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44" r:id="rId3"/>
    <p:sldId id="330" r:id="rId4"/>
    <p:sldId id="331" r:id="rId6"/>
    <p:sldId id="332" r:id="rId7"/>
    <p:sldId id="333" r:id="rId8"/>
    <p:sldId id="334" r:id="rId9"/>
    <p:sldId id="257" r:id="rId10"/>
    <p:sldId id="258" r:id="rId11"/>
    <p:sldId id="295" r:id="rId12"/>
    <p:sldId id="260" r:id="rId13"/>
    <p:sldId id="265" r:id="rId14"/>
    <p:sldId id="264" r:id="rId15"/>
    <p:sldId id="266" r:id="rId16"/>
    <p:sldId id="267" r:id="rId17"/>
    <p:sldId id="268" r:id="rId18"/>
    <p:sldId id="335" r:id="rId19"/>
    <p:sldId id="382" r:id="rId20"/>
    <p:sldId id="336" r:id="rId21"/>
    <p:sldId id="337" r:id="rId22"/>
    <p:sldId id="338" r:id="rId23"/>
    <p:sldId id="339" r:id="rId24"/>
    <p:sldId id="340" r:id="rId25"/>
    <p:sldId id="341" r:id="rId26"/>
    <p:sldId id="343" r:id="rId27"/>
    <p:sldId id="283" r:id="rId28"/>
    <p:sldId id="284" r:id="rId29"/>
    <p:sldId id="285" r:id="rId30"/>
    <p:sldId id="286" r:id="rId31"/>
    <p:sldId id="401" r:id="rId32"/>
    <p:sldId id="287" r:id="rId33"/>
    <p:sldId id="288" r:id="rId34"/>
    <p:sldId id="289" r:id="rId35"/>
    <p:sldId id="290" r:id="rId36"/>
    <p:sldId id="291" r:id="rId37"/>
    <p:sldId id="400" r:id="rId38"/>
    <p:sldId id="408" r:id="rId3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584" y="-90"/>
      </p:cViewPr>
      <p:guideLst>
        <p:guide orient="horz" pos="2103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页眉占位符 716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7171" name="日期占位符 717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 dirty="0"/>
          </a:p>
        </p:txBody>
      </p:sp>
      <p:sp>
        <p:nvSpPr>
          <p:cNvPr id="2052" name="幻灯片图像占位符 7171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53" name="文本占位符 7172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174" name="页脚占位符 717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strike="noStrike" noProof="1" dirty="0"/>
          </a:p>
        </p:txBody>
      </p:sp>
      <p:sp>
        <p:nvSpPr>
          <p:cNvPr id="7175" name="灯片编号占位符 717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9217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6386" name="文本占位符 9218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r>
              <a:rPr lang="en-US" altLang="zh-CN" dirty="0"/>
              <a:t>If you are happy, what will you do ?  </a:t>
            </a:r>
            <a:endParaRPr lang="en-US" altLang="zh-CN" dirty="0"/>
          </a:p>
          <a:p>
            <a:pPr lvl="0" eaLnBrk="1" hangingPunct="1"/>
            <a:r>
              <a:rPr lang="en-US" altLang="zh-CN" dirty="0"/>
              <a:t>If I am happy, I will show you around the zoo.</a:t>
            </a:r>
            <a:endParaRPr lang="en-US" altLang="zh-CN" dirty="0"/>
          </a:p>
          <a:p>
            <a:pPr lvl="0" eaLnBrk="1" hangingPunct="1"/>
            <a:r>
              <a:rPr lang="en-US" altLang="zh-CN" dirty="0"/>
              <a:t>I will show you around the zoo if I am happy.</a:t>
            </a:r>
            <a:endParaRPr lang="en-US" altLang="zh-CN" dirty="0"/>
          </a:p>
        </p:txBody>
      </p:sp>
      <p:sp>
        <p:nvSpPr>
          <p:cNvPr id="5123" name="灯片编号占位符 1"/>
          <p:cNvSpPr txBox="1">
            <a:spLocks noGrp="1" noChangeArrowheads="1"/>
          </p:cNvSpPr>
          <p:nvPr>
            <p:ph type="sldNum" sz="quarter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3ADF071-6B68-49B7-83EF-87EDFB3F185E}" type="slidenum">
              <a:rPr kumimoji="0" lang="zh-CN" altLang="en-US" sz="1200" b="0" i="0" u="none" strike="noStrike" kern="1200" cap="none" spc="0" normalizeH="0" baseline="0" noProof="1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1265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8434" name="文本占位符 11266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r>
              <a:rPr lang="en-US" altLang="zh-CN" dirty="0"/>
              <a:t>If I have a ten-day holiday, I will go to Beijing zoo. Do you want to go with ma? Oh , I nearly forget Amy. Amy is my friend she loves wild animals very much? She must want to go with us.</a:t>
            </a:r>
            <a:endParaRPr lang="en-US" altLang="zh-CN" dirty="0"/>
          </a:p>
          <a:p>
            <a:pPr lvl="0" eaLnBrk="1" hangingPunct="1"/>
            <a:r>
              <a:rPr lang="en-US" altLang="zh-CN" dirty="0"/>
              <a:t>Where is Amy?</a:t>
            </a:r>
            <a:endParaRPr lang="en-US" altLang="zh-CN" dirty="0"/>
          </a:p>
          <a:p>
            <a:pPr lvl="0" eaLnBrk="1" hangingPunct="1"/>
            <a:r>
              <a:rPr lang="en-US" altLang="zh-CN" dirty="0"/>
              <a:t>Ah-ha, she is thinking aobut animals in the classroom.</a:t>
            </a:r>
            <a:endParaRPr lang="en-US" altLang="zh-CN" dirty="0"/>
          </a:p>
        </p:txBody>
      </p:sp>
      <p:sp>
        <p:nvSpPr>
          <p:cNvPr id="7171" name="灯片编号占位符 1"/>
          <p:cNvSpPr txBox="1">
            <a:spLocks noGrp="1" noChangeArrowheads="1"/>
          </p:cNvSpPr>
          <p:nvPr>
            <p:ph type="sldNum" sz="quarter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B040442-5A29-4C9B-8E8D-940A42FFA179}" type="slidenum">
              <a:rPr kumimoji="0" lang="zh-CN" altLang="en-US" sz="1200" b="0" i="0" u="none" strike="noStrike" kern="1200" cap="none" spc="0" normalizeH="0" baseline="0" noProof="1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幻灯片图像占位符 8193"/>
          <p:cNvSpPr>
            <a:spLocks noGrp="1" noRot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6147" name="文本占位符 8194"/>
          <p:cNvSpPr>
            <a:spLocks noGrp="1" noRot="1"/>
          </p:cNvSpPr>
          <p:nvPr>
            <p:ph type="body"/>
          </p:nvPr>
        </p:nvSpPr>
        <p:spPr/>
        <p:txBody>
          <a:bodyPr anchor="t"/>
          <a:p>
            <a:pPr lvl="0" indent="0"/>
            <a:r>
              <a:rPr lang="en-US" altLang="zh-CN"/>
              <a:t>These sentences are called conditional sentences. The first parts are called if –clauses. The sen</a:t>
            </a:r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幻灯片图像占位符 12289"/>
          <p:cNvSpPr>
            <a:spLocks noGrp="1" noRot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11267" name="文本占位符 12290"/>
          <p:cNvSpPr>
            <a:spLocks noGrp="1" noRot="1"/>
          </p:cNvSpPr>
          <p:nvPr>
            <p:ph type="body"/>
          </p:nvPr>
        </p:nvSpPr>
        <p:spPr/>
        <p:txBody>
          <a:bodyPr anchor="t"/>
          <a:p>
            <a:pPr lvl="0" indent="0"/>
            <a:r>
              <a:rPr lang="en-US" altLang="zh-CN"/>
              <a:t>Of course , it is impossible for Amy to go to North Africa and walk through the rainforest to see  wild animals. </a:t>
            </a:r>
            <a:endParaRPr lang="en-US" altLang="zh-CN"/>
          </a:p>
          <a:p>
            <a:pPr lvl="0" indent="0"/>
            <a:r>
              <a:rPr lang="en-US" altLang="zh-CN"/>
              <a:t>What other places can we see wild animals? There will be a class trip to Beijing zoo next week. She decides to go to Beijing zoo. Now she is writing a report to tell her parents why she wants to go to Beijing zoo. Let’s help her.</a:t>
            </a:r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幻灯片图像占位符 21505"/>
          <p:cNvSpPr>
            <a:spLocks noGrp="1" noRot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19459" name="文本占位符 21506"/>
          <p:cNvSpPr>
            <a:spLocks noGrp="1" noRot="1"/>
          </p:cNvSpPr>
          <p:nvPr>
            <p:ph type="body"/>
          </p:nvPr>
        </p:nvSpPr>
        <p:spPr/>
        <p:txBody>
          <a:bodyPr anchor="t"/>
          <a:p>
            <a:pPr lvl="0" indent="0"/>
            <a:r>
              <a:rPr lang="en-US" altLang="zh-CN"/>
              <a:t> Amy learnt a lot about wild animals in Beijing zoo . When Amy returns home from Bejing zoo, her father wants to know hou much information about wild animals she got. . Her father is asking her some questions . Help her finish the answers.</a:t>
            </a:r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6" name="幻灯片图像占位符 23553"/>
          <p:cNvSpPr>
            <a:spLocks noGrp="1" noRo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solidFill>
            <a:srgbClr val="FFFFFF"/>
          </a:solidFill>
        </p:spPr>
      </p:sp>
      <p:sp>
        <p:nvSpPr>
          <p:cNvPr id="21507" name="文本占位符 23554"/>
          <p:cNvSpPr>
            <a:spLocks noGrp="1" noRot="1"/>
          </p:cNvSpPr>
          <p:nvPr>
            <p:ph type="body"/>
          </p:nvPr>
        </p:nvSpPr>
        <p:spPr>
          <a:xfrm>
            <a:off x="684213" y="4341813"/>
            <a:ext cx="5486400" cy="4114800"/>
          </a:xfrm>
        </p:spPr>
        <p:txBody>
          <a:bodyPr anchor="t"/>
          <a:p>
            <a:pPr lvl="0" indent="0"/>
            <a:r>
              <a:rPr lang="en-US" altLang="zh-CN"/>
              <a:t>Let’s go to Beijing zoo with Amy, OK?  Let’s go. </a:t>
            </a:r>
            <a:endParaRPr lang="en-US" altLang="zh-CN"/>
          </a:p>
          <a:p>
            <a:pPr lvl="0" indent="0"/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幻灯片图像占位符 14337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8914" name="文本占位符 14338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r>
              <a:rPr lang="en-US" altLang="zh-CN" dirty="0"/>
              <a:t>Let’s go to Beijing zoo with Amy, OK?  Let’s go. </a:t>
            </a:r>
            <a:endParaRPr lang="en-US" altLang="zh-CN" dirty="0"/>
          </a:p>
          <a:p>
            <a:pPr lvl="0" eaLnBrk="1" hangingPunct="1"/>
            <a:endParaRPr lang="en-US" altLang="zh-CN" dirty="0"/>
          </a:p>
        </p:txBody>
      </p:sp>
      <p:sp>
        <p:nvSpPr>
          <p:cNvPr id="7171" name="灯片编号占位符 1"/>
          <p:cNvSpPr txBox="1">
            <a:spLocks noGrp="1" noChangeArrowheads="1"/>
          </p:cNvSpPr>
          <p:nvPr>
            <p:ph type="sldNum" sz="quarter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25C4A56-8874-4922-8C64-4C92E37280A0}" type="slidenum">
              <a:rPr kumimoji="0" lang="zh-CN" altLang="en-US" sz="1200" b="0" i="0" u="none" strike="noStrike" kern="1200" cap="none" spc="0" normalizeH="0" baseline="0" noProof="1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幻灯片图像占位符 14337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8914" name="文本占位符 14338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r>
              <a:rPr lang="en-US" altLang="zh-CN" dirty="0"/>
              <a:t>Let’s go to Beijing zoo with Amy, OK?  Let’s go. </a:t>
            </a:r>
            <a:endParaRPr lang="en-US" altLang="zh-CN" dirty="0"/>
          </a:p>
          <a:p>
            <a:pPr lvl="0" eaLnBrk="1" hangingPunct="1"/>
            <a:endParaRPr lang="en-US" altLang="zh-CN" dirty="0"/>
          </a:p>
        </p:txBody>
      </p:sp>
      <p:sp>
        <p:nvSpPr>
          <p:cNvPr id="7171" name="灯片编号占位符 1"/>
          <p:cNvSpPr txBox="1">
            <a:spLocks noGrp="1" noChangeArrowheads="1"/>
          </p:cNvSpPr>
          <p:nvPr>
            <p:ph type="sldNum" sz="quarter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25C4A56-8874-4922-8C64-4C92E37280A0}" type="slidenum">
              <a:rPr kumimoji="0" lang="zh-CN" altLang="en-US" sz="1200" b="0" i="0" u="none" strike="noStrike" kern="1200" cap="none" spc="0" normalizeH="0" baseline="0" noProof="1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slide" Target="slide1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0.GIF"/><Relationship Id="rId4" Type="http://schemas.openxmlformats.org/officeDocument/2006/relationships/image" Target="../media/image19.jpeg"/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slide" Target="slide1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GIF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GIF"/><Relationship Id="rId1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标题 4097"/>
          <p:cNvSpPr>
            <a:spLocks noGrp="1"/>
          </p:cNvSpPr>
          <p:nvPr>
            <p:ph type="ctrTitle"/>
          </p:nvPr>
        </p:nvSpPr>
        <p:spPr>
          <a:xfrm>
            <a:off x="575945" y="1016000"/>
            <a:ext cx="7772400" cy="1470025"/>
          </a:xfrm>
        </p:spPr>
        <p:txBody>
          <a:bodyPr wrap="square" lIns="91440" tIns="45720" rIns="91440" bIns="45720" anchor="ctr"/>
          <a:p>
            <a:pPr eaLnBrk="1" hangingPunct="1">
              <a:buFont typeface="Arial" panose="020B0604020202020204" pitchFamily="34" charset="0"/>
            </a:pPr>
            <a:r>
              <a:rPr lang="en-US" altLang="zh-CN" sz="60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rPr>
              <a:t>9AUnit6 Grammar </a:t>
            </a:r>
            <a:endParaRPr lang="en-US" altLang="zh-CN" sz="6000" b="1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88415" y="3343275"/>
            <a:ext cx="77724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 i="1">
                <a:solidFill>
                  <a:schemeClr val="tx1"/>
                </a:solidFill>
              </a:rPr>
              <a:t>   Banshang Middle Schol  </a:t>
            </a:r>
            <a:endParaRPr lang="en-US" altLang="zh-CN" sz="4000" b="1" i="1">
              <a:solidFill>
                <a:schemeClr val="tx1"/>
              </a:solidFill>
            </a:endParaRPr>
          </a:p>
          <a:p>
            <a:r>
              <a:rPr lang="en-US" altLang="zh-CN" sz="4000" b="1" i="1">
                <a:solidFill>
                  <a:schemeClr val="tx1"/>
                </a:solidFill>
              </a:rPr>
              <a:t>           </a:t>
            </a:r>
            <a:endParaRPr lang="en-US" altLang="zh-CN" sz="4000" b="1" i="1">
              <a:solidFill>
                <a:schemeClr val="tx1"/>
              </a:solidFill>
            </a:endParaRPr>
          </a:p>
          <a:p>
            <a:r>
              <a:rPr lang="en-US" altLang="zh-CN" sz="4000" b="1" i="1">
                <a:solidFill>
                  <a:schemeClr val="tx1"/>
                </a:solidFill>
              </a:rPr>
              <a:t>                Wei Aihua</a:t>
            </a:r>
            <a:endParaRPr lang="en-US" altLang="zh-CN" sz="4000" b="1" i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1" name="云形标注 11265"/>
          <p:cNvSpPr/>
          <p:nvPr/>
        </p:nvSpPr>
        <p:spPr>
          <a:xfrm rot="248963">
            <a:off x="76200" y="228600"/>
            <a:ext cx="9144000" cy="3841750"/>
          </a:xfrm>
          <a:prstGeom prst="cloudCallout">
            <a:avLst>
              <a:gd name="adj1" fmla="val -5407"/>
              <a:gd name="adj2" fmla="val 70185"/>
            </a:avLst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>
              <a:buFont typeface="Arial" panose="020B0604020202020204" pitchFamily="34" charset="0"/>
              <a:buNone/>
            </a:pPr>
            <a:endParaRPr 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2" name="文本框 11266"/>
          <p:cNvSpPr txBox="1"/>
          <p:nvPr/>
        </p:nvSpPr>
        <p:spPr>
          <a:xfrm>
            <a:off x="49530" y="930275"/>
            <a:ext cx="9197975" cy="5394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If I (go, will go) to the Reading Club this afternoon, I (do not have,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   may not have) any time to watch TV.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2. If Simon (gets, will get ) home too late, he (miss, will miss) his 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    favourite cartoon.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3. If Amy (completes, will complete) all her homework quickly, she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   (watches, will watch) the chat show.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4. If Daniel (takes, will take) part in the game show, he (wins, might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   win) a prize.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5. If Sandy (finds, will find) a programme interesting, she (introduces,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   will introduce) it to us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3" name="文本框 11267"/>
          <p:cNvSpPr txBox="1"/>
          <p:nvPr/>
        </p:nvSpPr>
        <p:spPr>
          <a:xfrm>
            <a:off x="3657600" y="2057400"/>
            <a:ext cx="31115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endParaRPr 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9" name="文本框 11268"/>
          <p:cNvSpPr txBox="1"/>
          <p:nvPr/>
        </p:nvSpPr>
        <p:spPr>
          <a:xfrm rot="900000">
            <a:off x="867410" y="677545"/>
            <a:ext cx="777875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6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√</a:t>
            </a:r>
            <a:endParaRPr lang="en-US" altLang="zh-CN" sz="6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270" name="文本框 11269"/>
          <p:cNvSpPr txBox="1"/>
          <p:nvPr/>
        </p:nvSpPr>
        <p:spPr>
          <a:xfrm rot="540000">
            <a:off x="1073785" y="1284605"/>
            <a:ext cx="758825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6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√</a:t>
            </a:r>
            <a:endParaRPr lang="en-US" altLang="zh-CN" sz="6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271" name="文本框 11270"/>
          <p:cNvSpPr txBox="1"/>
          <p:nvPr/>
        </p:nvSpPr>
        <p:spPr>
          <a:xfrm rot="360000">
            <a:off x="1603375" y="1803400"/>
            <a:ext cx="742950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√</a:t>
            </a:r>
            <a:endParaRPr lang="en-US" altLang="zh-CN" sz="6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272" name="文本框 11271"/>
          <p:cNvSpPr txBox="1"/>
          <p:nvPr/>
        </p:nvSpPr>
        <p:spPr>
          <a:xfrm rot="360000">
            <a:off x="7208520" y="1831975"/>
            <a:ext cx="1295400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√</a:t>
            </a:r>
            <a:endParaRPr lang="en-US" altLang="zh-CN" sz="6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273" name="文本框 11272"/>
          <p:cNvSpPr txBox="1"/>
          <p:nvPr/>
        </p:nvSpPr>
        <p:spPr>
          <a:xfrm rot="720000">
            <a:off x="1926590" y="2823845"/>
            <a:ext cx="1101725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√</a:t>
            </a:r>
            <a:endParaRPr lang="en-US" altLang="zh-CN" sz="6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274" name="文本框 11273"/>
          <p:cNvSpPr txBox="1"/>
          <p:nvPr/>
        </p:nvSpPr>
        <p:spPr>
          <a:xfrm rot="720000">
            <a:off x="2195195" y="3477260"/>
            <a:ext cx="1687513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√</a:t>
            </a:r>
            <a:endParaRPr lang="en-US" altLang="zh-CN" sz="6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275" name="文本框 11274"/>
          <p:cNvSpPr txBox="1"/>
          <p:nvPr/>
        </p:nvSpPr>
        <p:spPr>
          <a:xfrm rot="540000">
            <a:off x="1724025" y="4087495"/>
            <a:ext cx="1230313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6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√</a:t>
            </a:r>
            <a:endParaRPr lang="en-US" altLang="zh-CN" sz="6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276" name="文本框 11275"/>
          <p:cNvSpPr txBox="1"/>
          <p:nvPr/>
        </p:nvSpPr>
        <p:spPr>
          <a:xfrm rot="900000">
            <a:off x="8146415" y="3923665"/>
            <a:ext cx="847725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√</a:t>
            </a:r>
            <a:endParaRPr lang="en-US" altLang="zh-CN" sz="6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277" name="文本框 11276"/>
          <p:cNvSpPr txBox="1"/>
          <p:nvPr/>
        </p:nvSpPr>
        <p:spPr>
          <a:xfrm rot="600000">
            <a:off x="1726565" y="5165725"/>
            <a:ext cx="1844675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√</a:t>
            </a:r>
            <a:endParaRPr lang="en-US" altLang="zh-CN" sz="6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278" name="文本框 11277"/>
          <p:cNvSpPr txBox="1"/>
          <p:nvPr/>
        </p:nvSpPr>
        <p:spPr>
          <a:xfrm rot="720000">
            <a:off x="792480" y="5755640"/>
            <a:ext cx="1547813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√</a:t>
            </a:r>
            <a:endParaRPr lang="en-US" altLang="zh-CN" sz="6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0254" name="图片 112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4235" y="5779135"/>
            <a:ext cx="1370330" cy="959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3" name="文本框 20481"/>
          <p:cNvSpPr txBox="1"/>
          <p:nvPr/>
        </p:nvSpPr>
        <p:spPr>
          <a:xfrm>
            <a:off x="2428240" y="11430"/>
            <a:ext cx="5761355" cy="110807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accent2"/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Have   a  try:</a:t>
            </a:r>
            <a:r>
              <a:rPr lang="en-US" altLang="zh-CN" sz="6600" b="1">
                <a:solidFill>
                  <a:schemeClr val="accent2"/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 </a:t>
            </a:r>
            <a:endParaRPr lang="en-US" altLang="zh-CN" sz="6600" b="1">
              <a:solidFill>
                <a:schemeClr val="accent2"/>
              </a:solidFill>
              <a:latin typeface="Impact" panose="020B080603090205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3700" y="212090"/>
            <a:ext cx="13684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</a:rPr>
              <a:t>A1</a:t>
            </a:r>
            <a:endParaRPr lang="en-US" altLang="zh-CN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ldLvl="0"/>
      <p:bldP spid="11270" grpId="0" bldLvl="0"/>
      <p:bldP spid="11271" grpId="0" bldLvl="0"/>
      <p:bldP spid="11272" grpId="0" bldLvl="0"/>
      <p:bldP spid="11273" grpId="0" bldLvl="0"/>
      <p:bldP spid="11274" grpId="0" bldLvl="0"/>
      <p:bldP spid="11275" grpId="0" bldLvl="0"/>
      <p:bldP spid="11276" grpId="0" bldLvl="0"/>
      <p:bldP spid="11277" grpId="0" bldLvl="0"/>
      <p:bldP spid="11278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18433" descr="42-258491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2225" y="3690938"/>
            <a:ext cx="2228850" cy="3167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2" name="图片 18434" descr="42-194047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260350"/>
            <a:ext cx="3457575" cy="208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矩形 18435"/>
          <p:cNvSpPr/>
          <p:nvPr/>
        </p:nvSpPr>
        <p:spPr>
          <a:xfrm>
            <a:off x="5148263" y="2492375"/>
            <a:ext cx="4176712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a.  if they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live in the wild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4" name="矩形 18436"/>
          <p:cNvSpPr/>
          <p:nvPr/>
        </p:nvSpPr>
        <p:spPr>
          <a:xfrm>
            <a:off x="0" y="2492375"/>
            <a:ext cx="529272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1. Tigers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will live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as a family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5" name="矩形 18437"/>
          <p:cNvSpPr/>
          <p:nvPr/>
        </p:nvSpPr>
        <p:spPr>
          <a:xfrm>
            <a:off x="5648325" y="3213100"/>
            <a:ext cx="34036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b. if they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have babies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6" name="矩形 18438"/>
          <p:cNvSpPr/>
          <p:nvPr/>
        </p:nvSpPr>
        <p:spPr>
          <a:xfrm>
            <a:off x="0" y="3213100"/>
            <a:ext cx="57038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. Tigers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will hunt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for their own food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40" name="直接连接符 18439"/>
          <p:cNvSpPr/>
          <p:nvPr/>
        </p:nvSpPr>
        <p:spPr>
          <a:xfrm>
            <a:off x="4356100" y="2852738"/>
            <a:ext cx="1223963" cy="576262"/>
          </a:xfrm>
          <a:prstGeom prst="line">
            <a:avLst/>
          </a:prstGeom>
          <a:ln w="57150" cap="flat" cmpd="sng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8441" name="直接连接符 18440"/>
          <p:cNvSpPr/>
          <p:nvPr/>
        </p:nvSpPr>
        <p:spPr>
          <a:xfrm flipV="1">
            <a:off x="4572000" y="2852738"/>
            <a:ext cx="647700" cy="504825"/>
          </a:xfrm>
          <a:prstGeom prst="line">
            <a:avLst/>
          </a:prstGeom>
          <a:ln w="57150" cap="flat" cmpd="sng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</p:spPr>
      </p:sp>
      <p:pic>
        <p:nvPicPr>
          <p:cNvPr id="15369" name="图片 18441" descr="42-222548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850" y="188913"/>
            <a:ext cx="3581400" cy="21605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70" name="组合 18442"/>
          <p:cNvGrpSpPr/>
          <p:nvPr/>
        </p:nvGrpSpPr>
        <p:grpSpPr>
          <a:xfrm>
            <a:off x="0" y="5589588"/>
            <a:ext cx="5538788" cy="1008062"/>
            <a:chOff x="0" y="0"/>
            <a:chExt cx="2896" cy="635"/>
          </a:xfrm>
        </p:grpSpPr>
        <p:pic>
          <p:nvPicPr>
            <p:cNvPr id="15371" name="TextBox 1">
              <a:hlinkClick r:id="rId4" action="ppaction://hlinksldjump"/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896" cy="6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2" name="文本框 18444">
              <a:hlinkClick r:id="rId4" action="ppaction://hlinksldjump"/>
            </p:cNvPr>
            <p:cNvSpPr txBox="1"/>
            <p:nvPr/>
          </p:nvSpPr>
          <p:spPr>
            <a:xfrm>
              <a:off x="83" y="137"/>
              <a:ext cx="2677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rgbClr val="FF0000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Match the sentences </a:t>
              </a:r>
              <a:r>
                <a:rPr lang="zh-CN" altLang="en-US" sz="2800">
                  <a:solidFill>
                    <a:srgbClr val="FF0000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连线</a:t>
              </a:r>
              <a:endParaRPr lang="zh-CN" altLang="en-US" sz="2800">
                <a:solidFill>
                  <a:srgbClr val="FF0000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5373" name="图片 18445" descr="42-25416164"/>
          <p:cNvPicPr>
            <a:picLocks noChangeAspect="1"/>
          </p:cNvPicPr>
          <p:nvPr/>
        </p:nvPicPr>
        <p:blipFill>
          <a:blip r:embed="rId6">
            <a:clrChange>
              <a:clrFrom>
                <a:srgbClr val="EFF0F5"/>
              </a:clrFrom>
              <a:clrTo>
                <a:srgbClr val="EFF0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3733800"/>
            <a:ext cx="3473450" cy="2398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图片 16385" descr="2010011410284865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矩形 16386"/>
          <p:cNvSpPr/>
          <p:nvPr/>
        </p:nvSpPr>
        <p:spPr>
          <a:xfrm>
            <a:off x="323850" y="908050"/>
            <a:ext cx="8677275" cy="8159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--- What will a bear do if it is in danger?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---If a bear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 in danger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, it </a:t>
            </a: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________________.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6387" name="组合 16387"/>
          <p:cNvGrpSpPr/>
          <p:nvPr/>
        </p:nvGrpSpPr>
        <p:grpSpPr>
          <a:xfrm>
            <a:off x="0" y="0"/>
            <a:ext cx="2411413" cy="854075"/>
            <a:chOff x="0" y="0"/>
            <a:chExt cx="2708" cy="538"/>
          </a:xfrm>
        </p:grpSpPr>
        <p:pic>
          <p:nvPicPr>
            <p:cNvPr id="16388" name="TextBox 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708" cy="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89" name="文本框 16389">
              <a:hlinkClick r:id="rId3" action="ppaction://hlinksldjump"/>
            </p:cNvPr>
            <p:cNvSpPr txBox="1"/>
            <p:nvPr/>
          </p:nvSpPr>
          <p:spPr>
            <a:xfrm>
              <a:off x="91" y="45"/>
              <a:ext cx="2404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400">
                  <a:solidFill>
                    <a:srgbClr val="FF0000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 Choice</a:t>
              </a:r>
              <a:endParaRPr lang="en-US" altLang="zh-CN" sz="4400">
                <a:solidFill>
                  <a:srgbClr val="FF0000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6390" name="图片 16390" descr="GR0078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609600"/>
            <a:ext cx="1597025" cy="2420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2" name="矩形 16391"/>
          <p:cNvSpPr/>
          <p:nvPr/>
        </p:nvSpPr>
        <p:spPr>
          <a:xfrm>
            <a:off x="611188" y="1624013"/>
            <a:ext cx="4572000" cy="13731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A. 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B. will be afraid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C.  will shout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93" name="矩形 16392"/>
          <p:cNvSpPr/>
          <p:nvPr/>
        </p:nvSpPr>
        <p:spPr>
          <a:xfrm>
            <a:off x="106363" y="3429000"/>
            <a:ext cx="9361487" cy="2227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---If you meet a bear in the wild, what will you do ?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--- I will________________if I meet a bear in the wild.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A.  climb up the tree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B.  stay there and hold my breath</a:t>
            </a:r>
            <a:r>
              <a:rPr lang="en-US" altLang="zh-CN" sz="1600" b="1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1600" b="1">
                <a:latin typeface="Times New Roman" panose="02020603050405020304" pitchFamily="18" charset="0"/>
                <a:ea typeface="宋体" panose="02010600030101010101" pitchFamily="2" charset="-122"/>
              </a:rPr>
              <a:t>屏住呼吸</a:t>
            </a:r>
            <a:r>
              <a:rPr lang="en-US" altLang="zh-CN" sz="1600" b="1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for a few seconds 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C.  run the other way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94" name="矩形 16393"/>
          <p:cNvSpPr/>
          <p:nvPr/>
        </p:nvSpPr>
        <p:spPr>
          <a:xfrm>
            <a:off x="1042988" y="1614488"/>
            <a:ext cx="28511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will attack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people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6395" name="图片 16394" descr="a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52963"/>
            <a:ext cx="615950" cy="615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4 0.01387 C 0.05694 -0.142 0.10434 -0.29765 0.15798 -0.32401 C 0.21163 -0.35037 0.296 -0.18849 0.33125 -0.14408 C 0.36649 -0.09945 0.36805 -0.0784 0.36961 -0.0573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3" grpId="0"/>
      <p:bldP spid="163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19457" descr="42-259811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1935163"/>
            <a:ext cx="4321175" cy="3470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矩形 19458"/>
          <p:cNvSpPr/>
          <p:nvPr/>
        </p:nvSpPr>
        <p:spPr>
          <a:xfrm>
            <a:off x="711200" y="987425"/>
            <a:ext cx="77216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latin typeface="Impact" panose="020B0806030902050204" pitchFamily="34" charset="0"/>
                <a:ea typeface="宋体" panose="02010600030101010101" pitchFamily="2" charset="-122"/>
              </a:rPr>
              <a:t> What will a polar bear do if it is hungry ?</a:t>
            </a:r>
            <a:endParaRPr lang="en-US" altLang="zh-CN" sz="3600"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矩形 19459"/>
          <p:cNvSpPr/>
          <p:nvPr/>
        </p:nvSpPr>
        <p:spPr>
          <a:xfrm>
            <a:off x="4572000" y="4724400"/>
            <a:ext cx="511175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catch fish from water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1" name="矩形 19460"/>
          <p:cNvSpPr/>
          <p:nvPr/>
        </p:nvSpPr>
        <p:spPr>
          <a:xfrm>
            <a:off x="284163" y="5445125"/>
            <a:ext cx="857567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If a polar bear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 hungry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it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will catch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fish from water.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7413" name="图片 19461" descr="42-243047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928813"/>
            <a:ext cx="4321175" cy="3470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4" name="组合 19462"/>
          <p:cNvGrpSpPr/>
          <p:nvPr/>
        </p:nvGrpSpPr>
        <p:grpSpPr>
          <a:xfrm>
            <a:off x="0" y="0"/>
            <a:ext cx="4298950" cy="854075"/>
            <a:chOff x="0" y="0"/>
            <a:chExt cx="2708" cy="538"/>
          </a:xfrm>
        </p:grpSpPr>
        <p:pic>
          <p:nvPicPr>
            <p:cNvPr id="17415" name="TextBox 1">
              <a:hlinkClick r:id="rId3" action="ppaction://hlinksldjump"/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708" cy="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6" name="文本框 19464">
              <a:hlinkClick r:id="rId3" action="ppaction://hlinksldjump"/>
            </p:cNvPr>
            <p:cNvSpPr txBox="1"/>
            <p:nvPr/>
          </p:nvSpPr>
          <p:spPr>
            <a:xfrm>
              <a:off x="91" y="45"/>
              <a:ext cx="2404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400">
                  <a:solidFill>
                    <a:srgbClr val="FF0000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Ask and Answer</a:t>
              </a:r>
              <a:endParaRPr lang="en-US" altLang="zh-CN" sz="4400">
                <a:solidFill>
                  <a:srgbClr val="FF0000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99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1945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99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3" name="文本框 20481"/>
          <p:cNvSpPr txBox="1"/>
          <p:nvPr/>
        </p:nvSpPr>
        <p:spPr>
          <a:xfrm>
            <a:off x="36195" y="-34925"/>
            <a:ext cx="1258888" cy="10985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A</a:t>
            </a:r>
            <a:r>
              <a:rPr lang="en-US" altLang="zh-CN" sz="4400" b="1">
                <a:solidFill>
                  <a:srgbClr val="FF0000"/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2</a:t>
            </a:r>
            <a:r>
              <a:rPr lang="en-US" altLang="zh-CN" sz="6600" b="1">
                <a:solidFill>
                  <a:srgbClr val="FF0000"/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:</a:t>
            </a:r>
            <a:endParaRPr lang="en-US" altLang="zh-CN" sz="3600">
              <a:solidFill>
                <a:srgbClr val="FF0000"/>
              </a:solidFill>
              <a:latin typeface="Impact" panose="020B0806030902050204" pitchFamily="34" charset="0"/>
              <a:ea typeface="黑体" panose="02010609060101010101" pitchFamily="49" charset="-122"/>
            </a:endParaRPr>
          </a:p>
        </p:txBody>
      </p:sp>
      <p:sp>
        <p:nvSpPr>
          <p:cNvPr id="20483" name="文本框 20482"/>
          <p:cNvSpPr txBox="1"/>
          <p:nvPr/>
        </p:nvSpPr>
        <p:spPr>
          <a:xfrm>
            <a:off x="146050" y="1173163"/>
            <a:ext cx="8964613" cy="5568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Dad: What will a bear do if it is in danger?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Millie: If a bear_____________, it ___________________ people.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Dad: What will a polar bear do if it is hungry?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Millie: If a polar bear _______________, it _______________fish 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from the water. 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Dad: What will elephants do if they are thirsty?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Millie: If elephants ______________, they _____________ till  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they find a river.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Dad: What will tigers do if they live in the wild?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Millie: Tigers _________________ for their own food if they 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_________________.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Dad: What will tigers do if they have babies?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Millie: Tigers __________ as a family if they ________________.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Dad: What will male wolves do if there is danger?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Millie: Male wolves __________ their families if there ________.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4" name="矩形 20483"/>
          <p:cNvSpPr/>
          <p:nvPr/>
        </p:nvSpPr>
        <p:spPr>
          <a:xfrm>
            <a:off x="2362200" y="1524000"/>
            <a:ext cx="192246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 in danger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5" name="矩形 20484"/>
          <p:cNvSpPr/>
          <p:nvPr/>
        </p:nvSpPr>
        <p:spPr>
          <a:xfrm>
            <a:off x="5241925" y="1517650"/>
            <a:ext cx="17811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will attack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6" name="矩形 20485"/>
          <p:cNvSpPr/>
          <p:nvPr/>
        </p:nvSpPr>
        <p:spPr>
          <a:xfrm>
            <a:off x="3429000" y="2209800"/>
            <a:ext cx="15779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 hungry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7" name="矩形 20486"/>
          <p:cNvSpPr/>
          <p:nvPr/>
        </p:nvSpPr>
        <p:spPr>
          <a:xfrm>
            <a:off x="6321425" y="2249488"/>
            <a:ext cx="16827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will catch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8" name="矩形 20487"/>
          <p:cNvSpPr/>
          <p:nvPr/>
        </p:nvSpPr>
        <p:spPr>
          <a:xfrm>
            <a:off x="2895600" y="3352800"/>
            <a:ext cx="17621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are thirsty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9" name="矩形 20488"/>
          <p:cNvSpPr/>
          <p:nvPr/>
        </p:nvSpPr>
        <p:spPr>
          <a:xfrm>
            <a:off x="5791200" y="3352800"/>
            <a:ext cx="15843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will walk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90" name="矩形 20489"/>
          <p:cNvSpPr/>
          <p:nvPr/>
        </p:nvSpPr>
        <p:spPr>
          <a:xfrm>
            <a:off x="2700338" y="4432300"/>
            <a:ext cx="15875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will hunt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91" name="矩形 20490"/>
          <p:cNvSpPr/>
          <p:nvPr/>
        </p:nvSpPr>
        <p:spPr>
          <a:xfrm>
            <a:off x="1719263" y="4791075"/>
            <a:ext cx="24130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live in the wild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92" name="矩形 20491"/>
          <p:cNvSpPr/>
          <p:nvPr/>
        </p:nvSpPr>
        <p:spPr>
          <a:xfrm>
            <a:off x="2133600" y="5562600"/>
            <a:ext cx="140493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will live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93" name="矩形 20492"/>
          <p:cNvSpPr/>
          <p:nvPr/>
        </p:nvSpPr>
        <p:spPr>
          <a:xfrm>
            <a:off x="6172200" y="5562600"/>
            <a:ext cx="197961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have babies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94" name="矩形 20493"/>
          <p:cNvSpPr/>
          <p:nvPr/>
        </p:nvSpPr>
        <p:spPr>
          <a:xfrm>
            <a:off x="2667000" y="6172200"/>
            <a:ext cx="18986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will protect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95" name="矩形 20494"/>
          <p:cNvSpPr/>
          <p:nvPr/>
        </p:nvSpPr>
        <p:spPr>
          <a:xfrm>
            <a:off x="7239000" y="6172200"/>
            <a:ext cx="15367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 danger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47" name="文本框 20495"/>
          <p:cNvSpPr txBox="1"/>
          <p:nvPr/>
        </p:nvSpPr>
        <p:spPr>
          <a:xfrm>
            <a:off x="1295400" y="762000"/>
            <a:ext cx="8137525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attack    catch      hunt       live      protect     walk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  <p:bldP spid="20486" grpId="0"/>
      <p:bldP spid="20487" grpId="0"/>
      <p:bldP spid="20488" grpId="0"/>
      <p:bldP spid="20489" grpId="0"/>
      <p:bldP spid="20490" grpId="0"/>
      <p:bldP spid="20491" grpId="0"/>
      <p:bldP spid="20492" grpId="0"/>
      <p:bldP spid="20493" grpId="0"/>
      <p:bldP spid="20494" grpId="0"/>
      <p:bldP spid="204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22529" descr="2010011410284865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88"/>
            <a:ext cx="9144000" cy="6859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文本框 22530"/>
          <p:cNvSpPr txBox="1"/>
          <p:nvPr/>
        </p:nvSpPr>
        <p:spPr>
          <a:xfrm>
            <a:off x="598170" y="5128260"/>
            <a:ext cx="861060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The situation will continue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unless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humans stop hunting them for their fur and bones.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3" name="矩形 22531"/>
          <p:cNvSpPr/>
          <p:nvPr/>
        </p:nvSpPr>
        <p:spPr>
          <a:xfrm>
            <a:off x="-49212" y="228600"/>
            <a:ext cx="252412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 </a:t>
            </a:r>
            <a:endParaRPr lang="en-US" altLang="zh-CN" sz="4000" b="1">
              <a:solidFill>
                <a:srgbClr val="FF0000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20484" name="文本框 22532"/>
          <p:cNvSpPr txBox="1"/>
          <p:nvPr/>
        </p:nvSpPr>
        <p:spPr>
          <a:xfrm>
            <a:off x="1447800" y="685800"/>
            <a:ext cx="7207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5" name="文本框 22533"/>
          <p:cNvSpPr txBox="1"/>
          <p:nvPr/>
        </p:nvSpPr>
        <p:spPr>
          <a:xfrm>
            <a:off x="914400" y="18288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6" name="文本框 22534"/>
          <p:cNvSpPr txBox="1"/>
          <p:nvPr/>
        </p:nvSpPr>
        <p:spPr>
          <a:xfrm>
            <a:off x="4724400" y="1828800"/>
            <a:ext cx="165258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7" name="文本框 22535"/>
          <p:cNvSpPr txBox="1"/>
          <p:nvPr/>
        </p:nvSpPr>
        <p:spPr>
          <a:xfrm>
            <a:off x="4572000" y="4343400"/>
            <a:ext cx="21780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8" name="文本框 22536"/>
          <p:cNvSpPr txBox="1"/>
          <p:nvPr/>
        </p:nvSpPr>
        <p:spPr>
          <a:xfrm>
            <a:off x="5562600" y="3505200"/>
            <a:ext cx="194468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9" name="文本框 22537"/>
          <p:cNvSpPr txBox="1"/>
          <p:nvPr/>
        </p:nvSpPr>
        <p:spPr>
          <a:xfrm>
            <a:off x="7010400" y="4572000"/>
            <a:ext cx="16573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90" name="文本框 22538"/>
          <p:cNvSpPr txBox="1"/>
          <p:nvPr/>
        </p:nvSpPr>
        <p:spPr>
          <a:xfrm>
            <a:off x="838200" y="5638800"/>
            <a:ext cx="15113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0491" name="图片 225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31950"/>
            <a:ext cx="4343400" cy="294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2" name="图片 225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31950"/>
            <a:ext cx="4221163" cy="306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20370" y="408940"/>
            <a:ext cx="83724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</a:rPr>
              <a:t>Many animls are in danger, </a:t>
            </a:r>
            <a:endParaRPr lang="en-US" altLang="zh-CN" sz="4000" b="1">
              <a:solidFill>
                <a:srgbClr val="FF0000"/>
              </a:solidFill>
            </a:endParaRPr>
          </a:p>
          <a:p>
            <a:r>
              <a:rPr lang="en-US" altLang="zh-CN" sz="4000" b="1">
                <a:solidFill>
                  <a:srgbClr val="FF0000"/>
                </a:solidFill>
              </a:rPr>
              <a:t>and why?</a:t>
            </a:r>
            <a:endParaRPr lang="en-US" altLang="zh-CN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89" name="图片 13313" descr="42-249604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76400" y="-914400"/>
            <a:ext cx="12168188" cy="892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文本框 13314"/>
          <p:cNvSpPr txBox="1"/>
          <p:nvPr/>
        </p:nvSpPr>
        <p:spPr>
          <a:xfrm>
            <a:off x="1524000" y="228600"/>
            <a:ext cx="7993063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FF00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                </a:t>
            </a:r>
            <a:r>
              <a:rPr lang="en-US" altLang="zh-CN" sz="4000" dirty="0">
                <a:solidFill>
                  <a:srgbClr val="990099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 Unless=If… not</a:t>
            </a:r>
            <a:endParaRPr lang="en-US" altLang="zh-CN" sz="4000" dirty="0">
              <a:solidFill>
                <a:srgbClr val="990099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pic>
        <p:nvPicPr>
          <p:cNvPr id="37891" name="图片 13329" descr="webkey_4_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5" y="1125538"/>
            <a:ext cx="287338" cy="287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2" name="图片 13330" descr="webkey_4_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5" y="2062163"/>
            <a:ext cx="287338" cy="287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3" name="图片 13331" descr="webkey_4_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3" y="2997200"/>
            <a:ext cx="287337" cy="287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13332" descr="webkey_4_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3" y="3860800"/>
            <a:ext cx="287337" cy="287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13333" descr="webkey_4_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3" y="4797425"/>
            <a:ext cx="287337" cy="287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13334" descr="webkey_4_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3" y="5734050"/>
            <a:ext cx="287337" cy="287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7" name="文本框 13335"/>
          <p:cNvSpPr txBox="1"/>
          <p:nvPr/>
        </p:nvSpPr>
        <p:spPr>
          <a:xfrm rot="-158791">
            <a:off x="2133600" y="1295400"/>
            <a:ext cx="6546850" cy="13731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We can use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unless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to say that something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can only happen or be true in a particular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situation.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37" name="文本框 13336"/>
          <p:cNvSpPr txBox="1"/>
          <p:nvPr/>
        </p:nvSpPr>
        <p:spPr>
          <a:xfrm rot="-311656">
            <a:off x="2057400" y="2667000"/>
            <a:ext cx="6592888" cy="9461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situation will continue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unless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humans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stop hunting them for their fur and bones.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39" name="文本框 13338"/>
          <p:cNvSpPr txBox="1"/>
          <p:nvPr/>
        </p:nvSpPr>
        <p:spPr>
          <a:xfrm rot="-311656">
            <a:off x="2057400" y="4724400"/>
            <a:ext cx="6523038" cy="13731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situation will continue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humans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_____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stop hunting them for their fur and 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bones.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40" name="文本框 13339"/>
          <p:cNvSpPr txBox="1"/>
          <p:nvPr/>
        </p:nvSpPr>
        <p:spPr>
          <a:xfrm rot="-256665">
            <a:off x="6324600" y="4524375"/>
            <a:ext cx="4318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if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41" name="文本框 13340"/>
          <p:cNvSpPr txBox="1"/>
          <p:nvPr/>
        </p:nvSpPr>
        <p:spPr>
          <a:xfrm rot="-256665">
            <a:off x="2055813" y="5357813"/>
            <a:ext cx="110807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don’t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8094E-6 L -0.00365 0.515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57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37" grpId="0"/>
      <p:bldP spid="13339" grpId="0"/>
      <p:bldP spid="13340" grpId="0"/>
      <p:bldP spid="133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89" name="图片 13313" descr="42-249604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7195" y="-914400"/>
            <a:ext cx="12168188" cy="892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文本框 13314"/>
          <p:cNvSpPr txBox="1"/>
          <p:nvPr/>
        </p:nvSpPr>
        <p:spPr>
          <a:xfrm>
            <a:off x="1524000" y="228600"/>
            <a:ext cx="7993063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FF00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                </a:t>
            </a:r>
            <a:r>
              <a:rPr lang="en-US" altLang="zh-CN" sz="4000" dirty="0">
                <a:solidFill>
                  <a:srgbClr val="990099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 Unless=If… not</a:t>
            </a:r>
            <a:endParaRPr lang="en-US" altLang="zh-CN" sz="4000" dirty="0">
              <a:solidFill>
                <a:srgbClr val="990099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pic>
        <p:nvPicPr>
          <p:cNvPr id="37891" name="图片 13329" descr="webkey_4_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5" y="1125538"/>
            <a:ext cx="287338" cy="287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2" name="图片 13330" descr="webkey_4_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5" y="2062163"/>
            <a:ext cx="287338" cy="287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3" name="图片 13331" descr="webkey_4_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3" y="2997200"/>
            <a:ext cx="287337" cy="287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13332" descr="webkey_4_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3" y="3860800"/>
            <a:ext cx="287337" cy="287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13333" descr="webkey_4_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3" y="4797425"/>
            <a:ext cx="287337" cy="287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13334" descr="webkey_4_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3" y="5734050"/>
            <a:ext cx="287337" cy="287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051050" y="2062480"/>
            <a:ext cx="625094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ym typeface="+mn-ea"/>
              </a:rPr>
              <a:t>1</a:t>
            </a:r>
            <a:r>
              <a:rPr lang="zh-CN" altLang="en-US" sz="3200" b="1">
                <a:sym typeface="+mn-ea"/>
              </a:rPr>
              <a:t>、</a:t>
            </a:r>
            <a:r>
              <a:rPr lang="en-US" altLang="zh-CN" sz="3200" b="1">
                <a:sym typeface="+mn-ea"/>
              </a:rPr>
              <a:t>unless</a:t>
            </a:r>
            <a:r>
              <a:rPr lang="zh-CN" altLang="en-US" sz="3200" dirty="0">
                <a:sym typeface="+mn-ea"/>
              </a:rPr>
              <a:t>的意思是</a:t>
            </a:r>
            <a:r>
              <a:rPr lang="en-US" altLang="zh-CN" sz="3200" dirty="0">
                <a:sym typeface="+mn-ea"/>
              </a:rPr>
              <a:t>_________,</a:t>
            </a:r>
            <a:r>
              <a:rPr lang="zh-CN" altLang="en-US" sz="3200" dirty="0">
                <a:sym typeface="+mn-ea"/>
              </a:rPr>
              <a:t>相当于</a:t>
            </a:r>
            <a:r>
              <a:rPr lang="en-US" altLang="zh-CN" sz="3200">
                <a:sym typeface="+mn-ea"/>
              </a:rPr>
              <a:t>___________</a:t>
            </a:r>
            <a:endParaRPr lang="en-US" altLang="zh-CN" sz="32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ym typeface="+mn-ea"/>
              </a:rPr>
              <a:t>2</a:t>
            </a:r>
            <a:r>
              <a:rPr lang="zh-CN" altLang="en-US" sz="3200" b="1" dirty="0">
                <a:sym typeface="+mn-ea"/>
              </a:rPr>
              <a:t>、</a:t>
            </a:r>
            <a:r>
              <a:rPr lang="zh-CN" altLang="en-US" sz="3200" dirty="0">
                <a:sym typeface="+mn-ea"/>
              </a:rPr>
              <a:t>在</a:t>
            </a:r>
            <a:r>
              <a:rPr lang="en-US" altLang="zh-CN" sz="3200" b="1">
                <a:sym typeface="+mn-ea"/>
              </a:rPr>
              <a:t>unless</a:t>
            </a:r>
            <a:r>
              <a:rPr lang="zh-CN" altLang="en-US" sz="3200" dirty="0">
                <a:sym typeface="+mn-ea"/>
              </a:rPr>
              <a:t>引导的条件状语从句中，主句常用</a:t>
            </a:r>
            <a:r>
              <a:rPr lang="en-US" altLang="zh-CN" sz="3200" dirty="0">
                <a:sym typeface="+mn-ea"/>
              </a:rPr>
              <a:t>_________</a:t>
            </a:r>
            <a:r>
              <a:rPr lang="zh-CN" altLang="en-US" sz="3200" dirty="0">
                <a:sym typeface="+mn-ea"/>
              </a:rPr>
              <a:t>时，从句一般用</a:t>
            </a:r>
            <a:r>
              <a:rPr lang="en-US" altLang="zh-CN" sz="3200" dirty="0">
                <a:sym typeface="+mn-ea"/>
              </a:rPr>
              <a:t>_______</a:t>
            </a:r>
            <a:r>
              <a:rPr lang="zh-CN" altLang="en-US" sz="3200" dirty="0">
                <a:sym typeface="+mn-ea"/>
              </a:rPr>
              <a:t>时。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3200"/>
          </a:p>
        </p:txBody>
      </p:sp>
      <p:sp>
        <p:nvSpPr>
          <p:cNvPr id="24591" name="文本框 24590"/>
          <p:cNvSpPr txBox="1"/>
          <p:nvPr/>
        </p:nvSpPr>
        <p:spPr>
          <a:xfrm>
            <a:off x="5939790" y="1914525"/>
            <a:ext cx="14204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除非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92" name="文本框 24591"/>
          <p:cNvSpPr txBox="1"/>
          <p:nvPr/>
        </p:nvSpPr>
        <p:spPr>
          <a:xfrm>
            <a:off x="3539490" y="2599690"/>
            <a:ext cx="18764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if...not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93" name="文本框 24592"/>
          <p:cNvSpPr txBox="1"/>
          <p:nvPr/>
        </p:nvSpPr>
        <p:spPr>
          <a:xfrm>
            <a:off x="4616450" y="3714750"/>
            <a:ext cx="180816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一般将来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94" name="文本框 24593"/>
          <p:cNvSpPr txBox="1"/>
          <p:nvPr/>
        </p:nvSpPr>
        <p:spPr>
          <a:xfrm>
            <a:off x="3539490" y="4279900"/>
            <a:ext cx="2058988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一般现在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1" grpId="0" bldLvl="0"/>
      <p:bldP spid="24592" grpId="0" bldLvl="0"/>
      <p:bldP spid="24593" grpId="0" bldLvl="0"/>
      <p:bldP spid="24594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2" name="Text Box 4"/>
          <p:cNvSpPr txBox="1"/>
          <p:nvPr/>
        </p:nvSpPr>
        <p:spPr>
          <a:xfrm>
            <a:off x="228600" y="533400"/>
            <a:ext cx="8915400" cy="6184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除非他打电话我，否则我就去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I will go ________he telephones 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不要离开房子除非我叫你离开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Don’t leave the house ______I tell you to 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Don’t leave the house ____I _____ tell you to.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除非你尽力了，否则你将不会实现梦想。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_____ you try your best, you won’t realize your dream.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4.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你马上离开就不会迟到。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You will be late ______ you leave right now.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32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3" name="Text Box 5"/>
          <p:cNvSpPr txBox="1"/>
          <p:nvPr/>
        </p:nvSpPr>
        <p:spPr>
          <a:xfrm>
            <a:off x="304800" y="1524000"/>
            <a:ext cx="79248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 will go _____he _______telephone 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9939" name="Picture 6" descr="15438_r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0" name="文本框 5126"/>
          <p:cNvSpPr txBox="1"/>
          <p:nvPr/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CC66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Exercises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8" name="文本框 5127"/>
          <p:cNvSpPr txBox="1"/>
          <p:nvPr/>
        </p:nvSpPr>
        <p:spPr>
          <a:xfrm>
            <a:off x="2133600" y="990600"/>
            <a:ext cx="12461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unless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9" name="文本框 5128"/>
          <p:cNvSpPr txBox="1"/>
          <p:nvPr/>
        </p:nvSpPr>
        <p:spPr>
          <a:xfrm>
            <a:off x="4038600" y="2514600"/>
            <a:ext cx="12461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unless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30" name="文本框 5129"/>
          <p:cNvSpPr txBox="1"/>
          <p:nvPr/>
        </p:nvSpPr>
        <p:spPr>
          <a:xfrm>
            <a:off x="152400" y="3962400"/>
            <a:ext cx="13144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Unless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31" name="文本框 5130"/>
          <p:cNvSpPr txBox="1"/>
          <p:nvPr/>
        </p:nvSpPr>
        <p:spPr>
          <a:xfrm>
            <a:off x="3200400" y="5410200"/>
            <a:ext cx="12461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unless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32" name="文本框 5131"/>
          <p:cNvSpPr txBox="1"/>
          <p:nvPr/>
        </p:nvSpPr>
        <p:spPr>
          <a:xfrm>
            <a:off x="2057400" y="1524000"/>
            <a:ext cx="4318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if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33" name="文本框 5132"/>
          <p:cNvSpPr txBox="1"/>
          <p:nvPr/>
        </p:nvSpPr>
        <p:spPr>
          <a:xfrm>
            <a:off x="3352800" y="1524000"/>
            <a:ext cx="14478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doesn’t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34" name="文本框 5133"/>
          <p:cNvSpPr txBox="1"/>
          <p:nvPr/>
        </p:nvSpPr>
        <p:spPr>
          <a:xfrm>
            <a:off x="4267200" y="2971800"/>
            <a:ext cx="4318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if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35" name="文本框 5134"/>
          <p:cNvSpPr txBox="1"/>
          <p:nvPr/>
        </p:nvSpPr>
        <p:spPr>
          <a:xfrm>
            <a:off x="5181600" y="2971800"/>
            <a:ext cx="12192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don’t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36" name="文本框 5135"/>
          <p:cNvSpPr txBox="1"/>
          <p:nvPr/>
        </p:nvSpPr>
        <p:spPr>
          <a:xfrm>
            <a:off x="0" y="1447800"/>
            <a:ext cx="9144000" cy="155416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The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unless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3200" b="1" dirty="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clause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can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come first 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</a:t>
            </a:r>
            <a:r>
              <a:rPr lang="en-US" altLang="zh-CN" sz="3200" b="1" dirty="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or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after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the main clause.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charRg st="17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charRg st="53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charRg st="70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charRg st="114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5128" grpId="0"/>
      <p:bldP spid="5128" grpId="1"/>
      <p:bldP spid="5129" grpId="0"/>
      <p:bldP spid="5129" grpId="1"/>
      <p:bldP spid="5130" grpId="0"/>
      <p:bldP spid="5131" grpId="0"/>
      <p:bldP spid="5132" grpId="0"/>
      <p:bldP spid="5132" grpId="1"/>
      <p:bldP spid="5133" grpId="0"/>
      <p:bldP spid="5133" grpId="1"/>
      <p:bldP spid="5134" grpId="0"/>
      <p:bldP spid="5134" grpId="1"/>
      <p:bldP spid="5135" grpId="0"/>
      <p:bldP spid="5135" grpId="1"/>
      <p:bldP spid="513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61" name="文本框 15363"/>
          <p:cNvSpPr txBox="1"/>
          <p:nvPr/>
        </p:nvSpPr>
        <p:spPr>
          <a:xfrm>
            <a:off x="0" y="0"/>
            <a:ext cx="9144000" cy="579438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765E2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A trip to a film and TV studio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7" name="文本框 15366"/>
          <p:cNvSpPr txBox="1"/>
          <p:nvPr/>
        </p:nvSpPr>
        <p:spPr>
          <a:xfrm>
            <a:off x="457200" y="1114425"/>
            <a:ext cx="6542088" cy="519113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  unless you take your own food with you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8" name="文本框 15367"/>
          <p:cNvSpPr txBox="1"/>
          <p:nvPr/>
        </p:nvSpPr>
        <p:spPr>
          <a:xfrm>
            <a:off x="381000" y="2209800"/>
            <a:ext cx="8204200" cy="519113"/>
          </a:xfrm>
          <a:prstGeom prst="rect">
            <a:avLst/>
          </a:prstGeom>
          <a:solidFill>
            <a:srgbClr val="3399FF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  you will not need to take the minibus in the studio.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9" name="文本框 15368"/>
          <p:cNvSpPr txBox="1"/>
          <p:nvPr/>
        </p:nvSpPr>
        <p:spPr>
          <a:xfrm>
            <a:off x="381000" y="3352800"/>
            <a:ext cx="7656513" cy="519113"/>
          </a:xfrm>
          <a:prstGeom prst="rect">
            <a:avLst/>
          </a:prstGeom>
          <a:solidFill>
            <a:srgbClr val="99CC00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  you will not have to take an umbrella with you.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70" name="文本框 15369"/>
          <p:cNvSpPr txBox="1"/>
          <p:nvPr/>
        </p:nvSpPr>
        <p:spPr>
          <a:xfrm>
            <a:off x="1143000" y="4419600"/>
            <a:ext cx="5240338" cy="519113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  unless the traffic is very heavy.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71" name="文本框 15370"/>
          <p:cNvSpPr txBox="1"/>
          <p:nvPr/>
        </p:nvSpPr>
        <p:spPr>
          <a:xfrm>
            <a:off x="3459163" y="5105400"/>
            <a:ext cx="5684837" cy="519113"/>
          </a:xfrm>
          <a:prstGeom prst="rect">
            <a:avLst/>
          </a:prstGeom>
          <a:solidFill>
            <a:srgbClr val="996633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e  unless you have little interest in it.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72" name="文本框 15371"/>
          <p:cNvSpPr txBox="1"/>
          <p:nvPr/>
        </p:nvSpPr>
        <p:spPr>
          <a:xfrm>
            <a:off x="609600" y="6172200"/>
            <a:ext cx="6845300" cy="519113"/>
          </a:xfrm>
          <a:prstGeom prst="rect">
            <a:avLst/>
          </a:prstGeom>
          <a:solidFill>
            <a:srgbClr val="9966FF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f you will travel around it with a tour guide.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70" name="矩形 15373"/>
          <p:cNvSpPr>
            <a:spLocks noTextEdit="1"/>
          </p:cNvSpPr>
          <p:nvPr/>
        </p:nvSpPr>
        <p:spPr>
          <a:xfrm>
            <a:off x="6934200" y="838200"/>
            <a:ext cx="2209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 i="1"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r="100000" b="100000"/>
                  </a:path>
                  <a:tileRect/>
                </a:gra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Match them</a:t>
            </a:r>
            <a:endParaRPr lang="zh-CN" altLang="en-US" sz="3600" b="1" i="1"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rect">
                  <a:fillToRect r="100000" b="100000"/>
                </a:path>
                <a:tileRect/>
              </a:gra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ldLvl="0" animBg="1"/>
      <p:bldP spid="15368" grpId="0" bldLvl="0" animBg="1"/>
      <p:bldP spid="15369" grpId="0" bldLvl="0" animBg="1"/>
      <p:bldP spid="15370" grpId="0" bldLvl="0" animBg="1"/>
      <p:bldP spid="15371" grpId="0" bldLvl="0" animBg="1"/>
      <p:bldP spid="1537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8200" descr="13589611875765459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Rectangle 7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noFill/>
          <a:ln w="38100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zh-CN" dirty="0">
              <a:solidFill>
                <a:srgbClr val="8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文本框 8194"/>
          <p:cNvSpPr txBox="1"/>
          <p:nvPr/>
        </p:nvSpPr>
        <p:spPr>
          <a:xfrm>
            <a:off x="-325437" y="-26987"/>
            <a:ext cx="9793287" cy="10985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6600" b="1" dirty="0">
                <a:solidFill>
                  <a:srgbClr val="FF0000"/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Free   Talk</a:t>
            </a:r>
            <a:endParaRPr lang="en-US" altLang="zh-CN" sz="2400" dirty="0">
              <a:solidFill>
                <a:srgbClr val="FF0000"/>
              </a:solidFill>
              <a:latin typeface="Impact" panose="020B0806030902050204" pitchFamily="34" charset="0"/>
              <a:ea typeface="黑体" panose="02010609060101010101" pitchFamily="49" charset="-122"/>
            </a:endParaRPr>
          </a:p>
        </p:txBody>
      </p:sp>
      <p:pic>
        <p:nvPicPr>
          <p:cNvPr id="15364" name="图片 8195" descr="42-26232980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309938"/>
            <a:ext cx="4067175" cy="3300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云形标注 8196"/>
          <p:cNvSpPr/>
          <p:nvPr/>
        </p:nvSpPr>
        <p:spPr>
          <a:xfrm>
            <a:off x="1403350" y="1341438"/>
            <a:ext cx="7416800" cy="2087562"/>
          </a:xfrm>
          <a:prstGeom prst="cloudCallout">
            <a:avLst>
              <a:gd name="adj1" fmla="val -37093"/>
              <a:gd name="adj2" fmla="val 76083"/>
            </a:avLst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6" name="矩形 8197"/>
          <p:cNvSpPr/>
          <p:nvPr/>
        </p:nvSpPr>
        <p:spPr>
          <a:xfrm>
            <a:off x="2555875" y="1689100"/>
            <a:ext cx="5256213" cy="119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What will you do if you are happy?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7" name="文本框 8198"/>
          <p:cNvSpPr txBox="1"/>
          <p:nvPr/>
        </p:nvSpPr>
        <p:spPr>
          <a:xfrm>
            <a:off x="4038600" y="4267200"/>
            <a:ext cx="6697663" cy="1311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If I am happy,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 will …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5" name="图片 16397" descr="12838073687945369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6" name="文本框 16385"/>
          <p:cNvSpPr txBox="1"/>
          <p:nvPr/>
        </p:nvSpPr>
        <p:spPr>
          <a:xfrm>
            <a:off x="0" y="0"/>
            <a:ext cx="9144000" cy="579438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765E2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A trip to a film and TV studio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987" name="文本框 16386"/>
          <p:cNvSpPr txBox="1"/>
          <p:nvPr/>
        </p:nvSpPr>
        <p:spPr>
          <a:xfrm>
            <a:off x="228600" y="711200"/>
            <a:ext cx="7913688" cy="13731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Unless the weather report says it is going to rain,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/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_________________________________________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90" name="文本框 16389"/>
          <p:cNvSpPr txBox="1"/>
          <p:nvPr/>
        </p:nvSpPr>
        <p:spPr>
          <a:xfrm>
            <a:off x="685800" y="3429000"/>
            <a:ext cx="7656513" cy="519113"/>
          </a:xfrm>
          <a:prstGeom prst="rect">
            <a:avLst/>
          </a:prstGeom>
          <a:solidFill>
            <a:srgbClr val="99CC00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  you will not have to take an umbrella with you.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91" name="文本框 16390"/>
          <p:cNvSpPr txBox="1"/>
          <p:nvPr/>
        </p:nvSpPr>
        <p:spPr>
          <a:xfrm>
            <a:off x="1600200" y="4114800"/>
            <a:ext cx="5240338" cy="519113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  unless the traffic is very heavy.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93" name="文本框 16392"/>
          <p:cNvSpPr txBox="1"/>
          <p:nvPr/>
        </p:nvSpPr>
        <p:spPr>
          <a:xfrm>
            <a:off x="990600" y="5562600"/>
            <a:ext cx="6845300" cy="519113"/>
          </a:xfrm>
          <a:prstGeom prst="rect">
            <a:avLst/>
          </a:prstGeom>
          <a:solidFill>
            <a:srgbClr val="9966FF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f you will travel around it with a tour guide.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95" name="文本框 16394"/>
          <p:cNvSpPr txBox="1"/>
          <p:nvPr/>
        </p:nvSpPr>
        <p:spPr>
          <a:xfrm>
            <a:off x="762000" y="2209800"/>
            <a:ext cx="6542088" cy="519113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  unless you take your own food with you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96" name="文本框 16395"/>
          <p:cNvSpPr txBox="1"/>
          <p:nvPr/>
        </p:nvSpPr>
        <p:spPr>
          <a:xfrm>
            <a:off x="381000" y="2819400"/>
            <a:ext cx="8204200" cy="519113"/>
          </a:xfrm>
          <a:prstGeom prst="rect">
            <a:avLst/>
          </a:prstGeom>
          <a:solidFill>
            <a:srgbClr val="3399FF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  you will not need to take the minibus in the studio.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97" name="文本框 16396"/>
          <p:cNvSpPr txBox="1"/>
          <p:nvPr/>
        </p:nvSpPr>
        <p:spPr>
          <a:xfrm>
            <a:off x="1295400" y="4800600"/>
            <a:ext cx="5684838" cy="519113"/>
          </a:xfrm>
          <a:prstGeom prst="rect">
            <a:avLst/>
          </a:prstGeom>
          <a:solidFill>
            <a:srgbClr val="996633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e  unless you have little interest in it.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4255E-6 L -0.00191 -0.304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ldLvl="0" animBg="1"/>
      <p:bldP spid="16391" grpId="0" bldLvl="0" animBg="1"/>
      <p:bldP spid="16393" grpId="0" bldLvl="0" animBg="1"/>
      <p:bldP spid="16395" grpId="0" bldLvl="0" animBg="1"/>
      <p:bldP spid="16396" grpId="0" bldLvl="0" animBg="1"/>
      <p:bldP spid="1639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09" name="图片 17418" descr="12838073687945369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0" name="文本框 17409"/>
          <p:cNvSpPr txBox="1"/>
          <p:nvPr/>
        </p:nvSpPr>
        <p:spPr>
          <a:xfrm>
            <a:off x="0" y="0"/>
            <a:ext cx="9144000" cy="579438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765E2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A trip to a film and TV studio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1" name="文本框 17410"/>
          <p:cNvSpPr txBox="1"/>
          <p:nvPr/>
        </p:nvSpPr>
        <p:spPr>
          <a:xfrm>
            <a:off x="381000" y="685800"/>
            <a:ext cx="7829550" cy="13731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We will arrive at the studio around 9:30 a.m.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/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_________________________________________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3" name="文本框 17412"/>
          <p:cNvSpPr txBox="1"/>
          <p:nvPr/>
        </p:nvSpPr>
        <p:spPr>
          <a:xfrm>
            <a:off x="1600200" y="4114800"/>
            <a:ext cx="5240338" cy="519113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  unless the traffic is very heavy.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4" name="文本框 17413"/>
          <p:cNvSpPr txBox="1"/>
          <p:nvPr/>
        </p:nvSpPr>
        <p:spPr>
          <a:xfrm>
            <a:off x="990600" y="5562600"/>
            <a:ext cx="6845300" cy="519113"/>
          </a:xfrm>
          <a:prstGeom prst="rect">
            <a:avLst/>
          </a:prstGeom>
          <a:solidFill>
            <a:srgbClr val="9966FF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f you will travel around it with a tour guide.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5" name="文本框 17414"/>
          <p:cNvSpPr txBox="1"/>
          <p:nvPr/>
        </p:nvSpPr>
        <p:spPr>
          <a:xfrm>
            <a:off x="762000" y="2590800"/>
            <a:ext cx="6542088" cy="519113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  unless you take your own food with you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6" name="文本框 17415"/>
          <p:cNvSpPr txBox="1"/>
          <p:nvPr/>
        </p:nvSpPr>
        <p:spPr>
          <a:xfrm>
            <a:off x="304800" y="3429000"/>
            <a:ext cx="8204200" cy="519113"/>
          </a:xfrm>
          <a:prstGeom prst="rect">
            <a:avLst/>
          </a:prstGeom>
          <a:solidFill>
            <a:srgbClr val="3399FF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  you will not need to take the minibus in the studio.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7" name="文本框 17416"/>
          <p:cNvSpPr txBox="1"/>
          <p:nvPr/>
        </p:nvSpPr>
        <p:spPr>
          <a:xfrm>
            <a:off x="1295400" y="4800600"/>
            <a:ext cx="5684838" cy="519113"/>
          </a:xfrm>
          <a:prstGeom prst="rect">
            <a:avLst/>
          </a:prstGeom>
          <a:solidFill>
            <a:srgbClr val="996633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e  unless you have little interest in it.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7 -0.0488 L 0.02187 -0.4040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ldLvl="0" animBg="1"/>
      <p:bldP spid="17414" grpId="0" bldLvl="0" animBg="1"/>
      <p:bldP spid="17415" grpId="0" bldLvl="0" animBg="1"/>
      <p:bldP spid="17416" grpId="0" bldLvl="0" animBg="1"/>
      <p:bldP spid="1741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3" name="图片 18441" descr="12838073687945369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4" name="文本框 18433"/>
          <p:cNvSpPr txBox="1"/>
          <p:nvPr/>
        </p:nvSpPr>
        <p:spPr>
          <a:xfrm>
            <a:off x="0" y="0"/>
            <a:ext cx="9144000" cy="579438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765E2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A trip to a film and TV studio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4035" name="文本框 18434"/>
          <p:cNvSpPr txBox="1"/>
          <p:nvPr/>
        </p:nvSpPr>
        <p:spPr>
          <a:xfrm>
            <a:off x="228600" y="711200"/>
            <a:ext cx="7829550" cy="13731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Unless you already know the studio very well,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/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_________________________________________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8" name="文本框 18437"/>
          <p:cNvSpPr txBox="1"/>
          <p:nvPr/>
        </p:nvSpPr>
        <p:spPr>
          <a:xfrm>
            <a:off x="990600" y="5029200"/>
            <a:ext cx="6845300" cy="519113"/>
          </a:xfrm>
          <a:prstGeom prst="rect">
            <a:avLst/>
          </a:prstGeom>
          <a:solidFill>
            <a:srgbClr val="9966FF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f you will travel around it with a tour guide.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9" name="文本框 18438"/>
          <p:cNvSpPr txBox="1"/>
          <p:nvPr/>
        </p:nvSpPr>
        <p:spPr>
          <a:xfrm>
            <a:off x="762000" y="2590800"/>
            <a:ext cx="6542088" cy="519113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  unless you take your own food with you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40" name="文本框 18439"/>
          <p:cNvSpPr txBox="1"/>
          <p:nvPr/>
        </p:nvSpPr>
        <p:spPr>
          <a:xfrm>
            <a:off x="381000" y="3581400"/>
            <a:ext cx="8204200" cy="519113"/>
          </a:xfrm>
          <a:prstGeom prst="rect">
            <a:avLst/>
          </a:prstGeom>
          <a:solidFill>
            <a:srgbClr val="3399FF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  you will not need to take the minibus in the studio.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41" name="文本框 18440"/>
          <p:cNvSpPr txBox="1"/>
          <p:nvPr/>
        </p:nvSpPr>
        <p:spPr>
          <a:xfrm>
            <a:off x="1295400" y="4267200"/>
            <a:ext cx="5684838" cy="519113"/>
          </a:xfrm>
          <a:prstGeom prst="rect">
            <a:avLst/>
          </a:prstGeom>
          <a:solidFill>
            <a:srgbClr val="996633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e  unless you have little interest in it.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52636E-6 L 0.00069 -0.5150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ldLvl="0" animBg="1"/>
      <p:bldP spid="18439" grpId="0" bldLvl="0" animBg="1"/>
      <p:bldP spid="18440" grpId="0" bldLvl="0" animBg="1"/>
      <p:bldP spid="18441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7" name="图片 19465" descr="12838073687945369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8" name="文本框 19457"/>
          <p:cNvSpPr txBox="1"/>
          <p:nvPr/>
        </p:nvSpPr>
        <p:spPr>
          <a:xfrm>
            <a:off x="0" y="0"/>
            <a:ext cx="9144000" cy="579438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765E2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A trip to a film and TV studio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59" name="文本框 19458"/>
          <p:cNvSpPr txBox="1"/>
          <p:nvPr/>
        </p:nvSpPr>
        <p:spPr>
          <a:xfrm>
            <a:off x="92075" y="685800"/>
            <a:ext cx="9051925" cy="13731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4. You will buy your lunch at the restaurants in the studio,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/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_________________________________________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3" name="文本框 19462"/>
          <p:cNvSpPr txBox="1"/>
          <p:nvPr/>
        </p:nvSpPr>
        <p:spPr>
          <a:xfrm>
            <a:off x="762000" y="2590800"/>
            <a:ext cx="6542088" cy="519113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  unless you take your own food with you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4" name="文本框 19463"/>
          <p:cNvSpPr txBox="1"/>
          <p:nvPr/>
        </p:nvSpPr>
        <p:spPr>
          <a:xfrm>
            <a:off x="381000" y="3505200"/>
            <a:ext cx="8204200" cy="519113"/>
          </a:xfrm>
          <a:prstGeom prst="rect">
            <a:avLst/>
          </a:prstGeom>
          <a:solidFill>
            <a:srgbClr val="3399FF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  you will not need to take the minibus in the studio.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5" name="文本框 19464"/>
          <p:cNvSpPr txBox="1"/>
          <p:nvPr/>
        </p:nvSpPr>
        <p:spPr>
          <a:xfrm>
            <a:off x="1295400" y="4267200"/>
            <a:ext cx="5684838" cy="519113"/>
          </a:xfrm>
          <a:prstGeom prst="rect">
            <a:avLst/>
          </a:prstGeom>
          <a:solidFill>
            <a:srgbClr val="996633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e  unless you have little interest in it.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8437E-6 L 0.0007 -0.17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bldLvl="0" animBg="1"/>
      <p:bldP spid="19464" grpId="0" bldLvl="0" animBg="1"/>
      <p:bldP spid="1946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5" name="图片 24585" descr="12838073687945369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6" name="文本框 24577"/>
          <p:cNvSpPr txBox="1"/>
          <p:nvPr/>
        </p:nvSpPr>
        <p:spPr>
          <a:xfrm>
            <a:off x="0" y="0"/>
            <a:ext cx="9144000" cy="579438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765E2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A trip to a film and TV studio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7107" name="文本框 24578"/>
          <p:cNvSpPr txBox="1"/>
          <p:nvPr/>
        </p:nvSpPr>
        <p:spPr>
          <a:xfrm>
            <a:off x="304800" y="762000"/>
            <a:ext cx="7829550" cy="13731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5.Unless you are tired,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/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_________________________________________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81" name="文本框 24580"/>
          <p:cNvSpPr txBox="1"/>
          <p:nvPr/>
        </p:nvSpPr>
        <p:spPr>
          <a:xfrm>
            <a:off x="152400" y="2846070"/>
            <a:ext cx="8192135" cy="521970"/>
          </a:xfrm>
          <a:prstGeom prst="rect">
            <a:avLst/>
          </a:prstGeom>
          <a:solidFill>
            <a:srgbClr val="996633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 you will not need to take the minibus in the studio  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82" name="云形标注 24581"/>
          <p:cNvSpPr/>
          <p:nvPr/>
        </p:nvSpPr>
        <p:spPr>
          <a:xfrm>
            <a:off x="152400" y="3429000"/>
            <a:ext cx="8534400" cy="2514600"/>
          </a:xfrm>
          <a:prstGeom prst="cloudCallout">
            <a:avLst>
              <a:gd name="adj1" fmla="val -42375"/>
              <a:gd name="adj2" fmla="val 7840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3" name="文本框 24582"/>
          <p:cNvSpPr txBox="1"/>
          <p:nvPr/>
        </p:nvSpPr>
        <p:spPr>
          <a:xfrm>
            <a:off x="1219200" y="3657600"/>
            <a:ext cx="376713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 dirty="0">
                <a:solidFill>
                  <a:srgbClr val="FF0000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Work out the rule</a:t>
            </a:r>
            <a:endParaRPr lang="en-US" altLang="zh-CN" sz="4000" b="1" dirty="0">
              <a:solidFill>
                <a:srgbClr val="FF0000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24584" name="文本框 24583"/>
          <p:cNvSpPr txBox="1"/>
          <p:nvPr/>
        </p:nvSpPr>
        <p:spPr>
          <a:xfrm>
            <a:off x="1143000" y="4267200"/>
            <a:ext cx="6834188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We use 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simple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____________ 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tense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in the unless-clause.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85" name="文本框 24584"/>
          <p:cNvSpPr txBox="1"/>
          <p:nvPr/>
        </p:nvSpPr>
        <p:spPr>
          <a:xfrm>
            <a:off x="5105400" y="4217988"/>
            <a:ext cx="148590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present</a:t>
            </a:r>
            <a:endParaRPr lang="en-US" altLang="zh-CN" sz="3200" b="1" dirty="0">
              <a:solidFill>
                <a:srgbClr val="FF0000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9464" name="文本框 19463"/>
          <p:cNvSpPr txBox="1"/>
          <p:nvPr/>
        </p:nvSpPr>
        <p:spPr>
          <a:xfrm>
            <a:off x="1143000" y="5612765"/>
            <a:ext cx="5678170" cy="521970"/>
          </a:xfrm>
          <a:prstGeom prst="rect">
            <a:avLst/>
          </a:prstGeom>
          <a:solidFill>
            <a:srgbClr val="3399FF"/>
          </a:solidFill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e </a:t>
            </a: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unless you have little interest in it.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3.42276E-6 L 7.22222E-6 -0.19981 " pathEditMode="relative" ptsTypes="AA">
                                      <p:cBhvr>
                                        <p:cTn id="6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ldLvl="0" animBg="1"/>
      <p:bldP spid="24582" grpId="0" bldLvl="0" animBg="1"/>
      <p:bldP spid="24583" grpId="0"/>
      <p:bldP spid="24584" grpId="0"/>
      <p:bldP spid="24585" grpId="0"/>
      <p:bldP spid="19464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5841" name="Text Box 4"/>
          <p:cNvSpPr txBox="1"/>
          <p:nvPr/>
        </p:nvSpPr>
        <p:spPr>
          <a:xfrm>
            <a:off x="228600" y="457200"/>
            <a:ext cx="8523288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拓展一：条件状语从句和其它句型的变换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2" name="Text Box 5"/>
          <p:cNvSpPr txBox="1"/>
          <p:nvPr/>
        </p:nvSpPr>
        <p:spPr>
          <a:xfrm>
            <a:off x="136525" y="1123950"/>
            <a:ext cx="8639175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1. if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引导的条件状语从句的复合句中，当主句和从句的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主语均为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you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时，可转换为</a:t>
            </a:r>
            <a:r>
              <a:rPr lang="zh-CN" altLang="en-US" sz="2800" b="1" dirty="0">
                <a:solidFill>
                  <a:srgbClr val="0033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祈使句，</a:t>
            </a:r>
            <a:r>
              <a:rPr lang="en-US" altLang="zh-CN" sz="28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and+</a:t>
            </a:r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简单句</a:t>
            </a:r>
            <a:r>
              <a:rPr lang="zh-CN" altLang="en-US" sz="2800" b="1" dirty="0">
                <a:solidFill>
                  <a:srgbClr val="0033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”或</a:t>
            </a:r>
            <a:endParaRPr lang="zh-CN" altLang="en-US" sz="2800" b="1" dirty="0">
              <a:solidFill>
                <a:srgbClr val="0033CC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33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祈使句，</a:t>
            </a:r>
            <a:r>
              <a:rPr lang="en-US" altLang="zh-CN" sz="28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or+</a:t>
            </a:r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简单句</a:t>
            </a:r>
            <a:r>
              <a:rPr lang="zh-CN" altLang="en-US" sz="2800" b="1" dirty="0">
                <a:solidFill>
                  <a:srgbClr val="0033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”</a:t>
            </a:r>
            <a:endParaRPr lang="zh-CN" altLang="en-US" sz="2800" b="1" dirty="0">
              <a:solidFill>
                <a:srgbClr val="0033CC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5843" name="Rectangle 6"/>
          <p:cNvSpPr/>
          <p:nvPr/>
        </p:nvSpPr>
        <p:spPr>
          <a:xfrm>
            <a:off x="396875" y="2492375"/>
            <a:ext cx="8280400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5" name="Rectangle 7"/>
          <p:cNvSpPr/>
          <p:nvPr/>
        </p:nvSpPr>
        <p:spPr>
          <a:xfrm>
            <a:off x="396875" y="2638425"/>
            <a:ext cx="8424863" cy="18161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 can pass the exam if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 work hard.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x-none" sz="2800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=_________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，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and you will pass the exam.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6" name="Rectangle 8"/>
          <p:cNvSpPr/>
          <p:nvPr/>
        </p:nvSpPr>
        <p:spPr>
          <a:xfrm>
            <a:off x="381000" y="4114800"/>
            <a:ext cx="7704138" cy="1384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If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</a:t>
            </a:r>
            <a:r>
              <a:rPr lang="en-US" altLang="x-none" sz="2800" b="1">
                <a:latin typeface="Arial" panose="020B0604020202020204" pitchFamily="34" charset="0"/>
                <a:ea typeface="宋体" panose="02010600030101010101" pitchFamily="2" charset="-122"/>
              </a:rPr>
              <a:t> don’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t hurry up,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 will be late again.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x-none" sz="2800" b="1">
                <a:latin typeface="Arial" panose="020B0604020202020204" pitchFamily="34" charset="0"/>
                <a:ea typeface="宋体" panose="02010600030101010101" pitchFamily="2" charset="-122"/>
              </a:rPr>
              <a:t>= Hurry up, _______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 you will be late again.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7" name="Text Box 9"/>
          <p:cNvSpPr txBox="1"/>
          <p:nvPr/>
        </p:nvSpPr>
        <p:spPr>
          <a:xfrm>
            <a:off x="762000" y="3048000"/>
            <a:ext cx="1825625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Work hard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8" name="Text Box 10"/>
          <p:cNvSpPr txBox="1"/>
          <p:nvPr/>
        </p:nvSpPr>
        <p:spPr>
          <a:xfrm>
            <a:off x="2743200" y="4476750"/>
            <a:ext cx="595313" cy="6477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or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ldLvl="0"/>
      <p:bldP spid="40966" grpId="0" bldLvl="0"/>
      <p:bldP spid="40967" grpId="0" bldLvl="0"/>
      <p:bldP spid="40968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6865" name="Rectangle 2"/>
          <p:cNvSpPr>
            <a:spLocks noGrp="1"/>
          </p:cNvSpPr>
          <p:nvPr>
            <p:ph type="body"/>
          </p:nvPr>
        </p:nvSpPr>
        <p:spPr>
          <a:xfrm>
            <a:off x="0" y="304800"/>
            <a:ext cx="9144000" cy="4525963"/>
          </a:xfrm>
        </p:spPr>
        <p:txBody>
          <a:bodyPr wrap="square" anchor="t"/>
          <a:p>
            <a:pPr marL="357505" indent="-357505">
              <a:lnSpc>
                <a:spcPct val="80000"/>
              </a:lnSpc>
              <a:buNone/>
            </a:pPr>
            <a:r>
              <a:rPr lang="en-US" altLang="zh-CN"/>
              <a:t>2. </a:t>
            </a:r>
            <a:r>
              <a:rPr lang="zh-CN" altLang="en-US" sz="4000" b="1" dirty="0">
                <a:latin typeface="华文琥珀" panose="02010800040101010101" pitchFamily="2" charset="-122"/>
                <a:ea typeface="华文琥珀" panose="02010800040101010101" pitchFamily="2" charset="-122"/>
              </a:rPr>
              <a:t>借助介词</a:t>
            </a:r>
            <a:r>
              <a:rPr lang="en-US" altLang="zh-CN" sz="4000" b="1" dirty="0">
                <a:solidFill>
                  <a:srgbClr val="0033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with </a:t>
            </a:r>
            <a:r>
              <a:rPr lang="zh-CN" altLang="en-US" sz="4000" b="1" dirty="0">
                <a:solidFill>
                  <a:srgbClr val="0033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或</a:t>
            </a:r>
            <a:r>
              <a:rPr lang="en-US" altLang="zh-CN" sz="4000" b="1">
                <a:solidFill>
                  <a:srgbClr val="0033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without</a:t>
            </a:r>
            <a:r>
              <a:rPr lang="zh-CN" altLang="en-US" sz="4000" b="1" dirty="0">
                <a:latin typeface="华文琥珀" panose="02010800040101010101" pitchFamily="2" charset="-122"/>
                <a:ea typeface="华文琥珀" panose="02010800040101010101" pitchFamily="2" charset="-122"/>
              </a:rPr>
              <a:t>来转换。</a:t>
            </a:r>
            <a:endParaRPr lang="zh-CN" altLang="en-US" sz="4000" b="1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marL="357505" indent="-357505">
              <a:lnSpc>
                <a:spcPct val="80000"/>
              </a:lnSpc>
              <a:buNone/>
            </a:pPr>
            <a:r>
              <a:rPr lang="zh-CN" altLang="en-US" sz="4000" b="1" dirty="0"/>
              <a:t>例如</a:t>
            </a:r>
            <a:r>
              <a:rPr lang="en-US" altLang="zh-CN" sz="4000" b="1"/>
              <a:t>:</a:t>
            </a:r>
            <a:endParaRPr lang="en-US" altLang="zh-CN" sz="4000" b="1"/>
          </a:p>
          <a:p>
            <a:pPr marL="357505" indent="-357505">
              <a:lnSpc>
                <a:spcPct val="80000"/>
              </a:lnSpc>
              <a:buNone/>
            </a:pPr>
            <a:r>
              <a:rPr lang="en-US" altLang="zh-CN" sz="4000" b="1"/>
              <a:t> If you help me, I’ll finish my job soon. </a:t>
            </a:r>
            <a:endParaRPr lang="en-US" altLang="zh-CN" sz="4000" b="1"/>
          </a:p>
          <a:p>
            <a:pPr marL="357505" indent="-357505">
              <a:lnSpc>
                <a:spcPct val="80000"/>
              </a:lnSpc>
              <a:buNone/>
            </a:pPr>
            <a:r>
              <a:rPr lang="en-US" altLang="x-none" sz="4000" b="1"/>
              <a:t>=_____ your help</a:t>
            </a:r>
            <a:r>
              <a:rPr lang="en-US" altLang="zh-CN" sz="4000" b="1" dirty="0"/>
              <a:t>, I’ll finish my job soon. </a:t>
            </a:r>
            <a:r>
              <a:rPr lang="zh-CN" altLang="en-US" sz="4000" b="1" dirty="0"/>
              <a:t>　</a:t>
            </a:r>
            <a:endParaRPr lang="en-US" altLang="x-none" sz="4000" b="1"/>
          </a:p>
          <a:p>
            <a:pPr marL="357505" indent="-357505">
              <a:lnSpc>
                <a:spcPct val="80000"/>
              </a:lnSpc>
              <a:buNone/>
            </a:pPr>
            <a:r>
              <a:rPr lang="zh-CN" altLang="en-US" sz="4000" b="1" dirty="0"/>
              <a:t>如果你帮我，我将很快完成我的工作。 </a:t>
            </a:r>
            <a:endParaRPr lang="zh-CN" altLang="en-US" sz="4000" b="1" dirty="0"/>
          </a:p>
          <a:p>
            <a:pPr marL="357505" indent="-357505">
              <a:lnSpc>
                <a:spcPct val="80000"/>
              </a:lnSpc>
              <a:buNone/>
            </a:pPr>
            <a:r>
              <a:rPr lang="en-US" altLang="zh-CN" sz="4000" b="1"/>
              <a:t>If there is no water, fish may die. </a:t>
            </a:r>
            <a:endParaRPr lang="en-US" altLang="zh-CN" sz="4000" b="1"/>
          </a:p>
          <a:p>
            <a:pPr marL="357505" indent="-357505">
              <a:lnSpc>
                <a:spcPct val="80000"/>
              </a:lnSpc>
              <a:buNone/>
            </a:pPr>
            <a:r>
              <a:rPr lang="en-US" altLang="x-none" sz="4000" b="1"/>
              <a:t>=Fish may die _______ water</a:t>
            </a:r>
            <a:r>
              <a:rPr lang="en-US" altLang="zh-CN" sz="4000" b="1"/>
              <a:t>. </a:t>
            </a:r>
            <a:endParaRPr lang="en-US" altLang="zh-CN" sz="4000" b="1"/>
          </a:p>
          <a:p>
            <a:pPr marL="357505" indent="-357505">
              <a:lnSpc>
                <a:spcPct val="80000"/>
              </a:lnSpc>
              <a:buNone/>
            </a:pPr>
            <a:r>
              <a:rPr lang="zh-CN" altLang="en-US" sz="4000" b="1" dirty="0"/>
              <a:t>如果没有水，鱼可能会死。 </a:t>
            </a:r>
            <a:endParaRPr lang="zh-CN" altLang="en-US" sz="4000" b="1" dirty="0"/>
          </a:p>
        </p:txBody>
      </p:sp>
      <p:sp>
        <p:nvSpPr>
          <p:cNvPr id="41987" name="Text Box 3"/>
          <p:cNvSpPr txBox="1"/>
          <p:nvPr/>
        </p:nvSpPr>
        <p:spPr>
          <a:xfrm>
            <a:off x="481330" y="2555875"/>
            <a:ext cx="12109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With 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88" name="Text Box 4"/>
          <p:cNvSpPr txBox="1"/>
          <p:nvPr/>
        </p:nvSpPr>
        <p:spPr>
          <a:xfrm>
            <a:off x="3789680" y="4831239"/>
            <a:ext cx="174053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without 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ldLvl="0"/>
      <p:bldP spid="41988" grpId="0" bldLvl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7889" name="Text Box 2"/>
          <p:cNvSpPr txBox="1"/>
          <p:nvPr/>
        </p:nvSpPr>
        <p:spPr>
          <a:xfrm>
            <a:off x="1588" y="130175"/>
            <a:ext cx="9034462" cy="62471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accent2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chemeClr val="accent2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同义句转换</a:t>
            </a:r>
            <a:endParaRPr lang="zh-CN" altLang="en-US" sz="3200" b="1" dirty="0">
              <a:solidFill>
                <a:schemeClr val="accent2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Arial Narrow" panose="020B060602020203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.Run fast, or you’ll be late for school.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_______ you _______ _______ fast, you’ll be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late for school.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2. Don’t come if I don't telephone.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Don’t come_________ I  telephone.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3. If you don't help me, I can't work out the problems. 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I can't work out the problems __________  ______   ________. 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11" name="Text Box 3"/>
          <p:cNvSpPr txBox="1"/>
          <p:nvPr/>
        </p:nvSpPr>
        <p:spPr>
          <a:xfrm>
            <a:off x="685800" y="1374775"/>
            <a:ext cx="444341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If                 don’t    run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2" name="Text Box 4"/>
          <p:cNvSpPr txBox="1"/>
          <p:nvPr/>
        </p:nvSpPr>
        <p:spPr>
          <a:xfrm>
            <a:off x="2603500" y="3243263"/>
            <a:ext cx="14668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unless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3" name="文本框 43012"/>
          <p:cNvSpPr txBox="1"/>
          <p:nvPr/>
        </p:nvSpPr>
        <p:spPr>
          <a:xfrm>
            <a:off x="5762625" y="5006975"/>
            <a:ext cx="213677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without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4" name="文本框 43013"/>
          <p:cNvSpPr txBox="1"/>
          <p:nvPr/>
        </p:nvSpPr>
        <p:spPr>
          <a:xfrm>
            <a:off x="469900" y="5586413"/>
            <a:ext cx="128905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your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5" name="文本框 43014"/>
          <p:cNvSpPr txBox="1"/>
          <p:nvPr/>
        </p:nvSpPr>
        <p:spPr>
          <a:xfrm>
            <a:off x="2333625" y="5586413"/>
            <a:ext cx="173672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help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/>
      <p:bldP spid="43013" grpId="0" bldLvl="0"/>
      <p:bldP spid="43014" grpId="0" bldLvl="0"/>
      <p:bldP spid="43015" grpId="0" bldLvl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8913" name="标题 44033"/>
          <p:cNvSpPr>
            <a:spLocks noGrp="1"/>
          </p:cNvSpPr>
          <p:nvPr>
            <p:ph type="title"/>
          </p:nvPr>
        </p:nvSpPr>
        <p:spPr>
          <a:xfrm>
            <a:off x="304800" y="152400"/>
            <a:ext cx="6477000" cy="914400"/>
          </a:xfrm>
        </p:spPr>
        <p:txBody>
          <a:bodyPr anchor="ctr"/>
          <a:p>
            <a:r>
              <a:rPr lang="zh-CN" altLang="en-US" sz="3600" b="1" dirty="0"/>
              <a:t>拓展二：在其他句式中的运用</a:t>
            </a:r>
            <a:endParaRPr lang="zh-CN" altLang="en-US" sz="3600" b="1" dirty="0"/>
          </a:p>
        </p:txBody>
      </p:sp>
      <p:sp>
        <p:nvSpPr>
          <p:cNvPr id="38914" name="文本框 44034"/>
          <p:cNvSpPr txBox="1"/>
          <p:nvPr/>
        </p:nvSpPr>
        <p:spPr>
          <a:xfrm>
            <a:off x="596900" y="1333500"/>
            <a:ext cx="8113713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endParaRPr 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36" name="文本框 44035"/>
          <p:cNvSpPr txBox="1"/>
          <p:nvPr/>
        </p:nvSpPr>
        <p:spPr>
          <a:xfrm>
            <a:off x="228600" y="914400"/>
            <a:ext cx="8915400" cy="1341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x-none"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Can you tell me </a:t>
            </a:r>
            <a:r>
              <a:rPr lang="en-US" altLang="x-none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if</a:t>
            </a:r>
            <a:r>
              <a:rPr lang="en-US" altLang="x-none"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 can go to a good senior high school?</a:t>
            </a:r>
            <a:endParaRPr lang="en-US" altLang="x-none" sz="32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x-none" sz="32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37" name="文本框 44036"/>
          <p:cNvSpPr txBox="1"/>
          <p:nvPr/>
        </p:nvSpPr>
        <p:spPr>
          <a:xfrm>
            <a:off x="228600" y="2057400"/>
            <a:ext cx="8915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x-none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Lucy asked </a:t>
            </a:r>
            <a:r>
              <a:rPr lang="en-US" altLang="x-none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if</a:t>
            </a:r>
            <a:r>
              <a:rPr lang="en-US" altLang="x-none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there was  a bank near here.</a:t>
            </a:r>
            <a:endParaRPr lang="en-US" altLang="x-none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38" name="文本框 44037"/>
          <p:cNvSpPr txBox="1"/>
          <p:nvPr/>
        </p:nvSpPr>
        <p:spPr>
          <a:xfrm>
            <a:off x="304800" y="2895600"/>
            <a:ext cx="8040688" cy="25533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x-none" sz="3200" b="1">
                <a:latin typeface="宋体" panose="02010600030101010101" pitchFamily="2" charset="-122"/>
                <a:ea typeface="宋体" panose="02010600030101010101" pitchFamily="2" charset="-122"/>
              </a:rPr>
              <a:t>if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引导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宾语从句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时，作“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是否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”讲，常放在动词</a:t>
            </a:r>
            <a:r>
              <a:rPr lang="en-US" altLang="x-none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ask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x-none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see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x-none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say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x-none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know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x-none" sz="32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find out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等后面。一般情况下，常与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whether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换用，在口语中多用</a:t>
            </a:r>
            <a:r>
              <a:rPr lang="en-US" altLang="x-none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if</a:t>
            </a:r>
            <a:r>
              <a:rPr lang="en-US" altLang="x-none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x-none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x-none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ldLvl="0"/>
      <p:bldP spid="44036" grpId="1" bldLvl="0"/>
      <p:bldP spid="44037" grpId="0" bldLvl="0"/>
      <p:bldP spid="44037" grpId="1" bldLvl="0"/>
      <p:bldP spid="44038" grpId="0" bldLvl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0178" name="Text Box 2"/>
          <p:cNvSpPr txBox="1"/>
          <p:nvPr/>
        </p:nvSpPr>
        <p:spPr>
          <a:xfrm>
            <a:off x="100330" y="1831023"/>
            <a:ext cx="2209800" cy="52863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66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一般将来时</a:t>
            </a:r>
            <a:endParaRPr lang="zh-CN" altLang="en-US" sz="1600" dirty="0">
              <a:solidFill>
                <a:srgbClr val="00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79" name="Text Box 3"/>
          <p:cNvSpPr txBox="1"/>
          <p:nvPr/>
        </p:nvSpPr>
        <p:spPr>
          <a:xfrm>
            <a:off x="100330" y="3623310"/>
            <a:ext cx="2667000" cy="528638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66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情态动词+原形</a:t>
            </a:r>
            <a:endParaRPr lang="zh-CN" altLang="en-US" sz="2800" b="1" dirty="0">
              <a:solidFill>
                <a:srgbClr val="00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0180" name="Group 4"/>
          <p:cNvGrpSpPr/>
          <p:nvPr/>
        </p:nvGrpSpPr>
        <p:grpSpPr>
          <a:xfrm>
            <a:off x="304139" y="2359978"/>
            <a:ext cx="8776040" cy="1263650"/>
            <a:chOff x="201" y="183"/>
            <a:chExt cx="5384" cy="796"/>
          </a:xfrm>
        </p:grpSpPr>
        <p:sp>
          <p:nvSpPr>
            <p:cNvPr id="45060" name="Text Box 5"/>
            <p:cNvSpPr txBox="1"/>
            <p:nvPr/>
          </p:nvSpPr>
          <p:spPr>
            <a:xfrm>
              <a:off x="201" y="254"/>
              <a:ext cx="863" cy="548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p>
              <a:pPr marL="342900" indent="-342900">
                <a:lnSpc>
                  <a:spcPts val="22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 dirty="0">
                  <a:solidFill>
                    <a:srgbClr val="0066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en-US" altLang="zh-CN" sz="2800" b="1" dirty="0">
                <a:solidFill>
                  <a:srgbClr val="0066CC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marL="342900" indent="-342900">
                <a:lnSpc>
                  <a:spcPts val="22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00339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祈使句</a:t>
              </a:r>
              <a:endParaRPr lang="zh-CN" altLang="en-US" sz="2800" b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061" name="Text Box 6"/>
            <p:cNvSpPr txBox="1"/>
            <p:nvPr/>
          </p:nvSpPr>
          <p:spPr>
            <a:xfrm>
              <a:off x="1788" y="384"/>
              <a:ext cx="336" cy="371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 dirty="0">
                  <a:solidFill>
                    <a:srgbClr val="0066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en-US" altLang="zh-CN" sz="32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+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062" name="Text Box 7"/>
            <p:cNvSpPr txBox="1"/>
            <p:nvPr/>
          </p:nvSpPr>
          <p:spPr>
            <a:xfrm>
              <a:off x="2446" y="378"/>
              <a:ext cx="1087" cy="329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if/unless</a:t>
              </a:r>
              <a:endParaRPr lang="en-US" altLang="zh-CN" sz="2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063" name="Text Box 8"/>
            <p:cNvSpPr txBox="1"/>
            <p:nvPr/>
          </p:nvSpPr>
          <p:spPr>
            <a:xfrm>
              <a:off x="3655" y="357"/>
              <a:ext cx="384" cy="371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 dirty="0">
                  <a:solidFill>
                    <a:srgbClr val="0066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en-US" altLang="zh-CN" sz="32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+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064" name="Text Box 9"/>
            <p:cNvSpPr txBox="1"/>
            <p:nvPr/>
          </p:nvSpPr>
          <p:spPr>
            <a:xfrm>
              <a:off x="4193" y="384"/>
              <a:ext cx="1392" cy="33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 dirty="0">
                  <a:solidFill>
                    <a:srgbClr val="0066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zh-CN" altLang="en-US" sz="2800" b="1" dirty="0">
                  <a:solidFill>
                    <a:srgbClr val="00339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一般现在时</a:t>
              </a:r>
              <a:endParaRPr lang="zh-CN" altLang="en-US" sz="1600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065" name="Line 10"/>
            <p:cNvSpPr/>
            <p:nvPr/>
          </p:nvSpPr>
          <p:spPr>
            <a:xfrm>
              <a:off x="1431" y="183"/>
              <a:ext cx="357" cy="298"/>
            </a:xfrm>
            <a:prstGeom prst="line">
              <a:avLst/>
            </a:prstGeom>
            <a:ln w="9525" cap="flat" cmpd="sng">
              <a:solidFill>
                <a:srgbClr val="003399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5066" name="Line 11"/>
            <p:cNvSpPr/>
            <p:nvPr/>
          </p:nvSpPr>
          <p:spPr>
            <a:xfrm>
              <a:off x="1159" y="570"/>
              <a:ext cx="624" cy="0"/>
            </a:xfrm>
            <a:prstGeom prst="line">
              <a:avLst/>
            </a:prstGeom>
            <a:ln w="9525" cap="flat" cmpd="sng">
              <a:solidFill>
                <a:srgbClr val="003399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5067" name="Line 12"/>
            <p:cNvSpPr/>
            <p:nvPr/>
          </p:nvSpPr>
          <p:spPr>
            <a:xfrm flipV="1">
              <a:off x="1504" y="669"/>
              <a:ext cx="284" cy="310"/>
            </a:xfrm>
            <a:prstGeom prst="line">
              <a:avLst/>
            </a:prstGeom>
            <a:ln w="9525" cap="flat" cmpd="sng">
              <a:solidFill>
                <a:srgbClr val="003399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5068" name="Line 13"/>
            <p:cNvSpPr/>
            <p:nvPr/>
          </p:nvSpPr>
          <p:spPr>
            <a:xfrm>
              <a:off x="2124" y="522"/>
              <a:ext cx="240" cy="0"/>
            </a:xfrm>
            <a:prstGeom prst="line">
              <a:avLst/>
            </a:prstGeom>
            <a:ln w="9525" cap="flat" cmpd="sng">
              <a:solidFill>
                <a:srgbClr val="003399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5070" name="Line 15"/>
            <p:cNvSpPr/>
            <p:nvPr/>
          </p:nvSpPr>
          <p:spPr>
            <a:xfrm>
              <a:off x="4039" y="528"/>
              <a:ext cx="240" cy="0"/>
            </a:xfrm>
            <a:prstGeom prst="line">
              <a:avLst/>
            </a:prstGeom>
            <a:ln w="9525" cap="flat" cmpd="sng">
              <a:solidFill>
                <a:srgbClr val="003399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50192" name="Text Box 17"/>
          <p:cNvSpPr txBox="1"/>
          <p:nvPr/>
        </p:nvSpPr>
        <p:spPr>
          <a:xfrm>
            <a:off x="609600" y="962025"/>
            <a:ext cx="8220075" cy="639763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主    句               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if /unless+ 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从句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93" name="文本框 50192"/>
          <p:cNvSpPr txBox="1"/>
          <p:nvPr/>
        </p:nvSpPr>
        <p:spPr>
          <a:xfrm>
            <a:off x="496888" y="4892675"/>
            <a:ext cx="7891462" cy="244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endParaRPr lang="zh-CN" sz="1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94" name="文本框 50193"/>
          <p:cNvSpPr txBox="1"/>
          <p:nvPr/>
        </p:nvSpPr>
        <p:spPr>
          <a:xfrm>
            <a:off x="304800" y="0"/>
            <a:ext cx="3659188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Summary:</a:t>
            </a:r>
            <a:endParaRPr lang="en-US" altLang="zh-CN" sz="4400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0195" name="文本框 50194"/>
          <p:cNvSpPr txBox="1"/>
          <p:nvPr/>
        </p:nvSpPr>
        <p:spPr>
          <a:xfrm>
            <a:off x="304800" y="5105400"/>
            <a:ext cx="6254750" cy="59055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 i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要领</a:t>
            </a:r>
            <a:r>
              <a:rPr lang="en-US" altLang="zh-CN" sz="3200" b="1" i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unless = if </a:t>
            </a:r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…</a:t>
            </a:r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not</a:t>
            </a:r>
            <a:endParaRPr lang="en-US" altLang="zh-CN" sz="3200" b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019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019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19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9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19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ldLvl="0" animBg="1"/>
      <p:bldP spid="50179" grpId="0" bldLvl="0" animBg="1"/>
      <p:bldP spid="50192" grpId="0" bldLvl="0" animBg="1"/>
      <p:bldP spid="5019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图片 10248" descr="263311313560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63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矩形 10242"/>
          <p:cNvSpPr/>
          <p:nvPr/>
        </p:nvSpPr>
        <p:spPr>
          <a:xfrm>
            <a:off x="447040" y="4429125"/>
            <a:ext cx="9296400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If 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am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happy, I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will show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you around Yancheng zoo.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 descr="5a8ff66b83fadfdd81_wat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845" y="71120"/>
            <a:ext cx="6037580" cy="40252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9937" name="WordArt 3"/>
          <p:cNvSpPr>
            <a:spLocks noTextEdit="1"/>
          </p:cNvSpPr>
          <p:nvPr/>
        </p:nvSpPr>
        <p:spPr>
          <a:xfrm>
            <a:off x="611188" y="0"/>
            <a:ext cx="2952750" cy="11255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链接中考</a:t>
            </a:r>
            <a:endParaRPr lang="zh-CN" altLang="en-US" sz="3600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9938" name="文本框 45058"/>
          <p:cNvSpPr txBox="1"/>
          <p:nvPr/>
        </p:nvSpPr>
        <p:spPr>
          <a:xfrm>
            <a:off x="411163" y="1125538"/>
            <a:ext cx="7905750" cy="39925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x-none" sz="3200" b="1">
                <a:latin typeface="Arial Black" panose="020B0A04020102020204" pitchFamily="34" charset="0"/>
                <a:ea typeface="宋体" panose="02010600030101010101" pitchFamily="2" charset="-122"/>
              </a:rPr>
              <a:t>I don’t know if he ____ tomorrow.</a:t>
            </a:r>
            <a:br>
              <a:rPr lang="en-US" altLang="x-none" sz="3200" b="1">
                <a:latin typeface="Arial Black" panose="020B0A04020102020204" pitchFamily="34" charset="0"/>
                <a:ea typeface="宋体" panose="02010600030101010101" pitchFamily="2" charset="-122"/>
              </a:rPr>
            </a:br>
            <a:r>
              <a:rPr lang="en-US" altLang="x-none" sz="3200" b="1">
                <a:latin typeface="Arial Black" panose="020B0A04020102020204" pitchFamily="34" charset="0"/>
                <a:ea typeface="宋体" panose="02010600030101010101" pitchFamily="2" charset="-122"/>
              </a:rPr>
              <a:t>If he ___ , I will take him to visit </a:t>
            </a:r>
            <a:br>
              <a:rPr lang="en-US" altLang="x-none" sz="3200" b="1">
                <a:latin typeface="Arial Black" panose="020B0A04020102020204" pitchFamily="34" charset="0"/>
                <a:ea typeface="宋体" panose="02010600030101010101" pitchFamily="2" charset="-122"/>
              </a:rPr>
            </a:br>
            <a:r>
              <a:rPr lang="en-US" altLang="x-none" sz="3200" b="1">
                <a:latin typeface="Arial Black" panose="020B0A04020102020204" pitchFamily="34" charset="0"/>
                <a:ea typeface="宋体" panose="02010600030101010101" pitchFamily="2" charset="-122"/>
              </a:rPr>
              <a:t>our city.</a:t>
            </a:r>
            <a:br>
              <a:rPr lang="en-US" altLang="x-none" sz="3200" b="1">
                <a:latin typeface="Arial Black" panose="020B0A04020102020204" pitchFamily="34" charset="0"/>
                <a:ea typeface="宋体" panose="02010600030101010101" pitchFamily="2" charset="-122"/>
              </a:rPr>
            </a:br>
            <a:r>
              <a:rPr lang="en-US" altLang="x-none" sz="3200" b="1">
                <a:latin typeface="Arial Black" panose="020B0A04020102020204" pitchFamily="34" charset="0"/>
                <a:ea typeface="宋体" panose="02010600030101010101" pitchFamily="2" charset="-122"/>
              </a:rPr>
              <a:t>A. comes, comes</a:t>
            </a:r>
            <a:br>
              <a:rPr lang="en-US" altLang="x-none" sz="3200" b="1">
                <a:latin typeface="Arial Black" panose="020B0A04020102020204" pitchFamily="34" charset="0"/>
                <a:ea typeface="宋体" panose="02010600030101010101" pitchFamily="2" charset="-122"/>
              </a:rPr>
            </a:br>
            <a:r>
              <a:rPr lang="en-US" altLang="x-none" sz="3200" b="1">
                <a:latin typeface="Arial Black" panose="020B0A04020102020204" pitchFamily="34" charset="0"/>
                <a:ea typeface="宋体" panose="02010600030101010101" pitchFamily="2" charset="-122"/>
              </a:rPr>
              <a:t>B. comes, will come</a:t>
            </a:r>
            <a:br>
              <a:rPr lang="en-US" altLang="x-none" sz="3200" b="1">
                <a:latin typeface="Arial Black" panose="020B0A04020102020204" pitchFamily="34" charset="0"/>
                <a:ea typeface="宋体" panose="02010600030101010101" pitchFamily="2" charset="-122"/>
              </a:rPr>
            </a:br>
            <a:r>
              <a:rPr lang="en-US" altLang="x-none" sz="3200" b="1">
                <a:latin typeface="Arial Black" panose="020B0A04020102020204" pitchFamily="34" charset="0"/>
                <a:ea typeface="宋体" panose="02010600030101010101" pitchFamily="2" charset="-122"/>
              </a:rPr>
              <a:t>C. will come, comes</a:t>
            </a:r>
            <a:br>
              <a:rPr lang="en-US" altLang="x-none" sz="3200" b="1">
                <a:latin typeface="Arial Black" panose="020B0A04020102020204" pitchFamily="34" charset="0"/>
                <a:ea typeface="宋体" panose="02010600030101010101" pitchFamily="2" charset="-122"/>
              </a:rPr>
            </a:br>
            <a:r>
              <a:rPr lang="en-US" altLang="x-none" sz="3200" b="1" err="1">
                <a:latin typeface="Arial Black" panose="020B0A04020102020204" pitchFamily="34" charset="0"/>
                <a:ea typeface="宋体" panose="02010600030101010101" pitchFamily="2" charset="-122"/>
              </a:rPr>
              <a:t>D.will</a:t>
            </a:r>
            <a:r>
              <a:rPr lang="en-US" altLang="x-none" sz="3200" b="1">
                <a:latin typeface="Arial Black" panose="020B0A04020102020204" pitchFamily="34" charset="0"/>
                <a:ea typeface="宋体" panose="02010600030101010101" pitchFamily="2" charset="-122"/>
              </a:rPr>
              <a:t> come, will come</a:t>
            </a:r>
            <a:endParaRPr lang="en-US" altLang="x-none" sz="3200" b="1"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x-none" sz="3200" b="1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0" name="Line 6"/>
          <p:cNvSpPr/>
          <p:nvPr/>
        </p:nvSpPr>
        <p:spPr>
          <a:xfrm flipV="1">
            <a:off x="411163" y="4092575"/>
            <a:ext cx="4824412" cy="0"/>
          </a:xfrm>
          <a:prstGeom prst="line">
            <a:avLst/>
          </a:prstGeom>
          <a:ln w="76200" cap="flat" cmpd="sng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061" name="文本框 45060"/>
          <p:cNvSpPr txBox="1"/>
          <p:nvPr/>
        </p:nvSpPr>
        <p:spPr>
          <a:xfrm>
            <a:off x="411163" y="4648200"/>
            <a:ext cx="7748587" cy="16462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第一个</a:t>
            </a:r>
            <a:r>
              <a:rPr lang="en-US" altLang="x-none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if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表示是否引导宾语从句，时态根据</a:t>
            </a:r>
            <a:r>
              <a:rPr lang="en-US" altLang="x-none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tomorrow ,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所以用将来时。第二个</a:t>
            </a:r>
            <a:r>
              <a:rPr lang="en-US" altLang="x-none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if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表示如果，</a:t>
            </a:r>
            <a:b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主将从现，所以</a:t>
            </a:r>
            <a:r>
              <a:rPr lang="en-US" altLang="x-none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if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从句用一般现在时。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1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1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61" name="标题 46081"/>
          <p:cNvSpPr>
            <a:spLocks noGrp="1"/>
          </p:cNvSpPr>
          <p:nvPr>
            <p:ph type="title"/>
          </p:nvPr>
        </p:nvSpPr>
        <p:spPr>
          <a:xfrm>
            <a:off x="-1459230" y="21590"/>
            <a:ext cx="5715000" cy="639763"/>
          </a:xfrm>
        </p:spPr>
        <p:txBody>
          <a:bodyPr anchor="ctr"/>
          <a:p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Practice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2" name="文本占位符 46082"/>
          <p:cNvSpPr>
            <a:spLocks noGrp="1"/>
          </p:cNvSpPr>
          <p:nvPr>
            <p:ph idx="1"/>
          </p:nvPr>
        </p:nvSpPr>
        <p:spPr>
          <a:xfrm>
            <a:off x="152400" y="533400"/>
            <a:ext cx="8991600" cy="4525963"/>
          </a:xfrm>
        </p:spPr>
        <p:txBody>
          <a:bodyPr anchor="t"/>
          <a:p>
            <a:pPr>
              <a:buNone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1.You will fall behind others____ you don't work hard.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sz="3600" b="1" err="1">
                <a:solidFill>
                  <a:schemeClr val="tx1"/>
                </a:solidFill>
                <a:latin typeface="Times New Roman" panose="02020603050405020304" pitchFamily="18" charset="0"/>
              </a:rPr>
              <a:t>   A.  when     B.if        C. though   D.because</a:t>
            </a:r>
            <a:endParaRPr lang="en-US" altLang="zh-CN" sz="3600" b="1" err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2. The flowers ______ grow well if they ________.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    A. won't; don't water often 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    B. don't; are often watered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    C. don't; don't water often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D. won't; are not often watered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4" name="Text Box 3"/>
          <p:cNvSpPr txBox="1"/>
          <p:nvPr/>
        </p:nvSpPr>
        <p:spPr>
          <a:xfrm>
            <a:off x="2667000" y="1600200"/>
            <a:ext cx="838200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√</a:t>
            </a:r>
            <a:endParaRPr lang="en-US" altLang="zh-CN" sz="6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85" name="Text Box 3"/>
          <p:cNvSpPr txBox="1"/>
          <p:nvPr/>
        </p:nvSpPr>
        <p:spPr>
          <a:xfrm>
            <a:off x="419100" y="5478463"/>
            <a:ext cx="838200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√</a:t>
            </a:r>
            <a:endParaRPr lang="en-US" altLang="zh-CN" sz="6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ldLvl="0"/>
      <p:bldP spid="46085" grpId="0" bldLvl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1985" name="文本占位符 47105"/>
          <p:cNvSpPr>
            <a:spLocks noGrp="1"/>
          </p:cNvSpPr>
          <p:nvPr>
            <p:ph idx="1"/>
          </p:nvPr>
        </p:nvSpPr>
        <p:spPr>
          <a:xfrm>
            <a:off x="228600" y="152400"/>
            <a:ext cx="8291513" cy="5192713"/>
          </a:xfrm>
        </p:spPr>
        <p:txBody>
          <a:bodyPr anchor="t"/>
          <a:p>
            <a:pPr>
              <a:lnSpc>
                <a:spcPct val="90000"/>
              </a:lnSpc>
              <a:buNone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3.You will catch a cold _____________.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A. if you will not put on more clothes   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B. if you put on more clothes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C. until you put on more clothes        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 D. unless you put on more clothes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4. ---I don't know if he ___ to Kate's birthday party?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   --- He's sure to go if he ________.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3600" b="1" err="1">
                <a:solidFill>
                  <a:schemeClr val="tx1"/>
                </a:solidFill>
                <a:latin typeface="Times New Roman" panose="02020603050405020304" pitchFamily="18" charset="0"/>
              </a:rPr>
              <a:t>   A.goes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; knows        B. will go; knows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3600" b="1" err="1">
                <a:solidFill>
                  <a:schemeClr val="tx1"/>
                </a:solidFill>
                <a:latin typeface="Times New Roman" panose="02020603050405020304" pitchFamily="18" charset="0"/>
              </a:rPr>
              <a:t>   C. goes; will know   D.go; konw</a:t>
            </a:r>
            <a:endParaRPr lang="en-US" altLang="zh-CN" sz="3600" b="1" err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altLang="zh-CN" sz="3600" b="1" err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en-US" altLang="zh-CN" sz="3600"/>
          </a:p>
          <a:p>
            <a:pPr>
              <a:lnSpc>
                <a:spcPct val="90000"/>
              </a:lnSpc>
              <a:buNone/>
            </a:pPr>
            <a:endParaRPr lang="zh-CN" altLang="en-US" sz="3600" dirty="0"/>
          </a:p>
        </p:txBody>
      </p:sp>
      <p:sp>
        <p:nvSpPr>
          <p:cNvPr id="47107" name="Text Box 3"/>
          <p:cNvSpPr txBox="1"/>
          <p:nvPr/>
        </p:nvSpPr>
        <p:spPr>
          <a:xfrm>
            <a:off x="161925" y="2318385"/>
            <a:ext cx="838200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√</a:t>
            </a:r>
            <a:endParaRPr lang="en-US" altLang="zh-CN" sz="6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108" name="Text Box 3"/>
          <p:cNvSpPr txBox="1"/>
          <p:nvPr/>
        </p:nvSpPr>
        <p:spPr>
          <a:xfrm>
            <a:off x="4038600" y="4572000"/>
            <a:ext cx="865188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√</a:t>
            </a:r>
            <a:endParaRPr lang="en-US" altLang="zh-CN" sz="6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ldLvl="0"/>
      <p:bldP spid="47108" grpId="0" bldLvl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3009" name="标题 4812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dirty="0"/>
              <a:t>同义句转换吗（每空一词）</a:t>
            </a:r>
            <a:endParaRPr lang="zh-CN" altLang="en-US" dirty="0"/>
          </a:p>
        </p:txBody>
      </p:sp>
      <p:sp>
        <p:nvSpPr>
          <p:cNvPr id="43010" name="文本占位符 48130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4525963"/>
          </a:xfrm>
        </p:spPr>
        <p:txBody>
          <a:bodyPr anchor="t"/>
          <a:p>
            <a:pPr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1. He won't be late unless he is ill.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He won't be late __________ he ________ ill.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2. If you don't run fast, you'll be late for school.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 _______   ______, ______ you'll be late for school.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48132" name="文本框 48131"/>
          <p:cNvSpPr txBox="1"/>
          <p:nvPr/>
        </p:nvSpPr>
        <p:spPr>
          <a:xfrm>
            <a:off x="4572000" y="1981200"/>
            <a:ext cx="10033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if</a:t>
            </a:r>
            <a:endParaRPr lang="en-US" altLang="zh-CN" sz="3200" b="1">
              <a:solidFill>
                <a:srgbClr val="FF0066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8133" name="文本框 48132"/>
          <p:cNvSpPr txBox="1"/>
          <p:nvPr/>
        </p:nvSpPr>
        <p:spPr>
          <a:xfrm>
            <a:off x="7239000" y="2057400"/>
            <a:ext cx="1319213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isn't</a:t>
            </a:r>
            <a:endParaRPr lang="en-US" altLang="zh-CN" sz="3200" b="1">
              <a:solidFill>
                <a:srgbClr val="FF0066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8134" name="文本框 48133"/>
          <p:cNvSpPr txBox="1"/>
          <p:nvPr/>
        </p:nvSpPr>
        <p:spPr>
          <a:xfrm>
            <a:off x="1219200" y="4419600"/>
            <a:ext cx="1033463" cy="577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Run</a:t>
            </a:r>
            <a:endParaRPr lang="en-US" altLang="zh-CN" sz="3200" b="1">
              <a:solidFill>
                <a:srgbClr val="FF0066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8135" name="文本框 48134"/>
          <p:cNvSpPr txBox="1"/>
          <p:nvPr/>
        </p:nvSpPr>
        <p:spPr>
          <a:xfrm>
            <a:off x="3124200" y="4419600"/>
            <a:ext cx="1131888" cy="577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fast</a:t>
            </a:r>
            <a:endParaRPr lang="en-US" altLang="zh-CN" sz="3200" b="1">
              <a:solidFill>
                <a:srgbClr val="FF0066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8136" name="文本框 48135"/>
          <p:cNvSpPr txBox="1"/>
          <p:nvPr/>
        </p:nvSpPr>
        <p:spPr>
          <a:xfrm>
            <a:off x="4800600" y="4419600"/>
            <a:ext cx="1147763" cy="577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or</a:t>
            </a:r>
            <a:endParaRPr lang="en-US" altLang="zh-CN" sz="3200" b="1">
              <a:solidFill>
                <a:srgbClr val="FF0066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ldLvl="0"/>
      <p:bldP spid="48133" grpId="0" bldLvl="0"/>
      <p:bldP spid="48134" grpId="0" bldLvl="0"/>
      <p:bldP spid="48135" grpId="0" bldLvl="0"/>
      <p:bldP spid="48136" grpId="0" bldLvl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4033" name="标题 49153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838200"/>
          </a:xfrm>
        </p:spPr>
        <p:txBody>
          <a:bodyPr anchor="ctr"/>
          <a:p>
            <a:r>
              <a:rPr lang="zh-CN" altLang="en-US" sz="3600" b="1" dirty="0"/>
              <a:t>同义句转换</a:t>
            </a:r>
            <a:endParaRPr lang="zh-CN" altLang="en-US" sz="3600" b="1" dirty="0"/>
          </a:p>
        </p:txBody>
      </p:sp>
      <p:sp>
        <p:nvSpPr>
          <p:cNvPr id="44034" name="文本占位符 49154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192713"/>
          </a:xfrm>
        </p:spPr>
        <p:txBody>
          <a:bodyPr anchor="t"/>
          <a:p>
            <a:pPr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3.Take enough money with you, and you can buy the CD.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You can buy the CD _____  ______  ______  enough money with you.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sz="3600" b="1" err="1">
                <a:latin typeface="Times New Roman" panose="02020603050405020304" pitchFamily="18" charset="0"/>
              </a:rPr>
              <a:t>4.If there is no water,none</a:t>
            </a:r>
            <a:r>
              <a:rPr lang="en-US" altLang="zh-CN" sz="3600" b="1">
                <a:latin typeface="Times New Roman" panose="02020603050405020304" pitchFamily="18" charset="0"/>
              </a:rPr>
              <a:t> of us can live.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   None of us can live __________  _________.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49156" name="文本框 49155"/>
          <p:cNvSpPr txBox="1"/>
          <p:nvPr/>
        </p:nvSpPr>
        <p:spPr>
          <a:xfrm>
            <a:off x="4648200" y="1981200"/>
            <a:ext cx="104775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if</a:t>
            </a:r>
            <a:endParaRPr lang="en-US" altLang="zh-CN" sz="3200" b="1">
              <a:solidFill>
                <a:srgbClr val="FF0066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9157" name="文本框 49156"/>
          <p:cNvSpPr txBox="1"/>
          <p:nvPr/>
        </p:nvSpPr>
        <p:spPr>
          <a:xfrm>
            <a:off x="6096000" y="1981200"/>
            <a:ext cx="10763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you</a:t>
            </a:r>
            <a:endParaRPr lang="en-US" altLang="zh-CN" sz="3200" b="1">
              <a:solidFill>
                <a:srgbClr val="FF0066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9158" name="文本框 49157"/>
          <p:cNvSpPr txBox="1"/>
          <p:nvPr/>
        </p:nvSpPr>
        <p:spPr>
          <a:xfrm>
            <a:off x="7696200" y="1981200"/>
            <a:ext cx="1062038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take</a:t>
            </a:r>
            <a:endParaRPr lang="en-US" altLang="zh-CN" sz="3200" b="1">
              <a:solidFill>
                <a:srgbClr val="FF0066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9159" name="文本框 49158"/>
          <p:cNvSpPr txBox="1"/>
          <p:nvPr/>
        </p:nvSpPr>
        <p:spPr>
          <a:xfrm>
            <a:off x="4495800" y="3886200"/>
            <a:ext cx="17367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without</a:t>
            </a:r>
            <a:endParaRPr lang="en-US" altLang="zh-CN" sz="3200" b="1">
              <a:solidFill>
                <a:srgbClr val="FF0066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9160" name="文本框 49159"/>
          <p:cNvSpPr txBox="1"/>
          <p:nvPr/>
        </p:nvSpPr>
        <p:spPr>
          <a:xfrm>
            <a:off x="7086600" y="3810000"/>
            <a:ext cx="1468438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water</a:t>
            </a:r>
            <a:endParaRPr lang="en-US" altLang="zh-CN" sz="3200" b="1">
              <a:solidFill>
                <a:srgbClr val="FF0066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ldLvl="0"/>
      <p:bldP spid="49157" grpId="0" bldLvl="0"/>
      <p:bldP spid="49158" grpId="0" bldLvl="0"/>
      <p:bldP spid="49159" grpId="0" bldLvl="0"/>
      <p:bldP spid="49160" grpId="0" bldLvl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标题 4097"/>
          <p:cNvSpPr>
            <a:spLocks noGrp="1"/>
          </p:cNvSpPr>
          <p:nvPr>
            <p:ph type="ctrTitle"/>
          </p:nvPr>
        </p:nvSpPr>
        <p:spPr>
          <a:xfrm>
            <a:off x="186690" y="226695"/>
            <a:ext cx="5297805" cy="983615"/>
          </a:xfrm>
        </p:spPr>
        <p:txBody>
          <a:bodyPr wrap="square" lIns="91440" tIns="45720" rIns="91440" bIns="45720" anchor="ctr"/>
          <a:p>
            <a:pPr eaLnBrk="1" hangingPunct="1">
              <a:buFont typeface="Arial" panose="020B0604020202020204" pitchFamily="34" charset="0"/>
            </a:pPr>
            <a:r>
              <a:rPr lang="en-US" altLang="zh-CN" sz="60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rPr>
              <a:t>Teacher's word:</a:t>
            </a:r>
            <a:endParaRPr lang="en-US" altLang="zh-CN" sz="6000" b="1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6690" y="1419860"/>
            <a:ext cx="84429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 i="1">
                <a:solidFill>
                  <a:schemeClr val="tx1"/>
                </a:solidFill>
              </a:rPr>
              <a:t>   </a:t>
            </a:r>
            <a:r>
              <a:rPr lang="en-US" altLang="zh-CN" sz="4000" b="1">
                <a:solidFill>
                  <a:schemeClr val="tx1"/>
                </a:solidFill>
              </a:rPr>
              <a:t>If you have a dream, what will you do?   </a:t>
            </a:r>
            <a:r>
              <a:rPr lang="en-US" altLang="zh-CN" sz="4000" b="1">
                <a:solidFill>
                  <a:srgbClr val="FF0000"/>
                </a:solidFill>
              </a:rPr>
              <a:t> </a:t>
            </a:r>
            <a:r>
              <a:rPr lang="en-US" altLang="zh-CN" sz="4000" b="1">
                <a:solidFill>
                  <a:schemeClr val="tx1"/>
                </a:solidFill>
              </a:rPr>
              <a:t>   </a:t>
            </a:r>
            <a:r>
              <a:rPr lang="en-US" altLang="zh-CN" sz="4000" b="1" i="1">
                <a:solidFill>
                  <a:schemeClr val="tx1"/>
                </a:solidFill>
              </a:rPr>
              <a:t>         </a:t>
            </a:r>
            <a:endParaRPr lang="en-US" altLang="zh-CN" sz="4000" b="1" i="1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790" y="2832735"/>
            <a:ext cx="84429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 i="1">
                <a:solidFill>
                  <a:schemeClr val="tx1"/>
                </a:solidFill>
              </a:rPr>
              <a:t>  </a:t>
            </a:r>
            <a:r>
              <a:rPr lang="en-US" altLang="zh-CN" sz="4000" b="1" i="1">
                <a:solidFill>
                  <a:srgbClr val="FF0000"/>
                </a:solidFill>
              </a:rPr>
              <a:t> </a:t>
            </a:r>
            <a:r>
              <a:rPr lang="en-US" altLang="zh-CN" sz="4000" b="1">
                <a:solidFill>
                  <a:schemeClr val="tx1"/>
                </a:solidFill>
              </a:rPr>
              <a:t>If I have a dream, I will work harder and harder.      </a:t>
            </a:r>
            <a:r>
              <a:rPr lang="en-US" altLang="zh-CN" sz="4000" b="1" i="1">
                <a:solidFill>
                  <a:schemeClr val="tx1"/>
                </a:solidFill>
              </a:rPr>
              <a:t>         </a:t>
            </a:r>
            <a:endParaRPr lang="en-US" altLang="zh-CN" sz="4000" b="1" i="1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790" y="4378325"/>
            <a:ext cx="84429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 i="1">
                <a:solidFill>
                  <a:schemeClr val="tx1"/>
                </a:solidFill>
              </a:rPr>
              <a:t>  </a:t>
            </a:r>
            <a:r>
              <a:rPr lang="en-US" altLang="zh-CN" sz="4000" b="1" i="1">
                <a:solidFill>
                  <a:srgbClr val="FF0000"/>
                </a:solidFill>
              </a:rPr>
              <a:t>Keep trying, and never give up!</a:t>
            </a:r>
            <a:r>
              <a:rPr lang="en-US" altLang="zh-CN" sz="4000" b="1">
                <a:solidFill>
                  <a:srgbClr val="FF0000"/>
                </a:solidFill>
              </a:rPr>
              <a:t> </a:t>
            </a:r>
            <a:r>
              <a:rPr lang="en-US" altLang="zh-CN" sz="4000" b="1">
                <a:solidFill>
                  <a:schemeClr val="tx1"/>
                </a:solidFill>
              </a:rPr>
              <a:t>     </a:t>
            </a:r>
            <a:r>
              <a:rPr lang="en-US" altLang="zh-CN" sz="4000" b="1" i="1">
                <a:solidFill>
                  <a:schemeClr val="tx1"/>
                </a:solidFill>
              </a:rPr>
              <a:t>         </a:t>
            </a:r>
            <a:endParaRPr lang="en-US" altLang="zh-CN" sz="4000" b="1" i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标题 4097"/>
          <p:cNvSpPr>
            <a:spLocks noGrp="1"/>
          </p:cNvSpPr>
          <p:nvPr>
            <p:ph type="ctrTitle"/>
          </p:nvPr>
        </p:nvSpPr>
        <p:spPr>
          <a:xfrm>
            <a:off x="575945" y="1016000"/>
            <a:ext cx="7772400" cy="1470025"/>
          </a:xfrm>
        </p:spPr>
        <p:txBody>
          <a:bodyPr wrap="square" lIns="91440" tIns="45720" rIns="91440" bIns="45720" anchor="ctr"/>
          <a:p>
            <a:pPr eaLnBrk="1" hangingPunct="1">
              <a:buFont typeface="Arial" panose="020B0604020202020204" pitchFamily="34" charset="0"/>
            </a:pPr>
            <a:r>
              <a:rPr lang="en-US" altLang="zh-CN" sz="60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rPr>
              <a:t>Homework</a:t>
            </a:r>
            <a:endParaRPr lang="en-US" altLang="zh-CN" sz="6000" b="1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88415" y="3343275"/>
            <a:ext cx="77724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 i="1">
                <a:solidFill>
                  <a:schemeClr val="tx1"/>
                </a:solidFill>
              </a:rPr>
              <a:t>   Finish the exercise in the workbook;</a:t>
            </a:r>
            <a:endParaRPr lang="en-US" altLang="zh-CN" sz="4000" b="1" i="1">
              <a:solidFill>
                <a:schemeClr val="tx1"/>
              </a:solidFill>
            </a:endParaRPr>
          </a:p>
          <a:p>
            <a:r>
              <a:rPr lang="en-US" altLang="zh-CN" sz="4000" b="1" i="1">
                <a:solidFill>
                  <a:schemeClr val="tx1"/>
                </a:solidFill>
              </a:rPr>
              <a:t>                </a:t>
            </a:r>
            <a:endParaRPr lang="en-US" altLang="zh-CN" sz="4000" b="1" i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图片 12295" descr="263311313560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8" name="图片 12289" descr="42-221511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4419600" cy="3019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矩形 12290"/>
          <p:cNvSpPr/>
          <p:nvPr/>
        </p:nvSpPr>
        <p:spPr>
          <a:xfrm>
            <a:off x="533400" y="4038600"/>
            <a:ext cx="941546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If I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to Yancheng zoo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will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see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camels.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2" name="矩形 12291"/>
          <p:cNvSpPr/>
          <p:nvPr/>
        </p:nvSpPr>
        <p:spPr>
          <a:xfrm>
            <a:off x="533400" y="4572000"/>
            <a:ext cx="889317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will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see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camels if I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to Yancheng zoo.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9461" name="图片 12292" descr="42-183410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533400"/>
            <a:ext cx="4648200" cy="3081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矩形 12293"/>
          <p:cNvSpPr/>
          <p:nvPr/>
        </p:nvSpPr>
        <p:spPr>
          <a:xfrm>
            <a:off x="0" y="0"/>
            <a:ext cx="9144000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What will you see if you go to Yancheng zoo?</a:t>
            </a:r>
            <a:endParaRPr lang="en-US" altLang="zh-CN" sz="3200" b="1" dirty="0">
              <a:solidFill>
                <a:srgbClr val="00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14343" descr="263311313560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矩形 14337"/>
          <p:cNvSpPr/>
          <p:nvPr/>
        </p:nvSpPr>
        <p:spPr>
          <a:xfrm>
            <a:off x="1192213" y="4367530"/>
            <a:ext cx="79216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If I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to Yanchen zoo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I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will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see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bears.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9" name="矩形 14338"/>
          <p:cNvSpPr/>
          <p:nvPr/>
        </p:nvSpPr>
        <p:spPr>
          <a:xfrm>
            <a:off x="1331278" y="5457825"/>
            <a:ext cx="7921625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will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see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bears if I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to Yancheng zoo.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0484" name="图片 14339" descr="42-216201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46138"/>
            <a:ext cx="4445000" cy="3014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14340" descr="42-216200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38" y="860425"/>
            <a:ext cx="4321175" cy="300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矩形 14341"/>
          <p:cNvSpPr/>
          <p:nvPr/>
        </p:nvSpPr>
        <p:spPr>
          <a:xfrm>
            <a:off x="755650" y="185738"/>
            <a:ext cx="907256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What will you see if you go to Yancheng zoo?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图片 15366" descr="263311313560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13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15361" descr="42-259147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784225"/>
            <a:ext cx="2959100" cy="401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15362" descr="42-174250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0" y="1412875"/>
            <a:ext cx="4445000" cy="290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矩形 15363"/>
          <p:cNvSpPr/>
          <p:nvPr/>
        </p:nvSpPr>
        <p:spPr>
          <a:xfrm>
            <a:off x="930593" y="5010150"/>
            <a:ext cx="853281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If I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to Yancheng zoo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I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will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see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elephants.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5" name="矩形 15364"/>
          <p:cNvSpPr/>
          <p:nvPr/>
        </p:nvSpPr>
        <p:spPr>
          <a:xfrm>
            <a:off x="837883" y="5815648"/>
            <a:ext cx="853281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will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see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elephants if I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to Yancheng zoo.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0" name="矩形 15365"/>
          <p:cNvSpPr/>
          <p:nvPr/>
        </p:nvSpPr>
        <p:spPr>
          <a:xfrm>
            <a:off x="755650" y="112713"/>
            <a:ext cx="907256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What will you see if you go to Yancheng zoo?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折角形 25"/>
          <p:cNvSpPr/>
          <p:nvPr/>
        </p:nvSpPr>
        <p:spPr>
          <a:xfrm>
            <a:off x="0" y="5805488"/>
            <a:ext cx="9144000" cy="1052512"/>
          </a:xfrm>
          <a:prstGeom prst="foldedCorner">
            <a:avLst>
              <a:gd name="adj" fmla="val 65"/>
            </a:avLst>
          </a:prstGeom>
          <a:solidFill>
            <a:srgbClr val="FFCC99">
              <a:alpha val="82999"/>
            </a:srgbClr>
          </a:solidFill>
          <a:ln w="25400" cap="flat" cmpd="sng">
            <a:solidFill>
              <a:srgbClr val="89A4A7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sz="3200" b="1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47" name="矩形 6146"/>
          <p:cNvSpPr/>
          <p:nvPr/>
        </p:nvSpPr>
        <p:spPr>
          <a:xfrm>
            <a:off x="5076825" y="5919788"/>
            <a:ext cx="4248150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simple present tense 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一般现在时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48" name="矩形 6147"/>
          <p:cNvSpPr/>
          <p:nvPr/>
        </p:nvSpPr>
        <p:spPr>
          <a:xfrm>
            <a:off x="755650" y="5876925"/>
            <a:ext cx="3348038" cy="8842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simple future tense </a:t>
            </a:r>
            <a:endParaRPr lang="en-US" altLang="zh-CN" sz="2400" b="1">
              <a:solidFill>
                <a:srgbClr val="00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一般将来时</a:t>
            </a:r>
            <a:endParaRPr lang="zh-CN" altLang="en-US" sz="2400" b="1">
              <a:solidFill>
                <a:srgbClr val="00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4" name="矩形 6148"/>
          <p:cNvSpPr/>
          <p:nvPr/>
        </p:nvSpPr>
        <p:spPr>
          <a:xfrm>
            <a:off x="4953000" y="1066800"/>
            <a:ext cx="4054475" cy="15541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you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will not want </a:t>
            </a:r>
            <a:r>
              <a:rPr lang="en-US" altLang="zh-CN" sz="2400" b="1" err="1">
                <a:latin typeface="Times New Roman" panose="02020603050405020304" pitchFamily="18" charset="0"/>
                <a:ea typeface="宋体" panose="02010600030101010101" pitchFamily="2" charset="-122"/>
              </a:rPr>
              <a:t>to miss this week's programme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you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may feel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sad about it.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you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might like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this film.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5" name="矩形 6149"/>
          <p:cNvSpPr/>
          <p:nvPr/>
        </p:nvSpPr>
        <p:spPr>
          <a:xfrm>
            <a:off x="755650" y="381000"/>
            <a:ext cx="71628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3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Conditional Sentences</a:t>
            </a:r>
            <a:r>
              <a:rPr lang="en-US" altLang="zh-CN"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条件状语从句）</a:t>
            </a:r>
            <a:endParaRPr lang="zh-CN" altLang="en-US" sz="24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6" name="矩形 6150"/>
          <p:cNvSpPr/>
          <p:nvPr/>
        </p:nvSpPr>
        <p:spPr>
          <a:xfrm>
            <a:off x="5029200" y="2590800"/>
            <a:ext cx="4392613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7" name="矩形 6151"/>
          <p:cNvSpPr/>
          <p:nvPr/>
        </p:nvSpPr>
        <p:spPr>
          <a:xfrm>
            <a:off x="381000" y="1143000"/>
            <a:ext cx="4121150" cy="15541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If you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are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a football fan,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If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you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are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an animal-lover,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If you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enjoy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solving mysteries,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53" name="矩形 6152"/>
          <p:cNvSpPr/>
          <p:nvPr/>
        </p:nvSpPr>
        <p:spPr>
          <a:xfrm>
            <a:off x="549275" y="3691255"/>
            <a:ext cx="8458200" cy="6635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楷体_GB2312" pitchFamily="49" charset="-122"/>
              </a:rPr>
              <a:t>  If-clause(</a:t>
            </a: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从句</a:t>
            </a:r>
            <a:r>
              <a:rPr lang="en-US" altLang="zh-CN" sz="3200" b="1">
                <a:latin typeface="Times New Roman" panose="02020603050405020304" pitchFamily="18" charset="0"/>
                <a:ea typeface="楷体_GB2312" pitchFamily="49" charset="-122"/>
              </a:rPr>
              <a:t>)                Main clause</a:t>
            </a: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（主句）</a:t>
            </a:r>
            <a:endParaRPr lang="zh-CN" altLang="en-US" sz="32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154" name="矩形 6153"/>
          <p:cNvSpPr/>
          <p:nvPr/>
        </p:nvSpPr>
        <p:spPr>
          <a:xfrm>
            <a:off x="4953000" y="1066800"/>
            <a:ext cx="3960813" cy="1800225"/>
          </a:xfrm>
          <a:prstGeom prst="rect">
            <a:avLst/>
          </a:prstGeom>
          <a:noFill/>
          <a:ln w="76200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5" name="矩形 6154"/>
          <p:cNvSpPr/>
          <p:nvPr/>
        </p:nvSpPr>
        <p:spPr>
          <a:xfrm>
            <a:off x="304800" y="1066800"/>
            <a:ext cx="4210050" cy="1781175"/>
          </a:xfrm>
          <a:prstGeom prst="rect">
            <a:avLst/>
          </a:prstGeom>
          <a:noFill/>
          <a:ln w="76200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6" name="下箭头 6155"/>
          <p:cNvSpPr/>
          <p:nvPr/>
        </p:nvSpPr>
        <p:spPr>
          <a:xfrm>
            <a:off x="1981200" y="3352800"/>
            <a:ext cx="360363" cy="576263"/>
          </a:xfrm>
          <a:prstGeom prst="downArrow">
            <a:avLst>
              <a:gd name="adj1" fmla="val 50000"/>
              <a:gd name="adj2" fmla="val 39970"/>
            </a:avLst>
          </a:prstGeom>
          <a:solidFill>
            <a:srgbClr val="FF0000"/>
          </a:solidFill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7" name="下箭头 6156"/>
          <p:cNvSpPr/>
          <p:nvPr/>
        </p:nvSpPr>
        <p:spPr>
          <a:xfrm>
            <a:off x="6800215" y="3353435"/>
            <a:ext cx="360680" cy="471170"/>
          </a:xfrm>
          <a:prstGeom prst="downArrow">
            <a:avLst>
              <a:gd name="adj1" fmla="val 50000"/>
              <a:gd name="adj2" fmla="val 39970"/>
            </a:avLst>
          </a:prstGeom>
          <a:solidFill>
            <a:srgbClr val="FF0000"/>
          </a:solidFill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8" name="文本框 6157"/>
          <p:cNvSpPr txBox="1"/>
          <p:nvPr/>
        </p:nvSpPr>
        <p:spPr>
          <a:xfrm>
            <a:off x="304800" y="2971800"/>
            <a:ext cx="4318000" cy="719138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anchor="t"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If–clause (</a:t>
            </a:r>
            <a:r>
              <a:rPr lang="zh-CN" altLang="en-US" sz="28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一般现在时）</a:t>
            </a:r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3600" b="1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59" name="文本框 6158"/>
          <p:cNvSpPr txBox="1"/>
          <p:nvPr/>
        </p:nvSpPr>
        <p:spPr>
          <a:xfrm>
            <a:off x="4648200" y="2971800"/>
            <a:ext cx="4318000" cy="719138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Main-clause(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一般将来时）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60" name="文本框 6159"/>
          <p:cNvSpPr txBox="1"/>
          <p:nvPr/>
        </p:nvSpPr>
        <p:spPr>
          <a:xfrm>
            <a:off x="228600" y="4267200"/>
            <a:ext cx="4318000" cy="719138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Main-clause(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一般将来时）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61" name="文本框 6160"/>
          <p:cNvSpPr txBox="1"/>
          <p:nvPr/>
        </p:nvSpPr>
        <p:spPr>
          <a:xfrm>
            <a:off x="4572000" y="4267200"/>
            <a:ext cx="4318000" cy="719138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If–clause (</a:t>
            </a:r>
            <a:r>
              <a:rPr lang="zh-CN" altLang="en-US" sz="28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一般现在时）</a:t>
            </a:r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3600" b="1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62" name="文本框 6161"/>
          <p:cNvSpPr txBox="1"/>
          <p:nvPr/>
        </p:nvSpPr>
        <p:spPr>
          <a:xfrm>
            <a:off x="4419600" y="2971800"/>
            <a:ext cx="431800" cy="720725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 anchor="t"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6163" name="组合 6162"/>
          <p:cNvGrpSpPr/>
          <p:nvPr/>
        </p:nvGrpSpPr>
        <p:grpSpPr>
          <a:xfrm>
            <a:off x="330200" y="4495800"/>
            <a:ext cx="8813800" cy="1479550"/>
            <a:chOff x="0" y="0"/>
            <a:chExt cx="5552" cy="932"/>
          </a:xfrm>
        </p:grpSpPr>
        <p:sp>
          <p:nvSpPr>
            <p:cNvPr id="5139" name="文本框 6163"/>
            <p:cNvSpPr txBox="1"/>
            <p:nvPr/>
          </p:nvSpPr>
          <p:spPr>
            <a:xfrm>
              <a:off x="401" y="399"/>
              <a:ext cx="5151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We need a  ___________________( comma, full stop)  after the ‘if’-clause when it is the first part of a sentence.</a:t>
              </a:r>
              <a:endPara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5140" name="组合 6164"/>
            <p:cNvGrpSpPr/>
            <p:nvPr/>
          </p:nvGrpSpPr>
          <p:grpSpPr>
            <a:xfrm>
              <a:off x="0" y="0"/>
              <a:ext cx="5535" cy="932"/>
              <a:chOff x="0" y="0"/>
              <a:chExt cx="4992" cy="932"/>
            </a:xfrm>
          </p:grpSpPr>
          <p:grpSp>
            <p:nvGrpSpPr>
              <p:cNvPr id="5141" name="组合 6165"/>
              <p:cNvGrpSpPr/>
              <p:nvPr/>
            </p:nvGrpSpPr>
            <p:grpSpPr>
              <a:xfrm>
                <a:off x="10" y="388"/>
                <a:ext cx="4982" cy="544"/>
                <a:chOff x="0" y="0"/>
                <a:chExt cx="4982" cy="544"/>
              </a:xfrm>
            </p:grpSpPr>
            <p:sp>
              <p:nvSpPr>
                <p:cNvPr id="5142" name="流程图: 可选过程 6166"/>
                <p:cNvSpPr/>
                <p:nvPr/>
              </p:nvSpPr>
              <p:spPr>
                <a:xfrm>
                  <a:off x="288" y="0"/>
                  <a:ext cx="4694" cy="544"/>
                </a:xfrm>
                <a:prstGeom prst="flowChartAlternateProcess">
                  <a:avLst/>
                </a:prstGeom>
                <a:noFill/>
                <a:ln w="25400" cap="flat" cmpd="sng">
                  <a:solidFill>
                    <a:srgbClr val="FF505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43" name="流程图: 延期 6167"/>
                <p:cNvSpPr/>
                <p:nvPr/>
              </p:nvSpPr>
              <p:spPr>
                <a:xfrm flipH="1">
                  <a:off x="0" y="0"/>
                  <a:ext cx="273" cy="544"/>
                </a:xfrm>
                <a:prstGeom prst="flowChartDelay">
                  <a:avLst/>
                </a:prstGeom>
                <a:solidFill>
                  <a:srgbClr val="FF5050"/>
                </a:solidFill>
                <a:ln w="25400" cap="flat" cmpd="sng">
                  <a:solidFill>
                    <a:srgbClr val="FF66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5144" name="文本框 6168"/>
              <p:cNvSpPr txBox="1"/>
              <p:nvPr/>
            </p:nvSpPr>
            <p:spPr>
              <a:xfrm rot="10800000">
                <a:off x="0" y="0"/>
                <a:ext cx="312" cy="9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 anchor="t">
                <a:spAutoFit/>
              </a:bodyPr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Rules</a:t>
                </a:r>
                <a:endParaRPr lang="en-US" altLang="zh-CN" sz="2400" b="1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6170" name="矩形 6169"/>
          <p:cNvSpPr/>
          <p:nvPr/>
        </p:nvSpPr>
        <p:spPr>
          <a:xfrm>
            <a:off x="2895600" y="4876800"/>
            <a:ext cx="176530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comma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6171" name="组合 6170"/>
          <p:cNvGrpSpPr/>
          <p:nvPr/>
        </p:nvGrpSpPr>
        <p:grpSpPr>
          <a:xfrm>
            <a:off x="5105400" y="4876800"/>
            <a:ext cx="1944688" cy="719138"/>
            <a:chOff x="0" y="0"/>
            <a:chExt cx="1225" cy="453"/>
          </a:xfrm>
        </p:grpSpPr>
        <p:sp>
          <p:nvSpPr>
            <p:cNvPr id="5147" name="云形标注 6171"/>
            <p:cNvSpPr/>
            <p:nvPr/>
          </p:nvSpPr>
          <p:spPr>
            <a:xfrm>
              <a:off x="0" y="90"/>
              <a:ext cx="1134" cy="363"/>
            </a:xfrm>
            <a:prstGeom prst="cloudCallout">
              <a:avLst>
                <a:gd name="adj1" fmla="val -12347"/>
                <a:gd name="adj2" fmla="val 80852"/>
              </a:avLst>
            </a:pr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algn="ctr">
                <a:buFont typeface="Arial" panose="020B0604020202020204" pitchFamily="34" charset="0"/>
                <a:buNone/>
              </a:pPr>
              <a:endParaRPr lang="zh-CN" sz="2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8" name="文本框 6172"/>
            <p:cNvSpPr txBox="1"/>
            <p:nvPr/>
          </p:nvSpPr>
          <p:spPr>
            <a:xfrm>
              <a:off x="408" y="0"/>
              <a:ext cx="817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,</a:t>
              </a:r>
              <a:r>
                <a:rPr lang="en-US" altLang="zh-CN" sz="3600" b="1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endPara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174" name="组合 6173"/>
          <p:cNvGrpSpPr/>
          <p:nvPr/>
        </p:nvGrpSpPr>
        <p:grpSpPr>
          <a:xfrm>
            <a:off x="7010400" y="3886200"/>
            <a:ext cx="2133600" cy="693738"/>
            <a:chOff x="0" y="0"/>
            <a:chExt cx="1225" cy="453"/>
          </a:xfrm>
        </p:grpSpPr>
        <p:sp>
          <p:nvSpPr>
            <p:cNvPr id="5150" name="云形标注 6174"/>
            <p:cNvSpPr/>
            <p:nvPr/>
          </p:nvSpPr>
          <p:spPr>
            <a:xfrm>
              <a:off x="0" y="90"/>
              <a:ext cx="1134" cy="363"/>
            </a:xfrm>
            <a:prstGeom prst="cloudCallout">
              <a:avLst>
                <a:gd name="adj1" fmla="val -20194"/>
                <a:gd name="adj2" fmla="val 203718"/>
              </a:avLst>
            </a:pr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algn="ctr">
                <a:buFont typeface="Arial" panose="020B0604020202020204" pitchFamily="34" charset="0"/>
                <a:buNone/>
              </a:pPr>
              <a:endParaRPr lang="zh-CN" sz="2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51" name="文本框 6175"/>
            <p:cNvSpPr txBox="1"/>
            <p:nvPr/>
          </p:nvSpPr>
          <p:spPr>
            <a:xfrm>
              <a:off x="408" y="0"/>
              <a:ext cx="817" cy="4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.</a:t>
              </a:r>
              <a:r>
                <a:rPr lang="en-US" altLang="zh-CN" sz="3600" b="1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endPara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5152" name="WordArt 14"/>
          <p:cNvSpPr>
            <a:spLocks noTextEdit="1"/>
          </p:cNvSpPr>
          <p:nvPr/>
        </p:nvSpPr>
        <p:spPr>
          <a:xfrm>
            <a:off x="152400" y="0"/>
            <a:ext cx="2514600" cy="6096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10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76E7F6">
                        <a:alpha val="50000"/>
                      </a:srgbClr>
                    </a:gs>
                    <a:gs pos="100000">
                      <a:srgbClr val="0066FF"/>
                    </a:gs>
                  </a:gsLst>
                  <a:lin ang="5400000" scaled="1"/>
                  <a:tileRect/>
                </a:gradFill>
                <a:effectLst>
                  <a:outerShdw dist="45791" dir="2021404" algn="ctr" rotWithShape="0">
                    <a:srgbClr val="9999FF">
                      <a:alpha val="50000"/>
                    </a:srgbClr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Summary I</a:t>
            </a:r>
            <a:endParaRPr lang="zh-CN" altLang="en-US" sz="3600" b="1"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76E7F6">
                      <a:alpha val="50000"/>
                    </a:srgbClr>
                  </a:gs>
                  <a:gs pos="100000">
                    <a:srgbClr val="0066FF"/>
                  </a:gs>
                </a:gsLst>
                <a:lin ang="5400000" scaled="1"/>
                <a:tileRect/>
              </a:gradFill>
              <a:effectLst>
                <a:outerShdw dist="45791" dir="2021404" algn="ctr" rotWithShape="0">
                  <a:srgbClr val="9999FF">
                    <a:alpha val="50000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185 C -0.07014 -0.22548 -0.13872 -0.44912 -0.21285 -0.51364 C -0.28698 -0.57816 -0.4059 -0.44519 -0.4467 -0.38899 C -0.4875 -0.33256 -0.47274 -0.25439 -0.45799 -0.17622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-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-0.01181 C -0.02761 -0.02315 -0.02882 -0.03496 -0.02205 -0.0463 C -0.01945 -0.0507 -0.01685 -0.0551 -0.01389 -0.05903 C -0.01042 -0.06366 -0.0026 -0.07199 -0.0026 -0.07176 L 0.31181 -0.34723 L 0.50869 -0.16875 " pathEditMode="relative" rAng="0" ptsTypes="fffAAA">
                                      <p:cBhvr>
                                        <p:cTn id="4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0" y="-1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6" grpId="1" animBg="1"/>
      <p:bldP spid="6147" grpId="0"/>
      <p:bldP spid="6147" grpId="1"/>
      <p:bldP spid="6147" grpId="2"/>
      <p:bldP spid="6148" grpId="0"/>
      <p:bldP spid="6148" grpId="1"/>
      <p:bldP spid="6148" grpId="2"/>
      <p:bldP spid="6153" grpId="0"/>
      <p:bldP spid="6158" grpId="0" animBg="1"/>
      <p:bldP spid="6159" grpId="0" animBg="1"/>
      <p:bldP spid="6160" grpId="0" animBg="1"/>
      <p:bldP spid="6161" grpId="0" animBg="1"/>
      <p:bldP spid="6162" grpId="0" animBg="1"/>
      <p:bldP spid="6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69" name="矩形 9217"/>
          <p:cNvSpPr/>
          <p:nvPr/>
        </p:nvSpPr>
        <p:spPr>
          <a:xfrm>
            <a:off x="900113" y="2405063"/>
            <a:ext cx="878522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0" name="WordArt 14"/>
          <p:cNvSpPr>
            <a:spLocks noTextEdit="1"/>
          </p:cNvSpPr>
          <p:nvPr/>
        </p:nvSpPr>
        <p:spPr>
          <a:xfrm>
            <a:off x="334645" y="159385"/>
            <a:ext cx="2590800" cy="9144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10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76E7F6">
                        <a:alpha val="50000"/>
                      </a:srgbClr>
                    </a:gs>
                    <a:gs pos="100000">
                      <a:srgbClr val="0066FF"/>
                    </a:gs>
                  </a:gsLst>
                  <a:lin ang="5400000" scaled="1"/>
                  <a:tileRect/>
                </a:gradFill>
                <a:effectLst>
                  <a:outerShdw dist="45791" dir="2021404" algn="ctr" rotWithShape="0">
                    <a:srgbClr val="9999FF">
                      <a:alpha val="50000"/>
                    </a:srgbClr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Summary II</a:t>
            </a:r>
            <a:endParaRPr lang="zh-CN" altLang="en-US" sz="3600" b="1"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76E7F6">
                      <a:alpha val="50000"/>
                    </a:srgbClr>
                  </a:gs>
                  <a:gs pos="100000">
                    <a:srgbClr val="0066FF"/>
                  </a:gs>
                </a:gsLst>
                <a:lin ang="5400000" scaled="1"/>
                <a:tileRect/>
              </a:gradFill>
              <a:effectLst>
                <a:outerShdw dist="45791" dir="2021404" algn="ctr" rotWithShape="0">
                  <a:srgbClr val="9999FF">
                    <a:alpha val="50000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  <p:sp>
        <p:nvSpPr>
          <p:cNvPr id="9220" name="文本框 9219"/>
          <p:cNvSpPr txBox="1"/>
          <p:nvPr/>
        </p:nvSpPr>
        <p:spPr>
          <a:xfrm>
            <a:off x="334645" y="1073785"/>
            <a:ext cx="8610600" cy="6000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在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if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引导的条件状语从句中，主句除了用一般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将来时之外，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还可含有</a:t>
            </a:r>
            <a:r>
              <a:rPr lang="en-US" altLang="zh-CN" sz="3200" b="1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can,may,might,must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等情态动词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。如：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 </a:t>
            </a:r>
            <a:r>
              <a:rPr lang="en-US" altLang="zh-CN" sz="32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must</a:t>
            </a: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see the doctor 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if </a:t>
            </a: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 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are</a:t>
            </a: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ill. </a:t>
            </a:r>
            <a:endParaRPr lang="en-US" altLang="zh-CN" sz="320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If </a:t>
            </a:r>
            <a:r>
              <a:rPr lang="en-US" altLang="zh-CN" sz="3200" err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 enjoy solving mysteries,you</a:t>
            </a: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might</a:t>
            </a: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like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this film.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在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if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引导的条件状语从句中，主句也可含有祈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使句。如：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  <a:sym typeface="+mn-ea"/>
              </a:rPr>
              <a:t>If </a:t>
            </a:r>
            <a:r>
              <a:rPr lang="en-US" altLang="zh-CN" sz="3200" err="1">
                <a:solidFill>
                  <a:srgbClr val="0000FF"/>
                </a:solidFill>
                <a:sym typeface="+mn-ea"/>
              </a:rPr>
              <a:t>you get scared easily,</a:t>
            </a:r>
            <a:r>
              <a:rPr lang="en-US" altLang="zh-CN" sz="3200" b="1" err="1">
                <a:solidFill>
                  <a:srgbClr val="FF0000"/>
                </a:solidFill>
                <a:sym typeface="+mn-ea"/>
              </a:rPr>
              <a:t>do</a:t>
            </a:r>
            <a:r>
              <a:rPr lang="en-US" altLang="zh-CN" sz="3200" b="1">
                <a:solidFill>
                  <a:srgbClr val="FF0000"/>
                </a:solidFill>
                <a:sym typeface="+mn-ea"/>
              </a:rPr>
              <a:t> not watch</a:t>
            </a:r>
            <a:r>
              <a:rPr lang="en-US" altLang="zh-CN" sz="3200" b="1">
                <a:solidFill>
                  <a:srgbClr val="0000FF"/>
                </a:solidFill>
                <a:sym typeface="+mn-ea"/>
              </a:rPr>
              <a:t> it!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169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charRg st="169" end="1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193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20">
                                            <p:txEl>
                                              <p:charRg st="193" end="2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20">
                                            <p:txEl>
                                              <p:char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矩形 53252"/>
          <p:cNvSpPr/>
          <p:nvPr/>
        </p:nvSpPr>
        <p:spPr>
          <a:xfrm>
            <a:off x="382905" y="2291080"/>
            <a:ext cx="69310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If 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you get scared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easily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do not watch it!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" name="矩形 53253"/>
          <p:cNvSpPr/>
          <p:nvPr/>
        </p:nvSpPr>
        <p:spPr>
          <a:xfrm>
            <a:off x="156845" y="1403350"/>
            <a:ext cx="985710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If </a:t>
            </a:r>
            <a:r>
              <a:rPr lang="en-US" altLang="zh-CN" sz="2800" b="1" err="1">
                <a:latin typeface="Arial" panose="020B0604020202020204" pitchFamily="34" charset="0"/>
                <a:ea typeface="宋体" panose="02010600030101010101" pitchFamily="2" charset="-122"/>
              </a:rPr>
              <a:t>you enjoy solving mysteries,you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might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like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this film.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5" name="文本框 53254"/>
          <p:cNvSpPr txBox="1"/>
          <p:nvPr/>
        </p:nvSpPr>
        <p:spPr>
          <a:xfrm>
            <a:off x="304800" y="457200"/>
            <a:ext cx="8839200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If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 </a:t>
            </a:r>
            <a:r>
              <a:rPr lang="en-US" altLang="x-none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are a football fan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you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will </a:t>
            </a:r>
            <a:r>
              <a:rPr lang="en-US" altLang="x-none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not want </a:t>
            </a:r>
            <a:r>
              <a:rPr lang="en-US" altLang="x-none" sz="2800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to</a:t>
            </a:r>
            <a:r>
              <a:rPr lang="en-US" altLang="x-none" sz="2800" b="1">
                <a:solidFill>
                  <a:srgbClr val="A39F35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en-US" altLang="x-none" sz="2800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miss this week’s </a:t>
            </a:r>
            <a:r>
              <a:rPr lang="en-US" altLang="x-none" sz="2800" b="1" err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programme</a:t>
            </a:r>
            <a:r>
              <a:rPr lang="en-US" altLang="x-none" sz="2800" b="1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6" name="文本框 53255"/>
          <p:cNvSpPr txBox="1"/>
          <p:nvPr/>
        </p:nvSpPr>
        <p:spPr>
          <a:xfrm>
            <a:off x="0" y="4114800"/>
            <a:ext cx="38862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If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从句用一般现在时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7" name="左大括号 53256"/>
          <p:cNvSpPr/>
          <p:nvPr/>
        </p:nvSpPr>
        <p:spPr>
          <a:xfrm>
            <a:off x="3657600" y="3124200"/>
            <a:ext cx="381000" cy="2819400"/>
          </a:xfrm>
          <a:prstGeom prst="leftBrace">
            <a:avLst>
              <a:gd name="adj1" fmla="val 61632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8" name="文本框 53257"/>
          <p:cNvSpPr txBox="1"/>
          <p:nvPr/>
        </p:nvSpPr>
        <p:spPr>
          <a:xfrm>
            <a:off x="3962400" y="2895600"/>
            <a:ext cx="3276600" cy="519113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主句用一般将来时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9" name="文本框 53258"/>
          <p:cNvSpPr txBox="1"/>
          <p:nvPr/>
        </p:nvSpPr>
        <p:spPr>
          <a:xfrm>
            <a:off x="3886200" y="4114800"/>
            <a:ext cx="3276600" cy="519113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主句含有情态动词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60" name="文本框 53259"/>
          <p:cNvSpPr txBox="1"/>
          <p:nvPr/>
        </p:nvSpPr>
        <p:spPr>
          <a:xfrm>
            <a:off x="4114800" y="5562600"/>
            <a:ext cx="3276600" cy="519113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主句为祈使句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61" name="文本框 53260"/>
          <p:cNvSpPr txBox="1"/>
          <p:nvPr/>
        </p:nvSpPr>
        <p:spPr>
          <a:xfrm>
            <a:off x="7162800" y="2895600"/>
            <a:ext cx="1524000" cy="519113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will+ do</a:t>
            </a:r>
            <a:endParaRPr lang="en-US" altLang="zh-CN" sz="2800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62" name="文本框 53261"/>
          <p:cNvSpPr txBox="1"/>
          <p:nvPr/>
        </p:nvSpPr>
        <p:spPr>
          <a:xfrm>
            <a:off x="7010400" y="3962400"/>
            <a:ext cx="2133600" cy="9461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may/might+ do</a:t>
            </a:r>
            <a:endParaRPr lang="en-US" altLang="zh-CN" sz="2800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/>
      <p:bldP spid="53258" grpId="0" animBg="1"/>
      <p:bldP spid="53259" grpId="0" animBg="1"/>
      <p:bldP spid="53260" grpId="0" animBg="1"/>
      <p:bldP spid="53261" grpId="0" animBg="1"/>
      <p:bldP spid="5326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9542</Words>
  <Application>WPS 演示</Application>
  <PresentationFormat>在屏幕上显示</PresentationFormat>
  <Paragraphs>604</Paragraphs>
  <Slides>36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1" baseType="lpstr">
      <vt:lpstr>Arial</vt:lpstr>
      <vt:lpstr>宋体</vt:lpstr>
      <vt:lpstr>Wingdings</vt:lpstr>
      <vt:lpstr>Times New Roman</vt:lpstr>
      <vt:lpstr>Impact</vt:lpstr>
      <vt:lpstr>黑体</vt:lpstr>
      <vt:lpstr>楷体_GB2312</vt:lpstr>
      <vt:lpstr>Comic Sans MS</vt:lpstr>
      <vt:lpstr>微软雅黑</vt:lpstr>
      <vt:lpstr>Arial Unicode MS</vt:lpstr>
      <vt:lpstr>华文琥珀</vt:lpstr>
      <vt:lpstr>Arial Narrow</vt:lpstr>
      <vt:lpstr>Arial Black</vt:lpstr>
      <vt:lpstr>新宋体</vt:lpstr>
      <vt:lpstr>默认设计模板</vt:lpstr>
      <vt:lpstr>9AUnit6 Grammar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拓展二：在其他句式中的运用</vt:lpstr>
      <vt:lpstr>PowerPoint 演示文稿</vt:lpstr>
      <vt:lpstr>PowerPoint 演示文稿</vt:lpstr>
      <vt:lpstr>Practice</vt:lpstr>
      <vt:lpstr>PowerPoint 演示文稿</vt:lpstr>
      <vt:lpstr>同义句转换吗（每空一词）</vt:lpstr>
      <vt:lpstr>同义句转换</vt:lpstr>
      <vt:lpstr>Teacher's word: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朱</cp:lastModifiedBy>
  <cp:revision>25</cp:revision>
  <dcterms:created xsi:type="dcterms:W3CDTF">2017-11-21T08:27:00Z</dcterms:created>
  <dcterms:modified xsi:type="dcterms:W3CDTF">2017-11-23T09:49:45Z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2052-10.1.0.6930</vt:lpwstr>
  </property>
</Properties>
</file>