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</p:sldMasterIdLst>
  <p:notesMasterIdLst>
    <p:notesMasterId r:id="rId7"/>
  </p:notesMasterIdLst>
  <p:sldIdLst>
    <p:sldId id="256" r:id="rId6"/>
    <p:sldId id="350" r:id="rId8"/>
    <p:sldId id="374" r:id="rId9"/>
    <p:sldId id="388" r:id="rId10"/>
    <p:sldId id="375" r:id="rId11"/>
    <p:sldId id="354" r:id="rId12"/>
    <p:sldId id="359" r:id="rId13"/>
    <p:sldId id="349" r:id="rId14"/>
    <p:sldId id="366" r:id="rId15"/>
    <p:sldId id="387" r:id="rId16"/>
    <p:sldId id="356" r:id="rId17"/>
    <p:sldId id="361" r:id="rId18"/>
    <p:sldId id="362" r:id="rId19"/>
    <p:sldId id="363" r:id="rId20"/>
    <p:sldId id="353" r:id="rId21"/>
    <p:sldId id="365" r:id="rId22"/>
    <p:sldId id="364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43CD3"/>
    <a:srgbClr val="CC0000"/>
    <a:srgbClr val="000000"/>
    <a:srgbClr val="0033CC"/>
    <a:srgbClr val="07070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/>
    <p:restoredTop sz="94691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1507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3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4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Garamond" pitchFamily="18" charset="0"/>
              </a:rPr>
            </a:fld>
            <a:endParaRPr lang="en-US" altLang="zh-CN" sz="1200" dirty="0">
              <a:latin typeface="Garamond" pitchFamily="18" charset="0"/>
            </a:endParaRPr>
          </a:p>
        </p:txBody>
      </p:sp>
      <p:sp>
        <p:nvSpPr>
          <p:cNvPr id="1031" name="Freeform 7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1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  <p:sp>
        <p:nvSpPr>
          <p:cNvPr id="2055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00"/>
                </a:solidFill>
              </a:rPr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&#26368;&#23567;&#20540;.gs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6ye.g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emf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3.emf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WordArt 18"/>
          <p:cNvSpPr>
            <a:spLocks noTextEdit="1"/>
          </p:cNvSpPr>
          <p:nvPr/>
        </p:nvSpPr>
        <p:spPr>
          <a:xfrm>
            <a:off x="971550" y="2349500"/>
            <a:ext cx="7272338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charset="0"/>
                <a:ea typeface="华文新魏" charset="0"/>
              </a:rPr>
              <a:t>矩形中的折叠问题初探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4284663" y="5300663"/>
            <a:ext cx="3600450" cy="7191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武进区坂上初级中学</a:t>
            </a:r>
            <a:r>
              <a:rPr kumimoji="0" lang="en-US" altLang="zh-C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—</a:t>
            </a:r>
            <a:r>
              <a:rPr kumimoji="0" lang="zh-CN" alt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吴秀兰</a:t>
            </a:r>
            <a:endParaRPr kumimoji="0" lang="zh-CN" alt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隶书"/>
              <a:ea typeface="隶书"/>
              <a:cs typeface="+mn-cs"/>
            </a:endParaRPr>
          </a:p>
        </p:txBody>
      </p:sp>
      <p:sp>
        <p:nvSpPr>
          <p:cNvPr id="7172" name="WordArt 25"/>
          <p:cNvSpPr>
            <a:spLocks noTextEdit="1"/>
          </p:cNvSpPr>
          <p:nvPr/>
        </p:nvSpPr>
        <p:spPr>
          <a:xfrm>
            <a:off x="539750" y="404813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专题复习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b="1" kern="1200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  <a:cs typeface="+mn-cs"/>
                <a:sym typeface="+mn-ea"/>
              </a:rPr>
              <a:t>探究4——“折叠+</a:t>
            </a:r>
            <a:r>
              <a:rPr lang="en-US" altLang="zh-CN" sz="4000" b="1" kern="1200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  <a:cs typeface="+mn-cs"/>
                <a:sym typeface="+mn-ea"/>
                <a:hlinkClick r:id="rId1" tooltip="" action="ppaction://hlinkfile"/>
              </a:rPr>
              <a:t>隐形圆</a:t>
            </a:r>
            <a:r>
              <a:rPr lang="en-US" altLang="zh-CN" sz="4000" b="1" kern="1200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  <a:cs typeface="+mn-cs"/>
                <a:sym typeface="+mn-ea"/>
              </a:rPr>
              <a:t>”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977265"/>
            <a:ext cx="8228965" cy="2416175"/>
          </a:xfrm>
        </p:spPr>
        <p:txBody>
          <a:bodyPr/>
          <a:p>
            <a:pPr marL="0" indent="0">
              <a:buNone/>
            </a:pPr>
            <a:r>
              <a:rPr lang="en-US" altLang="zh-CN" sz="3200" b="1" kern="1200" dirty="0">
                <a:latin typeface="黑体" panose="02010609060101010101" pitchFamily="49" charset="-122"/>
                <a:ea typeface="黑体" panose="02010609060101010101" pitchFamily="49" charset="-122"/>
              </a:rPr>
              <a:t>如图，在矩形ABCD中，AB=4，AD=6，E为AB边的中点，F为线段BC边上的动点，将△EFB沿EF所在的直线折叠得到△EFB',连接B'D,则B'D长的最小值为(  )</a:t>
            </a:r>
            <a:r>
              <a:rPr lang="en-US" altLang="zh-CN" sz="3200" b="1" u="sng" kern="1200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3200" b="1" u="sng" kern="12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</a:t>
            </a:r>
            <a:endParaRPr lang="en-US" altLang="zh-CN" sz="3200" b="1" u="sng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73742963" name="图片 1073742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35" y="2940050"/>
            <a:ext cx="2667635" cy="2065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5570" y="3519170"/>
            <a:ext cx="52190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rgbClr val="FF0000"/>
                </a:solidFill>
              </a:rPr>
              <a:t>翻折中，绕着某个点翻折的过程，就相当于绕着这个点旋转，即形成隐形圆，可以将圆画出来，解决有关路径或最值等问题</a:t>
            </a:r>
            <a:r>
              <a:rPr lang="en-US" altLang="zh-CN" sz="2800">
                <a:solidFill>
                  <a:srgbClr val="FF0000"/>
                </a:solidFill>
              </a:rPr>
              <a:t>.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CN" b="1" dirty="0">
                <a:solidFill>
                  <a:srgbClr val="CC0000"/>
                </a:solidFill>
              </a:rPr>
              <a:t>                     </a:t>
            </a:r>
            <a:r>
              <a:rPr lang="zh-CN" altLang="en-US" b="1" dirty="0">
                <a:solidFill>
                  <a:srgbClr val="CC0000"/>
                </a:solidFill>
              </a:rPr>
              <a:t>归纳总结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3072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</a:rPr>
              <a:t>1</a:t>
            </a:r>
            <a:r>
              <a:rPr lang="zh-CN" altLang="en-US" b="1" dirty="0">
                <a:solidFill>
                  <a:srgbClr val="0033CC"/>
                </a:solidFill>
              </a:rPr>
              <a:t>、两手都要抓：</a:t>
            </a:r>
            <a:r>
              <a:rPr lang="zh-CN" altLang="en-US" b="1" dirty="0"/>
              <a:t>重视“折”，关注“叠”</a:t>
            </a:r>
            <a:r>
              <a:rPr lang="en-US" altLang="zh-CN" b="1" dirty="0"/>
              <a:t>;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</a:rPr>
              <a:t>2</a:t>
            </a:r>
            <a:r>
              <a:rPr lang="zh-CN" altLang="en-US" b="1" dirty="0">
                <a:solidFill>
                  <a:srgbClr val="0033CC"/>
                </a:solidFill>
              </a:rPr>
              <a:t>、本质：</a:t>
            </a:r>
            <a:r>
              <a:rPr lang="zh-CN" altLang="en-US" b="1" dirty="0"/>
              <a:t>轴对称（全等性，对称性）</a:t>
            </a:r>
            <a:r>
              <a:rPr lang="en-US" altLang="zh-CN" b="1" dirty="0"/>
              <a:t>;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</a:rPr>
              <a:t>3</a:t>
            </a:r>
            <a:r>
              <a:rPr lang="zh-CN" altLang="en-US" b="1" dirty="0">
                <a:solidFill>
                  <a:srgbClr val="0033CC"/>
                </a:solidFill>
              </a:rPr>
              <a:t>、关键：</a:t>
            </a:r>
            <a:r>
              <a:rPr lang="zh-CN" altLang="en-US" b="1" dirty="0"/>
              <a:t>根据折叠实现等量转化</a:t>
            </a:r>
            <a:r>
              <a:rPr lang="en-US" altLang="zh-CN" b="1" dirty="0"/>
              <a:t>;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</a:rPr>
              <a:t>4</a:t>
            </a:r>
            <a:r>
              <a:rPr lang="zh-CN" altLang="en-US" b="1" dirty="0">
                <a:solidFill>
                  <a:srgbClr val="0033CC"/>
                </a:solidFill>
              </a:rPr>
              <a:t>、基本方法：</a:t>
            </a:r>
            <a:r>
              <a:rPr lang="zh-CN" altLang="en-US" b="1" dirty="0"/>
              <a:t>找等腰三角形、运用勾股定理</a:t>
            </a:r>
            <a:r>
              <a:rPr lang="zh-CN" altLang="en-US" b="1" dirty="0">
                <a:solidFill>
                  <a:srgbClr val="FF0000"/>
                </a:solidFill>
              </a:rPr>
              <a:t>（特别是与方程结合）</a:t>
            </a:r>
            <a:r>
              <a:rPr lang="en-US" altLang="zh-CN" b="1" dirty="0"/>
              <a:t>;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</a:rPr>
              <a:t>5</a:t>
            </a:r>
            <a:r>
              <a:rPr lang="zh-CN" altLang="en-US" b="1" dirty="0">
                <a:solidFill>
                  <a:srgbClr val="0033CC"/>
                </a:solidFill>
              </a:rPr>
              <a:t>．体现的数学思想方法：</a:t>
            </a:r>
            <a:r>
              <a:rPr lang="zh-CN" altLang="en-US" b="1" dirty="0"/>
              <a:t> “转化的思想” 、“方程的思想”、“特殊到一般”等</a:t>
            </a:r>
            <a:r>
              <a:rPr lang="zh-CN" altLang="en-US" b="1" dirty="0">
                <a:hlinkClick r:id="rId1" action="ppaction://hlinkfile"/>
              </a:rPr>
              <a:t>思想方法</a:t>
            </a:r>
            <a:r>
              <a:rPr lang="zh-CN" altLang="en-US" b="1" dirty="0"/>
              <a:t>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charRg st="4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57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charRg st="57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89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charRg st="89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5"/>
          <p:cNvSpPr/>
          <p:nvPr/>
        </p:nvSpPr>
        <p:spPr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01650" y="931863"/>
            <a:ext cx="8102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2015•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泰州）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矩形纸片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AB=10cm,BC=8cm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边上一点，沿直线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翻折至△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落在点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处。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55"/>
          <p:cNvSpPr txBox="1"/>
          <p:nvPr/>
        </p:nvSpPr>
        <p:spPr>
          <a:xfrm>
            <a:off x="287338" y="2641600"/>
            <a:ext cx="85328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）点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落在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边上，则∠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EBC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的正切值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b="1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41" name="Picture 23" descr="yurilin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254000"/>
            <a:ext cx="2376488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矩形 1"/>
          <p:cNvSpPr/>
          <p:nvPr/>
        </p:nvSpPr>
        <p:spPr>
          <a:xfrm>
            <a:off x="442913" y="452438"/>
            <a:ext cx="18335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中考链接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38" y="3225800"/>
            <a:ext cx="3813175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"/>
          <p:cNvSpPr/>
          <p:nvPr/>
        </p:nvSpPr>
        <p:spPr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01650" y="931863"/>
            <a:ext cx="8102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矩形纸片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AB=10cm,BC=8cm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边上一点，沿直线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翻折至△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落在点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处。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4" name="Text Box 55"/>
          <p:cNvSpPr txBox="1"/>
          <p:nvPr/>
        </p:nvSpPr>
        <p:spPr>
          <a:xfrm>
            <a:off x="287338" y="2641600"/>
            <a:ext cx="85328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PE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相交于点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，且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OE=OD,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的长为多少？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5" name="Picture 23" descr="yurilin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254000"/>
            <a:ext cx="2376488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矩形 1"/>
          <p:cNvSpPr/>
          <p:nvPr/>
        </p:nvSpPr>
        <p:spPr>
          <a:xfrm>
            <a:off x="442913" y="452438"/>
            <a:ext cx="18335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中考链接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179763"/>
            <a:ext cx="3313113" cy="317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01650" y="931863"/>
            <a:ext cx="8102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矩形纸片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AB=10cm,BC=8cm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AD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边上一点，沿直线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翻折至△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EBP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落在点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处。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88" name="Text Box 55"/>
          <p:cNvSpPr txBox="1"/>
          <p:nvPr/>
        </p:nvSpPr>
        <p:spPr>
          <a:xfrm>
            <a:off x="287338" y="2492375"/>
            <a:ext cx="8532812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）当点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中点时，连接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tan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∠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PDE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b="1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9" name="Picture 23" descr="yurilin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254000"/>
            <a:ext cx="2376488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矩形 1"/>
          <p:cNvSpPr/>
          <p:nvPr/>
        </p:nvSpPr>
        <p:spPr>
          <a:xfrm>
            <a:off x="442913" y="452438"/>
            <a:ext cx="18335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中考链接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3449638"/>
            <a:ext cx="4024312" cy="3408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花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"/>
            <a:ext cx="9144000" cy="680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691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35150" y="1989138"/>
            <a:ext cx="589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隶书" pitchFamily="2" charset="-122"/>
              </a:rPr>
              <a:t>总 结：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  <a:p>
            <a:pPr lvl="0" eaLnBrk="1" hangingPunct="1"/>
            <a:r>
              <a:rPr lang="zh-CN" altLang="en-US" sz="48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隶书" pitchFamily="2" charset="-122"/>
              </a:rPr>
              <a:t>    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隶书" pitchFamily="2" charset="-122"/>
              </a:rPr>
              <a:t>你今天有哪些收获？</a:t>
            </a:r>
            <a:endParaRPr lang="zh-CN" altLang="en-US" sz="44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17412" name="AutoShape 4">
            <a:hlinkClick r:id="" action="ppaction://noaction"/>
          </p:cNvPr>
          <p:cNvSpPr/>
          <p:nvPr/>
        </p:nvSpPr>
        <p:spPr>
          <a:xfrm>
            <a:off x="7924800" y="617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"/>
          <p:cNvSpPr txBox="1"/>
          <p:nvPr/>
        </p:nvSpPr>
        <p:spPr>
          <a:xfrm>
            <a:off x="209550" y="1241425"/>
            <a:ext cx="8934450" cy="3382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/>
              <a:t>1.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      轴对称</a:t>
            </a:r>
            <a:r>
              <a:rPr lang="zh-CN" altLang="zh-CN" sz="2400" dirty="0"/>
              <a:t>    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折叠图形        全等形（三角形、四边形）    等角、等线段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zh-CN" sz="24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zh-CN" sz="24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   解决      等腰三角形            构造</a:t>
            </a:r>
            <a:r>
              <a:rPr lang="zh-CN" altLang="zh-CN" sz="2400" dirty="0"/>
              <a:t>                                                                            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             勾股定理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             相似图形(</a:t>
            </a:r>
            <a:r>
              <a:rPr lang="zh-CN" altLang="zh-CN" sz="2400" dirty="0"/>
              <a:t>全等图形</a:t>
            </a:r>
            <a:r>
              <a:rPr lang="zh-CN" altLang="zh-CN" sz="2400" dirty="0">
                <a:latin typeface="宋体" panose="02010600030101010101" pitchFamily="2" charset="-122"/>
              </a:rPr>
              <a:t>) 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/>
              <a:t> </a:t>
            </a:r>
            <a:endParaRPr lang="zh-CN" altLang="zh-CN" sz="2400" dirty="0"/>
          </a:p>
        </p:txBody>
      </p:sp>
      <p:sp>
        <p:nvSpPr>
          <p:cNvPr id="18435" name="Line 4"/>
          <p:cNvSpPr/>
          <p:nvPr/>
        </p:nvSpPr>
        <p:spPr>
          <a:xfrm flipV="1">
            <a:off x="2857500" y="2152650"/>
            <a:ext cx="1047750" cy="38100"/>
          </a:xfrm>
          <a:prstGeom prst="line">
            <a:avLst/>
          </a:prstGeom>
          <a:ln w="9525">
            <a:noFill/>
          </a:ln>
        </p:spPr>
      </p:sp>
      <p:sp>
        <p:nvSpPr>
          <p:cNvPr id="18436" name="Line 5"/>
          <p:cNvSpPr/>
          <p:nvPr/>
        </p:nvSpPr>
        <p:spPr>
          <a:xfrm>
            <a:off x="1581150" y="2190750"/>
            <a:ext cx="10477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7" name="Line 6"/>
          <p:cNvSpPr/>
          <p:nvPr/>
        </p:nvSpPr>
        <p:spPr>
          <a:xfrm flipH="1">
            <a:off x="4248150" y="3733800"/>
            <a:ext cx="36766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8" name="Line 7"/>
          <p:cNvSpPr/>
          <p:nvPr/>
        </p:nvSpPr>
        <p:spPr>
          <a:xfrm>
            <a:off x="762000" y="3733800"/>
            <a:ext cx="18669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9" name="Line 8"/>
          <p:cNvSpPr/>
          <p:nvPr/>
        </p:nvSpPr>
        <p:spPr>
          <a:xfrm flipV="1">
            <a:off x="762000" y="2533650"/>
            <a:ext cx="0" cy="1200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0" name="Text Box 9"/>
          <p:cNvSpPr txBox="1"/>
          <p:nvPr/>
        </p:nvSpPr>
        <p:spPr>
          <a:xfrm>
            <a:off x="288925" y="4422775"/>
            <a:ext cx="9142413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/>
              <a:t>2.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/>
              <a:t>数学思想：方程思想、转化思想</a:t>
            </a:r>
            <a:r>
              <a:rPr lang="zh-CN" altLang="en-US" sz="2400" dirty="0"/>
              <a:t>、</a:t>
            </a:r>
            <a:r>
              <a:rPr lang="zh-CN" altLang="zh-CN" sz="2400" dirty="0"/>
              <a:t>特殊到一般、数形结合思想等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zh-CN" sz="2400" dirty="0"/>
              <a:t>         培养了学生观察、折叠、想象、推理等发现探索的能力</a:t>
            </a:r>
            <a:endParaRPr lang="zh-CN" altLang="zh-CN" sz="2400" dirty="0"/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zh-CN" sz="2400" dirty="0"/>
          </a:p>
        </p:txBody>
      </p:sp>
      <p:sp>
        <p:nvSpPr>
          <p:cNvPr id="18441" name="Line 10"/>
          <p:cNvSpPr/>
          <p:nvPr/>
        </p:nvSpPr>
        <p:spPr>
          <a:xfrm>
            <a:off x="6400800" y="2190750"/>
            <a:ext cx="476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2" name="Line 11"/>
          <p:cNvSpPr/>
          <p:nvPr/>
        </p:nvSpPr>
        <p:spPr>
          <a:xfrm>
            <a:off x="7924800" y="2533650"/>
            <a:ext cx="0" cy="1200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03575" y="276225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课堂小结</a:t>
            </a:r>
            <a:endParaRPr kumimoji="0" lang="zh-CN" altLang="en-US" sz="42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4"/>
          <p:cNvSpPr txBox="1"/>
          <p:nvPr/>
        </p:nvSpPr>
        <p:spPr>
          <a:xfrm>
            <a:off x="2124075" y="2420938"/>
            <a:ext cx="6480175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8800" b="1" dirty="0"/>
              <a:t>谢谢大家！</a:t>
            </a:r>
            <a:endParaRPr lang="zh-CN" altLang="en-US" sz="8800" b="1" dirty="0"/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175895" y="1773555"/>
            <a:ext cx="8705850" cy="105156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如图，将△AEF沿AE所在的直线l翻折，你能得出哪些数学结论？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eaLnBrk="1" hangingPunct="1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8195" name="Text Box 10"/>
          <p:cNvSpPr txBox="1"/>
          <p:nvPr/>
        </p:nvSpPr>
        <p:spPr>
          <a:xfrm>
            <a:off x="175578" y="539115"/>
            <a:ext cx="3276600" cy="8299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None/>
            </a:pPr>
            <a:r>
              <a:rPr lang="zh-CN" altLang="en-US" sz="48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忆一忆：</a:t>
            </a:r>
            <a:endParaRPr lang="zh-CN" altLang="en-US" sz="4800" b="1" dirty="0">
              <a:solidFill>
                <a:srgbClr val="FF3300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pic>
        <p:nvPicPr>
          <p:cNvPr id="1073742961" name="图片 107374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735" y="2825115"/>
            <a:ext cx="1723390" cy="2904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p>
            <a:endParaRPr lang="zh-CN" altLang="en-US"/>
          </a:p>
        </p:txBody>
      </p:sp>
      <p:sp>
        <p:nvSpPr>
          <p:cNvPr id="21543" name="文本框 21542"/>
          <p:cNvSpPr txBox="1"/>
          <p:nvPr/>
        </p:nvSpPr>
        <p:spPr>
          <a:xfrm>
            <a:off x="904875" y="2872105"/>
            <a:ext cx="2165350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  <a:sym typeface="Arial" panose="020B0604020202020204" pitchFamily="34" charset="0"/>
              </a:rPr>
              <a:t>观察翻折前后的不变量</a:t>
            </a:r>
            <a:endParaRPr lang="zh-CN" altLang="en-US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46" name="箭头 282"/>
          <p:cNvSpPr/>
          <p:nvPr/>
        </p:nvSpPr>
        <p:spPr>
          <a:xfrm flipV="1">
            <a:off x="3089275" y="3016250"/>
            <a:ext cx="936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8" name="文本框 21517"/>
          <p:cNvSpPr txBox="1"/>
          <p:nvPr/>
        </p:nvSpPr>
        <p:spPr>
          <a:xfrm>
            <a:off x="4010025" y="2849880"/>
            <a:ext cx="2135505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</a:rPr>
              <a:t>对应全等、垂直平分线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21532" name="箭头 266"/>
          <p:cNvSpPr/>
          <p:nvPr/>
        </p:nvSpPr>
        <p:spPr>
          <a:xfrm>
            <a:off x="2268855" y="3178810"/>
            <a:ext cx="635" cy="3975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41" name="文本框 21540"/>
          <p:cNvSpPr txBox="1"/>
          <p:nvPr/>
        </p:nvSpPr>
        <p:spPr>
          <a:xfrm>
            <a:off x="1083945" y="3713480"/>
            <a:ext cx="2099945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  <a:sym typeface="Arial" panose="020B0604020202020204" pitchFamily="34" charset="0"/>
              </a:rPr>
              <a:t>研究翻折之后的新图形</a:t>
            </a:r>
            <a:endParaRPr lang="zh-CN" altLang="en-US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箭头 282"/>
          <p:cNvSpPr/>
          <p:nvPr/>
        </p:nvSpPr>
        <p:spPr>
          <a:xfrm flipV="1">
            <a:off x="3183890" y="3865245"/>
            <a:ext cx="936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4120515" y="3713480"/>
            <a:ext cx="2025015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</a:rPr>
              <a:t>翻折后出现的新图形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箭头 266"/>
          <p:cNvSpPr/>
          <p:nvPr/>
        </p:nvSpPr>
        <p:spPr>
          <a:xfrm>
            <a:off x="2269490" y="4202430"/>
            <a:ext cx="635" cy="3975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文本框 6"/>
          <p:cNvSpPr txBox="1"/>
          <p:nvPr/>
        </p:nvSpPr>
        <p:spPr>
          <a:xfrm>
            <a:off x="1083945" y="4599940"/>
            <a:ext cx="2100580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</a:rPr>
              <a:t>用常见的模型解决问题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8" name="箭头 282"/>
          <p:cNvSpPr/>
          <p:nvPr/>
        </p:nvSpPr>
        <p:spPr>
          <a:xfrm flipV="1">
            <a:off x="3184525" y="4752340"/>
            <a:ext cx="936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" name="文本框 8"/>
          <p:cNvSpPr txBox="1"/>
          <p:nvPr/>
        </p:nvSpPr>
        <p:spPr>
          <a:xfrm>
            <a:off x="4225290" y="4599623"/>
            <a:ext cx="1765300" cy="306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1400" b="1" dirty="0">
                <a:latin typeface="Arial" panose="020B0604020202020204" pitchFamily="34" charset="0"/>
              </a:rPr>
              <a:t>如全等、勾股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4455" y="2872105"/>
            <a:ext cx="1829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85360" y="1892300"/>
            <a:ext cx="201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4823" name="Picture 55" descr="yy10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40" y="1019810"/>
            <a:ext cx="1196975" cy="1729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bldLvl="0"/>
      <p:bldP spid="21518" grpId="0" bldLvl="0"/>
      <p:bldP spid="21541" grpId="0" bldLvl="0"/>
      <p:bldP spid="5" grpId="0" bldLvl="0"/>
      <p:bldP spid="7" grpId="0" bldLvl="0"/>
      <p:bldP spid="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自觉探究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217" name="Freeform 5"/>
          <p:cNvSpPr/>
          <p:nvPr/>
        </p:nvSpPr>
        <p:spPr>
          <a:xfrm>
            <a:off x="6679406" y="2871788"/>
            <a:ext cx="11906" cy="11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4" h="45">
                <a:moveTo>
                  <a:pt x="24" y="37"/>
                </a:moveTo>
                <a:cubicBezTo>
                  <a:pt x="30" y="27"/>
                  <a:pt x="37" y="15"/>
                  <a:pt x="44" y="0"/>
                </a:cubicBezTo>
                <a:cubicBezTo>
                  <a:pt x="30" y="15"/>
                  <a:pt x="15" y="30"/>
                  <a:pt x="0" y="45"/>
                </a:cubicBezTo>
                <a:lnTo>
                  <a:pt x="24" y="37"/>
                </a:lnTo>
                <a:close/>
              </a:path>
            </a:pathLst>
          </a:custGeom>
          <a:solidFill>
            <a:srgbClr val="040404"/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4" name="Freeform 6"/>
          <p:cNvSpPr/>
          <p:nvPr/>
        </p:nvSpPr>
        <p:spPr>
          <a:xfrm>
            <a:off x="4675585" y="2414588"/>
            <a:ext cx="3926681" cy="3373041"/>
          </a:xfrm>
          <a:custGeom>
            <a:avLst/>
            <a:gdLst/>
            <a:ahLst/>
            <a:cxnLst>
              <a:cxn ang="0">
                <a:pos x="1697458" y="981018"/>
              </a:cxn>
              <a:cxn ang="0">
                <a:pos x="2021007" y="1679529"/>
              </a:cxn>
              <a:cxn ang="0">
                <a:pos x="2103968" y="2306241"/>
              </a:cxn>
              <a:cxn ang="0">
                <a:pos x="1581673" y="1898896"/>
              </a:cxn>
              <a:cxn ang="0">
                <a:pos x="1820097" y="2216040"/>
              </a:cxn>
              <a:cxn ang="0">
                <a:pos x="1709722" y="2309127"/>
              </a:cxn>
              <a:cxn ang="0">
                <a:pos x="1321247" y="2247430"/>
              </a:cxn>
              <a:cxn ang="0">
                <a:pos x="1065510" y="2170580"/>
              </a:cxn>
              <a:cxn ang="0">
                <a:pos x="981828" y="1071579"/>
              </a:cxn>
              <a:cxn ang="0">
                <a:pos x="832858" y="1580670"/>
              </a:cxn>
              <a:cxn ang="0">
                <a:pos x="757832" y="1616750"/>
              </a:cxn>
              <a:cxn ang="0">
                <a:pos x="804363" y="1637315"/>
              </a:cxn>
              <a:cxn ang="0">
                <a:pos x="305513" y="1702620"/>
              </a:cxn>
              <a:cxn ang="0">
                <a:pos x="177464" y="1508149"/>
              </a:cxn>
              <a:cxn ang="0">
                <a:pos x="0" y="1271824"/>
              </a:cxn>
              <a:cxn ang="0">
                <a:pos x="873617" y="2267274"/>
              </a:cxn>
              <a:cxn ang="0">
                <a:pos x="1298162" y="2468241"/>
              </a:cxn>
              <a:cxn ang="0">
                <a:pos x="1418997" y="2526330"/>
              </a:cxn>
              <a:cxn ang="0">
                <a:pos x="2003694" y="3027843"/>
              </a:cxn>
              <a:cxn ang="0">
                <a:pos x="1829114" y="4497387"/>
              </a:cxn>
              <a:cxn ang="0">
                <a:pos x="2339867" y="3528635"/>
              </a:cxn>
              <a:cxn ang="0">
                <a:pos x="2650791" y="2752191"/>
              </a:cxn>
              <a:cxn ang="0">
                <a:pos x="3507095" y="2573234"/>
              </a:cxn>
              <a:cxn ang="0">
                <a:pos x="3389507" y="2499269"/>
              </a:cxn>
              <a:cxn ang="0">
                <a:pos x="3759586" y="1907555"/>
              </a:cxn>
              <a:cxn ang="0">
                <a:pos x="5235575" y="1819881"/>
              </a:cxn>
              <a:cxn ang="0">
                <a:pos x="3900620" y="1750246"/>
              </a:cxn>
              <a:cxn ang="0">
                <a:pos x="3723155" y="1868589"/>
              </a:cxn>
              <a:cxn ang="0">
                <a:pos x="4026505" y="1444287"/>
              </a:cxn>
              <a:cxn ang="0">
                <a:pos x="4066903" y="1406042"/>
              </a:cxn>
              <a:cxn ang="0">
                <a:pos x="3700431" y="1325222"/>
              </a:cxn>
              <a:cxn ang="0">
                <a:pos x="3693578" y="1310790"/>
              </a:cxn>
              <a:cxn ang="0">
                <a:pos x="3789524" y="1598710"/>
              </a:cxn>
              <a:cxn ang="0">
                <a:pos x="3340451" y="2404018"/>
              </a:cxn>
              <a:cxn ang="0">
                <a:pos x="2923481" y="1938224"/>
              </a:cxn>
              <a:cxn ang="0">
                <a:pos x="2957026" y="1796789"/>
              </a:cxn>
              <a:cxn ang="0">
                <a:pos x="2957026" y="2533546"/>
              </a:cxn>
              <a:cxn ang="0">
                <a:pos x="2244642" y="2605345"/>
              </a:cxn>
              <a:cxn ang="0">
                <a:pos x="2244281" y="1893123"/>
              </a:cxn>
              <a:cxn ang="0">
                <a:pos x="2450602" y="1198942"/>
              </a:cxn>
              <a:cxn ang="0">
                <a:pos x="2163123" y="851490"/>
              </a:cxn>
              <a:cxn ang="0">
                <a:pos x="1984216" y="1378260"/>
              </a:cxn>
              <a:cxn ang="0">
                <a:pos x="1774648" y="473010"/>
              </a:cxn>
              <a:cxn ang="0">
                <a:pos x="1833443" y="187977"/>
              </a:cxn>
              <a:cxn ang="0">
                <a:pos x="1722707" y="514141"/>
              </a:cxn>
              <a:cxn ang="0">
                <a:pos x="1456871" y="853655"/>
              </a:cxn>
              <a:cxn ang="0">
                <a:pos x="1469135" y="902724"/>
              </a:cxn>
            </a:cxnLst>
            <a:rect l="0" t="0" r="0" b="0"/>
            <a:pathLst>
              <a:path w="14515" h="12465">
                <a:moveTo>
                  <a:pt x="4073" y="2502"/>
                </a:moveTo>
                <a:cubicBezTo>
                  <a:pt x="4303" y="2569"/>
                  <a:pt x="4426" y="2682"/>
                  <a:pt x="4706" y="2719"/>
                </a:cubicBezTo>
                <a:cubicBezTo>
                  <a:pt x="4770" y="3315"/>
                  <a:pt x="4976" y="3757"/>
                  <a:pt x="5307" y="4021"/>
                </a:cubicBezTo>
                <a:cubicBezTo>
                  <a:pt x="5619" y="4269"/>
                  <a:pt x="5480" y="4259"/>
                  <a:pt x="5603" y="4655"/>
                </a:cubicBezTo>
                <a:cubicBezTo>
                  <a:pt x="5679" y="4899"/>
                  <a:pt x="5815" y="5132"/>
                  <a:pt x="5869" y="5368"/>
                </a:cubicBezTo>
                <a:cubicBezTo>
                  <a:pt x="5997" y="5848"/>
                  <a:pt x="5869" y="5929"/>
                  <a:pt x="5833" y="6392"/>
                </a:cubicBezTo>
                <a:cubicBezTo>
                  <a:pt x="5539" y="6319"/>
                  <a:pt x="4632" y="5780"/>
                  <a:pt x="4441" y="5328"/>
                </a:cubicBezTo>
                <a:cubicBezTo>
                  <a:pt x="4414" y="5316"/>
                  <a:pt x="4393" y="5292"/>
                  <a:pt x="4385" y="5263"/>
                </a:cubicBezTo>
                <a:cubicBezTo>
                  <a:pt x="4227" y="5039"/>
                  <a:pt x="4089" y="3981"/>
                  <a:pt x="4007" y="3666"/>
                </a:cubicBezTo>
                <a:cubicBezTo>
                  <a:pt x="4121" y="5362"/>
                  <a:pt x="4236" y="5468"/>
                  <a:pt x="5046" y="6142"/>
                </a:cubicBezTo>
                <a:cubicBezTo>
                  <a:pt x="5448" y="6477"/>
                  <a:pt x="5673" y="6501"/>
                  <a:pt x="5703" y="6647"/>
                </a:cubicBezTo>
                <a:cubicBezTo>
                  <a:pt x="5400" y="6577"/>
                  <a:pt x="5518" y="6500"/>
                  <a:pt x="4740" y="6400"/>
                </a:cubicBezTo>
                <a:cubicBezTo>
                  <a:pt x="4364" y="6352"/>
                  <a:pt x="4026" y="6284"/>
                  <a:pt x="3662" y="6231"/>
                </a:cubicBezTo>
                <a:lnTo>
                  <a:pt x="3663" y="6229"/>
                </a:lnTo>
                <a:cubicBezTo>
                  <a:pt x="3652" y="6227"/>
                  <a:pt x="3641" y="6222"/>
                  <a:pt x="3632" y="6216"/>
                </a:cubicBezTo>
                <a:cubicBezTo>
                  <a:pt x="3414" y="6173"/>
                  <a:pt x="3146" y="6079"/>
                  <a:pt x="2954" y="6016"/>
                </a:cubicBezTo>
                <a:cubicBezTo>
                  <a:pt x="2651" y="5915"/>
                  <a:pt x="2571" y="5964"/>
                  <a:pt x="2495" y="5591"/>
                </a:cubicBezTo>
                <a:cubicBezTo>
                  <a:pt x="2290" y="4585"/>
                  <a:pt x="2723" y="3947"/>
                  <a:pt x="2722" y="2970"/>
                </a:cubicBezTo>
                <a:lnTo>
                  <a:pt x="2647" y="3164"/>
                </a:lnTo>
                <a:cubicBezTo>
                  <a:pt x="2454" y="4182"/>
                  <a:pt x="2489" y="3709"/>
                  <a:pt x="2309" y="4381"/>
                </a:cubicBezTo>
                <a:cubicBezTo>
                  <a:pt x="1484" y="4236"/>
                  <a:pt x="1297" y="3919"/>
                  <a:pt x="1035" y="3220"/>
                </a:cubicBezTo>
                <a:cubicBezTo>
                  <a:pt x="1030" y="3874"/>
                  <a:pt x="1570" y="4285"/>
                  <a:pt x="2101" y="4481"/>
                </a:cubicBezTo>
                <a:cubicBezTo>
                  <a:pt x="2253" y="4537"/>
                  <a:pt x="1994" y="4434"/>
                  <a:pt x="2167" y="4508"/>
                </a:cubicBezTo>
                <a:lnTo>
                  <a:pt x="2230" y="4538"/>
                </a:lnTo>
                <a:cubicBezTo>
                  <a:pt x="2111" y="4997"/>
                  <a:pt x="2146" y="5278"/>
                  <a:pt x="2175" y="5756"/>
                </a:cubicBezTo>
                <a:cubicBezTo>
                  <a:pt x="1457" y="5550"/>
                  <a:pt x="1179" y="5272"/>
                  <a:pt x="847" y="4719"/>
                </a:cubicBezTo>
                <a:cubicBezTo>
                  <a:pt x="750" y="4558"/>
                  <a:pt x="629" y="4420"/>
                  <a:pt x="544" y="4250"/>
                </a:cubicBezTo>
                <a:cubicBezTo>
                  <a:pt x="517" y="4236"/>
                  <a:pt x="498" y="4210"/>
                  <a:pt x="492" y="4180"/>
                </a:cubicBezTo>
                <a:lnTo>
                  <a:pt x="479" y="4183"/>
                </a:lnTo>
                <a:cubicBezTo>
                  <a:pt x="353" y="3980"/>
                  <a:pt x="181" y="3698"/>
                  <a:pt x="0" y="3525"/>
                </a:cubicBezTo>
                <a:cubicBezTo>
                  <a:pt x="102" y="3796"/>
                  <a:pt x="476" y="4308"/>
                  <a:pt x="652" y="4601"/>
                </a:cubicBezTo>
                <a:cubicBezTo>
                  <a:pt x="1199" y="5507"/>
                  <a:pt x="1060" y="5664"/>
                  <a:pt x="2422" y="6284"/>
                </a:cubicBezTo>
                <a:cubicBezTo>
                  <a:pt x="2625" y="6377"/>
                  <a:pt x="2773" y="6458"/>
                  <a:pt x="2985" y="6562"/>
                </a:cubicBezTo>
                <a:cubicBezTo>
                  <a:pt x="3181" y="6657"/>
                  <a:pt x="3443" y="6734"/>
                  <a:pt x="3599" y="6841"/>
                </a:cubicBezTo>
                <a:cubicBezTo>
                  <a:pt x="2864" y="7321"/>
                  <a:pt x="1428" y="7363"/>
                  <a:pt x="1532" y="7397"/>
                </a:cubicBezTo>
                <a:cubicBezTo>
                  <a:pt x="2606" y="7756"/>
                  <a:pt x="3297" y="7136"/>
                  <a:pt x="3934" y="7002"/>
                </a:cubicBezTo>
                <a:cubicBezTo>
                  <a:pt x="4117" y="6963"/>
                  <a:pt x="4947" y="7216"/>
                  <a:pt x="5117" y="7312"/>
                </a:cubicBezTo>
                <a:cubicBezTo>
                  <a:pt x="5348" y="7441"/>
                  <a:pt x="5582" y="7961"/>
                  <a:pt x="5555" y="8392"/>
                </a:cubicBezTo>
                <a:cubicBezTo>
                  <a:pt x="5530" y="8783"/>
                  <a:pt x="5326" y="9254"/>
                  <a:pt x="5221" y="9620"/>
                </a:cubicBezTo>
                <a:cubicBezTo>
                  <a:pt x="4959" y="10527"/>
                  <a:pt x="5150" y="11481"/>
                  <a:pt x="5071" y="12465"/>
                </a:cubicBezTo>
                <a:lnTo>
                  <a:pt x="6732" y="12462"/>
                </a:lnTo>
                <a:cubicBezTo>
                  <a:pt x="6743" y="11530"/>
                  <a:pt x="6342" y="10695"/>
                  <a:pt x="6487" y="9780"/>
                </a:cubicBezTo>
                <a:cubicBezTo>
                  <a:pt x="6621" y="8930"/>
                  <a:pt x="6570" y="9189"/>
                  <a:pt x="6643" y="8434"/>
                </a:cubicBezTo>
                <a:cubicBezTo>
                  <a:pt x="6673" y="8127"/>
                  <a:pt x="7105" y="7754"/>
                  <a:pt x="7349" y="7628"/>
                </a:cubicBezTo>
                <a:cubicBezTo>
                  <a:pt x="7704" y="7445"/>
                  <a:pt x="8116" y="7398"/>
                  <a:pt x="8528" y="7302"/>
                </a:cubicBezTo>
                <a:cubicBezTo>
                  <a:pt x="9030" y="7184"/>
                  <a:pt x="9145" y="6941"/>
                  <a:pt x="9723" y="7132"/>
                </a:cubicBezTo>
                <a:cubicBezTo>
                  <a:pt x="10491" y="7384"/>
                  <a:pt x="11256" y="7749"/>
                  <a:pt x="12166" y="7519"/>
                </a:cubicBezTo>
                <a:cubicBezTo>
                  <a:pt x="10714" y="7658"/>
                  <a:pt x="10146" y="7076"/>
                  <a:pt x="9397" y="6927"/>
                </a:cubicBezTo>
                <a:cubicBezTo>
                  <a:pt x="9593" y="6720"/>
                  <a:pt x="9774" y="6514"/>
                  <a:pt x="9944" y="6190"/>
                </a:cubicBezTo>
                <a:cubicBezTo>
                  <a:pt x="10178" y="5741"/>
                  <a:pt x="10031" y="5745"/>
                  <a:pt x="10423" y="5287"/>
                </a:cubicBezTo>
                <a:cubicBezTo>
                  <a:pt x="10831" y="4704"/>
                  <a:pt x="11484" y="4956"/>
                  <a:pt x="12201" y="5045"/>
                </a:cubicBezTo>
                <a:cubicBezTo>
                  <a:pt x="12834" y="5124"/>
                  <a:pt x="13858" y="5075"/>
                  <a:pt x="14515" y="5044"/>
                </a:cubicBezTo>
                <a:cubicBezTo>
                  <a:pt x="13975" y="5068"/>
                  <a:pt x="13132" y="5047"/>
                  <a:pt x="12583" y="5013"/>
                </a:cubicBezTo>
                <a:cubicBezTo>
                  <a:pt x="11934" y="4973"/>
                  <a:pt x="11431" y="4707"/>
                  <a:pt x="10814" y="4851"/>
                </a:cubicBezTo>
                <a:lnTo>
                  <a:pt x="10411" y="5118"/>
                </a:lnTo>
                <a:cubicBezTo>
                  <a:pt x="10345" y="5166"/>
                  <a:pt x="10413" y="5127"/>
                  <a:pt x="10322" y="5179"/>
                </a:cubicBezTo>
                <a:cubicBezTo>
                  <a:pt x="10395" y="4893"/>
                  <a:pt x="10513" y="4671"/>
                  <a:pt x="10674" y="4445"/>
                </a:cubicBezTo>
                <a:cubicBezTo>
                  <a:pt x="10911" y="4112"/>
                  <a:pt x="10936" y="4182"/>
                  <a:pt x="11163" y="4003"/>
                </a:cubicBezTo>
                <a:lnTo>
                  <a:pt x="11247" y="3926"/>
                </a:lnTo>
                <a:cubicBezTo>
                  <a:pt x="11255" y="3920"/>
                  <a:pt x="11266" y="3907"/>
                  <a:pt x="11275" y="3897"/>
                </a:cubicBezTo>
                <a:cubicBezTo>
                  <a:pt x="10908" y="4012"/>
                  <a:pt x="10754" y="4205"/>
                  <a:pt x="10558" y="4395"/>
                </a:cubicBezTo>
                <a:cubicBezTo>
                  <a:pt x="10427" y="4187"/>
                  <a:pt x="10311" y="3981"/>
                  <a:pt x="10259" y="3673"/>
                </a:cubicBezTo>
                <a:cubicBezTo>
                  <a:pt x="10250" y="3661"/>
                  <a:pt x="10244" y="3646"/>
                  <a:pt x="10242" y="3631"/>
                </a:cubicBezTo>
                <a:lnTo>
                  <a:pt x="10240" y="3633"/>
                </a:lnTo>
                <a:cubicBezTo>
                  <a:pt x="10230" y="3234"/>
                  <a:pt x="10266" y="3219"/>
                  <a:pt x="10322" y="2908"/>
                </a:cubicBezTo>
                <a:cubicBezTo>
                  <a:pt x="10087" y="3311"/>
                  <a:pt x="10163" y="4130"/>
                  <a:pt x="10506" y="4431"/>
                </a:cubicBezTo>
                <a:cubicBezTo>
                  <a:pt x="10422" y="4668"/>
                  <a:pt x="10239" y="4937"/>
                  <a:pt x="10119" y="5218"/>
                </a:cubicBezTo>
                <a:cubicBezTo>
                  <a:pt x="9880" y="5780"/>
                  <a:pt x="9731" y="6280"/>
                  <a:pt x="9261" y="6663"/>
                </a:cubicBezTo>
                <a:cubicBezTo>
                  <a:pt x="9066" y="6822"/>
                  <a:pt x="8744" y="6960"/>
                  <a:pt x="8421" y="6967"/>
                </a:cubicBezTo>
                <a:cubicBezTo>
                  <a:pt x="8235" y="6602"/>
                  <a:pt x="8017" y="5788"/>
                  <a:pt x="8105" y="5372"/>
                </a:cubicBezTo>
                <a:cubicBezTo>
                  <a:pt x="8159" y="5115"/>
                  <a:pt x="8228" y="5096"/>
                  <a:pt x="8303" y="4873"/>
                </a:cubicBezTo>
                <a:cubicBezTo>
                  <a:pt x="8267" y="4908"/>
                  <a:pt x="8229" y="4941"/>
                  <a:pt x="8198" y="4980"/>
                </a:cubicBezTo>
                <a:lnTo>
                  <a:pt x="8005" y="5291"/>
                </a:lnTo>
                <a:cubicBezTo>
                  <a:pt x="7857" y="6054"/>
                  <a:pt x="8114" y="6356"/>
                  <a:pt x="8198" y="7022"/>
                </a:cubicBezTo>
                <a:cubicBezTo>
                  <a:pt x="7262" y="7171"/>
                  <a:pt x="7056" y="7246"/>
                  <a:pt x="6517" y="7725"/>
                </a:cubicBezTo>
                <a:cubicBezTo>
                  <a:pt x="6417" y="7600"/>
                  <a:pt x="6315" y="7349"/>
                  <a:pt x="6223" y="7221"/>
                </a:cubicBezTo>
                <a:cubicBezTo>
                  <a:pt x="6019" y="6937"/>
                  <a:pt x="6126" y="6982"/>
                  <a:pt x="6216" y="6632"/>
                </a:cubicBezTo>
                <a:cubicBezTo>
                  <a:pt x="6343" y="6135"/>
                  <a:pt x="6354" y="5714"/>
                  <a:pt x="6222" y="5247"/>
                </a:cubicBezTo>
                <a:cubicBezTo>
                  <a:pt x="6032" y="5069"/>
                  <a:pt x="6110" y="4917"/>
                  <a:pt x="6216" y="4725"/>
                </a:cubicBezTo>
                <a:cubicBezTo>
                  <a:pt x="6492" y="4220"/>
                  <a:pt x="6592" y="3697"/>
                  <a:pt x="6794" y="3323"/>
                </a:cubicBezTo>
                <a:cubicBezTo>
                  <a:pt x="8577" y="0"/>
                  <a:pt x="7658" y="1663"/>
                  <a:pt x="5890" y="4572"/>
                </a:cubicBezTo>
                <a:cubicBezTo>
                  <a:pt x="5442" y="3988"/>
                  <a:pt x="5888" y="2934"/>
                  <a:pt x="5997" y="2360"/>
                </a:cubicBezTo>
                <a:cubicBezTo>
                  <a:pt x="5905" y="2450"/>
                  <a:pt x="5869" y="2565"/>
                  <a:pt x="5817" y="2689"/>
                </a:cubicBezTo>
                <a:cubicBezTo>
                  <a:pt x="5621" y="3151"/>
                  <a:pt x="5590" y="3309"/>
                  <a:pt x="5501" y="3820"/>
                </a:cubicBezTo>
                <a:cubicBezTo>
                  <a:pt x="5196" y="3660"/>
                  <a:pt x="4985" y="3286"/>
                  <a:pt x="4896" y="2794"/>
                </a:cubicBezTo>
                <a:cubicBezTo>
                  <a:pt x="4818" y="2362"/>
                  <a:pt x="4737" y="1690"/>
                  <a:pt x="4920" y="1311"/>
                </a:cubicBezTo>
                <a:lnTo>
                  <a:pt x="5118" y="491"/>
                </a:lnTo>
                <a:cubicBezTo>
                  <a:pt x="5092" y="497"/>
                  <a:pt x="5085" y="502"/>
                  <a:pt x="5083" y="521"/>
                </a:cubicBezTo>
                <a:lnTo>
                  <a:pt x="4933" y="962"/>
                </a:lnTo>
                <a:cubicBezTo>
                  <a:pt x="4878" y="1115"/>
                  <a:pt x="4821" y="1260"/>
                  <a:pt x="4776" y="1425"/>
                </a:cubicBezTo>
                <a:cubicBezTo>
                  <a:pt x="4658" y="1863"/>
                  <a:pt x="4734" y="2191"/>
                  <a:pt x="4681" y="2615"/>
                </a:cubicBezTo>
                <a:cubicBezTo>
                  <a:pt x="4429" y="2530"/>
                  <a:pt x="4275" y="2487"/>
                  <a:pt x="4039" y="2366"/>
                </a:cubicBezTo>
                <a:cubicBezTo>
                  <a:pt x="3712" y="2199"/>
                  <a:pt x="3817" y="2048"/>
                  <a:pt x="3815" y="1655"/>
                </a:cubicBezTo>
                <a:cubicBezTo>
                  <a:pt x="3536" y="2228"/>
                  <a:pt x="4042" y="2471"/>
                  <a:pt x="4073" y="2502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9219" name="Oval 21"/>
          <p:cNvSpPr/>
          <p:nvPr/>
        </p:nvSpPr>
        <p:spPr>
          <a:xfrm>
            <a:off x="6656785" y="4213622"/>
            <a:ext cx="295275" cy="29527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Oval 22"/>
          <p:cNvSpPr/>
          <p:nvPr/>
        </p:nvSpPr>
        <p:spPr>
          <a:xfrm>
            <a:off x="7134225" y="4094560"/>
            <a:ext cx="295275" cy="29646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Oval 23"/>
          <p:cNvSpPr/>
          <p:nvPr/>
        </p:nvSpPr>
        <p:spPr>
          <a:xfrm>
            <a:off x="5467350" y="3929063"/>
            <a:ext cx="295275" cy="296466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Oval 25"/>
          <p:cNvSpPr/>
          <p:nvPr/>
        </p:nvSpPr>
        <p:spPr>
          <a:xfrm>
            <a:off x="6685360" y="3274219"/>
            <a:ext cx="295275" cy="29527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Oval 9"/>
          <p:cNvSpPr/>
          <p:nvPr/>
        </p:nvSpPr>
        <p:spPr>
          <a:xfrm>
            <a:off x="4969669" y="3231356"/>
            <a:ext cx="314325" cy="31432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9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Oval 18"/>
          <p:cNvSpPr/>
          <p:nvPr/>
        </p:nvSpPr>
        <p:spPr>
          <a:xfrm>
            <a:off x="5626894" y="3427810"/>
            <a:ext cx="460772" cy="461963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Oval 19"/>
          <p:cNvSpPr/>
          <p:nvPr/>
        </p:nvSpPr>
        <p:spPr>
          <a:xfrm>
            <a:off x="6772275" y="3596879"/>
            <a:ext cx="460772" cy="460772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Oval 12"/>
          <p:cNvSpPr/>
          <p:nvPr/>
        </p:nvSpPr>
        <p:spPr>
          <a:xfrm>
            <a:off x="6257925" y="2934891"/>
            <a:ext cx="401241" cy="401240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Oval 24"/>
          <p:cNvSpPr/>
          <p:nvPr/>
        </p:nvSpPr>
        <p:spPr>
          <a:xfrm>
            <a:off x="4825604" y="4331494"/>
            <a:ext cx="484584" cy="486966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Oval 13"/>
          <p:cNvSpPr/>
          <p:nvPr/>
        </p:nvSpPr>
        <p:spPr>
          <a:xfrm>
            <a:off x="6687741" y="2557463"/>
            <a:ext cx="629840" cy="631031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9" name="Oval 15"/>
          <p:cNvSpPr/>
          <p:nvPr/>
        </p:nvSpPr>
        <p:spPr>
          <a:xfrm>
            <a:off x="8382000" y="3677841"/>
            <a:ext cx="629841" cy="629840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30" name="Oval 8"/>
          <p:cNvSpPr/>
          <p:nvPr/>
        </p:nvSpPr>
        <p:spPr>
          <a:xfrm>
            <a:off x="5332810" y="3178969"/>
            <a:ext cx="314325" cy="31432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31" name="Oval 17"/>
          <p:cNvSpPr/>
          <p:nvPr/>
        </p:nvSpPr>
        <p:spPr>
          <a:xfrm>
            <a:off x="3292079" y="2834879"/>
            <a:ext cx="1590675" cy="159067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32" name="Oval 17"/>
          <p:cNvSpPr/>
          <p:nvPr/>
        </p:nvSpPr>
        <p:spPr>
          <a:xfrm>
            <a:off x="4819650" y="1556147"/>
            <a:ext cx="1590675" cy="1590675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33" name="Oval 16"/>
          <p:cNvSpPr/>
          <p:nvPr/>
        </p:nvSpPr>
        <p:spPr>
          <a:xfrm>
            <a:off x="7598569" y="4326731"/>
            <a:ext cx="1385888" cy="1384697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34" name="Oval 14"/>
          <p:cNvSpPr/>
          <p:nvPr/>
        </p:nvSpPr>
        <p:spPr>
          <a:xfrm>
            <a:off x="7425929" y="2621756"/>
            <a:ext cx="1163240" cy="1163241"/>
          </a:xfrm>
          <a:prstGeom prst="ellipse">
            <a:avLst/>
          </a:prstGeom>
          <a:solidFill>
            <a:srgbClr val="94ADA3"/>
          </a:solidFill>
          <a:ln w="9525">
            <a:noFill/>
          </a:ln>
        </p:spPr>
        <p:txBody>
          <a:bodyPr anchor="t"/>
          <a:p>
            <a:endParaRPr lang="en-US" altLang="zh-CN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56" name="文本框 59"/>
          <p:cNvSpPr txBox="1"/>
          <p:nvPr/>
        </p:nvSpPr>
        <p:spPr>
          <a:xfrm>
            <a:off x="3416935" y="3047365"/>
            <a:ext cx="146558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“折叠+ 平行”</a:t>
            </a:r>
            <a:endParaRPr lang="zh-CN" altLang="en-US" sz="3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9236" name="组合 63"/>
          <p:cNvGrpSpPr/>
          <p:nvPr/>
        </p:nvGrpSpPr>
        <p:grpSpPr>
          <a:xfrm>
            <a:off x="4920854" y="4418410"/>
            <a:ext cx="310753" cy="310753"/>
            <a:chOff x="749300" y="1427163"/>
            <a:chExt cx="414338" cy="414337"/>
          </a:xfrm>
        </p:grpSpPr>
        <p:sp>
          <p:nvSpPr>
            <p:cNvPr id="65" name="Freeform 48"/>
            <p:cNvSpPr/>
            <p:nvPr/>
          </p:nvSpPr>
          <p:spPr bwMode="auto">
            <a:xfrm>
              <a:off x="749300" y="1427163"/>
              <a:ext cx="269876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965201" y="1644650"/>
              <a:ext cx="198437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Freeform 51"/>
            <p:cNvSpPr/>
            <p:nvPr/>
          </p:nvSpPr>
          <p:spPr bwMode="auto">
            <a:xfrm>
              <a:off x="1035051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246" name="组合 73"/>
          <p:cNvGrpSpPr/>
          <p:nvPr/>
        </p:nvGrpSpPr>
        <p:grpSpPr>
          <a:xfrm>
            <a:off x="8540354" y="3812381"/>
            <a:ext cx="313134" cy="310754"/>
            <a:chOff x="1809750" y="1427163"/>
            <a:chExt cx="417513" cy="414337"/>
          </a:xfrm>
        </p:grpSpPr>
        <p:sp>
          <p:nvSpPr>
            <p:cNvPr id="75" name="Freeform 52"/>
            <p:cNvSpPr/>
            <p:nvPr/>
          </p:nvSpPr>
          <p:spPr bwMode="auto">
            <a:xfrm>
              <a:off x="1809750" y="1427163"/>
              <a:ext cx="417513" cy="253999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1865312" y="1665287"/>
              <a:ext cx="306389" cy="176213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249" name="组合 76"/>
          <p:cNvGrpSpPr/>
          <p:nvPr/>
        </p:nvGrpSpPr>
        <p:grpSpPr>
          <a:xfrm>
            <a:off x="6847285" y="2736056"/>
            <a:ext cx="310753" cy="310754"/>
            <a:chOff x="1811338" y="5676900"/>
            <a:chExt cx="414337" cy="414338"/>
          </a:xfrm>
        </p:grpSpPr>
        <p:sp>
          <p:nvSpPr>
            <p:cNvPr id="78" name="Freeform 96"/>
            <p:cNvSpPr/>
            <p:nvPr/>
          </p:nvSpPr>
          <p:spPr bwMode="auto">
            <a:xfrm>
              <a:off x="1992313" y="5676900"/>
              <a:ext cx="52387" cy="4445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12 h 20"/>
                <a:gd name="T4" fmla="*/ 12 w 24"/>
                <a:gd name="T5" fmla="*/ 0 h 20"/>
                <a:gd name="T6" fmla="*/ 0 w 24"/>
                <a:gd name="T7" fmla="*/ 12 h 20"/>
                <a:gd name="T8" fmla="*/ 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9" name="Line 97"/>
            <p:cNvSpPr>
              <a:spLocks noChangeShapeType="1"/>
            </p:cNvSpPr>
            <p:nvPr/>
          </p:nvSpPr>
          <p:spPr bwMode="auto">
            <a:xfrm>
              <a:off x="1992313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Line 98"/>
            <p:cNvSpPr>
              <a:spLocks noChangeShapeType="1"/>
            </p:cNvSpPr>
            <p:nvPr/>
          </p:nvSpPr>
          <p:spPr bwMode="auto">
            <a:xfrm flipV="1">
              <a:off x="2044700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1992313" y="5946775"/>
              <a:ext cx="52387" cy="144463"/>
            </a:xfrm>
            <a:custGeom>
              <a:avLst/>
              <a:gdLst>
                <a:gd name="T0" fmla="*/ 0 w 56"/>
                <a:gd name="T1" fmla="*/ 0 h 152"/>
                <a:gd name="T2" fmla="*/ 0 w 56"/>
                <a:gd name="T3" fmla="*/ 152 h 152"/>
                <a:gd name="T4" fmla="*/ 56 w 56"/>
                <a:gd name="T5" fmla="*/ 152 h 152"/>
                <a:gd name="T6" fmla="*/ 56 w 56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52">
                  <a:moveTo>
                    <a:pt x="0" y="0"/>
                  </a:moveTo>
                  <a:lnTo>
                    <a:pt x="0" y="152"/>
                  </a:lnTo>
                  <a:lnTo>
                    <a:pt x="56" y="152"/>
                  </a:lnTo>
                  <a:lnTo>
                    <a:pt x="5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1847850" y="5730875"/>
              <a:ext cx="377825" cy="90488"/>
            </a:xfrm>
            <a:custGeom>
              <a:avLst/>
              <a:gdLst>
                <a:gd name="T0" fmla="*/ 327 w 398"/>
                <a:gd name="T1" fmla="*/ 95 h 95"/>
                <a:gd name="T2" fmla="*/ 0 w 398"/>
                <a:gd name="T3" fmla="*/ 95 h 95"/>
                <a:gd name="T4" fmla="*/ 19 w 398"/>
                <a:gd name="T5" fmla="*/ 47 h 95"/>
                <a:gd name="T6" fmla="*/ 0 w 398"/>
                <a:gd name="T7" fmla="*/ 0 h 95"/>
                <a:gd name="T8" fmla="*/ 327 w 398"/>
                <a:gd name="T9" fmla="*/ 0 h 95"/>
                <a:gd name="T10" fmla="*/ 398 w 398"/>
                <a:gd name="T11" fmla="*/ 47 h 95"/>
                <a:gd name="T12" fmla="*/ 327 w 39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5">
                  <a:moveTo>
                    <a:pt x="327" y="95"/>
                  </a:moveTo>
                  <a:lnTo>
                    <a:pt x="0" y="95"/>
                  </a:lnTo>
                  <a:lnTo>
                    <a:pt x="19" y="47"/>
                  </a:lnTo>
                  <a:lnTo>
                    <a:pt x="0" y="0"/>
                  </a:lnTo>
                  <a:lnTo>
                    <a:pt x="327" y="0"/>
                  </a:lnTo>
                  <a:lnTo>
                    <a:pt x="398" y="47"/>
                  </a:lnTo>
                  <a:lnTo>
                    <a:pt x="327" y="9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1811338" y="5857875"/>
              <a:ext cx="377825" cy="88900"/>
            </a:xfrm>
            <a:custGeom>
              <a:avLst/>
              <a:gdLst>
                <a:gd name="T0" fmla="*/ 71 w 398"/>
                <a:gd name="T1" fmla="*/ 0 h 94"/>
                <a:gd name="T2" fmla="*/ 398 w 398"/>
                <a:gd name="T3" fmla="*/ 0 h 94"/>
                <a:gd name="T4" fmla="*/ 379 w 398"/>
                <a:gd name="T5" fmla="*/ 47 h 94"/>
                <a:gd name="T6" fmla="*/ 398 w 398"/>
                <a:gd name="T7" fmla="*/ 94 h 94"/>
                <a:gd name="T8" fmla="*/ 71 w 398"/>
                <a:gd name="T9" fmla="*/ 94 h 94"/>
                <a:gd name="T10" fmla="*/ 0 w 398"/>
                <a:gd name="T11" fmla="*/ 47 h 94"/>
                <a:gd name="T12" fmla="*/ 71 w 39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4">
                  <a:moveTo>
                    <a:pt x="71" y="0"/>
                  </a:moveTo>
                  <a:lnTo>
                    <a:pt x="398" y="0"/>
                  </a:lnTo>
                  <a:lnTo>
                    <a:pt x="379" y="47"/>
                  </a:lnTo>
                  <a:lnTo>
                    <a:pt x="398" y="94"/>
                  </a:lnTo>
                  <a:lnTo>
                    <a:pt x="71" y="94"/>
                  </a:lnTo>
                  <a:lnTo>
                    <a:pt x="0" y="47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 strike="noStrike" noProof="1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" name="文本框 59"/>
          <p:cNvSpPr txBox="1"/>
          <p:nvPr/>
        </p:nvSpPr>
        <p:spPr>
          <a:xfrm>
            <a:off x="4578350" y="1777365"/>
            <a:ext cx="207327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“折叠+直角”</a:t>
            </a:r>
            <a:endParaRPr lang="zh-CN" altLang="en-US" sz="3300" b="1">
              <a:solidFill>
                <a:srgbClr val="E43CD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9"/>
          <p:cNvSpPr txBox="1"/>
          <p:nvPr/>
        </p:nvSpPr>
        <p:spPr>
          <a:xfrm>
            <a:off x="7157720" y="2678430"/>
            <a:ext cx="161544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“</a:t>
            </a:r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折叠+中点”</a:t>
            </a:r>
            <a:endParaRPr lang="zh-CN" altLang="en-US" sz="3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59"/>
          <p:cNvSpPr txBox="1"/>
          <p:nvPr/>
        </p:nvSpPr>
        <p:spPr>
          <a:xfrm>
            <a:off x="7513955" y="4331335"/>
            <a:ext cx="179070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“</a:t>
            </a:r>
            <a:r>
              <a:rPr lang="zh-CN" altLang="en-US" sz="3300" b="1">
                <a:solidFill>
                  <a:srgbClr val="E43CD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折叠+隐形圆”</a:t>
            </a:r>
            <a:endParaRPr lang="zh-CN" altLang="en-US" sz="3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835" cy="4530725"/>
          </a:xfrm>
        </p:spPr>
        <p:txBody>
          <a:bodyPr/>
          <a:p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归纳</a:t>
            </a:r>
            <a:r>
              <a:rPr lang="zh-CN" altLang="en-US" sz="3600"/>
              <a:t>：解决翻折类问题，</a:t>
            </a:r>
            <a:r>
              <a:rPr lang="zh-CN" altLang="en-US" sz="3600">
                <a:solidFill>
                  <a:srgbClr val="FF0000"/>
                </a:solidFill>
              </a:rPr>
              <a:t>最核心</a:t>
            </a:r>
            <a:r>
              <a:rPr lang="zh-CN" altLang="en-US" sz="3600"/>
              <a:t>的是研究翻折前与翻折后的变化，尤其是翻折过程中的</a:t>
            </a:r>
            <a:r>
              <a:rPr lang="zh-CN" altLang="en-US" sz="3600">
                <a:solidFill>
                  <a:srgbClr val="FF0000"/>
                </a:solidFill>
              </a:rPr>
              <a:t>不变量</a:t>
            </a:r>
            <a:r>
              <a:rPr lang="en-US" altLang="zh-CN" sz="3600"/>
              <a:t>---</a:t>
            </a:r>
            <a:r>
              <a:rPr lang="zh-CN" altLang="en-US" sz="3600"/>
              <a:t>图形全等，从而带来角相等和线段相等等几何元素的关系</a:t>
            </a:r>
            <a:r>
              <a:rPr lang="en-US" altLang="zh-CN" sz="3600"/>
              <a:t>.</a:t>
            </a:r>
            <a:endParaRPr lang="en-US" altLang="zh-CN" sz="3600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9" name="Rectangle 3"/>
          <p:cNvSpPr>
            <a:spLocks noGrp="1"/>
          </p:cNvSpPr>
          <p:nvPr>
            <p:ph idx="1"/>
          </p:nvPr>
        </p:nvSpPr>
        <p:spPr>
          <a:xfrm>
            <a:off x="468313" y="1341438"/>
            <a:ext cx="8675687" cy="453072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如图，把一张矩形纸片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EF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折叠后，点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分别落在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b="1" dirty="0">
                <a:ea typeface="黑体" panose="02010609060101010101" pitchFamily="49" charset="-122"/>
              </a:rPr>
              <a:t>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en-US" altLang="zh-CN" b="1" dirty="0">
                <a:ea typeface="黑体" panose="02010609060101010101" pitchFamily="49" charset="-122"/>
              </a:rPr>
              <a:t>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的位置上，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EC</a:t>
            </a:r>
            <a:r>
              <a:rPr lang="en-US" altLang="zh-CN" b="1" dirty="0">
                <a:ea typeface="黑体" panose="02010609060101010101" pitchFamily="49" charset="-122"/>
              </a:rPr>
              <a:t>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交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于点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已知∠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EFG=58°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，那么∠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BEG=</a:t>
            </a:r>
            <a:r>
              <a:rPr lang="en-US" altLang="zh-CN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若∠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EFG=α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，那么∠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BEG=</a:t>
            </a:r>
            <a:r>
              <a:rPr lang="en-US" altLang="zh-CN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19" name="Group 4"/>
          <p:cNvGrpSpPr>
            <a:grpSpLocks noChangeAspect="1"/>
          </p:cNvGrpSpPr>
          <p:nvPr/>
        </p:nvGrpSpPr>
        <p:grpSpPr>
          <a:xfrm>
            <a:off x="2051050" y="3573463"/>
            <a:ext cx="4308475" cy="3687762"/>
            <a:chOff x="7200" y="4404"/>
            <a:chExt cx="2860" cy="2655"/>
          </a:xfrm>
        </p:grpSpPr>
        <p:grpSp>
          <p:nvGrpSpPr>
            <p:cNvPr id="9223" name="Group 5"/>
            <p:cNvGrpSpPr>
              <a:grpSpLocks noChangeAspect="1"/>
            </p:cNvGrpSpPr>
            <p:nvPr/>
          </p:nvGrpSpPr>
          <p:grpSpPr>
            <a:xfrm>
              <a:off x="7200" y="4404"/>
              <a:ext cx="2860" cy="2095"/>
              <a:chOff x="2676" y="4355"/>
              <a:chExt cx="2860" cy="2095"/>
            </a:xfrm>
          </p:grpSpPr>
          <p:sp>
            <p:nvSpPr>
              <p:cNvPr id="9224" name="Line 6"/>
              <p:cNvSpPr>
                <a:spLocks noChangeAspect="1"/>
              </p:cNvSpPr>
              <p:nvPr/>
            </p:nvSpPr>
            <p:spPr>
              <a:xfrm>
                <a:off x="2955" y="5187"/>
                <a:ext cx="67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5" name="Line 7"/>
              <p:cNvSpPr>
                <a:spLocks noChangeAspect="1"/>
              </p:cNvSpPr>
              <p:nvPr/>
            </p:nvSpPr>
            <p:spPr>
              <a:xfrm>
                <a:off x="3632" y="5187"/>
                <a:ext cx="140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26" name="Line 8"/>
              <p:cNvSpPr>
                <a:spLocks noChangeAspect="1"/>
              </p:cNvSpPr>
              <p:nvPr/>
            </p:nvSpPr>
            <p:spPr>
              <a:xfrm flipH="1">
                <a:off x="3973" y="6045"/>
                <a:ext cx="105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27" name="Line 9"/>
              <p:cNvSpPr>
                <a:spLocks noChangeAspect="1"/>
              </p:cNvSpPr>
              <p:nvPr/>
            </p:nvSpPr>
            <p:spPr>
              <a:xfrm flipH="1">
                <a:off x="2940" y="6045"/>
                <a:ext cx="10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8" name="Line 10"/>
              <p:cNvSpPr>
                <a:spLocks noChangeAspect="1"/>
              </p:cNvSpPr>
              <p:nvPr/>
            </p:nvSpPr>
            <p:spPr>
              <a:xfrm>
                <a:off x="2940" y="5175"/>
                <a:ext cx="0" cy="8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9" name="Line 11"/>
              <p:cNvSpPr>
                <a:spLocks noChangeAspect="1"/>
              </p:cNvSpPr>
              <p:nvPr/>
            </p:nvSpPr>
            <p:spPr>
              <a:xfrm>
                <a:off x="5040" y="5175"/>
                <a:ext cx="0" cy="8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30" name="Line 12"/>
              <p:cNvSpPr>
                <a:spLocks noChangeAspect="1"/>
              </p:cNvSpPr>
              <p:nvPr/>
            </p:nvSpPr>
            <p:spPr>
              <a:xfrm flipH="1">
                <a:off x="3975" y="5190"/>
                <a:ext cx="640" cy="87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31" name="Line 13"/>
              <p:cNvSpPr>
                <a:spLocks noChangeAspect="1"/>
              </p:cNvSpPr>
              <p:nvPr/>
            </p:nvSpPr>
            <p:spPr>
              <a:xfrm rot="-6823927" flipH="1">
                <a:off x="3222" y="5550"/>
                <a:ext cx="105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32" name="Line 14"/>
              <p:cNvSpPr>
                <a:spLocks noChangeAspect="1"/>
              </p:cNvSpPr>
              <p:nvPr/>
            </p:nvSpPr>
            <p:spPr>
              <a:xfrm rot="-6823927" flipH="1">
                <a:off x="4181" y="4900"/>
                <a:ext cx="604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33" name="Line 15"/>
              <p:cNvSpPr>
                <a:spLocks noChangeAspect="1"/>
              </p:cNvSpPr>
              <p:nvPr/>
            </p:nvSpPr>
            <p:spPr>
              <a:xfrm rot="9360000" flipH="1">
                <a:off x="3498" y="4810"/>
                <a:ext cx="928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9234" name="Text Box 16"/>
              <p:cNvSpPr txBox="1">
                <a:spLocks noChangeAspect="1"/>
              </p:cNvSpPr>
              <p:nvPr/>
            </p:nvSpPr>
            <p:spPr>
              <a:xfrm>
                <a:off x="2751" y="494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A</a:t>
                </a:r>
                <a:endParaRPr lang="en-US" altLang="zh-CN" sz="2400" b="1" dirty="0"/>
              </a:p>
            </p:txBody>
          </p:sp>
          <p:sp>
            <p:nvSpPr>
              <p:cNvPr id="9235" name="Text Box 17"/>
              <p:cNvSpPr txBox="1">
                <a:spLocks noChangeAspect="1"/>
              </p:cNvSpPr>
              <p:nvPr/>
            </p:nvSpPr>
            <p:spPr>
              <a:xfrm>
                <a:off x="2676" y="599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B</a:t>
                </a:r>
                <a:endParaRPr lang="en-US" altLang="zh-CN" sz="2400" b="1" dirty="0"/>
              </a:p>
            </p:txBody>
          </p:sp>
          <p:sp>
            <p:nvSpPr>
              <p:cNvPr id="9236" name="Text Box 18"/>
              <p:cNvSpPr txBox="1">
                <a:spLocks noChangeAspect="1"/>
              </p:cNvSpPr>
              <p:nvPr/>
            </p:nvSpPr>
            <p:spPr>
              <a:xfrm>
                <a:off x="3876" y="609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E</a:t>
                </a:r>
                <a:endParaRPr lang="en-US" altLang="zh-CN" sz="2400" b="1" dirty="0"/>
              </a:p>
            </p:txBody>
          </p:sp>
          <p:sp>
            <p:nvSpPr>
              <p:cNvPr id="9237" name="Text Box 19"/>
              <p:cNvSpPr txBox="1">
                <a:spLocks noChangeAspect="1"/>
              </p:cNvSpPr>
              <p:nvPr/>
            </p:nvSpPr>
            <p:spPr>
              <a:xfrm>
                <a:off x="5091" y="602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C</a:t>
                </a:r>
                <a:endParaRPr lang="en-US" altLang="zh-CN" sz="2400" b="1" dirty="0"/>
              </a:p>
            </p:txBody>
          </p:sp>
          <p:sp>
            <p:nvSpPr>
              <p:cNvPr id="9238" name="Text Box 20"/>
              <p:cNvSpPr txBox="1">
                <a:spLocks noChangeAspect="1"/>
              </p:cNvSpPr>
              <p:nvPr/>
            </p:nvSpPr>
            <p:spPr>
              <a:xfrm>
                <a:off x="5136" y="497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D</a:t>
                </a:r>
                <a:endParaRPr lang="en-US" altLang="zh-CN" sz="2400" b="1" dirty="0"/>
              </a:p>
            </p:txBody>
          </p:sp>
          <p:sp>
            <p:nvSpPr>
              <p:cNvPr id="9239" name="Text Box 21"/>
              <p:cNvSpPr txBox="1">
                <a:spLocks noChangeAspect="1"/>
              </p:cNvSpPr>
              <p:nvPr/>
            </p:nvSpPr>
            <p:spPr>
              <a:xfrm>
                <a:off x="4701" y="486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F</a:t>
                </a:r>
                <a:endParaRPr lang="en-US" altLang="zh-CN" sz="2400" b="1" dirty="0"/>
              </a:p>
            </p:txBody>
          </p:sp>
          <p:sp>
            <p:nvSpPr>
              <p:cNvPr id="9240" name="Text Box 22"/>
              <p:cNvSpPr txBox="1">
                <a:spLocks noChangeAspect="1"/>
              </p:cNvSpPr>
              <p:nvPr/>
            </p:nvSpPr>
            <p:spPr>
              <a:xfrm>
                <a:off x="3336" y="516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1000" i="1" dirty="0">
                    <a:latin typeface="Times New Roman" panose="02020603050405020304" pitchFamily="18" charset="0"/>
                  </a:rPr>
                  <a:t>       </a:t>
                </a:r>
                <a:endParaRPr lang="en-US" altLang="zh-CN" sz="1000" i="1" dirty="0">
                  <a:latin typeface="Times New Roman" panose="02020603050405020304" pitchFamily="18" charset="0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1000" i="1" dirty="0">
                    <a:latin typeface="Times New Roman" panose="02020603050405020304" pitchFamily="18" charset="0"/>
                  </a:rPr>
                  <a:t>    </a:t>
                </a:r>
                <a:r>
                  <a:rPr lang="en-US" altLang="zh-CN" sz="2400" b="1" i="1" dirty="0">
                    <a:latin typeface="Times New Roman" panose="02020603050405020304" pitchFamily="18" charset="0"/>
                  </a:rPr>
                  <a:t>G</a:t>
                </a:r>
                <a:endParaRPr lang="en-US" altLang="zh-CN" sz="2400" b="1" dirty="0"/>
              </a:p>
            </p:txBody>
          </p:sp>
          <p:sp>
            <p:nvSpPr>
              <p:cNvPr id="9241" name="Text Box 23"/>
              <p:cNvSpPr txBox="1">
                <a:spLocks noChangeAspect="1"/>
              </p:cNvSpPr>
              <p:nvPr/>
            </p:nvSpPr>
            <p:spPr>
              <a:xfrm>
                <a:off x="3276" y="4805"/>
                <a:ext cx="301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zh-CN" altLang="zh-CN" sz="1800" dirty="0"/>
              </a:p>
            </p:txBody>
          </p:sp>
        </p:grpSp>
      </p:grpSp>
      <p:sp>
        <p:nvSpPr>
          <p:cNvPr id="9220" name="Text Box 24"/>
          <p:cNvSpPr txBox="1"/>
          <p:nvPr/>
        </p:nvSpPr>
        <p:spPr>
          <a:xfrm>
            <a:off x="654050" y="400050"/>
            <a:ext cx="593090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zh-CN" altLang="en-US" sz="4000" b="1" dirty="0">
                <a:solidFill>
                  <a:srgbClr val="CC0000"/>
                </a:solidFill>
                <a:ea typeface="华文行楷" pitchFamily="2" charset="-122"/>
              </a:rPr>
              <a:t>探究</a:t>
            </a:r>
            <a:r>
              <a:rPr lang="en-US" altLang="zh-CN" sz="4000" b="1" dirty="0">
                <a:solidFill>
                  <a:srgbClr val="CC0000"/>
                </a:solidFill>
                <a:ea typeface="华文行楷" pitchFamily="2" charset="-122"/>
              </a:rPr>
              <a:t>1</a:t>
            </a:r>
            <a:r>
              <a:rPr lang="zh-CN" altLang="en-US" sz="4000" b="1" dirty="0">
                <a:solidFill>
                  <a:srgbClr val="CC0000"/>
                </a:solidFill>
                <a:ea typeface="华文行楷" pitchFamily="2" charset="-122"/>
              </a:rPr>
              <a:t>：“折叠+平行”</a:t>
            </a:r>
            <a:endParaRPr lang="zh-CN" altLang="en-US" sz="4000" b="1" dirty="0">
              <a:solidFill>
                <a:srgbClr val="CC0000"/>
              </a:solidFill>
              <a:ea typeface="华文行楷" pitchFamily="2" charset="-122"/>
            </a:endParaRPr>
          </a:p>
        </p:txBody>
      </p:sp>
      <p:sp>
        <p:nvSpPr>
          <p:cNvPr id="9221" name="Text Box 45"/>
          <p:cNvSpPr txBox="1"/>
          <p:nvPr/>
        </p:nvSpPr>
        <p:spPr>
          <a:xfrm>
            <a:off x="2843213" y="4221163"/>
            <a:ext cx="649287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zh-CN" sz="2400" b="1" dirty="0"/>
              <a:t>C’</a:t>
            </a:r>
            <a:endParaRPr lang="en-US" altLang="zh-CN" sz="2400" b="1" dirty="0"/>
          </a:p>
        </p:txBody>
      </p:sp>
      <p:sp>
        <p:nvSpPr>
          <p:cNvPr id="9222" name="Text Box 46"/>
          <p:cNvSpPr txBox="1"/>
          <p:nvPr/>
        </p:nvSpPr>
        <p:spPr>
          <a:xfrm>
            <a:off x="4716463" y="3716338"/>
            <a:ext cx="6477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zh-CN" sz="2400" b="1" dirty="0"/>
              <a:t>D’</a:t>
            </a:r>
            <a:endParaRPr lang="en-US" altLang="zh-CN" sz="2400" b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charRg st="77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charRg st="77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charRg st="77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charRg st="10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charRg st="10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charRg st="10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Rectangle 2"/>
          <p:cNvSpPr>
            <a:spLocks noGrp="1"/>
          </p:cNvSpPr>
          <p:nvPr>
            <p:ph idx="1"/>
          </p:nvPr>
        </p:nvSpPr>
        <p:spPr>
          <a:xfrm>
            <a:off x="468313" y="908050"/>
            <a:ext cx="8675687" cy="453072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连接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CC</a:t>
            </a:r>
            <a:r>
              <a:rPr lang="en-US" altLang="zh-CN" b="1" dirty="0">
                <a:ea typeface="黑体" panose="02010609060101010101" pitchFamily="49" charset="-122"/>
              </a:rPr>
              <a:t>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，则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EF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CC</a:t>
            </a:r>
            <a:r>
              <a:rPr lang="en-US" altLang="zh-CN" b="1" dirty="0">
                <a:ea typeface="黑体" panose="02010609060101010101" pitchFamily="49" charset="-122"/>
              </a:rPr>
              <a:t>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之间有什么关系？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△GEF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是什么三角形？说明理由。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>
          <a:xfrm>
            <a:off x="2124075" y="2852738"/>
            <a:ext cx="4308475" cy="3687762"/>
            <a:chOff x="7200" y="4404"/>
            <a:chExt cx="2860" cy="2655"/>
          </a:xfrm>
        </p:grpSpPr>
        <p:grpSp>
          <p:nvGrpSpPr>
            <p:cNvPr id="10248" name="Group 4"/>
            <p:cNvGrpSpPr>
              <a:grpSpLocks noChangeAspect="1"/>
            </p:cNvGrpSpPr>
            <p:nvPr/>
          </p:nvGrpSpPr>
          <p:grpSpPr>
            <a:xfrm>
              <a:off x="7200" y="4404"/>
              <a:ext cx="2860" cy="2095"/>
              <a:chOff x="2676" y="4355"/>
              <a:chExt cx="2860" cy="2095"/>
            </a:xfrm>
          </p:grpSpPr>
          <p:sp>
            <p:nvSpPr>
              <p:cNvPr id="10249" name="Line 5"/>
              <p:cNvSpPr>
                <a:spLocks noChangeAspect="1"/>
              </p:cNvSpPr>
              <p:nvPr/>
            </p:nvSpPr>
            <p:spPr>
              <a:xfrm>
                <a:off x="2955" y="5187"/>
                <a:ext cx="67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50" name="Line 6"/>
              <p:cNvSpPr>
                <a:spLocks noChangeAspect="1"/>
              </p:cNvSpPr>
              <p:nvPr/>
            </p:nvSpPr>
            <p:spPr>
              <a:xfrm>
                <a:off x="3632" y="5187"/>
                <a:ext cx="140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1" name="Line 7"/>
              <p:cNvSpPr>
                <a:spLocks noChangeAspect="1"/>
              </p:cNvSpPr>
              <p:nvPr/>
            </p:nvSpPr>
            <p:spPr>
              <a:xfrm flipH="1">
                <a:off x="3973" y="6045"/>
                <a:ext cx="105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2" name="Line 8"/>
              <p:cNvSpPr>
                <a:spLocks noChangeAspect="1"/>
              </p:cNvSpPr>
              <p:nvPr/>
            </p:nvSpPr>
            <p:spPr>
              <a:xfrm flipH="1">
                <a:off x="2940" y="6045"/>
                <a:ext cx="10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53" name="Line 9"/>
              <p:cNvSpPr>
                <a:spLocks noChangeAspect="1"/>
              </p:cNvSpPr>
              <p:nvPr/>
            </p:nvSpPr>
            <p:spPr>
              <a:xfrm>
                <a:off x="2940" y="5175"/>
                <a:ext cx="0" cy="8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54" name="Line 10"/>
              <p:cNvSpPr>
                <a:spLocks noChangeAspect="1"/>
              </p:cNvSpPr>
              <p:nvPr/>
            </p:nvSpPr>
            <p:spPr>
              <a:xfrm>
                <a:off x="5040" y="5175"/>
                <a:ext cx="0" cy="8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5" name="Line 11"/>
              <p:cNvSpPr>
                <a:spLocks noChangeAspect="1"/>
              </p:cNvSpPr>
              <p:nvPr/>
            </p:nvSpPr>
            <p:spPr>
              <a:xfrm flipH="1">
                <a:off x="3975" y="5190"/>
                <a:ext cx="640" cy="87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56" name="Line 12"/>
              <p:cNvSpPr>
                <a:spLocks noChangeAspect="1"/>
              </p:cNvSpPr>
              <p:nvPr/>
            </p:nvSpPr>
            <p:spPr>
              <a:xfrm rot="-6823927" flipH="1">
                <a:off x="3222" y="5550"/>
                <a:ext cx="105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7" name="Line 13"/>
              <p:cNvSpPr>
                <a:spLocks noChangeAspect="1"/>
              </p:cNvSpPr>
              <p:nvPr/>
            </p:nvSpPr>
            <p:spPr>
              <a:xfrm rot="-6823927" flipH="1">
                <a:off x="4181" y="4900"/>
                <a:ext cx="604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8" name="Line 14"/>
              <p:cNvSpPr>
                <a:spLocks noChangeAspect="1"/>
              </p:cNvSpPr>
              <p:nvPr/>
            </p:nvSpPr>
            <p:spPr>
              <a:xfrm rot="9360000" flipH="1">
                <a:off x="3498" y="4810"/>
                <a:ext cx="928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259" name="Text Box 15"/>
              <p:cNvSpPr txBox="1">
                <a:spLocks noChangeAspect="1"/>
              </p:cNvSpPr>
              <p:nvPr/>
            </p:nvSpPr>
            <p:spPr>
              <a:xfrm>
                <a:off x="2751" y="494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A</a:t>
                </a:r>
                <a:endParaRPr lang="en-US" altLang="zh-CN" sz="2400" b="1" dirty="0"/>
              </a:p>
            </p:txBody>
          </p:sp>
          <p:sp>
            <p:nvSpPr>
              <p:cNvPr id="10260" name="Text Box 16"/>
              <p:cNvSpPr txBox="1">
                <a:spLocks noChangeAspect="1"/>
              </p:cNvSpPr>
              <p:nvPr/>
            </p:nvSpPr>
            <p:spPr>
              <a:xfrm>
                <a:off x="2676" y="599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B</a:t>
                </a:r>
                <a:endParaRPr lang="en-US" altLang="zh-CN" sz="2400" b="1" dirty="0"/>
              </a:p>
            </p:txBody>
          </p:sp>
          <p:sp>
            <p:nvSpPr>
              <p:cNvPr id="10261" name="Text Box 17"/>
              <p:cNvSpPr txBox="1">
                <a:spLocks noChangeAspect="1"/>
              </p:cNvSpPr>
              <p:nvPr/>
            </p:nvSpPr>
            <p:spPr>
              <a:xfrm>
                <a:off x="3876" y="609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E</a:t>
                </a:r>
                <a:endParaRPr lang="en-US" altLang="zh-CN" sz="2400" b="1" dirty="0"/>
              </a:p>
            </p:txBody>
          </p:sp>
          <p:sp>
            <p:nvSpPr>
              <p:cNvPr id="10262" name="Text Box 18"/>
              <p:cNvSpPr txBox="1">
                <a:spLocks noChangeAspect="1"/>
              </p:cNvSpPr>
              <p:nvPr/>
            </p:nvSpPr>
            <p:spPr>
              <a:xfrm>
                <a:off x="5091" y="602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C</a:t>
                </a:r>
                <a:endParaRPr lang="en-US" altLang="zh-CN" sz="2400" b="1" dirty="0"/>
              </a:p>
            </p:txBody>
          </p:sp>
          <p:sp>
            <p:nvSpPr>
              <p:cNvPr id="10263" name="Text Box 19"/>
              <p:cNvSpPr txBox="1">
                <a:spLocks noChangeAspect="1"/>
              </p:cNvSpPr>
              <p:nvPr/>
            </p:nvSpPr>
            <p:spPr>
              <a:xfrm>
                <a:off x="5136" y="4970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D</a:t>
                </a:r>
                <a:endParaRPr lang="en-US" altLang="zh-CN" sz="2400" b="1" dirty="0"/>
              </a:p>
            </p:txBody>
          </p:sp>
          <p:sp>
            <p:nvSpPr>
              <p:cNvPr id="10264" name="Text Box 20"/>
              <p:cNvSpPr txBox="1">
                <a:spLocks noChangeAspect="1"/>
              </p:cNvSpPr>
              <p:nvPr/>
            </p:nvSpPr>
            <p:spPr>
              <a:xfrm>
                <a:off x="4701" y="486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2400" b="1" i="1" dirty="0">
                    <a:latin typeface="Times New Roman" panose="02020603050405020304" pitchFamily="18" charset="0"/>
                  </a:rPr>
                  <a:t>F</a:t>
                </a:r>
                <a:endParaRPr lang="en-US" altLang="zh-CN" sz="2400" b="1" dirty="0"/>
              </a:p>
            </p:txBody>
          </p:sp>
          <p:sp>
            <p:nvSpPr>
              <p:cNvPr id="10265" name="Text Box 21"/>
              <p:cNvSpPr txBox="1">
                <a:spLocks noChangeAspect="1"/>
              </p:cNvSpPr>
              <p:nvPr/>
            </p:nvSpPr>
            <p:spPr>
              <a:xfrm>
                <a:off x="3336" y="5165"/>
                <a:ext cx="400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1000" i="1" dirty="0">
                    <a:latin typeface="Times New Roman" panose="02020603050405020304" pitchFamily="18" charset="0"/>
                  </a:rPr>
                  <a:t>       </a:t>
                </a:r>
                <a:endParaRPr lang="en-US" altLang="zh-CN" sz="1000" i="1" dirty="0">
                  <a:latin typeface="Times New Roman" panose="02020603050405020304" pitchFamily="18" charset="0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zh-CN" sz="1000" i="1" dirty="0">
                    <a:latin typeface="Times New Roman" panose="02020603050405020304" pitchFamily="18" charset="0"/>
                  </a:rPr>
                  <a:t>    </a:t>
                </a:r>
                <a:r>
                  <a:rPr lang="en-US" altLang="zh-CN" sz="2400" b="1" i="1" dirty="0">
                    <a:latin typeface="Times New Roman" panose="02020603050405020304" pitchFamily="18" charset="0"/>
                  </a:rPr>
                  <a:t>G</a:t>
                </a:r>
                <a:endParaRPr lang="en-US" altLang="zh-CN" sz="2400" b="1" dirty="0"/>
              </a:p>
            </p:txBody>
          </p:sp>
          <p:sp>
            <p:nvSpPr>
              <p:cNvPr id="10266" name="Text Box 22"/>
              <p:cNvSpPr txBox="1">
                <a:spLocks noChangeAspect="1"/>
              </p:cNvSpPr>
              <p:nvPr/>
            </p:nvSpPr>
            <p:spPr>
              <a:xfrm>
                <a:off x="3276" y="4805"/>
                <a:ext cx="301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zh-CN" altLang="zh-CN" sz="1800" dirty="0"/>
              </a:p>
            </p:txBody>
          </p:sp>
        </p:grpSp>
      </p:grpSp>
      <p:sp>
        <p:nvSpPr>
          <p:cNvPr id="10244" name="Text Box 23"/>
          <p:cNvSpPr txBox="1"/>
          <p:nvPr/>
        </p:nvSpPr>
        <p:spPr>
          <a:xfrm>
            <a:off x="669925" y="377825"/>
            <a:ext cx="2447925" cy="7016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zh-CN" altLang="en-US" sz="4000" b="1" dirty="0">
                <a:solidFill>
                  <a:srgbClr val="CC0000"/>
                </a:solidFill>
                <a:ea typeface="华文行楷" pitchFamily="2" charset="-122"/>
              </a:rPr>
              <a:t>探究</a:t>
            </a:r>
            <a:r>
              <a:rPr lang="en-US" altLang="zh-CN" sz="4000" b="1" dirty="0">
                <a:solidFill>
                  <a:srgbClr val="CC0000"/>
                </a:solidFill>
                <a:ea typeface="华文行楷" pitchFamily="2" charset="-122"/>
              </a:rPr>
              <a:t>1</a:t>
            </a:r>
            <a:r>
              <a:rPr lang="zh-CN" altLang="en-US" sz="4000" b="1" dirty="0">
                <a:solidFill>
                  <a:srgbClr val="CC0000"/>
                </a:solidFill>
                <a:ea typeface="华文行楷" pitchFamily="2" charset="-122"/>
              </a:rPr>
              <a:t>：</a:t>
            </a:r>
            <a:endParaRPr lang="zh-CN" altLang="en-US" sz="4000" b="1" dirty="0">
              <a:solidFill>
                <a:srgbClr val="CC0000"/>
              </a:solidFill>
              <a:ea typeface="华文行楷" pitchFamily="2" charset="-122"/>
            </a:endParaRPr>
          </a:p>
        </p:txBody>
      </p:sp>
      <p:sp>
        <p:nvSpPr>
          <p:cNvPr id="10245" name="Text Box 24"/>
          <p:cNvSpPr txBox="1"/>
          <p:nvPr/>
        </p:nvSpPr>
        <p:spPr>
          <a:xfrm>
            <a:off x="2916238" y="3429000"/>
            <a:ext cx="649287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zh-CN" sz="2400" b="1" dirty="0"/>
              <a:t>C’</a:t>
            </a:r>
            <a:endParaRPr lang="en-US" altLang="zh-CN" sz="2400" b="1" dirty="0"/>
          </a:p>
        </p:txBody>
      </p:sp>
      <p:sp>
        <p:nvSpPr>
          <p:cNvPr id="10246" name="Text Box 25"/>
          <p:cNvSpPr txBox="1"/>
          <p:nvPr/>
        </p:nvSpPr>
        <p:spPr>
          <a:xfrm>
            <a:off x="4356100" y="2852738"/>
            <a:ext cx="6477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zh-CN" sz="2400" b="1" dirty="0"/>
              <a:t>D’</a:t>
            </a:r>
            <a:endParaRPr lang="en-US" altLang="zh-CN" sz="2400" b="1" dirty="0"/>
          </a:p>
        </p:txBody>
      </p:sp>
      <p:sp>
        <p:nvSpPr>
          <p:cNvPr id="178203" name="Line 27"/>
          <p:cNvSpPr/>
          <p:nvPr/>
        </p:nvSpPr>
        <p:spPr>
          <a:xfrm>
            <a:off x="3411538" y="3771900"/>
            <a:ext cx="2232025" cy="13684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086475" y="2670810"/>
            <a:ext cx="28206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rgbClr val="FF0000"/>
                </a:solidFill>
              </a:rPr>
              <a:t>翻折经常会出现一些相关的基本图形，如翻折遇平行，一定会出现等腰</a:t>
            </a:r>
            <a:r>
              <a:rPr lang="en-US" altLang="zh-CN" sz="2800">
                <a:solidFill>
                  <a:srgbClr val="FF0000"/>
                </a:solidFill>
              </a:rPr>
              <a:t>.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>
                                            <p:txEl>
                                              <p:charRg st="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>
                                            <p:txEl>
                                              <p:charRg st="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2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78">
                                            <p:txEl>
                                              <p:charRg st="2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8">
                                            <p:txEl>
                                              <p:charRg st="2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AutoShape 2"/>
          <p:cNvSpPr>
            <a:spLocks noChangeAspect="1" noTextEdit="1"/>
          </p:cNvSpPr>
          <p:nvPr/>
        </p:nvSpPr>
        <p:spPr>
          <a:xfrm>
            <a:off x="2160588" y="733425"/>
            <a:ext cx="4848225" cy="514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7" name="Text Box 4"/>
          <p:cNvSpPr txBox="1"/>
          <p:nvPr/>
        </p:nvSpPr>
        <p:spPr>
          <a:xfrm>
            <a:off x="540068" y="1125538"/>
            <a:ext cx="813752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折叠长方形（四个角都是直角，对边相等）的一边，使点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落在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边上的点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处，若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AB=8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AD=10.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你能求出图中哪些线段的长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Rectangle 8"/>
          <p:cNvSpPr/>
          <p:nvPr/>
        </p:nvSpPr>
        <p:spPr>
          <a:xfrm>
            <a:off x="4289425" y="3405188"/>
            <a:ext cx="425450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69" name="Rectangle 9"/>
          <p:cNvSpPr/>
          <p:nvPr/>
        </p:nvSpPr>
        <p:spPr>
          <a:xfrm>
            <a:off x="2727325" y="3462338"/>
            <a:ext cx="233363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A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70" name="Freeform 11"/>
          <p:cNvSpPr/>
          <p:nvPr/>
        </p:nvSpPr>
        <p:spPr>
          <a:xfrm>
            <a:off x="3003550" y="3824288"/>
            <a:ext cx="2886075" cy="2305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818" h="1452">
                <a:moveTo>
                  <a:pt x="0" y="0"/>
                </a:moveTo>
                <a:lnTo>
                  <a:pt x="1098" y="1452"/>
                </a:lnTo>
                <a:lnTo>
                  <a:pt x="1818" y="9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1" name="Line 12"/>
          <p:cNvSpPr/>
          <p:nvPr/>
        </p:nvSpPr>
        <p:spPr>
          <a:xfrm>
            <a:off x="3003550" y="6129338"/>
            <a:ext cx="288607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2" name="Line 13"/>
          <p:cNvSpPr/>
          <p:nvPr/>
        </p:nvSpPr>
        <p:spPr>
          <a:xfrm flipH="1">
            <a:off x="4746625" y="5262563"/>
            <a:ext cx="1143000" cy="866775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3" name="Line 14"/>
          <p:cNvSpPr/>
          <p:nvPr/>
        </p:nvSpPr>
        <p:spPr>
          <a:xfrm>
            <a:off x="3003550" y="3824288"/>
            <a:ext cx="1743075" cy="230505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4" name="Line 15"/>
          <p:cNvSpPr/>
          <p:nvPr/>
        </p:nvSpPr>
        <p:spPr>
          <a:xfrm>
            <a:off x="3003550" y="3824288"/>
            <a:ext cx="1588" cy="23050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5" name="Line 16"/>
          <p:cNvSpPr/>
          <p:nvPr/>
        </p:nvSpPr>
        <p:spPr>
          <a:xfrm>
            <a:off x="3003550" y="3824288"/>
            <a:ext cx="288607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76" name="Line 17"/>
          <p:cNvSpPr/>
          <p:nvPr/>
        </p:nvSpPr>
        <p:spPr>
          <a:xfrm>
            <a:off x="5889625" y="3824288"/>
            <a:ext cx="1588" cy="1438275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77" name="Line 18"/>
          <p:cNvSpPr/>
          <p:nvPr/>
        </p:nvSpPr>
        <p:spPr>
          <a:xfrm>
            <a:off x="5889625" y="5262563"/>
            <a:ext cx="1588" cy="8667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8" name="Line 19"/>
          <p:cNvSpPr/>
          <p:nvPr/>
        </p:nvSpPr>
        <p:spPr>
          <a:xfrm>
            <a:off x="3003550" y="3824288"/>
            <a:ext cx="2886075" cy="1438275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79" name="Line 20"/>
          <p:cNvSpPr/>
          <p:nvPr/>
        </p:nvSpPr>
        <p:spPr>
          <a:xfrm>
            <a:off x="3003550" y="3824288"/>
            <a:ext cx="1743075" cy="23050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0" name="Line 21"/>
          <p:cNvSpPr/>
          <p:nvPr/>
        </p:nvSpPr>
        <p:spPr>
          <a:xfrm flipH="1">
            <a:off x="4746625" y="5262563"/>
            <a:ext cx="1143000" cy="8667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8742" name="Rectangle 22"/>
          <p:cNvSpPr/>
          <p:nvPr/>
        </p:nvSpPr>
        <p:spPr>
          <a:xfrm>
            <a:off x="5222875" y="6186488"/>
            <a:ext cx="21272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8743" name="Rectangle 23"/>
          <p:cNvSpPr/>
          <p:nvPr/>
        </p:nvSpPr>
        <p:spPr>
          <a:xfrm>
            <a:off x="3632200" y="6157913"/>
            <a:ext cx="21272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83" name="Rectangle 24"/>
          <p:cNvSpPr/>
          <p:nvPr/>
        </p:nvSpPr>
        <p:spPr>
          <a:xfrm>
            <a:off x="2593975" y="4843463"/>
            <a:ext cx="21272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8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8745" name="Rectangle 25"/>
          <p:cNvSpPr/>
          <p:nvPr/>
        </p:nvSpPr>
        <p:spPr>
          <a:xfrm>
            <a:off x="3455988" y="4929188"/>
            <a:ext cx="425450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8746" name="Rectangle 26"/>
          <p:cNvSpPr/>
          <p:nvPr/>
        </p:nvSpPr>
        <p:spPr>
          <a:xfrm>
            <a:off x="5994400" y="5510213"/>
            <a:ext cx="192088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x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86" name="Oval 27"/>
          <p:cNvSpPr/>
          <p:nvPr/>
        </p:nvSpPr>
        <p:spPr>
          <a:xfrm>
            <a:off x="5870575" y="5243513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87" name="Rectangle 28"/>
          <p:cNvSpPr/>
          <p:nvPr/>
        </p:nvSpPr>
        <p:spPr>
          <a:xfrm>
            <a:off x="5956300" y="5053013"/>
            <a:ext cx="247650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E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88" name="Oval 29"/>
          <p:cNvSpPr/>
          <p:nvPr/>
        </p:nvSpPr>
        <p:spPr>
          <a:xfrm>
            <a:off x="4727575" y="611028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89" name="Rectangle 30"/>
          <p:cNvSpPr/>
          <p:nvPr/>
        </p:nvSpPr>
        <p:spPr>
          <a:xfrm>
            <a:off x="4575175" y="6157913"/>
            <a:ext cx="21907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F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90" name="Oval 31"/>
          <p:cNvSpPr/>
          <p:nvPr/>
        </p:nvSpPr>
        <p:spPr>
          <a:xfrm>
            <a:off x="5870575" y="380523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91" name="Rectangle 32"/>
          <p:cNvSpPr/>
          <p:nvPr/>
        </p:nvSpPr>
        <p:spPr>
          <a:xfrm>
            <a:off x="5899150" y="3471863"/>
            <a:ext cx="274638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D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92" name="Oval 33"/>
          <p:cNvSpPr/>
          <p:nvPr/>
        </p:nvSpPr>
        <p:spPr>
          <a:xfrm>
            <a:off x="5870575" y="611028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93" name="Rectangle 34"/>
          <p:cNvSpPr/>
          <p:nvPr/>
        </p:nvSpPr>
        <p:spPr>
          <a:xfrm>
            <a:off x="5927725" y="6091238"/>
            <a:ext cx="254000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C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94" name="Oval 35"/>
          <p:cNvSpPr/>
          <p:nvPr/>
        </p:nvSpPr>
        <p:spPr>
          <a:xfrm>
            <a:off x="2984500" y="611028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95" name="Rectangle 36"/>
          <p:cNvSpPr/>
          <p:nvPr/>
        </p:nvSpPr>
        <p:spPr>
          <a:xfrm>
            <a:off x="2803525" y="6138863"/>
            <a:ext cx="254000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dirty="0">
                <a:latin typeface="华文中宋" pitchFamily="2" charset="-122"/>
                <a:ea typeface="华文中宋" pitchFamily="2" charset="-122"/>
              </a:rPr>
              <a:t>B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96" name="Oval 37"/>
          <p:cNvSpPr/>
          <p:nvPr/>
        </p:nvSpPr>
        <p:spPr>
          <a:xfrm>
            <a:off x="2984500" y="380523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1297" name="Oval 38"/>
          <p:cNvSpPr/>
          <p:nvPr/>
        </p:nvSpPr>
        <p:spPr>
          <a:xfrm>
            <a:off x="4727575" y="6110288"/>
            <a:ext cx="47625" cy="47625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/>
          </a:p>
        </p:txBody>
      </p:sp>
      <p:sp>
        <p:nvSpPr>
          <p:cNvPr id="158759" name="Rectangle 39"/>
          <p:cNvSpPr/>
          <p:nvPr/>
        </p:nvSpPr>
        <p:spPr>
          <a:xfrm>
            <a:off x="4956175" y="5357813"/>
            <a:ext cx="54292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8-x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8760" name="Rectangle 40"/>
          <p:cNvSpPr/>
          <p:nvPr/>
        </p:nvSpPr>
        <p:spPr>
          <a:xfrm>
            <a:off x="5965825" y="4395788"/>
            <a:ext cx="542925" cy="411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8-x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300" name="Text Box 41"/>
          <p:cNvSpPr txBox="1"/>
          <p:nvPr/>
        </p:nvSpPr>
        <p:spPr>
          <a:xfrm>
            <a:off x="392430" y="419100"/>
            <a:ext cx="522351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探究</a:t>
            </a:r>
            <a:r>
              <a:rPr lang="en-US" altLang="zh-CN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2</a:t>
            </a: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：“折叠+直角”</a:t>
            </a:r>
            <a:endParaRPr lang="zh-CN" altLang="en-US" sz="4000" b="1" dirty="0">
              <a:solidFill>
                <a:srgbClr val="FF3300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81725" y="2976245"/>
            <a:ext cx="2730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rgbClr val="FF0000"/>
                </a:solidFill>
                <a:sym typeface="+mn-ea"/>
              </a:rPr>
              <a:t>翻折遇直角，一般构造一线三等角解决问题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.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2" grpId="0"/>
      <p:bldP spid="158743" grpId="0"/>
      <p:bldP spid="158745" grpId="0"/>
      <p:bldP spid="158759" grpId="0"/>
      <p:bldP spid="1587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5"/>
          <p:cNvSpPr/>
          <p:nvPr/>
        </p:nvSpPr>
        <p:spPr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12291" name="Rectangle 7"/>
          <p:cNvSpPr/>
          <p:nvPr/>
        </p:nvSpPr>
        <p:spPr>
          <a:xfrm>
            <a:off x="385763" y="1125062"/>
            <a:ext cx="8372475" cy="24917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矩形纸片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中，点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中点，沿直线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BP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将△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ABP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翻折至△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EBP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，点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落在点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处。连接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DE,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则图中与∠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APB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相等的角的个数为</a:t>
            </a:r>
            <a:r>
              <a:rPr lang="zh-CN" altLang="en-US" sz="3200" b="1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PB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什么位置关系？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2943225"/>
            <a:ext cx="3648075" cy="308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41"/>
          <p:cNvSpPr txBox="1"/>
          <p:nvPr/>
        </p:nvSpPr>
        <p:spPr>
          <a:xfrm>
            <a:off x="483870" y="274320"/>
            <a:ext cx="513842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探究</a:t>
            </a:r>
            <a:r>
              <a:rPr lang="en-US" altLang="zh-CN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3</a:t>
            </a: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  <a:ea typeface="华文行楷" pitchFamily="2" charset="-122"/>
              </a:rPr>
              <a:t>：“折叠+中点”</a:t>
            </a:r>
            <a:endParaRPr lang="zh-CN" altLang="en-US" sz="4000" b="1" dirty="0">
              <a:solidFill>
                <a:srgbClr val="FF3300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1642</Words>
  <Application>WPS 演示</Application>
  <PresentationFormat>全屏显示(4:3)</PresentationFormat>
  <Paragraphs>189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Garamond</vt:lpstr>
      <vt:lpstr>Times New Roman</vt:lpstr>
      <vt:lpstr>华文新魏</vt:lpstr>
      <vt:lpstr>隶书</vt:lpstr>
      <vt:lpstr>黑体</vt:lpstr>
      <vt:lpstr>Symbol</vt:lpstr>
      <vt:lpstr>Verdana</vt:lpstr>
      <vt:lpstr>华文行楷</vt:lpstr>
      <vt:lpstr>华文中宋</vt:lpstr>
      <vt:lpstr>华文隶书</vt:lpstr>
      <vt:lpstr>Courier New</vt:lpstr>
      <vt:lpstr>微软雅黑</vt:lpstr>
      <vt:lpstr>Arial Unicode MS</vt:lpstr>
      <vt:lpstr>Calibri</vt:lpstr>
      <vt:lpstr>Calibri</vt:lpstr>
      <vt:lpstr>Edge</vt:lpstr>
      <vt:lpstr>Watermark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归纳总结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八年级数学（下册）第四章 相似图形</dc:title>
  <dc:creator>mao</dc:creator>
  <cp:lastModifiedBy>Administrator</cp:lastModifiedBy>
  <cp:revision>165</cp:revision>
  <dcterms:created xsi:type="dcterms:W3CDTF">2004-04-15T07:18:00Z</dcterms:created>
  <dcterms:modified xsi:type="dcterms:W3CDTF">2018-03-15T12:15:33Z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