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64" r:id="rId7"/>
    <p:sldId id="268" r:id="rId8"/>
    <p:sldId id="269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B869-6623-43B0-BCCB-583E7BEA61E6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AE42-4FA6-47A9-8B2F-2A6FD329918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B869-6623-43B0-BCCB-583E7BEA61E6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AE42-4FA6-47A9-8B2F-2A6FD329918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B869-6623-43B0-BCCB-583E7BEA61E6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AE42-4FA6-47A9-8B2F-2A6FD329918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B869-6623-43B0-BCCB-583E7BEA61E6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AE42-4FA6-47A9-8B2F-2A6FD329918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B869-6623-43B0-BCCB-583E7BEA61E6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AE42-4FA6-47A9-8B2F-2A6FD329918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B869-6623-43B0-BCCB-583E7BEA61E6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AE42-4FA6-47A9-8B2F-2A6FD329918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B869-6623-43B0-BCCB-583E7BEA61E6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AE42-4FA6-47A9-8B2F-2A6FD329918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B869-6623-43B0-BCCB-583E7BEA61E6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AE42-4FA6-47A9-8B2F-2A6FD329918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B869-6623-43B0-BCCB-583E7BEA61E6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AE42-4FA6-47A9-8B2F-2A6FD329918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B869-6623-43B0-BCCB-583E7BEA61E6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AE42-4FA6-47A9-8B2F-2A6FD329918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B869-6623-43B0-BCCB-583E7BEA61E6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6AE42-4FA6-47A9-8B2F-2A6FD329918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4B869-6623-43B0-BCCB-583E7BEA61E6}" type="datetimeFigureOut">
              <a:rPr lang="zh-CN" altLang="en-US" smtClean="0"/>
              <a:t>2015/10/23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6AE42-4FA6-47A9-8B2F-2A6FD329918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 descr="QQ图片201510230854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07" y="0"/>
            <a:ext cx="9157214" cy="6858000"/>
          </a:xfrm>
          <a:prstGeom prst="rect">
            <a:avLst/>
          </a:prstGeom>
        </p:spPr>
      </p:pic>
      <p:pic>
        <p:nvPicPr>
          <p:cNvPr id="4" name="图片 3" descr="QQ图片201510230855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4000504"/>
            <a:ext cx="3500430" cy="26253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14546" y="1000108"/>
            <a:ext cx="65008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 dirty="0" smtClean="0">
                <a:solidFill>
                  <a:schemeClr val="tx2">
                    <a:lumMod val="75000"/>
                  </a:schemeClr>
                </a:solidFill>
                <a:latin typeface="华文行楷" pitchFamily="2" charset="-122"/>
                <a:ea typeface="华文行楷" pitchFamily="2" charset="-122"/>
              </a:rPr>
              <a:t>甜甜的泥土</a:t>
            </a:r>
            <a:endParaRPr lang="zh-CN" altLang="en-US" sz="8800" b="1" dirty="0">
              <a:solidFill>
                <a:schemeClr val="tx2">
                  <a:lumMod val="75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0826" y="2643182"/>
            <a:ext cx="1500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华文行楷" pitchFamily="2" charset="-122"/>
                <a:ea typeface="华文行楷" pitchFamily="2" charset="-122"/>
              </a:rPr>
              <a:t>黄飞</a:t>
            </a:r>
            <a:endParaRPr lang="zh-CN" altLang="en-US" sz="4800" dirty="0">
              <a:solidFill>
                <a:schemeClr val="tx2">
                  <a:lumMod val="75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QQ图片201510230854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4348" y="1571612"/>
            <a:ext cx="814393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华文行楷" pitchFamily="2" charset="-122"/>
                <a:ea typeface="华文行楷" pitchFamily="2" charset="-122"/>
              </a:rPr>
              <a:t>一、导入新课</a:t>
            </a:r>
            <a:endParaRPr lang="en-US" altLang="zh-CN" sz="4800" dirty="0" smtClean="0">
              <a:solidFill>
                <a:schemeClr val="tx2">
                  <a:lumMod val="75000"/>
                </a:schemeClr>
              </a:solidFill>
              <a:latin typeface="华文行楷" pitchFamily="2" charset="-122"/>
              <a:ea typeface="华文行楷" pitchFamily="2" charset="-122"/>
            </a:endParaRPr>
          </a:p>
          <a:p>
            <a:endParaRPr lang="en-US" altLang="zh-CN" sz="3200" dirty="0"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4400" dirty="0" smtClean="0">
                <a:latin typeface="华文行楷" pitchFamily="2" charset="-122"/>
                <a:ea typeface="华文行楷" pitchFamily="2" charset="-122"/>
              </a:rPr>
              <a:t>       同</a:t>
            </a:r>
            <a:r>
              <a:rPr lang="zh-CN" altLang="en-US" sz="4400" dirty="0">
                <a:latin typeface="华文行楷" pitchFamily="2" charset="-122"/>
                <a:ea typeface="华文行楷" pitchFamily="2" charset="-122"/>
              </a:rPr>
              <a:t>学们</a:t>
            </a:r>
            <a:r>
              <a:rPr lang="zh-CN" altLang="en-US" sz="4400" dirty="0" smtClean="0">
                <a:latin typeface="华文行楷" pitchFamily="2" charset="-122"/>
                <a:ea typeface="华文行楷" pitchFamily="2" charset="-122"/>
              </a:rPr>
              <a:t>，今</a:t>
            </a:r>
            <a:r>
              <a:rPr lang="zh-CN" altLang="en-US" sz="4400" dirty="0">
                <a:latin typeface="华文行楷" pitchFamily="2" charset="-122"/>
                <a:ea typeface="华文行楷" pitchFamily="2" charset="-122"/>
              </a:rPr>
              <a:t>天文中的小亮是像块宝，还是像根草？ 为什么？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QQ图片201510230854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8662" y="1071546"/>
            <a:ext cx="6858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3200" dirty="0" smtClean="0">
                <a:solidFill>
                  <a:schemeClr val="tx2">
                    <a:lumMod val="75000"/>
                  </a:schemeClr>
                </a:solidFill>
                <a:latin typeface="华文行楷" pitchFamily="2" charset="-122"/>
                <a:ea typeface="华文行楷" pitchFamily="2" charset="-122"/>
              </a:rPr>
              <a:t>二、梳理小说思路、看故事之酸涩</a:t>
            </a:r>
          </a:p>
          <a:p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2928934"/>
            <a:ext cx="814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华文行楷" pitchFamily="2" charset="-122"/>
                <a:ea typeface="华文行楷" pitchFamily="2" charset="-122"/>
              </a:rPr>
              <a:t>送奶糖→吃奶糖→埋奶糖→融奶糖</a:t>
            </a:r>
            <a:endParaRPr lang="zh-CN" altLang="en-US" sz="4000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48" y="4214818"/>
            <a:ext cx="8072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C00000"/>
                </a:solidFill>
                <a:latin typeface="华文行楷" pitchFamily="2" charset="-122"/>
                <a:ea typeface="华文行楷" pitchFamily="2" charset="-122"/>
              </a:rPr>
              <a:t>开</a:t>
            </a:r>
            <a:r>
              <a:rPr lang="zh-CN" altLang="en-US" sz="4000" dirty="0" smtClean="0">
                <a:solidFill>
                  <a:srgbClr val="C00000"/>
                </a:solidFill>
                <a:latin typeface="华文行楷" pitchFamily="2" charset="-122"/>
                <a:ea typeface="华文行楷" pitchFamily="2" charset="-122"/>
              </a:rPr>
              <a:t>端  →  发展   →    高潮  →  结</a:t>
            </a:r>
            <a:r>
              <a:rPr lang="zh-CN" altLang="en-US" sz="4000" dirty="0">
                <a:solidFill>
                  <a:srgbClr val="C00000"/>
                </a:solidFill>
                <a:latin typeface="华文行楷" pitchFamily="2" charset="-122"/>
                <a:ea typeface="华文行楷" pitchFamily="2" charset="-122"/>
              </a:rPr>
              <a:t>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QQ图片201510230854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857232"/>
            <a:ext cx="8358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3600" dirty="0" smtClean="0">
                <a:solidFill>
                  <a:schemeClr val="tx2">
                    <a:lumMod val="75000"/>
                  </a:schemeClr>
                </a:solidFill>
                <a:latin typeface="华文行楷" pitchFamily="2" charset="-122"/>
                <a:ea typeface="华文行楷" pitchFamily="2" charset="-122"/>
              </a:rPr>
              <a:t>三、</a:t>
            </a:r>
            <a:r>
              <a:rPr lang="zh-CN" altLang="en-US" sz="3600" dirty="0">
                <a:solidFill>
                  <a:schemeClr val="tx2">
                    <a:lumMod val="75000"/>
                  </a:schemeClr>
                </a:solidFill>
                <a:latin typeface="华文行楷" pitchFamily="2" charset="-122"/>
                <a:ea typeface="华文行楷" pitchFamily="2" charset="-122"/>
              </a:rPr>
              <a:t>揣摩人物性格、读形象之苦楚</a:t>
            </a:r>
          </a:p>
          <a:p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1472" y="1785926"/>
            <a:ext cx="8001056" cy="4408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zh-CN" altLang="en-US" sz="3200" b="1" dirty="0" smtClean="0">
                <a:latin typeface="+mn-ea"/>
              </a:rPr>
              <a:t>    格式：我</a:t>
            </a:r>
            <a:r>
              <a:rPr lang="zh-CN" altLang="en-US" sz="3200" b="1" dirty="0">
                <a:latin typeface="+mn-ea"/>
              </a:rPr>
              <a:t>感受到</a:t>
            </a:r>
            <a:r>
              <a:rPr lang="en-US" sz="3200" b="1" u="sng" dirty="0">
                <a:latin typeface="+mn-ea"/>
              </a:rPr>
              <a:t>     </a:t>
            </a:r>
            <a:r>
              <a:rPr lang="en-US" sz="3200" b="1" u="sng" dirty="0" smtClean="0">
                <a:latin typeface="+mn-ea"/>
              </a:rPr>
              <a:t>         </a:t>
            </a:r>
            <a:r>
              <a:rPr lang="zh-CN" altLang="en-US" sz="3200" b="1" dirty="0">
                <a:latin typeface="+mn-ea"/>
              </a:rPr>
              <a:t>（人</a:t>
            </a:r>
            <a:r>
              <a:rPr lang="zh-CN" altLang="en-US" sz="3200" b="1" dirty="0" smtClean="0">
                <a:latin typeface="+mn-ea"/>
              </a:rPr>
              <a:t>物）是</a:t>
            </a:r>
            <a:r>
              <a:rPr lang="zh-CN" altLang="en-US" sz="3200" b="1" dirty="0">
                <a:latin typeface="+mn-ea"/>
              </a:rPr>
              <a:t>一个</a:t>
            </a:r>
            <a:r>
              <a:rPr lang="en-US" sz="3200" b="1" u="sng" dirty="0">
                <a:latin typeface="+mn-ea"/>
              </a:rPr>
              <a:t>       </a:t>
            </a:r>
            <a:r>
              <a:rPr lang="en-US" sz="3200" b="1" u="sng" dirty="0" smtClean="0">
                <a:latin typeface="+mn-ea"/>
              </a:rPr>
              <a:t>        </a:t>
            </a:r>
            <a:r>
              <a:rPr lang="zh-CN" altLang="en-US" sz="3200" b="1" dirty="0">
                <a:latin typeface="+mn-ea"/>
              </a:rPr>
              <a:t>的</a:t>
            </a:r>
            <a:r>
              <a:rPr lang="zh-CN" altLang="en-US" sz="3200" b="1" dirty="0" smtClean="0">
                <a:latin typeface="+mn-ea"/>
              </a:rPr>
              <a:t>人。</a:t>
            </a:r>
            <a:endParaRPr lang="en-US" altLang="zh-CN" sz="3200" b="1" dirty="0" smtClean="0">
              <a:latin typeface="+mn-ea"/>
            </a:endParaRPr>
          </a:p>
          <a:p>
            <a:pPr>
              <a:lnSpc>
                <a:spcPts val="4500"/>
              </a:lnSpc>
            </a:pPr>
            <a:r>
              <a:rPr lang="zh-CN" altLang="en-US" sz="3200" b="1" dirty="0" smtClean="0">
                <a:latin typeface="+mn-ea"/>
              </a:rPr>
              <a:t>从</a:t>
            </a:r>
            <a:r>
              <a:rPr lang="zh-CN" altLang="en-US" sz="3200" b="1" dirty="0">
                <a:latin typeface="+mn-ea"/>
              </a:rPr>
              <a:t>文中的</a:t>
            </a:r>
            <a:r>
              <a:rPr lang="en-US" sz="3200" b="1" u="sng" dirty="0">
                <a:latin typeface="+mn-ea"/>
              </a:rPr>
              <a:t>                         </a:t>
            </a:r>
            <a:r>
              <a:rPr lang="en-US" sz="3200" b="1" u="sng" dirty="0" smtClean="0">
                <a:latin typeface="+mn-ea"/>
              </a:rPr>
              <a:t>            </a:t>
            </a:r>
            <a:r>
              <a:rPr lang="zh-CN" altLang="en-US" sz="3200" b="1" dirty="0">
                <a:latin typeface="+mn-ea"/>
              </a:rPr>
              <a:t>（句子）可以看出，这是对</a:t>
            </a:r>
            <a:r>
              <a:rPr lang="en-US" sz="3200" b="1" u="sng" dirty="0">
                <a:latin typeface="+mn-ea"/>
              </a:rPr>
              <a:t>            </a:t>
            </a:r>
            <a:r>
              <a:rPr lang="zh-CN" altLang="en-US" sz="3200" b="1" dirty="0">
                <a:latin typeface="+mn-ea"/>
              </a:rPr>
              <a:t>的</a:t>
            </a:r>
            <a:r>
              <a:rPr lang="en-US" sz="3200" b="1" u="sng" dirty="0">
                <a:latin typeface="+mn-ea"/>
              </a:rPr>
              <a:t>              </a:t>
            </a:r>
            <a:r>
              <a:rPr lang="zh-CN" altLang="en-US" sz="3200" b="1" dirty="0">
                <a:latin typeface="+mn-ea"/>
              </a:rPr>
              <a:t>描写 （某处细节：神、外、语、心、动描写）。刻画了</a:t>
            </a:r>
            <a:r>
              <a:rPr lang="en-US" sz="3200" b="1" u="sng" dirty="0">
                <a:latin typeface="+mn-ea"/>
              </a:rPr>
              <a:t>                      </a:t>
            </a:r>
            <a:r>
              <a:rPr lang="en-US" sz="3200" b="1" u="sng" dirty="0" smtClean="0">
                <a:latin typeface="+mn-ea"/>
              </a:rPr>
              <a:t>               </a:t>
            </a:r>
            <a:r>
              <a:rPr lang="zh-CN" altLang="en-US" sz="3200" b="1" dirty="0">
                <a:latin typeface="+mn-ea"/>
              </a:rPr>
              <a:t>画面，表现了</a:t>
            </a:r>
            <a:r>
              <a:rPr lang="en-US" sz="3200" b="1" u="sng" dirty="0">
                <a:latin typeface="+mn-ea"/>
              </a:rPr>
              <a:t>                   </a:t>
            </a:r>
            <a:r>
              <a:rPr lang="en-US" sz="3200" b="1" u="sng" dirty="0" smtClean="0">
                <a:latin typeface="+mn-ea"/>
              </a:rPr>
              <a:t>                 </a:t>
            </a:r>
            <a:r>
              <a:rPr lang="zh-CN" altLang="en-US" sz="3200" b="1" u="sng" dirty="0">
                <a:latin typeface="+mn-ea"/>
              </a:rPr>
              <a:t>。</a:t>
            </a:r>
            <a:endParaRPr lang="zh-CN" altLang="en-US" sz="3200" b="1" dirty="0">
              <a:latin typeface="+mn-ea"/>
            </a:endParaRPr>
          </a:p>
          <a:p>
            <a:endParaRPr lang="zh-CN" alt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QQ图片201510230854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1071546"/>
            <a:ext cx="72866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华文行楷" pitchFamily="2" charset="-122"/>
                <a:ea typeface="华文行楷" pitchFamily="2" charset="-122"/>
              </a:rPr>
              <a:t>    </a:t>
            </a:r>
            <a:r>
              <a:rPr lang="zh-CN" altLang="en-US" sz="3600" dirty="0" smtClean="0">
                <a:solidFill>
                  <a:srgbClr val="C00000"/>
                </a:solidFill>
                <a:latin typeface="华文行楷" pitchFamily="2" charset="-122"/>
                <a:ea typeface="华文行楷" pitchFamily="2" charset="-122"/>
              </a:rPr>
              <a:t>学</a:t>
            </a:r>
            <a:r>
              <a:rPr lang="zh-CN" altLang="en-US" sz="3600" dirty="0">
                <a:solidFill>
                  <a:srgbClr val="C00000"/>
                </a:solidFill>
                <a:latin typeface="华文行楷" pitchFamily="2" charset="-122"/>
                <a:ea typeface="华文行楷" pitchFamily="2" charset="-122"/>
              </a:rPr>
              <a:t>法指导</a:t>
            </a:r>
            <a:r>
              <a:rPr lang="zh-CN" altLang="en-US" sz="3600" dirty="0" smtClean="0">
                <a:solidFill>
                  <a:srgbClr val="C00000"/>
                </a:solidFill>
                <a:latin typeface="华文行楷" pitchFamily="2" charset="-122"/>
                <a:ea typeface="华文行楷" pitchFamily="2" charset="-122"/>
              </a:rPr>
              <a:t>：</a:t>
            </a:r>
            <a:endParaRPr lang="en-US" altLang="zh-CN" sz="3600" dirty="0" smtClean="0">
              <a:solidFill>
                <a:srgbClr val="C00000"/>
              </a:solidFill>
              <a:latin typeface="华文行楷" pitchFamily="2" charset="-122"/>
              <a:ea typeface="华文行楷" pitchFamily="2" charset="-122"/>
            </a:endParaRPr>
          </a:p>
          <a:p>
            <a:endParaRPr lang="en-US" altLang="zh-CN" sz="3600" dirty="0" smtClean="0">
              <a:solidFill>
                <a:srgbClr val="C0000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3600" dirty="0" smtClean="0">
                <a:latin typeface="华文行楷" pitchFamily="2" charset="-122"/>
                <a:ea typeface="华文行楷" pitchFamily="2" charset="-122"/>
              </a:rPr>
              <a:t>      对</a:t>
            </a:r>
            <a:r>
              <a:rPr lang="zh-CN" altLang="en-US" sz="3600" dirty="0">
                <a:latin typeface="华文行楷" pitchFamily="2" charset="-122"/>
                <a:ea typeface="华文行楷" pitchFamily="2" charset="-122"/>
              </a:rPr>
              <a:t>比的表达方式是指把具有明显差异，对立矛盾的两个事物放到一起进行对照比较，可两个不同事物进行比较，也可同一事物前后进行比较。作用是通过比较突出其中一样，使形象更鲜明，感受更强烈。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QQ图片201510230854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1000108"/>
            <a:ext cx="79296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+mn-ea"/>
              </a:rPr>
              <a:t>示例</a:t>
            </a:r>
            <a:r>
              <a:rPr lang="zh-CN" altLang="en-US" sz="2400" b="1" dirty="0" smtClean="0">
                <a:solidFill>
                  <a:srgbClr val="C00000"/>
                </a:solidFill>
                <a:latin typeface="+mn-ea"/>
              </a:rPr>
              <a:t>：</a:t>
            </a:r>
            <a:endParaRPr lang="en-US" altLang="zh-CN" sz="2400" b="1" dirty="0" smtClean="0">
              <a:solidFill>
                <a:srgbClr val="C00000"/>
              </a:solidFill>
              <a:latin typeface="+mn-ea"/>
            </a:endParaRPr>
          </a:p>
          <a:p>
            <a:endParaRPr lang="zh-CN" altLang="en-US" sz="2400" b="1" dirty="0">
              <a:latin typeface="+mn-ea"/>
            </a:endParaRPr>
          </a:p>
          <a:p>
            <a:r>
              <a:rPr lang="zh-CN" altLang="en-US" sz="2400" b="1" u="sng" dirty="0">
                <a:latin typeface="+mn-ea"/>
              </a:rPr>
              <a:t>小亮母亲在等待小</a:t>
            </a:r>
            <a:r>
              <a:rPr lang="zh-CN" altLang="en-US" sz="2400" b="1" u="sng" dirty="0" smtClean="0">
                <a:latin typeface="+mn-ea"/>
              </a:rPr>
              <a:t>亮</a:t>
            </a:r>
            <a:endParaRPr lang="en-US" altLang="zh-CN" sz="2400" b="1" u="sng" dirty="0" smtClean="0">
              <a:latin typeface="+mn-ea"/>
            </a:endParaRPr>
          </a:p>
          <a:p>
            <a:r>
              <a:rPr lang="zh-CN" altLang="en-US" sz="2400" b="1" u="sng" dirty="0" smtClean="0">
                <a:latin typeface="+mn-ea"/>
              </a:rPr>
              <a:t>放</a:t>
            </a:r>
            <a:r>
              <a:rPr lang="zh-CN" altLang="en-US" sz="2400" b="1" u="sng" dirty="0">
                <a:latin typeface="+mn-ea"/>
              </a:rPr>
              <a:t>学</a:t>
            </a:r>
            <a:r>
              <a:rPr lang="zh-CN" altLang="en-US" sz="2400" b="1" u="sng" dirty="0" smtClean="0">
                <a:latin typeface="+mn-ea"/>
              </a:rPr>
              <a:t>时像</a:t>
            </a:r>
            <a:r>
              <a:rPr lang="zh-CN" altLang="en-US" sz="2400" b="1" u="sng" dirty="0">
                <a:latin typeface="+mn-ea"/>
              </a:rPr>
              <a:t>雪雕一样一动不动 </a:t>
            </a:r>
          </a:p>
          <a:p>
            <a:r>
              <a:rPr lang="en-US" sz="2400" b="1" dirty="0">
                <a:latin typeface="+mn-ea"/>
              </a:rPr>
              <a:t>                                                      </a:t>
            </a:r>
            <a:r>
              <a:rPr lang="zh-CN" altLang="en-US" sz="2400" b="1" u="sng" dirty="0">
                <a:latin typeface="+mn-ea"/>
              </a:rPr>
              <a:t>一静一动，形成对比，</a:t>
            </a:r>
          </a:p>
          <a:p>
            <a:r>
              <a:rPr lang="zh-CN" altLang="en-US" sz="2400" b="1" u="sng" dirty="0" smtClean="0">
                <a:latin typeface="+mn-ea"/>
              </a:rPr>
              <a:t>   铁</a:t>
            </a:r>
            <a:r>
              <a:rPr lang="zh-CN" altLang="en-US" sz="2400" b="1" u="sng" dirty="0">
                <a:latin typeface="+mn-ea"/>
              </a:rPr>
              <a:t>门关住</a:t>
            </a:r>
            <a:r>
              <a:rPr lang="zh-CN" altLang="en-US" sz="2400" b="1" u="sng" dirty="0" smtClean="0">
                <a:latin typeface="+mn-ea"/>
              </a:rPr>
              <a:t>时  </a:t>
            </a:r>
            <a:endParaRPr lang="en-US" altLang="zh-CN" sz="2400" b="1" u="sng" dirty="0" smtClean="0">
              <a:latin typeface="+mn-ea"/>
            </a:endParaRPr>
          </a:p>
          <a:p>
            <a:r>
              <a:rPr lang="zh-CN" altLang="en-US" sz="2400" b="1" u="sng" dirty="0" smtClean="0">
                <a:latin typeface="+mn-ea"/>
              </a:rPr>
              <a:t>母</a:t>
            </a:r>
            <a:r>
              <a:rPr lang="zh-CN" altLang="en-US" sz="2400" b="1" u="sng" dirty="0">
                <a:latin typeface="+mn-ea"/>
              </a:rPr>
              <a:t>亲紧</a:t>
            </a:r>
            <a:r>
              <a:rPr lang="zh-CN" altLang="en-US" sz="2400" b="1" u="sng" dirty="0" smtClean="0">
                <a:latin typeface="+mn-ea"/>
              </a:rPr>
              <a:t>抓铁</a:t>
            </a:r>
            <a:r>
              <a:rPr lang="zh-CN" altLang="en-US" sz="2400" b="1" u="sng" dirty="0">
                <a:latin typeface="+mn-ea"/>
              </a:rPr>
              <a:t>栏使劲摇着 </a:t>
            </a:r>
            <a:r>
              <a:rPr lang="en-US" sz="2400" b="1" u="sng" dirty="0">
                <a:latin typeface="+mn-ea"/>
              </a:rPr>
              <a:t>   </a:t>
            </a:r>
            <a:r>
              <a:rPr lang="en-US" sz="2400" b="1" dirty="0">
                <a:latin typeface="+mn-ea"/>
              </a:rPr>
              <a:t>                        </a:t>
            </a:r>
            <a:endParaRPr lang="zh-CN" altLang="en-US" sz="2400" b="1" dirty="0">
              <a:latin typeface="+mn-ea"/>
            </a:endParaRPr>
          </a:p>
          <a:p>
            <a:r>
              <a:rPr lang="en-US" sz="2400" b="1" dirty="0">
                <a:latin typeface="+mn-ea"/>
              </a:rPr>
              <a:t> </a:t>
            </a:r>
            <a:endParaRPr lang="zh-CN" altLang="en-US" sz="2400" b="1" dirty="0">
              <a:latin typeface="+mn-ea"/>
            </a:endParaRPr>
          </a:p>
          <a:p>
            <a:r>
              <a:rPr lang="zh-CN" altLang="en-US" sz="2400" b="1" dirty="0" smtClean="0">
                <a:latin typeface="+mn-ea"/>
              </a:rPr>
              <a:t>    写</a:t>
            </a:r>
            <a:r>
              <a:rPr lang="zh-CN" altLang="en-US" sz="2400" b="1" dirty="0">
                <a:latin typeface="+mn-ea"/>
              </a:rPr>
              <a:t>出</a:t>
            </a:r>
            <a:r>
              <a:rPr lang="zh-CN" altLang="en-US" sz="2400" b="1" dirty="0" smtClean="0">
                <a:latin typeface="+mn-ea"/>
              </a:rPr>
              <a:t>了</a:t>
            </a:r>
            <a:r>
              <a:rPr lang="zh-CN" altLang="en-US" sz="2400" b="1" u="sng" dirty="0" smtClean="0">
                <a:latin typeface="+mn-ea"/>
              </a:rPr>
              <a:t>                               </a:t>
            </a:r>
            <a:r>
              <a:rPr lang="zh-CN" altLang="en-US" sz="2400" b="1" dirty="0" smtClean="0">
                <a:latin typeface="+mn-ea"/>
              </a:rPr>
              <a:t>，</a:t>
            </a:r>
            <a:endParaRPr lang="en-US" altLang="zh-CN" sz="2400" b="1" dirty="0" smtClean="0">
              <a:latin typeface="+mn-ea"/>
            </a:endParaRPr>
          </a:p>
          <a:p>
            <a:r>
              <a:rPr lang="en-US" altLang="zh-CN" sz="2400" b="1" dirty="0">
                <a:latin typeface="+mn-ea"/>
              </a:rPr>
              <a:t> </a:t>
            </a:r>
            <a:r>
              <a:rPr lang="en-US" altLang="zh-CN" sz="2400" b="1" dirty="0" smtClean="0">
                <a:latin typeface="+mn-ea"/>
              </a:rPr>
              <a:t>   </a:t>
            </a:r>
            <a:r>
              <a:rPr lang="zh-CN" altLang="en-US" sz="2400" b="1" dirty="0" smtClean="0">
                <a:latin typeface="+mn-ea"/>
              </a:rPr>
              <a:t>更</a:t>
            </a:r>
            <a:r>
              <a:rPr lang="zh-CN" altLang="en-US" sz="2400" b="1" dirty="0">
                <a:latin typeface="+mn-ea"/>
              </a:rPr>
              <a:t>突出</a:t>
            </a:r>
            <a:r>
              <a:rPr lang="zh-CN" altLang="en-US" sz="2400" b="1" dirty="0" smtClean="0">
                <a:latin typeface="+mn-ea"/>
              </a:rPr>
              <a:t>了</a:t>
            </a:r>
            <a:r>
              <a:rPr lang="zh-CN" altLang="en-US" sz="2400" b="1" u="sng" dirty="0" smtClean="0">
                <a:latin typeface="+mn-ea"/>
              </a:rPr>
              <a:t>                            ，</a:t>
            </a:r>
            <a:endParaRPr lang="en-US" altLang="zh-CN" sz="2400" b="1" u="sng" dirty="0" smtClean="0">
              <a:latin typeface="+mn-ea"/>
            </a:endParaRPr>
          </a:p>
          <a:p>
            <a:r>
              <a:rPr lang="en-US" altLang="zh-CN" sz="2400" b="1" dirty="0" smtClean="0">
                <a:latin typeface="+mn-ea"/>
              </a:rPr>
              <a:t>    </a:t>
            </a:r>
            <a:r>
              <a:rPr lang="zh-CN" altLang="en-US" sz="2400" b="1" dirty="0" smtClean="0">
                <a:latin typeface="+mn-ea"/>
              </a:rPr>
              <a:t>表</a:t>
            </a:r>
            <a:r>
              <a:rPr lang="zh-CN" altLang="en-US" sz="2400" b="1" dirty="0">
                <a:latin typeface="+mn-ea"/>
              </a:rPr>
              <a:t>达</a:t>
            </a:r>
            <a:r>
              <a:rPr lang="zh-CN" altLang="en-US" sz="2400" b="1" dirty="0" smtClean="0">
                <a:latin typeface="+mn-ea"/>
              </a:rPr>
              <a:t>了</a:t>
            </a:r>
            <a:r>
              <a:rPr lang="zh-CN" altLang="en-US" sz="2400" b="1" u="sng" dirty="0" smtClean="0">
                <a:latin typeface="+mn-ea"/>
              </a:rPr>
              <a:t>                                    </a:t>
            </a:r>
            <a:r>
              <a:rPr lang="zh-CN" altLang="en-US" sz="2400" b="1" dirty="0" smtClean="0">
                <a:latin typeface="+mn-ea"/>
              </a:rPr>
              <a:t>。</a:t>
            </a:r>
            <a:endParaRPr lang="zh-CN" altLang="en-US" sz="2400" b="1" u="sng" dirty="0">
              <a:latin typeface="+mn-ea"/>
            </a:endParaRPr>
          </a:p>
          <a:p>
            <a:endParaRPr lang="zh-CN" altLang="en-US" sz="2400" b="1" dirty="0">
              <a:latin typeface="+mn-ea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43438" y="2000240"/>
            <a:ext cx="928694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4357686" y="2928934"/>
            <a:ext cx="1071570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QQ图片201510230854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00100" y="2071678"/>
            <a:ext cx="67151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华文行楷" pitchFamily="2" charset="-122"/>
                <a:ea typeface="华文行楷" pitchFamily="2" charset="-122"/>
              </a:rPr>
              <a:t>        当</a:t>
            </a:r>
            <a:r>
              <a:rPr lang="zh-CN" altLang="en-US" sz="3200" dirty="0">
                <a:latin typeface="华文行楷" pitchFamily="2" charset="-122"/>
                <a:ea typeface="华文行楷" pitchFamily="2" charset="-122"/>
              </a:rPr>
              <a:t>小亮发现他的糖全部融化掉之后，伤心地蹲在地上，呆呆地凝视着，最后他又笑了，假如你是王小亮，能不能来揣测一下他从发呆到笑了的过程，想了些什么呢？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2910" y="1000108"/>
            <a:ext cx="68580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3200" dirty="0" smtClean="0">
                <a:solidFill>
                  <a:schemeClr val="tx2">
                    <a:lumMod val="75000"/>
                  </a:schemeClr>
                </a:solidFill>
                <a:latin typeface="华文行楷" pitchFamily="2" charset="-122"/>
                <a:ea typeface="华文行楷" pitchFamily="2" charset="-122"/>
              </a:rPr>
              <a:t>四、感</a:t>
            </a:r>
            <a:r>
              <a:rPr lang="zh-CN" altLang="en-US" sz="3200" dirty="0">
                <a:solidFill>
                  <a:schemeClr val="tx2">
                    <a:lumMod val="75000"/>
                  </a:schemeClr>
                </a:solidFill>
                <a:latin typeface="华文行楷" pitchFamily="2" charset="-122"/>
                <a:ea typeface="华文行楷" pitchFamily="2" charset="-122"/>
              </a:rPr>
              <a:t>悟人生百态、品情感之温甜</a:t>
            </a:r>
          </a:p>
          <a:p>
            <a:endParaRPr lang="zh-CN" altLang="en-US" sz="3200" dirty="0">
              <a:solidFill>
                <a:schemeClr val="tx2">
                  <a:lumMod val="75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QQ图片201510230854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85852" y="1000108"/>
            <a:ext cx="685804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4000" dirty="0" smtClean="0">
                <a:solidFill>
                  <a:srgbClr val="C00000"/>
                </a:solidFill>
                <a:latin typeface="华文行楷" pitchFamily="2" charset="-122"/>
                <a:ea typeface="华文行楷" pitchFamily="2" charset="-122"/>
              </a:rPr>
              <a:t>                  教师寄语：</a:t>
            </a:r>
            <a:endParaRPr lang="en-US" altLang="zh-CN" sz="4000" dirty="0" smtClean="0">
              <a:solidFill>
                <a:srgbClr val="C00000"/>
              </a:solidFill>
              <a:latin typeface="华文行楷" pitchFamily="2" charset="-122"/>
              <a:ea typeface="华文行楷" pitchFamily="2" charset="-122"/>
            </a:endParaRPr>
          </a:p>
          <a:p>
            <a:pPr lvl="0"/>
            <a:endParaRPr lang="en-US" altLang="zh-CN" sz="4000" dirty="0" smtClean="0">
              <a:solidFill>
                <a:srgbClr val="C00000"/>
              </a:solidFill>
              <a:latin typeface="华文行楷" pitchFamily="2" charset="-122"/>
              <a:ea typeface="华文行楷" pitchFamily="2" charset="-122"/>
            </a:endParaRPr>
          </a:p>
          <a:p>
            <a:pPr lvl="0" algn="ctr"/>
            <a:r>
              <a:rPr lang="zh-CN" altLang="en-US" sz="3600" dirty="0" smtClean="0">
                <a:latin typeface="华文行楷" pitchFamily="2" charset="-122"/>
                <a:ea typeface="华文行楷" pitchFamily="2" charset="-122"/>
              </a:rPr>
              <a:t>     生</a:t>
            </a:r>
            <a:r>
              <a:rPr lang="zh-CN" altLang="en-US" sz="3600" dirty="0">
                <a:latin typeface="华文行楷" pitchFamily="2" charset="-122"/>
                <a:ea typeface="华文行楷" pitchFamily="2" charset="-122"/>
              </a:rPr>
              <a:t>活中不是缺少美，而是缺少发现美得眼睛，生活中不是缺少爱，而是缺少感受爱的心灵。老师希望你们能够用心去感受亲人、朋友、老师对你们的爱，同时也希望你们学会感恩和回报。</a:t>
            </a:r>
            <a:endParaRPr lang="zh-CN" altLang="en-US" sz="3600" dirty="0">
              <a:solidFill>
                <a:schemeClr val="tx2">
                  <a:lumMod val="75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485</Words>
  <Application>Microsoft Office PowerPoint</Application>
  <PresentationFormat>全屏显示(4:3)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Windows 用户</cp:lastModifiedBy>
  <cp:revision>4</cp:revision>
  <dcterms:created xsi:type="dcterms:W3CDTF">2015-10-23T00:53:58Z</dcterms:created>
  <dcterms:modified xsi:type="dcterms:W3CDTF">2015-10-23T01:20:03Z</dcterms:modified>
</cp:coreProperties>
</file>