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333" r:id="rId4"/>
    <p:sldId id="349" r:id="rId5"/>
    <p:sldId id="350" r:id="rId6"/>
    <p:sldId id="351" r:id="rId7"/>
    <p:sldId id="352" r:id="rId8"/>
    <p:sldId id="264" r:id="rId9"/>
    <p:sldId id="265" r:id="rId10"/>
    <p:sldId id="372" r:id="rId11"/>
    <p:sldId id="266" r:id="rId12"/>
    <p:sldId id="270" r:id="rId13"/>
    <p:sldId id="313" r:id="rId14"/>
    <p:sldId id="295" r:id="rId15"/>
    <p:sldId id="296" r:id="rId16"/>
    <p:sldId id="327" r:id="rId17"/>
    <p:sldId id="389" r:id="rId18"/>
    <p:sldId id="369" r:id="rId19"/>
    <p:sldId id="298" r:id="rId20"/>
    <p:sldId id="301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2018-5-10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13280" y="1433195"/>
            <a:ext cx="49174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力学综合复习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2560" y="2576830"/>
            <a:ext cx="6278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从弹簧测力计的改装探索力学的深度复习方案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3710" y="967105"/>
            <a:ext cx="4313555" cy="1876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测滑动摩擦力</a:t>
            </a: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、怎么测：</a:t>
            </a: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、原理：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、有没有其他测量方法：</a:t>
            </a:r>
          </a:p>
        </p:txBody>
      </p:sp>
      <p:pic>
        <p:nvPicPr>
          <p:cNvPr id="3" name="图片 2" descr="2"/>
          <p:cNvPicPr>
            <a:picLocks noChangeAspect="1"/>
          </p:cNvPicPr>
          <p:nvPr/>
        </p:nvPicPr>
        <p:blipFill>
          <a:blip r:embed="rId2" cstate="print"/>
          <a:srcRect r="69150" b="10132"/>
          <a:stretch>
            <a:fillRect/>
          </a:stretch>
        </p:blipFill>
        <p:spPr>
          <a:xfrm>
            <a:off x="5041265" y="763270"/>
            <a:ext cx="3711575" cy="2355850"/>
          </a:xfrm>
          <a:prstGeom prst="rect">
            <a:avLst/>
          </a:prstGeom>
        </p:spPr>
      </p:pic>
      <p:pic>
        <p:nvPicPr>
          <p:cNvPr id="4" name="图片 3" descr="2"/>
          <p:cNvPicPr>
            <a:picLocks noChangeAspect="1"/>
          </p:cNvPicPr>
          <p:nvPr/>
        </p:nvPicPr>
        <p:blipFill>
          <a:blip r:embed="rId2" cstate="print"/>
          <a:srcRect l="62390" t="1413" r="142" b="15048"/>
          <a:stretch>
            <a:fillRect/>
          </a:stretch>
        </p:blipFill>
        <p:spPr>
          <a:xfrm>
            <a:off x="5041265" y="3845560"/>
            <a:ext cx="3526790" cy="17132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399665" y="1859915"/>
            <a:ext cx="22980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二力平衡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=f</a:t>
            </a:r>
          </a:p>
        </p:txBody>
      </p:sp>
      <p:sp>
        <p:nvSpPr>
          <p:cNvPr id="6" name="文本框 5"/>
          <p:cNvSpPr txBox="1"/>
          <p:nvPr/>
        </p:nvSpPr>
        <p:spPr>
          <a:xfrm rot="1380000">
            <a:off x="7138035" y="3888740"/>
            <a:ext cx="1383030" cy="5219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更优！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18410" y="1452245"/>
            <a:ext cx="1970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水平、匀速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5445" y="3238500"/>
            <a:ext cx="447294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拓展：斜面摩擦力怎么测？</a:t>
            </a:r>
          </a:p>
        </p:txBody>
      </p:sp>
      <p:pic>
        <p:nvPicPr>
          <p:cNvPr id="10" name="图片 9" descr="u=2984079156,2207768925&amp;fm=27&amp;gp=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6440" y="3917315"/>
            <a:ext cx="4474845" cy="1602105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V="1">
            <a:off x="6567170" y="4138295"/>
            <a:ext cx="0" cy="69786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6567170" y="4836160"/>
            <a:ext cx="5080" cy="72263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 flipV="1">
            <a:off x="5879465" y="4922520"/>
            <a:ext cx="692785" cy="63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572250" y="4923155"/>
            <a:ext cx="654685" cy="381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661160" y="5519420"/>
            <a:ext cx="4546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G</a:t>
            </a: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1483995" y="5086350"/>
            <a:ext cx="5080" cy="72263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633730" y="4226560"/>
            <a:ext cx="61277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支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81785" y="4347845"/>
            <a:ext cx="61277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54355" y="4869815"/>
            <a:ext cx="32702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1246505" y="4422140"/>
            <a:ext cx="237490" cy="66992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V="1">
            <a:off x="1483995" y="4869815"/>
            <a:ext cx="710565" cy="22225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1128395" y="5092700"/>
            <a:ext cx="381635" cy="13271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6636385" y="5558790"/>
            <a:ext cx="4546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G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5826125" y="3676015"/>
            <a:ext cx="61277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支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557010" y="4138295"/>
            <a:ext cx="61277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拉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5713095" y="4400550"/>
            <a:ext cx="32702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3710" y="967105"/>
            <a:ext cx="2433955" cy="14452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测浮力</a:t>
            </a:r>
          </a:p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、怎么测：</a:t>
            </a:r>
          </a:p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、原理：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99665" y="1859915"/>
            <a:ext cx="17399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浮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=G-F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拉</a:t>
            </a:r>
          </a:p>
        </p:txBody>
      </p:sp>
      <p:pic>
        <p:nvPicPr>
          <p:cNvPr id="1073742874" name="Picture24" descr="菁优网：http://www.jyeoo.com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81750" y="455295"/>
            <a:ext cx="2053590" cy="3806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475230" y="1465580"/>
            <a:ext cx="1255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称重法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964565" y="513080"/>
            <a:ext cx="5516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弹簧测力计的作用仅限于此了吗？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91235" y="1066165"/>
            <a:ext cx="62604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请同学们开动脑筋，改装弹簧测力计：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964565" y="1885950"/>
            <a:ext cx="46691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、用弹簧测力计测水的体积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64565" y="1267460"/>
            <a:ext cx="4653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、用弹簧测力计测物体质量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965835" y="2557780"/>
            <a:ext cx="50107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、用弹簧测力计直接测量浮力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991235" y="3815715"/>
            <a:ext cx="447294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接下来是脑洞大开的时刻：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7545" y="645795"/>
            <a:ext cx="375793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四、弹簧测力计的改装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77545" y="3198495"/>
            <a:ext cx="66103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（改装之后还要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标刻度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和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校准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，便于实际应用）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8610" y="372745"/>
            <a:ext cx="852741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5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、小强同学学习了弹簧测力计知识以后在家里展开了实验探究，他用同一小桶分别盛满了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种液体，用弹簧测力计分别称出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种液体和小桶的总重力，弹簧测力计的示数以及对应液体的密度分别记在下表中（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g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取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10N/kg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）．</a:t>
            </a:r>
          </a:p>
        </p:txBody>
      </p:sp>
      <p:graphicFrame>
        <p:nvGraphicFramePr>
          <p:cNvPr id="2" name="表格 1"/>
          <p:cNvGraphicFramePr/>
          <p:nvPr/>
        </p:nvGraphicFramePr>
        <p:xfrm>
          <a:off x="421005" y="2088515"/>
          <a:ext cx="4963795" cy="947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2960"/>
                <a:gridCol w="829945"/>
                <a:gridCol w="967740"/>
                <a:gridCol w="1073150"/>
              </a:tblGrid>
              <a:tr h="3746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液体种类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酒精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植物油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弹簧测力计的示数</a:t>
                      </a: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）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2.6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2.7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2.8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液体密度</a:t>
                      </a: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ρ</a:t>
                      </a: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×10</a:t>
                      </a:r>
                      <a:r>
                        <a:rPr lang="en-US" altLang="zh-CN" sz="1400" b="1" baseline="30000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kg/m3</a:t>
                      </a:r>
                      <a:r>
                        <a:rPr lang="zh-CN" altLang="en-US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）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0.9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>
                          <a:solidFill>
                            <a:srgbClr val="333333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1.0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9999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/>
          <a:srcRect l="90021" t="-1225" r="209" b="13079"/>
          <a:stretch>
            <a:fillRect/>
          </a:stretch>
        </p:blipFill>
        <p:spPr>
          <a:xfrm>
            <a:off x="7724140" y="1541145"/>
            <a:ext cx="817245" cy="22904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7820" y="3086735"/>
            <a:ext cx="820356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）通过分析比较，他推测：液体密度与弹簧测力计示</a:t>
            </a:r>
          </a:p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数之间有一定的规律</a:t>
            </a:r>
            <a:r>
              <a:rPr 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,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用公式表示为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____________</a:t>
            </a: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421005" y="2030730"/>
            <a:ext cx="4956175" cy="6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对象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55248" y="3458845"/>
          <a:ext cx="2423160" cy="372745"/>
        </p:xfrm>
        <a:graphic>
          <a:graphicData uri="http://schemas.openxmlformats.org/presentationml/2006/ole">
            <p:oleObj spid="_x0000_s1025" r:id="rId4" imgW="1485720" imgH="228600" progId="">
              <p:embed/>
            </p:oleObj>
          </a:graphicData>
        </a:graphic>
      </p:graphicFrame>
      <p:sp>
        <p:nvSpPr>
          <p:cNvPr id="11" name="椭圆 10"/>
          <p:cNvSpPr/>
          <p:nvPr/>
        </p:nvSpPr>
        <p:spPr>
          <a:xfrm>
            <a:off x="3717290" y="770890"/>
            <a:ext cx="474345" cy="407670"/>
          </a:xfrm>
          <a:prstGeom prst="ellipse">
            <a:avLst/>
          </a:prstGeom>
          <a:noFill/>
          <a:ln w="508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对象 21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25315" y="2711133"/>
          <a:ext cx="1967865" cy="393700"/>
        </p:xfrm>
        <a:graphic>
          <a:graphicData uri="http://schemas.openxmlformats.org/presentationml/2006/ole">
            <p:oleObj spid="_x0000_s28677" r:id="rId3" imgW="1206360" imgH="241200" progId="">
              <p:embed/>
            </p:oleObj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1086485" y="267843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于是，表达式可以写成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232410" y="3585210"/>
            <a:ext cx="834390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）若小强在该空小桶中装满酱油，此时弹簧测力计</a:t>
            </a:r>
          </a:p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 示数如图乙所示，则酱油的密度是多少？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/>
          <a:srcRect l="90021" t="-1225" r="209" b="13079"/>
          <a:stretch>
            <a:fillRect/>
          </a:stretch>
        </p:blipFill>
        <p:spPr>
          <a:xfrm>
            <a:off x="7653655" y="3024505"/>
            <a:ext cx="817245" cy="22904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20065" y="4504055"/>
            <a:ext cx="57600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当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F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=3N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时，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ρ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液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=1.2×10</a:t>
            </a:r>
            <a:r>
              <a:rPr lang="en-US" altLang="zh-CN" sz="2400" b="1" baseline="30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kg/m</a:t>
            </a:r>
            <a:r>
              <a:rPr lang="en-US" altLang="zh-CN" sz="2400" b="1" baseline="30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</a:t>
            </a:r>
          </a:p>
        </p:txBody>
      </p:sp>
      <p:sp>
        <p:nvSpPr>
          <p:cNvPr id="7" name="椭圆 6"/>
          <p:cNvSpPr/>
          <p:nvPr/>
        </p:nvSpPr>
        <p:spPr>
          <a:xfrm>
            <a:off x="4330065" y="2711450"/>
            <a:ext cx="474345" cy="407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391785" y="2711450"/>
            <a:ext cx="474345" cy="407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2100" y="605155"/>
            <a:ext cx="769937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）根据数据计算出小桶重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G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0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和小桶的容积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V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0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（写出计算过程）</a:t>
            </a:r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313498" y="1592263"/>
          <a:ext cx="2650490" cy="393700"/>
        </p:xfrm>
        <a:graphic>
          <a:graphicData uri="http://schemas.openxmlformats.org/presentationml/2006/ole">
            <p:oleObj spid="_x0000_s28676" r:id="rId5" imgW="1625400" imgH="241200" progId="">
              <p:embed/>
            </p:oleObj>
          </a:graphicData>
        </a:graphic>
      </p:graphicFrame>
      <p:graphicFrame>
        <p:nvGraphicFramePr>
          <p:cNvPr id="9" name="对象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87463" y="2079308"/>
          <a:ext cx="2650490" cy="393700"/>
        </p:xfrm>
        <a:graphic>
          <a:graphicData uri="http://schemas.openxmlformats.org/presentationml/2006/ole">
            <p:oleObj spid="_x0000_s28675" r:id="rId6" imgW="1625400" imgH="241200" progId="">
              <p:embed/>
            </p:oleObj>
          </a:graphicData>
        </a:graphic>
      </p:graphicFrame>
      <p:sp>
        <p:nvSpPr>
          <p:cNvPr id="13" name="右大括号 12"/>
          <p:cNvSpPr/>
          <p:nvPr/>
        </p:nvSpPr>
        <p:spPr>
          <a:xfrm>
            <a:off x="4003675" y="1778000"/>
            <a:ext cx="158115" cy="53975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右箭头 13"/>
          <p:cNvSpPr/>
          <p:nvPr/>
        </p:nvSpPr>
        <p:spPr>
          <a:xfrm>
            <a:off x="4451350" y="1942465"/>
            <a:ext cx="447675" cy="21082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左大括号 14"/>
          <p:cNvSpPr/>
          <p:nvPr/>
        </p:nvSpPr>
        <p:spPr>
          <a:xfrm>
            <a:off x="5175250" y="1751965"/>
            <a:ext cx="132080" cy="59245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6" name="对象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68951" y="1548448"/>
          <a:ext cx="1511935" cy="393700"/>
        </p:xfrm>
        <a:graphic>
          <a:graphicData uri="http://schemas.openxmlformats.org/presentationml/2006/ole">
            <p:oleObj spid="_x0000_s28674" r:id="rId7" imgW="927000" imgH="241200" progId="">
              <p:embed/>
            </p:oleObj>
          </a:graphicData>
        </a:graphic>
      </p:graphicFrame>
      <p:graphicFrame>
        <p:nvGraphicFramePr>
          <p:cNvPr id="18" name="对象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68951" y="2152968"/>
          <a:ext cx="1097915" cy="373380"/>
        </p:xfrm>
        <a:graphic>
          <a:graphicData uri="http://schemas.openxmlformats.org/presentationml/2006/ole">
            <p:oleObj spid="_x0000_s28673" r:id="rId8" imgW="672840" imgH="228600" progId="">
              <p:embed/>
            </p:oleObj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866775" y="5314950"/>
            <a:ext cx="5669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由此可见：弹簧测力计可以测量液体密度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0" grpId="0"/>
      <p:bldP spid="2" grpId="0"/>
      <p:bldP spid="7" grpId="0" animBg="1"/>
      <p:bldP spid="8" grpId="0" animBg="1"/>
      <p:bldP spid="13" grpId="0" bldLvl="0" animBg="1"/>
      <p:bldP spid="14" grpId="0" bldLvl="0" animBg="1"/>
      <p:bldP spid="15" grpId="0" bldLvl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/>
        </p:nvSpPr>
        <p:spPr>
          <a:xfrm>
            <a:off x="388620" y="854710"/>
            <a:ext cx="812101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、请同学们仔细阅读第六小题，思考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两问。</a:t>
            </a:r>
          </a:p>
          <a:p>
            <a:pPr algn="l"/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67360" y="358140"/>
            <a:ext cx="50107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、用弹簧测力计测液体的密度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8620" y="1508125"/>
            <a:ext cx="812101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、分小组讨论，如何标注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ρ=0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和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ρ=1g/cm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两条刻度线。</a:t>
            </a:r>
          </a:p>
        </p:txBody>
      </p:sp>
      <p:pic>
        <p:nvPicPr>
          <p:cNvPr id="14" name="图片 13" descr="图片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8145" y="2262505"/>
            <a:ext cx="1437005" cy="4027170"/>
          </a:xfrm>
          <a:prstGeom prst="rect">
            <a:avLst/>
          </a:prstGeom>
        </p:spPr>
      </p:pic>
      <p:pic>
        <p:nvPicPr>
          <p:cNvPr id="16" name="图片 15" descr="图片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4675" y="2262505"/>
            <a:ext cx="1490345" cy="417639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3238500" y="5767705"/>
            <a:ext cx="8940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空桶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682740" y="5767705"/>
            <a:ext cx="538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水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778125" y="2881630"/>
            <a:ext cx="5568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-0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372225" y="3642360"/>
            <a:ext cx="5568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-1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346825" y="2856230"/>
            <a:ext cx="5568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-0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1" grpId="0"/>
      <p:bldP spid="18" grpId="0"/>
      <p:bldP spid="19" grpId="0"/>
      <p:bldP spid="20" grpId="0"/>
      <p:bldP spid="22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7360" y="1090930"/>
            <a:ext cx="777938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注意事项：为了避免液体洒出来污染桌面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，不妨规定液体到小桶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80ml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处即为装满。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7360" y="2042795"/>
            <a:ext cx="77793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深度分析</a:t>
            </a:r>
            <a:r>
              <a:rPr lang="en-US" altLang="zh-CN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：其他刻度怎么标注？</a:t>
            </a:r>
          </a:p>
        </p:txBody>
      </p:sp>
      <p:pic>
        <p:nvPicPr>
          <p:cNvPr id="4" name="图片 1" descr="IMG_256"/>
          <p:cNvPicPr>
            <a:picLocks noChangeAspect="1"/>
          </p:cNvPicPr>
          <p:nvPr/>
        </p:nvPicPr>
        <p:blipFill>
          <a:blip r:embed="rId2" cstate="print"/>
          <a:srcRect l="22518" t="6036" r="54463" b="14983"/>
          <a:stretch>
            <a:fillRect/>
          </a:stretch>
        </p:blipFill>
        <p:spPr>
          <a:xfrm>
            <a:off x="3140075" y="2614930"/>
            <a:ext cx="2134235" cy="22625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467360" y="4877435"/>
            <a:ext cx="77793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深度分析</a:t>
            </a:r>
            <a:r>
              <a:rPr lang="en-US" altLang="zh-CN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：若测量不准确，原因可能有哪些？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8620" y="572770"/>
            <a:ext cx="395795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、小组合作，完成改装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3603625" y="3569335"/>
            <a:ext cx="0" cy="697230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849370" y="3261995"/>
            <a:ext cx="3810" cy="986790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3333115" y="3297555"/>
            <a:ext cx="516255" cy="0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3350260" y="3542665"/>
            <a:ext cx="263525" cy="20320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01320" y="551815"/>
            <a:ext cx="769937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深度分析</a:t>
            </a:r>
            <a:r>
              <a:rPr lang="en-US" altLang="zh-CN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</a:t>
            </a:r>
            <a:r>
              <a:rPr lang="zh-CN" altLang="en-US" sz="2800" b="1" u="sng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：若要使该密度计的分度值减小，提高精确度，请提出一条改进意见．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99745" y="1638935"/>
            <a:ext cx="5523865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提高精度的理解：相同的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ρ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液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，更大的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F</a:t>
            </a:r>
            <a:r>
              <a:rPr lang="zh-CN" altLang="en-US"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拉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/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而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F</a:t>
            </a:r>
            <a:r>
              <a:rPr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拉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=G</a:t>
            </a:r>
            <a:r>
              <a:rPr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0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+ρ</a:t>
            </a:r>
            <a:r>
              <a:rPr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液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V</a:t>
            </a:r>
            <a:r>
              <a:rPr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0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g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9745" y="2705735"/>
            <a:ext cx="19558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∴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增大</a:t>
            </a:r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V</a:t>
            </a:r>
            <a:r>
              <a:rPr sz="2400" b="1" baseline="-25000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0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即可</a:t>
            </a:r>
          </a:p>
        </p:txBody>
      </p:sp>
      <p:pic>
        <p:nvPicPr>
          <p:cNvPr id="14" name="图片 13" descr="图片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8145" y="2262505"/>
            <a:ext cx="1437005" cy="402717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2740" y="5767705"/>
            <a:ext cx="538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水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372225" y="3642360"/>
            <a:ext cx="5568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-1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346825" y="2856230"/>
            <a:ext cx="5568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-0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964565" y="2139950"/>
            <a:ext cx="46691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、用弹簧测力计测水的体积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64565" y="1521460"/>
            <a:ext cx="4653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、用弹簧测力计测物体质量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965835" y="2811780"/>
            <a:ext cx="50107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、用弹簧测力计直接测量浮力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77265" y="3449320"/>
            <a:ext cx="67983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、用弹簧测力计测液体的密度（总重法）</a:t>
            </a:r>
            <a:endParaRPr lang="en-US" altLang="zh-CN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77265" y="4093845"/>
            <a:ext cx="679831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5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、用弹簧测力计测液体的密度（浮力法）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2305" y="855345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改装小结：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53440" y="4615815"/>
            <a:ext cx="704596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改装步骤：</a:t>
            </a:r>
          </a:p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设计方案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--&gt;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标注刻度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--&gt;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校准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--&gt;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误差分析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--&gt;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改进方案</a:t>
            </a:r>
          </a:p>
        </p:txBody>
      </p:sp>
      <p:sp>
        <p:nvSpPr>
          <p:cNvPr id="5" name="上弧形箭头 4"/>
          <p:cNvSpPr/>
          <p:nvPr/>
        </p:nvSpPr>
        <p:spPr>
          <a:xfrm rot="10800000">
            <a:off x="2626995" y="5388610"/>
            <a:ext cx="4422775" cy="737235"/>
          </a:xfrm>
          <a:prstGeom prst="curved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上弧形箭头 5"/>
          <p:cNvSpPr/>
          <p:nvPr/>
        </p:nvSpPr>
        <p:spPr>
          <a:xfrm>
            <a:off x="2706370" y="4364355"/>
            <a:ext cx="4422775" cy="737235"/>
          </a:xfrm>
          <a:prstGeom prst="curved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3" grpId="0"/>
      <p:bldP spid="2" grpId="0"/>
      <p:bldP spid="5" grpId="0" animBg="1"/>
      <p:bldP spid="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0055" y="1066165"/>
            <a:ext cx="826389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教学目标：</a:t>
            </a:r>
          </a:p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、通过对测量工具的改装，提高设计实验的能力</a:t>
            </a:r>
          </a:p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、通过合作探究，提升数据分析的能力</a:t>
            </a:r>
          </a:p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、通过实验的设计和分析，提升综合运用知识解决问题的能力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timg"/>
          <p:cNvPicPr>
            <a:picLocks noChangeAspect="1"/>
          </p:cNvPicPr>
          <p:nvPr/>
        </p:nvPicPr>
        <p:blipFill>
          <a:blip r:embed="rId2" cstate="print"/>
          <a:srcRect l="14919" t="327" r="13148" b="32747"/>
          <a:stretch>
            <a:fillRect/>
          </a:stretch>
        </p:blipFill>
        <p:spPr>
          <a:xfrm>
            <a:off x="1393190" y="76200"/>
            <a:ext cx="6502400" cy="59664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438400" y="6042660"/>
            <a:ext cx="426720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sym typeface="+mn-ea"/>
              </a:rPr>
              <a:t>谢谢大家，再见！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文本占位符 102403" descr="1"/>
          <p:cNvPicPr>
            <a:picLocks noGrp="1" noRot="1" noChangeAspect="1"/>
          </p:cNvPicPr>
          <p:nvPr>
            <p:ph idx="1"/>
          </p:nvPr>
        </p:nvPicPr>
        <p:blipFill>
          <a:blip r:embed="rId2" cstate="print"/>
          <a:srcRect l="8815" t="11185" r="7176" b="5510"/>
          <a:stretch>
            <a:fillRect/>
          </a:stretch>
        </p:blipFill>
        <p:spPr>
          <a:xfrm>
            <a:off x="2531110" y="1179195"/>
            <a:ext cx="5410200" cy="3660775"/>
          </a:xfrm>
        </p:spPr>
      </p:pic>
      <p:sp>
        <p:nvSpPr>
          <p:cNvPr id="3" name="文本框 2"/>
          <p:cNvSpPr txBox="1"/>
          <p:nvPr/>
        </p:nvSpPr>
        <p:spPr>
          <a:xfrm>
            <a:off x="406400" y="348615"/>
            <a:ext cx="3738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一、弹簧测力计的结构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3744215" name="对象 90"/>
          <p:cNvGraphicFramePr>
            <a:graphicFrameLocks/>
          </p:cNvGraphicFramePr>
          <p:nvPr/>
        </p:nvGraphicFramePr>
        <p:xfrm>
          <a:off x="865505" y="1156970"/>
          <a:ext cx="7320915" cy="2911475"/>
        </p:xfrm>
        <a:graphic>
          <a:graphicData uri="http://schemas.openxmlformats.org/presentationml/2006/ole">
            <p:oleObj spid="_x0000_s3076" r:id="rId3" imgW="5133333" imgH="2419048" progId="PBrush">
              <p:embed/>
            </p:oleObj>
          </a:graphicData>
        </a:graphic>
      </p:graphicFrame>
      <p:graphicFrame>
        <p:nvGraphicFramePr>
          <p:cNvPr id="3" name="表格 2"/>
          <p:cNvGraphicFramePr/>
          <p:nvPr/>
        </p:nvGraphicFramePr>
        <p:xfrm>
          <a:off x="1128395" y="4349115"/>
          <a:ext cx="6217285" cy="1385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7995"/>
                <a:gridCol w="641985"/>
                <a:gridCol w="641350"/>
                <a:gridCol w="641985"/>
                <a:gridCol w="641985"/>
                <a:gridCol w="641985"/>
              </a:tblGrid>
              <a:tr h="4806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实验次数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5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755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钩码对弹簧的拉力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F/N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0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0.5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2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弹簧的长度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L/cm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 2.5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3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3.5</a:t>
                      </a:r>
                      <a:endParaRPr lang="en-US" altLang="zh-CN" sz="1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4</a:t>
                      </a:r>
                      <a:endParaRPr lang="en-US" altLang="zh-CN" sz="1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4.5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/>
        </p:nvGraphicFramePr>
        <p:xfrm>
          <a:off x="1128395" y="5734685"/>
          <a:ext cx="6217285" cy="45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7995"/>
                <a:gridCol w="641985"/>
                <a:gridCol w="641350"/>
                <a:gridCol w="641985"/>
                <a:gridCol w="641985"/>
                <a:gridCol w="641985"/>
              </a:tblGrid>
              <a:tr h="4521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弹簧的伸长量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ΔL/cm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0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0.5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2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406400" y="348615"/>
            <a:ext cx="3738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二、弹簧测力计的原理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/>
        </p:nvGraphicFramePr>
        <p:xfrm>
          <a:off x="1273175" y="880110"/>
          <a:ext cx="6217285" cy="1385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7995"/>
                <a:gridCol w="641985"/>
                <a:gridCol w="641350"/>
                <a:gridCol w="641985"/>
                <a:gridCol w="641985"/>
                <a:gridCol w="641985"/>
              </a:tblGrid>
              <a:tr h="4806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实验次数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5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755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钩码对弹簧的拉力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F/N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0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0.5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2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弹簧的长度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L/cm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 2.5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3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3.5</a:t>
                      </a:r>
                      <a:endParaRPr lang="en-US" altLang="zh-CN" sz="1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4</a:t>
                      </a:r>
                      <a:endParaRPr lang="en-US" altLang="zh-CN" sz="1800" b="1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  <a:sym typeface="+mn-ea"/>
                        </a:rPr>
                        <a:t>4.5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/>
        </p:nvGraphicFramePr>
        <p:xfrm>
          <a:off x="1273175" y="2265680"/>
          <a:ext cx="6217285" cy="45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7995"/>
                <a:gridCol w="641985"/>
                <a:gridCol w="641350"/>
                <a:gridCol w="641985"/>
                <a:gridCol w="641985"/>
                <a:gridCol w="641985"/>
              </a:tblGrid>
              <a:tr h="4521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弹簧的伸长量</a:t>
                      </a:r>
                      <a:r>
                        <a:rPr lang="en-US" altLang="zh-CN" sz="18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ΔL/cm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0</a:t>
                      </a: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0.5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1.5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2</a:t>
                      </a: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73744216" name="图片 91" descr="图像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2990" y="2787015"/>
            <a:ext cx="4182110" cy="36753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1086485" y="5511800"/>
            <a:ext cx="42735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·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00200" y="5271770"/>
            <a:ext cx="42735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·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33600" y="5030470"/>
            <a:ext cx="42735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·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641600" y="4789170"/>
            <a:ext cx="42735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·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187700" y="4547870"/>
            <a:ext cx="42735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·</a:t>
            </a: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327150" y="5213350"/>
            <a:ext cx="2132965" cy="9607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568190" y="3168650"/>
            <a:ext cx="401193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规律：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弹簧的伸长量与拉力成正比</a:t>
            </a:r>
          </a:p>
          <a:p>
            <a:pPr algn="l"/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568190" y="4149090"/>
            <a:ext cx="35013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（也就是弹簧测力计的原理）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294130" y="2782570"/>
            <a:ext cx="4127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Δ</a:t>
            </a:r>
            <a:endParaRPr lang="en-US" altLang="zh-CN" sz="1800" b="1"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06400" y="348615"/>
            <a:ext cx="3738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二、弹簧测力计的原理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内容占位符 53249" descr="Image2"/>
          <p:cNvPicPr>
            <a:picLocks noGrp="1" noRot="1" noChangeAspect="1"/>
          </p:cNvPicPr>
          <p:nvPr>
            <p:ph idx="4294967295"/>
          </p:nvPr>
        </p:nvPicPr>
        <p:blipFill>
          <a:blip r:embed="rId2" cstate="print"/>
          <a:srcRect l="2180" t="5942" r="74518" b="13427"/>
          <a:stretch>
            <a:fillRect/>
          </a:stretch>
        </p:blipFill>
        <p:spPr>
          <a:xfrm>
            <a:off x="6920230" y="238760"/>
            <a:ext cx="1917700" cy="3898900"/>
          </a:xfrm>
        </p:spPr>
      </p:pic>
      <p:sp>
        <p:nvSpPr>
          <p:cNvPr id="2" name="文本框 1"/>
          <p:cNvSpPr txBox="1"/>
          <p:nvPr/>
        </p:nvSpPr>
        <p:spPr>
          <a:xfrm>
            <a:off x="501015" y="825500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测力计的示数（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伸长量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）表示？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9125" y="1470660"/>
            <a:ext cx="50825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---&gt;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示数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表示秤钩上受到的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拉力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大小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3710" y="967105"/>
            <a:ext cx="2433955" cy="1876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测重力</a:t>
            </a: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、怎么测：</a:t>
            </a: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、原理：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endParaRPr lang="zh-CN" altLang="en-US" sz="28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3" name="图片 2" descr="1"/>
          <p:cNvPicPr>
            <a:picLocks noChangeAspect="1"/>
          </p:cNvPicPr>
          <p:nvPr/>
        </p:nvPicPr>
        <p:blipFill>
          <a:blip r:embed="rId2" cstate="print"/>
          <a:srcRect r="86629" b="10629"/>
          <a:stretch>
            <a:fillRect/>
          </a:stretch>
        </p:blipFill>
        <p:spPr>
          <a:xfrm>
            <a:off x="6814820" y="316230"/>
            <a:ext cx="1244600" cy="43776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310765" y="1859915"/>
            <a:ext cx="4557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相互作用力、二力平衡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=G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6400" y="348615"/>
            <a:ext cx="3738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三、弹簧测力计的使用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18410" y="1452245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竖直、静止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3710" y="967105"/>
            <a:ext cx="4313555" cy="1876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测滑动摩擦力</a:t>
            </a: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、怎么测：</a:t>
            </a: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、原理：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、有没有其他测量方法：</a:t>
            </a:r>
          </a:p>
        </p:txBody>
      </p:sp>
      <p:pic>
        <p:nvPicPr>
          <p:cNvPr id="3" name="图片 2" descr="2"/>
          <p:cNvPicPr>
            <a:picLocks noChangeAspect="1"/>
          </p:cNvPicPr>
          <p:nvPr/>
        </p:nvPicPr>
        <p:blipFill>
          <a:blip r:embed="rId2" cstate="print"/>
          <a:srcRect r="69150" b="10132"/>
          <a:stretch>
            <a:fillRect/>
          </a:stretch>
        </p:blipFill>
        <p:spPr>
          <a:xfrm>
            <a:off x="5041265" y="763270"/>
            <a:ext cx="3711575" cy="2355850"/>
          </a:xfrm>
          <a:prstGeom prst="rect">
            <a:avLst/>
          </a:prstGeom>
        </p:spPr>
      </p:pic>
      <p:pic>
        <p:nvPicPr>
          <p:cNvPr id="4" name="图片 3" descr="2"/>
          <p:cNvPicPr>
            <a:picLocks noChangeAspect="1"/>
          </p:cNvPicPr>
          <p:nvPr/>
        </p:nvPicPr>
        <p:blipFill>
          <a:blip r:embed="rId2" cstate="print"/>
          <a:srcRect l="62390" t="1413" r="142" b="15048"/>
          <a:stretch>
            <a:fillRect/>
          </a:stretch>
        </p:blipFill>
        <p:spPr>
          <a:xfrm>
            <a:off x="5041265" y="3845560"/>
            <a:ext cx="3526790" cy="17132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399665" y="1859915"/>
            <a:ext cx="22980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二力平衡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F</a:t>
            </a:r>
            <a:r>
              <a:rPr lang="zh-CN" altLang="en-US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=f</a:t>
            </a:r>
          </a:p>
        </p:txBody>
      </p:sp>
      <p:sp>
        <p:nvSpPr>
          <p:cNvPr id="6" name="文本框 5"/>
          <p:cNvSpPr txBox="1"/>
          <p:nvPr/>
        </p:nvSpPr>
        <p:spPr>
          <a:xfrm rot="1380000">
            <a:off x="7138035" y="3888740"/>
            <a:ext cx="1383030" cy="5219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更优！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18410" y="1452245"/>
            <a:ext cx="1970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水平、匀速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5445" y="3238500"/>
            <a:ext cx="447294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拓展：斜面摩擦力怎么测？</a:t>
            </a:r>
          </a:p>
        </p:txBody>
      </p:sp>
      <p:pic>
        <p:nvPicPr>
          <p:cNvPr id="10" name="图片 9" descr="u=2984079156,2207768925&amp;fm=27&amp;gp=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6440" y="3917315"/>
            <a:ext cx="4474845" cy="1602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bldLvl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856</Words>
  <Application>Microsoft Office PowerPoint</Application>
  <PresentationFormat>全屏显示(4:3)</PresentationFormat>
  <Paragraphs>160</Paragraphs>
  <Slides>20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Office 主题</vt:lpstr>
      <vt:lpstr>画笔图片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微软用户</cp:lastModifiedBy>
  <cp:revision>70</cp:revision>
  <dcterms:created xsi:type="dcterms:W3CDTF">2015-05-05T08:02:00Z</dcterms:created>
  <dcterms:modified xsi:type="dcterms:W3CDTF">2018-05-10T06:14:44Z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