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</p:sldMasterIdLst>
  <p:notesMasterIdLst>
    <p:notesMasterId r:id="rId24"/>
  </p:notesMasterIdLst>
  <p:sldIdLst>
    <p:sldId id="256" r:id="rId8"/>
    <p:sldId id="257" r:id="rId9"/>
    <p:sldId id="378" r:id="rId10"/>
    <p:sldId id="399" r:id="rId11"/>
    <p:sldId id="386" r:id="rId12"/>
    <p:sldId id="387" r:id="rId13"/>
    <p:sldId id="388" r:id="rId14"/>
    <p:sldId id="389" r:id="rId15"/>
    <p:sldId id="390" r:id="rId16"/>
    <p:sldId id="397" r:id="rId17"/>
    <p:sldId id="398" r:id="rId18"/>
    <p:sldId id="381" r:id="rId19"/>
    <p:sldId id="382" r:id="rId20"/>
    <p:sldId id="383" r:id="rId21"/>
    <p:sldId id="289" r:id="rId22"/>
    <p:sldId id="288" r:id="rId23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B4B"/>
    <a:srgbClr val="FEFEEA"/>
    <a:srgbClr val="000000"/>
    <a:srgbClr val="0000CC"/>
    <a:srgbClr val="CC0000"/>
    <a:srgbClr val="00060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5"/>
    <p:restoredTop sz="94685"/>
  </p:normalViewPr>
  <p:slideViewPr>
    <p:cSldViewPr showGuides="1">
      <p:cViewPr varScale="1">
        <p:scale>
          <a:sx n="90" d="100"/>
          <a:sy n="90" d="100"/>
        </p:scale>
        <p:origin x="-1002" y="-96"/>
      </p:cViewPr>
      <p:guideLst>
        <p:guide orient="horz" pos="2158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slide" Target="slides/slide1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1138" name="页眉占位符 9113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strike="noStrike" noProof="1" dirty="0"/>
          </a:p>
        </p:txBody>
      </p:sp>
      <p:sp>
        <p:nvSpPr>
          <p:cNvPr id="91139" name="日期占位符 9113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3076" name="幻灯片图像占位符 91139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91140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 indent="0"/>
            <a:r>
              <a:rPr lang="en-US" altLang="zh-CN" dirty="0"/>
              <a:t>Second level</a:t>
            </a:r>
            <a:endParaRPr lang="en-US" altLang="zh-CN" dirty="0"/>
          </a:p>
          <a:p>
            <a:pPr lvl="2" indent="0"/>
            <a:r>
              <a:rPr lang="en-US" altLang="zh-CN" dirty="0"/>
              <a:t>Third level</a:t>
            </a:r>
            <a:endParaRPr lang="en-US" altLang="zh-CN" dirty="0"/>
          </a:p>
          <a:p>
            <a:pPr lvl="3" indent="0"/>
            <a:r>
              <a:rPr lang="en-US" altLang="zh-CN" dirty="0"/>
              <a:t>Fourth level</a:t>
            </a:r>
            <a:endParaRPr lang="en-US" altLang="zh-CN" dirty="0"/>
          </a:p>
          <a:p>
            <a:pPr lvl="4" indent="0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91142" name="页脚占位符 9114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strike="noStrike" noProof="1" dirty="0"/>
          </a:p>
        </p:txBody>
      </p:sp>
      <p:sp>
        <p:nvSpPr>
          <p:cNvPr id="91143" name="灯片编号占位符 9114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57345"/>
          <p:cNvSpPr/>
          <p:nvPr/>
        </p:nvSpPr>
        <p:spPr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1" name="圆角矩形 57346"/>
          <p:cNvSpPr/>
          <p:nvPr/>
        </p:nvSpPr>
        <p:spPr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2" name="圆角矩形 57347"/>
          <p:cNvSpPr/>
          <p:nvPr/>
        </p:nvSpPr>
        <p:spPr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3" name="圆角矩形 57348"/>
          <p:cNvSpPr/>
          <p:nvPr/>
        </p:nvSpPr>
        <p:spPr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4" name="圆角矩形 57349"/>
          <p:cNvSpPr/>
          <p:nvPr/>
        </p:nvSpPr>
        <p:spPr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5" name="圆角矩形 57350"/>
          <p:cNvSpPr/>
          <p:nvPr/>
        </p:nvSpPr>
        <p:spPr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2056" name="矩形 57351"/>
          <p:cNvSpPr/>
          <p:nvPr/>
        </p:nvSpPr>
        <p:spPr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/>
          </a:p>
        </p:txBody>
      </p:sp>
      <p:sp>
        <p:nvSpPr>
          <p:cNvPr id="57353" name="标题 57352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/>
          <a:lstStyle>
            <a:lvl1pPr lvl="0" algn="ctr">
              <a:defRPr kern="1200">
                <a:solidFill>
                  <a:schemeClr val="bg1"/>
                </a:solidFill>
              </a:defRPr>
            </a:lvl1pPr>
          </a:lstStyle>
          <a:p>
            <a:pPr lvl="0" fontAlgn="base"/>
            <a:r>
              <a:rPr lang="zh-CN" altLang="en-US" strike="noStrike" noProof="1" dirty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57354" name="副标题 57353"/>
          <p:cNvSpPr>
            <a:spLocks noGrp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 fontAlgn="base"/>
            <a:r>
              <a:rPr lang="zh-CN" altLang="en-US" strike="noStrike" noProof="1" dirty="0"/>
              <a:t>单击此处编辑母版副标题样式</a:t>
            </a:r>
            <a:endParaRPr lang="zh-CN" altLang="en-US" strike="noStrike" noProof="1" dirty="0"/>
          </a:p>
        </p:txBody>
      </p:sp>
      <p:sp>
        <p:nvSpPr>
          <p:cNvPr id="57355" name="日期占位符 57354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6" name="页脚占位符 5735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fontAlgn="base"/>
            <a:endParaRPr lang="zh-CN" altLang="en-US" noProof="1" dirty="0"/>
          </a:p>
        </p:txBody>
      </p:sp>
      <p:sp>
        <p:nvSpPr>
          <p:cNvPr id="57357" name="灯片编号占位符 57356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1"/>
          <a:p>
            <a:pPr fontAlgn="base"/>
            <a:fld id="{9A0DB2DC-4C9A-4742-B13C-FB6460FD3503}" type="slidenum">
              <a:rPr lang="zh-CN" altLang="en-US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noProof="1" dirty="0"/>
          </a:p>
        </p:txBody>
      </p:sp>
    </p:spTree>
  </p:cSld>
  <p:clrMapOvr>
    <a:masterClrMapping/>
  </p:clrMapOvr>
  <p:hf sldNum="0" hdr="0" ft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05000"/>
            <a:ext cx="3808476" cy="41910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21091" y="284163"/>
            <a:ext cx="2045097" cy="58118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6016735" cy="58118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4" Type="http://schemas.openxmlformats.org/officeDocument/2006/relationships/theme" Target="../theme/theme3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4" Type="http://schemas.openxmlformats.org/officeDocument/2006/relationships/theme" Target="../theme/theme4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4" Type="http://schemas.openxmlformats.org/officeDocument/2006/relationships/theme" Target="../theme/theme5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4" Type="http://schemas.openxmlformats.org/officeDocument/2006/relationships/theme" Target="../theme/theme6.xm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56321"/>
          <p:cNvSpPr>
            <a:spLocks noGrp="1"/>
          </p:cNvSpPr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indent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56322"/>
          <p:cNvSpPr>
            <a:spLocks noGrp="1"/>
          </p:cNvSpPr>
          <p:nvPr>
            <p:ph type="body"/>
          </p:nvPr>
        </p:nvSpPr>
        <p:spPr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324" name="日期占位符 5632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56325" name="页脚占位符 5632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 dirty="0"/>
          </a:p>
        </p:txBody>
      </p:sp>
      <p:sp>
        <p:nvSpPr>
          <p:cNvPr id="1030" name="矩形 56325"/>
          <p:cNvSpPr/>
          <p:nvPr/>
        </p:nvSpPr>
        <p:spPr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1" name="矩形 56326"/>
          <p:cNvSpPr/>
          <p:nvPr/>
        </p:nvSpPr>
        <p:spPr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2" name="矩形 56327"/>
          <p:cNvSpPr/>
          <p:nvPr/>
        </p:nvSpPr>
        <p:spPr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indent="0"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6329" name="灯片编号占位符 56328"/>
          <p:cNvSpPr>
            <a:spLocks noGrp="1"/>
          </p:cNvSpPr>
          <p:nvPr>
            <p:ph type="sldNum" sz="quarter" idx="4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 w="9525">
            <a:noFill/>
          </a:ln>
        </p:spPr>
        <p:txBody>
          <a:bodyPr anchor="ctr" anchorCtr="1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ea"/>
              </a:rPr>
            </a:fld>
            <a:endParaRPr lang="zh-CN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85000"/>
        <a:buBlip>
          <a:blip r:embed="rId13"/>
        </a:buBlip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0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2.xml"/><Relationship Id="rId1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" Target="slide1.xml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" Target="slide3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/>
          </p:cNvSpPr>
          <p:nvPr>
            <p:ph type="ctrTitle"/>
          </p:nvPr>
        </p:nvSpPr>
        <p:spPr>
          <a:xfrm>
            <a:off x="1371600" y="1600200"/>
            <a:ext cx="6369050" cy="1555750"/>
          </a:xfrm>
        </p:spPr>
        <p:txBody>
          <a:bodyPr anchor="ctr"/>
          <a:p>
            <a:pPr defTabSz="914400" fontAlgn="base">
              <a:buNone/>
            </a:pPr>
            <a:r>
              <a:rPr lang="zh-CN" altLang="en-US" sz="4000" b="1" strike="noStrike" kern="1200" baseline="0" noProof="1" dirty="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rPr>
              <a:t>盐的化学性质</a:t>
            </a:r>
            <a:endParaRPr lang="zh-CN" altLang="en-US" sz="4000" b="1" strike="noStrike" kern="1200" baseline="0" noProof="1" dirty="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44933" y="1701800"/>
            <a:ext cx="2159000" cy="1439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矩形 4100"/>
          <p:cNvSpPr/>
          <p:nvPr/>
        </p:nvSpPr>
        <p:spPr>
          <a:xfrm>
            <a:off x="468630" y="1701800"/>
            <a:ext cx="590867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      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我前天在实验室整理化学试剂时，发现盛有无色液体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初中化学常用试剂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的试剂瓶，标签破损如图所示。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02" name="矩形 4101"/>
          <p:cNvSpPr/>
          <p:nvPr/>
        </p:nvSpPr>
        <p:spPr>
          <a:xfrm>
            <a:off x="827088" y="3141663"/>
            <a:ext cx="68405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我很想知道：这是什么药品呢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?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03" name="矩形 4102"/>
          <p:cNvSpPr/>
          <p:nvPr/>
        </p:nvSpPr>
        <p:spPr>
          <a:xfrm>
            <a:off x="1279525" y="561975"/>
            <a:ext cx="18002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</a:bodyPr>
          <a:p>
            <a:pPr algn="ctr"/>
            <a:r>
              <a:rPr lang="zh-CN" altLang="en-US" sz="3600" b="0">
                <a:ln w="12700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想一想</a:t>
            </a:r>
            <a:endParaRPr lang="zh-CN" altLang="en-US" sz="3600" b="0">
              <a:ln w="12700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104" name="文本框 4103"/>
          <p:cNvSpPr txBox="1"/>
          <p:nvPr/>
        </p:nvSpPr>
        <p:spPr>
          <a:xfrm>
            <a:off x="827088" y="3716338"/>
            <a:ext cx="20891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你猜一猜：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4105" name="组合 4104"/>
          <p:cNvGrpSpPr/>
          <p:nvPr/>
        </p:nvGrpSpPr>
        <p:grpSpPr>
          <a:xfrm>
            <a:off x="2627313" y="3789363"/>
            <a:ext cx="4249737" cy="1166812"/>
            <a:chOff x="0" y="0"/>
            <a:chExt cx="2677" cy="735"/>
          </a:xfrm>
        </p:grpSpPr>
        <p:sp>
          <p:nvSpPr>
            <p:cNvPr id="4106" name="文本框 4105"/>
            <p:cNvSpPr txBox="1"/>
            <p:nvPr/>
          </p:nvSpPr>
          <p:spPr>
            <a:xfrm>
              <a:off x="0" y="0"/>
              <a:ext cx="267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可能是：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Na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CO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3 </a:t>
              </a:r>
              <a:r>
                <a:rPr lang="en-US" altLang="zh-CN" sz="2800" b="0">
                  <a:latin typeface="Arial" panose="020B0604020202020204" pitchFamily="34" charset="0"/>
                </a:rPr>
                <a:t> </a:t>
              </a:r>
              <a:endParaRPr lang="en-US" altLang="zh-CN" sz="2800" b="0">
                <a:latin typeface="Arial" panose="020B0604020202020204" pitchFamily="34" charset="0"/>
              </a:endParaRPr>
            </a:p>
          </p:txBody>
        </p:sp>
        <p:sp>
          <p:nvSpPr>
            <p:cNvPr id="4107" name="文本框 4106"/>
            <p:cNvSpPr txBox="1"/>
            <p:nvPr/>
          </p:nvSpPr>
          <p:spPr>
            <a:xfrm>
              <a:off x="0" y="408"/>
              <a:ext cx="254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可能是：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Na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SO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4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 </a:t>
              </a:r>
              <a:endPara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4108" name="云形标注 4107"/>
          <p:cNvSpPr/>
          <p:nvPr/>
        </p:nvSpPr>
        <p:spPr>
          <a:xfrm>
            <a:off x="6300788" y="3429000"/>
            <a:ext cx="2303462" cy="1295400"/>
          </a:xfrm>
          <a:prstGeom prst="cloudCallout">
            <a:avLst>
              <a:gd name="adj1" fmla="val -48829"/>
              <a:gd name="adj2" fmla="val -1936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你有办法吗？</a:t>
            </a:r>
            <a:endParaRPr lang="zh-CN" altLang="en-US" sz="280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4109" name="组合 4108"/>
          <p:cNvGrpSpPr/>
          <p:nvPr/>
        </p:nvGrpSpPr>
        <p:grpSpPr>
          <a:xfrm>
            <a:off x="468313" y="5084763"/>
            <a:ext cx="8648700" cy="1120775"/>
            <a:chOff x="0" y="0"/>
            <a:chExt cx="5448" cy="706"/>
          </a:xfrm>
        </p:grpSpPr>
        <p:sp>
          <p:nvSpPr>
            <p:cNvPr id="4110" name="文本框 4109"/>
            <p:cNvSpPr txBox="1"/>
            <p:nvPr/>
          </p:nvSpPr>
          <p:spPr>
            <a:xfrm>
              <a:off x="0" y="0"/>
              <a:ext cx="544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 algn="ctr"/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[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提供的化学药品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]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：稀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HCl 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、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sym typeface="+mn-ea"/>
                </a:rPr>
                <a:t>酚酞试液、</a:t>
              </a:r>
              <a:r>
                <a:rPr 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Ca(OH)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2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sym typeface="+mn-ea"/>
                </a:rPr>
                <a:t> 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溶液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  </a:t>
              </a:r>
              <a:endPara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111" name="矩形 4110"/>
            <p:cNvSpPr/>
            <p:nvPr/>
          </p:nvSpPr>
          <p:spPr>
            <a:xfrm>
              <a:off x="1995" y="377"/>
              <a:ext cx="334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l"/>
              <a:r>
                <a:rPr 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CaCl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2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溶液、、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Ba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（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NO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3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）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2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 </a:t>
              </a: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  <a:sym typeface="+mn-ea"/>
                </a:rPr>
                <a:t>溶液</a:t>
              </a:r>
              <a:endPara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sym typeface="+mn-ea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/>
      <p:bldP spid="4108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3" name="直接连接符 5122"/>
          <p:cNvSpPr/>
          <p:nvPr/>
        </p:nvSpPr>
        <p:spPr>
          <a:xfrm>
            <a:off x="1042988" y="620713"/>
            <a:ext cx="7850187" cy="0"/>
          </a:xfrm>
          <a:prstGeom prst="line">
            <a:avLst/>
          </a:prstGeom>
          <a:ln w="5715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4" name="文本框 5123"/>
          <p:cNvSpPr txBox="1"/>
          <p:nvPr/>
        </p:nvSpPr>
        <p:spPr>
          <a:xfrm>
            <a:off x="179388" y="1691323"/>
            <a:ext cx="9217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1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、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 2HCl ==  2NaCl + 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↑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+ H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O</a:t>
            </a:r>
            <a:endParaRPr lang="en-US" altLang="zh-CN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125" name="文本框 5124"/>
          <p:cNvSpPr txBox="1"/>
          <p:nvPr/>
        </p:nvSpPr>
        <p:spPr>
          <a:xfrm>
            <a:off x="1221740" y="683895"/>
            <a:ext cx="61925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涉及到的化学反应的化学方程式有：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134" name="文本框 5133"/>
          <p:cNvSpPr txBox="1"/>
          <p:nvPr/>
        </p:nvSpPr>
        <p:spPr>
          <a:xfrm>
            <a:off x="267335" y="2213610"/>
            <a:ext cx="87836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、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CO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Ca（OH）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 == CaCO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↓+ 2NaOH</a:t>
            </a:r>
            <a:endParaRPr lang="en-US" altLang="x-none" sz="2800" dirty="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35" name="矩形 5134"/>
          <p:cNvSpPr/>
          <p:nvPr/>
        </p:nvSpPr>
        <p:spPr>
          <a:xfrm>
            <a:off x="6718300" y="3357563"/>
            <a:ext cx="2717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endParaRPr lang="en-US" altLang="zh-CN" sz="2800" baseline="-250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0340" y="2913380"/>
            <a:ext cx="87836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、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CO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Ca</a:t>
            </a:r>
            <a:r>
              <a:rPr lang="en-US" altLang="zh-CN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Cl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 == CaCO</a:t>
            </a:r>
            <a:r>
              <a:rPr lang="zh-CN" altLang="en-US" sz="2800" baseline="-250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↓+ 2Na</a:t>
            </a:r>
            <a:r>
              <a:rPr lang="en-US" altLang="zh-CN" sz="2800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rPr>
              <a:t>Cl</a:t>
            </a:r>
            <a:endParaRPr lang="en-US" altLang="zh-CN" sz="2800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9388" y="3612833"/>
            <a:ext cx="9217025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4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、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Ba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（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）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== BaCO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 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↓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+ 2NaNO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endParaRPr lang="en-US" altLang="zh-CN" sz="2800" baseline="-250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5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、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BaCO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 2HCl == BaCl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 CO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↑ + H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O</a:t>
            </a:r>
            <a:endParaRPr lang="en-US" altLang="zh-CN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l">
              <a:spcBef>
                <a:spcPct val="50000"/>
              </a:spcBef>
            </a:pP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6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、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Na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SO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4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+Ba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（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NO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3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）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== BaSO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4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↓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+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2NaNO</a:t>
            </a:r>
            <a:r>
              <a:rPr lang="en-US" altLang="zh-CN" sz="2800" baseline="-25000">
                <a:effectLst>
                  <a:outerShdw blurRad="38100" dist="38100" dir="2700000">
                    <a:srgbClr val="C0C0C0"/>
                  </a:outerShdw>
                </a:effectLst>
                <a:sym typeface="+mn-ea"/>
              </a:rPr>
              <a:t>3</a:t>
            </a:r>
            <a:endParaRPr lang="en-US" altLang="zh-CN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直接连接符 9218"/>
          <p:cNvSpPr/>
          <p:nvPr/>
        </p:nvSpPr>
        <p:spPr>
          <a:xfrm>
            <a:off x="1042988" y="620713"/>
            <a:ext cx="7850187" cy="0"/>
          </a:xfrm>
          <a:prstGeom prst="line">
            <a:avLst/>
          </a:prstGeom>
          <a:ln w="5715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0" name="文本框 9219"/>
          <p:cNvSpPr txBox="1"/>
          <p:nvPr/>
        </p:nvSpPr>
        <p:spPr>
          <a:xfrm>
            <a:off x="405130" y="1310640"/>
            <a:ext cx="856043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endParaRPr lang="en-US" altLang="zh-CN" b="1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pPr algn="l"/>
            <a:r>
              <a:rPr lang="en-US" altLang="zh-CN" b="1">
                <a:latin typeface="Arial" panose="020B0604020202020204" pitchFamily="34" charset="0"/>
              </a:rPr>
              <a:t> “</a:t>
            </a:r>
            <a:r>
              <a:rPr lang="zh-CN" altLang="en-US" b="1">
                <a:latin typeface="Arial" panose="020B0604020202020204" pitchFamily="34" charset="0"/>
              </a:rPr>
              <a:t>探险队员”</a:t>
            </a:r>
            <a:r>
              <a:rPr lang="en-US" altLang="zh-CN" b="1">
                <a:latin typeface="Arial" panose="020B0604020202020204" pitchFamily="34" charset="0"/>
              </a:rPr>
              <a:t>—</a:t>
            </a:r>
            <a:r>
              <a:rPr lang="zh-CN" altLang="en-US" b="1">
                <a:solidFill>
                  <a:srgbClr val="FF0000"/>
                </a:solidFill>
                <a:latin typeface="Arial" panose="020B0604020202020204" pitchFamily="34" charset="0"/>
              </a:rPr>
              <a:t>硫酸铜</a:t>
            </a:r>
            <a:r>
              <a:rPr lang="zh-CN" altLang="en-US" b="1">
                <a:latin typeface="Arial" panose="020B0604020202020204" pitchFamily="34" charset="0"/>
              </a:rPr>
              <a:t>，不小心走进了有许多“吃人的野兽”（即能与硫酸铜发生化学反应的物质）的小山，请你帮助它走出小山（请用图中物质前的序号连接起来表示所走的路线）</a:t>
            </a:r>
            <a:r>
              <a:rPr lang="zh-CN" altLang="en-US">
                <a:latin typeface="Arial" panose="020B0604020202020204" pitchFamily="34" charset="0"/>
              </a:rPr>
              <a:t>：</a:t>
            </a:r>
            <a:endParaRPr lang="zh-CN" altLang="en-US">
              <a:latin typeface="Arial" panose="020B0604020202020204" pitchFamily="34" charset="0"/>
            </a:endParaRPr>
          </a:p>
          <a:p>
            <a:pPr algn="l"/>
            <a:endParaRPr lang="zh-CN" altLang="en-US">
              <a:latin typeface="Arial" panose="020B0604020202020204" pitchFamily="34" charset="0"/>
            </a:endParaRPr>
          </a:p>
          <a:p>
            <a:pPr algn="l"/>
            <a:r>
              <a:rPr lang="zh-CN" altLang="en-US">
                <a:latin typeface="Arial" panose="020B0604020202020204" pitchFamily="34" charset="0"/>
              </a:rPr>
              <a:t>       入口</a:t>
            </a:r>
            <a:r>
              <a:rPr lang="en-US" altLang="zh-CN">
                <a:latin typeface="Arial" panose="020B0604020202020204" pitchFamily="34" charset="0"/>
              </a:rPr>
              <a:t>→</a:t>
            </a:r>
            <a:r>
              <a:rPr lang="en-US" altLang="zh-CN" u="sng">
                <a:latin typeface="Arial" panose="020B0604020202020204" pitchFamily="34" charset="0"/>
              </a:rPr>
              <a:t>         </a:t>
            </a:r>
            <a:r>
              <a:rPr lang="en-US" altLang="zh-CN">
                <a:latin typeface="Arial" panose="020B0604020202020204" pitchFamily="34" charset="0"/>
              </a:rPr>
              <a:t>→ </a:t>
            </a:r>
            <a:r>
              <a:rPr lang="en-US" altLang="zh-CN" u="sng">
                <a:latin typeface="Arial" panose="020B0604020202020204" pitchFamily="34" charset="0"/>
              </a:rPr>
              <a:t>         </a:t>
            </a:r>
            <a:r>
              <a:rPr lang="en-US" altLang="zh-CN">
                <a:latin typeface="Arial" panose="020B0604020202020204" pitchFamily="34" charset="0"/>
              </a:rPr>
              <a:t>→ </a:t>
            </a:r>
            <a:r>
              <a:rPr lang="en-US" altLang="zh-CN" u="sng">
                <a:latin typeface="Arial" panose="020B0604020202020204" pitchFamily="34" charset="0"/>
              </a:rPr>
              <a:t>          </a:t>
            </a:r>
            <a:r>
              <a:rPr lang="en-US" altLang="zh-CN">
                <a:latin typeface="Arial" panose="020B0604020202020204" pitchFamily="34" charset="0"/>
              </a:rPr>
              <a:t>→ </a:t>
            </a:r>
            <a:r>
              <a:rPr lang="en-US" altLang="zh-CN" u="sng">
                <a:latin typeface="Arial" panose="020B0604020202020204" pitchFamily="34" charset="0"/>
              </a:rPr>
              <a:t>          </a:t>
            </a:r>
            <a:r>
              <a:rPr lang="en-US" altLang="zh-CN">
                <a:latin typeface="Arial" panose="020B0604020202020204" pitchFamily="34" charset="0"/>
              </a:rPr>
              <a:t>→</a:t>
            </a:r>
            <a:r>
              <a:rPr lang="zh-CN" altLang="en-US">
                <a:latin typeface="Arial" panose="020B0604020202020204" pitchFamily="34" charset="0"/>
              </a:rPr>
              <a:t>出口。</a:t>
            </a:r>
            <a:endParaRPr lang="zh-CN" altLang="en-US">
              <a:latin typeface="Arial" panose="020B0604020202020204" pitchFamily="34" charset="0"/>
            </a:endParaRPr>
          </a:p>
        </p:txBody>
      </p:sp>
      <p:grpSp>
        <p:nvGrpSpPr>
          <p:cNvPr id="9221" name="组合 9220"/>
          <p:cNvGrpSpPr/>
          <p:nvPr/>
        </p:nvGrpSpPr>
        <p:grpSpPr>
          <a:xfrm>
            <a:off x="250825" y="3617595"/>
            <a:ext cx="8209280" cy="3070225"/>
            <a:chOff x="0" y="0"/>
            <a:chExt cx="5035" cy="1795"/>
          </a:xfrm>
        </p:grpSpPr>
        <p:pic>
          <p:nvPicPr>
            <p:cNvPr id="9222" name="图片 922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90" y="0"/>
              <a:ext cx="4445" cy="179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9223" name="文本框 9222"/>
            <p:cNvSpPr txBox="1"/>
            <p:nvPr/>
          </p:nvSpPr>
          <p:spPr>
            <a:xfrm>
              <a:off x="0" y="590"/>
              <a:ext cx="1633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en-US" altLang="zh-CN" sz="2000">
                  <a:solidFill>
                    <a:srgbClr val="FF0000"/>
                  </a:solidFill>
                  <a:latin typeface="Arial" panose="020B0604020202020204" pitchFamily="34" charset="0"/>
                </a:rPr>
                <a:t>CuSO</a:t>
              </a:r>
              <a:r>
                <a:rPr lang="en-US" altLang="zh-CN" sz="2000" baseline="-25000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r>
                <a:rPr lang="zh-CN" altLang="en-US" sz="2000">
                  <a:solidFill>
                    <a:srgbClr val="FF0000"/>
                  </a:solidFill>
                  <a:latin typeface="Arial" panose="020B0604020202020204" pitchFamily="34" charset="0"/>
                </a:rPr>
                <a:t>溶液</a:t>
              </a:r>
              <a:endParaRPr lang="zh-CN" altLang="en-US" sz="20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9224" name="文本框 9223"/>
          <p:cNvSpPr txBox="1"/>
          <p:nvPr/>
        </p:nvSpPr>
        <p:spPr>
          <a:xfrm>
            <a:off x="4427538" y="260350"/>
            <a:ext cx="71913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1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8</a:t>
            </a:r>
            <a:endParaRPr lang="en-US" altLang="zh-CN" sz="1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25" name="动作按钮: 自定义 9224">
            <a:hlinkClick r:id="rId2" action="ppaction://hlinksldjump"/>
          </p:cNvPr>
          <p:cNvSpPr/>
          <p:nvPr/>
        </p:nvSpPr>
        <p:spPr>
          <a:xfrm>
            <a:off x="4356100" y="188913"/>
            <a:ext cx="503238" cy="503237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9226" name="文本框 9225"/>
          <p:cNvSpPr txBox="1"/>
          <p:nvPr/>
        </p:nvSpPr>
        <p:spPr>
          <a:xfrm>
            <a:off x="8027988" y="260350"/>
            <a:ext cx="7921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1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9</a:t>
            </a:r>
            <a:endParaRPr lang="en-US" altLang="zh-CN" sz="1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9227" name="动作按钮: 自定义 9226">
            <a:hlinkClick r:id="rId3" action="ppaction://hlinksldjump"/>
          </p:cNvPr>
          <p:cNvSpPr/>
          <p:nvPr/>
        </p:nvSpPr>
        <p:spPr>
          <a:xfrm>
            <a:off x="7885113" y="188913"/>
            <a:ext cx="574675" cy="4318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9228" name="图片 9227" descr="P10202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4705" y="5614353"/>
            <a:ext cx="2016125" cy="1016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157605" y="782320"/>
            <a:ext cx="2011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sym typeface="+mn-ea"/>
              </a:rPr>
              <a:t>《</a:t>
            </a:r>
            <a:r>
              <a:rPr lang="zh-CN" altLang="en-US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sym typeface="+mn-ea"/>
              </a:rPr>
              <a:t>山中探险</a:t>
            </a:r>
            <a:r>
              <a:rPr lang="en-US" altLang="zh-CN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sym typeface="+mn-ea"/>
              </a:rPr>
              <a:t>》</a:t>
            </a:r>
            <a:endParaRPr lang="zh-CN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直接连接符 10242"/>
          <p:cNvSpPr/>
          <p:nvPr/>
        </p:nvSpPr>
        <p:spPr>
          <a:xfrm>
            <a:off x="1042988" y="620713"/>
            <a:ext cx="7850187" cy="0"/>
          </a:xfrm>
          <a:prstGeom prst="line">
            <a:avLst/>
          </a:prstGeom>
          <a:ln w="5715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0244" name="图片 102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8060" y="1864995"/>
            <a:ext cx="7848600" cy="3228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5" name="文本框 10244"/>
          <p:cNvSpPr txBox="1"/>
          <p:nvPr/>
        </p:nvSpPr>
        <p:spPr>
          <a:xfrm>
            <a:off x="65088" y="2921953"/>
            <a:ext cx="25923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000">
                <a:solidFill>
                  <a:srgbClr val="FF0000"/>
                </a:solidFill>
                <a:latin typeface="Arial" panose="020B0604020202020204" pitchFamily="34" charset="0"/>
              </a:rPr>
              <a:t>CuSO</a:t>
            </a:r>
            <a:r>
              <a:rPr lang="en-US" altLang="zh-CN" sz="2000" baseline="-2500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</a:rPr>
              <a:t>溶液</a:t>
            </a:r>
            <a:endParaRPr lang="zh-CN" altLang="en-US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矩形 10245"/>
          <p:cNvSpPr/>
          <p:nvPr/>
        </p:nvSpPr>
        <p:spPr>
          <a:xfrm>
            <a:off x="1042988" y="692150"/>
            <a:ext cx="29511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《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山中探险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》</a:t>
            </a:r>
            <a:endParaRPr lang="en-US" altLang="zh-CN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0247" name="矩形 10246"/>
          <p:cNvSpPr/>
          <p:nvPr/>
        </p:nvSpPr>
        <p:spPr>
          <a:xfrm>
            <a:off x="7885113" y="6021388"/>
            <a:ext cx="609600" cy="3143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p>
            <a:pPr algn="ctr"/>
            <a:r>
              <a:rPr lang="zh-CN" altLang="en-US" sz="24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返回</a:t>
            </a:r>
            <a:endParaRPr lang="zh-CN" altLang="en-US" sz="24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48" name="动作按钮: 自定义 10247">
            <a:hlinkClick r:id="rId2" action="ppaction://hlinksldjump"/>
          </p:cNvPr>
          <p:cNvSpPr/>
          <p:nvPr/>
        </p:nvSpPr>
        <p:spPr>
          <a:xfrm>
            <a:off x="7667625" y="5589588"/>
            <a:ext cx="1008063" cy="863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7" name="直接连接符 11266"/>
          <p:cNvSpPr/>
          <p:nvPr/>
        </p:nvSpPr>
        <p:spPr>
          <a:xfrm>
            <a:off x="1042988" y="620713"/>
            <a:ext cx="7850187" cy="0"/>
          </a:xfrm>
          <a:prstGeom prst="line">
            <a:avLst/>
          </a:prstGeom>
          <a:ln w="5715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1268" name="图片 1126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6013" y="2133600"/>
            <a:ext cx="7848600" cy="30591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9" name="文本框 11268"/>
          <p:cNvSpPr txBox="1"/>
          <p:nvPr/>
        </p:nvSpPr>
        <p:spPr>
          <a:xfrm>
            <a:off x="87630" y="3036253"/>
            <a:ext cx="259238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en-US" altLang="zh-CN" sz="2000">
                <a:solidFill>
                  <a:srgbClr val="FF00FF"/>
                </a:solidFill>
                <a:latin typeface="Arial" panose="020B0604020202020204" pitchFamily="34" charset="0"/>
              </a:rPr>
              <a:t>CuSO</a:t>
            </a:r>
            <a:r>
              <a:rPr lang="en-US" altLang="zh-CN" sz="2000" baseline="-25000">
                <a:solidFill>
                  <a:srgbClr val="FF00FF"/>
                </a:solidFill>
                <a:latin typeface="Arial" panose="020B0604020202020204" pitchFamily="34" charset="0"/>
              </a:rPr>
              <a:t>4</a:t>
            </a:r>
            <a:r>
              <a:rPr lang="zh-CN" altLang="en-US" sz="2000">
                <a:solidFill>
                  <a:srgbClr val="FF00FF"/>
                </a:solidFill>
                <a:latin typeface="Arial" panose="020B0604020202020204" pitchFamily="34" charset="0"/>
              </a:rPr>
              <a:t>溶液</a:t>
            </a:r>
            <a:endParaRPr lang="zh-CN" altLang="en-US" sz="200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矩形 11269"/>
          <p:cNvSpPr/>
          <p:nvPr/>
        </p:nvSpPr>
        <p:spPr>
          <a:xfrm>
            <a:off x="1042988" y="692150"/>
            <a:ext cx="29511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《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山中探险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》</a:t>
            </a:r>
            <a:endParaRPr lang="en-US" altLang="zh-CN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1271" name="矩形 11270"/>
          <p:cNvSpPr/>
          <p:nvPr/>
        </p:nvSpPr>
        <p:spPr>
          <a:xfrm>
            <a:off x="7740650" y="6021388"/>
            <a:ext cx="609600" cy="314325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  <a:normAutofit/>
          </a:bodyPr>
          <a:p>
            <a:pPr algn="ctr"/>
            <a:r>
              <a:rPr lang="zh-CN" altLang="en-US" sz="24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返回</a:t>
            </a:r>
            <a:endParaRPr lang="zh-CN" altLang="en-US" sz="24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272" name="动作按钮: 自定义 11271">
            <a:hlinkClick r:id="rId2" action="ppaction://hlinksldjump"/>
          </p:cNvPr>
          <p:cNvSpPr/>
          <p:nvPr/>
        </p:nvSpPr>
        <p:spPr>
          <a:xfrm>
            <a:off x="7667625" y="5734050"/>
            <a:ext cx="936625" cy="863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文本占位符 94210"/>
          <p:cNvSpPr>
            <a:spLocks noGrp="1"/>
          </p:cNvSpPr>
          <p:nvPr>
            <p:ph idx="1"/>
          </p:nvPr>
        </p:nvSpPr>
        <p:spPr>
          <a:xfrm>
            <a:off x="1187450" y="1628775"/>
            <a:ext cx="6769100" cy="431800"/>
          </a:xfrm>
        </p:spPr>
        <p:txBody>
          <a:bodyPr anchor="t"/>
          <a:p>
            <a:pPr>
              <a:lnSpc>
                <a:spcPct val="90000"/>
              </a:lnSpc>
              <a:buNone/>
            </a:pPr>
            <a:r>
              <a:rPr lang="en-US" altLang="zh-CN" sz="2400" b="1">
                <a:solidFill>
                  <a:srgbClr val="CC0000"/>
                </a:solidFill>
              </a:rPr>
              <a:t>1.Mg     2.H</a:t>
            </a:r>
            <a:r>
              <a:rPr lang="en-US" altLang="zh-CN" sz="2400" b="1" baseline="-18000">
                <a:solidFill>
                  <a:srgbClr val="CC0000"/>
                </a:solidFill>
              </a:rPr>
              <a:t>2</a:t>
            </a:r>
            <a:r>
              <a:rPr lang="en-US" altLang="zh-CN" sz="2400" b="1">
                <a:solidFill>
                  <a:srgbClr val="CC0000"/>
                </a:solidFill>
              </a:rPr>
              <a:t>SO</a:t>
            </a:r>
            <a:r>
              <a:rPr lang="en-US" altLang="zh-CN" sz="2400" b="1" baseline="-18000">
                <a:solidFill>
                  <a:srgbClr val="CC0000"/>
                </a:solidFill>
              </a:rPr>
              <a:t>4</a:t>
            </a:r>
            <a:r>
              <a:rPr lang="en-US" altLang="zh-CN" sz="2400" b="1">
                <a:solidFill>
                  <a:srgbClr val="CC0000"/>
                </a:solidFill>
              </a:rPr>
              <a:t>    3. FeSO</a:t>
            </a:r>
            <a:r>
              <a:rPr lang="en-US" altLang="zh-CN" sz="2400" b="1" baseline="-16000">
                <a:solidFill>
                  <a:srgbClr val="CC0000"/>
                </a:solidFill>
              </a:rPr>
              <a:t>4</a:t>
            </a:r>
            <a:r>
              <a:rPr lang="en-US" altLang="zh-CN" sz="2400" b="1">
                <a:solidFill>
                  <a:srgbClr val="CC0000"/>
                </a:solidFill>
              </a:rPr>
              <a:t>     4.NaOH     5.K</a:t>
            </a:r>
            <a:r>
              <a:rPr lang="en-US" altLang="zh-CN" sz="2400" b="1" baseline="-18000">
                <a:solidFill>
                  <a:srgbClr val="CC0000"/>
                </a:solidFill>
              </a:rPr>
              <a:t>2</a:t>
            </a:r>
            <a:r>
              <a:rPr lang="en-US" altLang="zh-CN" sz="2400" b="1">
                <a:solidFill>
                  <a:srgbClr val="CC0000"/>
                </a:solidFill>
              </a:rPr>
              <a:t>CO</a:t>
            </a:r>
            <a:r>
              <a:rPr lang="en-US" altLang="zh-CN" sz="2400" b="1" baseline="-16000">
                <a:solidFill>
                  <a:srgbClr val="CC0000"/>
                </a:solidFill>
              </a:rPr>
              <a:t>3</a:t>
            </a:r>
            <a:endParaRPr lang="zh-CN" altLang="en-US" sz="2400" b="1" baseline="-16000" dirty="0">
              <a:solidFill>
                <a:srgbClr val="CC0000"/>
              </a:solidFill>
            </a:endParaRPr>
          </a:p>
        </p:txBody>
      </p:sp>
      <p:sp>
        <p:nvSpPr>
          <p:cNvPr id="7170" name="矩形 94212"/>
          <p:cNvSpPr/>
          <p:nvPr/>
        </p:nvSpPr>
        <p:spPr>
          <a:xfrm>
            <a:off x="323850" y="1989138"/>
            <a:ext cx="8640763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 请把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1-5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共五种物质两两之间反应的化学方程式写出来。</a:t>
            </a:r>
            <a:endParaRPr lang="zh-CN" altLang="en-US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0115" name="Text Box 3"/>
          <p:cNvSpPr txBox="1"/>
          <p:nvPr/>
        </p:nvSpPr>
        <p:spPr>
          <a:xfrm>
            <a:off x="1258888" y="2420938"/>
            <a:ext cx="6629400" cy="372586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Mg+        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 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MgSO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↑</a:t>
            </a:r>
            <a:endParaRPr lang="en-US" altLang="zh-CN" sz="2800" b="1" baseline="-25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Mg  +     FeSO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   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 MgSO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Fe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2NaOH+ 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  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Na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+2H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O 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  K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CO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3   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K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+H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O+CO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↑</a:t>
            </a:r>
            <a:endParaRPr lang="en-US" altLang="zh-CN" sz="2800" b="1" baseline="-25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2NaOH+ FeSO</a:t>
            </a:r>
            <a:r>
              <a:rPr lang="en-US" altLang="zh-CN" sz="2800" b="1" baseline="-18000">
                <a:latin typeface="Arial" panose="020B0604020202020204" pitchFamily="34" charset="0"/>
                <a:ea typeface="宋体" panose="02010600030101010101" pitchFamily="2" charset="-122"/>
              </a:rPr>
              <a:t>4  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Fe</a:t>
            </a:r>
            <a:r>
              <a:rPr lang="en-US" altLang="zh-CN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(OH)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↓+Na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endParaRPr lang="en-US" altLang="zh-CN" sz="2800" b="1" baseline="-2500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lvl="0" indent="0" eaLnBrk="0" hangingPunct="0">
              <a:spcBef>
                <a:spcPct val="50000"/>
              </a:spcBef>
              <a:buClr>
                <a:srgbClr val="000000"/>
              </a:buClr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FeSO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+  K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CO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3  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=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FeCO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↓ +K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en-US" altLang="zh-CN" sz="2800" b="1" baseline="-2500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endParaRPr lang="en-US" altLang="zh-CN" sz="2800" b="1" baseline="-250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1258888" y="2435225"/>
            <a:ext cx="5638800" cy="1981200"/>
            <a:chOff x="864" y="1440"/>
            <a:chExt cx="3360" cy="1248"/>
          </a:xfrm>
        </p:grpSpPr>
        <p:sp>
          <p:nvSpPr>
            <p:cNvPr id="7173" name="Rectangle 4"/>
            <p:cNvSpPr/>
            <p:nvPr/>
          </p:nvSpPr>
          <p:spPr>
            <a:xfrm>
              <a:off x="912" y="1440"/>
              <a:ext cx="3312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ctr"/>
            <a:p>
              <a:pPr lvl="0" indent="0" eaLnBrk="0" hangingPunct="0">
                <a:buClr>
                  <a:srgbClr val="000000"/>
                </a:buClr>
              </a:pPr>
              <a:endParaRPr lang="zh-CN" altLang="en-US" sz="1800" dirty="0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7174" name="Rectangle 5"/>
            <p:cNvSpPr/>
            <p:nvPr/>
          </p:nvSpPr>
          <p:spPr>
            <a:xfrm>
              <a:off x="864" y="2256"/>
              <a:ext cx="3312" cy="43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lvl="0" indent="0" eaLnBrk="0" hangingPunct="0">
                <a:buClr>
                  <a:srgbClr val="000000"/>
                </a:buClr>
              </a:pPr>
              <a:endParaRPr lang="zh-CN" altLang="en-US" sz="1800" dirty="0"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</p:grpSp>
      <p:sp>
        <p:nvSpPr>
          <p:cNvPr id="94223" name="矩形 94222"/>
          <p:cNvSpPr/>
          <p:nvPr/>
        </p:nvSpPr>
        <p:spPr>
          <a:xfrm>
            <a:off x="2700338" y="2813050"/>
            <a:ext cx="1366837" cy="3352800"/>
          </a:xfrm>
          <a:prstGeom prst="rect">
            <a:avLst/>
          </a:prstGeom>
          <a:noFill/>
          <a:ln w="57150" cap="flat" cmpd="thickThin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/>
          <a:p>
            <a:pPr lvl="0" indent="0"/>
            <a:endParaRPr lang="zh-CN" altLang="en-US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4224" name="矩形 94223"/>
          <p:cNvSpPr/>
          <p:nvPr/>
        </p:nvSpPr>
        <p:spPr>
          <a:xfrm>
            <a:off x="7885113" y="2420938"/>
            <a:ext cx="871537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lvl="0" indent="0"/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个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177" name="标题 94225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sz="2800" b="1" dirty="0">
                <a:solidFill>
                  <a:srgbClr val="C00000"/>
                </a:solidFill>
                <a:ea typeface="楷体_GB2312" pitchFamily="49" charset="-122"/>
              </a:rPr>
              <a:t>课堂检测：</a:t>
            </a:r>
            <a:br>
              <a:rPr lang="zh-CN" altLang="en-US" sz="2800" b="1" dirty="0">
                <a:ea typeface="楷体_GB2312" pitchFamily="49" charset="-122"/>
              </a:rPr>
            </a:br>
            <a:r>
              <a:rPr lang="zh-CN" altLang="en-US" sz="2800" b="1" dirty="0">
                <a:ea typeface="楷体_GB2312" pitchFamily="49" charset="-122"/>
              </a:rPr>
              <a:t>            请阅读下列物质，完成后面问题</a:t>
            </a:r>
            <a:endParaRPr lang="zh-CN" altLang="en-US" sz="2800" b="1" dirty="0"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9422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90115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31" end="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90115">
                                            <p:txEl>
                                              <p:charRg st="31" end="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63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90115">
                                            <p:txEl>
                                              <p:charRg st="63" end="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93" end="1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90115">
                                            <p:txEl>
                                              <p:charRg st="93" end="1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127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90115">
                                            <p:txEl>
                                              <p:charRg st="127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charRg st="162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90115">
                                            <p:txEl>
                                              <p:charRg st="162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Text Box 2"/>
          <p:cNvSpPr txBox="1"/>
          <p:nvPr/>
        </p:nvSpPr>
        <p:spPr>
          <a:xfrm>
            <a:off x="1042988" y="904875"/>
            <a:ext cx="7416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lvl="0" indent="-457200">
              <a:buClr>
                <a:srgbClr val="000000"/>
              </a:buClr>
            </a:pP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盐的主要化学性质</a:t>
            </a:r>
            <a:endParaRPr lang="zh-CN" altLang="en-US" sz="3200" dirty="0">
              <a:solidFill>
                <a:srgbClr val="000000"/>
              </a:solidFill>
              <a:latin typeface="隶书" panose="02010509060101010101" pitchFamily="49" charset="-122"/>
              <a:ea typeface="楷体_GB2312" pitchFamily="49" charset="-122"/>
            </a:endParaRPr>
          </a:p>
        </p:txBody>
      </p:sp>
      <p:sp>
        <p:nvSpPr>
          <p:cNvPr id="58371" name="Text Box 3"/>
          <p:cNvSpPr txBox="1"/>
          <p:nvPr/>
        </p:nvSpPr>
        <p:spPr>
          <a:xfrm>
            <a:off x="2270125" y="4682808"/>
            <a:ext cx="12954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可溶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2" name="Text Box 4"/>
          <p:cNvSpPr txBox="1"/>
          <p:nvPr/>
        </p:nvSpPr>
        <p:spPr>
          <a:xfrm>
            <a:off x="974408" y="4682808"/>
            <a:ext cx="1295400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可溶</a:t>
            </a:r>
            <a:r>
              <a:rPr lang="en-US" altLang="zh-CN" sz="2800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3" name="Text Box 5"/>
          <p:cNvSpPr txBox="1"/>
          <p:nvPr/>
        </p:nvSpPr>
        <p:spPr>
          <a:xfrm>
            <a:off x="2390458" y="340487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可溶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4" name="Text Box 6"/>
          <p:cNvSpPr txBox="1"/>
          <p:nvPr/>
        </p:nvSpPr>
        <p:spPr>
          <a:xfrm>
            <a:off x="1095375" y="340487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可溶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5" name="Text Box 7"/>
          <p:cNvSpPr txBox="1"/>
          <p:nvPr/>
        </p:nvSpPr>
        <p:spPr>
          <a:xfrm>
            <a:off x="1095058" y="593217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可溶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6" name="Text Box 8"/>
          <p:cNvSpPr txBox="1"/>
          <p:nvPr/>
        </p:nvSpPr>
        <p:spPr>
          <a:xfrm>
            <a:off x="4284980" y="3573145"/>
            <a:ext cx="3887788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至少有一种沉淀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7" name="Text Box 9"/>
          <p:cNvSpPr txBox="1"/>
          <p:nvPr/>
        </p:nvSpPr>
        <p:spPr>
          <a:xfrm>
            <a:off x="4284663" y="4744720"/>
            <a:ext cx="36004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至少有一种沉淀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026796" y="5307119"/>
            <a:ext cx="7239000" cy="52197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p>
            <a:pPr lvl="0" fontAlgn="base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4.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金属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-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新金属 </a:t>
            </a:r>
            <a:endParaRPr lang="zh-CN" altLang="en-US" sz="2800" b="1" strike="noStrike" noProof="1" dirty="0">
              <a:solidFill>
                <a:srgbClr val="EFF3F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042987" y="1872226"/>
            <a:ext cx="7248525" cy="52197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p>
            <a:pPr lvl="0" fontAlgn="base">
              <a:spcBef>
                <a:spcPct val="50000"/>
              </a:spcBef>
              <a:buClr>
                <a:srgbClr val="000000"/>
              </a:buClr>
            </a:pP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1.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酸  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-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新酸 </a:t>
            </a:r>
            <a:endParaRPr lang="zh-CN" altLang="en-US" sz="2800" b="1" strike="noStrike" noProof="1" dirty="0">
              <a:solidFill>
                <a:srgbClr val="EFF3F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027109" y="2836839"/>
            <a:ext cx="7264482" cy="52197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p>
            <a:pPr lvl="0" fontAlgn="base">
              <a:buClr>
                <a:srgbClr val="000000"/>
              </a:buClr>
            </a:pP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2.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碱  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-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新碱</a:t>
            </a:r>
            <a:endParaRPr lang="zh-CN" altLang="en-US" sz="2800" b="1" strike="noStrike" noProof="1" dirty="0">
              <a:solidFill>
                <a:srgbClr val="EFF3F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1026795" y="3968902"/>
            <a:ext cx="7248525" cy="52197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p>
            <a:pPr lvl="0" fontAlgn="base">
              <a:buClr>
                <a:srgbClr val="000000"/>
              </a:buClr>
            </a:pP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3.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盐  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-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新盐  </a:t>
            </a:r>
            <a:r>
              <a:rPr lang="en-US" altLang="zh-CN" sz="2800" b="1" strike="noStrike" noProof="1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+  </a:t>
            </a:r>
            <a:r>
              <a:rPr lang="zh-CN" altLang="en-US" sz="2800" b="1" strike="noStrike" noProof="1" dirty="0">
                <a:solidFill>
                  <a:srgbClr val="EFF3F9"/>
                </a:solidFill>
                <a:latin typeface="楷体_GB2312" pitchFamily="49" charset="-122"/>
                <a:ea typeface="楷体_GB2312" pitchFamily="49" charset="-122"/>
                <a:cs typeface="+mn-ea"/>
              </a:rPr>
              <a:t>新盐</a:t>
            </a:r>
            <a:endParaRPr lang="zh-CN" altLang="en-US" sz="2800" b="1" strike="noStrike" noProof="1" dirty="0">
              <a:solidFill>
                <a:srgbClr val="EFF3F9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82" name="AutoShape 14"/>
          <p:cNvSpPr/>
          <p:nvPr/>
        </p:nvSpPr>
        <p:spPr>
          <a:xfrm rot="-5400000">
            <a:off x="5365750" y="2493328"/>
            <a:ext cx="287338" cy="1871662"/>
          </a:xfrm>
          <a:prstGeom prst="leftBrace">
            <a:avLst>
              <a:gd name="adj1" fmla="val 54251"/>
              <a:gd name="adj2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none" anchor="ctr"/>
          <a:p>
            <a:pPr lvl="0" indent="0" eaLnBrk="0" hangingPunct="0">
              <a:buClr>
                <a:srgbClr val="000000"/>
              </a:buClr>
            </a:pP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58383" name="AutoShape 15"/>
          <p:cNvSpPr/>
          <p:nvPr/>
        </p:nvSpPr>
        <p:spPr>
          <a:xfrm rot="-5400000">
            <a:off x="5276215" y="3744595"/>
            <a:ext cx="285750" cy="1870075"/>
          </a:xfrm>
          <a:prstGeom prst="leftBrace">
            <a:avLst>
              <a:gd name="adj1" fmla="val 54506"/>
              <a:gd name="adj2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eaVert" wrap="none" anchor="ctr"/>
          <a:p>
            <a:pPr lvl="0" indent="0" eaLnBrk="0" hangingPunct="0">
              <a:buClr>
                <a:srgbClr val="000000"/>
              </a:buClr>
            </a:pPr>
            <a:endParaRPr lang="zh-CN" altLang="en-US" sz="2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327" name="矩形 93213"/>
          <p:cNvSpPr/>
          <p:nvPr/>
        </p:nvSpPr>
        <p:spPr>
          <a:xfrm>
            <a:off x="395288" y="44450"/>
            <a:ext cx="647700" cy="15525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b="1" dirty="0">
                <a:solidFill>
                  <a:srgbClr val="E7EB4B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归纳小结</a:t>
            </a:r>
            <a:endParaRPr lang="zh-CN" altLang="en-US" b="1" dirty="0">
              <a:solidFill>
                <a:srgbClr val="E7EB4B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Text Box 8"/>
          <p:cNvSpPr txBox="1"/>
          <p:nvPr/>
        </p:nvSpPr>
        <p:spPr>
          <a:xfrm>
            <a:off x="4284663" y="2435860"/>
            <a:ext cx="38877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有沉淀或气体或沉淀生成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" name="Text Box 8"/>
          <p:cNvSpPr txBox="1"/>
          <p:nvPr/>
        </p:nvSpPr>
        <p:spPr>
          <a:xfrm>
            <a:off x="4141153" y="5932170"/>
            <a:ext cx="38877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活动性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金属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&gt;</a:t>
            </a: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新金属</a:t>
            </a: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58372" grpId="0"/>
      <p:bldP spid="58373" grpId="0"/>
      <p:bldP spid="58374" grpId="0"/>
      <p:bldP spid="58375" grpId="0"/>
      <p:bldP spid="58376" grpId="0"/>
      <p:bldP spid="58377" grpId="0"/>
      <p:bldP spid="58382" grpId="0" bldLvl="0" animBg="1"/>
      <p:bldP spid="58383" grpId="0" bldLvl="0" animBg="1"/>
      <p:bldP spid="2" grpId="0"/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59393"/>
          <p:cNvSpPr>
            <a:spLocks noGrp="1"/>
          </p:cNvSpPr>
          <p:nvPr>
            <p:ph type="title"/>
          </p:nvPr>
        </p:nvSpPr>
        <p:spPr>
          <a:xfrm>
            <a:off x="1093788" y="908050"/>
            <a:ext cx="1893887" cy="519113"/>
          </a:xfrm>
        </p:spPr>
        <p:txBody>
          <a:bodyPr anchor="b"/>
          <a:p>
            <a:r>
              <a:rPr lang="zh-CN" altLang="en-US" sz="2800" b="1" dirty="0">
                <a:ea typeface="黑体" panose="02010609060101010101" pitchFamily="2" charset="-122"/>
              </a:rPr>
              <a:t>学习目标</a:t>
            </a:r>
            <a:endParaRPr lang="zh-CN" altLang="en-US" sz="2800" b="1" dirty="0">
              <a:ea typeface="黑体" panose="02010609060101010101" pitchFamily="2" charset="-122"/>
            </a:endParaRPr>
          </a:p>
        </p:txBody>
      </p:sp>
      <p:sp>
        <p:nvSpPr>
          <p:cNvPr id="59395" name="内容占位符 59394"/>
          <p:cNvSpPr>
            <a:spLocks noGrp="1"/>
          </p:cNvSpPr>
          <p:nvPr>
            <p:ph idx="1"/>
          </p:nvPr>
        </p:nvSpPr>
        <p:spPr>
          <a:xfrm>
            <a:off x="611188" y="1916113"/>
            <a:ext cx="8137525" cy="1728787"/>
          </a:xfrm>
        </p:spPr>
        <p:txBody>
          <a:bodyPr anchor="t"/>
          <a:p>
            <a:r>
              <a:rPr lang="en-US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了解常见酸、碱、盐的溶解性，会用金属活动性顺序来判断金属能否跟盐溶液反应。</a:t>
            </a:r>
            <a:endParaRPr sz="2800" b="1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en-US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通过本节学习，使学生认识量变到质变的具体事例，初步揭示从量变到质变的规律，同时培养学生的分析归纳能力。</a:t>
            </a:r>
            <a:endParaRPr sz="2800" b="1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en-US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sz="2800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培养学生用辩证的观点来认识物质的共性与个性及其它之间的区别。培养学生依据事实解决问题的科学态度。</a:t>
            </a:r>
            <a:endParaRPr sz="2800" b="1">
              <a:solidFill>
                <a:srgbClr val="0000CC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0" name="图片 409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44933" y="1701800"/>
            <a:ext cx="2159000" cy="14398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矩形 4100"/>
          <p:cNvSpPr/>
          <p:nvPr/>
        </p:nvSpPr>
        <p:spPr>
          <a:xfrm>
            <a:off x="468630" y="1701800"/>
            <a:ext cx="590867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l"/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      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我前天在实验室整理化学试剂时，发现盛有无色液体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初中化学常用试剂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)</a:t>
            </a: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的试剂瓶，标签破损如图所示。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02" name="矩形 4101"/>
          <p:cNvSpPr/>
          <p:nvPr/>
        </p:nvSpPr>
        <p:spPr>
          <a:xfrm>
            <a:off x="827088" y="3141663"/>
            <a:ext cx="684053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zh-CN" altLang="en-US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我很想知道：这是什么药品呢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?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03" name="矩形 4102"/>
          <p:cNvSpPr/>
          <p:nvPr/>
        </p:nvSpPr>
        <p:spPr>
          <a:xfrm>
            <a:off x="1279525" y="561975"/>
            <a:ext cx="18002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</a:bodyPr>
          <a:p>
            <a:pPr algn="ctr"/>
            <a:r>
              <a:rPr lang="zh-CN" altLang="en-US" sz="3600" b="0">
                <a:ln w="12700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想一想</a:t>
            </a:r>
            <a:endParaRPr lang="zh-CN" altLang="en-US" sz="3600" b="0">
              <a:ln w="12700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104" name="文本框 4103"/>
          <p:cNvSpPr txBox="1"/>
          <p:nvPr/>
        </p:nvSpPr>
        <p:spPr>
          <a:xfrm>
            <a:off x="827088" y="3716338"/>
            <a:ext cx="208915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你猜一猜：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4105" name="组合 4104"/>
          <p:cNvGrpSpPr/>
          <p:nvPr/>
        </p:nvGrpSpPr>
        <p:grpSpPr>
          <a:xfrm>
            <a:off x="2627313" y="3789363"/>
            <a:ext cx="4249737" cy="1166812"/>
            <a:chOff x="0" y="0"/>
            <a:chExt cx="2677" cy="735"/>
          </a:xfrm>
        </p:grpSpPr>
        <p:sp>
          <p:nvSpPr>
            <p:cNvPr id="4106" name="文本框 4105"/>
            <p:cNvSpPr txBox="1"/>
            <p:nvPr/>
          </p:nvSpPr>
          <p:spPr>
            <a:xfrm>
              <a:off x="0" y="0"/>
              <a:ext cx="267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可能是：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Na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CO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3 </a:t>
              </a:r>
              <a:r>
                <a:rPr lang="en-US" altLang="zh-CN" sz="2800" b="0">
                  <a:latin typeface="Arial" panose="020B0604020202020204" pitchFamily="34" charset="0"/>
                </a:rPr>
                <a:t> </a:t>
              </a:r>
              <a:endParaRPr lang="en-US" altLang="zh-CN" sz="2800" b="0">
                <a:latin typeface="Arial" panose="020B0604020202020204" pitchFamily="34" charset="0"/>
              </a:endParaRPr>
            </a:p>
          </p:txBody>
        </p:sp>
        <p:sp>
          <p:nvSpPr>
            <p:cNvPr id="4107" name="文本框 4106"/>
            <p:cNvSpPr txBox="1"/>
            <p:nvPr/>
          </p:nvSpPr>
          <p:spPr>
            <a:xfrm>
              <a:off x="0" y="408"/>
              <a:ext cx="254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</a:pPr>
              <a:r>
                <a:rPr lang="zh-CN" altLang="en-US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可能是：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Na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2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SO</a:t>
              </a:r>
              <a:r>
                <a:rPr lang="en-US" altLang="zh-CN" sz="2800" baseline="-250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4</a:t>
              </a:r>
              <a:r>
                <a:rPr lang="en-US" altLang="zh-CN" sz="2800">
                  <a:effectLst>
                    <a:outerShdw blurRad="38100" dist="38100" dir="2700000">
                      <a:srgbClr val="C0C0C0"/>
                    </a:outerShdw>
                  </a:effectLst>
                  <a:latin typeface="Arial" panose="020B0604020202020204" pitchFamily="34" charset="0"/>
                </a:rPr>
                <a:t> </a:t>
              </a:r>
              <a:endPara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4108" name="云形标注 4107"/>
          <p:cNvSpPr/>
          <p:nvPr/>
        </p:nvSpPr>
        <p:spPr>
          <a:xfrm>
            <a:off x="6300788" y="3429000"/>
            <a:ext cx="2303462" cy="1295400"/>
          </a:xfrm>
          <a:prstGeom prst="cloudCallout">
            <a:avLst>
              <a:gd name="adj1" fmla="val -48829"/>
              <a:gd name="adj2" fmla="val -1936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280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你有办法吗？</a:t>
            </a:r>
            <a:endParaRPr lang="zh-CN" altLang="en-US" sz="2800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/>
      <p:bldP spid="4108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直接连接符 6146"/>
          <p:cNvSpPr/>
          <p:nvPr/>
        </p:nvSpPr>
        <p:spPr>
          <a:xfrm>
            <a:off x="1042988" y="620713"/>
            <a:ext cx="7850187" cy="0"/>
          </a:xfrm>
          <a:prstGeom prst="line">
            <a:avLst/>
          </a:prstGeom>
          <a:ln w="5715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6148" name="组合 6147"/>
          <p:cNvGrpSpPr/>
          <p:nvPr/>
        </p:nvGrpSpPr>
        <p:grpSpPr>
          <a:xfrm>
            <a:off x="0" y="1773238"/>
            <a:ext cx="3492500" cy="3168650"/>
            <a:chOff x="0" y="0"/>
            <a:chExt cx="3094" cy="3267"/>
          </a:xfrm>
        </p:grpSpPr>
        <p:sp>
          <p:nvSpPr>
            <p:cNvPr id="6149" name="椭圆 6148"/>
            <p:cNvSpPr/>
            <p:nvPr/>
          </p:nvSpPr>
          <p:spPr>
            <a:xfrm rot="5958669">
              <a:off x="1046" y="238"/>
              <a:ext cx="1556" cy="108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0" name="椭圆 6149"/>
            <p:cNvSpPr/>
            <p:nvPr/>
          </p:nvSpPr>
          <p:spPr>
            <a:xfrm rot="9626015">
              <a:off x="0" y="941"/>
              <a:ext cx="1372" cy="1109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1" name="椭圆 6150"/>
            <p:cNvSpPr/>
            <p:nvPr/>
          </p:nvSpPr>
          <p:spPr>
            <a:xfrm rot="16648011">
              <a:off x="549" y="1992"/>
              <a:ext cx="1470" cy="1080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r>
                <a:rPr lang="en-US" altLang="zh-CN" sz="1000" b="0">
                  <a:latin typeface="Times New Roman" panose="02020603050405020304" pitchFamily="18" charset="0"/>
                </a:rPr>
                <a:t>  </a:t>
              </a:r>
              <a:endParaRPr lang="en-US" altLang="zh-CN" sz="1800" b="0">
                <a:latin typeface="Arial" panose="020B0604020202020204" pitchFamily="34" charset="0"/>
              </a:endParaRPr>
            </a:p>
          </p:txBody>
        </p:sp>
        <p:sp>
          <p:nvSpPr>
            <p:cNvPr id="6152" name="椭圆 6151"/>
            <p:cNvSpPr/>
            <p:nvPr/>
          </p:nvSpPr>
          <p:spPr>
            <a:xfrm rot="779019">
              <a:off x="1624" y="1420"/>
              <a:ext cx="1470" cy="1082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r>
                <a:rPr lang="en-US" altLang="zh-CN" sz="1000" b="0">
                  <a:latin typeface="Times New Roman" panose="02020603050405020304" pitchFamily="18" charset="0"/>
                </a:rPr>
                <a:t>  </a:t>
              </a:r>
              <a:endParaRPr lang="en-US" altLang="zh-CN" sz="1800" b="0">
                <a:latin typeface="Arial" panose="020B0604020202020204" pitchFamily="34" charset="0"/>
              </a:endParaRPr>
            </a:p>
          </p:txBody>
        </p:sp>
        <p:sp>
          <p:nvSpPr>
            <p:cNvPr id="6153" name="椭圆 6152"/>
            <p:cNvSpPr/>
            <p:nvPr/>
          </p:nvSpPr>
          <p:spPr>
            <a:xfrm>
              <a:off x="932" y="1102"/>
              <a:ext cx="1223" cy="1223"/>
            </a:xfrm>
            <a:prstGeom prst="ellipse">
              <a:avLst/>
            </a:prstGeom>
            <a:solidFill>
              <a:srgbClr val="FF99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54" name="矩形 6153"/>
          <p:cNvSpPr/>
          <p:nvPr/>
        </p:nvSpPr>
        <p:spPr>
          <a:xfrm>
            <a:off x="1619250" y="5661025"/>
            <a:ext cx="865188" cy="504825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55" name="圆角矩形标注 6154"/>
          <p:cNvSpPr/>
          <p:nvPr/>
        </p:nvSpPr>
        <p:spPr>
          <a:xfrm>
            <a:off x="34925" y="2997200"/>
            <a:ext cx="1296988" cy="504825"/>
          </a:xfrm>
          <a:prstGeom prst="wedgeRoundRectCallout">
            <a:avLst>
              <a:gd name="adj1" fmla="val 52569"/>
              <a:gd name="adj2" fmla="val 27046"/>
              <a:gd name="adj3" fmla="val 16667"/>
            </a:avLst>
          </a:prstGeom>
          <a:solidFill>
            <a:srgbClr val="FF99FF"/>
          </a:solidFill>
          <a:ln w="9525">
            <a:noFill/>
          </a:ln>
        </p:spPr>
        <p:txBody>
          <a:bodyPr/>
          <a:p>
            <a:pPr algn="ctr"/>
            <a:r>
              <a:rPr lang="zh-CN" altLang="en-US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金属</a:t>
            </a:r>
            <a:r>
              <a:rPr lang="en-US" altLang="zh-CN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+</a:t>
            </a:r>
            <a:endParaRPr lang="en-US" altLang="zh-CN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56" name="圆角矩形标注 6155"/>
          <p:cNvSpPr/>
          <p:nvPr/>
        </p:nvSpPr>
        <p:spPr>
          <a:xfrm>
            <a:off x="1763713" y="1916113"/>
            <a:ext cx="720725" cy="863600"/>
          </a:xfrm>
          <a:prstGeom prst="wedgeRoundRectCallout">
            <a:avLst>
              <a:gd name="adj1" fmla="val 44495"/>
              <a:gd name="adj2" fmla="val 63051"/>
              <a:gd name="adj3" fmla="val 16667"/>
            </a:avLst>
          </a:prstGeom>
          <a:solidFill>
            <a:srgbClr val="FF99FF"/>
          </a:solidFill>
          <a:ln w="9525">
            <a:noFill/>
          </a:ln>
        </p:spPr>
        <p:txBody>
          <a:bodyPr/>
          <a:p>
            <a:pPr algn="ctr"/>
            <a:r>
              <a:rPr lang="zh-CN" altLang="en-US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盐</a:t>
            </a:r>
            <a:endParaRPr lang="zh-CN" altLang="en-US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en-US" altLang="zh-CN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+</a:t>
            </a:r>
            <a:endParaRPr lang="en-US" altLang="zh-CN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57" name="圆角矩形标注 6156"/>
          <p:cNvSpPr/>
          <p:nvPr/>
        </p:nvSpPr>
        <p:spPr>
          <a:xfrm>
            <a:off x="1403350" y="3068638"/>
            <a:ext cx="720725" cy="576262"/>
          </a:xfrm>
          <a:prstGeom prst="wedgeRoundRectCallout">
            <a:avLst>
              <a:gd name="adj1" fmla="val 50440"/>
              <a:gd name="adj2" fmla="val -10606"/>
              <a:gd name="adj3" fmla="val 16667"/>
            </a:avLst>
          </a:prstGeom>
          <a:solidFill>
            <a:srgbClr val="FF99FF"/>
          </a:solidFill>
          <a:ln w="9525">
            <a:noFill/>
          </a:ln>
        </p:spPr>
        <p:txBody>
          <a:bodyPr/>
          <a:p>
            <a:pPr algn="ctr"/>
            <a:r>
              <a:rPr lang="zh-CN" altLang="en-US" sz="2800">
                <a:solidFill>
                  <a:srgbClr val="FFFF99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</a:rPr>
              <a:t>盐</a:t>
            </a:r>
            <a:endParaRPr lang="zh-CN" altLang="en-US" sz="2800">
              <a:solidFill>
                <a:srgbClr val="FFFF99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endParaRPr lang="zh-CN" altLang="en-US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58" name="圆角矩形标注 6157"/>
          <p:cNvSpPr/>
          <p:nvPr/>
        </p:nvSpPr>
        <p:spPr>
          <a:xfrm>
            <a:off x="2268538" y="3500438"/>
            <a:ext cx="1152525" cy="576262"/>
          </a:xfrm>
          <a:prstGeom prst="wedgeRoundRectCallout">
            <a:avLst>
              <a:gd name="adj1" fmla="val -30028"/>
              <a:gd name="adj2" fmla="val 61019"/>
              <a:gd name="adj3" fmla="val 16667"/>
            </a:avLst>
          </a:prstGeom>
          <a:solidFill>
            <a:srgbClr val="FF99FF"/>
          </a:solidFill>
          <a:ln w="9525">
            <a:noFill/>
          </a:ln>
        </p:spPr>
        <p:txBody>
          <a:bodyPr/>
          <a:p>
            <a:pPr algn="ctr"/>
            <a:r>
              <a:rPr lang="en-US" altLang="zh-CN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+</a:t>
            </a:r>
            <a:r>
              <a:rPr lang="zh-CN" altLang="en-US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碱</a:t>
            </a:r>
            <a:endParaRPr lang="zh-CN" altLang="en-US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59" name="圆角矩形标注 6158"/>
          <p:cNvSpPr/>
          <p:nvPr/>
        </p:nvSpPr>
        <p:spPr>
          <a:xfrm>
            <a:off x="1042988" y="3933825"/>
            <a:ext cx="863600" cy="792163"/>
          </a:xfrm>
          <a:prstGeom prst="wedgeRoundRectCallout">
            <a:avLst>
              <a:gd name="adj1" fmla="val 46139"/>
              <a:gd name="adj2" fmla="val 28356"/>
              <a:gd name="adj3" fmla="val 16667"/>
            </a:avLst>
          </a:prstGeom>
          <a:solidFill>
            <a:srgbClr val="FF99FF"/>
          </a:solidFill>
          <a:ln w="9525">
            <a:noFill/>
          </a:ln>
        </p:spPr>
        <p:txBody>
          <a:bodyPr/>
          <a:p>
            <a:pPr algn="ctr"/>
            <a:r>
              <a:rPr lang="en-US" altLang="zh-CN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+</a:t>
            </a:r>
            <a:endParaRPr lang="en-US" altLang="zh-CN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  <a:p>
            <a:pPr algn="ctr"/>
            <a:r>
              <a:rPr lang="zh-CN" altLang="en-US" sz="2800">
                <a:effectLst>
                  <a:outerShdw blurRad="38100" dist="38100" dir="2700000">
                    <a:srgbClr val="FFFFFF"/>
                  </a:outerShdw>
                </a:effectLst>
                <a:latin typeface="Times New Roman" panose="02020603050405020304" pitchFamily="18" charset="0"/>
              </a:rPr>
              <a:t>酸</a:t>
            </a:r>
            <a:endParaRPr lang="zh-CN" altLang="en-US" sz="2800">
              <a:effectLst>
                <a:outerShdw blurRad="38100" dist="38100" dir="2700000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6160" name="组合 6159"/>
          <p:cNvGrpSpPr/>
          <p:nvPr/>
        </p:nvGrpSpPr>
        <p:grpSpPr>
          <a:xfrm>
            <a:off x="1331913" y="4005263"/>
            <a:ext cx="2017712" cy="2852737"/>
            <a:chOff x="0" y="0"/>
            <a:chExt cx="1271" cy="1797"/>
          </a:xfrm>
        </p:grpSpPr>
        <p:sp>
          <p:nvSpPr>
            <p:cNvPr id="6161" name="圆柱形 6160"/>
            <p:cNvSpPr/>
            <p:nvPr/>
          </p:nvSpPr>
          <p:spPr>
            <a:xfrm>
              <a:off x="453" y="0"/>
              <a:ext cx="91" cy="1797"/>
            </a:xfrm>
            <a:prstGeom prst="can">
              <a:avLst>
                <a:gd name="adj" fmla="val 231481"/>
              </a:avLst>
            </a:prstGeom>
            <a:solidFill>
              <a:srgbClr val="33CC33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2" name="椭圆 6161"/>
            <p:cNvSpPr/>
            <p:nvPr/>
          </p:nvSpPr>
          <p:spPr>
            <a:xfrm rot="20801841">
              <a:off x="499" y="862"/>
              <a:ext cx="772" cy="363"/>
            </a:xfrm>
            <a:prstGeom prst="ellipse">
              <a:avLst/>
            </a:prstGeom>
            <a:solidFill>
              <a:srgbClr val="33CC33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3" name="椭圆 6162"/>
            <p:cNvSpPr/>
            <p:nvPr/>
          </p:nvSpPr>
          <p:spPr>
            <a:xfrm rot="2825451">
              <a:off x="-204" y="793"/>
              <a:ext cx="771" cy="363"/>
            </a:xfrm>
            <a:prstGeom prst="ellipse">
              <a:avLst/>
            </a:prstGeom>
            <a:solidFill>
              <a:srgbClr val="33CC33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6164" name="文本框 6163"/>
          <p:cNvSpPr txBox="1"/>
          <p:nvPr/>
        </p:nvSpPr>
        <p:spPr>
          <a:xfrm>
            <a:off x="3708400" y="2565400"/>
            <a:ext cx="611188" cy="266382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复分解反应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6165" name="组合 6164"/>
          <p:cNvGrpSpPr/>
          <p:nvPr/>
        </p:nvGrpSpPr>
        <p:grpSpPr>
          <a:xfrm>
            <a:off x="1835150" y="2205038"/>
            <a:ext cx="1871663" cy="2592387"/>
            <a:chOff x="0" y="0"/>
            <a:chExt cx="1179" cy="1633"/>
          </a:xfrm>
        </p:grpSpPr>
        <p:sp>
          <p:nvSpPr>
            <p:cNvPr id="6166" name="直接连接符 6165"/>
            <p:cNvSpPr/>
            <p:nvPr/>
          </p:nvSpPr>
          <p:spPr>
            <a:xfrm>
              <a:off x="0" y="1633"/>
              <a:ext cx="1043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7" name="直接连接符 6166"/>
            <p:cNvSpPr/>
            <p:nvPr/>
          </p:nvSpPr>
          <p:spPr>
            <a:xfrm>
              <a:off x="498" y="0"/>
              <a:ext cx="545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68" name="右大括号 6167"/>
            <p:cNvSpPr/>
            <p:nvPr/>
          </p:nvSpPr>
          <p:spPr>
            <a:xfrm>
              <a:off x="1043" y="0"/>
              <a:ext cx="136" cy="1633"/>
            </a:xfrm>
            <a:prstGeom prst="rightBrace">
              <a:avLst>
                <a:gd name="adj1" fmla="val 100061"/>
                <a:gd name="adj2" fmla="val 50000"/>
              </a:avLst>
            </a:prstGeom>
            <a:noFill/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69" name="直接连接符 6168"/>
            <p:cNvSpPr/>
            <p:nvPr/>
          </p:nvSpPr>
          <p:spPr>
            <a:xfrm>
              <a:off x="861" y="726"/>
              <a:ext cx="227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6170" name="文本框 6169"/>
          <p:cNvSpPr txBox="1"/>
          <p:nvPr/>
        </p:nvSpPr>
        <p:spPr>
          <a:xfrm>
            <a:off x="4572000" y="1569085"/>
            <a:ext cx="331311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表达式：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71" name="矩形 6170"/>
          <p:cNvSpPr/>
          <p:nvPr/>
        </p:nvSpPr>
        <p:spPr>
          <a:xfrm>
            <a:off x="4500563" y="2046923"/>
            <a:ext cx="37433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 + C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 ==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72" name="左大括号 6171"/>
          <p:cNvSpPr/>
          <p:nvPr/>
        </p:nvSpPr>
        <p:spPr>
          <a:xfrm>
            <a:off x="4284980" y="1915795"/>
            <a:ext cx="215900" cy="3745230"/>
          </a:xfrm>
          <a:prstGeom prst="leftBrace">
            <a:avLst>
              <a:gd name="adj1" fmla="val 172303"/>
              <a:gd name="adj2" fmla="val 50000"/>
            </a:avLst>
          </a:prstGeom>
          <a:noFill/>
          <a:ln w="3810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173" name="文本框 6172"/>
          <p:cNvSpPr txBox="1"/>
          <p:nvPr/>
        </p:nvSpPr>
        <p:spPr>
          <a:xfrm>
            <a:off x="4498658" y="3644583"/>
            <a:ext cx="20161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条件：</a:t>
            </a:r>
            <a:endParaRPr lang="zh-CN" altLang="en-US" sz="32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74" name="文本框 6173"/>
          <p:cNvSpPr txBox="1"/>
          <p:nvPr/>
        </p:nvSpPr>
        <p:spPr>
          <a:xfrm>
            <a:off x="5629910" y="3789680"/>
            <a:ext cx="345821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生成物中</a:t>
            </a:r>
            <a:r>
              <a:rPr lang="zh-CN" altLang="en-US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有沉淀或有气体或有水生成时，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复分解反应才可以发生。</a:t>
            </a:r>
            <a:endParaRPr lang="zh-CN" altLang="en-US">
              <a:solidFill>
                <a:schemeClr val="tx1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75" name="文本框 6174"/>
          <p:cNvSpPr txBox="1"/>
          <p:nvPr/>
        </p:nvSpPr>
        <p:spPr>
          <a:xfrm>
            <a:off x="4498658" y="3068638"/>
            <a:ext cx="1655762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特点：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76" name="文本框 6175"/>
          <p:cNvSpPr txBox="1"/>
          <p:nvPr/>
        </p:nvSpPr>
        <p:spPr>
          <a:xfrm>
            <a:off x="5435600" y="3068955"/>
            <a:ext cx="384683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交换成分，化合价不变</a:t>
            </a:r>
            <a:endParaRPr lang="zh-CN" altLang="en-US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81" name="动作按钮: 自定义 6180">
            <a:hlinkClick r:id="rId1" action="ppaction://hlinksldjump"/>
          </p:cNvPr>
          <p:cNvSpPr/>
          <p:nvPr/>
        </p:nvSpPr>
        <p:spPr>
          <a:xfrm>
            <a:off x="0" y="2852738"/>
            <a:ext cx="1258888" cy="647700"/>
          </a:xfrm>
          <a:prstGeom prst="actionButtonBlank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82" name="文本框 6181"/>
          <p:cNvSpPr txBox="1"/>
          <p:nvPr/>
        </p:nvSpPr>
        <p:spPr>
          <a:xfrm>
            <a:off x="971550" y="677863"/>
            <a:ext cx="33131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盐的化学性质：</a:t>
            </a:r>
            <a:endParaRPr lang="zh-CN" altLang="en-US" sz="28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83" name="矩形 6182"/>
          <p:cNvSpPr/>
          <p:nvPr/>
        </p:nvSpPr>
        <p:spPr>
          <a:xfrm>
            <a:off x="6516688" y="2088515"/>
            <a:ext cx="18002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A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D</a:t>
            </a:r>
            <a:r>
              <a:rPr lang="en-US" altLang="zh-CN" sz="28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 +C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endParaRPr lang="en-US" altLang="zh-CN" sz="28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184" name="动作按钮: 自定义 6183">
            <a:hlinkClick r:id="rId2" action="ppaction://hlinksldjump"/>
          </p:cNvPr>
          <p:cNvSpPr/>
          <p:nvPr/>
        </p:nvSpPr>
        <p:spPr>
          <a:xfrm>
            <a:off x="1403350" y="2997200"/>
            <a:ext cx="1223963" cy="792163"/>
          </a:xfrm>
          <a:prstGeom prst="actionButtonBlank">
            <a:avLst/>
          </a:prstGeom>
          <a:solidFill>
            <a:srgbClr val="FFFFFF">
              <a:alpha val="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6185" name="组合 6184"/>
          <p:cNvGrpSpPr/>
          <p:nvPr/>
        </p:nvGrpSpPr>
        <p:grpSpPr>
          <a:xfrm>
            <a:off x="4894263" y="2565718"/>
            <a:ext cx="863600" cy="287337"/>
            <a:chOff x="0" y="0"/>
            <a:chExt cx="544" cy="181"/>
          </a:xfrm>
        </p:grpSpPr>
        <p:sp>
          <p:nvSpPr>
            <p:cNvPr id="6186" name="直接连接符 6185"/>
            <p:cNvSpPr/>
            <p:nvPr/>
          </p:nvSpPr>
          <p:spPr>
            <a:xfrm>
              <a:off x="0" y="0"/>
              <a:ext cx="0" cy="18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87" name="直接连接符 6186"/>
            <p:cNvSpPr/>
            <p:nvPr/>
          </p:nvSpPr>
          <p:spPr>
            <a:xfrm>
              <a:off x="0" y="181"/>
              <a:ext cx="544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188" name="直接连接符 6187"/>
            <p:cNvSpPr/>
            <p:nvPr/>
          </p:nvSpPr>
          <p:spPr>
            <a:xfrm>
              <a:off x="544" y="0"/>
              <a:ext cx="0" cy="181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bldLvl="0" animBg="1"/>
      <p:bldP spid="6156" grpId="0" bldLvl="0" animBg="1"/>
      <p:bldP spid="6158" grpId="0" bldLvl="0" animBg="1"/>
      <p:bldP spid="6159" grpId="0" bldLvl="0" animBg="1"/>
      <p:bldP spid="6164" grpId="0"/>
      <p:bldP spid="6170" grpId="0"/>
      <p:bldP spid="6171" grpId="0"/>
      <p:bldP spid="6173" grpId="0"/>
      <p:bldP spid="6174" grpId="0"/>
      <p:bldP spid="6175" grpId="0"/>
      <p:bldP spid="6176" grpId="0"/>
      <p:bldP spid="61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Text Box 2"/>
          <p:cNvSpPr>
            <a:spLocks noGrp="1"/>
          </p:cNvSpPr>
          <p:nvPr>
            <p:ph type="title"/>
          </p:nvPr>
        </p:nvSpPr>
        <p:spPr>
          <a:xfrm>
            <a:off x="1093788" y="908050"/>
            <a:ext cx="6142037" cy="519113"/>
          </a:xfrm>
        </p:spPr>
        <p:txBody>
          <a:bodyPr wrap="square" lIns="91440" tIns="45720" rIns="91440" bIns="45720" anchor="b"/>
          <a:p>
            <a:pPr marL="457200" indent="-457200"/>
            <a:r>
              <a:rPr lang="zh-CN" altLang="en-US" sz="2800" b="1" dirty="0"/>
              <a:t>盐的化学性质一：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酸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---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新酸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2" name="矩形 102403"/>
          <p:cNvSpPr/>
          <p:nvPr/>
        </p:nvSpPr>
        <p:spPr>
          <a:xfrm>
            <a:off x="539750" y="2298700"/>
            <a:ext cx="3600450" cy="34150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(1) CaCO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sz="2000" b="1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+HNO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(2) Na</a:t>
            </a:r>
            <a:r>
              <a:rPr lang="en-US" altLang="zh-CN" b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  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b="1" err="1">
                <a:latin typeface="Times New Roman" panose="02020603050405020304" pitchFamily="18" charset="0"/>
                <a:ea typeface="宋体" panose="02010600030101010101" pitchFamily="2" charset="-122"/>
              </a:rPr>
              <a:t>HCl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   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(3) NaNO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      +H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(4) </a:t>
            </a:r>
            <a:r>
              <a:rPr lang="en-US" altLang="zh-CN" b="1" err="1">
                <a:latin typeface="Times New Roman" panose="02020603050405020304" pitchFamily="18" charset="0"/>
                <a:ea typeface="宋体" panose="02010600030101010101" pitchFamily="2" charset="-122"/>
              </a:rPr>
              <a:t>AgCl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+HNO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(5)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BaCl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        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+H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4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(6) BaSO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4 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+HNO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3" name="文本框 102408"/>
          <p:cNvSpPr txBox="1"/>
          <p:nvPr/>
        </p:nvSpPr>
        <p:spPr>
          <a:xfrm>
            <a:off x="1116013" y="1756728"/>
            <a:ext cx="6264275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、判断下列反应能否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在水中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发生：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2413" name="文本框 102412"/>
          <p:cNvSpPr txBox="1"/>
          <p:nvPr/>
        </p:nvSpPr>
        <p:spPr>
          <a:xfrm>
            <a:off x="1093788" y="5713413"/>
            <a:ext cx="684053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归纳</a:t>
            </a:r>
            <a:r>
              <a:rPr lang="en-US" altLang="zh-CN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酸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--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新酸</a:t>
            </a:r>
            <a:r>
              <a:rPr lang="en-US" altLang="zh-CN" sz="20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0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产物有气体或沉淀或水生成</a:t>
            </a:r>
            <a:r>
              <a:rPr lang="en-US" altLang="zh-CN" sz="20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0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102418" name="组合 102417"/>
          <p:cNvGrpSpPr/>
          <p:nvPr/>
        </p:nvGrpSpPr>
        <p:grpSpPr>
          <a:xfrm>
            <a:off x="3851275" y="2512060"/>
            <a:ext cx="4841875" cy="3017763"/>
            <a:chOff x="2380" y="1344"/>
            <a:chExt cx="3050" cy="1332"/>
          </a:xfrm>
        </p:grpSpPr>
        <p:sp>
          <p:nvSpPr>
            <p:cNvPr id="10246" name="矩形 102404"/>
            <p:cNvSpPr/>
            <p:nvPr/>
          </p:nvSpPr>
          <p:spPr>
            <a:xfrm>
              <a:off x="2381" y="2296"/>
              <a:ext cx="2458" cy="1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lvl="0" indent="0"/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(5) BaCl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SO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 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=BaSO</a:t>
              </a:r>
              <a:r>
                <a:rPr lang="en-US" altLang="zh-CN" sz="2000" b="1" baseline="-25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↓+2HCl</a:t>
              </a:r>
              <a:endParaRPr lang="zh-CN" altLang="en-US" sz="20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7" name="矩形 102405"/>
            <p:cNvSpPr/>
            <p:nvPr/>
          </p:nvSpPr>
          <p:spPr>
            <a:xfrm>
              <a:off x="2389" y="1620"/>
              <a:ext cx="2817" cy="1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lvl="0" indent="0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(2) Na</a:t>
              </a:r>
              <a:r>
                <a:rPr lang="en-US" altLang="zh-CN" sz="2000" b="1" baseline="-25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+2HCl=2NaCl+H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CO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↑</a:t>
              </a:r>
              <a:endParaRPr lang="en-US" altLang="zh-CN" sz="20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8" name="矩形 102407"/>
            <p:cNvSpPr/>
            <p:nvPr/>
          </p:nvSpPr>
          <p:spPr>
            <a:xfrm>
              <a:off x="2381" y="1344"/>
              <a:ext cx="3049" cy="17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lvl="0" indent="0" eaLnBrk="0" hangingPunct="0">
                <a:spcBef>
                  <a:spcPct val="50000"/>
                </a:spcBef>
                <a:buClr>
                  <a:srgbClr val="000000"/>
                </a:buClr>
              </a:pP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(1)CaCO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+2HNO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=Ca(NO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+H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O+CO</a:t>
              </a:r>
              <a:r>
                <a:rPr lang="en-US" altLang="zh-CN" sz="2000" b="1" baseline="-1800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↑</a:t>
              </a:r>
              <a:endParaRPr lang="en-US" altLang="zh-CN" sz="20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49" name="矩形 102409"/>
            <p:cNvSpPr/>
            <p:nvPr/>
          </p:nvSpPr>
          <p:spPr>
            <a:xfrm>
              <a:off x="2381" y="1850"/>
              <a:ext cx="822" cy="1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lvl="0" indent="0"/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(3)</a:t>
              </a:r>
              <a:r>
                <a:rPr lang="zh-CN" altLang="en-US" sz="2000" b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不反应 </a:t>
              </a:r>
              <a:endParaRPr lang="zh-CN" altLang="en-US" sz="20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0" name="矩形 102411"/>
            <p:cNvSpPr/>
            <p:nvPr/>
          </p:nvSpPr>
          <p:spPr>
            <a:xfrm>
              <a:off x="2381" y="2069"/>
              <a:ext cx="822" cy="17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lvl="0" indent="0"/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(4)</a:t>
              </a:r>
              <a:r>
                <a:rPr lang="zh-CN" altLang="en-US" sz="2000" b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不反应 </a:t>
              </a:r>
              <a:endParaRPr lang="zh-CN" altLang="en-US" sz="20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251" name="矩形 102415"/>
            <p:cNvSpPr/>
            <p:nvPr/>
          </p:nvSpPr>
          <p:spPr>
            <a:xfrm>
              <a:off x="2380" y="2500"/>
              <a:ext cx="1044" cy="176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lvl="0" indent="0"/>
              <a:r>
                <a:rPr lang="en-US" altLang="zh-CN" sz="2000" b="1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(6)</a:t>
              </a:r>
              <a:r>
                <a:rPr lang="zh-CN" altLang="en-US" sz="2000" b="1" dirty="0">
                  <a:solidFill>
                    <a:srgbClr val="CC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不反应 </a:t>
              </a:r>
              <a:endParaRPr lang="zh-CN" altLang="en-US" sz="20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Text Box 2"/>
          <p:cNvSpPr>
            <a:spLocks noGrp="1"/>
          </p:cNvSpPr>
          <p:nvPr>
            <p:ph type="title"/>
          </p:nvPr>
        </p:nvSpPr>
        <p:spPr>
          <a:xfrm>
            <a:off x="1116013" y="908050"/>
            <a:ext cx="7366000" cy="519113"/>
          </a:xfrm>
        </p:spPr>
        <p:txBody>
          <a:bodyPr wrap="square" lIns="91440" tIns="45720" rIns="91440" bIns="45720" anchor="b"/>
          <a:p>
            <a:pPr marL="457200" indent="-457200"/>
            <a:r>
              <a:rPr lang="zh-CN" altLang="en-US" sz="2800" b="1" dirty="0"/>
              <a:t>盐的化学性质二：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碱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---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新碱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0359" name="文本框 100358"/>
          <p:cNvSpPr txBox="1"/>
          <p:nvPr/>
        </p:nvSpPr>
        <p:spPr>
          <a:xfrm>
            <a:off x="107950" y="2225675"/>
            <a:ext cx="3743325" cy="28613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(1)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KNO</a:t>
            </a:r>
            <a:r>
              <a:rPr lang="en-US" altLang="zh-CN" b="1" baseline="-16000">
                <a:latin typeface="Times New Roman" panose="02020603050405020304" pitchFamily="18" charset="0"/>
                <a:ea typeface="宋体" panose="02010600030101010101" pitchFamily="2" charset="-122"/>
              </a:rPr>
              <a:t>3      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b="1" err="1">
                <a:latin typeface="Times New Roman" panose="02020603050405020304" pitchFamily="18" charset="0"/>
                <a:ea typeface="宋体" panose="02010600030101010101" pitchFamily="2" charset="-122"/>
              </a:rPr>
              <a:t>NaOH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–</a:t>
            </a:r>
            <a:endParaRPr lang="en-US" altLang="zh-CN" b="1" baseline="-160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(2)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BaCO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b="1" err="1">
                <a:latin typeface="Times New Roman" panose="02020603050405020304" pitchFamily="18" charset="0"/>
                <a:ea typeface="宋体" panose="02010600030101010101" pitchFamily="2" charset="-122"/>
              </a:rPr>
              <a:t>NaOH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      –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(3)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FeCl</a:t>
            </a:r>
            <a:r>
              <a:rPr lang="en-US" altLang="zh-CN" b="1" baseline="-16000">
                <a:latin typeface="Times New Roman" panose="02020603050405020304" pitchFamily="18" charset="0"/>
                <a:ea typeface="宋体" panose="02010600030101010101" pitchFamily="2" charset="-122"/>
              </a:rPr>
              <a:t>3        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+Ca(OH)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–</a:t>
            </a:r>
            <a:r>
              <a:rPr lang="en-US" altLang="zh-CN" b="1" baseline="-30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latin typeface="Arial" panose="020B0604020202020204" pitchFamily="34" charset="0"/>
                <a:ea typeface="宋体" panose="02010600030101010101" pitchFamily="2" charset="-122"/>
              </a:rPr>
              <a:t>(4)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    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+Ca(OH)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  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–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(5)Na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+Cu(OH)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2 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–</a:t>
            </a:r>
            <a:endParaRPr lang="en-US" altLang="zh-CN" b="1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7" name="文本框 100367"/>
          <p:cNvSpPr txBox="1"/>
          <p:nvPr/>
        </p:nvSpPr>
        <p:spPr>
          <a:xfrm>
            <a:off x="1116013" y="1773238"/>
            <a:ext cx="662463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、判断下列反应能否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在水中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发生：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0369" name="文本框 100368"/>
          <p:cNvSpPr txBox="1"/>
          <p:nvPr/>
        </p:nvSpPr>
        <p:spPr>
          <a:xfrm>
            <a:off x="3643630" y="2364105"/>
            <a:ext cx="5472113" cy="2722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(1)</a:t>
            </a:r>
            <a:r>
              <a:rPr lang="zh-CN" altLang="en-US" sz="22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不反应</a:t>
            </a:r>
            <a:r>
              <a:rPr lang="zh-CN" altLang="en-US" sz="22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200" b="1" baseline="-1600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(2)</a:t>
            </a:r>
            <a:r>
              <a:rPr lang="zh-CN" altLang="en-US" sz="2200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不反应</a:t>
            </a:r>
            <a:r>
              <a:rPr lang="zh-CN" altLang="en-US" sz="2200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zh-CN" altLang="en-US" sz="2200" dirty="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(3)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2FeCl</a:t>
            </a:r>
            <a:r>
              <a:rPr lang="en-US" altLang="zh-CN" sz="2200" b="1" baseline="-16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+3Ca(OH)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=2Fe(OH)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200" b="1" baseline="-30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↓+3CaCl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2</a:t>
            </a:r>
            <a:endParaRPr lang="en-US" altLang="zh-CN" sz="2200" b="1" baseline="-1800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(4) Na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+Ca</a:t>
            </a:r>
            <a:r>
              <a:rPr lang="en-US" altLang="zh-CN" sz="22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OH)</a:t>
            </a:r>
            <a:r>
              <a:rPr lang="en-US" altLang="zh-CN" sz="2200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200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=2NaOH 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+CaCO</a:t>
            </a:r>
            <a:r>
              <a:rPr lang="en-US" altLang="zh-CN" b="1" baseline="-18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↓</a:t>
            </a:r>
            <a:endParaRPr lang="zh-CN" altLang="en-US" b="1" baseline="-18000" dirty="0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sz="2200" b="1">
                <a:solidFill>
                  <a:srgbClr val="CC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(5)</a:t>
            </a:r>
            <a:r>
              <a:rPr lang="zh-CN" altLang="en-US" b="1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不反应</a:t>
            </a:r>
            <a:r>
              <a:rPr lang="zh-CN" altLang="en-US" dirty="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200" b="1">
              <a:solidFill>
                <a:srgbClr val="CC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0371" name="文本框 100370"/>
          <p:cNvSpPr txBox="1"/>
          <p:nvPr/>
        </p:nvSpPr>
        <p:spPr>
          <a:xfrm>
            <a:off x="556578" y="5870575"/>
            <a:ext cx="8029575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归纳</a:t>
            </a:r>
            <a:r>
              <a:rPr lang="en-US" altLang="zh-CN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碱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en-US" altLang="zh-CN" b="1" u="sng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---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新碱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2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产物有沉淀生成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0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9" grpId="0"/>
      <p:bldP spid="100369" grpId="0"/>
      <p:bldP spid="1003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Text Box 2"/>
          <p:cNvSpPr>
            <a:spLocks noGrp="1"/>
          </p:cNvSpPr>
          <p:nvPr>
            <p:ph type="title"/>
          </p:nvPr>
        </p:nvSpPr>
        <p:spPr>
          <a:xfrm>
            <a:off x="1093788" y="908050"/>
            <a:ext cx="7366000" cy="519113"/>
          </a:xfrm>
        </p:spPr>
        <p:txBody>
          <a:bodyPr wrap="square" lIns="91440" tIns="45720" rIns="91440" bIns="45720" anchor="b"/>
          <a:p>
            <a:pPr marL="457200" indent="-457200"/>
            <a:r>
              <a:rPr lang="zh-CN" altLang="en-US" sz="2800" b="1" dirty="0"/>
              <a:t>盐的化学性质三：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---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新盐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8309" name="文本框 98308"/>
          <p:cNvSpPr txBox="1"/>
          <p:nvPr/>
        </p:nvSpPr>
        <p:spPr>
          <a:xfrm>
            <a:off x="539750" y="2408238"/>
            <a:ext cx="3517900" cy="210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(1)AgNO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3       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+ </a:t>
            </a:r>
            <a:r>
              <a:rPr lang="en-US" altLang="zh-CN" b="1" err="1">
                <a:latin typeface="Times New Roman" panose="02020603050405020304" pitchFamily="18" charset="0"/>
                <a:ea typeface="黑体" panose="02010609060101010101" pitchFamily="2" charset="-122"/>
              </a:rPr>
              <a:t>NaCl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    —  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(2)BaSO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4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en-US" sz="2000" b="1" baseline="-16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难溶</a:t>
            </a:r>
            <a:r>
              <a:rPr lang="en-US" altLang="zh-CN" sz="2000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+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b="1" baseline="-180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—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(3)BaCl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2" charset="-122"/>
              </a:rPr>
              <a:t>2          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+ Na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b="1" baseline="-30000"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— 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(4)</a:t>
            </a:r>
            <a:r>
              <a:rPr lang="en-US" altLang="zh-CN" b="1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NO</a:t>
            </a:r>
            <a:r>
              <a:rPr lang="en-US" altLang="zh-CN" b="1" baseline="-25000">
                <a:latin typeface="Times New Roman" panose="02020603050405020304" pitchFamily="18" charset="0"/>
                <a:ea typeface="黑体" panose="02010609060101010101" pitchFamily="2" charset="-122"/>
              </a:rPr>
              <a:t>3          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+ </a:t>
            </a:r>
            <a:r>
              <a:rPr lang="en-US" altLang="zh-CN" b="1" err="1"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b="1" err="1">
                <a:latin typeface="Times New Roman" panose="02020603050405020304" pitchFamily="18" charset="0"/>
                <a:ea typeface="黑体" panose="02010609060101010101" pitchFamily="2" charset="-122"/>
              </a:rPr>
              <a:t>Cl</a:t>
            </a:r>
            <a:r>
              <a:rPr lang="en-US" altLang="zh-CN" b="1">
                <a:latin typeface="Times New Roman" panose="02020603050405020304" pitchFamily="18" charset="0"/>
                <a:ea typeface="黑体" panose="02010609060101010101" pitchFamily="2" charset="-122"/>
              </a:rPr>
              <a:t>     —   </a:t>
            </a:r>
            <a:endParaRPr lang="en-US" altLang="zh-CN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291" name="文本框 98310"/>
          <p:cNvSpPr txBox="1"/>
          <p:nvPr/>
        </p:nvSpPr>
        <p:spPr>
          <a:xfrm>
            <a:off x="1116013" y="1773238"/>
            <a:ext cx="5761037" cy="460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/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例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、判断下列反应能否</a:t>
            </a:r>
            <a:r>
              <a:rPr lang="zh-CN" altLang="en-US" b="1" dirty="0">
                <a:latin typeface="Times New Roman" panose="02020603050405020304" pitchFamily="18" charset="0"/>
                <a:ea typeface="宋体" panose="02010600030101010101" pitchFamily="2" charset="-122"/>
              </a:rPr>
              <a:t>在水中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发生：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8312" name="文本框 98311"/>
          <p:cNvSpPr txBox="1"/>
          <p:nvPr/>
        </p:nvSpPr>
        <p:spPr>
          <a:xfrm>
            <a:off x="3916045" y="2408238"/>
            <a:ext cx="4968875" cy="210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(1)AgNO</a:t>
            </a:r>
            <a:r>
              <a:rPr lang="en-US" altLang="zh-CN" b="1" baseline="-300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+NaCl  = 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AgCl↓+NaNO</a:t>
            </a:r>
            <a:r>
              <a:rPr lang="en-US" altLang="zh-CN" b="1" baseline="-16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endParaRPr lang="en-US" altLang="zh-CN" b="1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(2)</a:t>
            </a:r>
            <a:r>
              <a:rPr lang="zh-CN" altLang="en-US" b="1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不反应</a:t>
            </a:r>
            <a:endParaRPr lang="zh-CN" altLang="en-US" b="1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(3)BaCl</a:t>
            </a:r>
            <a:r>
              <a:rPr lang="en-US" altLang="zh-CN" b="1" baseline="-250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+Na</a:t>
            </a:r>
            <a:r>
              <a:rPr lang="en-US" altLang="zh-CN" b="1" baseline="-300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CO</a:t>
            </a:r>
            <a:r>
              <a:rPr lang="en-US" altLang="zh-CN" b="1" baseline="-3000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BaCO</a:t>
            </a:r>
            <a:r>
              <a:rPr lang="en-US" altLang="zh-CN" b="1" baseline="-16000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↓+2NaCl</a:t>
            </a:r>
            <a:endParaRPr lang="en-US" altLang="zh-CN" b="1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marL="457200" lvl="0" indent="-457200" algn="just">
              <a:spcBef>
                <a:spcPct val="50000"/>
              </a:spcBef>
            </a:pPr>
            <a:r>
              <a:rPr lang="en-US" altLang="zh-CN" b="1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(4)</a:t>
            </a:r>
            <a:r>
              <a:rPr lang="zh-CN" altLang="en-US" b="1" dirty="0">
                <a:solidFill>
                  <a:srgbClr val="CC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不反应</a:t>
            </a:r>
            <a:endParaRPr lang="zh-CN" altLang="en-US" b="1" dirty="0">
              <a:solidFill>
                <a:srgbClr val="CC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98313" name="文本框 98312"/>
          <p:cNvSpPr txBox="1"/>
          <p:nvPr/>
        </p:nvSpPr>
        <p:spPr>
          <a:xfrm>
            <a:off x="611188" y="4772025"/>
            <a:ext cx="799306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归纳</a:t>
            </a:r>
            <a:r>
              <a:rPr lang="en-US" altLang="zh-CN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碱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)--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2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产物有沉淀生成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000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8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2" grpId="0"/>
      <p:bldP spid="983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Text Box 2"/>
          <p:cNvSpPr>
            <a:spLocks noGrp="1"/>
          </p:cNvSpPr>
          <p:nvPr>
            <p:ph type="title"/>
          </p:nvPr>
        </p:nvSpPr>
        <p:spPr>
          <a:xfrm>
            <a:off x="1093788" y="908050"/>
            <a:ext cx="7366000" cy="519113"/>
          </a:xfrm>
        </p:spPr>
        <p:txBody>
          <a:bodyPr wrap="square" lIns="91440" tIns="45720" rIns="91440" bIns="45720" anchor="b"/>
          <a:p>
            <a:pPr marL="457200" indent="-457200"/>
            <a:r>
              <a:rPr lang="zh-CN" altLang="en-US" sz="2800" b="1" dirty="0"/>
              <a:t>盐的化学性质四：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金属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---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新金属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grpSp>
        <p:nvGrpSpPr>
          <p:cNvPr id="9218" name="组合 61493"/>
          <p:cNvGrpSpPr/>
          <p:nvPr/>
        </p:nvGrpSpPr>
        <p:grpSpPr>
          <a:xfrm>
            <a:off x="900113" y="1557338"/>
            <a:ext cx="6840537" cy="2809875"/>
            <a:chOff x="567" y="981"/>
            <a:chExt cx="4309" cy="1770"/>
          </a:xfrm>
        </p:grpSpPr>
        <p:sp>
          <p:nvSpPr>
            <p:cNvPr id="9219" name="矩形 61479"/>
            <p:cNvSpPr/>
            <p:nvPr/>
          </p:nvSpPr>
          <p:spPr>
            <a:xfrm>
              <a:off x="613" y="981"/>
              <a:ext cx="426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lvl="0" indent="0"/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例</a:t>
              </a:r>
              <a:r>
                <a:rPr lang="en-US" altLang="zh-CN" b="1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、判断下列反应能否</a:t>
              </a:r>
              <a:r>
                <a:rPr lang="zh-CN" altLang="en-US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在水中</a:t>
              </a:r>
              <a:r>
                <a:rPr lang="zh-CN" altLang="en-US" b="1" dirty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发生：</a:t>
              </a:r>
              <a:endPara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0" name="文本框 61480"/>
            <p:cNvSpPr txBox="1"/>
            <p:nvPr/>
          </p:nvSpPr>
          <p:spPr>
            <a:xfrm>
              <a:off x="567" y="1298"/>
              <a:ext cx="1975" cy="1453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 lvl="0" indent="0" algn="just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b="1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① </a:t>
              </a: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CuSO</a:t>
              </a:r>
              <a:r>
                <a:rPr lang="en-US" altLang="zh-CN" b="1" baseline="-16000">
                  <a:latin typeface="Arial" panose="020B0604020202020204" pitchFamily="34" charset="0"/>
                  <a:ea typeface="宋体" panose="02010600030101010101" pitchFamily="2" charset="-122"/>
                </a:rPr>
                <a:t>4    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+ Fe 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---</a:t>
              </a:r>
              <a:endParaRPr lang="en-US" altLang="zh-CN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lvl="0" indent="0" algn="just">
                <a:lnSpc>
                  <a:spcPct val="150000"/>
                </a:lnSpc>
                <a:spcBef>
                  <a:spcPts val="0"/>
                </a:spcBef>
              </a:pP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② AgNO</a:t>
              </a:r>
              <a:r>
                <a:rPr lang="en-US" altLang="zh-CN" b="1" baseline="-16000">
                  <a:latin typeface="Times New Roman" panose="02020603050405020304" pitchFamily="18" charset="0"/>
                  <a:ea typeface="宋体" panose="02010600030101010101" pitchFamily="2" charset="-122"/>
                </a:rPr>
                <a:t>3     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+ Cu 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---</a:t>
              </a:r>
              <a:endParaRPr lang="en-US" altLang="zh-CN" b="1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lvl="0" indent="0" algn="just">
                <a:lnSpc>
                  <a:spcPct val="150000"/>
                </a:lnSpc>
                <a:spcBef>
                  <a:spcPts val="0"/>
                </a:spcBef>
              </a:pP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b="1">
                  <a:latin typeface="Arial" panose="020B0604020202020204" pitchFamily="34" charset="0"/>
                  <a:ea typeface="宋体" panose="02010600030101010101" pitchFamily="2" charset="-122"/>
                </a:rPr>
                <a:t>③ </a:t>
              </a:r>
              <a:r>
                <a:rPr lang="en-US" altLang="zh-CN" b="1" err="1">
                  <a:latin typeface="Times New Roman" panose="02020603050405020304" pitchFamily="18" charset="0"/>
                  <a:ea typeface="宋体" panose="02010600030101010101" pitchFamily="2" charset="-122"/>
                </a:rPr>
                <a:t>AgCl</a:t>
              </a:r>
              <a:r>
                <a:rPr lang="en-US" altLang="zh-CN" sz="2200" b="1" baseline="-16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(</a:t>
              </a:r>
              <a:r>
                <a:rPr lang="zh-CN" altLang="en-US" sz="2200" b="1" baseline="-16000" dirty="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难溶</a:t>
              </a:r>
              <a:r>
                <a:rPr lang="en-US" altLang="zh-CN" sz="2200" b="1" baseline="-16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)</a:t>
              </a:r>
              <a:r>
                <a:rPr lang="en-US" altLang="zh-CN" b="1" baseline="-18000">
                  <a:solidFill>
                    <a:srgbClr val="FF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+Cu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  ---</a:t>
              </a:r>
              <a:endParaRPr lang="en-US" altLang="zh-CN"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lvl="0" indent="0" algn="just">
                <a:lnSpc>
                  <a:spcPct val="150000"/>
                </a:lnSpc>
                <a:spcBef>
                  <a:spcPts val="0"/>
                </a:spcBef>
              </a:pPr>
              <a:r>
                <a:rPr lang="zh-CN" altLang="en-US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 ④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ZnSO</a:t>
              </a:r>
              <a:r>
                <a:rPr lang="en-US" altLang="zh-CN" b="1" baseline="-16000">
                  <a:latin typeface="Times New Roman" panose="02020603050405020304" pitchFamily="18" charset="0"/>
                  <a:ea typeface="宋体" panose="02010600030101010101" pitchFamily="2" charset="-122"/>
                </a:rPr>
                <a:t>4       </a:t>
              </a:r>
              <a:r>
                <a:rPr lang="en-US" altLang="zh-CN" b="1">
                  <a:latin typeface="Times New Roman" panose="02020603050405020304" pitchFamily="18" charset="0"/>
                  <a:ea typeface="宋体" panose="02010600030101010101" pitchFamily="2" charset="-122"/>
                </a:rPr>
                <a:t>+ Fe  </a:t>
              </a:r>
              <a:r>
                <a:rPr lang="en-US" altLang="zh-CN">
                  <a:latin typeface="Times New Roman" panose="02020603050405020304" pitchFamily="18" charset="0"/>
                  <a:ea typeface="宋体" panose="02010600030101010101" pitchFamily="2" charset="-122"/>
                </a:rPr>
                <a:t>---</a:t>
              </a:r>
              <a:endParaRPr lang="en-US" altLang="zh-CN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482" name="文本框 61481"/>
          <p:cNvSpPr txBox="1"/>
          <p:nvPr/>
        </p:nvSpPr>
        <p:spPr>
          <a:xfrm>
            <a:off x="3492500" y="2060575"/>
            <a:ext cx="5111750" cy="23069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zh-CN" altLang="en-US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①  </a:t>
            </a: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CuSO</a:t>
            </a:r>
            <a:r>
              <a:rPr lang="en-US" altLang="zh-CN" b="1" baseline="-160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 Fe = Cu   + FeSO</a:t>
            </a:r>
            <a:r>
              <a:rPr lang="en-US" altLang="zh-CN" b="1" baseline="-18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b="1" baseline="-180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②2AgNO</a:t>
            </a:r>
            <a:r>
              <a:rPr lang="en-US" altLang="zh-CN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 Cu =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2Ag + Cu(NO</a:t>
            </a:r>
            <a:r>
              <a:rPr lang="en-US" altLang="zh-CN" b="1" baseline="-18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altLang="zh-CN" b="1" baseline="-16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en-US" altLang="zh-CN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③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不反应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lvl="0" indent="0" algn="just">
              <a:lnSpc>
                <a:spcPct val="150000"/>
              </a:lnSpc>
              <a:spcBef>
                <a:spcPts val="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④不反应</a:t>
            </a:r>
            <a:endParaRPr lang="zh-CN" altLang="en-US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484" name="文本框 61483"/>
          <p:cNvSpPr txBox="1"/>
          <p:nvPr/>
        </p:nvSpPr>
        <p:spPr>
          <a:xfrm>
            <a:off x="780733" y="5564823"/>
            <a:ext cx="7993062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归纳</a:t>
            </a:r>
            <a:r>
              <a:rPr lang="en-US" altLang="zh-CN" b="1">
                <a:solidFill>
                  <a:srgbClr val="0000CC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金属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溶液</a:t>
            </a:r>
            <a:r>
              <a:rPr lang="en-US" altLang="zh-CN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新盐</a:t>
            </a:r>
            <a:r>
              <a:rPr lang="en-US" altLang="zh-CN" b="1" u="sng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u="sng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新金属</a:t>
            </a:r>
            <a:r>
              <a:rPr lang="zh-CN" altLang="en-US" sz="22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（活动性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lang="zh-CN" altLang="en-US" sz="22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金属</a:t>
            </a:r>
            <a:r>
              <a:rPr lang="en-US" altLang="zh-CN" sz="2200" b="1" u="sng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&gt;</a:t>
            </a:r>
            <a:r>
              <a:rPr lang="zh-CN" altLang="en-US" sz="2200" b="1" u="sng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新金属）</a:t>
            </a:r>
            <a:endParaRPr lang="zh-CN" altLang="en-US" sz="2200" b="1" u="sng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86" name="文本框 61485"/>
          <p:cNvSpPr txBox="1"/>
          <p:nvPr/>
        </p:nvSpPr>
        <p:spPr>
          <a:xfrm>
            <a:off x="900113" y="4224973"/>
            <a:ext cx="30241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 金属活动顺序表：</a:t>
            </a:r>
            <a:endParaRPr lang="zh-CN" altLang="en-US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87" name="文本框 61486"/>
          <p:cNvSpPr txBox="1"/>
          <p:nvPr/>
        </p:nvSpPr>
        <p:spPr>
          <a:xfrm>
            <a:off x="1763713" y="4519295"/>
            <a:ext cx="676910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</a:pPr>
            <a:r>
              <a:rPr lang="en-US" altLang="zh-CN" b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K Ca Na Mg Al Zn Fe Sn Pb(H)Cu Hg Ag Pt Au</a:t>
            </a:r>
            <a:endParaRPr lang="en-US" altLang="zh-CN" b="1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88" name="文本框 61487"/>
          <p:cNvSpPr txBox="1"/>
          <p:nvPr/>
        </p:nvSpPr>
        <p:spPr>
          <a:xfrm>
            <a:off x="4484688" y="5107623"/>
            <a:ext cx="3024187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lvl="0" indent="0">
              <a:spcBef>
                <a:spcPct val="50000"/>
              </a:spcBef>
              <a:buClr>
                <a:srgbClr val="000000"/>
              </a:buClr>
            </a:pPr>
            <a:r>
              <a:rPr lang="zh-CN" altLang="en-US" b="1" dirty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金属活动性逐渐减弱</a:t>
            </a:r>
            <a:endParaRPr lang="zh-CN" altLang="en-US" b="1" dirty="0">
              <a:solidFill>
                <a:srgbClr val="00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89" name="直接连接符 61488"/>
          <p:cNvSpPr/>
          <p:nvPr/>
        </p:nvSpPr>
        <p:spPr>
          <a:xfrm flipV="1">
            <a:off x="1799590" y="4976495"/>
            <a:ext cx="6697663" cy="0"/>
          </a:xfrm>
          <a:prstGeom prst="line">
            <a:avLst/>
          </a:prstGeom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2" grpId="0"/>
      <p:bldP spid="61484" grpId="0"/>
      <p:bldP spid="61486" grpId="0"/>
      <p:bldP spid="61487" grpId="0"/>
      <p:bldP spid="614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20445" y="1349375"/>
            <a:ext cx="7772400" cy="680085"/>
          </a:xfrm>
        </p:spPr>
        <p:txBody>
          <a:bodyPr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讨论：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探究金属活动顺序的方案设计</a:t>
            </a:r>
            <a:endParaRPr lang="zh-CN" altLang="en-US" sz="24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1785" y="1661160"/>
            <a:ext cx="8602345" cy="4191000"/>
          </a:xfrm>
        </p:spPr>
        <p:txBody>
          <a:bodyPr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en-US" altLang="zh-CN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选择适当的试剂，设计不同的方法对镁、锌、铜三种金属的活动性顺序进行探究。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可选用的试剂有：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A.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镁条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锌粒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铜片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硫酸铜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稀硫酸 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硫酸镁  </a:t>
            </a:r>
            <a:r>
              <a:rPr lang="en-US" altLang="zh-CN" sz="1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G.</a:t>
            </a:r>
            <a:r>
              <a:rPr lang="zh-CN" altLang="en-US" sz="1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硫酸锌。</a:t>
            </a:r>
            <a:endParaRPr lang="zh-CN" altLang="en-US" sz="1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请填写你设计的方案的实验报告：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2032000" y="2681605"/>
            <a:ext cx="19050" cy="28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/>
          <p:cNvPicPr/>
          <p:nvPr/>
        </p:nvPicPr>
        <p:blipFill>
          <a:blip r:embed="rId1"/>
          <a:stretch>
            <a:fillRect/>
          </a:stretch>
        </p:blipFill>
        <p:spPr>
          <a:xfrm>
            <a:off x="2032000" y="3124200"/>
            <a:ext cx="19050" cy="285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1148715" y="5567680"/>
            <a:ext cx="6389370" cy="4991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endParaRPr lang="en-US" altLang="zh-CN" sz="105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266700"/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综合实验结果，</a:t>
            </a: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Zn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的金属活动性由强到弱的顺序为</a:t>
            </a:r>
            <a:r>
              <a:rPr lang="zh-CN" altLang="en-US" sz="1600" u="sng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920115" y="3687445"/>
          <a:ext cx="6847205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345"/>
                <a:gridCol w="2001520"/>
                <a:gridCol w="1736725"/>
                <a:gridCol w="2380615"/>
              </a:tblGrid>
              <a:tr h="3581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实验步骤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实验现象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化学方程式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方案</a:t>
                      </a: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方案</a:t>
                      </a: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1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方案</a:t>
                      </a: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100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" vert="horz" anchor="ctr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Ricepaper">
  <a:themeElements>
    <a:clrScheme name="">
      <a:dk1>
        <a:srgbClr val="00264C"/>
      </a:dk1>
      <a:lt1>
        <a:srgbClr val="FFFFE9"/>
      </a:lt1>
      <a:dk2>
        <a:srgbClr val="333333"/>
      </a:dk2>
      <a:lt2>
        <a:srgbClr val="333333"/>
      </a:lt2>
      <a:accent1>
        <a:srgbClr val="78C0B2"/>
      </a:accent1>
      <a:accent2>
        <a:srgbClr val="262D4C"/>
      </a:accent2>
      <a:accent3>
        <a:srgbClr val="FFFFF2"/>
      </a:accent3>
      <a:accent4>
        <a:srgbClr val="001F40"/>
      </a:accent4>
      <a:accent5>
        <a:srgbClr val="BEDCD5"/>
      </a:accent5>
      <a:accent6>
        <a:srgbClr val="212843"/>
      </a:accent6>
      <a:hlink>
        <a:srgbClr val="598BBD"/>
      </a:hlink>
      <a:folHlink>
        <a:srgbClr val="4D4D4D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333333"/>
        </a:dk1>
        <a:lt1>
          <a:srgbClr val="333300"/>
        </a:lt1>
        <a:dk2>
          <a:srgbClr val="333333"/>
        </a:dk2>
        <a:lt2>
          <a:srgbClr val="9D9475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5DDCD"/>
        </a:accent5>
        <a:accent6>
          <a:srgbClr val="C5C2B8"/>
        </a:accent6>
        <a:hlink>
          <a:srgbClr val="CC9900"/>
        </a:hlink>
        <a:folHlink>
          <a:srgbClr val="ADA6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3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1"/>
        </a:accent5>
        <a:accent6>
          <a:srgbClr val="628875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AEFE5"/>
        </a:accent3>
        <a:accent4>
          <a:srgbClr val="1A2E42"/>
        </a:accent4>
        <a:accent5>
          <a:srgbClr val="E0DEC7"/>
        </a:accent5>
        <a:accent6>
          <a:srgbClr val="7B6A5E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Designs\Ricepaper.pot</Template>
  <TotalTime>0</TotalTime>
  <Words>2806</Words>
  <Application>WPS 演示</Application>
  <PresentationFormat>在屏幕上显示</PresentationFormat>
  <Paragraphs>282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16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黑体</vt:lpstr>
      <vt:lpstr>楷体_GB2312</vt:lpstr>
      <vt:lpstr>隶书</vt:lpstr>
      <vt:lpstr>微软雅黑</vt:lpstr>
      <vt:lpstr>Arial Unicode MS</vt:lpstr>
      <vt:lpstr>新宋体</vt:lpstr>
      <vt:lpstr>Wingdings 2</vt:lpstr>
      <vt:lpstr>Ricepaper</vt:lpstr>
      <vt:lpstr>1_Ricepaper</vt:lpstr>
      <vt:lpstr>2_Ricepaper</vt:lpstr>
      <vt:lpstr>3_Ricepaper</vt:lpstr>
      <vt:lpstr>4_Ricepaper</vt:lpstr>
      <vt:lpstr>5_Ricepaper</vt:lpstr>
      <vt:lpstr>盐的化学性质</vt:lpstr>
      <vt:lpstr>学习目标</vt:lpstr>
      <vt:lpstr>PowerPoint 演示文稿</vt:lpstr>
      <vt:lpstr>PowerPoint 演示文稿</vt:lpstr>
      <vt:lpstr>盐的化学性质一：盐+酸---新盐+新酸</vt:lpstr>
      <vt:lpstr>盐的化学性质二：盐+碱---新盐+新碱</vt:lpstr>
      <vt:lpstr>盐的化学性质三：盐+盐---新盐+新盐</vt:lpstr>
      <vt:lpstr>盐的化学性质四：盐+金属---新盐+新金属</vt:lpstr>
      <vt:lpstr>讨论：探究金属活动顺序的方案设计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课堂检测：             请阅读下列物质，完成后面问题</vt:lpstr>
      <vt:lpstr>PowerPoint 演示文稿</vt:lpstr>
    </vt:vector>
  </TitlesOfParts>
  <Company>lilypc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酸 雨</dc:title>
  <dc:creator>lily</dc:creator>
  <cp:lastModifiedBy>Administrator</cp:lastModifiedBy>
  <cp:revision>294</cp:revision>
  <dcterms:created xsi:type="dcterms:W3CDTF">2004-03-23T12:30:00Z</dcterms:created>
  <dcterms:modified xsi:type="dcterms:W3CDTF">2018-03-21T02:21:39Z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