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5" r:id="rId2"/>
    <p:sldId id="256" r:id="rId3"/>
    <p:sldId id="258" r:id="rId4"/>
    <p:sldId id="269" r:id="rId5"/>
    <p:sldId id="257" r:id="rId6"/>
    <p:sldId id="259" r:id="rId7"/>
    <p:sldId id="261" r:id="rId8"/>
    <p:sldId id="266" r:id="rId9"/>
    <p:sldId id="263" r:id="rId10"/>
    <p:sldId id="262" r:id="rId11"/>
    <p:sldId id="267" r:id="rId12"/>
    <p:sldId id="260" r:id="rId13"/>
    <p:sldId id="268" r:id="rId14"/>
    <p:sldId id="264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4C9DC2-7A0F-4BB5-A556-5BB70A702332}" type="datetimeFigureOut">
              <a:rPr lang="zh-CN" altLang="en-US" smtClean="0"/>
              <a:pPr/>
              <a:t>2017/11/19 Sunday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421A8E-7AF4-41AF-946C-72D042D30E8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421A8E-7AF4-41AF-946C-72D042D30E8D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421A8E-7AF4-41AF-946C-72D042D30E8D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87541-B0CC-4311-8C45-F6DA85366129}" type="datetimeFigureOut">
              <a:rPr lang="zh-CN" altLang="en-US" smtClean="0"/>
              <a:pPr/>
              <a:t>2017/11/19 Sunday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B6F77-5FB3-4CD9-97F5-35AD08501D2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87541-B0CC-4311-8C45-F6DA85366129}" type="datetimeFigureOut">
              <a:rPr lang="zh-CN" altLang="en-US" smtClean="0"/>
              <a:pPr/>
              <a:t>2017/11/19 Sunday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B6F77-5FB3-4CD9-97F5-35AD08501D2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87541-B0CC-4311-8C45-F6DA85366129}" type="datetimeFigureOut">
              <a:rPr lang="zh-CN" altLang="en-US" smtClean="0"/>
              <a:pPr/>
              <a:t>2017/11/19 Sunday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B6F77-5FB3-4CD9-97F5-35AD08501D2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87541-B0CC-4311-8C45-F6DA85366129}" type="datetimeFigureOut">
              <a:rPr lang="zh-CN" altLang="en-US" smtClean="0"/>
              <a:pPr/>
              <a:t>2017/11/19 Sunday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B6F77-5FB3-4CD9-97F5-35AD08501D2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87541-B0CC-4311-8C45-F6DA85366129}" type="datetimeFigureOut">
              <a:rPr lang="zh-CN" altLang="en-US" smtClean="0"/>
              <a:pPr/>
              <a:t>2017/11/19 Sunday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B6F77-5FB3-4CD9-97F5-35AD08501D2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87541-B0CC-4311-8C45-F6DA85366129}" type="datetimeFigureOut">
              <a:rPr lang="zh-CN" altLang="en-US" smtClean="0"/>
              <a:pPr/>
              <a:t>2017/11/19 Sunday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B6F77-5FB3-4CD9-97F5-35AD08501D2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87541-B0CC-4311-8C45-F6DA85366129}" type="datetimeFigureOut">
              <a:rPr lang="zh-CN" altLang="en-US" smtClean="0"/>
              <a:pPr/>
              <a:t>2017/11/19 Sunday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B6F77-5FB3-4CD9-97F5-35AD08501D2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87541-B0CC-4311-8C45-F6DA85366129}" type="datetimeFigureOut">
              <a:rPr lang="zh-CN" altLang="en-US" smtClean="0"/>
              <a:pPr/>
              <a:t>2017/11/19 Sunday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B6F77-5FB3-4CD9-97F5-35AD08501D2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87541-B0CC-4311-8C45-F6DA85366129}" type="datetimeFigureOut">
              <a:rPr lang="zh-CN" altLang="en-US" smtClean="0"/>
              <a:pPr/>
              <a:t>2017/11/19 Sunday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B6F77-5FB3-4CD9-97F5-35AD08501D2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87541-B0CC-4311-8C45-F6DA85366129}" type="datetimeFigureOut">
              <a:rPr lang="zh-CN" altLang="en-US" smtClean="0"/>
              <a:pPr/>
              <a:t>2017/11/19 Sunday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B6F77-5FB3-4CD9-97F5-35AD08501D2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87541-B0CC-4311-8C45-F6DA85366129}" type="datetimeFigureOut">
              <a:rPr lang="zh-CN" altLang="en-US" smtClean="0"/>
              <a:pPr/>
              <a:t>2017/11/19 Sunday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B6F77-5FB3-4CD9-97F5-35AD08501D2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87541-B0CC-4311-8C45-F6DA85366129}" type="datetimeFigureOut">
              <a:rPr lang="zh-CN" altLang="en-US" smtClean="0"/>
              <a:pPr/>
              <a:t>2017/11/19 Sunday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B6F77-5FB3-4CD9-97F5-35AD08501D2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 descr="8007558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28662" y="363915"/>
            <a:ext cx="714380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000" dirty="0" smtClean="0">
                <a:ea typeface="方正姚体" pitchFamily="2" charset="-122"/>
              </a:rPr>
              <a:t>        </a:t>
            </a:r>
            <a:r>
              <a:rPr lang="zh-CN" altLang="en-US" sz="3200" dirty="0" smtClean="0">
                <a:ea typeface="方正姚体" pitchFamily="2" charset="-122"/>
              </a:rPr>
              <a:t>张岱：明末清初文学家，出身仕宦世家，爱繁华，好山水晓音乐。明亡后不仕。</a:t>
            </a:r>
            <a:r>
              <a:rPr lang="en-US" sz="3200" dirty="0" smtClean="0">
                <a:ea typeface="方正姚体" pitchFamily="2" charset="-122"/>
              </a:rPr>
              <a:t> </a:t>
            </a:r>
          </a:p>
          <a:p>
            <a:endParaRPr lang="en-US" sz="3200" dirty="0" smtClean="0">
              <a:ea typeface="方正姚体" pitchFamily="2" charset="-122"/>
            </a:endParaRPr>
          </a:p>
          <a:p>
            <a:r>
              <a:rPr lang="zh-CN" altLang="en-US" sz="3200" dirty="0" smtClean="0">
                <a:ea typeface="方正姚体" pitchFamily="2" charset="-122"/>
              </a:rPr>
              <a:t>        陶庵国破家亡，无所归止，披发入山，为野人。</a:t>
            </a:r>
            <a:r>
              <a:rPr lang="en-US" altLang="zh-CN" sz="3200" dirty="0" smtClean="0">
                <a:ea typeface="方正姚体" pitchFamily="2" charset="-122"/>
              </a:rPr>
              <a:t>…...</a:t>
            </a:r>
            <a:r>
              <a:rPr lang="zh-CN" altLang="en-US" sz="3200" dirty="0" smtClean="0">
                <a:ea typeface="方正姚体" pitchFamily="2" charset="-122"/>
              </a:rPr>
              <a:t>作自挽诗，每欲引决，因</a:t>
            </a:r>
            <a:r>
              <a:rPr lang="en-US" altLang="zh-CN" sz="3200" dirty="0" smtClean="0">
                <a:ea typeface="方正姚体" pitchFamily="2" charset="-122"/>
              </a:rPr>
              <a:t>《</a:t>
            </a:r>
            <a:r>
              <a:rPr lang="zh-CN" altLang="en-US" sz="3200" dirty="0" smtClean="0">
                <a:ea typeface="方正姚体" pitchFamily="2" charset="-122"/>
              </a:rPr>
              <a:t>石匮书</a:t>
            </a:r>
            <a:r>
              <a:rPr lang="en-US" altLang="zh-CN" sz="3200" dirty="0" smtClean="0">
                <a:ea typeface="方正姚体" pitchFamily="2" charset="-122"/>
              </a:rPr>
              <a:t>》</a:t>
            </a:r>
            <a:r>
              <a:rPr lang="zh-CN" altLang="en-US" sz="3200" dirty="0" smtClean="0">
                <a:ea typeface="方正姚体" pitchFamily="2" charset="-122"/>
              </a:rPr>
              <a:t>未成，尚视息人世。</a:t>
            </a:r>
            <a:endParaRPr lang="en-US" altLang="zh-CN" sz="3200" dirty="0" smtClean="0">
              <a:ea typeface="方正姚体" pitchFamily="2" charset="-122"/>
            </a:endParaRPr>
          </a:p>
          <a:p>
            <a:r>
              <a:rPr lang="en-US" altLang="zh-CN" sz="3200" dirty="0" smtClean="0">
                <a:ea typeface="方正姚体" pitchFamily="2" charset="-122"/>
              </a:rPr>
              <a:t> </a:t>
            </a:r>
            <a:r>
              <a:rPr lang="en-US" altLang="zh-CN" sz="3200" dirty="0" smtClean="0">
                <a:ea typeface="方正姚体" pitchFamily="2" charset="-122"/>
              </a:rPr>
              <a:t>          </a:t>
            </a:r>
            <a:r>
              <a:rPr lang="zh-CN" altLang="en-US" sz="3200" dirty="0" smtClean="0">
                <a:ea typeface="方正姚体" pitchFamily="2" charset="-122"/>
              </a:rPr>
              <a:t>因想余生平，繁华靡丽，过眼皆空，五十年来，总成一梦。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                                      </a:t>
            </a:r>
            <a:r>
              <a:rPr lang="en-US" altLang="zh-CN" sz="3200" dirty="0" smtClean="0">
                <a:ea typeface="方正姚体" pitchFamily="2" charset="-122"/>
              </a:rPr>
              <a:t>——《</a:t>
            </a:r>
            <a:r>
              <a:rPr lang="zh-CN" altLang="en-US" sz="3200" dirty="0" smtClean="0">
                <a:ea typeface="方正姚体" pitchFamily="2" charset="-122"/>
              </a:rPr>
              <a:t>陶庵梦忆序</a:t>
            </a:r>
            <a:r>
              <a:rPr lang="en-US" altLang="zh-CN" sz="3200" dirty="0" smtClean="0">
                <a:ea typeface="方正姚体" pitchFamily="2" charset="-122"/>
              </a:rPr>
              <a:t>》</a:t>
            </a:r>
          </a:p>
          <a:p>
            <a:endParaRPr lang="en-US" altLang="zh-CN" sz="3200" dirty="0" smtClean="0">
              <a:ea typeface="方正姚体" pitchFamily="2" charset="-122"/>
            </a:endParaRPr>
          </a:p>
          <a:p>
            <a:r>
              <a:rPr lang="zh-CN" altLang="en-US" sz="3200" dirty="0" smtClean="0">
                <a:ea typeface="方正姚体" pitchFamily="2" charset="-122"/>
              </a:rPr>
              <a:t>      “崇祯</a:t>
            </a:r>
            <a:r>
              <a:rPr lang="zh-CN" altLang="en-US" sz="3200" dirty="0" smtClean="0">
                <a:ea typeface="方正姚体" pitchFamily="2" charset="-122"/>
              </a:rPr>
              <a:t>五年十二月，余住西湖</a:t>
            </a:r>
            <a:r>
              <a:rPr lang="zh-CN" altLang="en-US" sz="3200" dirty="0" smtClean="0">
                <a:ea typeface="方正姚体" pitchFamily="2" charset="-122"/>
              </a:rPr>
              <a:t>。”</a:t>
            </a:r>
            <a:endParaRPr lang="en-US" altLang="zh-CN" sz="3200" dirty="0" smtClean="0">
              <a:ea typeface="方正姚体" pitchFamily="2" charset="-122"/>
            </a:endParaRPr>
          </a:p>
          <a:p>
            <a:endParaRPr lang="en-US" altLang="zh-CN" sz="3000" dirty="0" smtClean="0"/>
          </a:p>
          <a:p>
            <a:endParaRPr lang="zh-CN" altLang="en-US" sz="3000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dirty="0" smtClean="0"/>
              <a:t>            通过</a:t>
            </a:r>
            <a:r>
              <a:rPr lang="zh-CN" altLang="en-US" dirty="0" smtClean="0"/>
              <a:t>找</a:t>
            </a:r>
            <a:r>
              <a:rPr lang="en-US" dirty="0" smtClean="0"/>
              <a:t>“</a:t>
            </a:r>
            <a:r>
              <a:rPr lang="zh-CN" altLang="en-US" dirty="0" smtClean="0"/>
              <a:t>痴行</a:t>
            </a:r>
            <a:r>
              <a:rPr lang="en-US" dirty="0" smtClean="0"/>
              <a:t>”</a:t>
            </a:r>
            <a:r>
              <a:rPr lang="zh-CN" altLang="en-US" dirty="0" smtClean="0"/>
              <a:t>、品</a:t>
            </a:r>
            <a:r>
              <a:rPr lang="en-US" dirty="0" smtClean="0"/>
              <a:t>“</a:t>
            </a:r>
            <a:r>
              <a:rPr lang="zh-CN" altLang="en-US" dirty="0" smtClean="0"/>
              <a:t>奇景</a:t>
            </a:r>
            <a:r>
              <a:rPr lang="en-US" dirty="0" smtClean="0"/>
              <a:t>”</a:t>
            </a:r>
            <a:r>
              <a:rPr lang="zh-CN" altLang="en-US" dirty="0" smtClean="0"/>
              <a:t>、议</a:t>
            </a:r>
            <a:r>
              <a:rPr lang="en-US" dirty="0" smtClean="0"/>
              <a:t>“</a:t>
            </a:r>
            <a:r>
              <a:rPr lang="zh-CN" altLang="en-US" dirty="0" smtClean="0"/>
              <a:t>痴心</a:t>
            </a:r>
            <a:r>
              <a:rPr lang="en-US" dirty="0" smtClean="0"/>
              <a:t>”</a:t>
            </a:r>
            <a:r>
              <a:rPr lang="zh-CN" altLang="en-US" dirty="0" smtClean="0"/>
              <a:t>，已经体会到了张岱的痴，他是个怎样的人呢</a:t>
            </a:r>
            <a:r>
              <a:rPr lang="zh-CN" altLang="en-US" dirty="0" smtClean="0"/>
              <a:t>？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</a:t>
            </a:r>
            <a:r>
              <a:rPr lang="en-US" altLang="zh-CN" dirty="0" smtClean="0"/>
              <a:t>           </a:t>
            </a:r>
            <a:r>
              <a:rPr lang="zh-CN" altLang="en-US" dirty="0" smtClean="0"/>
              <a:t>请</a:t>
            </a:r>
            <a:r>
              <a:rPr lang="zh-CN" altLang="en-US" dirty="0" smtClean="0"/>
              <a:t>你用</a:t>
            </a:r>
            <a:r>
              <a:rPr lang="en-US" dirty="0" smtClean="0"/>
              <a:t>“</a:t>
            </a:r>
            <a:r>
              <a:rPr lang="zh-CN" altLang="en-US" dirty="0" smtClean="0"/>
              <a:t>好一个</a:t>
            </a:r>
            <a:r>
              <a:rPr lang="en-US" dirty="0" smtClean="0"/>
              <a:t>______________</a:t>
            </a:r>
            <a:r>
              <a:rPr lang="zh-CN" altLang="en-US" dirty="0" smtClean="0"/>
              <a:t>的张岱</a:t>
            </a:r>
            <a:r>
              <a:rPr lang="en-US" dirty="0" smtClean="0"/>
              <a:t>”</a:t>
            </a:r>
            <a:r>
              <a:rPr lang="zh-CN" altLang="en-US" dirty="0" smtClean="0"/>
              <a:t>的句式评点张岱其人。</a:t>
            </a:r>
            <a:r>
              <a:rPr lang="en-US" dirty="0" smtClean="0"/>
              <a:t/>
            </a:r>
            <a:br>
              <a:rPr lang="en-US" dirty="0" smtClean="0"/>
            </a:br>
            <a:endParaRPr lang="zh-CN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timg (12)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" y="0"/>
            <a:ext cx="9143999" cy="7072338"/>
          </a:xfr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71538" y="500042"/>
            <a:ext cx="742955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latin typeface="华文行楷" pitchFamily="2" charset="-122"/>
                <a:ea typeface="楷体" pitchFamily="49" charset="-122"/>
              </a:rPr>
              <a:t>      </a:t>
            </a:r>
            <a:r>
              <a:rPr lang="zh-CN" altLang="en-US" sz="2800" b="1" dirty="0" smtClean="0">
                <a:latin typeface="华文行楷" pitchFamily="2" charset="-122"/>
                <a:ea typeface="楷体" pitchFamily="49" charset="-122"/>
              </a:rPr>
              <a:t>中国</a:t>
            </a:r>
            <a:r>
              <a:rPr lang="zh-CN" altLang="en-US" sz="2800" b="1" dirty="0" smtClean="0">
                <a:latin typeface="华文行楷" pitchFamily="2" charset="-122"/>
                <a:ea typeface="楷体" pitchFamily="49" charset="-122"/>
              </a:rPr>
              <a:t>历史上，有多少张岱这样的古代文人！</a:t>
            </a:r>
            <a:br>
              <a:rPr lang="zh-CN" altLang="en-US" sz="2800" b="1" dirty="0" smtClean="0">
                <a:latin typeface="华文行楷" pitchFamily="2" charset="-122"/>
                <a:ea typeface="楷体" pitchFamily="49" charset="-122"/>
              </a:rPr>
            </a:br>
            <a:r>
              <a:rPr lang="en-US" sz="2800" b="1" dirty="0" smtClean="0">
                <a:latin typeface="华文行楷" pitchFamily="2" charset="-122"/>
                <a:ea typeface="楷体" pitchFamily="49" charset="-122"/>
              </a:rPr>
              <a:t> </a:t>
            </a:r>
            <a:r>
              <a:rPr lang="zh-CN" altLang="en-US" sz="2800" b="1" dirty="0" smtClean="0">
                <a:latin typeface="华文行楷" pitchFamily="2" charset="-122"/>
                <a:ea typeface="楷体" pitchFamily="49" charset="-122"/>
              </a:rPr>
              <a:t>他们，宁愿自己是山是水是树是花是草是云</a:t>
            </a:r>
            <a:r>
              <a:rPr lang="zh-CN" altLang="en-US" sz="2800" b="1" dirty="0" smtClean="0">
                <a:latin typeface="华文行楷" pitchFamily="2" charset="-122"/>
                <a:ea typeface="楷体" pitchFamily="49" charset="-122"/>
              </a:rPr>
              <a:t>是             冰。</a:t>
            </a:r>
            <a:r>
              <a:rPr lang="zh-CN" altLang="en-US" sz="2800" b="1" dirty="0" smtClean="0">
                <a:latin typeface="华文行楷" pitchFamily="2" charset="-122"/>
                <a:ea typeface="楷体" pitchFamily="49" charset="-122"/>
              </a:rPr>
              <a:t/>
            </a:r>
            <a:br>
              <a:rPr lang="zh-CN" altLang="en-US" sz="2800" b="1" dirty="0" smtClean="0">
                <a:latin typeface="华文行楷" pitchFamily="2" charset="-122"/>
                <a:ea typeface="楷体" pitchFamily="49" charset="-122"/>
              </a:rPr>
            </a:br>
            <a:r>
              <a:rPr lang="en-US" sz="2800" b="1" dirty="0" smtClean="0">
                <a:latin typeface="华文行楷" pitchFamily="2" charset="-122"/>
                <a:ea typeface="楷体" pitchFamily="49" charset="-122"/>
              </a:rPr>
              <a:t> </a:t>
            </a:r>
            <a:r>
              <a:rPr lang="zh-CN" altLang="en-US" sz="2800" b="1" dirty="0" smtClean="0">
                <a:latin typeface="华文行楷" pitchFamily="2" charset="-122"/>
                <a:ea typeface="楷体" pitchFamily="49" charset="-122"/>
              </a:rPr>
              <a:t>他们，让心灵依托于阔大宁静清寒灵动之山水。</a:t>
            </a:r>
            <a:br>
              <a:rPr lang="zh-CN" altLang="en-US" sz="2800" b="1" dirty="0" smtClean="0">
                <a:latin typeface="华文行楷" pitchFamily="2" charset="-122"/>
                <a:ea typeface="楷体" pitchFamily="49" charset="-122"/>
              </a:rPr>
            </a:br>
            <a:r>
              <a:rPr lang="en-US" sz="2800" b="1" dirty="0" smtClean="0">
                <a:latin typeface="华文行楷" pitchFamily="2" charset="-122"/>
                <a:ea typeface="楷体" pitchFamily="49" charset="-122"/>
              </a:rPr>
              <a:t> </a:t>
            </a:r>
            <a:r>
              <a:rPr lang="zh-CN" altLang="en-US" sz="2800" b="1" dirty="0" smtClean="0">
                <a:latin typeface="华文行楷" pitchFamily="2" charset="-122"/>
                <a:ea typeface="楷体" pitchFamily="49" charset="-122"/>
              </a:rPr>
              <a:t>他们，在现实中被压弯了腰，窒息了生命。</a:t>
            </a:r>
            <a:br>
              <a:rPr lang="zh-CN" altLang="en-US" sz="2800" b="1" dirty="0" smtClean="0">
                <a:latin typeface="华文行楷" pitchFamily="2" charset="-122"/>
                <a:ea typeface="楷体" pitchFamily="49" charset="-122"/>
              </a:rPr>
            </a:br>
            <a:r>
              <a:rPr lang="en-US" sz="2800" b="1" dirty="0" smtClean="0">
                <a:latin typeface="华文行楷" pitchFamily="2" charset="-122"/>
                <a:ea typeface="楷体" pitchFamily="49" charset="-122"/>
              </a:rPr>
              <a:t> </a:t>
            </a:r>
            <a:r>
              <a:rPr lang="zh-CN" altLang="en-US" sz="2800" b="1" dirty="0" smtClean="0">
                <a:latin typeface="华文行楷" pitchFamily="2" charset="-122"/>
                <a:ea typeface="楷体" pitchFamily="49" charset="-122"/>
              </a:rPr>
              <a:t>雪是其节，冰是其志，凌寒独立是其人格</a:t>
            </a:r>
            <a:r>
              <a:rPr lang="en-US" sz="2800" b="1" dirty="0" smtClean="0">
                <a:latin typeface="华文行楷" pitchFamily="2" charset="-122"/>
                <a:ea typeface="楷体" pitchFamily="49" charset="-122"/>
              </a:rPr>
              <a:t>,</a:t>
            </a:r>
            <a:r>
              <a:rPr lang="zh-CN" altLang="en-US" sz="2800" b="1" dirty="0" smtClean="0">
                <a:latin typeface="华文行楷" pitchFamily="2" charset="-122"/>
                <a:ea typeface="楷体" pitchFamily="49" charset="-122"/>
              </a:rPr>
              <a:t>苍茫天地是其归宿。</a:t>
            </a:r>
            <a:br>
              <a:rPr lang="zh-CN" altLang="en-US" sz="2800" b="1" dirty="0" smtClean="0">
                <a:latin typeface="华文行楷" pitchFamily="2" charset="-122"/>
                <a:ea typeface="楷体" pitchFamily="49" charset="-122"/>
              </a:rPr>
            </a:br>
            <a:r>
              <a:rPr lang="zh-CN" altLang="en-US" sz="2800" b="1" dirty="0" smtClean="0">
                <a:latin typeface="华文行楷" pitchFamily="2" charset="-122"/>
                <a:ea typeface="楷体" pitchFamily="49" charset="-122"/>
              </a:rPr>
              <a:t>幸好，还有文字，承载着他们的灵魂。</a:t>
            </a:r>
            <a:br>
              <a:rPr lang="zh-CN" altLang="en-US" sz="2800" b="1" dirty="0" smtClean="0">
                <a:latin typeface="华文行楷" pitchFamily="2" charset="-122"/>
                <a:ea typeface="楷体" pitchFamily="49" charset="-122"/>
              </a:rPr>
            </a:br>
            <a:r>
              <a:rPr lang="zh-CN" altLang="en-US" sz="2800" b="1" dirty="0" smtClean="0">
                <a:latin typeface="华文行楷" pitchFamily="2" charset="-122"/>
                <a:ea typeface="楷体" pitchFamily="49" charset="-122"/>
              </a:rPr>
              <a:t>          一衣一炉一扁舟，</a:t>
            </a:r>
            <a:br>
              <a:rPr lang="zh-CN" altLang="en-US" sz="2800" b="1" dirty="0" smtClean="0">
                <a:latin typeface="华文行楷" pitchFamily="2" charset="-122"/>
                <a:ea typeface="楷体" pitchFamily="49" charset="-122"/>
              </a:rPr>
            </a:br>
            <a:r>
              <a:rPr lang="zh-CN" altLang="en-US" sz="2800" b="1" dirty="0" smtClean="0">
                <a:latin typeface="华文行楷" pitchFamily="2" charset="-122"/>
                <a:ea typeface="楷体" pitchFamily="49" charset="-122"/>
              </a:rPr>
              <a:t>          一堤一亭一知友。</a:t>
            </a:r>
            <a:br>
              <a:rPr lang="zh-CN" altLang="en-US" sz="2800" b="1" dirty="0" smtClean="0">
                <a:latin typeface="华文行楷" pitchFamily="2" charset="-122"/>
                <a:ea typeface="楷体" pitchFamily="49" charset="-122"/>
              </a:rPr>
            </a:br>
            <a:r>
              <a:rPr lang="zh-CN" altLang="en-US" sz="2800" b="1" dirty="0" smtClean="0">
                <a:latin typeface="华文行楷" pitchFamily="2" charset="-122"/>
                <a:ea typeface="楷体" pitchFamily="49" charset="-122"/>
              </a:rPr>
              <a:t>          一厢偶遇一樽酒，</a:t>
            </a:r>
            <a:br>
              <a:rPr lang="zh-CN" altLang="en-US" sz="2800" b="1" dirty="0" smtClean="0">
                <a:latin typeface="华文行楷" pitchFamily="2" charset="-122"/>
                <a:ea typeface="楷体" pitchFamily="49" charset="-122"/>
              </a:rPr>
            </a:br>
            <a:r>
              <a:rPr lang="zh-CN" altLang="en-US" sz="2800" b="1" dirty="0" smtClean="0">
                <a:latin typeface="华文行楷" pitchFamily="2" charset="-122"/>
                <a:ea typeface="楷体" pitchFamily="49" charset="-122"/>
              </a:rPr>
              <a:t>          一人痴对一湖愁。</a:t>
            </a:r>
            <a:endParaRPr lang="zh-CN" altLang="en-US" sz="2800" b="1" dirty="0">
              <a:latin typeface="华文行楷" pitchFamily="2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dirty="0" smtClean="0"/>
              <a:t>    人</a:t>
            </a:r>
            <a:r>
              <a:rPr lang="zh-CN" altLang="en-US" dirty="0" smtClean="0"/>
              <a:t>无癖，不可与交，以其无深情也；人无疵，不可与交，以其无真气也。</a:t>
            </a:r>
            <a:endParaRPr lang="zh-CN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6" name="内容占位符 5" descr="u=2482163031,397931471&amp;fm=214&amp;gp=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4" name="TextBox 3"/>
          <p:cNvSpPr txBox="1"/>
          <p:nvPr/>
        </p:nvSpPr>
        <p:spPr>
          <a:xfrm>
            <a:off x="1071538" y="1357298"/>
            <a:ext cx="664373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>
                <a:ea typeface="华文行楷" pitchFamily="2" charset="-122"/>
              </a:rPr>
              <a:t>如果张岱遇到独钓寒江雪的渔翁，他们会是志同道合的人吗？ </a:t>
            </a:r>
            <a:endParaRPr lang="zh-CN" altLang="en-US" sz="4400" dirty="0">
              <a:ea typeface="华文行楷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timg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643709"/>
          </a:xfrm>
          <a:prstGeom prst="rect">
            <a:avLst/>
          </a:prstGeom>
        </p:spPr>
      </p:pic>
      <p:sp>
        <p:nvSpPr>
          <p:cNvPr id="9" name="标题 5"/>
          <p:cNvSpPr>
            <a:spLocks noGrp="1"/>
          </p:cNvSpPr>
          <p:nvPr>
            <p:ph type="ctrTitle"/>
          </p:nvPr>
        </p:nvSpPr>
        <p:spPr>
          <a:xfrm>
            <a:off x="642910" y="264318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zh-CN" altLang="en-US" dirty="0">
                <a:ea typeface="华文新魏" pitchFamily="2" charset="-122"/>
              </a:rPr>
              <a:t>有一种画轴，且细且长，静静垂于厅堂之侧。以自己特有的淡雅、高洁，惹人喜爱。在我国古典文学宝库中，就垂着这样两轴精品，这就是宋苏东坡的</a:t>
            </a:r>
            <a:r>
              <a:rPr lang="en-US" altLang="zh-CN" dirty="0">
                <a:ea typeface="华文新魏" pitchFamily="2" charset="-122"/>
              </a:rPr>
              <a:t>《</a:t>
            </a:r>
            <a:r>
              <a:rPr lang="zh-CN" altLang="en-US" dirty="0">
                <a:ea typeface="华文新魏" pitchFamily="2" charset="-122"/>
              </a:rPr>
              <a:t>记承天寺夜游</a:t>
            </a:r>
            <a:r>
              <a:rPr lang="en-US" altLang="zh-CN" dirty="0">
                <a:ea typeface="华文新魏" pitchFamily="2" charset="-122"/>
              </a:rPr>
              <a:t>》</a:t>
            </a:r>
            <a:r>
              <a:rPr lang="zh-CN" altLang="en-US" dirty="0">
                <a:ea typeface="华文新魏" pitchFamily="2" charset="-122"/>
              </a:rPr>
              <a:t>和明张岱的</a:t>
            </a:r>
            <a:r>
              <a:rPr lang="en-US" altLang="zh-CN" dirty="0">
                <a:ea typeface="华文新魏" pitchFamily="2" charset="-122"/>
              </a:rPr>
              <a:t>《</a:t>
            </a:r>
            <a:r>
              <a:rPr lang="zh-CN" altLang="en-US" dirty="0">
                <a:ea typeface="华文新魏" pitchFamily="2" charset="-122"/>
              </a:rPr>
              <a:t>湖心亭看雪</a:t>
            </a:r>
            <a:r>
              <a:rPr lang="en-US" altLang="zh-CN" dirty="0">
                <a:ea typeface="华文新魏" pitchFamily="2" charset="-122"/>
              </a:rPr>
              <a:t>》</a:t>
            </a:r>
            <a:r>
              <a:rPr lang="zh-CN" altLang="en-US" dirty="0" smtClean="0">
                <a:ea typeface="华文新魏" pitchFamily="2" charset="-122"/>
              </a:rPr>
              <a:t>。                  </a:t>
            </a:r>
            <a:r>
              <a:rPr lang="zh-CN" altLang="en-US" dirty="0"/>
              <a:t>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timg (4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-428652"/>
            <a:ext cx="9001156" cy="7286652"/>
          </a:xfrm>
        </p:spPr>
      </p:pic>
      <p:sp>
        <p:nvSpPr>
          <p:cNvPr id="6" name="TextBox 5"/>
          <p:cNvSpPr txBox="1"/>
          <p:nvPr/>
        </p:nvSpPr>
        <p:spPr>
          <a:xfrm>
            <a:off x="785786" y="1285860"/>
            <a:ext cx="87154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000" dirty="0" smtClean="0">
                <a:ea typeface="华文新魏" pitchFamily="2" charset="-122"/>
              </a:rPr>
              <a:t>齐声朗读课文</a:t>
            </a:r>
            <a:endParaRPr lang="en-US" altLang="zh-CN" sz="3000" dirty="0" smtClean="0">
              <a:ea typeface="华文新魏" pitchFamily="2" charset="-122"/>
            </a:endParaRPr>
          </a:p>
          <a:p>
            <a:endParaRPr lang="en-US" altLang="zh-CN" sz="3000" dirty="0" smtClean="0">
              <a:ea typeface="华文新魏" pitchFamily="2" charset="-122"/>
            </a:endParaRPr>
          </a:p>
          <a:p>
            <a:r>
              <a:rPr lang="zh-CN" altLang="en-US" sz="3000" dirty="0" smtClean="0">
                <a:ea typeface="华文新魏" pitchFamily="2" charset="-122"/>
              </a:rPr>
              <a:t>思考：你能用文中的一个字来评价张岱吗？</a:t>
            </a:r>
            <a:endParaRPr lang="zh-CN" altLang="en-US" sz="3000" dirty="0">
              <a:ea typeface="华文新魏" pitchFamily="2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4414" y="3357562"/>
            <a:ext cx="64294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000" dirty="0" smtClean="0">
                <a:ea typeface="华文新魏" pitchFamily="2" charset="-122"/>
              </a:rPr>
              <a:t>         课文中哪里体现张岱的行为异于常人呢？你能用原文来回答吗？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u=297468734,4111833177&amp;fm=27&amp;gp=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362" y="0"/>
            <a:ext cx="9331990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1142976" y="1714488"/>
            <a:ext cx="70009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latin typeface="幼圆" pitchFamily="49" charset="-122"/>
                <a:ea typeface="幼圆" pitchFamily="49" charset="-122"/>
              </a:rPr>
              <a:t>读雪景你能读出怎样的一种意境？</a:t>
            </a:r>
            <a:endParaRPr lang="zh-CN" altLang="en-US" sz="4000" dirty="0">
              <a:latin typeface="幼圆" pitchFamily="49" charset="-122"/>
              <a:ea typeface="幼圆" pitchFamily="49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6" name="内容占位符 5" descr="timg (3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427530"/>
            <a:ext cx="9144000" cy="6142786"/>
          </a:xfrm>
        </p:spPr>
      </p:pic>
      <p:sp>
        <p:nvSpPr>
          <p:cNvPr id="5" name="TextBox 4"/>
          <p:cNvSpPr txBox="1"/>
          <p:nvPr/>
        </p:nvSpPr>
        <p:spPr>
          <a:xfrm>
            <a:off x="571472" y="1643050"/>
            <a:ext cx="807249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500" dirty="0" smtClean="0">
                <a:ea typeface="华文行楷" pitchFamily="2" charset="-122"/>
              </a:rPr>
              <a:t>雾凇沆砀，天</a:t>
            </a:r>
            <a:r>
              <a:rPr lang="zh-CN" altLang="en-US" sz="3500" dirty="0" smtClean="0">
                <a:solidFill>
                  <a:srgbClr val="FF0000"/>
                </a:solidFill>
                <a:ea typeface="华文行楷" pitchFamily="2" charset="-122"/>
              </a:rPr>
              <a:t>与</a:t>
            </a:r>
            <a:r>
              <a:rPr lang="zh-CN" altLang="en-US" sz="3500" dirty="0" smtClean="0">
                <a:ea typeface="华文行楷" pitchFamily="2" charset="-122"/>
              </a:rPr>
              <a:t>云</a:t>
            </a:r>
            <a:r>
              <a:rPr lang="zh-CN" altLang="en-US" sz="3500" dirty="0" smtClean="0">
                <a:solidFill>
                  <a:srgbClr val="FF0000"/>
                </a:solidFill>
                <a:ea typeface="华文行楷" pitchFamily="2" charset="-122"/>
              </a:rPr>
              <a:t>与</a:t>
            </a:r>
            <a:r>
              <a:rPr lang="zh-CN" altLang="en-US" sz="3500" dirty="0" smtClean="0">
                <a:ea typeface="华文行楷" pitchFamily="2" charset="-122"/>
              </a:rPr>
              <a:t>山</a:t>
            </a:r>
            <a:r>
              <a:rPr lang="zh-CN" altLang="en-US" sz="3500" dirty="0" smtClean="0">
                <a:solidFill>
                  <a:srgbClr val="FF0000"/>
                </a:solidFill>
                <a:ea typeface="华文行楷" pitchFamily="2" charset="-122"/>
              </a:rPr>
              <a:t>与</a:t>
            </a:r>
            <a:r>
              <a:rPr lang="zh-CN" altLang="en-US" sz="3500" dirty="0" smtClean="0">
                <a:ea typeface="华文行楷" pitchFamily="2" charset="-122"/>
              </a:rPr>
              <a:t>水，上下一白。</a:t>
            </a:r>
            <a:endParaRPr lang="zh-CN" altLang="en-US" sz="3500" dirty="0">
              <a:ea typeface="华文行楷" pitchFamily="2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00100" y="3357562"/>
            <a:ext cx="6929486" cy="63094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zh-CN" altLang="en-US" sz="3500" dirty="0" smtClean="0">
                <a:ea typeface="华文行楷" pitchFamily="2" charset="-122"/>
              </a:rPr>
              <a:t>雾凇沆砀，天云山水，上下一白。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6" name="内容占位符 5" descr="u=297468734,4111833177&amp;fm=27&amp;gp=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562" y="0"/>
            <a:ext cx="9085438" cy="6857999"/>
          </a:xfrm>
        </p:spPr>
      </p:pic>
      <p:sp>
        <p:nvSpPr>
          <p:cNvPr id="4" name="TextBox 3"/>
          <p:cNvSpPr txBox="1"/>
          <p:nvPr/>
        </p:nvSpPr>
        <p:spPr>
          <a:xfrm>
            <a:off x="1000100" y="1285860"/>
            <a:ext cx="6357982" cy="195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40" dirty="0" smtClean="0">
                <a:ea typeface="华文新魏" pitchFamily="2" charset="-122"/>
              </a:rPr>
              <a:t>湖上影子，惟长堤一</a:t>
            </a:r>
            <a:r>
              <a:rPr lang="zh-CN" altLang="en-US" sz="4040" dirty="0" smtClean="0">
                <a:solidFill>
                  <a:srgbClr val="FF0000"/>
                </a:solidFill>
                <a:ea typeface="华文新魏" pitchFamily="2" charset="-122"/>
              </a:rPr>
              <a:t>痕</a:t>
            </a:r>
            <a:r>
              <a:rPr lang="zh-CN" altLang="en-US" sz="4040" dirty="0" smtClean="0">
                <a:ea typeface="华文新魏" pitchFamily="2" charset="-122"/>
              </a:rPr>
              <a:t>、湖心亭一</a:t>
            </a:r>
            <a:r>
              <a:rPr lang="zh-CN" altLang="en-US" sz="4040" dirty="0" smtClean="0">
                <a:solidFill>
                  <a:srgbClr val="FF0000"/>
                </a:solidFill>
                <a:ea typeface="华文新魏" pitchFamily="2" charset="-122"/>
              </a:rPr>
              <a:t>点</a:t>
            </a:r>
            <a:r>
              <a:rPr lang="zh-CN" altLang="en-US" sz="4040" dirty="0" smtClean="0">
                <a:ea typeface="华文新魏" pitchFamily="2" charset="-122"/>
              </a:rPr>
              <a:t>、与余舟一</a:t>
            </a:r>
            <a:r>
              <a:rPr lang="zh-CN" altLang="en-US" sz="4040" dirty="0" smtClean="0">
                <a:solidFill>
                  <a:srgbClr val="FF0000"/>
                </a:solidFill>
                <a:ea typeface="华文新魏" pitchFamily="2" charset="-122"/>
              </a:rPr>
              <a:t>芥</a:t>
            </a:r>
            <a:r>
              <a:rPr lang="zh-CN" altLang="en-US" sz="4040" dirty="0" smtClean="0">
                <a:ea typeface="华文新魏" pitchFamily="2" charset="-122"/>
              </a:rPr>
              <a:t>、舟中人两三</a:t>
            </a:r>
            <a:r>
              <a:rPr lang="zh-CN" altLang="en-US" sz="4040" dirty="0" smtClean="0">
                <a:solidFill>
                  <a:srgbClr val="FF0000"/>
                </a:solidFill>
                <a:ea typeface="华文新魏" pitchFamily="2" charset="-122"/>
              </a:rPr>
              <a:t>粒</a:t>
            </a:r>
            <a:r>
              <a:rPr lang="zh-CN" altLang="en-US" sz="4040" dirty="0" smtClean="0">
                <a:ea typeface="华文新魏" pitchFamily="2" charset="-122"/>
              </a:rPr>
              <a:t>而已。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71538" y="3643314"/>
            <a:ext cx="6786610" cy="195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40" dirty="0" smtClean="0">
                <a:ea typeface="华文新魏" pitchFamily="2" charset="-122"/>
              </a:rPr>
              <a:t>湖上影子，惟长堤一</a:t>
            </a:r>
            <a:r>
              <a:rPr lang="zh-CN" altLang="en-US" sz="4040" dirty="0" smtClean="0">
                <a:solidFill>
                  <a:srgbClr val="FF0000"/>
                </a:solidFill>
                <a:ea typeface="华文新魏" pitchFamily="2" charset="-122"/>
              </a:rPr>
              <a:t>条</a:t>
            </a:r>
            <a:r>
              <a:rPr lang="zh-CN" altLang="en-US" sz="4040" dirty="0" smtClean="0">
                <a:ea typeface="华文新魏" pitchFamily="2" charset="-122"/>
              </a:rPr>
              <a:t>、湖心亭一</a:t>
            </a:r>
            <a:r>
              <a:rPr lang="zh-CN" altLang="en-US" sz="4040" dirty="0" smtClean="0">
                <a:solidFill>
                  <a:srgbClr val="FF0000"/>
                </a:solidFill>
                <a:ea typeface="华文新魏" pitchFamily="2" charset="-122"/>
              </a:rPr>
              <a:t>座</a:t>
            </a:r>
            <a:r>
              <a:rPr lang="zh-CN" altLang="en-US" sz="4040" dirty="0" smtClean="0">
                <a:ea typeface="华文新魏" pitchFamily="2" charset="-122"/>
              </a:rPr>
              <a:t>、与余舟一</a:t>
            </a:r>
            <a:r>
              <a:rPr lang="zh-CN" altLang="en-US" sz="4040" dirty="0" smtClean="0">
                <a:solidFill>
                  <a:srgbClr val="FF0000"/>
                </a:solidFill>
                <a:ea typeface="华文新魏" pitchFamily="2" charset="-122"/>
              </a:rPr>
              <a:t>艘</a:t>
            </a:r>
            <a:r>
              <a:rPr lang="zh-CN" altLang="en-US" sz="4040" dirty="0" smtClean="0">
                <a:ea typeface="华文新魏" pitchFamily="2" charset="-122"/>
              </a:rPr>
              <a:t>、舟中人两三</a:t>
            </a:r>
            <a:r>
              <a:rPr lang="zh-CN" altLang="en-US" sz="4040" dirty="0" smtClean="0">
                <a:solidFill>
                  <a:srgbClr val="FF0000"/>
                </a:solidFill>
                <a:ea typeface="华文新魏" pitchFamily="2" charset="-122"/>
              </a:rPr>
              <a:t>个</a:t>
            </a:r>
            <a:r>
              <a:rPr lang="zh-CN" altLang="en-US" sz="4040" dirty="0" smtClean="0">
                <a:solidFill>
                  <a:srgbClr val="002060"/>
                </a:solidFill>
                <a:ea typeface="华文新魏" pitchFamily="2" charset="-122"/>
              </a:rPr>
              <a:t>而已</a:t>
            </a:r>
            <a:r>
              <a:rPr lang="zh-CN" altLang="en-US" sz="4040" dirty="0" smtClean="0">
                <a:ea typeface="华文新魏" pitchFamily="2" charset="-122"/>
              </a:rPr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6" name="内容占位符 5" descr="timg (1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642966"/>
            <a:ext cx="9143999" cy="7500966"/>
          </a:xfrm>
        </p:spPr>
      </p:pic>
      <p:sp>
        <p:nvSpPr>
          <p:cNvPr id="4" name="TextBox 3"/>
          <p:cNvSpPr txBox="1"/>
          <p:nvPr/>
        </p:nvSpPr>
        <p:spPr>
          <a:xfrm>
            <a:off x="1142976" y="357166"/>
            <a:ext cx="657229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看</a:t>
            </a:r>
            <a:r>
              <a:rPr lang="zh-CN" altLang="en-US" sz="2800" b="1" dirty="0" smtClean="0"/>
              <a:t>吧，山上的矮松越发的青黑，树尖上顶着一髻儿白花，好像日本看护妇。山尖全白了，给蓝天镶上一道银边。山坡上，有的地方雪厚点，有的地方草色还露着，这样，一道儿白，一道儿暗黄，给山们穿上一件带水纹的花衣</a:t>
            </a:r>
            <a:r>
              <a:rPr lang="en-US" altLang="zh-CN" sz="2800" b="1" dirty="0" smtClean="0"/>
              <a:t>;</a:t>
            </a:r>
            <a:r>
              <a:rPr lang="zh-CN" altLang="en-US" sz="2800" b="1" dirty="0" smtClean="0"/>
              <a:t>看着看着，这件花衣好像被风儿吹动，叫你希望看见一点更美的山的肌肤。等到快日落的时候，微黄的阳光斜射在山腰上，那点薄雪好像忽然害了羞，微微露出点粉色</a:t>
            </a:r>
            <a:r>
              <a:rPr lang="zh-CN" altLang="en-US" sz="2800" dirty="0" smtClean="0"/>
              <a:t>。</a:t>
            </a:r>
            <a:endParaRPr lang="zh-CN" alt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071538" y="4786322"/>
            <a:ext cx="678661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dirty="0" smtClean="0">
                <a:solidFill>
                  <a:srgbClr val="002060"/>
                </a:solidFill>
                <a:ea typeface="华文行楷" pitchFamily="2" charset="-122"/>
              </a:rPr>
              <a:t>文章和这一段描写雪景的方法有何不同？</a:t>
            </a:r>
            <a:endParaRPr lang="zh-CN" altLang="en-US" sz="4500" dirty="0">
              <a:solidFill>
                <a:srgbClr val="002060"/>
              </a:solidFill>
              <a:ea typeface="华文行楷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6" name="内容占位符 5" descr="timg (13)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-928718"/>
            <a:ext cx="9143999" cy="7786718"/>
          </a:xfrm>
        </p:spPr>
      </p:pic>
      <p:sp>
        <p:nvSpPr>
          <p:cNvPr id="4" name="TextBox 3"/>
          <p:cNvSpPr txBox="1"/>
          <p:nvPr/>
        </p:nvSpPr>
        <p:spPr>
          <a:xfrm>
            <a:off x="1643042" y="1214422"/>
            <a:ext cx="614366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200" dirty="0" smtClean="0">
                <a:solidFill>
                  <a:srgbClr val="FF0000"/>
                </a:solidFill>
                <a:ea typeface="隶书" pitchFamily="49" charset="-122"/>
              </a:rPr>
              <a:t>白描：</a:t>
            </a:r>
            <a:r>
              <a:rPr lang="zh-CN" altLang="en-US" sz="52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隶书" pitchFamily="49" charset="-122"/>
              </a:rPr>
              <a:t>不加任何的渲染和修饰，语言简练朴素，寥寥几笔，状物如神。</a:t>
            </a:r>
            <a:endParaRPr lang="zh-CN" altLang="en-US" sz="5200" dirty="0">
              <a:solidFill>
                <a:schemeClr val="tx1">
                  <a:lumMod val="95000"/>
                  <a:lumOff val="5000"/>
                </a:schemeClr>
              </a:solidFill>
              <a:ea typeface="隶书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u=297468734,4111833177&amp;fm=27&amp;gp=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562" y="0"/>
            <a:ext cx="9085438" cy="6715148"/>
          </a:xfrm>
        </p:spPr>
      </p:pic>
      <p:sp>
        <p:nvSpPr>
          <p:cNvPr id="6" name="TextBox 5"/>
          <p:cNvSpPr txBox="1"/>
          <p:nvPr/>
        </p:nvSpPr>
        <p:spPr>
          <a:xfrm>
            <a:off x="1285852" y="1714488"/>
            <a:ext cx="6143668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dirty="0" smtClean="0">
                <a:ea typeface="隶书" pitchFamily="49" charset="-122"/>
              </a:rPr>
              <a:t>张岱偶遇金陵人，他们的表现分别是怎样？从中你能读懂什么？</a:t>
            </a:r>
            <a:endParaRPr lang="zh-CN" altLang="en-US" sz="4500" dirty="0">
              <a:ea typeface="隶书" pitchFamily="49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959</TotalTime>
  <Words>524</Words>
  <Application>Microsoft Office PowerPoint</Application>
  <PresentationFormat>全屏显示(4:3)</PresentationFormat>
  <Paragraphs>31</Paragraphs>
  <Slides>14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5" baseType="lpstr">
      <vt:lpstr>Office 主题</vt:lpstr>
      <vt:lpstr>幻灯片 1</vt:lpstr>
      <vt:lpstr>有一种画轴，且细且长，静静垂于厅堂之侧。以自己特有的淡雅、高洁，惹人喜爱。在我国古典文学宝库中，就垂着这样两轴精品，这就是宋苏东坡的《记承天寺夜游》和明张岱的《湖心亭看雪》。                  　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 </vt:lpstr>
      <vt:lpstr>幻灯片 13</vt:lpstr>
      <vt:lpstr>幻灯片 14</vt:lpstr>
    </vt:vector>
  </TitlesOfParts>
  <Company>Sky123.Org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有一种画轴，且细且长，静静垂于厅堂之侧。以自己特有的淡雅、高洁，惹人喜爱。在我国古典文学宝库中，就垂着这样两轴精品，这就是宋苏东坡的《记承天寺夜游》和明张岱的《湖心亭看雪》。</dc:title>
  <dc:creator>Sky123.Org</dc:creator>
  <cp:lastModifiedBy>Sky123.Org</cp:lastModifiedBy>
  <cp:revision>66</cp:revision>
  <dcterms:created xsi:type="dcterms:W3CDTF">2017-11-17T09:36:34Z</dcterms:created>
  <dcterms:modified xsi:type="dcterms:W3CDTF">2017-11-19T09:25:48Z</dcterms:modified>
</cp:coreProperties>
</file>