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18" r:id="rId3"/>
    <p:sldId id="291" r:id="rId4"/>
    <p:sldId id="317" r:id="rId5"/>
    <p:sldId id="294" r:id="rId6"/>
    <p:sldId id="295" r:id="rId7"/>
    <p:sldId id="296" r:id="rId8"/>
    <p:sldId id="297" r:id="rId9"/>
    <p:sldId id="298" r:id="rId10"/>
    <p:sldId id="315" r:id="rId11"/>
    <p:sldId id="321" r:id="rId12"/>
    <p:sldId id="301" r:id="rId13"/>
    <p:sldId id="303" r:id="rId14"/>
    <p:sldId id="304" r:id="rId15"/>
    <p:sldId id="319" r:id="rId16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B3E3E9"/>
    <a:srgbClr val="66FF33"/>
    <a:srgbClr val="ACE6F2"/>
    <a:srgbClr val="FFCC00"/>
    <a:srgbClr val="FF9900"/>
    <a:srgbClr val="6699FF"/>
    <a:srgbClr val="FF00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14" y="66"/>
      </p:cViewPr>
      <p:guideLst>
        <p:guide orient="horz" pos="2160"/>
        <p:guide pos="38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92313" y="1603375"/>
            <a:ext cx="7704138" cy="1754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20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解决问题的策略</a:t>
            </a:r>
            <a:endParaRPr kumimoji="0" lang="en-US" altLang="zh-CN" sz="6000" b="1" i="0" u="none" strike="noStrike" kern="1200" cap="none" spc="20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（从条件想起）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35360" y="188640"/>
            <a:ext cx="3168352" cy="864096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87688" y="4460308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执教：周德芳</a:t>
            </a:r>
            <a:endParaRPr lang="en-US" altLang="zh-CN" sz="32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  <a:p>
            <a:r>
              <a:rPr lang="zh-CN" alt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学校：武进区采菱小学</a:t>
            </a:r>
            <a:endParaRPr lang="zh-CN" altLang="en-US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287688" y="3978061"/>
            <a:ext cx="4536504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87688" y="4293096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    执教：周德芳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    学校：武进区采菱小学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9" name="Oval 105"/>
          <p:cNvSpPr>
            <a:spLocks noChangeArrowheads="1"/>
          </p:cNvSpPr>
          <p:nvPr/>
        </p:nvSpPr>
        <p:spPr bwMode="auto">
          <a:xfrm>
            <a:off x="2481263" y="0"/>
            <a:ext cx="304800" cy="304800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50000">
                <a:srgbClr val="CC66FF">
                  <a:alpha val="20000"/>
                </a:srgbClr>
              </a:gs>
              <a:gs pos="100000">
                <a:srgbClr val="6699FF"/>
              </a:gs>
            </a:gsLst>
            <a:lin ang="2700000" scaled="1"/>
          </a:gradFill>
          <a:ln w="19050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日期占位符 3"/>
          <p:cNvSpPr txBox="1">
            <a:spLocks noGrp="1"/>
          </p:cNvSpPr>
          <p:nvPr/>
        </p:nvSpPr>
        <p:spPr>
          <a:xfrm>
            <a:off x="8534400" y="649287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fld id="{6C8F997A-EED2-4513-B24D-3D14DE53CFF2}" type="datetime1">
              <a:rPr lang="zh-CN" altLang="en-US"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2017/11/28</a:t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Arial" charset="0"/>
              <a:ea typeface="宋体" charset="-122"/>
            </a:endParaRPr>
          </a:p>
        </p:txBody>
      </p:sp>
      <p:sp>
        <p:nvSpPr>
          <p:cNvPr id="123907" name="Rectangle 36"/>
          <p:cNvSpPr>
            <a:spLocks noChangeArrowheads="1"/>
          </p:cNvSpPr>
          <p:nvPr/>
        </p:nvSpPr>
        <p:spPr bwMode="auto">
          <a:xfrm>
            <a:off x="5595938" y="3260725"/>
            <a:ext cx="408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</a:rPr>
              <a:t>第</a:t>
            </a:r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次弹起 </a:t>
            </a:r>
            <a:r>
              <a:rPr lang="en-US" altLang="zh-CN">
                <a:solidFill>
                  <a:schemeClr val="tx1"/>
                </a:solidFill>
              </a:rPr>
              <a:t>16÷2=8(</a:t>
            </a:r>
            <a:r>
              <a:rPr lang="zh-CN" altLang="en-US">
                <a:solidFill>
                  <a:schemeClr val="tx1"/>
                </a:solidFill>
              </a:rPr>
              <a:t>米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3908" name="Rectangle 37"/>
          <p:cNvSpPr>
            <a:spLocks noChangeArrowheads="1"/>
          </p:cNvSpPr>
          <p:nvPr/>
        </p:nvSpPr>
        <p:spPr bwMode="auto">
          <a:xfrm>
            <a:off x="5589588" y="4819650"/>
            <a:ext cx="4291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</a:rPr>
              <a:t>第</a:t>
            </a:r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次弹起  </a:t>
            </a:r>
            <a:r>
              <a:rPr lang="en-US" altLang="zh-CN">
                <a:solidFill>
                  <a:schemeClr val="tx1"/>
                </a:solidFill>
              </a:rPr>
              <a:t>8÷2=4(</a:t>
            </a:r>
            <a:r>
              <a:rPr lang="zh-CN" altLang="en-US">
                <a:solidFill>
                  <a:schemeClr val="tx1"/>
                </a:solidFill>
              </a:rPr>
              <a:t>米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3909" name="Rectangle 38"/>
          <p:cNvSpPr>
            <a:spLocks noChangeArrowheads="1"/>
          </p:cNvSpPr>
          <p:nvPr/>
        </p:nvSpPr>
        <p:spPr bwMode="auto">
          <a:xfrm>
            <a:off x="5605463" y="5686425"/>
            <a:ext cx="4291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</a:rPr>
              <a:t>第</a:t>
            </a:r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次弹起  </a:t>
            </a:r>
            <a:r>
              <a:rPr lang="en-US" altLang="zh-CN">
                <a:solidFill>
                  <a:schemeClr val="tx1"/>
                </a:solidFill>
              </a:rPr>
              <a:t>4÷2=2(</a:t>
            </a:r>
            <a:r>
              <a:rPr lang="zh-CN" altLang="en-US">
                <a:solidFill>
                  <a:schemeClr val="tx1"/>
                </a:solidFill>
              </a:rPr>
              <a:t>米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3910" name="Rectangle 39"/>
          <p:cNvSpPr>
            <a:spLocks noChangeArrowheads="1"/>
          </p:cNvSpPr>
          <p:nvPr/>
        </p:nvSpPr>
        <p:spPr bwMode="auto">
          <a:xfrm>
            <a:off x="5610226" y="6153150"/>
            <a:ext cx="429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/>
                </a:solidFill>
              </a:rPr>
              <a:t>第</a:t>
            </a:r>
            <a:r>
              <a:rPr lang="en-US" altLang="zh-CN">
                <a:solidFill>
                  <a:schemeClr val="tx1"/>
                </a:solidFill>
              </a:rPr>
              <a:t>4</a:t>
            </a:r>
            <a:r>
              <a:rPr lang="zh-CN" altLang="en-US">
                <a:solidFill>
                  <a:schemeClr val="tx1"/>
                </a:solidFill>
              </a:rPr>
              <a:t>次弹起  </a:t>
            </a:r>
            <a:r>
              <a:rPr lang="en-US" altLang="zh-CN">
                <a:solidFill>
                  <a:schemeClr val="tx1"/>
                </a:solidFill>
              </a:rPr>
              <a:t>2÷2=1(</a:t>
            </a:r>
            <a:r>
              <a:rPr lang="zh-CN" altLang="en-US">
                <a:solidFill>
                  <a:schemeClr val="tx1"/>
                </a:solidFill>
              </a:rPr>
              <a:t>米</a:t>
            </a:r>
            <a:r>
              <a:rPr lang="en-US" altLang="zh-CN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123911" name="Group 207"/>
          <p:cNvGraphicFramePr>
            <a:graphicFrameLocks noGrp="1"/>
          </p:cNvGraphicFramePr>
          <p:nvPr/>
        </p:nvGraphicFramePr>
        <p:xfrm>
          <a:off x="2222500" y="288925"/>
          <a:ext cx="208002" cy="650558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301" marR="913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3" name="Text Box 205"/>
          <p:cNvSpPr txBox="1">
            <a:spLocks noChangeArrowheads="1"/>
          </p:cNvSpPr>
          <p:nvPr/>
        </p:nvSpPr>
        <p:spPr bwMode="auto">
          <a:xfrm>
            <a:off x="1561514" y="28135"/>
            <a:ext cx="695118" cy="67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16m</a:t>
            </a:r>
          </a:p>
          <a:p>
            <a:pPr eaLnBrk="1" hangingPunct="1">
              <a:buFontTx/>
              <a:buNone/>
            </a:pPr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15m</a:t>
            </a:r>
          </a:p>
          <a:p>
            <a:pPr eaLnBrk="1" hangingPunct="1">
              <a:buFontTx/>
              <a:buNone/>
            </a:pPr>
            <a:endParaRPr lang="en-US" altLang="zh-CN" sz="1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14m</a:t>
            </a:r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1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13m</a:t>
            </a:r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12m</a:t>
            </a:r>
          </a:p>
          <a:p>
            <a:pPr eaLnBrk="1" hangingPunct="1">
              <a:buFontTx/>
              <a:buNone/>
            </a:pPr>
            <a:endParaRPr lang="en-US" altLang="zh-CN" sz="1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11m</a:t>
            </a:r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10m</a:t>
            </a:r>
          </a:p>
          <a:p>
            <a:pPr eaLnBrk="1" hangingPunct="1"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9m</a:t>
            </a:r>
          </a:p>
          <a:p>
            <a:pPr eaLnBrk="1" hangingPunct="1"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8m</a:t>
            </a:r>
          </a:p>
          <a:p>
            <a:pPr eaLnBrk="1" hangingPunct="1"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7m</a:t>
            </a:r>
          </a:p>
          <a:p>
            <a:pPr eaLnBrk="1" hangingPunct="1"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en-US" altLang="zh-CN" sz="1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6m</a:t>
            </a:r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5m</a:t>
            </a:r>
          </a:p>
          <a:p>
            <a:pPr eaLnBrk="1" hangingPunct="1">
              <a:buFontTx/>
              <a:buNone/>
            </a:pPr>
            <a:endParaRPr lang="en-US" altLang="zh-CN" sz="1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4m</a:t>
            </a:r>
          </a:p>
          <a:p>
            <a:pPr eaLnBrk="1" hangingPunct="1"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3m</a:t>
            </a:r>
          </a:p>
          <a:p>
            <a:pPr eaLnBrk="1" hangingPunct="1"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2m</a:t>
            </a:r>
          </a:p>
          <a:p>
            <a:pPr eaLnBrk="1" hangingPunct="1"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1m</a:t>
            </a:r>
          </a:p>
        </p:txBody>
      </p:sp>
      <p:sp>
        <p:nvSpPr>
          <p:cNvPr id="18" name="椭圆 17"/>
          <p:cNvSpPr/>
          <p:nvPr/>
        </p:nvSpPr>
        <p:spPr>
          <a:xfrm>
            <a:off x="10099676" y="4046538"/>
            <a:ext cx="320675" cy="24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10099676" y="4406901"/>
            <a:ext cx="320675" cy="246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10099676" y="4765675"/>
            <a:ext cx="320675" cy="24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10099676" y="5126038"/>
            <a:ext cx="320675" cy="24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0291" name="Rectangle 48"/>
          <p:cNvSpPr>
            <a:spLocks noChangeArrowheads="1"/>
          </p:cNvSpPr>
          <p:nvPr/>
        </p:nvSpPr>
        <p:spPr bwMode="auto">
          <a:xfrm>
            <a:off x="2971800" y="228601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tx1"/>
                </a:solidFill>
              </a:rPr>
              <a:t>一个皮球从</a:t>
            </a:r>
            <a:r>
              <a:rPr lang="en-US" altLang="zh-CN">
                <a:solidFill>
                  <a:schemeClr val="tx1"/>
                </a:solidFill>
              </a:rPr>
              <a:t>16</a:t>
            </a:r>
            <a:r>
              <a:rPr lang="zh-CN" altLang="en-US">
                <a:solidFill>
                  <a:schemeClr val="tx1"/>
                </a:solidFill>
              </a:rPr>
              <a:t>米的高处落下，如果每次弹起的高度总是它下落高度的一半，第</a:t>
            </a:r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次弹起多少米？第</a:t>
            </a:r>
            <a:r>
              <a:rPr lang="en-US" altLang="zh-CN">
                <a:solidFill>
                  <a:schemeClr val="tx1"/>
                </a:solidFill>
              </a:rPr>
              <a:t>4</a:t>
            </a:r>
            <a:r>
              <a:rPr lang="zh-CN" altLang="en-US">
                <a:solidFill>
                  <a:schemeClr val="tx1"/>
                </a:solidFill>
              </a:rPr>
              <a:t>次呢？</a:t>
            </a:r>
          </a:p>
        </p:txBody>
      </p:sp>
      <p:graphicFrame>
        <p:nvGraphicFramePr>
          <p:cNvPr id="123953" name="Group 49"/>
          <p:cNvGraphicFramePr>
            <a:graphicFrameLocks noGrp="1"/>
          </p:cNvGraphicFramePr>
          <p:nvPr/>
        </p:nvGraphicFramePr>
        <p:xfrm>
          <a:off x="3276600" y="1066800"/>
          <a:ext cx="6705600" cy="1295400"/>
        </p:xfrm>
        <a:graphic>
          <a:graphicData uri="http://schemas.openxmlformats.org/drawingml/2006/table">
            <a:tbl>
              <a:tblPr/>
              <a:tblGrid>
                <a:gridCol w="1308100"/>
                <a:gridCol w="1358900"/>
                <a:gridCol w="1350963"/>
                <a:gridCol w="1343025"/>
                <a:gridCol w="1344612"/>
              </a:tblGrid>
              <a:tr h="798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开始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下落时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第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弹起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第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弹起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第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3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弹起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第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4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弹起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16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米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   米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  米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 米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0462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  米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431" name="Text Box 24"/>
          <p:cNvSpPr txBox="1">
            <a:spLocks noChangeArrowheads="1"/>
          </p:cNvSpPr>
          <p:nvPr/>
        </p:nvSpPr>
        <p:spPr bwMode="auto">
          <a:xfrm>
            <a:off x="5002214" y="185102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</a:p>
        </p:txBody>
      </p:sp>
      <p:sp>
        <p:nvSpPr>
          <p:cNvPr id="17432" name="Text Box 33"/>
          <p:cNvSpPr txBox="1">
            <a:spLocks noChangeArrowheads="1"/>
          </p:cNvSpPr>
          <p:nvPr/>
        </p:nvSpPr>
        <p:spPr bwMode="auto">
          <a:xfrm>
            <a:off x="6338888" y="1846263"/>
            <a:ext cx="36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17433" name="Text Box 34"/>
          <p:cNvSpPr txBox="1">
            <a:spLocks noChangeArrowheads="1"/>
          </p:cNvSpPr>
          <p:nvPr/>
        </p:nvSpPr>
        <p:spPr bwMode="auto">
          <a:xfrm>
            <a:off x="7645401" y="1843088"/>
            <a:ext cx="449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7434" name="Text Box 35"/>
          <p:cNvSpPr txBox="1">
            <a:spLocks noChangeArrowheads="1"/>
          </p:cNvSpPr>
          <p:nvPr/>
        </p:nvSpPr>
        <p:spPr bwMode="auto">
          <a:xfrm>
            <a:off x="8948738" y="1846263"/>
            <a:ext cx="36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cxnSp>
        <p:nvCxnSpPr>
          <p:cNvPr id="123979" name="AutoShape 75"/>
          <p:cNvCxnSpPr>
            <a:cxnSpLocks noChangeShapeType="1"/>
          </p:cNvCxnSpPr>
          <p:nvPr/>
        </p:nvCxnSpPr>
        <p:spPr bwMode="auto">
          <a:xfrm>
            <a:off x="2447925" y="360364"/>
            <a:ext cx="469900" cy="6396037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80" name="AutoShape 76"/>
          <p:cNvCxnSpPr>
            <a:cxnSpLocks noChangeShapeType="1"/>
          </p:cNvCxnSpPr>
          <p:nvPr/>
        </p:nvCxnSpPr>
        <p:spPr bwMode="auto">
          <a:xfrm flipV="1">
            <a:off x="2927350" y="3529013"/>
            <a:ext cx="457200" cy="327660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81" name="AutoShape 77"/>
          <p:cNvCxnSpPr>
            <a:cxnSpLocks noChangeShapeType="1"/>
          </p:cNvCxnSpPr>
          <p:nvPr/>
        </p:nvCxnSpPr>
        <p:spPr bwMode="auto">
          <a:xfrm>
            <a:off x="3389313" y="3514725"/>
            <a:ext cx="514350" cy="327660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82" name="AutoShape 78"/>
          <p:cNvCxnSpPr>
            <a:cxnSpLocks noChangeShapeType="1"/>
          </p:cNvCxnSpPr>
          <p:nvPr/>
        </p:nvCxnSpPr>
        <p:spPr bwMode="auto">
          <a:xfrm flipV="1">
            <a:off x="3889376" y="5176839"/>
            <a:ext cx="504825" cy="1557337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83" name="AutoShape 79"/>
          <p:cNvCxnSpPr>
            <a:cxnSpLocks noChangeShapeType="1"/>
          </p:cNvCxnSpPr>
          <p:nvPr/>
        </p:nvCxnSpPr>
        <p:spPr bwMode="auto">
          <a:xfrm>
            <a:off x="4424363" y="5143500"/>
            <a:ext cx="533400" cy="160020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84" name="AutoShape 80"/>
          <p:cNvCxnSpPr>
            <a:cxnSpLocks noChangeShapeType="1"/>
          </p:cNvCxnSpPr>
          <p:nvPr/>
        </p:nvCxnSpPr>
        <p:spPr bwMode="auto">
          <a:xfrm flipV="1">
            <a:off x="4962525" y="5967413"/>
            <a:ext cx="457200" cy="773112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85" name="AutoShape 81"/>
          <p:cNvCxnSpPr>
            <a:cxnSpLocks noChangeShapeType="1"/>
          </p:cNvCxnSpPr>
          <p:nvPr/>
        </p:nvCxnSpPr>
        <p:spPr bwMode="auto">
          <a:xfrm>
            <a:off x="5419725" y="5989638"/>
            <a:ext cx="457200" cy="76200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86" name="AutoShape 82"/>
          <p:cNvCxnSpPr>
            <a:cxnSpLocks noChangeShapeType="1"/>
          </p:cNvCxnSpPr>
          <p:nvPr/>
        </p:nvCxnSpPr>
        <p:spPr bwMode="auto">
          <a:xfrm flipV="1">
            <a:off x="5876925" y="6381750"/>
            <a:ext cx="457200" cy="38100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87" name="AutoShape 83"/>
          <p:cNvCxnSpPr>
            <a:cxnSpLocks noChangeShapeType="1"/>
          </p:cNvCxnSpPr>
          <p:nvPr/>
        </p:nvCxnSpPr>
        <p:spPr bwMode="auto">
          <a:xfrm>
            <a:off x="6334125" y="6381750"/>
            <a:ext cx="457200" cy="38100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93" name="Line 89"/>
          <p:cNvSpPr>
            <a:spLocks noChangeShapeType="1"/>
          </p:cNvSpPr>
          <p:nvPr/>
        </p:nvSpPr>
        <p:spPr bwMode="auto">
          <a:xfrm>
            <a:off x="2438400" y="3562350"/>
            <a:ext cx="3276600" cy="0"/>
          </a:xfrm>
          <a:prstGeom prst="line">
            <a:avLst/>
          </a:prstGeom>
          <a:noFill/>
          <a:ln w="12700">
            <a:solidFill>
              <a:srgbClr val="6666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23994" name="Line 90"/>
          <p:cNvSpPr>
            <a:spLocks noChangeShapeType="1"/>
          </p:cNvSpPr>
          <p:nvPr/>
        </p:nvSpPr>
        <p:spPr bwMode="auto">
          <a:xfrm>
            <a:off x="2438400" y="5186363"/>
            <a:ext cx="3276600" cy="0"/>
          </a:xfrm>
          <a:prstGeom prst="line">
            <a:avLst/>
          </a:prstGeom>
          <a:noFill/>
          <a:ln w="12700">
            <a:solidFill>
              <a:srgbClr val="6666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23995" name="Line 91"/>
          <p:cNvSpPr>
            <a:spLocks noChangeShapeType="1"/>
          </p:cNvSpPr>
          <p:nvPr/>
        </p:nvSpPr>
        <p:spPr bwMode="auto">
          <a:xfrm>
            <a:off x="2435225" y="5988050"/>
            <a:ext cx="3276600" cy="0"/>
          </a:xfrm>
          <a:prstGeom prst="line">
            <a:avLst/>
          </a:prstGeom>
          <a:noFill/>
          <a:ln w="12700">
            <a:solidFill>
              <a:srgbClr val="6666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23996" name="Line 92"/>
          <p:cNvSpPr>
            <a:spLocks noChangeShapeType="1"/>
          </p:cNvSpPr>
          <p:nvPr/>
        </p:nvSpPr>
        <p:spPr bwMode="auto">
          <a:xfrm>
            <a:off x="2438400" y="6391275"/>
            <a:ext cx="3276600" cy="0"/>
          </a:xfrm>
          <a:prstGeom prst="line">
            <a:avLst/>
          </a:prstGeom>
          <a:noFill/>
          <a:ln w="12700">
            <a:solidFill>
              <a:srgbClr val="6666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23997" name="Text Box 93"/>
          <p:cNvSpPr txBox="1">
            <a:spLocks noChangeArrowheads="1"/>
          </p:cNvSpPr>
          <p:nvPr/>
        </p:nvSpPr>
        <p:spPr bwMode="auto">
          <a:xfrm>
            <a:off x="1466850" y="6472239"/>
            <a:ext cx="914400" cy="396875"/>
          </a:xfrm>
          <a:prstGeom prst="rect">
            <a:avLst/>
          </a:prstGeom>
          <a:noFill/>
          <a:ln w="12700" algn="ctr">
            <a:noFill/>
            <a:prstDash val="lgDash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altLang="zh-CN" sz="2000">
                <a:solidFill>
                  <a:srgbClr val="FF0000"/>
                </a:solidFill>
                <a:latin typeface="Arial" charset="0"/>
              </a:rPr>
              <a:t>0m</a:t>
            </a:r>
          </a:p>
        </p:txBody>
      </p:sp>
      <p:sp>
        <p:nvSpPr>
          <p:cNvPr id="123998" name="Oval 94"/>
          <p:cNvSpPr>
            <a:spLocks noChangeArrowheads="1"/>
          </p:cNvSpPr>
          <p:nvPr/>
        </p:nvSpPr>
        <p:spPr bwMode="auto">
          <a:xfrm>
            <a:off x="3348038" y="349567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3999" name="Oval 95"/>
          <p:cNvSpPr>
            <a:spLocks noChangeArrowheads="1"/>
          </p:cNvSpPr>
          <p:nvPr/>
        </p:nvSpPr>
        <p:spPr bwMode="auto">
          <a:xfrm>
            <a:off x="4371975" y="51292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4000" name="Oval 96"/>
          <p:cNvSpPr>
            <a:spLocks noChangeArrowheads="1"/>
          </p:cNvSpPr>
          <p:nvPr/>
        </p:nvSpPr>
        <p:spPr bwMode="auto">
          <a:xfrm>
            <a:off x="5376863" y="59197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4001" name="Oval 97"/>
          <p:cNvSpPr>
            <a:spLocks noChangeArrowheads="1"/>
          </p:cNvSpPr>
          <p:nvPr/>
        </p:nvSpPr>
        <p:spPr bwMode="auto">
          <a:xfrm>
            <a:off x="6291263" y="63484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4004" name="Oval 100"/>
          <p:cNvSpPr>
            <a:spLocks noChangeArrowheads="1"/>
          </p:cNvSpPr>
          <p:nvPr/>
        </p:nvSpPr>
        <p:spPr bwMode="auto">
          <a:xfrm>
            <a:off x="2471738" y="0"/>
            <a:ext cx="304800" cy="304800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50000">
                <a:srgbClr val="CC66FF">
                  <a:alpha val="20000"/>
                </a:srgbClr>
              </a:gs>
              <a:gs pos="100000">
                <a:srgbClr val="6699FF"/>
              </a:gs>
            </a:gsLst>
            <a:lin ang="2700000" scaled="1"/>
          </a:gradFill>
          <a:ln w="19050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4005" name="Oval 40"/>
          <p:cNvSpPr>
            <a:spLocks noChangeArrowheads="1"/>
          </p:cNvSpPr>
          <p:nvPr/>
        </p:nvSpPr>
        <p:spPr bwMode="auto">
          <a:xfrm>
            <a:off x="2476500" y="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0000FF"/>
              </a:gs>
              <a:gs pos="100000">
                <a:srgbClr val="FF3300"/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4006" name="Oval 102"/>
          <p:cNvSpPr>
            <a:spLocks noChangeArrowheads="1"/>
          </p:cNvSpPr>
          <p:nvPr/>
        </p:nvSpPr>
        <p:spPr bwMode="auto">
          <a:xfrm>
            <a:off x="2481263" y="3262313"/>
            <a:ext cx="304800" cy="304800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50000">
                <a:srgbClr val="CC66FF">
                  <a:alpha val="20000"/>
                </a:srgbClr>
              </a:gs>
              <a:gs pos="100000">
                <a:srgbClr val="6699FF"/>
              </a:gs>
            </a:gsLst>
            <a:lin ang="2700000" scaled="1"/>
          </a:gradFill>
          <a:ln w="19050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4007" name="Oval 103"/>
          <p:cNvSpPr>
            <a:spLocks noChangeArrowheads="1"/>
          </p:cNvSpPr>
          <p:nvPr/>
        </p:nvSpPr>
        <p:spPr bwMode="auto">
          <a:xfrm>
            <a:off x="2481263" y="4891088"/>
            <a:ext cx="304800" cy="304800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50000">
                <a:srgbClr val="CC66FF">
                  <a:alpha val="20000"/>
                </a:srgbClr>
              </a:gs>
              <a:gs pos="100000">
                <a:srgbClr val="6699FF"/>
              </a:gs>
            </a:gsLst>
            <a:lin ang="2700000" scaled="1"/>
          </a:gradFill>
          <a:ln w="19050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4008" name="Oval 104"/>
          <p:cNvSpPr>
            <a:spLocks noChangeArrowheads="1"/>
          </p:cNvSpPr>
          <p:nvPr/>
        </p:nvSpPr>
        <p:spPr bwMode="auto">
          <a:xfrm>
            <a:off x="2471739" y="5648325"/>
            <a:ext cx="333375" cy="304800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50000">
                <a:srgbClr val="CC66FF">
                  <a:alpha val="20000"/>
                </a:srgbClr>
              </a:gs>
              <a:gs pos="100000">
                <a:srgbClr val="6699FF"/>
              </a:gs>
            </a:gsLst>
            <a:lin ang="2700000" scaled="1"/>
          </a:gradFill>
          <a:ln w="19050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992" name="Line 88"/>
          <p:cNvSpPr>
            <a:spLocks noChangeShapeType="1"/>
          </p:cNvSpPr>
          <p:nvPr/>
        </p:nvSpPr>
        <p:spPr bwMode="auto">
          <a:xfrm>
            <a:off x="2062163" y="6791325"/>
            <a:ext cx="845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136560" y="228601"/>
            <a:ext cx="576064" cy="752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12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24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1000"/>
                                        <p:tgtEl>
                                          <p:spTgt spid="12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23351 -1.11111E-6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12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1000"/>
                                        <p:tgtEl>
                                          <p:spTgt spid="12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2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15659 -1.85185E-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12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7" dur="1000"/>
                                        <p:tgtEl>
                                          <p:spTgt spid="12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2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834 0 " pathEditMode="relative" ptsTypes="AA">
                                      <p:cBhvr>
                                        <p:cTn id="133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1000"/>
                                        <p:tgtEl>
                                          <p:spTgt spid="12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1" dur="1000"/>
                                        <p:tgtEl>
                                          <p:spTgt spid="12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2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1000"/>
                                        <p:tgtEl>
                                          <p:spTgt spid="12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2292 L 0.00417 0.9430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599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2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9507 L 0.00365 0.4729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47292 L 0.00417 0.9444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565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2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4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95347 L 0.00313 0.70903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24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70903 L 0.00364 0.94445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175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2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24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94722 L 0.00261 0.825 " pathEditMode="fixed" rAng="0" ptsTypes="AA">
                                      <p:cBhvr>
                                        <p:cTn id="193" dur="2000" fill="hold"/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64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825 L 0.00417 0.94445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597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124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2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94653 L 0.00209 0.88959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124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24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3909" grpId="0"/>
      <p:bldP spid="123910" grpId="0"/>
      <p:bldP spid="17613" grpId="0"/>
      <p:bldP spid="17431" grpId="0"/>
      <p:bldP spid="17432" grpId="0"/>
      <p:bldP spid="17433" grpId="0"/>
      <p:bldP spid="17434" grpId="0"/>
      <p:bldP spid="123993" grpId="0" animBg="1"/>
      <p:bldP spid="123994" grpId="0" animBg="1"/>
      <p:bldP spid="123995" grpId="0" animBg="1"/>
      <p:bldP spid="123996" grpId="0" animBg="1"/>
      <p:bldP spid="123997" grpId="0"/>
      <p:bldP spid="123998" grpId="0" animBg="1"/>
      <p:bldP spid="123999" grpId="0" animBg="1"/>
      <p:bldP spid="124000" grpId="0" animBg="1"/>
      <p:bldP spid="124001" grpId="0" animBg="1"/>
      <p:bldP spid="124005" grpId="0" animBg="1"/>
      <p:bldP spid="124005" grpId="1" animBg="1"/>
      <p:bldP spid="124005" grpId="2" animBg="1"/>
      <p:bldP spid="124005" grpId="3" animBg="1"/>
      <p:bldP spid="124005" grpId="4" animBg="1"/>
      <p:bldP spid="124005" grpId="5" animBg="1"/>
      <p:bldP spid="124005" grpId="6" animBg="1"/>
      <p:bldP spid="124005" grpId="7" animBg="1"/>
      <p:bldP spid="124005" grpId="8" animBg="1"/>
      <p:bldP spid="124005" grpId="9" animBg="1"/>
      <p:bldP spid="124005" grpId="10" animBg="1"/>
      <p:bldP spid="1239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43"/>
          <p:cNvGrpSpPr/>
          <p:nvPr/>
        </p:nvGrpSpPr>
        <p:grpSpPr>
          <a:xfrm>
            <a:off x="8599488" y="4292600"/>
            <a:ext cx="360362" cy="360363"/>
            <a:chOff x="295" y="799"/>
            <a:chExt cx="544" cy="544"/>
          </a:xfrm>
        </p:grpSpPr>
        <p:sp>
          <p:nvSpPr>
            <p:cNvPr id="13314" name="Oval 44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5" name="Oval 45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16" name="Group 43"/>
          <p:cNvGrpSpPr/>
          <p:nvPr/>
        </p:nvGrpSpPr>
        <p:grpSpPr>
          <a:xfrm>
            <a:off x="5494338" y="4292600"/>
            <a:ext cx="360362" cy="360363"/>
            <a:chOff x="295" y="799"/>
            <a:chExt cx="544" cy="544"/>
          </a:xfrm>
        </p:grpSpPr>
        <p:sp>
          <p:nvSpPr>
            <p:cNvPr id="13317" name="Oval 44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8" name="Oval 45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5883275" y="4178300"/>
            <a:ext cx="2679700" cy="476250"/>
          </a:xfrm>
          <a:prstGeom prst="flowChartAlternateProcess">
            <a:avLst/>
          </a:prstGeom>
          <a:gradFill rotWithShape="1">
            <a:gsLst>
              <a:gs pos="0">
                <a:srgbClr val="FF99CC">
                  <a:alpha val="9000"/>
                </a:srgbClr>
              </a:gs>
              <a:gs pos="50000">
                <a:schemeClr val="bg1"/>
              </a:gs>
              <a:gs pos="100000">
                <a:srgbClr val="FF99CC">
                  <a:alpha val="9000"/>
                </a:srgbClr>
              </a:gs>
            </a:gsLst>
            <a:lin ang="5400000" scaled="1"/>
          </a:gradFill>
          <a:ln w="57150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3320" name="Group 3"/>
          <p:cNvGrpSpPr/>
          <p:nvPr/>
        </p:nvGrpSpPr>
        <p:grpSpPr>
          <a:xfrm>
            <a:off x="5953125" y="4292600"/>
            <a:ext cx="360363" cy="360363"/>
            <a:chOff x="295" y="799"/>
            <a:chExt cx="544" cy="544"/>
          </a:xfrm>
        </p:grpSpPr>
        <p:sp>
          <p:nvSpPr>
            <p:cNvPr id="13321" name="Oval 4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2" name="Oval 5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919288" y="982663"/>
            <a:ext cx="8280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0" eaLnBrk="1" fontAlgn="base" hangingPunct="1">
              <a:lnSpc>
                <a:spcPct val="120000"/>
              </a:lnSpc>
            </a:pPr>
            <a:r>
              <a:rPr lang="en-US" altLang="zh-CN" sz="3000" strike="noStrike" noProof="1" smtClean="0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18</a:t>
            </a:r>
            <a:r>
              <a:rPr lang="zh-CN" altLang="en-US" sz="3000" b="1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楷体_GB2312" pitchFamily="49" charset="-122"/>
                <a:cs typeface="+mn-ea"/>
              </a:rPr>
              <a:t>个</a:t>
            </a:r>
            <a:r>
              <a:rPr lang="zh-CN" altLang="en-US" sz="3000" b="1" strike="noStrike" noProof="1" smtClean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小猴站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成一排，从左往右</a:t>
            </a:r>
            <a:r>
              <a:rPr lang="zh-CN" altLang="en-US" sz="3000" b="1" strike="noStrike" noProof="1" smtClean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数，芳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芳排在第</a:t>
            </a:r>
            <a:r>
              <a:rPr lang="en-US" altLang="zh-CN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8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；从右往左数，兵兵排在第</a:t>
            </a:r>
            <a:r>
              <a:rPr lang="en-US" altLang="zh-CN" sz="30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4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。芳芳和兵兵之间有</a:t>
            </a:r>
            <a:r>
              <a:rPr lang="zh-CN" altLang="en-US" sz="3000" b="1" strike="noStrike" noProof="1" smtClean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多少只小猴？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（先在图中标出芳芳和兵兵的位置，再解答）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3324" name="Group 7"/>
          <p:cNvGrpSpPr/>
          <p:nvPr/>
        </p:nvGrpSpPr>
        <p:grpSpPr>
          <a:xfrm>
            <a:off x="2495550" y="4292600"/>
            <a:ext cx="360363" cy="360363"/>
            <a:chOff x="295" y="799"/>
            <a:chExt cx="544" cy="544"/>
          </a:xfrm>
        </p:grpSpPr>
        <p:sp>
          <p:nvSpPr>
            <p:cNvPr id="13325" name="Oval 8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6" name="Oval 9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27" name="Oval 11"/>
          <p:cNvSpPr/>
          <p:nvPr/>
        </p:nvSpPr>
        <p:spPr>
          <a:xfrm>
            <a:off x="2928938" y="4292600"/>
            <a:ext cx="360362" cy="360363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8" name="Oval 12"/>
          <p:cNvSpPr/>
          <p:nvPr/>
        </p:nvSpPr>
        <p:spPr>
          <a:xfrm rot="1624026">
            <a:off x="2987675" y="4337050"/>
            <a:ext cx="41275" cy="13335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329" name="Group 13"/>
          <p:cNvGrpSpPr/>
          <p:nvPr/>
        </p:nvGrpSpPr>
        <p:grpSpPr>
          <a:xfrm>
            <a:off x="3359150" y="4292600"/>
            <a:ext cx="360363" cy="360363"/>
            <a:chOff x="295" y="799"/>
            <a:chExt cx="544" cy="544"/>
          </a:xfrm>
        </p:grpSpPr>
        <p:sp>
          <p:nvSpPr>
            <p:cNvPr id="13330" name="Oval 14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31" name="Oval 15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32" name="Group 16"/>
          <p:cNvGrpSpPr/>
          <p:nvPr/>
        </p:nvGrpSpPr>
        <p:grpSpPr>
          <a:xfrm>
            <a:off x="3790950" y="4292600"/>
            <a:ext cx="360363" cy="360363"/>
            <a:chOff x="295" y="799"/>
            <a:chExt cx="544" cy="544"/>
          </a:xfrm>
        </p:grpSpPr>
        <p:sp>
          <p:nvSpPr>
            <p:cNvPr id="13333" name="Oval 17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34" name="Oval 18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35" name="Group 19"/>
          <p:cNvGrpSpPr/>
          <p:nvPr/>
        </p:nvGrpSpPr>
        <p:grpSpPr>
          <a:xfrm>
            <a:off x="4224338" y="4292600"/>
            <a:ext cx="360362" cy="360363"/>
            <a:chOff x="295" y="799"/>
            <a:chExt cx="544" cy="544"/>
          </a:xfrm>
        </p:grpSpPr>
        <p:sp>
          <p:nvSpPr>
            <p:cNvPr id="13336" name="Oval 20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37" name="Oval 21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38" name="Group 22"/>
          <p:cNvGrpSpPr/>
          <p:nvPr/>
        </p:nvGrpSpPr>
        <p:grpSpPr>
          <a:xfrm>
            <a:off x="4656138" y="4292600"/>
            <a:ext cx="360362" cy="360363"/>
            <a:chOff x="295" y="799"/>
            <a:chExt cx="544" cy="544"/>
          </a:xfrm>
        </p:grpSpPr>
        <p:sp>
          <p:nvSpPr>
            <p:cNvPr id="13339" name="Oval 23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40" name="Oval 24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41" name="Group 25"/>
          <p:cNvGrpSpPr/>
          <p:nvPr/>
        </p:nvGrpSpPr>
        <p:grpSpPr>
          <a:xfrm>
            <a:off x="5087938" y="4292600"/>
            <a:ext cx="360362" cy="360363"/>
            <a:chOff x="295" y="799"/>
            <a:chExt cx="544" cy="544"/>
          </a:xfrm>
        </p:grpSpPr>
        <p:sp>
          <p:nvSpPr>
            <p:cNvPr id="13342" name="Oval 26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43" name="Oval 27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44" name="Group 31"/>
          <p:cNvGrpSpPr/>
          <p:nvPr/>
        </p:nvGrpSpPr>
        <p:grpSpPr>
          <a:xfrm>
            <a:off x="6383338" y="4292600"/>
            <a:ext cx="360362" cy="360363"/>
            <a:chOff x="295" y="799"/>
            <a:chExt cx="544" cy="544"/>
          </a:xfrm>
        </p:grpSpPr>
        <p:sp>
          <p:nvSpPr>
            <p:cNvPr id="13345" name="Oval 32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46" name="Oval 33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47" name="Group 34"/>
          <p:cNvGrpSpPr/>
          <p:nvPr/>
        </p:nvGrpSpPr>
        <p:grpSpPr>
          <a:xfrm>
            <a:off x="6815138" y="4292600"/>
            <a:ext cx="360362" cy="360363"/>
            <a:chOff x="295" y="799"/>
            <a:chExt cx="544" cy="544"/>
          </a:xfrm>
        </p:grpSpPr>
        <p:sp>
          <p:nvSpPr>
            <p:cNvPr id="13348" name="Oval 35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49" name="Oval 36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50" name="Group 37"/>
          <p:cNvGrpSpPr/>
          <p:nvPr/>
        </p:nvGrpSpPr>
        <p:grpSpPr>
          <a:xfrm>
            <a:off x="7246938" y="4292600"/>
            <a:ext cx="360362" cy="360363"/>
            <a:chOff x="295" y="799"/>
            <a:chExt cx="544" cy="544"/>
          </a:xfrm>
        </p:grpSpPr>
        <p:sp>
          <p:nvSpPr>
            <p:cNvPr id="13351" name="Oval 38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52" name="Oval 39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53" name="Group 40"/>
          <p:cNvGrpSpPr/>
          <p:nvPr/>
        </p:nvGrpSpPr>
        <p:grpSpPr>
          <a:xfrm>
            <a:off x="7680325" y="4292600"/>
            <a:ext cx="360363" cy="360363"/>
            <a:chOff x="295" y="799"/>
            <a:chExt cx="544" cy="544"/>
          </a:xfrm>
        </p:grpSpPr>
        <p:sp>
          <p:nvSpPr>
            <p:cNvPr id="13354" name="Oval 41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55" name="Oval 42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56" name="Group 43"/>
          <p:cNvGrpSpPr/>
          <p:nvPr/>
        </p:nvGrpSpPr>
        <p:grpSpPr>
          <a:xfrm>
            <a:off x="8112125" y="4292600"/>
            <a:ext cx="360363" cy="360363"/>
            <a:chOff x="295" y="799"/>
            <a:chExt cx="544" cy="544"/>
          </a:xfrm>
        </p:grpSpPr>
        <p:sp>
          <p:nvSpPr>
            <p:cNvPr id="13357" name="Oval 44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58" name="Oval 45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59" name="Group 46"/>
          <p:cNvGrpSpPr/>
          <p:nvPr/>
        </p:nvGrpSpPr>
        <p:grpSpPr>
          <a:xfrm>
            <a:off x="9045575" y="4292600"/>
            <a:ext cx="360363" cy="360363"/>
            <a:chOff x="295" y="799"/>
            <a:chExt cx="544" cy="544"/>
          </a:xfrm>
        </p:grpSpPr>
        <p:sp>
          <p:nvSpPr>
            <p:cNvPr id="13360" name="Oval 47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61" name="Oval 48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62" name="Group 49"/>
          <p:cNvGrpSpPr/>
          <p:nvPr/>
        </p:nvGrpSpPr>
        <p:grpSpPr>
          <a:xfrm>
            <a:off x="9910763" y="4292600"/>
            <a:ext cx="360362" cy="360363"/>
            <a:chOff x="295" y="799"/>
            <a:chExt cx="544" cy="544"/>
          </a:xfrm>
        </p:grpSpPr>
        <p:sp>
          <p:nvSpPr>
            <p:cNvPr id="13363" name="Oval 50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64" name="Oval 51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4324" name="Group 52"/>
          <p:cNvGrpSpPr/>
          <p:nvPr/>
        </p:nvGrpSpPr>
        <p:grpSpPr>
          <a:xfrm>
            <a:off x="5492750" y="4292600"/>
            <a:ext cx="360363" cy="360363"/>
            <a:chOff x="295" y="799"/>
            <a:chExt cx="544" cy="544"/>
          </a:xfrm>
        </p:grpSpPr>
        <p:sp>
          <p:nvSpPr>
            <p:cNvPr id="13366" name="Oval 53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rgbClr val="FF0000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67" name="Oval 54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4327" name="Group 55"/>
          <p:cNvGrpSpPr/>
          <p:nvPr/>
        </p:nvGrpSpPr>
        <p:grpSpPr>
          <a:xfrm>
            <a:off x="8599488" y="4292600"/>
            <a:ext cx="360362" cy="360363"/>
            <a:chOff x="295" y="799"/>
            <a:chExt cx="544" cy="544"/>
          </a:xfrm>
        </p:grpSpPr>
        <p:sp>
          <p:nvSpPr>
            <p:cNvPr id="13369" name="Oval 56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rgbClr val="009900"/>
            </a:solidFill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70" name="Oval 57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71" name="Group 58"/>
          <p:cNvGrpSpPr/>
          <p:nvPr/>
        </p:nvGrpSpPr>
        <p:grpSpPr>
          <a:xfrm>
            <a:off x="9478963" y="4292600"/>
            <a:ext cx="360362" cy="360363"/>
            <a:chOff x="295" y="799"/>
            <a:chExt cx="544" cy="544"/>
          </a:xfrm>
        </p:grpSpPr>
        <p:sp>
          <p:nvSpPr>
            <p:cNvPr id="13372" name="Oval 59"/>
            <p:cNvSpPr/>
            <p:nvPr/>
          </p:nvSpPr>
          <p:spPr>
            <a:xfrm>
              <a:off x="295" y="799"/>
              <a:ext cx="544" cy="544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73" name="Oval 60"/>
            <p:cNvSpPr/>
            <p:nvPr/>
          </p:nvSpPr>
          <p:spPr>
            <a:xfrm rot="1624026">
              <a:off x="385" y="867"/>
              <a:ext cx="63" cy="20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4333" name="Rectangle 61"/>
          <p:cNvSpPr>
            <a:spLocks noChangeArrowheads="1"/>
          </p:cNvSpPr>
          <p:nvPr/>
        </p:nvSpPr>
        <p:spPr bwMode="auto">
          <a:xfrm>
            <a:off x="2566988" y="4581525"/>
            <a:ext cx="358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1</a:t>
            </a:r>
          </a:p>
        </p:txBody>
      </p:sp>
      <p:sp>
        <p:nvSpPr>
          <p:cNvPr id="54334" name="Rectangle 62"/>
          <p:cNvSpPr>
            <a:spLocks noChangeArrowheads="1"/>
          </p:cNvSpPr>
          <p:nvPr/>
        </p:nvSpPr>
        <p:spPr bwMode="auto">
          <a:xfrm>
            <a:off x="2930525" y="4581525"/>
            <a:ext cx="358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2</a:t>
            </a:r>
          </a:p>
        </p:txBody>
      </p:sp>
      <p:sp>
        <p:nvSpPr>
          <p:cNvPr id="54335" name="Rectangle 63"/>
          <p:cNvSpPr>
            <a:spLocks noChangeArrowheads="1"/>
          </p:cNvSpPr>
          <p:nvPr/>
        </p:nvSpPr>
        <p:spPr bwMode="auto">
          <a:xfrm>
            <a:off x="3362325" y="4581525"/>
            <a:ext cx="358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3</a:t>
            </a:r>
          </a:p>
        </p:txBody>
      </p:sp>
      <p:sp>
        <p:nvSpPr>
          <p:cNvPr id="54336" name="Rectangle 64"/>
          <p:cNvSpPr>
            <a:spLocks noChangeArrowheads="1"/>
          </p:cNvSpPr>
          <p:nvPr/>
        </p:nvSpPr>
        <p:spPr bwMode="auto">
          <a:xfrm>
            <a:off x="3794125" y="4581525"/>
            <a:ext cx="358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4</a:t>
            </a:r>
          </a:p>
        </p:txBody>
      </p:sp>
      <p:sp>
        <p:nvSpPr>
          <p:cNvPr id="54337" name="Rectangle 65"/>
          <p:cNvSpPr>
            <a:spLocks noChangeArrowheads="1"/>
          </p:cNvSpPr>
          <p:nvPr/>
        </p:nvSpPr>
        <p:spPr bwMode="auto">
          <a:xfrm>
            <a:off x="4225925" y="4581525"/>
            <a:ext cx="358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5</a:t>
            </a:r>
          </a:p>
        </p:txBody>
      </p:sp>
      <p:sp>
        <p:nvSpPr>
          <p:cNvPr id="54338" name="Rectangle 66"/>
          <p:cNvSpPr>
            <a:spLocks noChangeArrowheads="1"/>
          </p:cNvSpPr>
          <p:nvPr/>
        </p:nvSpPr>
        <p:spPr bwMode="auto">
          <a:xfrm>
            <a:off x="4584700" y="4581525"/>
            <a:ext cx="358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6</a:t>
            </a:r>
          </a:p>
        </p:txBody>
      </p:sp>
      <p:sp>
        <p:nvSpPr>
          <p:cNvPr id="54339" name="Rectangle 67"/>
          <p:cNvSpPr>
            <a:spLocks noChangeArrowheads="1"/>
          </p:cNvSpPr>
          <p:nvPr/>
        </p:nvSpPr>
        <p:spPr bwMode="auto">
          <a:xfrm>
            <a:off x="5032375" y="4581525"/>
            <a:ext cx="358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7</a:t>
            </a:r>
          </a:p>
        </p:txBody>
      </p:sp>
      <p:sp>
        <p:nvSpPr>
          <p:cNvPr id="54340" name="Rectangle 68"/>
          <p:cNvSpPr>
            <a:spLocks noChangeArrowheads="1"/>
          </p:cNvSpPr>
          <p:nvPr/>
        </p:nvSpPr>
        <p:spPr bwMode="auto">
          <a:xfrm>
            <a:off x="5494338" y="4581525"/>
            <a:ext cx="358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8</a:t>
            </a:r>
          </a:p>
        </p:txBody>
      </p:sp>
      <p:sp>
        <p:nvSpPr>
          <p:cNvPr id="54342" name="Rectangle 70"/>
          <p:cNvSpPr>
            <a:spLocks noChangeArrowheads="1"/>
          </p:cNvSpPr>
          <p:nvPr/>
        </p:nvSpPr>
        <p:spPr bwMode="auto">
          <a:xfrm>
            <a:off x="5434013" y="3541713"/>
            <a:ext cx="6477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23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芳芳</a:t>
            </a:r>
            <a:endParaRPr lang="zh-CN" altLang="en-US" sz="23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343" name="Rectangle 71"/>
          <p:cNvSpPr>
            <a:spLocks noChangeArrowheads="1"/>
          </p:cNvSpPr>
          <p:nvPr/>
        </p:nvSpPr>
        <p:spPr bwMode="auto">
          <a:xfrm>
            <a:off x="9899650" y="4608513"/>
            <a:ext cx="358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1</a:t>
            </a:r>
          </a:p>
        </p:txBody>
      </p:sp>
      <p:sp>
        <p:nvSpPr>
          <p:cNvPr id="54344" name="Rectangle 72"/>
          <p:cNvSpPr>
            <a:spLocks noChangeArrowheads="1"/>
          </p:cNvSpPr>
          <p:nvPr/>
        </p:nvSpPr>
        <p:spPr bwMode="auto">
          <a:xfrm>
            <a:off x="9450388" y="4608513"/>
            <a:ext cx="358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2</a:t>
            </a:r>
          </a:p>
        </p:txBody>
      </p:sp>
      <p:sp>
        <p:nvSpPr>
          <p:cNvPr id="54345" name="Rectangle 73"/>
          <p:cNvSpPr>
            <a:spLocks noChangeArrowheads="1"/>
          </p:cNvSpPr>
          <p:nvPr/>
        </p:nvSpPr>
        <p:spPr bwMode="auto">
          <a:xfrm>
            <a:off x="9004300" y="4608513"/>
            <a:ext cx="358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3</a:t>
            </a:r>
          </a:p>
        </p:txBody>
      </p:sp>
      <p:sp>
        <p:nvSpPr>
          <p:cNvPr id="54346" name="Rectangle 74"/>
          <p:cNvSpPr>
            <a:spLocks noChangeArrowheads="1"/>
          </p:cNvSpPr>
          <p:nvPr/>
        </p:nvSpPr>
        <p:spPr bwMode="auto">
          <a:xfrm>
            <a:off x="8572500" y="4608513"/>
            <a:ext cx="358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4</a:t>
            </a:r>
          </a:p>
        </p:txBody>
      </p:sp>
      <p:sp>
        <p:nvSpPr>
          <p:cNvPr id="54347" name="Rectangle 75"/>
          <p:cNvSpPr>
            <a:spLocks noChangeArrowheads="1"/>
          </p:cNvSpPr>
          <p:nvPr/>
        </p:nvSpPr>
        <p:spPr bwMode="auto">
          <a:xfrm>
            <a:off x="8543925" y="3498850"/>
            <a:ext cx="6477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23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兵兵</a:t>
            </a:r>
            <a:endParaRPr lang="zh-CN" altLang="en-US" sz="23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348" name="Rectangle 76"/>
          <p:cNvSpPr>
            <a:spLocks noChangeArrowheads="1"/>
          </p:cNvSpPr>
          <p:nvPr/>
        </p:nvSpPr>
        <p:spPr bwMode="auto">
          <a:xfrm>
            <a:off x="2279650" y="5442457"/>
            <a:ext cx="64844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答：芳芳和兵兵之间有</a:t>
            </a:r>
            <a:r>
              <a:rPr lang="zh-CN" altLang="en-US" sz="3000" b="1" u="sng" strike="noStrike" noProof="1">
                <a:solidFill>
                  <a:srgbClr val="0066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</a:t>
            </a:r>
            <a:r>
              <a:rPr lang="zh-CN" altLang="en-US" sz="3200" b="1" strike="noStrike" noProof="1" smtClean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只小猴。</a:t>
            </a:r>
            <a:endParaRPr lang="zh-CN" altLang="en-US" sz="32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349" name="Rectangle 77"/>
          <p:cNvSpPr>
            <a:spLocks noChangeArrowheads="1"/>
          </p:cNvSpPr>
          <p:nvPr/>
        </p:nvSpPr>
        <p:spPr bwMode="auto">
          <a:xfrm>
            <a:off x="6261100" y="5445125"/>
            <a:ext cx="411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6</a:t>
            </a:r>
          </a:p>
        </p:txBody>
      </p:sp>
      <p:sp>
        <p:nvSpPr>
          <p:cNvPr id="54350" name="AutoShape 78"/>
          <p:cNvSpPr/>
          <p:nvPr/>
        </p:nvSpPr>
        <p:spPr>
          <a:xfrm>
            <a:off x="2454275" y="3559175"/>
            <a:ext cx="7881938" cy="1774825"/>
          </a:xfrm>
          <a:prstGeom prst="flowChartAlternateProcess">
            <a:avLst/>
          </a:prstGeom>
          <a:noFill/>
          <a:ln w="5715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351" name="AutoShape 79"/>
          <p:cNvSpPr/>
          <p:nvPr/>
        </p:nvSpPr>
        <p:spPr>
          <a:xfrm>
            <a:off x="9547225" y="1078037"/>
            <a:ext cx="531812" cy="468313"/>
          </a:xfrm>
          <a:prstGeom prst="flowChartAlternateProcess">
            <a:avLst/>
          </a:prstGeom>
          <a:noFill/>
          <a:ln w="285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353" name="AutoShape 81"/>
          <p:cNvSpPr/>
          <p:nvPr/>
        </p:nvSpPr>
        <p:spPr>
          <a:xfrm>
            <a:off x="1991544" y="1052736"/>
            <a:ext cx="790575" cy="503238"/>
          </a:xfrm>
          <a:prstGeom prst="flowChartAlternateProcess">
            <a:avLst/>
          </a:prstGeom>
          <a:noFill/>
          <a:ln w="28575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354" name="AutoShape 82"/>
          <p:cNvSpPr/>
          <p:nvPr/>
        </p:nvSpPr>
        <p:spPr>
          <a:xfrm>
            <a:off x="6068120" y="1597230"/>
            <a:ext cx="531673" cy="527050"/>
          </a:xfrm>
          <a:prstGeom prst="flowChartAlternateProcess">
            <a:avLst/>
          </a:prstGeom>
          <a:noFill/>
          <a:ln w="285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4358" name="Group 86"/>
          <p:cNvGrpSpPr/>
          <p:nvPr/>
        </p:nvGrpSpPr>
        <p:grpSpPr>
          <a:xfrm>
            <a:off x="11853069" y="992702"/>
            <a:ext cx="3859212" cy="4552950"/>
            <a:chOff x="4830" y="935"/>
            <a:chExt cx="2205" cy="2614"/>
          </a:xfrm>
        </p:grpSpPr>
        <p:pic>
          <p:nvPicPr>
            <p:cNvPr id="13395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6" y="1570"/>
              <a:ext cx="681" cy="4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96" name="Picture 83" descr="86b1OOOPIC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30" y="935"/>
              <a:ext cx="2205" cy="26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矩形 1"/>
          <p:cNvSpPr/>
          <p:nvPr/>
        </p:nvSpPr>
        <p:spPr>
          <a:xfrm>
            <a:off x="11079815" y="160505"/>
            <a:ext cx="632809" cy="794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651 0.0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33" grpId="0"/>
      <p:bldP spid="54334" grpId="0" bldLvl="0" animBg="1"/>
      <p:bldP spid="54335" grpId="0" bldLvl="0" animBg="1"/>
      <p:bldP spid="54336" grpId="0" bldLvl="0" animBg="1"/>
      <p:bldP spid="54337" grpId="0" bldLvl="0" animBg="1"/>
      <p:bldP spid="54338" grpId="0" bldLvl="0" animBg="1"/>
      <p:bldP spid="54339" grpId="0" bldLvl="0" animBg="1"/>
      <p:bldP spid="54340" grpId="0" bldLvl="0" animBg="1"/>
      <p:bldP spid="54342" grpId="0" bldLvl="0" animBg="1"/>
      <p:bldP spid="54343" grpId="0" bldLvl="0" animBg="1"/>
      <p:bldP spid="54344" grpId="0" bldLvl="0" animBg="1"/>
      <p:bldP spid="54345" grpId="0" bldLvl="0" animBg="1"/>
      <p:bldP spid="54346" grpId="0" bldLvl="0" animBg="1"/>
      <p:bldP spid="54347" grpId="0" bldLvl="0" animBg="1"/>
      <p:bldP spid="54349" grpId="0" bldLvl="0" animBg="1"/>
      <p:bldP spid="54350" grpId="0" bldLvl="0" animBg="1"/>
      <p:bldP spid="54351" grpId="0" animBg="1"/>
      <p:bldP spid="54353" grpId="0" bldLvl="0" animBg="1"/>
      <p:bldP spid="5435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/>
          <p:nvPr/>
        </p:nvSpPr>
        <p:spPr>
          <a:xfrm>
            <a:off x="1990725" y="384175"/>
            <a:ext cx="7993063" cy="17399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兵兵家客厅的地面是用地砖铺成的一块长</a:t>
            </a:r>
          </a:p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方形，其中白地砖铺了</a:t>
            </a:r>
            <a:r>
              <a:rPr lang="en-US" altLang="zh-CN" sz="3000" dirty="0">
                <a:latin typeface="方正黑体简体" pitchFamily="2" charset="-122"/>
                <a:ea typeface="方正黑体简体" pitchFamily="2" charset="-122"/>
              </a:rPr>
              <a:t>8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行，每行</a:t>
            </a:r>
            <a:r>
              <a:rPr lang="en-US" altLang="zh-CN" sz="3000" dirty="0">
                <a:latin typeface="方正黑体简体" pitchFamily="2" charset="-122"/>
                <a:ea typeface="方正黑体简体" pitchFamily="2" charset="-122"/>
              </a:rPr>
              <a:t>15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块。</a:t>
            </a:r>
          </a:p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花地砖比白地砖少</a:t>
            </a:r>
            <a:r>
              <a:rPr lang="en-US" altLang="zh-CN" sz="3000" dirty="0">
                <a:latin typeface="方正黑体简体" pitchFamily="2" charset="-122"/>
                <a:ea typeface="方正黑体简体" pitchFamily="2" charset="-122"/>
              </a:rPr>
              <a:t>70</a:t>
            </a: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块。</a:t>
            </a:r>
            <a:endParaRPr lang="zh-CN" altLang="en-US" sz="30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33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2060575"/>
            <a:ext cx="7416800" cy="435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352675" y="2043113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1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933575" y="2924175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2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919288" y="3327400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3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919288" y="3716338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4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919288" y="4119563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5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919288" y="4537075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6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919288" y="4937125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7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919288" y="5326063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8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2755900" y="2057400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2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3130550" y="2043113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3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3576638" y="2057400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4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3981450" y="2052638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5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383088" y="2051050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6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786313" y="2054225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7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189538" y="2043113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8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5607050" y="2054225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9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5908675" y="2085975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10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6340475" y="2100263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11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6731000" y="2100263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12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134225" y="2100263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13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7550150" y="2100263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14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7939088" y="2100263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15</a:t>
            </a:r>
          </a:p>
        </p:txBody>
      </p:sp>
      <p:sp>
        <p:nvSpPr>
          <p:cNvPr id="56346" name="AutoShape 26"/>
          <p:cNvSpPr/>
          <p:nvPr/>
        </p:nvSpPr>
        <p:spPr>
          <a:xfrm>
            <a:off x="2395538" y="2203450"/>
            <a:ext cx="6076950" cy="36195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00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47" name="AutoShape 27"/>
          <p:cNvSpPr/>
          <p:nvPr/>
        </p:nvSpPr>
        <p:spPr>
          <a:xfrm rot="5400000">
            <a:off x="550863" y="4002088"/>
            <a:ext cx="3168650" cy="431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00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48" name="Rectangle 28"/>
          <p:cNvSpPr/>
          <p:nvPr/>
        </p:nvSpPr>
        <p:spPr>
          <a:xfrm>
            <a:off x="2063750" y="1628775"/>
            <a:ext cx="3887788" cy="476250"/>
          </a:xfrm>
          <a:prstGeom prst="rect">
            <a:avLst/>
          </a:prstGeom>
          <a:solidFill>
            <a:srgbClr val="FF9900">
              <a:alpha val="61960"/>
            </a:srgbClr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49" name="AutoShape 29"/>
          <p:cNvSpPr/>
          <p:nvPr/>
        </p:nvSpPr>
        <p:spPr>
          <a:xfrm>
            <a:off x="5160963" y="1022350"/>
            <a:ext cx="1366837" cy="474663"/>
          </a:xfrm>
          <a:prstGeom prst="flowChartAlternateProcess">
            <a:avLst/>
          </a:prstGeom>
          <a:noFill/>
          <a:ln w="285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50" name="AutoShape 30"/>
          <p:cNvSpPr/>
          <p:nvPr/>
        </p:nvSpPr>
        <p:spPr>
          <a:xfrm>
            <a:off x="6888163" y="1012825"/>
            <a:ext cx="1584325" cy="504825"/>
          </a:xfrm>
          <a:prstGeom prst="flowChartAlternateProcess">
            <a:avLst/>
          </a:prstGeom>
          <a:noFill/>
          <a:ln w="285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51" name="AutoShape 31"/>
          <p:cNvSpPr/>
          <p:nvPr/>
        </p:nvSpPr>
        <p:spPr>
          <a:xfrm>
            <a:off x="2063750" y="1628775"/>
            <a:ext cx="3887788" cy="504825"/>
          </a:xfrm>
          <a:prstGeom prst="flowChartAlternateProcess">
            <a:avLst/>
          </a:prstGeom>
          <a:noFill/>
          <a:ln w="28575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7" name="AutoShape 32"/>
          <p:cNvSpPr/>
          <p:nvPr/>
        </p:nvSpPr>
        <p:spPr>
          <a:xfrm>
            <a:off x="5591175" y="5589588"/>
            <a:ext cx="3241675" cy="57626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/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花地砖有多少块？</a:t>
            </a:r>
          </a:p>
        </p:txBody>
      </p:sp>
      <p:pic>
        <p:nvPicPr>
          <p:cNvPr id="14368" name="Picture 33"/>
          <p:cNvPicPr>
            <a:picLocks noChangeAspect="1"/>
          </p:cNvPicPr>
          <p:nvPr/>
        </p:nvPicPr>
        <p:blipFill>
          <a:blip r:embed="rId3"/>
          <a:srcRect l="81345" t="59401" b="30640"/>
          <a:stretch>
            <a:fillRect/>
          </a:stretch>
        </p:blipFill>
        <p:spPr>
          <a:xfrm>
            <a:off x="8832850" y="5022850"/>
            <a:ext cx="1835150" cy="1479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7567613" y="992188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15</a:t>
            </a:r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5811838" y="996950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8</a:t>
            </a:r>
          </a:p>
        </p:txBody>
      </p:sp>
      <p:sp>
        <p:nvSpPr>
          <p:cNvPr id="56356" name="Rectangle 36"/>
          <p:cNvSpPr>
            <a:spLocks noChangeArrowheads="1"/>
          </p:cNvSpPr>
          <p:nvPr/>
        </p:nvSpPr>
        <p:spPr bwMode="auto">
          <a:xfrm>
            <a:off x="1919288" y="2489200"/>
            <a:ext cx="35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1</a:t>
            </a:r>
          </a:p>
        </p:txBody>
      </p:sp>
      <p:sp>
        <p:nvSpPr>
          <p:cNvPr id="2" name="矩形 1"/>
          <p:cNvSpPr/>
          <p:nvPr/>
        </p:nvSpPr>
        <p:spPr>
          <a:xfrm>
            <a:off x="11064552" y="116632"/>
            <a:ext cx="648072" cy="875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  <p:bldP spid="56326" grpId="0"/>
      <p:bldP spid="56327" grpId="0"/>
      <p:bldP spid="56328" grpId="0"/>
      <p:bldP spid="56329" grpId="0"/>
      <p:bldP spid="56330" grpId="0"/>
      <p:bldP spid="56331" grpId="0"/>
      <p:bldP spid="56332" grpId="0"/>
      <p:bldP spid="56333" grpId="0"/>
      <p:bldP spid="56334" grpId="0"/>
      <p:bldP spid="56335" grpId="0"/>
      <p:bldP spid="56336" grpId="0"/>
      <p:bldP spid="56337" grpId="0"/>
      <p:bldP spid="56338" grpId="0"/>
      <p:bldP spid="56339" grpId="0"/>
      <p:bldP spid="56340" grpId="0"/>
      <p:bldP spid="56341" grpId="0"/>
      <p:bldP spid="56342" grpId="0"/>
      <p:bldP spid="56343" grpId="0"/>
      <p:bldP spid="56344" grpId="0"/>
      <p:bldP spid="56345" grpId="0"/>
      <p:bldP spid="56346" grpId="0" animBg="1"/>
      <p:bldP spid="56347" grpId="0" animBg="1"/>
      <p:bldP spid="56348" grpId="0" animBg="1"/>
      <p:bldP spid="56349" grpId="0" animBg="1"/>
      <p:bldP spid="56350" grpId="0" animBg="1"/>
      <p:bldP spid="56351" grpId="0" animBg="1"/>
      <p:bldP spid="56354" grpId="0"/>
      <p:bldP spid="56355" grpId="0"/>
      <p:bldP spid="563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9" name="Group 5"/>
          <p:cNvGrpSpPr/>
          <p:nvPr/>
        </p:nvGrpSpPr>
        <p:grpSpPr>
          <a:xfrm>
            <a:off x="2028825" y="4221163"/>
            <a:ext cx="8675688" cy="1368425"/>
            <a:chOff x="77" y="1616"/>
            <a:chExt cx="5465" cy="862"/>
          </a:xfrm>
        </p:grpSpPr>
        <p:pic>
          <p:nvPicPr>
            <p:cNvPr id="15362" name="Picture 6"/>
            <p:cNvPicPr>
              <a:picLocks noChangeAspect="1"/>
            </p:cNvPicPr>
            <p:nvPr/>
          </p:nvPicPr>
          <p:blipFill>
            <a:blip r:embed="rId2"/>
            <a:srcRect l="7233" t="86746" r="6459" b="4230"/>
            <a:stretch>
              <a:fillRect/>
            </a:stretch>
          </p:blipFill>
          <p:spPr>
            <a:xfrm>
              <a:off x="77" y="1616"/>
              <a:ext cx="5465" cy="8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3" name="Rectangle 7"/>
            <p:cNvSpPr/>
            <p:nvPr/>
          </p:nvSpPr>
          <p:spPr>
            <a:xfrm>
              <a:off x="204" y="1707"/>
              <a:ext cx="362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208213" y="1947863"/>
            <a:ext cx="83518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0" eaLnBrk="1" fontAlgn="base" hangingPunct="1">
              <a:lnSpc>
                <a:spcPct val="120000"/>
              </a:lnSpc>
            </a:pP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第</a:t>
            </a:r>
            <a:r>
              <a:rPr lang="en-US" altLang="zh-CN" sz="30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1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个正方形里画了</a:t>
            </a:r>
            <a:r>
              <a:rPr lang="en-US" altLang="zh-CN" sz="30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2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个圈，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以后每个正方形里画圈的个数都是它前一个正方形的</a:t>
            </a:r>
            <a:r>
              <a:rPr lang="zh-CN" altLang="en-US" sz="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　</a:t>
            </a:r>
            <a:r>
              <a:rPr lang="en-US" altLang="zh-CN" sz="3000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2</a:t>
            </a:r>
            <a:r>
              <a:rPr lang="zh-CN" altLang="en-US" sz="800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　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倍，并且都和第一个正方形里的圈同样大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。估计从第几个正方形开始就画不下了？</a:t>
            </a:r>
            <a:r>
              <a:rPr lang="zh-CN" altLang="en-US" sz="3000" strike="noStrike" noProof="1"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endParaRPr lang="zh-CN" altLang="en-US" sz="3000" strike="noStrike" noProof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353" name="Oval 9"/>
          <p:cNvSpPr>
            <a:spLocks noChangeAspect="1"/>
          </p:cNvSpPr>
          <p:nvPr/>
        </p:nvSpPr>
        <p:spPr>
          <a:xfrm>
            <a:off x="3259138" y="4362450"/>
            <a:ext cx="198437" cy="19843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4" name="Oval 10"/>
          <p:cNvSpPr>
            <a:spLocks noChangeAspect="1"/>
          </p:cNvSpPr>
          <p:nvPr/>
        </p:nvSpPr>
        <p:spPr>
          <a:xfrm>
            <a:off x="3517900" y="4376738"/>
            <a:ext cx="198438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5" name="Oval 11"/>
          <p:cNvSpPr>
            <a:spLocks noChangeAspect="1"/>
          </p:cNvSpPr>
          <p:nvPr/>
        </p:nvSpPr>
        <p:spPr>
          <a:xfrm>
            <a:off x="3781425" y="4376738"/>
            <a:ext cx="198438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6" name="Oval 12"/>
          <p:cNvSpPr>
            <a:spLocks noChangeAspect="1"/>
          </p:cNvSpPr>
          <p:nvPr/>
        </p:nvSpPr>
        <p:spPr>
          <a:xfrm>
            <a:off x="4040188" y="4376738"/>
            <a:ext cx="198437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7" name="Oval 13"/>
          <p:cNvSpPr>
            <a:spLocks noChangeAspect="1"/>
          </p:cNvSpPr>
          <p:nvPr/>
        </p:nvSpPr>
        <p:spPr>
          <a:xfrm>
            <a:off x="4556125" y="4391025"/>
            <a:ext cx="198438" cy="19843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8" name="Oval 14"/>
          <p:cNvSpPr>
            <a:spLocks noChangeAspect="1"/>
          </p:cNvSpPr>
          <p:nvPr/>
        </p:nvSpPr>
        <p:spPr>
          <a:xfrm>
            <a:off x="4819650" y="4391025"/>
            <a:ext cx="198438" cy="19843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9" name="Oval 15"/>
          <p:cNvSpPr>
            <a:spLocks noChangeAspect="1"/>
          </p:cNvSpPr>
          <p:nvPr/>
        </p:nvSpPr>
        <p:spPr>
          <a:xfrm>
            <a:off x="5078413" y="4391025"/>
            <a:ext cx="198437" cy="19843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60" name="Oval 16"/>
          <p:cNvSpPr>
            <a:spLocks noChangeAspect="1"/>
          </p:cNvSpPr>
          <p:nvPr/>
        </p:nvSpPr>
        <p:spPr>
          <a:xfrm>
            <a:off x="4314825" y="4391025"/>
            <a:ext cx="198438" cy="19843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61" name="Oval 17"/>
          <p:cNvSpPr>
            <a:spLocks noChangeAspect="1"/>
          </p:cNvSpPr>
          <p:nvPr/>
        </p:nvSpPr>
        <p:spPr>
          <a:xfrm>
            <a:off x="4538663" y="4638675"/>
            <a:ext cx="198437" cy="19843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62" name="Oval 18"/>
          <p:cNvSpPr>
            <a:spLocks noChangeAspect="1"/>
          </p:cNvSpPr>
          <p:nvPr/>
        </p:nvSpPr>
        <p:spPr>
          <a:xfrm>
            <a:off x="4802188" y="4638675"/>
            <a:ext cx="198437" cy="19843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63" name="Oval 19"/>
          <p:cNvSpPr>
            <a:spLocks noChangeAspect="1"/>
          </p:cNvSpPr>
          <p:nvPr/>
        </p:nvSpPr>
        <p:spPr>
          <a:xfrm>
            <a:off x="5060950" y="4638675"/>
            <a:ext cx="198438" cy="19843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64" name="Oval 20"/>
          <p:cNvSpPr>
            <a:spLocks noChangeAspect="1"/>
          </p:cNvSpPr>
          <p:nvPr/>
        </p:nvSpPr>
        <p:spPr>
          <a:xfrm>
            <a:off x="4297363" y="4638675"/>
            <a:ext cx="198437" cy="19843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65" name="Oval 21"/>
          <p:cNvSpPr>
            <a:spLocks noChangeAspect="1"/>
          </p:cNvSpPr>
          <p:nvPr/>
        </p:nvSpPr>
        <p:spPr>
          <a:xfrm>
            <a:off x="5621338" y="4405313"/>
            <a:ext cx="198437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66" name="Oval 22"/>
          <p:cNvSpPr>
            <a:spLocks noChangeAspect="1"/>
          </p:cNvSpPr>
          <p:nvPr/>
        </p:nvSpPr>
        <p:spPr>
          <a:xfrm>
            <a:off x="5884863" y="4405313"/>
            <a:ext cx="198437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67" name="Oval 23"/>
          <p:cNvSpPr>
            <a:spLocks noChangeAspect="1"/>
          </p:cNvSpPr>
          <p:nvPr/>
        </p:nvSpPr>
        <p:spPr>
          <a:xfrm>
            <a:off x="6143625" y="4405313"/>
            <a:ext cx="198438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68" name="Oval 24"/>
          <p:cNvSpPr>
            <a:spLocks noChangeAspect="1"/>
          </p:cNvSpPr>
          <p:nvPr/>
        </p:nvSpPr>
        <p:spPr>
          <a:xfrm>
            <a:off x="5380038" y="4405313"/>
            <a:ext cx="198437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69" name="Oval 25"/>
          <p:cNvSpPr>
            <a:spLocks noChangeAspect="1"/>
          </p:cNvSpPr>
          <p:nvPr/>
        </p:nvSpPr>
        <p:spPr>
          <a:xfrm>
            <a:off x="5603875" y="4652963"/>
            <a:ext cx="198438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70" name="Oval 26"/>
          <p:cNvSpPr>
            <a:spLocks noChangeAspect="1"/>
          </p:cNvSpPr>
          <p:nvPr/>
        </p:nvSpPr>
        <p:spPr>
          <a:xfrm>
            <a:off x="5867400" y="4652963"/>
            <a:ext cx="198438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71" name="Oval 27"/>
          <p:cNvSpPr>
            <a:spLocks noChangeAspect="1"/>
          </p:cNvSpPr>
          <p:nvPr/>
        </p:nvSpPr>
        <p:spPr>
          <a:xfrm>
            <a:off x="6126163" y="4652963"/>
            <a:ext cx="198437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72" name="Oval 28"/>
          <p:cNvSpPr>
            <a:spLocks noChangeAspect="1"/>
          </p:cNvSpPr>
          <p:nvPr/>
        </p:nvSpPr>
        <p:spPr>
          <a:xfrm>
            <a:off x="5362575" y="4652963"/>
            <a:ext cx="198438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73" name="Oval 29"/>
          <p:cNvSpPr>
            <a:spLocks noChangeAspect="1"/>
          </p:cNvSpPr>
          <p:nvPr/>
        </p:nvSpPr>
        <p:spPr>
          <a:xfrm>
            <a:off x="5592763" y="4894263"/>
            <a:ext cx="198437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74" name="Oval 30"/>
          <p:cNvSpPr>
            <a:spLocks noChangeAspect="1"/>
          </p:cNvSpPr>
          <p:nvPr/>
        </p:nvSpPr>
        <p:spPr>
          <a:xfrm>
            <a:off x="5856288" y="4894263"/>
            <a:ext cx="198437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75" name="Oval 31"/>
          <p:cNvSpPr>
            <a:spLocks noChangeAspect="1"/>
          </p:cNvSpPr>
          <p:nvPr/>
        </p:nvSpPr>
        <p:spPr>
          <a:xfrm>
            <a:off x="6115050" y="4894263"/>
            <a:ext cx="198438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76" name="Oval 32"/>
          <p:cNvSpPr>
            <a:spLocks noChangeAspect="1"/>
          </p:cNvSpPr>
          <p:nvPr/>
        </p:nvSpPr>
        <p:spPr>
          <a:xfrm>
            <a:off x="5351463" y="4894263"/>
            <a:ext cx="198437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77" name="Oval 33"/>
          <p:cNvSpPr>
            <a:spLocks noChangeAspect="1"/>
          </p:cNvSpPr>
          <p:nvPr/>
        </p:nvSpPr>
        <p:spPr>
          <a:xfrm>
            <a:off x="5575300" y="5141913"/>
            <a:ext cx="198438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78" name="Oval 34"/>
          <p:cNvSpPr>
            <a:spLocks noChangeAspect="1"/>
          </p:cNvSpPr>
          <p:nvPr/>
        </p:nvSpPr>
        <p:spPr>
          <a:xfrm>
            <a:off x="5838825" y="5141913"/>
            <a:ext cx="198438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79" name="Oval 35"/>
          <p:cNvSpPr>
            <a:spLocks noChangeAspect="1"/>
          </p:cNvSpPr>
          <p:nvPr/>
        </p:nvSpPr>
        <p:spPr>
          <a:xfrm>
            <a:off x="6097588" y="5141913"/>
            <a:ext cx="198437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80" name="Oval 36"/>
          <p:cNvSpPr>
            <a:spLocks noChangeAspect="1"/>
          </p:cNvSpPr>
          <p:nvPr/>
        </p:nvSpPr>
        <p:spPr>
          <a:xfrm>
            <a:off x="5334000" y="5141913"/>
            <a:ext cx="198438" cy="19843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81" name="Oval 37"/>
          <p:cNvSpPr>
            <a:spLocks noChangeAspect="1"/>
          </p:cNvSpPr>
          <p:nvPr/>
        </p:nvSpPr>
        <p:spPr>
          <a:xfrm>
            <a:off x="2251075" y="4391025"/>
            <a:ext cx="198438" cy="19843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82" name="Oval 38"/>
          <p:cNvSpPr>
            <a:spLocks noChangeAspect="1"/>
          </p:cNvSpPr>
          <p:nvPr/>
        </p:nvSpPr>
        <p:spPr>
          <a:xfrm>
            <a:off x="2514600" y="4391025"/>
            <a:ext cx="198438" cy="198438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83" name="Rectangle 39"/>
          <p:cNvSpPr>
            <a:spLocks noChangeArrowheads="1"/>
          </p:cNvSpPr>
          <p:nvPr/>
        </p:nvSpPr>
        <p:spPr bwMode="auto">
          <a:xfrm>
            <a:off x="2279650" y="5873750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答：从第  个正方形开始就画不下了。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384" name="Rectangle 40"/>
          <p:cNvSpPr>
            <a:spLocks noChangeArrowheads="1"/>
          </p:cNvSpPr>
          <p:nvPr/>
        </p:nvSpPr>
        <p:spPr bwMode="auto">
          <a:xfrm>
            <a:off x="3884613" y="5903913"/>
            <a:ext cx="411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5</a:t>
            </a:r>
          </a:p>
        </p:txBody>
      </p:sp>
      <p:sp>
        <p:nvSpPr>
          <p:cNvPr id="15397" name="Line 41"/>
          <p:cNvSpPr/>
          <p:nvPr/>
        </p:nvSpPr>
        <p:spPr>
          <a:xfrm>
            <a:off x="3863975" y="6381750"/>
            <a:ext cx="508000" cy="0"/>
          </a:xfrm>
          <a:prstGeom prst="line">
            <a:avLst/>
          </a:prstGeom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AutoShape 42"/>
          <p:cNvSpPr/>
          <p:nvPr/>
        </p:nvSpPr>
        <p:spPr>
          <a:xfrm flipV="1">
            <a:off x="6383338" y="4365625"/>
            <a:ext cx="1022350" cy="1008063"/>
          </a:xfrm>
          <a:prstGeom prst="roundRect">
            <a:avLst>
              <a:gd name="adj" fmla="val 0"/>
            </a:avLst>
          </a:prstGeom>
          <a:noFill/>
          <a:ln w="38100" cap="flat" cmpd="dbl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lvl="0" indent="0" algn="ctr"/>
            <a:r>
              <a:rPr lang="en-US" altLang="zh-CN" sz="7200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7200" dirty="0">
                <a:solidFill>
                  <a:srgbClr val="33CC33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？</a:t>
            </a:r>
          </a:p>
        </p:txBody>
      </p:sp>
      <p:sp>
        <p:nvSpPr>
          <p:cNvPr id="57387" name="AutoShape 43"/>
          <p:cNvSpPr/>
          <p:nvPr/>
        </p:nvSpPr>
        <p:spPr>
          <a:xfrm flipV="1">
            <a:off x="2208213" y="4365625"/>
            <a:ext cx="1020762" cy="1006475"/>
          </a:xfrm>
          <a:prstGeom prst="roundRect">
            <a:avLst>
              <a:gd name="adj" fmla="val 3310"/>
            </a:avLst>
          </a:prstGeom>
          <a:noFill/>
          <a:ln w="38100" cap="flat" cmpd="dbl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88" name="AutoShape 44"/>
          <p:cNvSpPr/>
          <p:nvPr/>
        </p:nvSpPr>
        <p:spPr>
          <a:xfrm flipV="1">
            <a:off x="3273425" y="4365625"/>
            <a:ext cx="1022350" cy="1006475"/>
          </a:xfrm>
          <a:prstGeom prst="roundRect">
            <a:avLst>
              <a:gd name="adj" fmla="val 0"/>
            </a:avLst>
          </a:prstGeom>
          <a:noFill/>
          <a:ln w="38100" cap="flat" cmpd="dbl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89" name="AutoShape 45"/>
          <p:cNvSpPr/>
          <p:nvPr/>
        </p:nvSpPr>
        <p:spPr>
          <a:xfrm flipV="1">
            <a:off x="4295775" y="4365625"/>
            <a:ext cx="1022350" cy="1006475"/>
          </a:xfrm>
          <a:prstGeom prst="roundRect">
            <a:avLst>
              <a:gd name="adj" fmla="val 0"/>
            </a:avLst>
          </a:prstGeom>
          <a:noFill/>
          <a:ln w="38100" cap="flat" cmpd="dbl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90" name="AutoShape 46"/>
          <p:cNvSpPr/>
          <p:nvPr/>
        </p:nvSpPr>
        <p:spPr>
          <a:xfrm flipV="1">
            <a:off x="5332413" y="4379913"/>
            <a:ext cx="1022350" cy="1006475"/>
          </a:xfrm>
          <a:prstGeom prst="roundRect">
            <a:avLst>
              <a:gd name="adj" fmla="val 472"/>
            </a:avLst>
          </a:prstGeom>
          <a:noFill/>
          <a:ln w="38100" cap="flat" cmpd="dbl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7391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1947863"/>
            <a:ext cx="4392613" cy="59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92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50" y="1947863"/>
            <a:ext cx="3816350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93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3" y="3092450"/>
            <a:ext cx="4824412" cy="69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94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163" y="3092450"/>
            <a:ext cx="3600450" cy="69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95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3644900"/>
            <a:ext cx="4392613" cy="573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96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188" y="5949950"/>
            <a:ext cx="6551612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97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650" y="2565400"/>
            <a:ext cx="8135938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6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710" t="37663" r="47356" b="46388"/>
          <a:stretch>
            <a:fillRect/>
          </a:stretch>
        </p:blipFill>
        <p:spPr>
          <a:xfrm rot="-6564955" flipH="1" flipV="1">
            <a:off x="8883650" y="449263"/>
            <a:ext cx="1385888" cy="1979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7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724" t="37653" r="47365" b="46645"/>
          <a:stretch>
            <a:fillRect/>
          </a:stretch>
        </p:blipFill>
        <p:spPr>
          <a:xfrm rot="7077981" flipV="1">
            <a:off x="1952625" y="461963"/>
            <a:ext cx="1385888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11" name="WordArt 4"/>
          <p:cNvSpPr>
            <a:spLocks noTextEdit="1"/>
          </p:cNvSpPr>
          <p:nvPr/>
        </p:nvSpPr>
        <p:spPr>
          <a:xfrm>
            <a:off x="3576638" y="1042988"/>
            <a:ext cx="5184775" cy="712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r>
              <a:rPr lang="zh-CN" altLang="en-US" sz="9600" b="1">
                <a:ln w="222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策略：从条件想起</a:t>
            </a:r>
          </a:p>
        </p:txBody>
      </p:sp>
      <p:sp>
        <p:nvSpPr>
          <p:cNvPr id="3" name="矩形 2"/>
          <p:cNvSpPr/>
          <p:nvPr/>
        </p:nvSpPr>
        <p:spPr>
          <a:xfrm>
            <a:off x="11064552" y="188640"/>
            <a:ext cx="648072" cy="85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7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7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7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7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  <p:bldP spid="57354" grpId="0" animBg="1"/>
      <p:bldP spid="57355" grpId="0" animBg="1"/>
      <p:bldP spid="57356" grpId="0" animBg="1"/>
      <p:bldP spid="57357" grpId="0" animBg="1"/>
      <p:bldP spid="57358" grpId="0" animBg="1"/>
      <p:bldP spid="57359" grpId="0" animBg="1"/>
      <p:bldP spid="57360" grpId="0" animBg="1"/>
      <p:bldP spid="57361" grpId="0" animBg="1"/>
      <p:bldP spid="57362" grpId="0" animBg="1"/>
      <p:bldP spid="57363" grpId="0" animBg="1"/>
      <p:bldP spid="57364" grpId="0" animBg="1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  <p:bldP spid="57371" grpId="0" animBg="1"/>
      <p:bldP spid="57372" grpId="0" animBg="1"/>
      <p:bldP spid="57373" grpId="0" animBg="1"/>
      <p:bldP spid="57374" grpId="0" animBg="1"/>
      <p:bldP spid="57375" grpId="0" animBg="1"/>
      <p:bldP spid="57376" grpId="0" animBg="1"/>
      <p:bldP spid="57377" grpId="0" animBg="1"/>
      <p:bldP spid="57378" grpId="0" animBg="1"/>
      <p:bldP spid="57379" grpId="0" animBg="1"/>
      <p:bldP spid="57380" grpId="0" animBg="1"/>
      <p:bldP spid="57381" grpId="0" animBg="1"/>
      <p:bldP spid="57382" grpId="0" animBg="1"/>
      <p:bldP spid="2" grpId="0" animBg="1"/>
      <p:bldP spid="57387" grpId="0" animBg="1"/>
      <p:bldP spid="57387" grpId="1" animBg="1"/>
      <p:bldP spid="57388" grpId="0" animBg="1"/>
      <p:bldP spid="57388" grpId="1" animBg="1"/>
      <p:bldP spid="57389" grpId="0" animBg="1"/>
      <p:bldP spid="57389" grpId="1" animBg="1"/>
      <p:bldP spid="57390" grpId="0" animBg="1"/>
      <p:bldP spid="573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TextEdit="1"/>
          </p:cNvSpPr>
          <p:nvPr/>
        </p:nvSpPr>
        <p:spPr>
          <a:xfrm>
            <a:off x="3311525" y="2708275"/>
            <a:ext cx="6145213" cy="13668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zh-CN" altLang="en-US" sz="7200" b="1">
                <a:solidFill>
                  <a:srgbClr val="26262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谢 谢!</a:t>
            </a:r>
          </a:p>
        </p:txBody>
      </p:sp>
      <p:sp>
        <p:nvSpPr>
          <p:cNvPr id="2" name="矩形 1"/>
          <p:cNvSpPr/>
          <p:nvPr/>
        </p:nvSpPr>
        <p:spPr>
          <a:xfrm>
            <a:off x="11064552" y="188640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/>
          <p:cNvPicPr>
            <a:picLocks noChangeAspect="1"/>
          </p:cNvPicPr>
          <p:nvPr/>
        </p:nvPicPr>
        <p:blipFill>
          <a:blip r:embed="rId2"/>
          <a:srcRect l="31302" t="8145" r="7864" b="19084"/>
          <a:stretch>
            <a:fillRect/>
          </a:stretch>
        </p:blipFill>
        <p:spPr>
          <a:xfrm>
            <a:off x="1402285" y="-20638"/>
            <a:ext cx="9180512" cy="687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788" y="3213100"/>
            <a:ext cx="4679950" cy="343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102" name="Rectangle 70"/>
          <p:cNvSpPr/>
          <p:nvPr/>
        </p:nvSpPr>
        <p:spPr>
          <a:xfrm>
            <a:off x="1399264" y="-387350"/>
            <a:ext cx="9144000" cy="7245350"/>
          </a:xfrm>
          <a:prstGeom prst="rect">
            <a:avLst/>
          </a:prstGeom>
          <a:solidFill>
            <a:schemeClr val="bg1">
              <a:alpha val="67842"/>
            </a:schemeClr>
          </a:solidFill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  <a:p>
            <a:pPr lvl="0" indent="0">
              <a:lnSpc>
                <a:spcPct val="120000"/>
              </a:lnSpc>
            </a:pPr>
            <a:endParaRPr lang="en-US" altLang="zh-CN" sz="30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919288" y="549275"/>
            <a:ext cx="7777163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2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>
              <a:lnSpc>
                <a:spcPct val="120000"/>
              </a:lnSpc>
            </a:pPr>
            <a:r>
              <a:rPr lang="zh-CN" altLang="en-US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小猴帮妈妈摘桃，第一天摘了</a:t>
            </a:r>
            <a:r>
              <a:rPr lang="en-US" altLang="zh-CN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30</a:t>
            </a:r>
            <a:r>
              <a:rPr lang="zh-CN" altLang="en-US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</a:t>
            </a:r>
            <a:r>
              <a:rPr lang="en-US" altLang="zh-CN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,</a:t>
            </a:r>
            <a:endParaRPr lang="en-US" altLang="zh-CN" sz="3600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vl="0" eaLnBrk="1" fontAlgn="base" hangingPunct="1">
              <a:lnSpc>
                <a:spcPct val="120000"/>
              </a:lnSpc>
            </a:pPr>
            <a:r>
              <a:rPr lang="zh-CN" altLang="en-US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以后每天都比前一天多摘</a:t>
            </a:r>
            <a:r>
              <a:rPr lang="en-US" altLang="zh-CN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5</a:t>
            </a:r>
            <a:r>
              <a:rPr lang="zh-CN" altLang="en-US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个。</a:t>
            </a:r>
            <a:endParaRPr lang="zh-CN" altLang="en-US" sz="3600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vl="0" eaLnBrk="1" fontAlgn="base" hangingPunct="1">
              <a:lnSpc>
                <a:spcPct val="120000"/>
              </a:lnSpc>
            </a:pPr>
            <a:r>
              <a:rPr lang="zh-CN" altLang="en-US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小猴第三天摘了多少个？第五天呢？</a:t>
            </a:r>
            <a:endParaRPr lang="zh-CN" altLang="en-US" sz="3600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038" name="Rectangle 6"/>
          <p:cNvSpPr/>
          <p:nvPr/>
        </p:nvSpPr>
        <p:spPr>
          <a:xfrm>
            <a:off x="5565775" y="557213"/>
            <a:ext cx="3467100" cy="646112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lstStyle/>
          <a:p>
            <a:pPr lvl="0" indent="0" algn="ctr"/>
            <a:r>
              <a:rPr lang="zh-CN" altLang="en-US" sz="36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第一天摘了</a:t>
            </a:r>
            <a:r>
              <a:rPr lang="en-US" altLang="zh-CN" sz="3600" dirty="0">
                <a:solidFill>
                  <a:srgbClr val="0000FF"/>
                </a:solidFill>
                <a:latin typeface="方正黑体简体" pitchFamily="2" charset="-122"/>
                <a:ea typeface="方正黑体简体" pitchFamily="2" charset="-122"/>
              </a:rPr>
              <a:t>30</a:t>
            </a:r>
            <a:r>
              <a:rPr lang="zh-CN" altLang="en-US" sz="36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个</a:t>
            </a:r>
          </a:p>
        </p:txBody>
      </p:sp>
      <p:sp>
        <p:nvSpPr>
          <p:cNvPr id="44040" name="Rectangle 8"/>
          <p:cNvSpPr/>
          <p:nvPr/>
        </p:nvSpPr>
        <p:spPr>
          <a:xfrm>
            <a:off x="1735138" y="1225550"/>
            <a:ext cx="6276975" cy="6191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lstStyle/>
          <a:p>
            <a:pPr lvl="0" indent="0" algn="ctr"/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以后每天都比前一天多摘</a:t>
            </a:r>
            <a:r>
              <a:rPr lang="en-US" altLang="zh-CN" sz="3600" dirty="0">
                <a:solidFill>
                  <a:srgbClr val="FF0000"/>
                </a:solidFill>
                <a:latin typeface="方正黑体简体" pitchFamily="2" charset="-122"/>
                <a:ea typeface="方正黑体简体" pitchFamily="2" charset="-122"/>
              </a:rPr>
              <a:t>5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个</a:t>
            </a:r>
          </a:p>
        </p:txBody>
      </p:sp>
      <p:sp>
        <p:nvSpPr>
          <p:cNvPr id="44075" name="Rectangle 43"/>
          <p:cNvSpPr/>
          <p:nvPr/>
        </p:nvSpPr>
        <p:spPr>
          <a:xfrm>
            <a:off x="1703388" y="2924175"/>
            <a:ext cx="13684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第一天</a:t>
            </a:r>
          </a:p>
        </p:txBody>
      </p:sp>
      <p:sp>
        <p:nvSpPr>
          <p:cNvPr id="44076" name="Rectangle 44"/>
          <p:cNvSpPr/>
          <p:nvPr/>
        </p:nvSpPr>
        <p:spPr>
          <a:xfrm>
            <a:off x="3432175" y="2924175"/>
            <a:ext cx="13684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第二天</a:t>
            </a:r>
          </a:p>
        </p:txBody>
      </p:sp>
      <p:sp>
        <p:nvSpPr>
          <p:cNvPr id="44077" name="Oval 45"/>
          <p:cNvSpPr/>
          <p:nvPr/>
        </p:nvSpPr>
        <p:spPr>
          <a:xfrm>
            <a:off x="2208213" y="3571875"/>
            <a:ext cx="287337" cy="28733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78" name="Oval 46"/>
          <p:cNvSpPr/>
          <p:nvPr/>
        </p:nvSpPr>
        <p:spPr>
          <a:xfrm>
            <a:off x="2265363" y="3630613"/>
            <a:ext cx="173037" cy="17303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79" name="Line 47"/>
          <p:cNvSpPr/>
          <p:nvPr/>
        </p:nvSpPr>
        <p:spPr>
          <a:xfrm>
            <a:off x="2495550" y="3716338"/>
            <a:ext cx="14414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grpSp>
        <p:nvGrpSpPr>
          <p:cNvPr id="44080" name="Group 48"/>
          <p:cNvGrpSpPr/>
          <p:nvPr/>
        </p:nvGrpSpPr>
        <p:grpSpPr>
          <a:xfrm>
            <a:off x="3937000" y="3571875"/>
            <a:ext cx="287338" cy="287338"/>
            <a:chOff x="431" y="2568"/>
            <a:chExt cx="226" cy="226"/>
          </a:xfrm>
        </p:grpSpPr>
        <p:sp>
          <p:nvSpPr>
            <p:cNvPr id="4111" name="Oval 49"/>
            <p:cNvSpPr/>
            <p:nvPr/>
          </p:nvSpPr>
          <p:spPr>
            <a:xfrm>
              <a:off x="431" y="2568"/>
              <a:ext cx="226" cy="22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12" name="Oval 50"/>
            <p:cNvSpPr/>
            <p:nvPr/>
          </p:nvSpPr>
          <p:spPr>
            <a:xfrm>
              <a:off x="476" y="2614"/>
              <a:ext cx="136" cy="13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4084" name="Line 52"/>
          <p:cNvSpPr/>
          <p:nvPr/>
        </p:nvSpPr>
        <p:spPr>
          <a:xfrm>
            <a:off x="4224338" y="3716338"/>
            <a:ext cx="14414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grpSp>
        <p:nvGrpSpPr>
          <p:cNvPr id="44085" name="Group 53"/>
          <p:cNvGrpSpPr/>
          <p:nvPr/>
        </p:nvGrpSpPr>
        <p:grpSpPr>
          <a:xfrm>
            <a:off x="5665788" y="3571875"/>
            <a:ext cx="287337" cy="287338"/>
            <a:chOff x="431" y="2568"/>
            <a:chExt cx="226" cy="226"/>
          </a:xfrm>
        </p:grpSpPr>
        <p:sp>
          <p:nvSpPr>
            <p:cNvPr id="4115" name="Oval 54"/>
            <p:cNvSpPr/>
            <p:nvPr/>
          </p:nvSpPr>
          <p:spPr>
            <a:xfrm>
              <a:off x="431" y="2568"/>
              <a:ext cx="226" cy="22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16" name="Oval 55"/>
            <p:cNvSpPr/>
            <p:nvPr/>
          </p:nvSpPr>
          <p:spPr>
            <a:xfrm>
              <a:off x="476" y="2614"/>
              <a:ext cx="136" cy="13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4089" name="Line 57"/>
          <p:cNvSpPr/>
          <p:nvPr/>
        </p:nvSpPr>
        <p:spPr>
          <a:xfrm>
            <a:off x="5951538" y="3709988"/>
            <a:ext cx="14414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grpSp>
        <p:nvGrpSpPr>
          <p:cNvPr id="44090" name="Group 58"/>
          <p:cNvGrpSpPr/>
          <p:nvPr/>
        </p:nvGrpSpPr>
        <p:grpSpPr>
          <a:xfrm>
            <a:off x="7392988" y="3565525"/>
            <a:ext cx="287337" cy="287338"/>
            <a:chOff x="431" y="2568"/>
            <a:chExt cx="226" cy="226"/>
          </a:xfrm>
        </p:grpSpPr>
        <p:sp>
          <p:nvSpPr>
            <p:cNvPr id="4119" name="Oval 59"/>
            <p:cNvSpPr/>
            <p:nvPr/>
          </p:nvSpPr>
          <p:spPr>
            <a:xfrm>
              <a:off x="431" y="2568"/>
              <a:ext cx="226" cy="22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20" name="Oval 60"/>
            <p:cNvSpPr/>
            <p:nvPr/>
          </p:nvSpPr>
          <p:spPr>
            <a:xfrm>
              <a:off x="476" y="2614"/>
              <a:ext cx="136" cy="13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4094" name="Line 62"/>
          <p:cNvSpPr/>
          <p:nvPr/>
        </p:nvSpPr>
        <p:spPr>
          <a:xfrm>
            <a:off x="7680325" y="3700463"/>
            <a:ext cx="14414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grpSp>
        <p:nvGrpSpPr>
          <p:cNvPr id="44095" name="Group 63"/>
          <p:cNvGrpSpPr/>
          <p:nvPr/>
        </p:nvGrpSpPr>
        <p:grpSpPr>
          <a:xfrm>
            <a:off x="9121775" y="3556000"/>
            <a:ext cx="287338" cy="287338"/>
            <a:chOff x="431" y="2568"/>
            <a:chExt cx="226" cy="226"/>
          </a:xfrm>
        </p:grpSpPr>
        <p:sp>
          <p:nvSpPr>
            <p:cNvPr id="4123" name="Oval 64"/>
            <p:cNvSpPr/>
            <p:nvPr/>
          </p:nvSpPr>
          <p:spPr>
            <a:xfrm>
              <a:off x="431" y="2568"/>
              <a:ext cx="226" cy="22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24" name="Oval 65"/>
            <p:cNvSpPr/>
            <p:nvPr/>
          </p:nvSpPr>
          <p:spPr>
            <a:xfrm>
              <a:off x="476" y="2614"/>
              <a:ext cx="136" cy="13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4099" name="Rectangle 67"/>
          <p:cNvSpPr/>
          <p:nvPr/>
        </p:nvSpPr>
        <p:spPr>
          <a:xfrm>
            <a:off x="5160963" y="2924175"/>
            <a:ext cx="13684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第三天</a:t>
            </a:r>
          </a:p>
        </p:txBody>
      </p:sp>
      <p:sp>
        <p:nvSpPr>
          <p:cNvPr id="44100" name="Rectangle 68"/>
          <p:cNvSpPr/>
          <p:nvPr/>
        </p:nvSpPr>
        <p:spPr>
          <a:xfrm>
            <a:off x="6888163" y="2924175"/>
            <a:ext cx="13684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第四天</a:t>
            </a:r>
          </a:p>
        </p:txBody>
      </p:sp>
      <p:sp>
        <p:nvSpPr>
          <p:cNvPr id="44101" name="Rectangle 69"/>
          <p:cNvSpPr/>
          <p:nvPr/>
        </p:nvSpPr>
        <p:spPr>
          <a:xfrm>
            <a:off x="8543925" y="2924175"/>
            <a:ext cx="13684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第五天</a:t>
            </a:r>
          </a:p>
        </p:txBody>
      </p:sp>
      <p:sp>
        <p:nvSpPr>
          <p:cNvPr id="44103" name="AutoShape 71"/>
          <p:cNvSpPr>
            <a:spLocks noChangeArrowheads="1"/>
          </p:cNvSpPr>
          <p:nvPr/>
        </p:nvSpPr>
        <p:spPr bwMode="auto">
          <a:xfrm>
            <a:off x="2495550" y="4652963"/>
            <a:ext cx="7632700" cy="1512888"/>
          </a:xfrm>
          <a:prstGeom prst="cloudCallout">
            <a:avLst>
              <a:gd name="adj1" fmla="val -57653"/>
              <a:gd name="adj2" fmla="val 86204"/>
            </a:avLst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9933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eaLnBrk="1" fontAlgn="base" hangingPunct="1"/>
            <a:endParaRPr lang="zh-CN" altLang="zh-CN" sz="24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104" name="Text Box 72"/>
          <p:cNvSpPr txBox="1"/>
          <p:nvPr/>
        </p:nvSpPr>
        <p:spPr>
          <a:xfrm>
            <a:off x="3000375" y="4868863"/>
            <a:ext cx="69850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说打算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：我想先根据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（              ）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，</a:t>
            </a:r>
          </a:p>
          <a:p>
            <a:pPr lvl="0" indent="0"/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              求出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（              ）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，再</a:t>
            </a:r>
          </a:p>
        </p:txBody>
      </p:sp>
      <p:sp>
        <p:nvSpPr>
          <p:cNvPr id="44042" name="Rectangle 10"/>
          <p:cNvSpPr/>
          <p:nvPr/>
        </p:nvSpPr>
        <p:spPr>
          <a:xfrm>
            <a:off x="8616950" y="5164138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3600" dirty="0">
                <a:latin typeface="Arial" panose="020B0604020202020204" pitchFamily="34" charset="0"/>
                <a:ea typeface="楷体_GB2312" pitchFamily="49" charset="-122"/>
              </a:rPr>
              <a:t>……</a:t>
            </a:r>
          </a:p>
        </p:txBody>
      </p:sp>
      <p:sp>
        <p:nvSpPr>
          <p:cNvPr id="44105" name="Rectangle 73"/>
          <p:cNvSpPr/>
          <p:nvPr/>
        </p:nvSpPr>
        <p:spPr>
          <a:xfrm>
            <a:off x="9424988" y="3227388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3600" dirty="0">
                <a:latin typeface="Arial" panose="020B0604020202020204" pitchFamily="34" charset="0"/>
                <a:ea typeface="楷体_GB2312" pitchFamily="49" charset="-122"/>
              </a:rPr>
              <a:t>……</a:t>
            </a:r>
          </a:p>
        </p:txBody>
      </p:sp>
      <p:sp>
        <p:nvSpPr>
          <p:cNvPr id="2" name="矩形 1"/>
          <p:cNvSpPr/>
          <p:nvPr/>
        </p:nvSpPr>
        <p:spPr>
          <a:xfrm>
            <a:off x="10668000" y="0"/>
            <a:ext cx="152400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2" grpId="0" animBg="1"/>
      <p:bldP spid="44036" grpId="0"/>
      <p:bldP spid="44038" grpId="0"/>
      <p:bldP spid="44040" grpId="0"/>
      <p:bldP spid="44075" grpId="0" animBg="1"/>
      <p:bldP spid="44076" grpId="0" animBg="1"/>
      <p:bldP spid="44077" grpId="0" animBg="1"/>
      <p:bldP spid="44078" grpId="0" animBg="1"/>
      <p:bldP spid="44099" grpId="0" animBg="1"/>
      <p:bldP spid="44100" grpId="0" animBg="1"/>
      <p:bldP spid="44101" grpId="0" animBg="1"/>
      <p:bldP spid="44103" grpId="0" animBg="1"/>
      <p:bldP spid="44104" grpId="0"/>
      <p:bldP spid="44042" grpId="0"/>
      <p:bldP spid="4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279650" y="549275"/>
            <a:ext cx="9432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你能通过填表或列式计算求出答案吗？</a:t>
            </a:r>
            <a:endParaRPr lang="zh-CN" altLang="en-US" sz="3000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5123" name="表格 5122"/>
          <p:cNvGraphicFramePr/>
          <p:nvPr/>
        </p:nvGraphicFramePr>
        <p:xfrm>
          <a:off x="2424113" y="1412875"/>
          <a:ext cx="7080250" cy="1195388"/>
        </p:xfrm>
        <a:graphic>
          <a:graphicData uri="http://schemas.openxmlformats.org/drawingml/2006/table">
            <a:tbl>
              <a:tblPr/>
              <a:tblGrid>
                <a:gridCol w="1439863"/>
                <a:gridCol w="1392237"/>
                <a:gridCol w="1416050"/>
                <a:gridCol w="1368425"/>
                <a:gridCol w="1463675"/>
              </a:tblGrid>
              <a:tr h="576263"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第一天</a:t>
                      </a:r>
                    </a:p>
                  </a:txBody>
                  <a:tcPr marL="90000" marR="90000" marT="46800" marB="46800" anchor="ctr" anchorCtr="1">
                    <a:lnL>
                      <a:noFill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C7B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第二天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C7B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第三天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C7B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第四天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C7B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第五天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C7B2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方正黑体简体" pitchFamily="2" charset="-122"/>
                        </a:rPr>
                        <a:t>30</a:t>
                      </a:r>
                      <a:r>
                        <a:rPr lang="zh-CN" altLang="en-US" sz="3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楷体_GB2312" pitchFamily="49" charset="-122"/>
                        </a:rPr>
                        <a:t>个</a:t>
                      </a:r>
                    </a:p>
                  </a:txBody>
                  <a:tcPr marL="90000" marR="90000" marT="46800" marB="46800" anchor="ctr" anchorCtr="1">
                    <a:lnL>
                      <a:noFill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C7B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30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C7B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30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C7B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30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C7B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30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C7B2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4137025" y="2654300"/>
            <a:ext cx="1598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第二天</a:t>
            </a:r>
            <a:r>
              <a:rPr lang="zh-CN" altLang="en-US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</a:t>
            </a:r>
            <a:endParaRPr lang="zh-CN" altLang="en-US" sz="3600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4081463" y="3375025"/>
            <a:ext cx="17986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第三天</a:t>
            </a:r>
            <a:endParaRPr lang="zh-CN" altLang="en-US" sz="3000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4081463" y="4114800"/>
            <a:ext cx="17986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第四天</a:t>
            </a:r>
            <a:endParaRPr lang="zh-CN" altLang="en-US" sz="3000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4081463" y="4905375"/>
            <a:ext cx="17986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第五天</a:t>
            </a:r>
            <a:endParaRPr lang="zh-CN" altLang="en-US" sz="3000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46" name="Line 29"/>
          <p:cNvSpPr/>
          <p:nvPr/>
        </p:nvSpPr>
        <p:spPr>
          <a:xfrm>
            <a:off x="5803900" y="3951288"/>
            <a:ext cx="3292475" cy="0"/>
          </a:xfrm>
          <a:prstGeom prst="line">
            <a:avLst/>
          </a:prstGeom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7" name="Line 30"/>
          <p:cNvSpPr/>
          <p:nvPr/>
        </p:nvSpPr>
        <p:spPr>
          <a:xfrm>
            <a:off x="5803900" y="4719638"/>
            <a:ext cx="3292475" cy="0"/>
          </a:xfrm>
          <a:prstGeom prst="line">
            <a:avLst/>
          </a:prstGeom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8" name="Line 31"/>
          <p:cNvSpPr/>
          <p:nvPr/>
        </p:nvSpPr>
        <p:spPr>
          <a:xfrm>
            <a:off x="5808663" y="5462588"/>
            <a:ext cx="3292475" cy="0"/>
          </a:xfrm>
          <a:prstGeom prst="line">
            <a:avLst/>
          </a:prstGeom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2279650" y="5661025"/>
            <a:ext cx="9432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答：第三天摘了  个，第五天摘了  个。</a:t>
            </a:r>
            <a:endParaRPr lang="zh-CN" altLang="en-US" sz="3000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50" name="Line 33"/>
          <p:cNvSpPr/>
          <p:nvPr/>
        </p:nvSpPr>
        <p:spPr>
          <a:xfrm>
            <a:off x="4943475" y="6165850"/>
            <a:ext cx="508000" cy="0"/>
          </a:xfrm>
          <a:prstGeom prst="line">
            <a:avLst/>
          </a:prstGeom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51" name="Line 34"/>
          <p:cNvSpPr/>
          <p:nvPr/>
        </p:nvSpPr>
        <p:spPr>
          <a:xfrm>
            <a:off x="5808663" y="3284538"/>
            <a:ext cx="3292475" cy="0"/>
          </a:xfrm>
          <a:prstGeom prst="line">
            <a:avLst/>
          </a:prstGeom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691" name="Rectangle 35"/>
          <p:cNvSpPr>
            <a:spLocks noChangeArrowheads="1"/>
          </p:cNvSpPr>
          <p:nvPr/>
        </p:nvSpPr>
        <p:spPr bwMode="auto">
          <a:xfrm>
            <a:off x="4079875" y="2016125"/>
            <a:ext cx="12239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en-US" altLang="zh-CN" sz="3000" strike="noStrike" noProof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35</a:t>
            </a:r>
            <a:r>
              <a:rPr lang="zh-CN" altLang="en-US" sz="3000" strike="noStrike" noProof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</a:t>
            </a:r>
            <a:endParaRPr lang="zh-CN" altLang="en-US" sz="3000" strike="noStrike" noProof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692" name="Rectangle 36"/>
          <p:cNvSpPr>
            <a:spLocks noChangeArrowheads="1"/>
          </p:cNvSpPr>
          <p:nvPr/>
        </p:nvSpPr>
        <p:spPr bwMode="auto">
          <a:xfrm>
            <a:off x="5518150" y="2008188"/>
            <a:ext cx="1225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en-US" altLang="zh-CN" sz="3000" strike="noStrike" noProof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40</a:t>
            </a:r>
            <a:r>
              <a:rPr lang="zh-CN" altLang="en-US" sz="3000" strike="noStrike" noProof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</a:t>
            </a:r>
            <a:endParaRPr lang="zh-CN" altLang="en-US" sz="3000" strike="noStrike" noProof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693" name="Rectangle 37"/>
          <p:cNvSpPr>
            <a:spLocks noChangeArrowheads="1"/>
          </p:cNvSpPr>
          <p:nvPr/>
        </p:nvSpPr>
        <p:spPr bwMode="auto">
          <a:xfrm>
            <a:off x="6959600" y="2008188"/>
            <a:ext cx="12969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en-US" altLang="zh-CN" sz="3000" strike="noStrike" noProof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45</a:t>
            </a:r>
            <a:r>
              <a:rPr lang="zh-CN" altLang="en-US" sz="3000" strike="noStrike" noProof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</a:t>
            </a:r>
            <a:endParaRPr lang="zh-CN" altLang="en-US" sz="3000" strike="noStrike" noProof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694" name="Rectangle 38"/>
          <p:cNvSpPr>
            <a:spLocks noChangeArrowheads="1"/>
          </p:cNvSpPr>
          <p:nvPr/>
        </p:nvSpPr>
        <p:spPr bwMode="auto">
          <a:xfrm>
            <a:off x="8380413" y="2008188"/>
            <a:ext cx="1171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en-US" altLang="zh-CN" sz="3000" strike="noStrike" noProof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50</a:t>
            </a:r>
            <a:r>
              <a:rPr lang="zh-CN" altLang="en-US" sz="3000" strike="noStrike" noProof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</a:t>
            </a:r>
            <a:endParaRPr lang="zh-CN" altLang="en-US" sz="3000" strike="noStrike" noProof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695" name="Rectangle 39"/>
          <p:cNvSpPr>
            <a:spLocks noChangeArrowheads="1"/>
          </p:cNvSpPr>
          <p:nvPr/>
        </p:nvSpPr>
        <p:spPr bwMode="auto">
          <a:xfrm>
            <a:off x="5808663" y="3357563"/>
            <a:ext cx="3743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</a:t>
            </a: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（个）</a:t>
            </a:r>
          </a:p>
        </p:txBody>
      </p:sp>
      <p:sp>
        <p:nvSpPr>
          <p:cNvPr id="70696" name="Rectangle 40"/>
          <p:cNvSpPr>
            <a:spLocks noChangeArrowheads="1"/>
          </p:cNvSpPr>
          <p:nvPr/>
        </p:nvSpPr>
        <p:spPr bwMode="auto">
          <a:xfrm>
            <a:off x="5808663" y="4076700"/>
            <a:ext cx="36718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</a:t>
            </a: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（个）</a:t>
            </a:r>
          </a:p>
        </p:txBody>
      </p:sp>
      <p:sp>
        <p:nvSpPr>
          <p:cNvPr id="70697" name="Rectangle 41"/>
          <p:cNvSpPr>
            <a:spLocks noChangeArrowheads="1"/>
          </p:cNvSpPr>
          <p:nvPr/>
        </p:nvSpPr>
        <p:spPr bwMode="auto">
          <a:xfrm>
            <a:off x="5808663" y="4868863"/>
            <a:ext cx="3673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</a:t>
            </a: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（个）</a:t>
            </a:r>
          </a:p>
        </p:txBody>
      </p:sp>
      <p:sp>
        <p:nvSpPr>
          <p:cNvPr id="70698" name="Rectangle 42"/>
          <p:cNvSpPr>
            <a:spLocks noChangeArrowheads="1"/>
          </p:cNvSpPr>
          <p:nvPr/>
        </p:nvSpPr>
        <p:spPr bwMode="auto">
          <a:xfrm>
            <a:off x="7967663" y="5657850"/>
            <a:ext cx="684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方正黑体简体" pitchFamily="2" charset="-122"/>
                <a:cs typeface="+mn-cs"/>
              </a:rPr>
              <a:t>50</a:t>
            </a:r>
          </a:p>
        </p:txBody>
      </p:sp>
      <p:sp>
        <p:nvSpPr>
          <p:cNvPr id="70699" name="Rectangle 43"/>
          <p:cNvSpPr>
            <a:spLocks noChangeArrowheads="1"/>
          </p:cNvSpPr>
          <p:nvPr/>
        </p:nvSpPr>
        <p:spPr bwMode="auto">
          <a:xfrm>
            <a:off x="4872038" y="5657850"/>
            <a:ext cx="684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方正黑体简体" pitchFamily="2" charset="-122"/>
                <a:cs typeface="+mn-cs"/>
              </a:rPr>
              <a:t>40</a:t>
            </a:r>
          </a:p>
        </p:txBody>
      </p:sp>
      <p:sp>
        <p:nvSpPr>
          <p:cNvPr id="70700" name="Rectangle 44"/>
          <p:cNvSpPr>
            <a:spLocks noChangeArrowheads="1"/>
          </p:cNvSpPr>
          <p:nvPr/>
        </p:nvSpPr>
        <p:spPr bwMode="auto">
          <a:xfrm>
            <a:off x="5808663" y="2735263"/>
            <a:ext cx="3959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＋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＝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</a:t>
            </a: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（个）</a:t>
            </a:r>
          </a:p>
        </p:txBody>
      </p:sp>
      <p:sp>
        <p:nvSpPr>
          <p:cNvPr id="70701" name="Rectangle 45"/>
          <p:cNvSpPr/>
          <p:nvPr/>
        </p:nvSpPr>
        <p:spPr>
          <a:xfrm>
            <a:off x="7248525" y="2636838"/>
            <a:ext cx="574675" cy="2808287"/>
          </a:xfrm>
          <a:prstGeom prst="rect">
            <a:avLst/>
          </a:prstGeom>
          <a:noFill/>
          <a:ln w="254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5C00"/>
            </a:prstShdw>
          </a:effectLst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63" name="Line 46"/>
          <p:cNvSpPr/>
          <p:nvPr/>
        </p:nvSpPr>
        <p:spPr>
          <a:xfrm>
            <a:off x="8040688" y="6165850"/>
            <a:ext cx="508000" cy="0"/>
          </a:xfrm>
          <a:prstGeom prst="line">
            <a:avLst/>
          </a:prstGeom>
          <a:ln w="1905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矩形 1"/>
          <p:cNvSpPr/>
          <p:nvPr/>
        </p:nvSpPr>
        <p:spPr>
          <a:xfrm>
            <a:off x="11136560" y="188640"/>
            <a:ext cx="576015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848528" y="764704"/>
            <a:ext cx="1008112" cy="333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1" grpId="0"/>
      <p:bldP spid="70692" grpId="0"/>
      <p:bldP spid="70693" grpId="0"/>
      <p:bldP spid="70694" grpId="0"/>
      <p:bldP spid="70695" grpId="0"/>
      <p:bldP spid="70696" grpId="0"/>
      <p:bldP spid="70697" grpId="0"/>
      <p:bldP spid="70698" grpId="0"/>
      <p:bldP spid="70699" grpId="0"/>
      <p:bldP spid="70700" grpId="0"/>
      <p:bldP spid="707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TextEdit="1"/>
          </p:cNvSpPr>
          <p:nvPr/>
        </p:nvSpPr>
        <p:spPr>
          <a:xfrm>
            <a:off x="3071813" y="2349500"/>
            <a:ext cx="4895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zh-CN" altLang="en-US" sz="9600" b="1">
                <a:ln w="222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策略：从条件想起</a:t>
            </a:r>
          </a:p>
        </p:txBody>
      </p:sp>
      <p:sp>
        <p:nvSpPr>
          <p:cNvPr id="2" name="WordArt 7"/>
          <p:cNvSpPr>
            <a:spLocks noTextEdit="1"/>
          </p:cNvSpPr>
          <p:nvPr/>
        </p:nvSpPr>
        <p:spPr>
          <a:xfrm>
            <a:off x="4727575" y="765175"/>
            <a:ext cx="28082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zh-CN" altLang="en-US" sz="9600" b="1">
                <a:blipFill rotWithShape="1">
                  <a:blip r:embed="rId2">
                    <a:alphaModFix amt="78000"/>
                  </a:blip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过程回顾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35188" y="1576388"/>
            <a:ext cx="7777163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2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>
              <a:lnSpc>
                <a:spcPct val="120000"/>
              </a:lnSpc>
            </a:pPr>
            <a:r>
              <a:rPr lang="zh-CN" altLang="en-US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小猴帮妈妈摘桃，</a:t>
            </a:r>
            <a:r>
              <a:rPr lang="zh-CN" altLang="en-US" sz="3600" strike="noStrike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第一天摘了</a:t>
            </a:r>
            <a:r>
              <a:rPr lang="en-US" altLang="zh-CN" sz="3600" strike="noStrike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30</a:t>
            </a:r>
            <a:r>
              <a:rPr lang="zh-CN" altLang="en-US" sz="3600" strike="noStrike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</a:t>
            </a:r>
            <a:r>
              <a:rPr lang="en-US" altLang="zh-CN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,</a:t>
            </a:r>
            <a:endParaRPr lang="en-US" altLang="zh-CN" sz="3600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vl="0" eaLnBrk="1" fontAlgn="base" hangingPunct="1">
              <a:lnSpc>
                <a:spcPct val="120000"/>
              </a:lnSpc>
            </a:pPr>
            <a:r>
              <a:rPr lang="zh-CN" altLang="en-US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以后每天都比前一天多摘</a:t>
            </a:r>
            <a:r>
              <a:rPr lang="en-US" altLang="zh-CN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5</a:t>
            </a:r>
            <a:r>
              <a:rPr lang="zh-CN" altLang="en-US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个。</a:t>
            </a:r>
            <a:endParaRPr lang="zh-CN" altLang="en-US" sz="3600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vl="0" eaLnBrk="1" fontAlgn="base" hangingPunct="1">
              <a:lnSpc>
                <a:spcPct val="120000"/>
              </a:lnSpc>
            </a:pPr>
            <a:r>
              <a:rPr lang="zh-CN" altLang="en-US" sz="36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小猴第三天摘了多少个？第五天呢？</a:t>
            </a:r>
            <a:endParaRPr lang="zh-CN" altLang="en-US" sz="3600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8" name="Rectangle 9"/>
          <p:cNvSpPr/>
          <p:nvPr/>
        </p:nvSpPr>
        <p:spPr>
          <a:xfrm>
            <a:off x="1990725" y="3933825"/>
            <a:ext cx="13684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第一天</a:t>
            </a:r>
          </a:p>
        </p:txBody>
      </p:sp>
      <p:sp>
        <p:nvSpPr>
          <p:cNvPr id="6149" name="Rectangle 10"/>
          <p:cNvSpPr/>
          <p:nvPr/>
        </p:nvSpPr>
        <p:spPr>
          <a:xfrm>
            <a:off x="3719513" y="3933825"/>
            <a:ext cx="13684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第二天</a:t>
            </a:r>
          </a:p>
        </p:txBody>
      </p:sp>
      <p:sp>
        <p:nvSpPr>
          <p:cNvPr id="6150" name="Oval 11"/>
          <p:cNvSpPr/>
          <p:nvPr/>
        </p:nvSpPr>
        <p:spPr>
          <a:xfrm>
            <a:off x="2495550" y="4581525"/>
            <a:ext cx="287338" cy="28733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1" name="Oval 12"/>
          <p:cNvSpPr/>
          <p:nvPr/>
        </p:nvSpPr>
        <p:spPr>
          <a:xfrm>
            <a:off x="2552700" y="4640263"/>
            <a:ext cx="173038" cy="17303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2" name="Line 13"/>
          <p:cNvSpPr/>
          <p:nvPr/>
        </p:nvSpPr>
        <p:spPr>
          <a:xfrm>
            <a:off x="2782888" y="4725988"/>
            <a:ext cx="14414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grpSp>
        <p:nvGrpSpPr>
          <p:cNvPr id="6153" name="Group 14"/>
          <p:cNvGrpSpPr/>
          <p:nvPr/>
        </p:nvGrpSpPr>
        <p:grpSpPr>
          <a:xfrm>
            <a:off x="4224338" y="4581525"/>
            <a:ext cx="287337" cy="287338"/>
            <a:chOff x="431" y="2568"/>
            <a:chExt cx="226" cy="226"/>
          </a:xfrm>
        </p:grpSpPr>
        <p:sp>
          <p:nvSpPr>
            <p:cNvPr id="6154" name="Oval 15"/>
            <p:cNvSpPr/>
            <p:nvPr/>
          </p:nvSpPr>
          <p:spPr>
            <a:xfrm>
              <a:off x="431" y="2568"/>
              <a:ext cx="226" cy="22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5" name="Oval 16"/>
            <p:cNvSpPr/>
            <p:nvPr/>
          </p:nvSpPr>
          <p:spPr>
            <a:xfrm>
              <a:off x="476" y="2614"/>
              <a:ext cx="136" cy="13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56" name="Line 17"/>
          <p:cNvSpPr/>
          <p:nvPr/>
        </p:nvSpPr>
        <p:spPr>
          <a:xfrm>
            <a:off x="4511675" y="4725988"/>
            <a:ext cx="14414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grpSp>
        <p:nvGrpSpPr>
          <p:cNvPr id="6157" name="Group 18"/>
          <p:cNvGrpSpPr/>
          <p:nvPr/>
        </p:nvGrpSpPr>
        <p:grpSpPr>
          <a:xfrm>
            <a:off x="5953125" y="4581525"/>
            <a:ext cx="287338" cy="287338"/>
            <a:chOff x="431" y="2568"/>
            <a:chExt cx="226" cy="226"/>
          </a:xfrm>
        </p:grpSpPr>
        <p:sp>
          <p:nvSpPr>
            <p:cNvPr id="6158" name="Oval 19"/>
            <p:cNvSpPr/>
            <p:nvPr/>
          </p:nvSpPr>
          <p:spPr>
            <a:xfrm>
              <a:off x="431" y="2568"/>
              <a:ext cx="226" cy="22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9" name="Oval 20"/>
            <p:cNvSpPr/>
            <p:nvPr/>
          </p:nvSpPr>
          <p:spPr>
            <a:xfrm>
              <a:off x="476" y="2614"/>
              <a:ext cx="136" cy="13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60" name="Line 21"/>
          <p:cNvSpPr/>
          <p:nvPr/>
        </p:nvSpPr>
        <p:spPr>
          <a:xfrm>
            <a:off x="6238875" y="4719638"/>
            <a:ext cx="14414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grpSp>
        <p:nvGrpSpPr>
          <p:cNvPr id="6161" name="Group 22"/>
          <p:cNvGrpSpPr/>
          <p:nvPr/>
        </p:nvGrpSpPr>
        <p:grpSpPr>
          <a:xfrm>
            <a:off x="7680325" y="4575175"/>
            <a:ext cx="287338" cy="287338"/>
            <a:chOff x="431" y="2568"/>
            <a:chExt cx="226" cy="226"/>
          </a:xfrm>
        </p:grpSpPr>
        <p:sp>
          <p:nvSpPr>
            <p:cNvPr id="6162" name="Oval 23"/>
            <p:cNvSpPr/>
            <p:nvPr/>
          </p:nvSpPr>
          <p:spPr>
            <a:xfrm>
              <a:off x="431" y="2568"/>
              <a:ext cx="226" cy="22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3" name="Oval 24"/>
            <p:cNvSpPr/>
            <p:nvPr/>
          </p:nvSpPr>
          <p:spPr>
            <a:xfrm>
              <a:off x="476" y="2614"/>
              <a:ext cx="136" cy="13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64" name="Line 25"/>
          <p:cNvSpPr/>
          <p:nvPr/>
        </p:nvSpPr>
        <p:spPr>
          <a:xfrm>
            <a:off x="7967663" y="4710113"/>
            <a:ext cx="14414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grpSp>
        <p:nvGrpSpPr>
          <p:cNvPr id="6165" name="Group 26"/>
          <p:cNvGrpSpPr/>
          <p:nvPr/>
        </p:nvGrpSpPr>
        <p:grpSpPr>
          <a:xfrm>
            <a:off x="9409113" y="4565650"/>
            <a:ext cx="287337" cy="287338"/>
            <a:chOff x="431" y="2568"/>
            <a:chExt cx="226" cy="226"/>
          </a:xfrm>
        </p:grpSpPr>
        <p:sp>
          <p:nvSpPr>
            <p:cNvPr id="6166" name="Oval 27"/>
            <p:cNvSpPr/>
            <p:nvPr/>
          </p:nvSpPr>
          <p:spPr>
            <a:xfrm>
              <a:off x="431" y="2568"/>
              <a:ext cx="226" cy="22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7" name="Oval 28"/>
            <p:cNvSpPr/>
            <p:nvPr/>
          </p:nvSpPr>
          <p:spPr>
            <a:xfrm>
              <a:off x="476" y="2614"/>
              <a:ext cx="136" cy="13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68" name="Rectangle 29"/>
          <p:cNvSpPr/>
          <p:nvPr/>
        </p:nvSpPr>
        <p:spPr>
          <a:xfrm>
            <a:off x="5448300" y="3933825"/>
            <a:ext cx="13684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第三天</a:t>
            </a:r>
          </a:p>
        </p:txBody>
      </p:sp>
      <p:sp>
        <p:nvSpPr>
          <p:cNvPr id="6169" name="Rectangle 30"/>
          <p:cNvSpPr/>
          <p:nvPr/>
        </p:nvSpPr>
        <p:spPr>
          <a:xfrm>
            <a:off x="7175500" y="3933825"/>
            <a:ext cx="13684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第四天</a:t>
            </a:r>
          </a:p>
        </p:txBody>
      </p:sp>
      <p:sp>
        <p:nvSpPr>
          <p:cNvPr id="6170" name="Rectangle 31"/>
          <p:cNvSpPr/>
          <p:nvPr/>
        </p:nvSpPr>
        <p:spPr>
          <a:xfrm>
            <a:off x="8831263" y="3933825"/>
            <a:ext cx="13684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第五天</a:t>
            </a:r>
          </a:p>
        </p:txBody>
      </p:sp>
      <p:sp>
        <p:nvSpPr>
          <p:cNvPr id="6171" name="Rectangle 32"/>
          <p:cNvSpPr/>
          <p:nvPr/>
        </p:nvSpPr>
        <p:spPr>
          <a:xfrm>
            <a:off x="1978925" y="2276475"/>
            <a:ext cx="6217338" cy="6191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lstStyle/>
          <a:p>
            <a:pPr lvl="0" indent="0" algn="ctr"/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以后每天都比前一天多摘</a:t>
            </a:r>
            <a:r>
              <a:rPr lang="en-US" altLang="zh-CN" sz="3600" dirty="0">
                <a:solidFill>
                  <a:srgbClr val="FF0000"/>
                </a:solidFill>
                <a:latin typeface="方正黑体简体" pitchFamily="2" charset="-122"/>
                <a:ea typeface="方正黑体简体" pitchFamily="2" charset="-122"/>
              </a:rPr>
              <a:t>5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个</a:t>
            </a:r>
          </a:p>
        </p:txBody>
      </p:sp>
      <p:grpSp>
        <p:nvGrpSpPr>
          <p:cNvPr id="47138" name="Group 34"/>
          <p:cNvGrpSpPr/>
          <p:nvPr/>
        </p:nvGrpSpPr>
        <p:grpSpPr>
          <a:xfrm>
            <a:off x="2566988" y="4868863"/>
            <a:ext cx="3529012" cy="255278"/>
            <a:chOff x="567" y="1797"/>
            <a:chExt cx="3719" cy="376"/>
          </a:xfrm>
        </p:grpSpPr>
        <p:grpSp>
          <p:nvGrpSpPr>
            <p:cNvPr id="6173" name="Group 35"/>
            <p:cNvGrpSpPr/>
            <p:nvPr/>
          </p:nvGrpSpPr>
          <p:grpSpPr>
            <a:xfrm>
              <a:off x="567" y="1797"/>
              <a:ext cx="3719" cy="318"/>
              <a:chOff x="567" y="1797"/>
              <a:chExt cx="3719" cy="318"/>
            </a:xfrm>
          </p:grpSpPr>
          <p:sp>
            <p:nvSpPr>
              <p:cNvPr id="6174" name="Line 36"/>
              <p:cNvSpPr/>
              <p:nvPr/>
            </p:nvSpPr>
            <p:spPr>
              <a:xfrm>
                <a:off x="567" y="1797"/>
                <a:ext cx="0" cy="318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75" name="Line 37"/>
              <p:cNvSpPr/>
              <p:nvPr/>
            </p:nvSpPr>
            <p:spPr>
              <a:xfrm>
                <a:off x="4286" y="1797"/>
                <a:ext cx="0" cy="318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6176" name="Line 38"/>
            <p:cNvSpPr/>
            <p:nvPr/>
          </p:nvSpPr>
          <p:spPr>
            <a:xfrm>
              <a:off x="567" y="2173"/>
              <a:ext cx="3719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7143" name="Group 39"/>
          <p:cNvGrpSpPr/>
          <p:nvPr/>
        </p:nvGrpSpPr>
        <p:grpSpPr>
          <a:xfrm>
            <a:off x="2566988" y="4868863"/>
            <a:ext cx="6985000" cy="431800"/>
            <a:chOff x="2245" y="2432"/>
            <a:chExt cx="1451" cy="499"/>
          </a:xfrm>
        </p:grpSpPr>
        <p:grpSp>
          <p:nvGrpSpPr>
            <p:cNvPr id="6178" name="Group 40"/>
            <p:cNvGrpSpPr/>
            <p:nvPr/>
          </p:nvGrpSpPr>
          <p:grpSpPr>
            <a:xfrm>
              <a:off x="2245" y="2432"/>
              <a:ext cx="1451" cy="499"/>
              <a:chOff x="2245" y="2432"/>
              <a:chExt cx="1451" cy="499"/>
            </a:xfrm>
          </p:grpSpPr>
          <p:sp>
            <p:nvSpPr>
              <p:cNvPr id="6179" name="Line 41"/>
              <p:cNvSpPr/>
              <p:nvPr/>
            </p:nvSpPr>
            <p:spPr>
              <a:xfrm>
                <a:off x="2245" y="2432"/>
                <a:ext cx="0" cy="499"/>
              </a:xfrm>
              <a:prstGeom prst="line">
                <a:avLst/>
              </a:prstGeom>
              <a:ln w="38100" cap="flat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80" name="Line 42"/>
              <p:cNvSpPr/>
              <p:nvPr/>
            </p:nvSpPr>
            <p:spPr>
              <a:xfrm>
                <a:off x="3696" y="2432"/>
                <a:ext cx="0" cy="499"/>
              </a:xfrm>
              <a:prstGeom prst="line">
                <a:avLst/>
              </a:prstGeom>
              <a:ln w="38100" cap="flat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6181" name="Line 43"/>
            <p:cNvSpPr/>
            <p:nvPr/>
          </p:nvSpPr>
          <p:spPr>
            <a:xfrm>
              <a:off x="2245" y="2931"/>
              <a:ext cx="1451" cy="0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7154" name="Rectangle 50"/>
          <p:cNvSpPr/>
          <p:nvPr/>
        </p:nvSpPr>
        <p:spPr>
          <a:xfrm>
            <a:off x="3143250" y="4524375"/>
            <a:ext cx="7207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en-US" altLang="zh-CN" sz="3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+5</a:t>
            </a:r>
          </a:p>
        </p:txBody>
      </p:sp>
      <p:sp>
        <p:nvSpPr>
          <p:cNvPr id="47160" name="Rectangle 56"/>
          <p:cNvSpPr/>
          <p:nvPr/>
        </p:nvSpPr>
        <p:spPr>
          <a:xfrm>
            <a:off x="4943475" y="4530725"/>
            <a:ext cx="7207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en-US" altLang="zh-CN" sz="3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+5</a:t>
            </a:r>
          </a:p>
        </p:txBody>
      </p:sp>
      <p:sp>
        <p:nvSpPr>
          <p:cNvPr id="47166" name="Rectangle 62"/>
          <p:cNvSpPr/>
          <p:nvPr/>
        </p:nvSpPr>
        <p:spPr>
          <a:xfrm>
            <a:off x="6670675" y="4530725"/>
            <a:ext cx="7207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en-US" altLang="zh-CN" sz="3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+5</a:t>
            </a:r>
          </a:p>
        </p:txBody>
      </p:sp>
      <p:sp>
        <p:nvSpPr>
          <p:cNvPr id="47172" name="Rectangle 68"/>
          <p:cNvSpPr/>
          <p:nvPr/>
        </p:nvSpPr>
        <p:spPr>
          <a:xfrm>
            <a:off x="8328025" y="4530725"/>
            <a:ext cx="720725" cy="6540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en-US" altLang="zh-CN" sz="3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+5</a:t>
            </a:r>
          </a:p>
        </p:txBody>
      </p:sp>
      <p:sp>
        <p:nvSpPr>
          <p:cNvPr id="47173" name="Line 69"/>
          <p:cNvSpPr/>
          <p:nvPr/>
        </p:nvSpPr>
        <p:spPr>
          <a:xfrm>
            <a:off x="2782888" y="4724400"/>
            <a:ext cx="144145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47174" name="Line 70"/>
          <p:cNvSpPr/>
          <p:nvPr/>
        </p:nvSpPr>
        <p:spPr>
          <a:xfrm>
            <a:off x="4511675" y="4724400"/>
            <a:ext cx="144145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47175" name="Line 71"/>
          <p:cNvSpPr/>
          <p:nvPr/>
        </p:nvSpPr>
        <p:spPr>
          <a:xfrm>
            <a:off x="6226175" y="4724400"/>
            <a:ext cx="144145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47176" name="Line 72"/>
          <p:cNvSpPr/>
          <p:nvPr/>
        </p:nvSpPr>
        <p:spPr>
          <a:xfrm>
            <a:off x="7967663" y="4710113"/>
            <a:ext cx="1441450" cy="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3" name="矩形 2"/>
          <p:cNvSpPr/>
          <p:nvPr/>
        </p:nvSpPr>
        <p:spPr>
          <a:xfrm>
            <a:off x="11064552" y="188640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2.22222E-6 0.488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47154" grpId="0" animBg="1"/>
      <p:bldP spid="47160" grpId="0" animBg="1"/>
      <p:bldP spid="47166" grpId="0" animBg="1"/>
      <p:bldP spid="47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919288" y="4437063"/>
            <a:ext cx="8137525" cy="1209675"/>
          </a:xfrm>
          <a:prstGeom prst="rect">
            <a:avLst/>
          </a:prstGeom>
          <a:noFill/>
          <a:ln w="19050">
            <a:solidFill>
              <a:srgbClr val="6699FF"/>
            </a:solidFill>
            <a:miter lim="800000"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lvl="0" eaLnBrk="1" fontAlgn="base" hangingPunct="1">
              <a:lnSpc>
                <a:spcPct val="120000"/>
              </a:lnSpc>
            </a:pP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举例</a:t>
            </a:r>
            <a:r>
              <a:rPr lang="en-US" altLang="zh-CN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1</a:t>
            </a:r>
            <a:r>
              <a:rPr lang="en-US" altLang="zh-CN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: 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根据</a:t>
            </a:r>
            <a:r>
              <a:rPr lang="en-US" altLang="zh-CN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(</a:t>
            </a:r>
            <a:r>
              <a:rPr lang="en-US" altLang="zh-CN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      </a:t>
            </a:r>
            <a:r>
              <a:rPr lang="en-US" altLang="zh-CN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)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和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  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，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vl="0" eaLnBrk="1" fontAlgn="base" hangingPunct="1">
              <a:lnSpc>
                <a:spcPct val="120000"/>
              </a:lnSpc>
            </a:pP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   求出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           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295775" y="4437063"/>
            <a:ext cx="2447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有</a:t>
            </a:r>
            <a:r>
              <a:rPr lang="en-US" altLang="zh-CN" sz="3000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4</a:t>
            </a:r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个苹果</a:t>
            </a:r>
            <a:endParaRPr lang="zh-CN" altLang="en-US" sz="3000" b="1" strike="noStrike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7104063" y="4437063"/>
            <a:ext cx="2447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共重</a:t>
            </a:r>
            <a:r>
              <a:rPr lang="en-US" altLang="zh-CN" sz="3000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500</a:t>
            </a:r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克</a:t>
            </a:r>
            <a:endParaRPr lang="zh-CN" altLang="en-US" sz="3000" b="1" strike="noStrike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368800" y="4967288"/>
            <a:ext cx="50403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平均每个苹果有多重</a:t>
            </a:r>
            <a:endParaRPr lang="zh-CN" altLang="en-US" sz="3000" b="1" strike="noStrike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6" name="WordArt 10"/>
          <p:cNvSpPr>
            <a:spLocks noTextEdit="1"/>
          </p:cNvSpPr>
          <p:nvPr/>
        </p:nvSpPr>
        <p:spPr>
          <a:xfrm>
            <a:off x="4872038" y="765175"/>
            <a:ext cx="251936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zh-CN" altLang="en-US" sz="9600" b="1">
                <a:ln w="222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用策略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32175" y="1989455"/>
            <a:ext cx="6120130" cy="2376170"/>
            <a:chOff x="5405" y="3133"/>
            <a:chExt cx="9638" cy="3742"/>
          </a:xfrm>
        </p:grpSpPr>
        <p:grpSp>
          <p:nvGrpSpPr>
            <p:cNvPr id="7170" name="Group 3"/>
            <p:cNvGrpSpPr/>
            <p:nvPr/>
          </p:nvGrpSpPr>
          <p:grpSpPr>
            <a:xfrm>
              <a:off x="5405" y="3133"/>
              <a:ext cx="7938" cy="3742"/>
              <a:chOff x="249" y="1298"/>
              <a:chExt cx="5080" cy="2295"/>
            </a:xfrm>
          </p:grpSpPr>
          <p:pic>
            <p:nvPicPr>
              <p:cNvPr id="7171" name="Picture 4" descr="5852238_090317674000_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971" r="12814" b="7556"/>
              <a:stretch>
                <a:fillRect/>
              </a:stretch>
            </p:blipFill>
            <p:spPr>
              <a:xfrm>
                <a:off x="930" y="1480"/>
                <a:ext cx="771" cy="68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72" name="Picture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810" t="17958" r="45065" b="50874"/>
              <a:stretch>
                <a:fillRect/>
              </a:stretch>
            </p:blipFill>
            <p:spPr>
              <a:xfrm>
                <a:off x="249" y="1298"/>
                <a:ext cx="5080" cy="229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7177" name="AutoShape 11"/>
            <p:cNvSpPr/>
            <p:nvPr/>
          </p:nvSpPr>
          <p:spPr>
            <a:xfrm>
              <a:off x="12888" y="3133"/>
              <a:ext cx="2155" cy="1135"/>
            </a:xfrm>
            <a:prstGeom prst="wedgeRoundRectCallout">
              <a:avLst>
                <a:gd name="adj1" fmla="val -83644"/>
                <a:gd name="adj2" fmla="val 47796"/>
                <a:gd name="adj3" fmla="val 16667"/>
              </a:avLst>
            </a:prstGeom>
            <a:solidFill>
              <a:srgbClr val="B2E4F4">
                <a:alpha val="98822"/>
              </a:srgbClr>
            </a:solidFill>
            <a:ln w="9525" cap="flat" cmpd="sng">
              <a:solidFill>
                <a:srgbClr val="33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/>
              <a:r>
                <a:rPr lang="en-US" altLang="zh-CN" sz="3600" dirty="0">
                  <a:latin typeface="Arial" panose="020B0604020202020204" pitchFamily="34" charset="0"/>
                  <a:ea typeface="宋体" panose="02010600030101010101" pitchFamily="2" charset="-122"/>
                </a:rPr>
                <a:t>500g</a:t>
              </a:r>
            </a:p>
          </p:txBody>
        </p:sp>
        <p:pic>
          <p:nvPicPr>
            <p:cNvPr id="2" name="图片 1" descr="QQ图片201611281248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2" y="3338"/>
              <a:ext cx="2835" cy="1495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1064552" y="188640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4" grpId="0" bldLvl="0" animBg="1"/>
      <p:bldP spid="48135" grpId="0"/>
      <p:bldP spid="48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919288" y="4191000"/>
            <a:ext cx="8459788" cy="1758950"/>
          </a:xfrm>
          <a:prstGeom prst="rect">
            <a:avLst/>
          </a:prstGeom>
          <a:noFill/>
          <a:ln w="19050">
            <a:solidFill>
              <a:srgbClr val="6699FF"/>
            </a:solidFill>
            <a:miter lim="800000"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lvl="0" eaLnBrk="1" fontAlgn="base" hangingPunct="1">
              <a:lnSpc>
                <a:spcPct val="120000"/>
              </a:lnSpc>
            </a:pP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举例</a:t>
            </a:r>
            <a:r>
              <a:rPr lang="en-US" altLang="zh-CN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1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：再根据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vl="0" eaLnBrk="1" fontAlgn="base" hangingPunct="1">
              <a:lnSpc>
                <a:spcPct val="120000"/>
              </a:lnSpc>
            </a:pP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       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和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          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，求出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       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62" t="66145" r="33267" b="6438"/>
          <a:stretch>
            <a:fillRect/>
          </a:stretch>
        </p:blipFill>
        <p:spPr>
          <a:xfrm>
            <a:off x="3071813" y="1727200"/>
            <a:ext cx="5257800" cy="227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314575" y="4751388"/>
            <a:ext cx="3097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en-US" altLang="zh-CN" sz="3000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1</a:t>
            </a:r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个苹果重</a:t>
            </a:r>
            <a:r>
              <a:rPr lang="en-US" altLang="zh-CN" sz="3000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125</a:t>
            </a:r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克</a:t>
            </a:r>
            <a:endParaRPr lang="zh-CN" altLang="en-US" sz="3000" b="1" strike="noStrike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275388" y="4751388"/>
            <a:ext cx="34559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橙子比苹果重</a:t>
            </a:r>
            <a:r>
              <a:rPr lang="en-US" altLang="zh-CN" sz="3000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20</a:t>
            </a:r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克</a:t>
            </a:r>
            <a:endParaRPr lang="zh-CN" altLang="en-US" sz="3000" b="1" strike="noStrike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071813" y="5300663"/>
            <a:ext cx="2771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en-US" altLang="zh-CN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1</a:t>
            </a:r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个橙子有多重</a:t>
            </a:r>
            <a:endParaRPr lang="zh-CN" altLang="en-US" sz="3000" b="1" strike="noStrike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98" name="WordArt 10"/>
          <p:cNvSpPr>
            <a:spLocks noTextEdit="1"/>
          </p:cNvSpPr>
          <p:nvPr/>
        </p:nvSpPr>
        <p:spPr>
          <a:xfrm>
            <a:off x="4872038" y="765175"/>
            <a:ext cx="251936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zh-CN" altLang="en-US" sz="9600" b="1">
                <a:ln w="222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用策略</a:t>
            </a:r>
          </a:p>
        </p:txBody>
      </p:sp>
      <p:sp>
        <p:nvSpPr>
          <p:cNvPr id="8199" name="AutoShape 11"/>
          <p:cNvSpPr/>
          <p:nvPr/>
        </p:nvSpPr>
        <p:spPr>
          <a:xfrm>
            <a:off x="7969250" y="1943100"/>
            <a:ext cx="1368425" cy="720725"/>
          </a:xfrm>
          <a:prstGeom prst="wedgeRoundRectCallout">
            <a:avLst>
              <a:gd name="adj1" fmla="val -61833"/>
              <a:gd name="adj2" fmla="val 48681"/>
              <a:gd name="adj3" fmla="val 16667"/>
            </a:avLst>
          </a:prstGeom>
          <a:solidFill>
            <a:srgbClr val="B2E4F4">
              <a:alpha val="98822"/>
            </a:srgbClr>
          </a:solidFill>
          <a:ln w="952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20g</a:t>
            </a:r>
          </a:p>
        </p:txBody>
      </p:sp>
      <p:sp>
        <p:nvSpPr>
          <p:cNvPr id="2" name="矩形 1"/>
          <p:cNvSpPr/>
          <p:nvPr/>
        </p:nvSpPr>
        <p:spPr>
          <a:xfrm>
            <a:off x="11136560" y="188640"/>
            <a:ext cx="504056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ldLvl="0" animBg="1"/>
      <p:bldP spid="49157" grpId="0"/>
      <p:bldP spid="491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135188" y="5013325"/>
            <a:ext cx="7993063" cy="1697038"/>
          </a:xfrm>
          <a:prstGeom prst="rect">
            <a:avLst/>
          </a:prstGeom>
          <a:noFill/>
          <a:ln w="28575">
            <a:solidFill>
              <a:srgbClr val="77C7B2"/>
            </a:solidFill>
            <a:miter lim="800000"/>
          </a:ln>
          <a:effectLst>
            <a:prstShdw prst="shdw17" dist="17961" dir="2700000">
              <a:srgbClr val="77C7B2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lvl="0" eaLnBrk="1" fontAlgn="base" hangingPunct="1">
              <a:lnSpc>
                <a:spcPct val="115000"/>
              </a:lnSpc>
            </a:pP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举例</a:t>
            </a:r>
            <a:r>
              <a:rPr lang="en-US" altLang="zh-CN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1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：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vl="0" eaLnBrk="1" fontAlgn="base" hangingPunct="1">
              <a:lnSpc>
                <a:spcPct val="115000"/>
              </a:lnSpc>
            </a:pP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先</a:t>
            </a:r>
            <a:r>
              <a:rPr lang="zh-CN" altLang="en-US" sz="3000" b="1" strike="noStrike" noProof="1" smtClean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根据</a:t>
            </a:r>
            <a:r>
              <a:rPr lang="zh-CN" altLang="en-US" sz="3000" b="1" strike="noStrike" noProof="1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 </a:t>
            </a:r>
            <a:r>
              <a:rPr lang="zh-CN" altLang="en-US" sz="3000" b="1" strike="noStrike" noProof="1" smtClean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和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</a:t>
            </a:r>
            <a:r>
              <a:rPr lang="zh-CN" altLang="en-US" sz="3000" b="1" strike="noStrike" noProof="1" smtClean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，求出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vl="0" eaLnBrk="1" fontAlgn="base" hangingPunct="1">
              <a:lnSpc>
                <a:spcPct val="115000"/>
              </a:lnSpc>
            </a:pP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再根据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和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，求出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0182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62" t="66145" r="33267" b="6438"/>
          <a:stretch>
            <a:fillRect/>
          </a:stretch>
        </p:blipFill>
        <p:spPr>
          <a:xfrm>
            <a:off x="2927350" y="3227388"/>
            <a:ext cx="3455988" cy="1497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3" name="Picture 7" descr="5852238_090317674000_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64" t="3137" r="16028" b="6680"/>
          <a:stretch>
            <a:fillRect/>
          </a:stretch>
        </p:blipFill>
        <p:spPr>
          <a:xfrm>
            <a:off x="8759825" y="3062288"/>
            <a:ext cx="647700" cy="582612"/>
          </a:xfrm>
          <a:prstGeom prst="rect">
            <a:avLst/>
          </a:prstGeom>
          <a:noFill/>
          <a:ln w="28575" cap="flat" cmpd="sng">
            <a:solidFill>
              <a:srgbClr val="77C7B2"/>
            </a:solidFill>
            <a:prstDash val="dash"/>
            <a:miter/>
            <a:headEnd type="none" w="med" len="med"/>
            <a:tailEnd type="none" w="med" len="med"/>
          </a:ln>
        </p:spPr>
      </p:pic>
      <p:sp>
        <p:nvSpPr>
          <p:cNvPr id="50184" name="Line 8"/>
          <p:cNvSpPr/>
          <p:nvPr/>
        </p:nvSpPr>
        <p:spPr>
          <a:xfrm rot="530555">
            <a:off x="6610350" y="2597150"/>
            <a:ext cx="2009775" cy="476250"/>
          </a:xfrm>
          <a:prstGeom prst="line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>
            <a:prstShdw prst="shdw17" dist="17961" dir="2699999">
              <a:srgbClr val="995C00"/>
            </a:prstShdw>
          </a:effectLst>
        </p:spPr>
      </p:sp>
      <p:sp>
        <p:nvSpPr>
          <p:cNvPr id="50185" name="Line 9"/>
          <p:cNvSpPr/>
          <p:nvPr/>
        </p:nvSpPr>
        <p:spPr>
          <a:xfrm rot="8145103">
            <a:off x="6665913" y="3644900"/>
            <a:ext cx="1943100" cy="669925"/>
          </a:xfrm>
          <a:prstGeom prst="line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>
            <a:prstShdw prst="shdw17" dist="17961" dir="2699999">
              <a:srgbClr val="995C00"/>
            </a:prstShdw>
          </a:effectLst>
        </p:spPr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001645" y="1461709"/>
            <a:ext cx="865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en-US" altLang="zh-CN" sz="3000" strike="noStrike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4</a:t>
            </a:r>
            <a:r>
              <a:rPr lang="zh-CN" altLang="en-US" sz="3000" b="1" strike="noStrike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个</a:t>
            </a:r>
            <a:endParaRPr lang="zh-CN" altLang="en-US" sz="3000" b="1" strike="noStrike" noProof="1">
              <a:solidFill>
                <a:srgbClr val="3333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087888" y="1493203"/>
            <a:ext cx="10036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500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g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50188" name="Picture 12" descr="5852238_090317674000_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64" t="3137" r="16028" b="6680"/>
          <a:stretch>
            <a:fillRect/>
          </a:stretch>
        </p:blipFill>
        <p:spPr>
          <a:xfrm>
            <a:off x="3876675" y="6215063"/>
            <a:ext cx="504825" cy="454025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50189" name="Picture 13" descr="5852238_090317674000_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64" t="3137" r="16028" b="6680"/>
          <a:stretch>
            <a:fillRect/>
          </a:stretch>
        </p:blipFill>
        <p:spPr>
          <a:xfrm>
            <a:off x="8401050" y="5661025"/>
            <a:ext cx="504825" cy="45402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447929" y="3062004"/>
            <a:ext cx="115289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黑体简体" pitchFamily="2" charset="-122"/>
                <a:ea typeface="方正黑体简体" pitchFamily="2" charset="-122"/>
                <a:cs typeface="+mn-cs"/>
              </a:rPr>
              <a:t>20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g</a:t>
            </a:r>
          </a:p>
        </p:txBody>
      </p:sp>
      <p:pic>
        <p:nvPicPr>
          <p:cNvPr id="50191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30" t="67165" r="60262" b="20778"/>
          <a:stretch>
            <a:fillRect/>
          </a:stretch>
        </p:blipFill>
        <p:spPr>
          <a:xfrm>
            <a:off x="8442325" y="6080125"/>
            <a:ext cx="606425" cy="51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1" name="WordArt 17"/>
          <p:cNvSpPr>
            <a:spLocks noTextEdit="1"/>
          </p:cNvSpPr>
          <p:nvPr/>
        </p:nvSpPr>
        <p:spPr>
          <a:xfrm>
            <a:off x="4872038" y="765175"/>
            <a:ext cx="251936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5000" lnSpcReduction="20000"/>
          </a:bodyPr>
          <a:lstStyle/>
          <a:p>
            <a:pPr algn="ctr"/>
            <a:r>
              <a:rPr lang="zh-CN" altLang="en-US" sz="9600" b="1">
                <a:ln w="222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用策略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72130" y="1989455"/>
            <a:ext cx="2910840" cy="1073150"/>
            <a:chOff x="5405" y="3133"/>
            <a:chExt cx="7938" cy="3742"/>
          </a:xfrm>
        </p:grpSpPr>
        <p:grpSp>
          <p:nvGrpSpPr>
            <p:cNvPr id="7170" name="Group 3"/>
            <p:cNvGrpSpPr/>
            <p:nvPr/>
          </p:nvGrpSpPr>
          <p:grpSpPr>
            <a:xfrm>
              <a:off x="5405" y="3133"/>
              <a:ext cx="7938" cy="3742"/>
              <a:chOff x="249" y="1298"/>
              <a:chExt cx="5080" cy="2295"/>
            </a:xfrm>
          </p:grpSpPr>
          <p:pic>
            <p:nvPicPr>
              <p:cNvPr id="7171" name="Picture 4" descr="5852238_090317674000_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971" r="12814" b="7556"/>
              <a:stretch>
                <a:fillRect/>
              </a:stretch>
            </p:blipFill>
            <p:spPr>
              <a:xfrm>
                <a:off x="930" y="1480"/>
                <a:ext cx="771" cy="68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72" name="Picture 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810" t="17958" r="45065" b="50874"/>
              <a:stretch>
                <a:fillRect/>
              </a:stretch>
            </p:blipFill>
            <p:spPr>
              <a:xfrm>
                <a:off x="249" y="1298"/>
                <a:ext cx="5080" cy="229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" name="图片 1" descr="QQ图片201611281248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4" y="3429"/>
              <a:ext cx="2835" cy="1440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1136560" y="188640"/>
            <a:ext cx="576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0081 L 0.06068 0.59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2 0.01597 L 0.02369 0.58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1185 0.4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bldLvl="0" animBg="1"/>
      <p:bldP spid="50186" grpId="1" bldLvl="0" animBg="1"/>
      <p:bldP spid="50187" grpId="0" bldLvl="0" animBg="1"/>
      <p:bldP spid="50187" grpId="1" bldLvl="0" animBg="1"/>
      <p:bldP spid="50190" grpId="0"/>
      <p:bldP spid="5019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/>
          <p:nvPr/>
        </p:nvSpPr>
        <p:spPr>
          <a:xfrm rot="-443253">
            <a:off x="7680325" y="1893888"/>
            <a:ext cx="1019175" cy="671512"/>
          </a:xfrm>
          <a:prstGeom prst="line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>
            <a:prstShdw prst="shdw17" dist="17961" dir="2699999">
              <a:srgbClr val="995C00"/>
            </a:prstShdw>
          </a:effectLst>
        </p:spPr>
      </p:sp>
      <p:sp>
        <p:nvSpPr>
          <p:cNvPr id="51203" name="Line 3"/>
          <p:cNvSpPr/>
          <p:nvPr/>
        </p:nvSpPr>
        <p:spPr>
          <a:xfrm rot="8145103">
            <a:off x="7608888" y="3141663"/>
            <a:ext cx="1152525" cy="420687"/>
          </a:xfrm>
          <a:prstGeom prst="line">
            <a:avLst/>
          </a:prstGeom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>
            <a:prstShdw prst="shdw17" dist="17961" dir="2699999">
              <a:srgbClr val="995C00"/>
            </a:prstShdw>
          </a:effectLst>
        </p:spPr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135188" y="3213100"/>
            <a:ext cx="5184775" cy="568325"/>
          </a:xfrm>
          <a:prstGeom prst="rect">
            <a:avLst/>
          </a:prstGeom>
          <a:solidFill>
            <a:srgbClr val="8FCCD1">
              <a:alpha val="48000"/>
            </a:srgbClr>
          </a:solidFill>
          <a:ln w="19050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买的圆珠笔比钢笔多</a:t>
            </a:r>
            <a:r>
              <a:rPr lang="en-US" altLang="zh-CN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18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支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135188" y="1751013"/>
            <a:ext cx="5184775" cy="568325"/>
          </a:xfrm>
          <a:prstGeom prst="rect">
            <a:avLst/>
          </a:prstGeom>
          <a:solidFill>
            <a:srgbClr val="8FCCD1">
              <a:alpha val="48000"/>
            </a:srgbClr>
          </a:solidFill>
          <a:ln w="19050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买了</a:t>
            </a:r>
            <a:r>
              <a:rPr lang="en-US" altLang="zh-CN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3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盒钢笔，每盒</a:t>
            </a:r>
            <a:r>
              <a:rPr lang="en-US" altLang="zh-CN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10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支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8616950" y="2492375"/>
            <a:ext cx="1873250" cy="554038"/>
          </a:xfrm>
          <a:prstGeom prst="rect">
            <a:avLst/>
          </a:prstGeom>
          <a:noFill/>
          <a:ln w="28575">
            <a:solidFill>
              <a:srgbClr val="77C7B2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        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595438" y="4005263"/>
            <a:ext cx="11269663" cy="1949450"/>
          </a:xfrm>
          <a:prstGeom prst="rect">
            <a:avLst/>
          </a:prstGeom>
          <a:noFill/>
          <a:ln w="28575">
            <a:solidFill>
              <a:srgbClr val="77C7B2"/>
            </a:solidFill>
            <a:miter lim="800000"/>
          </a:ln>
          <a:effectLst>
            <a:prstShdw prst="shdw17" dist="17961" dir="2700000">
              <a:srgbClr val="77C7B2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举例</a:t>
            </a:r>
            <a:r>
              <a:rPr lang="en-US" altLang="zh-CN" sz="3000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方正黑体简体" pitchFamily="2" charset="-122"/>
                <a:ea typeface="方正黑体简体" pitchFamily="2" charset="-122"/>
                <a:cs typeface="+mn-ea"/>
              </a:rPr>
              <a:t>2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：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vl="0" eaLnBrk="1" fontAlgn="base" hangingPunct="1"/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先根据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 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和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 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，求出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 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vl="0" eaLnBrk="1" fontAlgn="base" hangingPunct="1"/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vl="0" eaLnBrk="1" fontAlgn="base" hangingPunct="1"/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再根据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和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  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，求出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          </a:t>
            </a:r>
            <a:r>
              <a:rPr lang="zh-CN" altLang="en-US" sz="3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）</a:t>
            </a:r>
            <a:r>
              <a:rPr lang="zh-CN" altLang="en-US" sz="30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endParaRPr lang="zh-CN" altLang="en-US" sz="3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08" name="Rectangle 8"/>
          <p:cNvSpPr/>
          <p:nvPr/>
        </p:nvSpPr>
        <p:spPr>
          <a:xfrm>
            <a:off x="2890838" y="1738313"/>
            <a:ext cx="1260475" cy="54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3000" b="1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000" b="1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盒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4654550" y="1751013"/>
            <a:ext cx="1728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每盒</a:t>
            </a:r>
            <a:r>
              <a:rPr lang="en-US" altLang="zh-CN" sz="3000" b="1" strike="noStrike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10</a:t>
            </a:r>
            <a:r>
              <a:rPr lang="zh-CN" altLang="en-US" sz="3000" b="1" strike="noStrike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支</a:t>
            </a:r>
            <a:endParaRPr lang="zh-CN" altLang="en-US" sz="3000" b="1" strike="noStrike" noProof="1">
              <a:solidFill>
                <a:srgbClr val="3333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5599113" y="3206750"/>
            <a:ext cx="1454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en-US" altLang="zh-CN" sz="3000" b="1" strike="noStrike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18</a:t>
            </a:r>
            <a:r>
              <a:rPr lang="zh-CN" altLang="en-US" sz="3000" b="1" strike="noStrike" noProof="1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支</a:t>
            </a:r>
            <a:endParaRPr lang="zh-CN" altLang="en-US" sz="3000" b="1" strike="noStrike" noProof="1">
              <a:solidFill>
                <a:srgbClr val="3333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8689975" y="4454525"/>
            <a:ext cx="180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钢笔支数</a:t>
            </a:r>
            <a:endParaRPr lang="zh-CN" altLang="en-US" sz="3000" b="1" strike="noStrike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8616950" y="2493963"/>
            <a:ext cx="180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钢笔支数</a:t>
            </a:r>
            <a:endParaRPr lang="zh-CN" altLang="en-US" sz="3000" b="1" strike="noStrike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3043238" y="5373688"/>
            <a:ext cx="180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钢笔支数</a:t>
            </a:r>
            <a:endParaRPr lang="zh-CN" altLang="en-US" sz="3000" b="1" strike="noStrike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8312150" y="5373688"/>
            <a:ext cx="2411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fontAlgn="base" hangingPunct="1"/>
            <a:r>
              <a:rPr lang="zh-CN" altLang="en-US" sz="30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圆珠笔支数</a:t>
            </a:r>
            <a:endParaRPr lang="zh-CN" altLang="en-US" sz="3000" b="1" strike="noStrike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54" name="WordArt 28"/>
          <p:cNvSpPr>
            <a:spLocks noTextEdit="1"/>
          </p:cNvSpPr>
          <p:nvPr/>
        </p:nvSpPr>
        <p:spPr>
          <a:xfrm>
            <a:off x="4872038" y="765175"/>
            <a:ext cx="251936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zh-CN" altLang="en-US" sz="9600" b="1">
                <a:ln w="222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用策略</a:t>
            </a:r>
          </a:p>
        </p:txBody>
      </p:sp>
      <p:sp>
        <p:nvSpPr>
          <p:cNvPr id="2" name="矩形 1"/>
          <p:cNvSpPr/>
          <p:nvPr/>
        </p:nvSpPr>
        <p:spPr>
          <a:xfrm>
            <a:off x="11064552" y="188640"/>
            <a:ext cx="72008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0375 0.3953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0474 0.393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00069 0.3148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8" grpId="0"/>
      <p:bldP spid="51208" grpId="1"/>
      <p:bldP spid="51209" grpId="0"/>
      <p:bldP spid="51209" grpId="1"/>
      <p:bldP spid="51211" grpId="0"/>
      <p:bldP spid="51211" grpId="1"/>
      <p:bldP spid="51224" grpId="0"/>
      <p:bldP spid="51225" grpId="0"/>
      <p:bldP spid="51226" grpId="0"/>
      <p:bldP spid="512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Oval 4"/>
          <p:cNvSpPr/>
          <p:nvPr/>
        </p:nvSpPr>
        <p:spPr>
          <a:xfrm>
            <a:off x="4943475" y="3305175"/>
            <a:ext cx="1366838" cy="792163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/>
            <a:endParaRPr lang="zh-CN" altLang="zh-CN" sz="80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8613" name="Oval 5"/>
          <p:cNvSpPr/>
          <p:nvPr/>
        </p:nvSpPr>
        <p:spPr>
          <a:xfrm>
            <a:off x="7535863" y="3305175"/>
            <a:ext cx="1366837" cy="792163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/>
            <a:endParaRPr lang="zh-CN" altLang="zh-CN" sz="80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8614" name="Line 6"/>
          <p:cNvSpPr/>
          <p:nvPr/>
        </p:nvSpPr>
        <p:spPr>
          <a:xfrm>
            <a:off x="6311900" y="3736975"/>
            <a:ext cx="122555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00"/>
            </a:prstShdw>
          </a:effectLst>
        </p:spPr>
      </p:sp>
      <p:sp>
        <p:nvSpPr>
          <p:cNvPr id="68615" name="Oval 7"/>
          <p:cNvSpPr/>
          <p:nvPr/>
        </p:nvSpPr>
        <p:spPr>
          <a:xfrm>
            <a:off x="3576638" y="1763713"/>
            <a:ext cx="1366837" cy="792162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/>
            <a:endParaRPr lang="zh-CN" altLang="zh-CN" sz="80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8616" name="Oval 8"/>
          <p:cNvSpPr/>
          <p:nvPr/>
        </p:nvSpPr>
        <p:spPr>
          <a:xfrm>
            <a:off x="6199188" y="1792288"/>
            <a:ext cx="1366837" cy="792162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/>
            <a:endParaRPr lang="zh-CN" altLang="zh-CN" sz="80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8617" name="Line 9"/>
          <p:cNvSpPr/>
          <p:nvPr/>
        </p:nvSpPr>
        <p:spPr>
          <a:xfrm>
            <a:off x="4945063" y="2195513"/>
            <a:ext cx="122713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699999">
              <a:srgbClr val="990000"/>
            </a:prstShdw>
          </a:effectLst>
        </p:spPr>
      </p:sp>
      <p:sp>
        <p:nvSpPr>
          <p:cNvPr id="68618" name="Line 10"/>
          <p:cNvSpPr/>
          <p:nvPr/>
        </p:nvSpPr>
        <p:spPr>
          <a:xfrm>
            <a:off x="6945313" y="3751263"/>
            <a:ext cx="0" cy="10795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prstShdw prst="shdw17" dist="17961" dir="2699999">
              <a:srgbClr val="990000"/>
            </a:prstShdw>
          </a:effectLst>
        </p:spPr>
      </p:sp>
      <p:sp>
        <p:nvSpPr>
          <p:cNvPr id="68619" name="Line 11"/>
          <p:cNvSpPr/>
          <p:nvPr/>
        </p:nvSpPr>
        <p:spPr>
          <a:xfrm>
            <a:off x="5592763" y="2224088"/>
            <a:ext cx="0" cy="10795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prstShdw prst="shdw17" dist="17961" dir="2699999">
              <a:srgbClr val="990000"/>
            </a:prstShdw>
          </a:effectLst>
        </p:spPr>
      </p:sp>
      <p:sp>
        <p:nvSpPr>
          <p:cNvPr id="68620" name="Oval 12"/>
          <p:cNvSpPr/>
          <p:nvPr/>
        </p:nvSpPr>
        <p:spPr>
          <a:xfrm>
            <a:off x="6313488" y="4816475"/>
            <a:ext cx="1366837" cy="792163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/>
            <a:endParaRPr lang="zh-CN" altLang="zh-CN" sz="80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4" name="WordArt 28"/>
          <p:cNvSpPr>
            <a:spLocks noTextEdit="1"/>
          </p:cNvSpPr>
          <p:nvPr/>
        </p:nvSpPr>
        <p:spPr>
          <a:xfrm>
            <a:off x="4872038" y="765175"/>
            <a:ext cx="251936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zh-CN" altLang="en-US" sz="9600" b="1">
                <a:ln w="222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用策略</a:t>
            </a:r>
          </a:p>
        </p:txBody>
      </p:sp>
      <p:sp>
        <p:nvSpPr>
          <p:cNvPr id="68649" name="Line 41"/>
          <p:cNvSpPr/>
          <p:nvPr/>
        </p:nvSpPr>
        <p:spPr>
          <a:xfrm>
            <a:off x="3432175" y="1431925"/>
            <a:ext cx="0" cy="1295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699999">
              <a:srgbClr val="990000"/>
            </a:prstShdw>
          </a:effectLst>
        </p:spPr>
      </p:sp>
      <p:sp>
        <p:nvSpPr>
          <p:cNvPr id="68650" name="Line 42"/>
          <p:cNvSpPr/>
          <p:nvPr/>
        </p:nvSpPr>
        <p:spPr>
          <a:xfrm>
            <a:off x="3446463" y="2714625"/>
            <a:ext cx="117951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699999">
              <a:srgbClr val="990000"/>
            </a:prstShdw>
          </a:effectLst>
        </p:spPr>
      </p:sp>
      <p:sp>
        <p:nvSpPr>
          <p:cNvPr id="68651" name="Line 43"/>
          <p:cNvSpPr/>
          <p:nvPr/>
        </p:nvSpPr>
        <p:spPr>
          <a:xfrm>
            <a:off x="4640263" y="2700338"/>
            <a:ext cx="0" cy="1512887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699999">
              <a:srgbClr val="990000"/>
            </a:prstShdw>
          </a:effectLst>
        </p:spPr>
      </p:sp>
      <p:sp>
        <p:nvSpPr>
          <p:cNvPr id="68652" name="Line 44"/>
          <p:cNvSpPr/>
          <p:nvPr/>
        </p:nvSpPr>
        <p:spPr>
          <a:xfrm>
            <a:off x="4656138" y="4213225"/>
            <a:ext cx="14398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699999">
              <a:srgbClr val="990000"/>
            </a:prstShdw>
          </a:effectLst>
        </p:spPr>
      </p:sp>
      <p:sp>
        <p:nvSpPr>
          <p:cNvPr id="68653" name="Line 45"/>
          <p:cNvSpPr/>
          <p:nvPr/>
        </p:nvSpPr>
        <p:spPr>
          <a:xfrm>
            <a:off x="6096000" y="4213225"/>
            <a:ext cx="0" cy="1512888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699999">
              <a:srgbClr val="990000"/>
            </a:prstShdw>
          </a:effectLst>
        </p:spPr>
      </p:sp>
      <p:sp>
        <p:nvSpPr>
          <p:cNvPr id="68654" name="Line 46"/>
          <p:cNvSpPr/>
          <p:nvPr/>
        </p:nvSpPr>
        <p:spPr>
          <a:xfrm>
            <a:off x="6096000" y="5724525"/>
            <a:ext cx="15843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699999">
              <a:srgbClr val="990000"/>
            </a:prstShdw>
          </a:effectLst>
        </p:spPr>
      </p:sp>
      <p:sp>
        <p:nvSpPr>
          <p:cNvPr id="68655" name="Line 47"/>
          <p:cNvSpPr/>
          <p:nvPr/>
        </p:nvSpPr>
        <p:spPr>
          <a:xfrm>
            <a:off x="7608888" y="5803900"/>
            <a:ext cx="0" cy="720725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>
            <a:prstShdw prst="shdw17" dist="17961" dir="2699999">
              <a:srgbClr val="990000"/>
            </a:prstShdw>
          </a:effectLst>
        </p:spPr>
      </p:sp>
      <p:sp>
        <p:nvSpPr>
          <p:cNvPr id="2" name="矩形 1"/>
          <p:cNvSpPr/>
          <p:nvPr/>
        </p:nvSpPr>
        <p:spPr>
          <a:xfrm>
            <a:off x="11064552" y="188640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3" grpId="0" animBg="1"/>
      <p:bldP spid="68615" grpId="0" animBg="1"/>
      <p:bldP spid="68616" grpId="0" animBg="1"/>
      <p:bldP spid="6862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758</Words>
  <Application>Microsoft Office PowerPoint</Application>
  <PresentationFormat>宽屏</PresentationFormat>
  <Paragraphs>211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方正黑体简体</vt:lpstr>
      <vt:lpstr>黑体</vt:lpstr>
      <vt:lpstr>楷体</vt:lpstr>
      <vt:lpstr>楷体_GB2312</vt:lpstr>
      <vt:lpstr>宋体</vt:lpstr>
      <vt:lpstr>Arial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XHY</cp:lastModifiedBy>
  <cp:revision>193</cp:revision>
  <dcterms:created xsi:type="dcterms:W3CDTF">2013-10-23T14:30:13Z</dcterms:created>
  <dcterms:modified xsi:type="dcterms:W3CDTF">2017-11-28T11:35:02Z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