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sldIdLst>
    <p:sldId id="410" r:id="rId4"/>
    <p:sldId id="363" r:id="rId5"/>
    <p:sldId id="407" r:id="rId6"/>
    <p:sldId id="415" r:id="rId7"/>
    <p:sldId id="471" r:id="rId8"/>
    <p:sldId id="414" r:id="rId9"/>
    <p:sldId id="472" r:id="rId10"/>
    <p:sldId id="499" r:id="rId11"/>
    <p:sldId id="418" r:id="rId12"/>
    <p:sldId id="419" r:id="rId13"/>
    <p:sldId id="420" r:id="rId14"/>
    <p:sldId id="441" r:id="rId15"/>
    <p:sldId id="500" r:id="rId16"/>
    <p:sldId id="473" r:id="rId17"/>
    <p:sldId id="429" r:id="rId18"/>
    <p:sldId id="501" r:id="rId19"/>
    <p:sldId id="502" r:id="rId20"/>
    <p:sldId id="503" r:id="rId22"/>
    <p:sldId id="478" r:id="rId23"/>
    <p:sldId id="433" r:id="rId24"/>
    <p:sldId id="437" r:id="rId25"/>
    <p:sldId id="438" r:id="rId26"/>
    <p:sldId id="439" r:id="rId27"/>
    <p:sldId id="436" r:id="rId28"/>
    <p:sldId id="370" r:id="rId29"/>
    <p:sldId id="348" r:id="rId30"/>
  </p:sldIdLst>
  <p:sldSz cx="9144000" cy="6858000" type="screen4x3"/>
  <p:notesSz cx="6858000" cy="9144000"/>
  <p:defaultTextStyle>
    <a:defPPr>
      <a:defRPr lang="zh-CN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59075E"/>
    <a:srgbClr val="FBBBEE"/>
    <a:srgbClr val="0F4E30"/>
    <a:srgbClr val="FF00FF"/>
    <a:srgbClr val="FDFF9F"/>
    <a:srgbClr val="663300"/>
    <a:srgbClr val="0033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0"/>
    <p:restoredTop sz="94660"/>
  </p:normalViewPr>
  <p:slideViewPr>
    <p:cSldViewPr showGuides="1">
      <p:cViewPr varScale="1">
        <p:scale>
          <a:sx n="80" d="100"/>
          <a:sy n="80" d="100"/>
        </p:scale>
        <p:origin x="-1056" y="-96"/>
      </p:cViewPr>
      <p:guideLst>
        <p:guide orient="horz" pos="2243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r>
              <a:rPr lang="en-US" altLang="x-none" dirty="0"/>
              <a:t>                     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i="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i="0"/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file:///C:\Users\Administrator\Desktop\3A%20U7&#20844;&#24320;&#35838;&#23450;&#31295;%20(1)\&#21098;&#36753;&#65306;&#20320;&#30340;&#26202;&#39184;&#24819;&#21507;&#20160;&#20040;&#65311;.wmv" TargetMode="External"/><Relationship Id="rId1" Type="http://schemas.openxmlformats.org/officeDocument/2006/relationships/video" Target="file:///C:\Users\Administrator\Desktop\3A%20U7&#20844;&#24320;&#35838;&#23450;&#31295;%20(1)\&#21098;&#36753;&#65306;&#20320;&#30340;&#26202;&#39184;&#24819;&#21507;&#20160;&#20040;&#65311;.wmv" TargetMode="Externa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wmf"/><Relationship Id="rId1" Type="http://schemas.openxmlformats.org/officeDocument/2006/relationships/control" Target="../activeX/activeX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file:///C:\Users\Administrator\Desktop\3A%20U7&#20844;&#24320;&#35838;&#23450;&#31295;%20(1)\nice%20to%20meet%20you,helen.mp3" TargetMode="External"/><Relationship Id="rId8" Type="http://schemas.openxmlformats.org/officeDocument/2006/relationships/audio" Target="file:///C:\Users\Administrator\Desktop\3A%20U7&#20844;&#24320;&#35838;&#23450;&#31295;%20(1)\nice%20to%20meet%20you,helen.mp3" TargetMode="External"/><Relationship Id="rId7" Type="http://schemas.microsoft.com/office/2007/relationships/media" Target="file:///C:\Users\Administrator\Desktop\3A%20U7&#20844;&#24320;&#35838;&#23450;&#31295;%20(1)\hi.mp3" TargetMode="External"/><Relationship Id="rId6" Type="http://schemas.openxmlformats.org/officeDocument/2006/relationships/audio" Target="file:///C:\Users\Administrator\Desktop\3A%20U7&#20844;&#24320;&#35838;&#23450;&#31295;%20(1)\hi.mp3" TargetMode="External"/><Relationship Id="rId5" Type="http://schemas.openxmlformats.org/officeDocument/2006/relationships/image" Target="../media/image28.png"/><Relationship Id="rId4" Type="http://schemas.microsoft.com/office/2007/relationships/media" Target="file:///C:\Users\Administrator\Desktop\3A%20U7&#20844;&#24320;&#35838;&#23450;&#31295;%20(1)\this%20is%20my%20sister%20helen.mp3" TargetMode="External"/><Relationship Id="rId3" Type="http://schemas.openxmlformats.org/officeDocument/2006/relationships/audio" Target="file:///C:\Users\Administrator\Desktop\3A%20U7&#20844;&#24320;&#35838;&#23450;&#31295;%20(1)\this%20is%20my%20sister%20helen.mp3" TargetMode="External"/><Relationship Id="rId2" Type="http://schemas.openxmlformats.org/officeDocument/2006/relationships/image" Target="../media/image27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media" Target="file:///C:\Users\Administrator\Desktop\3A%20U7&#20844;&#24320;&#35838;&#23450;&#31295;%20(1)\what%20about%20a%20cake.mp3" TargetMode="External"/><Relationship Id="rId8" Type="http://schemas.openxmlformats.org/officeDocument/2006/relationships/audio" Target="file:///C:\Users\Administrator\Desktop\3A%20U7&#20844;&#24320;&#35838;&#23450;&#31295;%20(1)\what%20about%20a%20cake.mp3" TargetMode="External"/><Relationship Id="rId7" Type="http://schemas.microsoft.com/office/2007/relationships/media" Target="file:///C:\Users\Administrator\Desktop\3A%20U7&#20844;&#24320;&#35838;&#23450;&#31295;%20(1)\would%20you%20like%20a%20pie.mp3" TargetMode="External"/><Relationship Id="rId6" Type="http://schemas.openxmlformats.org/officeDocument/2006/relationships/audio" Target="file:///C:\Users\Administrator\Desktop\3A%20U7&#20844;&#24320;&#35838;&#23450;&#31295;%20(1)\would%20you%20like%20a%20pie.mp3" TargetMode="External"/><Relationship Id="rId5" Type="http://schemas.openxmlformats.org/officeDocument/2006/relationships/image" Target="../media/image28.png"/><Relationship Id="rId4" Type="http://schemas.microsoft.com/office/2007/relationships/media" Target="file:///C:\Users\Administrator\Desktop\3A%20U7&#20844;&#24320;&#35838;&#23450;&#31295;%20(1)\1_20120916110922_U3RvcnkrdGltZQ==.mp3" TargetMode="External"/><Relationship Id="rId3" Type="http://schemas.openxmlformats.org/officeDocument/2006/relationships/audio" Target="file:///C:\Users\Administrator\Desktop\3A%20U7&#20844;&#24320;&#35838;&#23450;&#31295;%20(1)\1_20120916110922_U3RvcnkrdGltZQ==.mp3" TargetMode="External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jpe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file:///D:\win7&#25105;&#30340;&#25991;&#26723;-&#26700;&#38754;-&#25910;&#34255;&#22841;\Desktop\3A%20U7&#20844;&#24320;&#35838;&#20462;&#25913;&#31295;2\would%20you%20like%20a%20pie.mp3" TargetMode="External"/><Relationship Id="rId8" Type="http://schemas.microsoft.com/office/2007/relationships/media" Target="file:///D:\win7&#25105;&#30340;&#25991;&#26723;-&#26700;&#38754;-&#25910;&#34255;&#22841;\Desktop\3A%20U7&#20844;&#24320;&#35838;&#20462;&#25913;&#31295;2\nice%20to%20meet%20you,helen.mp3" TargetMode="External"/><Relationship Id="rId7" Type="http://schemas.openxmlformats.org/officeDocument/2006/relationships/audio" Target="file:///D:\win7&#25105;&#30340;&#25991;&#26723;-&#26700;&#38754;-&#25910;&#34255;&#22841;\Desktop\3A%20U7&#20844;&#24320;&#35838;&#20462;&#25913;&#31295;2\nice%20to%20meet%20you,helen.mp3" TargetMode="External"/><Relationship Id="rId6" Type="http://schemas.microsoft.com/office/2007/relationships/media" Target="file:///C:\Users\Administrator\Desktop\3A%20U7&#20844;&#24320;&#35838;&#23450;&#31295;%20(1)\hi.mp3" TargetMode="External"/><Relationship Id="rId5" Type="http://schemas.openxmlformats.org/officeDocument/2006/relationships/audio" Target="file:///C:\Users\Administrator\Desktop\3A%20U7&#20844;&#24320;&#35838;&#23450;&#31295;%20(1)\hi.mp3" TargetMode="External"/><Relationship Id="rId4" Type="http://schemas.openxmlformats.org/officeDocument/2006/relationships/image" Target="../media/image34.png"/><Relationship Id="rId3" Type="http://schemas.microsoft.com/office/2007/relationships/media" Target="file:///C:\Users\Administrator\Desktop\3A%20U7&#20844;&#24320;&#35838;&#23450;&#31295;%20(1)\this%20is%20my%20sister%20helen.mp3" TargetMode="External"/><Relationship Id="rId2" Type="http://schemas.openxmlformats.org/officeDocument/2006/relationships/audio" Target="file:///C:\Users\Administrator\Desktop\3A%20U7&#20844;&#24320;&#35838;&#23450;&#31295;%20(1)\this%20is%20my%20sister%20helen.mp3" TargetMode="External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1.wav"/><Relationship Id="rId16" Type="http://schemas.microsoft.com/office/2007/relationships/media" Target="file:///D:\win7&#25105;&#30340;&#25991;&#26723;-&#26700;&#38754;-&#25910;&#34255;&#22841;\Desktop\3A%20U7&#20844;&#24320;&#35838;&#20462;&#25913;&#31295;2\yes%20please.mp3" TargetMode="External"/><Relationship Id="rId15" Type="http://schemas.openxmlformats.org/officeDocument/2006/relationships/audio" Target="file:///D:\win7&#25105;&#30340;&#25991;&#26723;-&#26700;&#38754;-&#25910;&#34255;&#22841;\Desktop\3A%20U7&#20844;&#24320;&#35838;&#20462;&#25913;&#31295;2\yes%20please.mp3" TargetMode="External"/><Relationship Id="rId14" Type="http://schemas.microsoft.com/office/2007/relationships/media" Target="file:///D:\win7&#25105;&#30340;&#25991;&#26723;-&#26700;&#38754;-&#25910;&#34255;&#22841;\Desktop\3A%20U7&#20844;&#24320;&#35838;&#20462;&#25913;&#31295;2\what%20about%20a%20cake.mp3" TargetMode="External"/><Relationship Id="rId13" Type="http://schemas.openxmlformats.org/officeDocument/2006/relationships/audio" Target="file:///D:\win7&#25105;&#30340;&#25991;&#26723;-&#26700;&#38754;-&#25910;&#34255;&#22841;\Desktop\3A%20U7&#20844;&#24320;&#35838;&#20462;&#25913;&#31295;2\what%20about%20a%20cake.mp3" TargetMode="External"/><Relationship Id="rId12" Type="http://schemas.microsoft.com/office/2007/relationships/media" Target="file:///D:\win7&#25105;&#30340;&#25991;&#26723;-&#26700;&#38754;-&#25910;&#34255;&#22841;\Desktop\3A%20U7&#20844;&#24320;&#35838;&#20462;&#25913;&#31295;2\no%20thank%20you.mp3" TargetMode="External"/><Relationship Id="rId11" Type="http://schemas.openxmlformats.org/officeDocument/2006/relationships/audio" Target="file:///D:\win7&#25105;&#30340;&#25991;&#26723;-&#26700;&#38754;-&#25910;&#34255;&#22841;\Desktop\3A%20U7&#20844;&#24320;&#35838;&#20462;&#25913;&#31295;2\no%20thank%20you.mp3" TargetMode="External"/><Relationship Id="rId10" Type="http://schemas.microsoft.com/office/2007/relationships/media" Target="file:///D:\win7&#25105;&#30340;&#25991;&#26723;-&#26700;&#38754;-&#25910;&#34255;&#22841;\Desktop\3A%20U7&#20844;&#24320;&#35838;&#20462;&#25913;&#31295;2\would%20you%20like%20a%20pie.mp3" TargetMode="Externa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wmf"/><Relationship Id="rId1" Type="http://schemas.openxmlformats.org/officeDocument/2006/relationships/control" Target="../activeX/activeX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5.png"/><Relationship Id="rId7" Type="http://schemas.openxmlformats.org/officeDocument/2006/relationships/oleObject" Target="../embeddings/oleObject1.bin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2" Type="http://schemas.openxmlformats.org/officeDocument/2006/relationships/vmlDrawing" Target="../drawings/vmlDrawing3.vml"/><Relationship Id="rId11" Type="http://schemas.openxmlformats.org/officeDocument/2006/relationships/slideLayout" Target="../slideLayouts/slideLayout7.xml"/><Relationship Id="rId10" Type="http://schemas.openxmlformats.org/officeDocument/2006/relationships/hyperlink" Target="../wj/story.swf" TargetMode="Externa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microsoft.com/office/2007/relationships/media" Target="file:///C:\Users\Administrator\Desktop\3A%20U7&#20844;&#24320;&#35838;&#20462;&#25913;&#31295;2\Song%20time.mp3" TargetMode="External"/><Relationship Id="rId1" Type="http://schemas.openxmlformats.org/officeDocument/2006/relationships/audio" Target="file:///C:\Users\Administrator\Desktop\3A%20U7&#20844;&#24320;&#35838;&#20462;&#25913;&#31295;2\Song%20time.mp3" TargetMode="Externa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microsoft.com/office/2007/relationships/media" Target="file:///C:\Users\Administrator\Desktop\12.11\&#19968;&#39318;&#36731;&#24555;&#27963;&#27900;&#30340;&#38050;&#29748;&#26354;.wav" TargetMode="External"/><Relationship Id="rId1" Type="http://schemas.openxmlformats.org/officeDocument/2006/relationships/audio" Target="file:///C:\Users\Administrator\Desktop\12.11\&#19968;&#39318;&#36731;&#24555;&#27963;&#27900;&#30340;&#38050;&#29748;&#26354;.wa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1.wav"/><Relationship Id="rId7" Type="http://schemas.openxmlformats.org/officeDocument/2006/relationships/image" Target="../media/image23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18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剪辑：你的晚餐想吃什么？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7015" y="233045"/>
            <a:ext cx="8614410" cy="6419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26" name="" r:id="rId1" imgW="8658860" imgH="6294120"/>
        </mc:Choice>
        <mc:Fallback>
          <p:control name="" r:id="rId1" imgW="8658860" imgH="6294120">
            <p:pic>
              <p:nvPicPr>
                <p:cNvPr id="0" name="Host Control  1025"/>
                <p:cNvPicPr>
                  <a:picLocks noChangeArrowheads="1" noChangeShapeType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28600" y="288925"/>
                  <a:ext cx="8658860" cy="6294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/>
          <p:nvPr/>
        </p:nvSpPr>
        <p:spPr>
          <a:xfrm>
            <a:off x="1547813" y="3933825"/>
            <a:ext cx="59769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 She is ________ .</a:t>
            </a:r>
            <a:r>
              <a:rPr lang="en-US" altLang="zh-CN" sz="3200" i="0" dirty="0">
                <a:solidFill>
                  <a:srgbClr val="FF3300"/>
                </a:solidFill>
                <a:latin typeface="Comic Sans MS" panose="030F0702030302020204" pitchFamily="66" charset="0"/>
              </a:rPr>
              <a:t>   </a:t>
            </a:r>
            <a:endParaRPr lang="en-US" altLang="zh-CN" sz="3200" i="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海伦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0725" y="3195003"/>
            <a:ext cx="1552575" cy="1722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2" name="Text Box 12"/>
          <p:cNvSpPr txBox="1"/>
          <p:nvPr/>
        </p:nvSpPr>
        <p:spPr>
          <a:xfrm>
            <a:off x="1547813" y="836613"/>
            <a:ext cx="3455987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(</a:t>
            </a:r>
            <a:r>
              <a:rPr lang="zh-CN" altLang="en-US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看动画，回答问题</a:t>
            </a:r>
            <a:r>
              <a:rPr lang="en-US" altLang="zh-CN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)</a:t>
            </a:r>
            <a:endParaRPr lang="en-US" altLang="zh-CN" sz="2800" dirty="0">
              <a:solidFill>
                <a:srgbClr val="0066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76200" y="76200"/>
            <a:ext cx="5593715" cy="68072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Watch and answer </a:t>
            </a:r>
            <a:endParaRPr lang="en-US" strike="noStrike" noProof="1"/>
          </a:p>
        </p:txBody>
      </p:sp>
      <p:sp>
        <p:nvSpPr>
          <p:cNvPr id="21509" name="Text Box 5"/>
          <p:cNvSpPr txBox="1"/>
          <p:nvPr/>
        </p:nvSpPr>
        <p:spPr>
          <a:xfrm>
            <a:off x="-72390" y="2359025"/>
            <a:ext cx="887539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——Who is this new friend?</a:t>
            </a:r>
            <a:endParaRPr lang="en-US" altLang="zh-CN" sz="36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 </a:t>
            </a:r>
            <a:endParaRPr lang="zh-CN" altLang="en-US" sz="36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1"/>
          <a:srcRect l="2856" t="23015" r="31746" b="21359"/>
          <a:stretch>
            <a:fillRect/>
          </a:stretch>
        </p:blipFill>
        <p:spPr>
          <a:xfrm>
            <a:off x="-9525" y="-10795"/>
            <a:ext cx="9163050" cy="688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3348038" y="1844675"/>
            <a:ext cx="2376488" cy="288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555875" y="2349500"/>
            <a:ext cx="360363" cy="287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03910" y="448945"/>
            <a:ext cx="2002155" cy="288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28135" y="-107315"/>
            <a:ext cx="2294890" cy="664210"/>
            <a:chOff x="6501" y="-169"/>
            <a:chExt cx="3614" cy="1046"/>
          </a:xfrm>
        </p:grpSpPr>
        <p:sp>
          <p:nvSpPr>
            <p:cNvPr id="14342" name="Text Box 12"/>
            <p:cNvSpPr txBox="1"/>
            <p:nvPr/>
          </p:nvSpPr>
          <p:spPr>
            <a:xfrm>
              <a:off x="6501" y="55"/>
              <a:ext cx="3614" cy="82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006600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2800" b="1" dirty="0">
                  <a:solidFill>
                    <a:srgbClr val="006600"/>
                  </a:solidFill>
                  <a:latin typeface="Arial" panose="020B0604020202020204" pitchFamily="34" charset="0"/>
                  <a:ea typeface="楷体_GB2312" pitchFamily="49" charset="-122"/>
                </a:rPr>
                <a:t>介绍</a:t>
              </a:r>
              <a:r>
                <a:rPr lang="en-US" altLang="zh-CN" sz="2800" b="1" dirty="0">
                  <a:solidFill>
                    <a:srgbClr val="006600"/>
                  </a:solidFill>
                  <a:latin typeface="Arial" panose="020B0604020202020204" pitchFamily="34" charset="0"/>
                  <a:ea typeface="楷体_GB2312" pitchFamily="49" charset="-122"/>
                </a:rPr>
                <a:t>Helen</a:t>
              </a:r>
              <a:endParaRPr lang="en-US" altLang="zh-CN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1" y="-169"/>
              <a:ext cx="767" cy="1046"/>
            </a:xfrm>
            <a:prstGeom prst="rect">
              <a:avLst/>
            </a:prstGeom>
          </p:spPr>
        </p:pic>
      </p:grpSp>
      <p:sp useBgFill="1">
        <p:nvSpPr>
          <p:cNvPr id="12293" name="AutoShape 8"/>
          <p:cNvSpPr/>
          <p:nvPr/>
        </p:nvSpPr>
        <p:spPr>
          <a:xfrm>
            <a:off x="3348355" y="1703705"/>
            <a:ext cx="3747135" cy="502285"/>
          </a:xfrm>
          <a:prstGeom prst="wedgeRectCallout">
            <a:avLst>
              <a:gd name="adj1" fmla="val -32884"/>
              <a:gd name="adj2" fmla="val 72958"/>
            </a:avLst>
          </a:prstGeom>
          <a:ln w="28575" cap="flat" cmpd="sng">
            <a:solidFill>
              <a:schemeClr val="accent1">
                <a:lumMod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l"/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Nice to m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 you,Helen.</a:t>
            </a: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12"/>
          <p:cNvSpPr txBox="1"/>
          <p:nvPr/>
        </p:nvSpPr>
        <p:spPr>
          <a:xfrm>
            <a:off x="4282440" y="1181735"/>
            <a:ext cx="126746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打招呼</a:t>
            </a:r>
            <a:endParaRPr lang="zh-CN" altLang="en-US" sz="2800" b="1" dirty="0">
              <a:solidFill>
                <a:srgbClr val="0066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7516495" y="2218690"/>
            <a:ext cx="1554480" cy="645160"/>
          </a:xfrm>
          <a:prstGeom prst="rect">
            <a:avLst/>
          </a:prstGeom>
          <a:solidFill>
            <a:srgbClr val="33CCCC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Arial" panose="020B0604020202020204" pitchFamily="34" charset="0"/>
              </a:rPr>
              <a:t>热情的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  <p:sp>
        <p:nvSpPr>
          <p:cNvPr id="46109" name="AutoShape 29"/>
          <p:cNvSpPr/>
          <p:nvPr/>
        </p:nvSpPr>
        <p:spPr>
          <a:xfrm>
            <a:off x="360363" y="2068513"/>
            <a:ext cx="7704137" cy="3240087"/>
          </a:xfrm>
          <a:prstGeom prst="cloudCallout">
            <a:avLst>
              <a:gd name="adj1" fmla="val -46435"/>
              <a:gd name="adj2" fmla="val 77046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en-US" altLang="zh-CN" sz="2800" b="1" i="0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b="1" i="0" dirty="0">
                <a:solidFill>
                  <a:srgbClr val="003300"/>
                </a:solidFill>
                <a:latin typeface="Comic Sans MS" panose="030F0702030302020204" pitchFamily="66" charset="0"/>
              </a:rPr>
              <a:t>Perhaps Helen is a </a:t>
            </a:r>
            <a:r>
              <a:rPr lang="en-US" altLang="zh-CN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shy</a:t>
            </a:r>
            <a:r>
              <a:rPr lang="en-US" altLang="zh-CN" sz="2800" b="1" i="0" dirty="0">
                <a:solidFill>
                  <a:srgbClr val="003300"/>
                </a:solidFill>
                <a:latin typeface="Comic Sans MS" panose="030F0702030302020204" pitchFamily="66" charset="0"/>
              </a:rPr>
              <a:t> girl.</a:t>
            </a:r>
            <a:endParaRPr lang="en-US" altLang="zh-CN" sz="2800" b="1" i="0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endParaRPr lang="en-US" altLang="zh-CN" sz="2800" b="1" i="0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r>
              <a:rPr lang="zh-CN" altLang="en-US" sz="2400" b="1" i="0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也许海伦是个</a:t>
            </a:r>
            <a:r>
              <a:rPr lang="en-US" altLang="zh-CN" b="1" i="0" dirty="0">
                <a:solidFill>
                  <a:srgbClr val="003300"/>
                </a:solidFill>
                <a:latin typeface="Arial" panose="020B0604020202020204" pitchFamily="34" charset="0"/>
              </a:rPr>
              <a:t>__________</a:t>
            </a:r>
            <a:r>
              <a:rPr lang="zh-CN" altLang="en-US" sz="2400" b="1" i="0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rPr>
              <a:t>女孩吧。</a:t>
            </a:r>
            <a:endParaRPr lang="zh-CN" altLang="en-US" sz="2400" b="1" i="0" dirty="0">
              <a:solidFill>
                <a:srgbClr val="00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6106" name="Text Box 26"/>
          <p:cNvSpPr txBox="1"/>
          <p:nvPr/>
        </p:nvSpPr>
        <p:spPr>
          <a:xfrm>
            <a:off x="3563938" y="3716338"/>
            <a:ext cx="1296987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i="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</a:rPr>
              <a:t>害羞的</a:t>
            </a:r>
            <a:endParaRPr lang="zh-CN" altLang="en-US" sz="2400" b="1" i="0" dirty="0">
              <a:solidFill>
                <a:srgbClr val="FF00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13" name="this is my sister hele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5130" y="-62230"/>
            <a:ext cx="859790" cy="860425"/>
          </a:xfrm>
          <a:prstGeom prst="rect">
            <a:avLst/>
          </a:prstGeom>
        </p:spPr>
      </p:pic>
      <p:pic>
        <p:nvPicPr>
          <p:cNvPr id="14" name="hi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970" y="1393825"/>
            <a:ext cx="735330" cy="904875"/>
          </a:xfrm>
          <a:prstGeom prst="rect">
            <a:avLst/>
          </a:prstGeom>
        </p:spPr>
      </p:pic>
      <p:pic>
        <p:nvPicPr>
          <p:cNvPr id="15" name="nice to meet you,hele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4715" y="1128395"/>
            <a:ext cx="819150" cy="940435"/>
          </a:xfrm>
          <a:prstGeom prst="rect">
            <a:avLst/>
          </a:prstGeom>
        </p:spPr>
      </p:pic>
      <p:sp>
        <p:nvSpPr>
          <p:cNvPr id="16" name="Text Box 9"/>
          <p:cNvSpPr txBox="1"/>
          <p:nvPr/>
        </p:nvSpPr>
        <p:spPr>
          <a:xfrm>
            <a:off x="1390650" y="952500"/>
            <a:ext cx="1554480" cy="645160"/>
          </a:xfrm>
          <a:prstGeom prst="rect">
            <a:avLst/>
          </a:prstGeom>
          <a:solidFill>
            <a:srgbClr val="33CCCC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Arial" panose="020B0604020202020204" pitchFamily="34" charset="0"/>
              </a:rPr>
              <a:t>害羞的</a:t>
            </a:r>
            <a:endParaRPr lang="zh-CN" altLang="en-US" sz="3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8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0" dur="32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5" dur="3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0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bldLvl="0" animBg="1"/>
      <p:bldP spid="3" grpId="0" bldLvl="0" animBg="1"/>
      <p:bldP spid="12293" grpId="0" animBg="1"/>
      <p:bldP spid="11" grpId="0" animBg="1"/>
      <p:bldP spid="12" grpId="0" bldLvl="0" animBg="1"/>
      <p:bldP spid="46109" grpId="0" bldLvl="0" animBg="1"/>
      <p:bldP spid="46109" grpId="1" bldLvl="0" animBg="1"/>
      <p:bldP spid="46106" grpId="0"/>
      <p:bldP spid="46106" grpId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/>
          <p:nvPr/>
        </p:nvSpPr>
        <p:spPr>
          <a:xfrm>
            <a:off x="539750" y="1628775"/>
            <a:ext cx="6911975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——What would Helen like?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——She would like  _____.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3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8395" y="1782445"/>
            <a:ext cx="1655763" cy="157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标注 5"/>
          <p:cNvSpPr/>
          <p:nvPr/>
        </p:nvSpPr>
        <p:spPr>
          <a:xfrm>
            <a:off x="2961640" y="4508500"/>
            <a:ext cx="4648200" cy="762000"/>
          </a:xfrm>
          <a:prstGeom prst="wedgeRectCallout">
            <a:avLst>
              <a:gd name="adj1" fmla="val -55792"/>
              <a:gd name="adj2" fmla="val 80083"/>
            </a:avLst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kx="3284103" algn="bl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2961640" y="3027680"/>
            <a:ext cx="4648200" cy="762000"/>
          </a:xfrm>
          <a:prstGeom prst="wedgeRectCallout">
            <a:avLst>
              <a:gd name="adj1" fmla="val -55792"/>
              <a:gd name="adj2" fmla="val 80083"/>
            </a:avLst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kx="3284103" algn="bl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5"/>
          <p:cNvSpPr txBox="1"/>
          <p:nvPr/>
        </p:nvSpPr>
        <p:spPr>
          <a:xfrm>
            <a:off x="133985" y="1007745"/>
            <a:ext cx="887539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How do they share the food with Helen?</a:t>
            </a:r>
            <a:endParaRPr lang="en-US" altLang="zh-CN" sz="36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 </a:t>
            </a:r>
            <a:r>
              <a:rPr lang="zh-CN" altLang="en-US" sz="2800" b="1" i="0" dirty="0">
                <a:solidFill>
                  <a:srgbClr val="006600"/>
                </a:solidFill>
                <a:latin typeface="Comic Sans MS" panose="030F0702030302020204" pitchFamily="66" charset="0"/>
              </a:rPr>
              <a:t>听录音，记住分享食物时用来</a:t>
            </a:r>
            <a:r>
              <a:rPr lang="zh-CN" altLang="en-US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给</a:t>
            </a:r>
            <a:r>
              <a:rPr lang="en-US" altLang="zh-CN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Helen</a:t>
            </a:r>
            <a:r>
              <a:rPr lang="zh-CN" altLang="en-US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建议</a:t>
            </a:r>
            <a:r>
              <a:rPr lang="zh-CN" altLang="en-US" sz="2800" b="1" i="0" dirty="0">
                <a:solidFill>
                  <a:srgbClr val="006600"/>
                </a:solidFill>
                <a:latin typeface="Comic Sans MS" panose="030F0702030302020204" pitchFamily="66" charset="0"/>
              </a:rPr>
              <a:t>的句子。</a:t>
            </a:r>
            <a:endParaRPr lang="zh-CN" altLang="en-US" sz="28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46099" name="Rectangle 19"/>
          <p:cNvSpPr/>
          <p:nvPr/>
        </p:nvSpPr>
        <p:spPr>
          <a:xfrm>
            <a:off x="1403350" y="3141663"/>
            <a:ext cx="7200900" cy="6477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i="0" dirty="0">
                <a:solidFill>
                  <a:srgbClr val="CC00FF"/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i="0" dirty="0">
                <a:solidFill>
                  <a:schemeClr val="tx1"/>
                </a:solidFill>
                <a:latin typeface="Comic Sans MS" panose="030F0702030302020204" pitchFamily="66" charset="0"/>
              </a:rPr>
              <a:t>  Would you like</a:t>
            </a:r>
            <a:r>
              <a:rPr lang="en-US" altLang="zh-CN" sz="2800" i="0" dirty="0">
                <a:solidFill>
                  <a:srgbClr val="CC00FF"/>
                </a:solidFill>
                <a:latin typeface="Comic Sans MS" panose="030F0702030302020204" pitchFamily="66" charset="0"/>
              </a:rPr>
              <a:t> a pie</a:t>
            </a:r>
            <a:r>
              <a:rPr lang="en-US" altLang="zh-CN" sz="2800" i="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altLang="zh-CN" sz="2800" i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6101" name="Rectangle 21"/>
          <p:cNvSpPr/>
          <p:nvPr/>
        </p:nvSpPr>
        <p:spPr>
          <a:xfrm>
            <a:off x="1403350" y="4508500"/>
            <a:ext cx="7200900" cy="5032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i="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i="0" dirty="0">
                <a:solidFill>
                  <a:schemeClr val="tx1"/>
                </a:solidFill>
                <a:latin typeface="Comic Sans MS" panose="030F0702030302020204" pitchFamily="66" charset="0"/>
              </a:rPr>
              <a:t>What about </a:t>
            </a:r>
            <a:r>
              <a:rPr lang="en-US" altLang="zh-CN" sz="2800" i="0" dirty="0">
                <a:solidFill>
                  <a:srgbClr val="FF00FF"/>
                </a:solidFill>
                <a:latin typeface="Comic Sans MS" panose="030F0702030302020204" pitchFamily="66" charset="0"/>
              </a:rPr>
              <a:t>a cake</a:t>
            </a:r>
            <a:r>
              <a:rPr lang="en-US" altLang="zh-CN" sz="2800" i="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altLang="zh-CN" sz="2800" i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720" y="4508500"/>
            <a:ext cx="1104900" cy="1323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0" y="2484120"/>
            <a:ext cx="1452245" cy="1531620"/>
          </a:xfrm>
          <a:prstGeom prst="rect">
            <a:avLst/>
          </a:prstGeom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76200" y="93345"/>
            <a:ext cx="5424805" cy="6540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Listen and remember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 </a:t>
            </a:r>
            <a:endParaRPr lang="en-US" strike="noStrike" noProof="1"/>
          </a:p>
        </p:txBody>
      </p:sp>
      <p:pic>
        <p:nvPicPr>
          <p:cNvPr id="7" name="1_20120916110922_U3RvcnkrdGltZQ==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" y="5382895"/>
            <a:ext cx="944880" cy="1118870"/>
          </a:xfrm>
          <a:prstGeom prst="rect">
            <a:avLst/>
          </a:prstGeom>
        </p:spPr>
      </p:pic>
      <p:pic>
        <p:nvPicPr>
          <p:cNvPr id="8" name="would you like a pi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885" y="2628900"/>
            <a:ext cx="762000" cy="1109980"/>
          </a:xfrm>
          <a:prstGeom prst="rect">
            <a:avLst/>
          </a:prstGeom>
        </p:spPr>
      </p:pic>
      <p:pic>
        <p:nvPicPr>
          <p:cNvPr id="9" name="what about a cak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885" y="4580255"/>
            <a:ext cx="619125" cy="619125"/>
          </a:xfrm>
          <a:prstGeom prst="rect">
            <a:avLst/>
          </a:prstGeom>
        </p:spPr>
      </p:pic>
      <p:grpSp>
        <p:nvGrpSpPr>
          <p:cNvPr id="58423" name="组合 58422"/>
          <p:cNvGrpSpPr/>
          <p:nvPr/>
        </p:nvGrpSpPr>
        <p:grpSpPr>
          <a:xfrm>
            <a:off x="550863" y="3738880"/>
            <a:ext cx="8675687" cy="2089150"/>
            <a:chOff x="295" y="2750"/>
            <a:chExt cx="5134" cy="1316"/>
          </a:xfrm>
        </p:grpSpPr>
        <p:sp>
          <p:nvSpPr>
            <p:cNvPr id="58413" name="矩形 58412"/>
            <p:cNvSpPr/>
            <p:nvPr/>
          </p:nvSpPr>
          <p:spPr>
            <a:xfrm>
              <a:off x="295" y="2750"/>
              <a:ext cx="4898" cy="1316"/>
            </a:xfrm>
            <a:prstGeom prst="rect">
              <a:avLst/>
            </a:prstGeom>
            <a:solidFill>
              <a:srgbClr val="CCFFFF"/>
            </a:solidFill>
            <a:ln w="76200" cap="rnd" cmpd="sng">
              <a:solidFill>
                <a:srgbClr val="800080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8415" name="文本框 58414"/>
            <p:cNvSpPr txBox="1"/>
            <p:nvPr/>
          </p:nvSpPr>
          <p:spPr>
            <a:xfrm>
              <a:off x="431" y="2795"/>
              <a:ext cx="4998" cy="6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l">
                <a:spcBef>
                  <a:spcPct val="50000"/>
                </a:spcBef>
              </a:pPr>
              <a:r>
                <a:rPr lang="zh-CN" altLang="en-US" sz="2400" dirty="0">
                  <a:latin typeface="Arial" panose="020B0604020202020204" pitchFamily="34" charset="0"/>
                  <a:ea typeface="黑体" panose="02010609060101010101" pitchFamily="49" charset="-122"/>
                </a:rPr>
                <a:t>思考并选择。</a:t>
              </a:r>
              <a:endParaRPr lang="zh-CN" altLang="en-US" sz="2400">
                <a:latin typeface="Arial" panose="020B0604020202020204" pitchFamily="34" charset="0"/>
                <a:ea typeface="黑体" panose="02010609060101010101" pitchFamily="49" charset="-122"/>
              </a:endParaRPr>
            </a:p>
            <a:p>
              <a:pPr algn="l">
                <a:spcBef>
                  <a:spcPct val="50000"/>
                </a:spcBef>
              </a:pPr>
              <a:r>
                <a:rPr lang="zh-CN" altLang="en-US" sz="2400" dirty="0">
                  <a:latin typeface="楷体_GB2312" pitchFamily="49" charset="-122"/>
                  <a:ea typeface="楷体_GB2312" pitchFamily="49" charset="-122"/>
                </a:rPr>
                <a:t>猜一猜和</a:t>
              </a:r>
              <a:r>
                <a:rPr lang="en-US" altLang="zh-CN" sz="2400">
                  <a:latin typeface="楷体_GB2312" pitchFamily="49" charset="-122"/>
                  <a:ea typeface="楷体_GB2312" pitchFamily="49" charset="-122"/>
                </a:rPr>
                <a:t> </a:t>
              </a:r>
              <a:r>
                <a:rPr lang="en-US" altLang="zh-CN" sz="2400">
                  <a:latin typeface="Arial" panose="020B0604020202020204" pitchFamily="34" charset="0"/>
                </a:rPr>
                <a:t>“ </a:t>
              </a:r>
              <a:r>
                <a:rPr lang="en-US" altLang="zh-CN" sz="2400">
                  <a:latin typeface="Comic Sans MS" panose="030F0702030302020204" pitchFamily="66" charset="0"/>
                </a:rPr>
                <a:t>What about a cake?”</a:t>
              </a:r>
              <a:r>
                <a:rPr lang="zh-CN" altLang="en-US" sz="2400" dirty="0">
                  <a:latin typeface="楷体_GB2312" pitchFamily="49" charset="-122"/>
                  <a:ea typeface="楷体_GB2312" pitchFamily="49" charset="-122"/>
                </a:rPr>
                <a:t>意思最接近是</a:t>
              </a:r>
              <a:r>
                <a:rPr lang="en-US" altLang="zh-CN" sz="2400">
                  <a:latin typeface="Arial" panose="020B0604020202020204" pitchFamily="34" charset="0"/>
                </a:rPr>
                <a:t>_____</a:t>
              </a:r>
              <a:r>
                <a:rPr lang="zh-CN" altLang="en-US" sz="2000" dirty="0">
                  <a:latin typeface="楷体_GB2312" pitchFamily="49" charset="-122"/>
                  <a:ea typeface="楷体_GB2312" pitchFamily="49" charset="-122"/>
                </a:rPr>
                <a:t>。</a:t>
              </a:r>
              <a:endParaRPr lang="zh-CN" altLang="en-US" sz="2000" dirty="0">
                <a:latin typeface="楷体_GB2312" pitchFamily="49" charset="-122"/>
                <a:ea typeface="楷体_GB2312" pitchFamily="49" charset="-122"/>
              </a:endParaRPr>
            </a:p>
          </p:txBody>
        </p:sp>
        <p:sp>
          <p:nvSpPr>
            <p:cNvPr id="58416" name="文本框 58415"/>
            <p:cNvSpPr txBox="1"/>
            <p:nvPr/>
          </p:nvSpPr>
          <p:spPr>
            <a:xfrm>
              <a:off x="522" y="3612"/>
              <a:ext cx="4762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l">
                <a:spcBef>
                  <a:spcPct val="50000"/>
                </a:spcBef>
              </a:pPr>
              <a:r>
                <a:rPr lang="en-US" altLang="zh-CN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A.</a:t>
              </a:r>
              <a:r>
                <a:rPr lang="en-US" altLang="zh-CN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altLang="zh-CN" sz="2000">
                  <a:latin typeface="Comic Sans MS" panose="030F0702030302020204" pitchFamily="66" charset="0"/>
                </a:rPr>
                <a:t>Would  you like a cake?</a:t>
              </a:r>
              <a:r>
                <a:rPr lang="en-US" altLang="zh-CN" sz="2000">
                  <a:solidFill>
                    <a:srgbClr val="FF0000"/>
                  </a:solidFill>
                  <a:latin typeface="Comic Sans MS" panose="030F0702030302020204" pitchFamily="66" charset="0"/>
                </a:rPr>
                <a:t>          </a:t>
              </a:r>
              <a:r>
                <a:rPr lang="en-US" altLang="zh-CN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B.</a:t>
              </a:r>
              <a:r>
                <a:rPr lang="en-US" altLang="zh-CN" sz="2000">
                  <a:latin typeface="Comic Sans MS" panose="030F0702030302020204" pitchFamily="66" charset="0"/>
                </a:rPr>
                <a:t>  What </a:t>
              </a:r>
              <a:r>
                <a:rPr lang="en-US" altLang="zh-CN" sz="2000" err="1">
                  <a:latin typeface="Comic Sans MS" panose="030F0702030302020204" pitchFamily="66" charset="0"/>
                </a:rPr>
                <a:t>colour</a:t>
              </a:r>
              <a:r>
                <a:rPr lang="en-US" altLang="zh-CN" sz="2000">
                  <a:latin typeface="Comic Sans MS" panose="030F0702030302020204" pitchFamily="66" charset="0"/>
                </a:rPr>
                <a:t> is the cake?</a:t>
              </a:r>
              <a:endParaRPr lang="en-US" altLang="zh-CN" sz="2000">
                <a:latin typeface="Comic Sans MS" panose="030F0702030302020204" pitchFamily="66" charset="0"/>
              </a:endParaRPr>
            </a:p>
          </p:txBody>
        </p:sp>
        <p:pic>
          <p:nvPicPr>
            <p:cNvPr id="58417" name="图片 58416" descr="bq8292358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9" y="2795"/>
              <a:ext cx="283" cy="27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8421" name="文本框 58420"/>
          <p:cNvSpPr txBox="1"/>
          <p:nvPr/>
        </p:nvSpPr>
        <p:spPr>
          <a:xfrm>
            <a:off x="7266305" y="4358323"/>
            <a:ext cx="5762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Comic Sans MS" panose="030F0702030302020204" pitchFamily="66" charset="0"/>
              </a:rPr>
              <a:t>A.</a:t>
            </a:r>
            <a:endParaRPr lang="en-US" altLang="zh-CN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8412" name="Text Box 4"/>
          <p:cNvSpPr txBox="1"/>
          <p:nvPr/>
        </p:nvSpPr>
        <p:spPr>
          <a:xfrm>
            <a:off x="1798320" y="5588635"/>
            <a:ext cx="6100445" cy="706755"/>
          </a:xfrm>
          <a:prstGeom prst="rect">
            <a:avLst/>
          </a:prstGeom>
          <a:solidFill>
            <a:srgbClr val="993366"/>
          </a:solidFill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4000" b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（你认为）</a:t>
            </a:r>
            <a:r>
              <a:rPr lang="en-US" altLang="zh-CN" sz="4000" b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……</a:t>
            </a:r>
            <a:r>
              <a:rPr lang="zh-CN" altLang="en-US" sz="4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怎么样？</a:t>
            </a:r>
            <a:endParaRPr lang="zh-CN" altLang="en-US" sz="4000" b="1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4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4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4" dur="3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33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8421" grpId="0"/>
      <p:bldP spid="58412" grpId="0" bldLvl="0" animBg="1"/>
      <p:bldP spid="747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/>
          </p:cNvPicPr>
          <p:nvPr/>
        </p:nvPicPr>
        <p:blipFill>
          <a:blip r:embed="rId1"/>
          <a:srcRect l="3493" t="13148" b="20961"/>
          <a:stretch>
            <a:fillRect/>
          </a:stretch>
        </p:blipFill>
        <p:spPr>
          <a:xfrm>
            <a:off x="0" y="188913"/>
            <a:ext cx="8501063" cy="604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this is my sister helen.mp3" descr="this is my sister helen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150" y="13414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8" name="hi.mp3" descr="hi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150" y="27813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9" name="nice to meet you,helen.mp3" descr="nice to meet you,helen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8400" y="2420938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0" name="would you like a pie.mp3" descr="would you like a pie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7625" y="40481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1" name="no thank you.mp3" descr="no thank you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1013" y="9080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2" name="what about a cake.mp3" descr="what about a cake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750" y="3357563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3" name="yes please.mp3" descr="yes please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1013" y="386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7" name="AutoShape 19"/>
          <p:cNvSpPr/>
          <p:nvPr/>
        </p:nvSpPr>
        <p:spPr>
          <a:xfrm>
            <a:off x="1558608" y="2077720"/>
            <a:ext cx="6192837" cy="2087563"/>
          </a:xfrm>
          <a:prstGeom prst="cloudCallout">
            <a:avLst>
              <a:gd name="adj1" fmla="val -45718"/>
              <a:gd name="adj2" fmla="val 9494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3200" i="0" dirty="0">
                <a:solidFill>
                  <a:srgbClr val="003300"/>
                </a:solidFill>
                <a:latin typeface="Arial" panose="020B0604020202020204" pitchFamily="34" charset="0"/>
                <a:ea typeface="楷体_GB2312" pitchFamily="49" charset="-122"/>
              </a:rPr>
              <a:t>跟读的时候要注意模仿语音语调哦！</a:t>
            </a:r>
            <a:endParaRPr lang="en-US" altLang="zh-CN" sz="3200" i="0" dirty="0">
              <a:solidFill>
                <a:srgbClr val="0033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21512" name="Rectangle 8"/>
          <p:cNvSpPr/>
          <p:nvPr/>
        </p:nvSpPr>
        <p:spPr>
          <a:xfrm>
            <a:off x="76200" y="76200"/>
            <a:ext cx="3581400" cy="56515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zh-CN" sz="3200" b="1">
                <a:solidFill>
                  <a:schemeClr val="bg1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 Reading time </a:t>
            </a:r>
            <a:endParaRPr lang="en-US" altLang="zh-CN" sz="3200" b="1">
              <a:solidFill>
                <a:schemeClr val="bg1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" y="0"/>
            <a:ext cx="4639945" cy="953135"/>
          </a:xfrm>
          <a:prstGeom prst="rect">
            <a:avLst/>
          </a:prstGeom>
          <a:solidFill>
            <a:srgbClr val="BBE0E3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  <a:sym typeface="Arial" panose="020B0604020202020204" pitchFamily="34" charset="0"/>
              </a:rPr>
              <a:t>How do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  <a:sym typeface="Arial" panose="020B0604020202020204" pitchFamily="34" charset="0"/>
              </a:rPr>
              <a:t>they 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  <a:sym typeface="Arial" panose="020B0604020202020204" pitchFamily="34" charset="0"/>
              </a:rPr>
              <a:t>feel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  <a:sym typeface="Arial" panose="020B0604020202020204" pitchFamily="34" charset="0"/>
              </a:rPr>
              <a:t>today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  <a:sym typeface="Arial" panose="020B0604020202020204" pitchFamily="34" charset="0"/>
              </a:rPr>
              <a:t>?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楷体_GB2312" pitchFamily="49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他们今天心情怎样？</a:t>
            </a:r>
            <a:endParaRPr lang="zh-CN" altLang="zh-CN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94" name="文本框 24593"/>
          <p:cNvSpPr txBox="1"/>
          <p:nvPr/>
        </p:nvSpPr>
        <p:spPr>
          <a:xfrm>
            <a:off x="4110355" y="641350"/>
            <a:ext cx="2265363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happy、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joyful</a:t>
            </a:r>
            <a:endParaRPr lang="en-US" altLang="zh-CN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开心、 其乐融融的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……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92" fill="hold"/>
                                        <p:tgtEl>
                                          <p:spTgt spid="19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47" fill="hold"/>
                                        <p:tgtEl>
                                          <p:spTgt spid="19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3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1" fill="hold"/>
                                        <p:tgtEl>
                                          <p:spTgt spid="19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95" fill="hold"/>
                                        <p:tgtEl>
                                          <p:spTgt spid="19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44" fill="hold"/>
                                        <p:tgtEl>
                                          <p:spTgt spid="19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70" fill="hold"/>
                                        <p:tgtEl>
                                          <p:spTgt spid="194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7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8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1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2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3"/>
                </p:tgtEl>
              </p:cMediaNode>
            </p:audio>
          </p:childTnLst>
        </p:cTn>
      </p:par>
    </p:tnLst>
    <p:bldLst>
      <p:bldP spid="27667" grpId="0" bldLvl="0" animBg="1"/>
      <p:bldP spid="27667" grpId="1" bldLvl="0" animBg="1"/>
      <p:bldP spid="24594" grpId="0" bldLvl="0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云形标注 56321">
            <a:hlinkClick r:id="" action="ppaction://noaction">
              <a:snd r:embed="rId1" name="活动准备1分钟.wav"/>
            </a:hlinkClick>
          </p:cNvPr>
          <p:cNvSpPr/>
          <p:nvPr/>
        </p:nvSpPr>
        <p:spPr>
          <a:xfrm>
            <a:off x="324485" y="405130"/>
            <a:ext cx="8180070" cy="1371600"/>
          </a:xfrm>
          <a:prstGeom prst="cloudCallout">
            <a:avLst>
              <a:gd name="adj1" fmla="val -55769"/>
              <a:gd name="adj2" fmla="val 61111"/>
            </a:avLst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en-US" altLang="zh-CN" sz="2800">
                <a:latin typeface="Arial Black" panose="020B0A04020102020204" pitchFamily="34" charset="0"/>
              </a:rPr>
              <a:t>Happy Reading</a:t>
            </a:r>
            <a:endParaRPr lang="en-US" altLang="zh-CN" sz="2800">
              <a:latin typeface="Arial Black" panose="020B0A04020102020204" pitchFamily="34" charset="0"/>
            </a:endParaRPr>
          </a:p>
          <a:p>
            <a:r>
              <a:rPr lang="zh-CN" altLang="en-US" sz="2400" b="1" dirty="0">
                <a:solidFill>
                  <a:srgbClr val="990033"/>
                </a:solidFill>
                <a:latin typeface="Arial" panose="020B0604020202020204" pitchFamily="34" charset="0"/>
              </a:rPr>
              <a:t>六人一组，选择你喜欢的方式，朗读课文</a:t>
            </a:r>
            <a:endParaRPr lang="zh-CN" altLang="en-US" sz="2400" b="1" dirty="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圆角矩形 56322"/>
          <p:cNvSpPr/>
          <p:nvPr/>
        </p:nvSpPr>
        <p:spPr>
          <a:xfrm>
            <a:off x="323850" y="3573463"/>
            <a:ext cx="4392613" cy="1828800"/>
          </a:xfrm>
          <a:prstGeom prst="roundRect">
            <a:avLst>
              <a:gd name="adj" fmla="val 16667"/>
            </a:avLst>
          </a:prstGeom>
          <a:solidFill>
            <a:srgbClr val="CCFF66">
              <a:alpha val="35001"/>
            </a:srgbClr>
          </a:solidFill>
          <a:ln w="57150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lang="zh-CN" altLang="en-US" sz="3600" b="1" dirty="0">
                <a:latin typeface="Arial" panose="020B0604020202020204" pitchFamily="34" charset="0"/>
              </a:rPr>
              <a:t>自己朗读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56324" name="圆角矩形 56323"/>
          <p:cNvSpPr/>
          <p:nvPr/>
        </p:nvSpPr>
        <p:spPr>
          <a:xfrm>
            <a:off x="5795963" y="3573463"/>
            <a:ext cx="2895600" cy="1828800"/>
          </a:xfrm>
          <a:prstGeom prst="roundRect">
            <a:avLst>
              <a:gd name="adj" fmla="val 16667"/>
            </a:avLst>
          </a:prstGeom>
          <a:solidFill>
            <a:srgbClr val="FF6600">
              <a:alpha val="25999"/>
            </a:srgbClr>
          </a:solidFill>
          <a:ln w="5715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lang="zh-CN" altLang="en-US" sz="3600" b="1" dirty="0">
                <a:latin typeface="Arial" panose="020B0604020202020204" pitchFamily="34" charset="0"/>
              </a:rPr>
              <a:t>小组内齐读 </a:t>
            </a:r>
            <a:endParaRPr lang="zh-CN" altLang="en-US" sz="3600" b="1">
              <a:latin typeface="Arial" panose="020B0604020202020204" pitchFamily="34" charset="0"/>
            </a:endParaRPr>
          </a:p>
        </p:txBody>
      </p:sp>
      <p:sp>
        <p:nvSpPr>
          <p:cNvPr id="56325" name="圆角矩形 56324"/>
          <p:cNvSpPr/>
          <p:nvPr/>
        </p:nvSpPr>
        <p:spPr>
          <a:xfrm>
            <a:off x="2771775" y="1989138"/>
            <a:ext cx="3505200" cy="1828800"/>
          </a:xfrm>
          <a:prstGeom prst="roundRect">
            <a:avLst>
              <a:gd name="adj" fmla="val 16667"/>
            </a:avLst>
          </a:prstGeom>
          <a:solidFill>
            <a:srgbClr val="FF6699">
              <a:alpha val="35001"/>
            </a:srgbClr>
          </a:solidFill>
          <a:ln w="57150" cap="flat" cmpd="sng">
            <a:solidFill>
              <a:srgbClr val="CC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r>
              <a:rPr lang="zh-CN" altLang="en-US" sz="3600" b="1" dirty="0">
                <a:latin typeface="Arial" panose="020B0604020202020204" pitchFamily="34" charset="0"/>
              </a:rPr>
              <a:t>和同伴分角色读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56326" name="圆角矩形 56325"/>
          <p:cNvSpPr/>
          <p:nvPr/>
        </p:nvSpPr>
        <p:spPr>
          <a:xfrm>
            <a:off x="2700338" y="5229225"/>
            <a:ext cx="3581400" cy="1066800"/>
          </a:xfrm>
          <a:prstGeom prst="roundRect">
            <a:avLst>
              <a:gd name="adj" fmla="val 16667"/>
            </a:avLst>
          </a:prstGeom>
          <a:solidFill>
            <a:srgbClr val="FF6600">
              <a:alpha val="25999"/>
            </a:srgbClr>
          </a:solidFill>
          <a:ln w="5715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4800">
              <a:latin typeface="Arial" panose="020B0604020202020204" pitchFamily="34" charset="0"/>
            </a:endParaRPr>
          </a:p>
          <a:p>
            <a:r>
              <a:rPr lang="en-US" altLang="zh-CN" sz="5400">
                <a:latin typeface="Arial" panose="020B0604020202020204" pitchFamily="34" charset="0"/>
              </a:rPr>
              <a:t>……</a:t>
            </a:r>
            <a:endParaRPr lang="en-US" altLang="zh-CN" sz="5400">
              <a:latin typeface="Arial" panose="020B0604020202020204" pitchFamily="34" charset="0"/>
            </a:endParaRPr>
          </a:p>
          <a:p>
            <a:endParaRPr lang="zh-CN" altLang="en-US" sz="4800">
              <a:latin typeface="Arial" panose="020B0604020202020204" pitchFamily="34" charset="0"/>
            </a:endParaRPr>
          </a:p>
        </p:txBody>
      </p:sp>
      <p:sp>
        <p:nvSpPr>
          <p:cNvPr id="56328" name="矩形 56327"/>
          <p:cNvSpPr/>
          <p:nvPr/>
        </p:nvSpPr>
        <p:spPr>
          <a:xfrm>
            <a:off x="0" y="0"/>
            <a:ext cx="2411413" cy="649288"/>
          </a:xfrm>
          <a:prstGeom prst="rect">
            <a:avLst/>
          </a:prstGeom>
          <a:solidFill>
            <a:srgbClr val="59075E"/>
          </a:solidFill>
          <a:ln w="9525" cap="flat" cmpd="sng">
            <a:solidFill>
              <a:srgbClr val="5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r>
              <a:rPr lang="en-US" altLang="zh-CN" sz="3200" b="1">
                <a:solidFill>
                  <a:schemeClr val="bg1"/>
                </a:solidFill>
                <a:latin typeface="Comic Sans MS" panose="030F0702030302020204" pitchFamily="66" charset="0"/>
              </a:rPr>
              <a:t>Let’s read.</a:t>
            </a:r>
            <a:endParaRPr lang="en-US" altLang="zh-CN" sz="32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Text Box 5"/>
          <p:cNvSpPr txBox="1"/>
          <p:nvPr/>
        </p:nvSpPr>
        <p:spPr>
          <a:xfrm>
            <a:off x="609600" y="838200"/>
            <a:ext cx="8172450" cy="619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x-none" sz="3200" b="1">
                <a:latin typeface="Comic Sans MS" panose="030F0702030302020204" pitchFamily="66" charset="0"/>
                <a:ea typeface="宋体" panose="02010600030101010101" pitchFamily="2" charset="-122"/>
              </a:rPr>
              <a:t>Let’s try to dub the story</a:t>
            </a:r>
            <a:r>
              <a:rPr lang="en-US" altLang="x-none" b="1"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给动画配音</a:t>
            </a:r>
            <a:r>
              <a:rPr lang="en-US" altLang="x-none" b="1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zh-CN" altLang="en-US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76200" y="76200"/>
            <a:ext cx="3343275" cy="60960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cs"/>
              </a:rPr>
              <a:t>Let's try </a:t>
            </a:r>
            <a:endParaRPr lang="en-US" strike="noStrike" noProof="1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" r:id="rId1" imgW="7507605" imgH="5105400"/>
        </mc:Choice>
        <mc:Fallback>
          <p:control name="" r:id="rId1" imgW="7507605" imgH="5105400">
            <p:pic>
              <p:nvPicPr>
                <p:cNvPr id="0" name="Host Control  102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77900" y="1457325"/>
                  <a:ext cx="7507605" cy="51054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图片 1"/>
          <p:cNvPicPr>
            <a:picLocks noChangeAspect="1"/>
          </p:cNvPicPr>
          <p:nvPr/>
        </p:nvPicPr>
        <p:blipFill>
          <a:blip r:embed="rId1"/>
          <a:srcRect l="25238" t="9525" r="37778" b="50000"/>
          <a:stretch>
            <a:fillRect/>
          </a:stretch>
        </p:blipFill>
        <p:spPr>
          <a:xfrm>
            <a:off x="592138" y="2949575"/>
            <a:ext cx="1171575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图片 2"/>
          <p:cNvPicPr>
            <a:picLocks noChangeAspect="1"/>
          </p:cNvPicPr>
          <p:nvPr/>
        </p:nvPicPr>
        <p:blipFill>
          <a:blip r:embed="rId2"/>
          <a:srcRect l="30318" t="11922" r="39365" b="44339"/>
          <a:stretch>
            <a:fillRect/>
          </a:stretch>
        </p:blipFill>
        <p:spPr>
          <a:xfrm>
            <a:off x="541338" y="1373188"/>
            <a:ext cx="1258887" cy="1363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图片 8"/>
          <p:cNvPicPr>
            <a:picLocks noChangeAspect="1"/>
          </p:cNvPicPr>
          <p:nvPr/>
        </p:nvPicPr>
        <p:blipFill>
          <a:blip r:embed="rId3"/>
          <a:srcRect l="40475" t="7957" r="26666" b="50374"/>
          <a:stretch>
            <a:fillRect/>
          </a:stretch>
        </p:blipFill>
        <p:spPr>
          <a:xfrm>
            <a:off x="7164388" y="3105150"/>
            <a:ext cx="1241425" cy="118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9"/>
          <p:cNvPicPr>
            <a:picLocks noChangeAspect="1"/>
          </p:cNvPicPr>
          <p:nvPr/>
        </p:nvPicPr>
        <p:blipFill>
          <a:blip r:embed="rId4"/>
          <a:srcRect l="42381" t="14691" r="28413" b="47513"/>
          <a:stretch>
            <a:fillRect/>
          </a:stretch>
        </p:blipFill>
        <p:spPr>
          <a:xfrm>
            <a:off x="7235825" y="4718050"/>
            <a:ext cx="1193800" cy="115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10"/>
          <p:cNvPicPr>
            <a:picLocks noChangeAspect="1"/>
          </p:cNvPicPr>
          <p:nvPr/>
        </p:nvPicPr>
        <p:blipFill>
          <a:blip r:embed="rId5"/>
          <a:srcRect l="29366" t="11922" r="34921" b="50372"/>
          <a:stretch>
            <a:fillRect/>
          </a:stretch>
        </p:blipFill>
        <p:spPr>
          <a:xfrm>
            <a:off x="539750" y="4592638"/>
            <a:ext cx="1227138" cy="1284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13"/>
          <p:cNvPicPr>
            <a:picLocks noChangeAspect="1"/>
          </p:cNvPicPr>
          <p:nvPr/>
        </p:nvPicPr>
        <p:blipFill>
          <a:blip r:embed="rId6"/>
          <a:srcRect l="13016" t="27190" r="54919" b="33727"/>
          <a:stretch>
            <a:fillRect/>
          </a:stretch>
        </p:blipFill>
        <p:spPr>
          <a:xfrm>
            <a:off x="7089775" y="1557338"/>
            <a:ext cx="1290638" cy="1179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5"/>
          <p:cNvGrpSpPr/>
          <p:nvPr/>
        </p:nvGrpSpPr>
        <p:grpSpPr>
          <a:xfrm>
            <a:off x="1692275" y="2205038"/>
            <a:ext cx="5619750" cy="2981325"/>
            <a:chOff x="-3062698" y="2192730"/>
            <a:chExt cx="5620324" cy="2981170"/>
          </a:xfrm>
        </p:grpSpPr>
        <p:sp>
          <p:nvSpPr>
            <p:cNvPr id="15" name="圆角矩形 14"/>
            <p:cNvSpPr>
              <a:spLocks noChangeArrowheads="1"/>
            </p:cNvSpPr>
            <p:nvPr/>
          </p:nvSpPr>
          <p:spPr bwMode="auto">
            <a:xfrm>
              <a:off x="-3062698" y="2192730"/>
              <a:ext cx="5620324" cy="29811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899" name="TextBox 11"/>
            <p:cNvSpPr txBox="1"/>
            <p:nvPr/>
          </p:nvSpPr>
          <p:spPr>
            <a:xfrm>
              <a:off x="-2813435" y="2608633"/>
              <a:ext cx="5183717" cy="23068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just"/>
              <a:r>
                <a:rPr lang="zh-CN" altLang="en-US" sz="3600" dirty="0">
                  <a:latin typeface="华文新魏" pitchFamily="2" charset="-122"/>
                  <a:ea typeface="华文新魏" pitchFamily="2" charset="-122"/>
                </a:rPr>
                <a:t>小朋友们</a:t>
              </a:r>
              <a:r>
                <a:rPr lang="en-US" altLang="zh-CN" sz="3600" dirty="0">
                  <a:latin typeface="华文新魏" pitchFamily="2" charset="-122"/>
                  <a:ea typeface="华文新魏" pitchFamily="2" charset="-122"/>
                </a:rPr>
                <a:t>,</a:t>
              </a:r>
              <a:r>
                <a:rPr lang="zh-CN" altLang="en-US" sz="3600" dirty="0">
                  <a:latin typeface="华文新魏" pitchFamily="2" charset="-122"/>
                  <a:ea typeface="华文新魏" pitchFamily="2" charset="-122"/>
                </a:rPr>
                <a:t>快来挑选自己喜欢的角色，以</a:t>
              </a:r>
              <a:r>
                <a:rPr lang="zh-CN" altLang="en-US" sz="3600" dirty="0">
                  <a:solidFill>
                    <a:srgbClr val="FF0000"/>
                  </a:solidFill>
                  <a:latin typeface="华文新魏" pitchFamily="2" charset="-122"/>
                  <a:ea typeface="华文新魏" pitchFamily="2" charset="-122"/>
                </a:rPr>
                <a:t>六人小组</a:t>
              </a:r>
              <a:r>
                <a:rPr lang="zh-CN" altLang="en-US" sz="3600" dirty="0">
                  <a:latin typeface="华文新魏" pitchFamily="2" charset="-122"/>
                  <a:ea typeface="华文新魏" pitchFamily="2" charset="-122"/>
                </a:rPr>
                <a:t>为一小组表演一下吧！</a:t>
              </a:r>
              <a:r>
                <a:rPr lang="zh-CN" altLang="en-US" sz="3600" b="1" dirty="0">
                  <a:solidFill>
                    <a:srgbClr val="3333CC"/>
                  </a:solidFill>
                  <a:latin typeface="宋体" panose="02010600030101010101" pitchFamily="2" charset="-122"/>
                  <a:ea typeface="楷体" panose="02010609060101010101" pitchFamily="49" charset="-122"/>
                  <a:sym typeface="+mn-ea"/>
                </a:rPr>
                <a:t>加上动作和表情会更棒！</a:t>
              </a:r>
              <a:endParaRPr lang="zh-CN" altLang="en-US" sz="3600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0"/>
            <a:ext cx="4316730" cy="89535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cs"/>
              </a:rPr>
              <a:t>Let's act</a:t>
            </a:r>
            <a:r>
              <a:rPr kumimoji="0" lang="zh-C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cs"/>
              </a:rPr>
              <a:t>表演</a:t>
            </a:r>
            <a:endParaRPr kumimoji="0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/>
          <p:nvPr/>
        </p:nvSpPr>
        <p:spPr>
          <a:xfrm>
            <a:off x="152400" y="1828800"/>
            <a:ext cx="2409825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pie</a:t>
            </a:r>
            <a:endParaRPr lang="en-US" altLang="en-GB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7" name="Rectangle 4"/>
          <p:cNvSpPr/>
          <p:nvPr/>
        </p:nvSpPr>
        <p:spPr>
          <a:xfrm>
            <a:off x="2564924" y="1828800"/>
            <a:ext cx="945515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cake</a:t>
            </a:r>
            <a:endParaRPr lang="en-US" altLang="en-GB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8" name="Rectangle 5"/>
          <p:cNvSpPr/>
          <p:nvPr/>
        </p:nvSpPr>
        <p:spPr>
          <a:xfrm>
            <a:off x="4580414" y="1828800"/>
            <a:ext cx="724535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egg</a:t>
            </a:r>
            <a:endParaRPr lang="en-US" altLang="en-GB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9" name="Rectangle 6"/>
          <p:cNvSpPr/>
          <p:nvPr/>
        </p:nvSpPr>
        <p:spPr>
          <a:xfrm>
            <a:off x="5638800" y="1828800"/>
            <a:ext cx="2198688" cy="457200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hot dog</a:t>
            </a:r>
            <a:endParaRPr lang="en-US" altLang="en-GB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0" name="Rectangle 7"/>
          <p:cNvSpPr/>
          <p:nvPr/>
        </p:nvSpPr>
        <p:spPr>
          <a:xfrm>
            <a:off x="4633913" y="2206625"/>
            <a:ext cx="1539875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pizza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披萨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1" name="Text Box 8"/>
          <p:cNvSpPr txBox="1"/>
          <p:nvPr/>
        </p:nvSpPr>
        <p:spPr>
          <a:xfrm>
            <a:off x="2438400" y="2209800"/>
            <a:ext cx="1981835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hamburger</a:t>
            </a: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3" name="Rectangle 10"/>
          <p:cNvSpPr/>
          <p:nvPr/>
        </p:nvSpPr>
        <p:spPr>
          <a:xfrm>
            <a:off x="441802" y="1368425"/>
            <a:ext cx="3473450" cy="460375"/>
          </a:xfrm>
          <a:prstGeom prst="rect">
            <a:avLst/>
          </a:prstGeom>
          <a:noFill/>
          <a:ln w="9525">
            <a:noFill/>
            <a:miter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lvl="0" eaLnBrk="1" fontAlgn="base" hangingPunct="1"/>
            <a:r>
              <a:rPr lang="zh-CN" altLang="en-US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和</a:t>
            </a:r>
            <a:r>
              <a:rPr lang="en-US" altLang="zh-CN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Tim</a:t>
            </a:r>
            <a:r>
              <a:rPr lang="zh-CN" altLang="en-US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分享哪些食物呢？</a:t>
            </a:r>
            <a:endParaRPr lang="zh-CN" altLang="en-US" sz="2400" b="1" strike="noStrike" noProof="1">
              <a:solidFill>
                <a:schemeClr val="accent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5" name="Rectangle 12"/>
          <p:cNvSpPr/>
          <p:nvPr/>
        </p:nvSpPr>
        <p:spPr>
          <a:xfrm>
            <a:off x="5548630" y="5562600"/>
            <a:ext cx="2417763" cy="457200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No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thank you.</a:t>
            </a:r>
            <a:endParaRPr lang="en-US" altLang="zh-CN" sz="24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0" name="文本框 31759"/>
          <p:cNvSpPr txBox="1"/>
          <p:nvPr/>
        </p:nvSpPr>
        <p:spPr>
          <a:xfrm>
            <a:off x="2788920" y="2667000"/>
            <a:ext cx="48736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…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1" name="文本框 31760"/>
          <p:cNvSpPr txBox="1"/>
          <p:nvPr/>
        </p:nvSpPr>
        <p:spPr>
          <a:xfrm>
            <a:off x="516732" y="3127375"/>
            <a:ext cx="3398520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latin typeface="华文楷体" pitchFamily="2" charset="-122"/>
                <a:ea typeface="华文楷体" pitchFamily="2" charset="-122"/>
                <a:sym typeface="+mn-ea"/>
              </a:rPr>
              <a:t>征求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  <a:sym typeface="+mn-ea"/>
              </a:rPr>
              <a:t>Tim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  <a:sym typeface="+mn-ea"/>
              </a:rPr>
              <a:t>意见时可以问</a:t>
            </a:r>
            <a:r>
              <a:rPr lang="zh-CN" altLang="en-US" sz="2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：</a:t>
            </a:r>
            <a:endParaRPr lang="zh-CN" altLang="en-US" sz="2400" b="1" noProof="1">
              <a:solidFill>
                <a:schemeClr val="accent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2" name="文本框 31761"/>
          <p:cNvSpPr txBox="1"/>
          <p:nvPr/>
        </p:nvSpPr>
        <p:spPr>
          <a:xfrm>
            <a:off x="688817" y="4065905"/>
            <a:ext cx="4697730" cy="4603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ea typeface="华文楷体" pitchFamily="2" charset="-122"/>
                <a:sym typeface="+mn-ea"/>
              </a:rPr>
              <a:t>Tim</a:t>
            </a:r>
            <a:r>
              <a:rPr lang="zh-CN" altLang="en-US" sz="2400" b="1" dirty="0">
                <a:ea typeface="华文楷体" pitchFamily="2" charset="-122"/>
                <a:sym typeface="+mn-ea"/>
              </a:rPr>
              <a:t>回答时，</a:t>
            </a:r>
            <a:r>
              <a:rPr lang="zh-CN" altLang="en-US" sz="2400" b="1" dirty="0">
                <a:solidFill>
                  <a:srgbClr val="FF0000"/>
                </a:solidFill>
                <a:ea typeface="华文楷体" pitchFamily="2" charset="-122"/>
                <a:sym typeface="+mn-ea"/>
              </a:rPr>
              <a:t>接受</a:t>
            </a:r>
            <a:r>
              <a:rPr lang="zh-CN" altLang="en-US" sz="2400" b="1" dirty="0">
                <a:solidFill>
                  <a:schemeClr val="tx1"/>
                </a:solidFill>
                <a:ea typeface="华文楷体" pitchFamily="2" charset="-122"/>
                <a:sym typeface="+mn-ea"/>
              </a:rPr>
              <a:t>你</a:t>
            </a:r>
            <a:r>
              <a:rPr lang="zh-CN" altLang="en-US" sz="2400" b="1" dirty="0">
                <a:ea typeface="华文楷体" pitchFamily="2" charset="-122"/>
                <a:sym typeface="+mn-ea"/>
              </a:rPr>
              <a:t>的建议就说：</a:t>
            </a:r>
            <a:endParaRPr lang="zh-CN" altLang="en-US" sz="2400" b="1" noProof="1">
              <a:solidFill>
                <a:schemeClr val="accent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29" name="文本框 43028"/>
          <p:cNvSpPr txBox="1"/>
          <p:nvPr/>
        </p:nvSpPr>
        <p:spPr>
          <a:xfrm>
            <a:off x="229870" y="165735"/>
            <a:ext cx="7821613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看，迈克的小弟弟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Tim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来了。</a:t>
            </a:r>
            <a:endParaRPr lang="zh-CN" altLang="en-US" sz="3200" b="1" dirty="0">
              <a:solidFill>
                <a:srgbClr val="9933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9" name="Rectangle 8"/>
          <p:cNvSpPr/>
          <p:nvPr/>
        </p:nvSpPr>
        <p:spPr>
          <a:xfrm>
            <a:off x="78105" y="78105"/>
            <a:ext cx="4188460" cy="460375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0" hangingPunct="0"/>
            <a:r>
              <a:rPr lang="en-US" altLang="zh-CN" sz="3200" b="1">
                <a:solidFill>
                  <a:schemeClr val="bg1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 Offer food </a:t>
            </a:r>
            <a:r>
              <a:rPr lang="zh-CN" altLang="en-US" sz="3200" b="1">
                <a:solidFill>
                  <a:schemeClr val="bg1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提供食物</a:t>
            </a:r>
            <a:r>
              <a:rPr lang="en-US" altLang="zh-CN" sz="3200" b="1">
                <a:solidFill>
                  <a:schemeClr val="bg1"/>
                </a:solidFill>
                <a:latin typeface="Verdana" panose="020B0604030504040204" pitchFamily="34" charset="0"/>
                <a:ea typeface="黑体" panose="02010609060101010101" pitchFamily="49" charset="-122"/>
              </a:rPr>
              <a:t> </a:t>
            </a:r>
            <a:endParaRPr lang="en-US" altLang="zh-CN" sz="3200" b="1">
              <a:solidFill>
                <a:schemeClr val="bg1"/>
              </a:solidFill>
              <a:latin typeface="Verdan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5951" y="2209800"/>
            <a:ext cx="12103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noProof="1">
                <a:solidFill>
                  <a:srgbClr val="3333FF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altLang="zh-CN" sz="280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sweet</a:t>
            </a:r>
            <a:endParaRPr lang="en-US" altLang="zh-CN" sz="2800" noProof="1">
              <a:solidFill>
                <a:srgbClr val="FF0000"/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0665" y="2274570"/>
            <a:ext cx="1673225" cy="457200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chips 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薯条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7162800" y="1828800"/>
            <a:ext cx="2197100" cy="46037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en-GB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3275" y="3486785"/>
            <a:ext cx="28257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000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Would you like…?</a:t>
            </a:r>
            <a:r>
              <a:rPr lang="zh-CN" altLang="en-US" sz="2400" b="1" dirty="0"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Rectangle 10"/>
          <p:cNvSpPr/>
          <p:nvPr/>
        </p:nvSpPr>
        <p:spPr>
          <a:xfrm>
            <a:off x="442120" y="538480"/>
            <a:ext cx="3251835" cy="460375"/>
          </a:xfrm>
          <a:prstGeom prst="rect">
            <a:avLst/>
          </a:prstGeom>
          <a:noFill/>
          <a:ln w="9525">
            <a:noFill/>
            <a:miter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lvl="0" eaLnBrk="1" fontAlgn="base" hangingPunct="1"/>
            <a:r>
              <a:rPr lang="zh-CN" altLang="en-US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怎么和</a:t>
            </a:r>
            <a:r>
              <a:rPr lang="en-US" altLang="zh-CN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Tim </a:t>
            </a:r>
            <a:r>
              <a:rPr lang="zh-CN" altLang="en-US" sz="2400" b="1" strike="noStrike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打招呼呢？</a:t>
            </a:r>
            <a:endParaRPr lang="zh-CN" altLang="en-US" sz="2400" b="1" strike="noStrike" noProof="1">
              <a:solidFill>
                <a:schemeClr val="accent4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00990" y="925830"/>
            <a:ext cx="8239125" cy="829945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en-GB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Hi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   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Hello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   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Good morning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 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Nice to meet you.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7" name="Text Box 11"/>
          <p:cNvSpPr txBox="1"/>
          <p:nvPr/>
        </p:nvSpPr>
        <p:spPr>
          <a:xfrm>
            <a:off x="5422265" y="4471035"/>
            <a:ext cx="2124075" cy="519113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Yes, please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30170" y="5045710"/>
            <a:ext cx="302196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ea typeface="华文楷体" pitchFamily="2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ea typeface="华文楷体" pitchFamily="2" charset="-122"/>
                <a:sym typeface="+mn-ea"/>
              </a:rPr>
              <a:t>拒绝</a:t>
            </a:r>
            <a:r>
              <a:rPr lang="zh-CN" altLang="en-US" sz="2400" b="1" dirty="0">
                <a:ea typeface="华文楷体" pitchFamily="2" charset="-122"/>
                <a:sym typeface="+mn-ea"/>
              </a:rPr>
              <a:t>你的建议就说：</a:t>
            </a:r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20000">
            <a:off x="7743190" y="44450"/>
            <a:ext cx="1425575" cy="20002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22395" y="3486785"/>
            <a:ext cx="23685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000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W</a:t>
            </a:r>
            <a:r>
              <a:rPr lang="en-US" altLang="zh-CN" sz="2000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hat about</a:t>
            </a:r>
            <a:r>
              <a:rPr lang="zh-CN" altLang="en-US" sz="2000" b="1" dirty="0">
                <a:solidFill>
                  <a:schemeClr val="accent2"/>
                </a:solidFill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…?</a:t>
            </a:r>
            <a:r>
              <a:rPr lang="zh-CN" altLang="en-US" sz="2400" b="1" dirty="0">
                <a:latin typeface="Verdana" panose="020B060403050404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提示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30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提示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ldLvl="0" animBg="1"/>
      <p:bldP spid="31747" grpId="0" bldLvl="0" animBg="1"/>
      <p:bldP spid="31748" grpId="0" bldLvl="0" animBg="1"/>
      <p:bldP spid="31749" grpId="0" bldLvl="0" animBg="1"/>
      <p:bldP spid="31750" grpId="0" bldLvl="0" animBg="1"/>
      <p:bldP spid="31751" grpId="0" bldLvl="0" animBg="1"/>
      <p:bldP spid="31753" grpId="0" bldLvl="0" animBg="1"/>
      <p:bldP spid="31755" grpId="0" bldLvl="0" animBg="1"/>
      <p:bldP spid="31760" grpId="0" bldLvl="0"/>
      <p:bldP spid="31761" grpId="0" bldLvl="0"/>
      <p:bldP spid="31762" grpId="0" bldLvl="0"/>
      <p:bldP spid="43029" grpId="0" bldLvl="0" animBg="1" build="allAtOnce"/>
      <p:bldP spid="31759" grpId="0" bldLvl="0" animBg="1"/>
      <p:bldP spid="6" grpId="0"/>
      <p:bldP spid="8" grpId="0" bldLvl="0" animBg="1"/>
      <p:bldP spid="11" grpId="0" bldLvl="0" animBg="1"/>
      <p:bldP spid="20" grpId="0"/>
      <p:bldP spid="3" grpId="0" bldLvl="0" animBg="1"/>
      <p:bldP spid="4" grpId="0" bldLvl="0" animBg="1"/>
      <p:bldP spid="45067" grpId="0" bldLvl="0" animBg="1"/>
      <p:bldP spid="1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75" name="Rectangle 3"/>
          <p:cNvSpPr/>
          <p:nvPr/>
        </p:nvSpPr>
        <p:spPr>
          <a:xfrm>
            <a:off x="228600" y="228600"/>
            <a:ext cx="8642350" cy="640873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76" name="Line 4"/>
          <p:cNvSpPr/>
          <p:nvPr/>
        </p:nvSpPr>
        <p:spPr>
          <a:xfrm>
            <a:off x="827088" y="5734050"/>
            <a:ext cx="7561262" cy="0"/>
          </a:xfrm>
          <a:prstGeom prst="line">
            <a:avLst/>
          </a:prstGeom>
          <a:ln w="38100" cap="flat" cmpd="dbl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3077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304800"/>
            <a:ext cx="1893888" cy="1004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8" name="Text Box 10"/>
          <p:cNvSpPr txBox="1"/>
          <p:nvPr/>
        </p:nvSpPr>
        <p:spPr>
          <a:xfrm>
            <a:off x="2133600" y="685800"/>
            <a:ext cx="62499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i="1" dirty="0">
                <a:latin typeface="Arial" panose="020B0604020202020204" pitchFamily="34" charset="0"/>
              </a:rPr>
              <a:t>义务教育英语三年 级起点</a:t>
            </a:r>
            <a:r>
              <a:rPr lang="en-US" altLang="zh-CN" sz="2800" b="1" i="1" dirty="0">
                <a:latin typeface="宋体" panose="02010600030101010101" pitchFamily="2" charset="-122"/>
              </a:rPr>
              <a:t>·</a:t>
            </a:r>
            <a:r>
              <a:rPr lang="en-US" altLang="zh-CN" sz="2800" b="1" i="1" dirty="0">
                <a:latin typeface="Arial" panose="020B0604020202020204" pitchFamily="34" charset="0"/>
              </a:rPr>
              <a:t> </a:t>
            </a:r>
            <a:r>
              <a:rPr lang="zh-CN" altLang="en-US" sz="2800" b="1" i="1" dirty="0">
                <a:latin typeface="Arial" panose="020B0604020202020204" pitchFamily="34" charset="0"/>
              </a:rPr>
              <a:t>上册</a:t>
            </a:r>
            <a:endParaRPr lang="zh-CN" altLang="en-US" sz="2800" b="1" i="1" dirty="0">
              <a:latin typeface="Arial" panose="020B0604020202020204" pitchFamily="34" charset="0"/>
            </a:endParaRPr>
          </a:p>
        </p:txBody>
      </p:sp>
      <p:sp>
        <p:nvSpPr>
          <p:cNvPr id="3079" name="Oval 12"/>
          <p:cNvSpPr/>
          <p:nvPr/>
        </p:nvSpPr>
        <p:spPr>
          <a:xfrm>
            <a:off x="1692275" y="908050"/>
            <a:ext cx="287338" cy="28892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WordArt 5"/>
          <p:cNvSpPr>
            <a:spLocks noTextEdit="1"/>
          </p:cNvSpPr>
          <p:nvPr/>
        </p:nvSpPr>
        <p:spPr>
          <a:xfrm>
            <a:off x="827088" y="1700213"/>
            <a:ext cx="71278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4000" b="1" i="1">
                <a:solidFill>
                  <a:schemeClr val="accent2">
                    <a:alpha val="79999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Would you like a pie?</a:t>
            </a:r>
            <a:endParaRPr lang="zh-CN" altLang="en-US" sz="4000" b="1" i="1">
              <a:solidFill>
                <a:schemeClr val="accent2">
                  <a:alpha val="79999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  <p:sp>
        <p:nvSpPr>
          <p:cNvPr id="3" name="WordArt 3"/>
          <p:cNvSpPr>
            <a:spLocks noTextEdit="1"/>
          </p:cNvSpPr>
          <p:nvPr/>
        </p:nvSpPr>
        <p:spPr>
          <a:xfrm>
            <a:off x="2762885" y="4207510"/>
            <a:ext cx="25923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5000" lnSpcReduction="10000"/>
          </a:bodyPr>
          <a:lstStyle/>
          <a:p>
            <a:pPr algn="ctr" eaLnBrk="0" hangingPunct="0"/>
            <a:r>
              <a:rPr lang="zh-CN" altLang="en-US" sz="4000" b="1" i="1">
                <a:solidFill>
                  <a:schemeClr val="accent2">
                    <a:alpha val="79999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(Story time)</a:t>
            </a:r>
            <a:endParaRPr lang="zh-CN" altLang="en-US" sz="4000" b="1" i="1">
              <a:solidFill>
                <a:schemeClr val="accent2">
                  <a:alpha val="79999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/>
          <p:nvPr/>
        </p:nvSpPr>
        <p:spPr>
          <a:xfrm>
            <a:off x="-299720" y="242253"/>
            <a:ext cx="8712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Please share your food with him .  </a:t>
            </a:r>
            <a:r>
              <a:rPr lang="zh-CN" altLang="en-US" sz="20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快和他分享你们的食物吧！</a:t>
            </a:r>
            <a:endParaRPr lang="zh-CN" altLang="en-US" sz="20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69638" name="Text Box 6"/>
          <p:cNvSpPr txBox="1"/>
          <p:nvPr/>
        </p:nvSpPr>
        <p:spPr>
          <a:xfrm>
            <a:off x="224473" y="696278"/>
            <a:ext cx="5761037" cy="3169285"/>
          </a:xfrm>
          <a:prstGeom prst="rect">
            <a:avLst/>
          </a:prstGeom>
          <a:noFill/>
          <a:ln w="254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solidFill>
                  <a:srgbClr val="FF3300"/>
                </a:solidFill>
                <a:latin typeface="Comic Sans MS" panose="030F0702030302020204" pitchFamily="66" charset="0"/>
              </a:rPr>
              <a:t>Hello/Hi/Good afternoon.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</a:t>
            </a:r>
            <a:endParaRPr lang="zh-CN" altLang="en-US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latin typeface="Comic Sans MS" panose="030F0702030302020204" pitchFamily="66" charset="0"/>
              </a:rPr>
              <a:t>Nice to meet you</a:t>
            </a:r>
            <a:r>
              <a:rPr lang="zh-CN" altLang="en-US" sz="2800" i="0" dirty="0">
                <a:latin typeface="Comic Sans MS" panose="030F0702030302020204" pitchFamily="66" charset="0"/>
              </a:rPr>
              <a:t>，</a:t>
            </a:r>
            <a:r>
              <a:rPr lang="en-US" altLang="zh-CN" sz="2800" i="0" dirty="0">
                <a:latin typeface="Comic Sans MS" panose="030F0702030302020204" pitchFamily="66" charset="0"/>
              </a:rPr>
              <a:t>....</a:t>
            </a:r>
            <a:endParaRPr lang="en-US" altLang="zh-CN" sz="2800" i="0" dirty="0"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Would you like a …?             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solidFill>
                  <a:srgbClr val="9900CC"/>
                </a:solidFill>
                <a:latin typeface="Comic Sans MS" panose="030F0702030302020204" pitchFamily="66" charset="0"/>
              </a:rPr>
              <a:t>What about …?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                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solidFill>
                  <a:srgbClr val="FF3300"/>
                </a:solidFill>
                <a:latin typeface="Comic Sans MS" panose="030F0702030302020204" pitchFamily="66" charset="0"/>
              </a:rPr>
              <a:t>Yes, please./No, thank you.</a:t>
            </a:r>
            <a:endParaRPr lang="zh-CN" altLang="en-US" sz="2800" i="0" dirty="0">
              <a:solidFill>
                <a:srgbClr val="FF33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2"/>
                </a:solidFill>
                <a:latin typeface="Comic Sans MS" panose="030F0702030302020204" pitchFamily="66" charset="0"/>
                <a:cs typeface="+mn-ea"/>
                <a:sym typeface="Arial" panose="020B0604020202020204" pitchFamily="34" charset="0"/>
              </a:rPr>
              <a:t>...</a:t>
            </a:r>
            <a:endParaRPr lang="en-US" altLang="zh-CN" sz="2800" b="1" noProof="1">
              <a:solidFill>
                <a:schemeClr val="tx2"/>
              </a:solidFill>
              <a:latin typeface="Comic Sans MS" panose="030F0702030302020204" pitchFamily="66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                                    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i="0" dirty="0">
                <a:solidFill>
                  <a:srgbClr val="FF3300"/>
                </a:solidFill>
                <a:latin typeface="Comic Sans MS" panose="030F0702030302020204" pitchFamily="66" charset="0"/>
              </a:rPr>
              <a:t>Yummy! </a:t>
            </a:r>
            <a:r>
              <a:rPr lang="en-US" altLang="zh-CN" sz="2800" i="0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(</a:t>
            </a:r>
            <a:r>
              <a:rPr lang="zh-CN" altLang="en-US" sz="2800" i="0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真好吃！）</a:t>
            </a:r>
            <a:endParaRPr lang="zh-CN" altLang="en-US" sz="2800" i="0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9639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0" y="4221163"/>
            <a:ext cx="1798638" cy="120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0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88" y="3284538"/>
            <a:ext cx="1366837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1" name="Picture 9" descr="hot do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7763" y="2349500"/>
            <a:ext cx="933450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2" name="Picture 10" descr="sweet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7763" y="1412875"/>
            <a:ext cx="982662" cy="87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3" name="Picture 11" descr="披萨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750" y="4005263"/>
            <a:ext cx="1190625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4" name="Picture 12" descr="汉堡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188" y="2708275"/>
            <a:ext cx="815975" cy="706438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0727" name="对象 12"/>
          <p:cNvGraphicFramePr>
            <a:graphicFrameLocks noChangeAspect="1"/>
          </p:cNvGraphicFramePr>
          <p:nvPr/>
        </p:nvGraphicFramePr>
        <p:xfrm>
          <a:off x="7510145" y="4801235"/>
          <a:ext cx="1219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7" imgW="990600" imgH="590550" progId="PBrush">
                  <p:embed/>
                </p:oleObj>
              </mc:Choice>
              <mc:Fallback>
                <p:oleObj name="" r:id="rId7" imgW="990600" imgH="590550" progId="PBrush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8">
                        <a:lum bright="-12000" contrast="64000"/>
                      </a:blip>
                      <a:stretch>
                        <a:fillRect/>
                      </a:stretch>
                    </p:blipFill>
                    <p:spPr>
                      <a:xfrm>
                        <a:off x="7510145" y="4801235"/>
                        <a:ext cx="1219200" cy="727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20000">
            <a:off x="7591425" y="17780"/>
            <a:ext cx="1425575" cy="2000250"/>
          </a:xfrm>
          <a:prstGeom prst="rect">
            <a:avLst/>
          </a:prstGeom>
        </p:spPr>
      </p:pic>
      <p:sp>
        <p:nvSpPr>
          <p:cNvPr id="18438" name="流程图: 可选过程 18437">
            <a:hlinkClick r:id="rId10"/>
          </p:cNvPr>
          <p:cNvSpPr/>
          <p:nvPr/>
        </p:nvSpPr>
        <p:spPr>
          <a:xfrm>
            <a:off x="134620" y="4005580"/>
            <a:ext cx="6181090" cy="1889760"/>
          </a:xfrm>
          <a:prstGeom prst="flowChartAlternateProcess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342900" indent="-342900" algn="l">
              <a:lnSpc>
                <a:spcPct val="90000"/>
              </a:lnSpc>
            </a:pPr>
            <a:r>
              <a:rPr lang="en-US" altLang="x-none" sz="2800" b="1" dirty="0">
                <a:latin typeface="Comic Sans MS" panose="030F0702030302020204" pitchFamily="66" charset="0"/>
                <a:ea typeface="楷体_GB2312" pitchFamily="49" charset="-122"/>
              </a:rPr>
              <a:t>1.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用图片做道具。</a:t>
            </a:r>
            <a:endParaRPr lang="zh-CN" altLang="en-US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 marL="342900" indent="-342900" algn="l" eaLnBrk="0" hangingPunct="0"/>
            <a:r>
              <a:rPr lang="en-US" altLang="x-none" sz="2800" b="1" dirty="0">
                <a:latin typeface="Comic Sans MS" panose="030F0702030302020204" pitchFamily="66" charset="0"/>
                <a:ea typeface="楷体_GB2312" pitchFamily="49" charset="-122"/>
              </a:rPr>
              <a:t>2.</a:t>
            </a:r>
            <a:r>
              <a:rPr lang="en-US" altLang="zh-CN" sz="2800" b="1" dirty="0">
                <a:solidFill>
                  <a:srgbClr val="2D2D89"/>
                </a:solidFill>
                <a:latin typeface="Comic Sans MS" panose="030F0702030302020204" pitchFamily="66" charset="0"/>
                <a:ea typeface="楷体_GB2312" pitchFamily="49" charset="-122"/>
              </a:rPr>
              <a:t>1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人</a:t>
            </a: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Tim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，其他人和</a:t>
            </a:r>
            <a:r>
              <a:rPr lang="en-US" altLang="zh-CN" sz="2800" b="1" dirty="0">
                <a:latin typeface="Comic Sans MS" panose="030F0702030302020204" pitchFamily="66" charset="0"/>
                <a:ea typeface="楷体_GB2312" pitchFamily="49" charset="-122"/>
              </a:rPr>
              <a:t>Tim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分享食物，</a:t>
            </a:r>
            <a:r>
              <a:rPr lang="zh-CN" altLang="en-US" sz="2800" b="1" dirty="0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注意动作表情。</a:t>
            </a:r>
            <a:endParaRPr lang="zh-CN" altLang="en-US" sz="2800" b="1" dirty="0">
              <a:latin typeface="Comic Sans MS" panose="030F0702030302020204" pitchFamily="66" charset="0"/>
              <a:ea typeface="楷体_GB2312" pitchFamily="49" charset="-122"/>
            </a:endParaRPr>
          </a:p>
          <a:p>
            <a:pPr marL="342900" indent="-342900" algn="l">
              <a:lnSpc>
                <a:spcPct val="90000"/>
              </a:lnSpc>
            </a:pPr>
            <a:r>
              <a:rPr lang="en-US" altLang="x-none" sz="2800" b="1" dirty="0">
                <a:latin typeface="Comic Sans MS" panose="030F0702030302020204" pitchFamily="66" charset="0"/>
                <a:ea typeface="楷体_GB2312" pitchFamily="49" charset="-122"/>
              </a:rPr>
              <a:t>3.</a:t>
            </a:r>
            <a:r>
              <a:rPr lang="zh-CN" altLang="en-US" sz="2800" b="1" dirty="0">
                <a:latin typeface="Comic Sans MS" panose="030F0702030302020204" pitchFamily="66" charset="0"/>
                <a:ea typeface="楷体_GB2312" pitchFamily="49" charset="-122"/>
              </a:rPr>
              <a:t>这些句子可以帮助你哦。</a:t>
            </a:r>
            <a:endParaRPr lang="zh-CN" altLang="en-US" sz="2800" b="1" dirty="0">
              <a:latin typeface="Comic Sans MS" panose="030F0702030302020204" pitchFamily="66" charset="0"/>
              <a:ea typeface="楷体_GB2312" pitchFamily="49" charset="-122"/>
              <a:hlinkClick r:id="rId10" action="ppaction://hlinkfile"/>
            </a:endParaRPr>
          </a:p>
          <a:p>
            <a:pPr marL="342900" indent="-342900" algn="l">
              <a:lnSpc>
                <a:spcPct val="90000"/>
              </a:lnSpc>
            </a:pPr>
            <a:endParaRPr lang="en-US" altLang="x-none" sz="2800" b="1" dirty="0">
              <a:latin typeface="Comic Sans MS" panose="030F0702030302020204" pitchFamily="66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AutoShape 5"/>
          <p:cNvSpPr/>
          <p:nvPr/>
        </p:nvSpPr>
        <p:spPr>
          <a:xfrm>
            <a:off x="179705" y="1341755"/>
            <a:ext cx="9022080" cy="3382645"/>
          </a:xfrm>
          <a:prstGeom prst="cloudCallout">
            <a:avLst>
              <a:gd name="adj1" fmla="val -42898"/>
              <a:gd name="adj2" fmla="val 86884"/>
            </a:avLst>
          </a:prstGeom>
          <a:solidFill>
            <a:schemeClr val="accent1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zh-CN" altLang="en-US" sz="24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algn="ctr"/>
            <a:r>
              <a:rPr lang="en-US" altLang="zh-CN" sz="40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Sharing makes us happy</a:t>
            </a:r>
            <a:r>
              <a:rPr lang="zh-CN" altLang="en-US" sz="40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！</a:t>
            </a:r>
            <a:endParaRPr lang="zh-CN" altLang="en-US" sz="40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algn="ctr"/>
            <a:endParaRPr lang="zh-CN" altLang="en-US" sz="24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algn="ctr"/>
            <a:r>
              <a:rPr lang="zh-CN" altLang="en-US" sz="3200" b="1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分享使我们快乐！</a:t>
            </a:r>
            <a:endParaRPr lang="zh-CN" altLang="en-US" sz="32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3"/>
          <p:cNvSpPr>
            <a:spLocks noTextEdit="1"/>
          </p:cNvSpPr>
          <p:nvPr/>
        </p:nvSpPr>
        <p:spPr>
          <a:xfrm>
            <a:off x="323850" y="260350"/>
            <a:ext cx="32956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3600" i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Homework</a:t>
            </a:r>
            <a:endParaRPr lang="zh-CN" altLang="en-US" sz="3600" i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  <p:sp>
        <p:nvSpPr>
          <p:cNvPr id="32771" name="Text Box 4"/>
          <p:cNvSpPr txBox="1"/>
          <p:nvPr/>
        </p:nvSpPr>
        <p:spPr>
          <a:xfrm>
            <a:off x="1619250" y="1484313"/>
            <a:ext cx="6911975" cy="3565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Read the text after the tape.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</a:t>
            </a:r>
            <a:r>
              <a:rPr lang="zh-CN" altLang="en-US" sz="24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跟录音读一读今天所学的课文。</a:t>
            </a:r>
            <a:endParaRPr lang="zh-CN" altLang="en-US" sz="24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marL="342900" indent="-342900">
              <a:spcBef>
                <a:spcPct val="50000"/>
              </a:spcBef>
            </a:pPr>
            <a:endParaRPr lang="zh-CN" altLang="en-US" sz="24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marL="342900" indent="-342900"/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2. Invite your friends to your home, and entertain them in English</a:t>
            </a:r>
            <a:r>
              <a:rPr lang="en-US" altLang="zh-CN" sz="2800" i="0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342900" indent="-342900"/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</a:t>
            </a:r>
            <a:r>
              <a:rPr lang="zh-CN" altLang="en-US" sz="2400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邀请朋友去你家作客，别忘了用英语招待他们哦！</a:t>
            </a:r>
            <a:endParaRPr lang="zh-CN" altLang="en-US" sz="2400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1116013" y="1557338"/>
            <a:ext cx="288925" cy="360363"/>
          </a:xfrm>
          <a:prstGeom prst="star5">
            <a:avLst/>
          </a:prstGeom>
          <a:solidFill>
            <a:srgbClr val="FF0000"/>
          </a:solidFill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684213" y="3213100"/>
            <a:ext cx="288925" cy="360363"/>
          </a:xfrm>
          <a:prstGeom prst="star5">
            <a:avLst/>
          </a:prstGeom>
          <a:solidFill>
            <a:srgbClr val="FF0000"/>
          </a:solidFill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1042988" y="3213100"/>
            <a:ext cx="288925" cy="360363"/>
          </a:xfrm>
          <a:prstGeom prst="star5">
            <a:avLst/>
          </a:prstGeom>
          <a:solidFill>
            <a:srgbClr val="FF0000"/>
          </a:solidFill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1331913" y="3213100"/>
            <a:ext cx="288925" cy="360363"/>
          </a:xfrm>
          <a:prstGeom prst="star5">
            <a:avLst/>
          </a:prstGeom>
          <a:solidFill>
            <a:srgbClr val="FF0000"/>
          </a:solidFill>
          <a:ln w="9525" algn="ctr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/>
          <p:nvPr/>
        </p:nvSpPr>
        <p:spPr>
          <a:xfrm>
            <a:off x="539750" y="2133600"/>
            <a:ext cx="7920038" cy="21605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CN" sz="8800" i="0" dirty="0">
                <a:solidFill>
                  <a:srgbClr val="FF3300"/>
                </a:solidFill>
                <a:latin typeface="Arial Black" panose="020B0A04020102020204" pitchFamily="34" charset="0"/>
              </a:rPr>
              <a:t>Thank you!</a:t>
            </a:r>
            <a:endParaRPr lang="en-US" altLang="zh-CN" sz="8800" i="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41989" name="Song time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3850" y="63087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49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263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69" name="Group 57"/>
          <p:cNvGraphicFramePr>
            <a:graphicFrameLocks noGrp="1"/>
          </p:cNvGraphicFramePr>
          <p:nvPr/>
        </p:nvGraphicFramePr>
        <p:xfrm>
          <a:off x="827088" y="1700213"/>
          <a:ext cx="6719887" cy="4288028"/>
        </p:xfrm>
        <a:graphic>
          <a:graphicData uri="http://schemas.openxmlformats.org/drawingml/2006/table">
            <a:tbl>
              <a:tblPr/>
              <a:tblGrid>
                <a:gridCol w="1679575"/>
                <a:gridCol w="1920875"/>
                <a:gridCol w="1655762"/>
                <a:gridCol w="1463675"/>
              </a:tblGrid>
              <a:tr h="97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3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I can offer people food.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楷体_GB2312" pitchFamily="49" charset="-122"/>
                        </a:rPr>
                        <a:t>我会给别人提供食物。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omic Sans MS" panose="030F0702030302020204" pitchFamily="66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I can use “No, thank you.” and “Yes, please.”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omic Sans MS" panose="030F0702030302020204" pitchFamily="66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楷体_GB2312" pitchFamily="49" charset="-122"/>
                        </a:rPr>
                        <a:t>我会使用“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No, thank you.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楷体_GB2312" pitchFamily="49" charset="-122"/>
                        </a:rPr>
                        <a:t>”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楷体_GB2312" pitchFamily="49" charset="-122"/>
                        </a:rPr>
                        <a:t>和“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omic Sans MS" panose="030F0702030302020204" pitchFamily="66" charset="0"/>
                          <a:ea typeface="宋体" panose="02010600030101010101" pitchFamily="2" charset="-122"/>
                        </a:rPr>
                        <a:t>Yes, please.”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Comic Sans MS" panose="030F0702030302020204" pitchFamily="66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42" name="Picture 30" descr="一星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66" r="77962" b="66408"/>
          <a:stretch>
            <a:fillRect/>
          </a:stretch>
        </p:blipFill>
        <p:spPr>
          <a:xfrm>
            <a:off x="6516688" y="1844675"/>
            <a:ext cx="576262" cy="522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43" name="Picture 31" descr="三星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296" b="76889"/>
          <a:stretch>
            <a:fillRect/>
          </a:stretch>
        </p:blipFill>
        <p:spPr>
          <a:xfrm>
            <a:off x="2555875" y="1773238"/>
            <a:ext cx="1728788" cy="75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45" name="Picture 33" descr="二星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060" b="78555"/>
          <a:stretch>
            <a:fillRect/>
          </a:stretch>
        </p:blipFill>
        <p:spPr>
          <a:xfrm>
            <a:off x="4572000" y="1844675"/>
            <a:ext cx="1266825" cy="608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7" name="Text Box 59"/>
          <p:cNvSpPr txBox="1"/>
          <p:nvPr/>
        </p:nvSpPr>
        <p:spPr>
          <a:xfrm>
            <a:off x="684213" y="333375"/>
            <a:ext cx="6119812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How many stars can you get?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400" i="0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你能得到多少颗星？</a:t>
            </a:r>
            <a:endParaRPr lang="zh-CN" altLang="en-US" sz="2400" i="0" dirty="0">
              <a:solidFill>
                <a:srgbClr val="0066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8"/>
          <p:cNvSpPr/>
          <p:nvPr/>
        </p:nvSpPr>
        <p:spPr>
          <a:xfrm>
            <a:off x="457200" y="533400"/>
            <a:ext cx="4800600" cy="609600"/>
          </a:xfrm>
          <a:prstGeom prst="flowChartAlternateProcess">
            <a:avLst/>
          </a:pr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9459" name="Text Box 3"/>
          <p:cNvSpPr txBox="1"/>
          <p:nvPr/>
        </p:nvSpPr>
        <p:spPr>
          <a:xfrm>
            <a:off x="457200" y="609600"/>
            <a:ext cx="4538663" cy="579438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Let’s make a summary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Rectangle 7"/>
          <p:cNvSpPr/>
          <p:nvPr/>
        </p:nvSpPr>
        <p:spPr>
          <a:xfrm>
            <a:off x="609600" y="2209800"/>
            <a:ext cx="521335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(2)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今天我们学了一些</a:t>
            </a: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食物类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的单词：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9461" name="Rectangle 8"/>
          <p:cNvSpPr/>
          <p:nvPr/>
        </p:nvSpPr>
        <p:spPr>
          <a:xfrm>
            <a:off x="609600" y="2895600"/>
            <a:ext cx="79248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(3)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征求别人意见时可以说</a:t>
            </a:r>
            <a:r>
              <a:rPr lang="zh-CN" altLang="en-US" sz="2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/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3429000"/>
            <a:ext cx="5400675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Would you like…? 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l"/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zh-CN" altLang="en-US" sz="2800" b="1" dirty="0">
                <a:latin typeface="Arial" panose="020B0604020202020204" pitchFamily="34" charset="0"/>
              </a:rPr>
              <a:t>或者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What about…?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5486400"/>
            <a:ext cx="41052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No, thank you.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Rectangle 10"/>
          <p:cNvSpPr/>
          <p:nvPr/>
        </p:nvSpPr>
        <p:spPr>
          <a:xfrm>
            <a:off x="-228600" y="4394200"/>
            <a:ext cx="6626225" cy="155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400" dirty="0">
                <a:latin typeface="Arial" panose="020B0604020202020204" pitchFamily="34" charset="0"/>
              </a:rPr>
              <a:t>(4)</a:t>
            </a:r>
            <a:r>
              <a:rPr lang="zh-CN" altLang="en-US" sz="2400" b="1" dirty="0">
                <a:latin typeface="Arial" panose="020B0604020202020204" pitchFamily="34" charset="0"/>
                <a:ea typeface="华文楷体" pitchFamily="2" charset="-122"/>
              </a:rPr>
              <a:t>回答时，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</a:rPr>
              <a:t>同意</a:t>
            </a:r>
            <a:r>
              <a:rPr lang="zh-CN" altLang="en-US" sz="2400" b="1" dirty="0">
                <a:latin typeface="Arial" panose="020B0604020202020204" pitchFamily="34" charset="0"/>
                <a:ea typeface="华文楷体" pitchFamily="2" charset="-122"/>
              </a:rPr>
              <a:t>别人的建议就说：</a:t>
            </a:r>
            <a:endParaRPr lang="zh-CN" altLang="en-US" sz="2400" b="1" dirty="0">
              <a:latin typeface="Arial" panose="020B0604020202020204" pitchFamily="34" charset="0"/>
              <a:ea typeface="华文楷体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  <a:ea typeface="华文楷体" pitchFamily="2" charset="-122"/>
              </a:rPr>
              <a:t>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</a:rPr>
              <a:t>不</a:t>
            </a:r>
            <a:r>
              <a:rPr lang="zh-CN" altLang="en-US" sz="2400" b="1" dirty="0">
                <a:latin typeface="Arial" panose="020B0604020202020204" pitchFamily="34" charset="0"/>
                <a:ea typeface="华文楷体" pitchFamily="2" charset="-122"/>
              </a:rPr>
              <a:t>同意别人的建议就说：</a:t>
            </a:r>
            <a:endParaRPr lang="zh-CN" altLang="en-US" sz="2400" b="1" dirty="0">
              <a:latin typeface="Arial" panose="020B0604020202020204" pitchFamily="34" charset="0"/>
              <a:ea typeface="华文楷体" pitchFamily="2" charset="-122"/>
            </a:endParaRPr>
          </a:p>
        </p:txBody>
      </p:sp>
      <p:sp>
        <p:nvSpPr>
          <p:cNvPr id="45067" name="Text Box 11"/>
          <p:cNvSpPr txBox="1"/>
          <p:nvPr/>
        </p:nvSpPr>
        <p:spPr>
          <a:xfrm>
            <a:off x="5562600" y="4876800"/>
            <a:ext cx="2124075" cy="519113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Yes, please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66" name="Rectangle 8"/>
          <p:cNvSpPr/>
          <p:nvPr/>
        </p:nvSpPr>
        <p:spPr>
          <a:xfrm>
            <a:off x="609600" y="1447800"/>
            <a:ext cx="79248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(1)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与人初次见面打招呼</a:t>
            </a:r>
            <a:r>
              <a:rPr lang="zh-CN" altLang="en-US" sz="24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400" b="1" dirty="0">
              <a:latin typeface="华文楷体" pitchFamily="2" charset="-122"/>
              <a:ea typeface="华文楷体" pitchFamily="2" charset="-122"/>
            </a:endParaRPr>
          </a:p>
          <a:p>
            <a:pPr algn="l"/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5070" name="Text Box 14"/>
          <p:cNvSpPr txBox="1"/>
          <p:nvPr/>
        </p:nvSpPr>
        <p:spPr>
          <a:xfrm>
            <a:off x="4343400" y="1447800"/>
            <a:ext cx="3132138" cy="519113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Nice to meet you.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45067" grpId="0"/>
      <p:bldP spid="450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/>
          <p:nvPr/>
        </p:nvSpPr>
        <p:spPr>
          <a:xfrm>
            <a:off x="1143000" y="1676400"/>
            <a:ext cx="3429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290" name="AutoShape 18"/>
          <p:cNvSpPr/>
          <p:nvPr/>
        </p:nvSpPr>
        <p:spPr>
          <a:xfrm>
            <a:off x="457200" y="533400"/>
            <a:ext cx="2819400" cy="609600"/>
          </a:xfrm>
          <a:prstGeom prst="flowChartAlternateProcess">
            <a:avLst/>
          </a:pr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84" name="Text Box 11"/>
          <p:cNvSpPr txBox="1"/>
          <p:nvPr/>
        </p:nvSpPr>
        <p:spPr>
          <a:xfrm>
            <a:off x="631825" y="906463"/>
            <a:ext cx="184150" cy="366712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85" name="Text Box 12"/>
          <p:cNvSpPr txBox="1"/>
          <p:nvPr/>
        </p:nvSpPr>
        <p:spPr>
          <a:xfrm>
            <a:off x="685800" y="533400"/>
            <a:ext cx="2260600" cy="579438"/>
          </a:xfrm>
          <a:prstGeom prst="rect">
            <a:avLst/>
          </a:prstGeom>
          <a:noFill/>
          <a:ln w="9525">
            <a:noFill/>
          </a:ln>
          <a:effectLst>
            <a:prstShdw prst="shdw11" dir="162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Homework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TextBox 3"/>
          <p:cNvSpPr txBox="1"/>
          <p:nvPr/>
        </p:nvSpPr>
        <p:spPr>
          <a:xfrm>
            <a:off x="381000" y="1752600"/>
            <a:ext cx="7823200" cy="30162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zh-CN" sz="3200" b="1" dirty="0">
                <a:latin typeface="Times New Roman" panose="02020603050405020304" pitchFamily="18" charset="0"/>
              </a:rPr>
              <a:t>1.Listen and read the story time of Unit 7.</a:t>
            </a:r>
            <a:endParaRPr lang="en-US" altLang="zh-CN" sz="3200" b="1" dirty="0">
              <a:latin typeface="Times New Roman" panose="02020603050405020304" pitchFamily="18" charset="0"/>
            </a:endParaRPr>
          </a:p>
          <a:p>
            <a:pPr marL="342900" indent="-342900" algn="l"/>
            <a:r>
              <a:rPr lang="zh-CN" altLang="en-US" sz="3200" b="1" dirty="0">
                <a:latin typeface="Times New Roman" panose="02020603050405020304" pitchFamily="18" charset="0"/>
              </a:rPr>
              <a:t>听、读第七单元的</a:t>
            </a:r>
            <a:r>
              <a:rPr lang="en-US" altLang="zh-CN" sz="3200" b="1" dirty="0">
                <a:latin typeface="Times New Roman" panose="02020603050405020304" pitchFamily="18" charset="0"/>
              </a:rPr>
              <a:t>story time</a:t>
            </a:r>
            <a:r>
              <a:rPr lang="zh-CN" altLang="en-US" sz="3200" b="1" dirty="0">
                <a:latin typeface="Times New Roman" panose="02020603050405020304" pitchFamily="18" charset="0"/>
              </a:rPr>
              <a:t>部分。</a:t>
            </a:r>
            <a:endParaRPr lang="zh-CN" altLang="en-US" sz="3200" b="1" dirty="0">
              <a:latin typeface="Times New Roman" panose="02020603050405020304" pitchFamily="18" charset="0"/>
            </a:endParaRPr>
          </a:p>
          <a:p>
            <a:pPr marL="342900" indent="-342900" algn="l"/>
            <a:endParaRPr lang="zh-CN" altLang="en-US" sz="3200" b="1" dirty="0">
              <a:latin typeface="Times New Roman" panose="02020603050405020304" pitchFamily="18" charset="0"/>
            </a:endParaRPr>
          </a:p>
          <a:p>
            <a:pPr marL="342900" indent="-342900" algn="l"/>
            <a:r>
              <a:rPr lang="en-US" altLang="zh-CN" sz="3200" b="1" dirty="0">
                <a:latin typeface="Times New Roman" panose="02020603050405020304" pitchFamily="18" charset="0"/>
              </a:rPr>
              <a:t>2.Go on sharing your food with your family </a:t>
            </a:r>
            <a:endParaRPr lang="en-US" altLang="zh-CN" sz="3200" b="1" dirty="0">
              <a:latin typeface="Times New Roman" panose="02020603050405020304" pitchFamily="18" charset="0"/>
            </a:endParaRPr>
          </a:p>
          <a:p>
            <a:pPr marL="342900" indent="-342900" algn="l"/>
            <a:r>
              <a:rPr lang="en-US" altLang="zh-CN" sz="3200" b="1" dirty="0">
                <a:latin typeface="Times New Roman" panose="02020603050405020304" pitchFamily="18" charset="0"/>
              </a:rPr>
              <a:t>and friends.</a:t>
            </a:r>
            <a:r>
              <a:rPr lang="zh-CN" altLang="en-US" sz="3200" b="1" dirty="0">
                <a:latin typeface="Times New Roman" panose="02020603050405020304" pitchFamily="18" charset="0"/>
              </a:rPr>
              <a:t>用今天所学的知识与你的亲朋</a:t>
            </a:r>
            <a:endParaRPr lang="zh-CN" altLang="en-US" sz="3200" b="1" dirty="0">
              <a:latin typeface="Times New Roman" panose="02020603050405020304" pitchFamily="18" charset="0"/>
            </a:endParaRPr>
          </a:p>
          <a:p>
            <a:pPr marL="342900" indent="-342900" algn="l"/>
            <a:r>
              <a:rPr lang="zh-CN" altLang="en-US" sz="3200" b="1" dirty="0">
                <a:latin typeface="Times New Roman" panose="02020603050405020304" pitchFamily="18" charset="0"/>
              </a:rPr>
              <a:t>好友分享食物。</a:t>
            </a:r>
            <a:endParaRPr lang="zh-CN" altLang="en-US" sz="3200" b="1" dirty="0">
              <a:latin typeface="Times New Roman" panose="02020603050405020304" pitchFamily="18" charset="0"/>
            </a:endParaRPr>
          </a:p>
        </p:txBody>
      </p:sp>
      <p:pic>
        <p:nvPicPr>
          <p:cNvPr id="24585" name="一首轻快活泼的钢琴曲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67600" y="5562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080" fill="hold"/>
                                        <p:tgtEl>
                                          <p:spTgt spid="24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5"/>
                </p:tgtEl>
              </p:cMediaNode>
            </p:audio>
          </p:childTnLst>
        </p:cTn>
      </p:par>
    </p:tnLst>
    <p:bldLst>
      <p:bldP spid="122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0162"/>
            <a:ext cx="9180513" cy="6958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AutoShape 2" descr="http://t1.baidu.com/it/u=2920188225,2665642330&amp;fm=0&amp;gp=0.jpg"/>
          <p:cNvSpPr>
            <a:spLocks noChangeAspect="1"/>
          </p:cNvSpPr>
          <p:nvPr/>
        </p:nvSpPr>
        <p:spPr>
          <a:xfrm>
            <a:off x="117475" y="-639762"/>
            <a:ext cx="1333500" cy="1333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53" name="AutoShape 8" descr="http://t1.baidu.com/it/u=2920188225,2665642330&amp;fm=0&amp;gp=0.jpg"/>
          <p:cNvSpPr>
            <a:spLocks noChangeAspect="1"/>
          </p:cNvSpPr>
          <p:nvPr/>
        </p:nvSpPr>
        <p:spPr>
          <a:xfrm>
            <a:off x="269875" y="-487362"/>
            <a:ext cx="1333500" cy="1333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5302" name="AutoShape 6"/>
          <p:cNvSpPr/>
          <p:nvPr/>
        </p:nvSpPr>
        <p:spPr>
          <a:xfrm>
            <a:off x="-930910" y="2132965"/>
            <a:ext cx="7200900" cy="800100"/>
          </a:xfrm>
          <a:prstGeom prst="cloudCallout">
            <a:avLst>
              <a:gd name="adj1" fmla="val -45699"/>
              <a:gd name="adj2" fmla="val 177162"/>
            </a:avLst>
          </a:prstGeom>
          <a:solidFill>
            <a:schemeClr val="accent1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en-US" altLang="zh-CN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Look,</a:t>
            </a:r>
            <a:r>
              <a:rPr lang="en-US" altLang="zh-CN" sz="2800" b="1" i="0" dirty="0">
                <a:latin typeface="Comic Sans MS" panose="030F0702030302020204" pitchFamily="66" charset="0"/>
              </a:rPr>
              <a:t>this is a</a:t>
            </a:r>
            <a:r>
              <a:rPr lang="en-US" altLang="zh-CN" sz="2800" b="1" i="0" dirty="0">
                <a:solidFill>
                  <a:srgbClr val="003300"/>
                </a:solidFill>
                <a:latin typeface="Comic Sans MS" panose="030F0702030302020204" pitchFamily="66" charset="0"/>
              </a:rPr>
              <a:t> park.</a:t>
            </a:r>
            <a:endParaRPr lang="en-US" altLang="zh-CN" sz="2800" b="1" i="0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algn="ctr"/>
            <a:endParaRPr lang="zh-CN" altLang="en-US" sz="2400" b="1" i="0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" name="AutoShape 6"/>
          <p:cNvSpPr/>
          <p:nvPr/>
        </p:nvSpPr>
        <p:spPr>
          <a:xfrm>
            <a:off x="1838960" y="3255010"/>
            <a:ext cx="3942080" cy="828040"/>
          </a:xfrm>
          <a:prstGeom prst="cloudCallout">
            <a:avLst>
              <a:gd name="adj1" fmla="val -45699"/>
              <a:gd name="adj2" fmla="val 177162"/>
            </a:avLst>
          </a:prstGeom>
          <a:solidFill>
            <a:schemeClr val="accent1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latin typeface="Comic Sans MS" panose="030F0702030302020204" pitchFamily="66" charset="0"/>
              </a:rPr>
              <a:t>It's...</a:t>
            </a:r>
            <a:endParaRPr lang="en-US" sz="2400" b="1" i="0" dirty="0">
              <a:latin typeface="Arial" panose="020B060402020202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bldLvl="0" animBg="1"/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-50482"/>
            <a:ext cx="9180513" cy="695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人物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3" y="4438650"/>
            <a:ext cx="1655762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Text Box 13"/>
          <p:cNvSpPr txBox="1"/>
          <p:nvPr/>
        </p:nvSpPr>
        <p:spPr>
          <a:xfrm>
            <a:off x="611188" y="1916113"/>
            <a:ext cx="280828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i="0" dirty="0">
              <a:latin typeface="Arial" panose="020B0604020202020204" pitchFamily="34" charset="0"/>
            </a:endParaRPr>
          </a:p>
        </p:txBody>
      </p:sp>
      <p:sp>
        <p:nvSpPr>
          <p:cNvPr id="3" name="Text Box 14"/>
          <p:cNvSpPr txBox="1"/>
          <p:nvPr/>
        </p:nvSpPr>
        <p:spPr>
          <a:xfrm>
            <a:off x="3075940" y="1911350"/>
            <a:ext cx="5041900" cy="70675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40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猜：他们在干什么？</a:t>
            </a:r>
            <a:endParaRPr lang="zh-CN" altLang="en-US" sz="2400" b="1" i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940" y="4438650"/>
            <a:ext cx="4133850" cy="1844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7" descr="人物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738" y="4671060"/>
            <a:ext cx="1517650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人物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945" y="2761298"/>
            <a:ext cx="11779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8" descr="人物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813" y="3237230"/>
            <a:ext cx="1795462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1" name="TextBox 6"/>
          <p:cNvSpPr txBox="1"/>
          <p:nvPr/>
        </p:nvSpPr>
        <p:spPr>
          <a:xfrm>
            <a:off x="93345" y="1748790"/>
            <a:ext cx="3600450" cy="7016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4000" b="1" dirty="0">
                <a:latin typeface="Comic Sans MS" panose="030F0702030302020204" pitchFamily="66" charset="0"/>
                <a:ea typeface="Segoe UI" panose="020B0502040204020203"/>
              </a:rPr>
              <a:t>This is … .</a:t>
            </a:r>
            <a:endParaRPr lang="en-US" altLang="zh-CN" sz="4000" b="1" dirty="0">
              <a:latin typeface="Comic Sans MS" panose="030F0702030302020204" pitchFamily="66" charset="0"/>
              <a:ea typeface="Segoe UI" panose="020B0502040204020203"/>
            </a:endParaRPr>
          </a:p>
        </p:txBody>
      </p:sp>
      <p:sp>
        <p:nvSpPr>
          <p:cNvPr id="2" name="Text Box 14"/>
          <p:cNvSpPr txBox="1"/>
          <p:nvPr/>
        </p:nvSpPr>
        <p:spPr>
          <a:xfrm>
            <a:off x="2506345" y="1972945"/>
            <a:ext cx="5673090" cy="70675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zh-CN" altLang="en-US" sz="40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想：他们会带什么食物？</a:t>
            </a:r>
            <a:endParaRPr lang="zh-CN" altLang="en-US" sz="2400" b="1" i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组合 25"/>
          <p:cNvGrpSpPr/>
          <p:nvPr/>
        </p:nvGrpSpPr>
        <p:grpSpPr>
          <a:xfrm>
            <a:off x="-161607" y="2761615"/>
            <a:ext cx="3497262" cy="1555750"/>
            <a:chOff x="34367" y="3170278"/>
            <a:chExt cx="2971232" cy="1250428"/>
          </a:xfrm>
        </p:grpSpPr>
        <p:sp>
          <p:nvSpPr>
            <p:cNvPr id="27" name="圆角矩形 26"/>
            <p:cNvSpPr/>
            <p:nvPr/>
          </p:nvSpPr>
          <p:spPr>
            <a:xfrm>
              <a:off x="182734" y="3170278"/>
              <a:ext cx="2601811" cy="1250428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4" name="TextBox 28"/>
            <p:cNvSpPr txBox="1"/>
            <p:nvPr/>
          </p:nvSpPr>
          <p:spPr>
            <a:xfrm>
              <a:off x="34367" y="3363261"/>
              <a:ext cx="2971232" cy="96359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Arial Unicode MS"/>
                </a:rPr>
                <a:t>have a </a:t>
              </a:r>
              <a:r>
                <a:rPr lang="en-US" altLang="zh-CN" sz="3600" b="1" dirty="0">
                  <a:solidFill>
                    <a:srgbClr val="0000FF"/>
                  </a:solidFill>
                  <a:latin typeface="Comic Sans MS" panose="030F0702030302020204" pitchFamily="66" charset="0"/>
                  <a:ea typeface="Arial Unicode MS"/>
                </a:rPr>
                <a:t>p</a:t>
              </a:r>
              <a:r>
                <a:rPr lang="en-US" altLang="zh-CN" sz="3600" b="1" dirty="0">
                  <a:solidFill>
                    <a:srgbClr val="FF0000"/>
                  </a:solidFill>
                  <a:latin typeface="Comic Sans MS" panose="030F0702030302020204" pitchFamily="66" charset="0"/>
                  <a:ea typeface="Arial Unicode MS"/>
                </a:rPr>
                <a:t>i</a:t>
              </a:r>
              <a:r>
                <a:rPr lang="en-US" altLang="zh-CN" sz="3600" b="1" dirty="0">
                  <a:solidFill>
                    <a:srgbClr val="0000FF"/>
                  </a:solidFill>
                  <a:latin typeface="Comic Sans MS" panose="030F0702030302020204" pitchFamily="66" charset="0"/>
                  <a:ea typeface="Arial Unicode MS"/>
                </a:rPr>
                <a:t>c</a:t>
              </a:r>
              <a:r>
                <a:rPr lang="en-US" altLang="zh-CN" sz="3600" b="1" dirty="0">
                  <a:solidFill>
                    <a:srgbClr val="0F4E30"/>
                  </a:solidFill>
                  <a:latin typeface="Comic Sans MS" panose="030F0702030302020204" pitchFamily="66" charset="0"/>
                  <a:ea typeface="Arial Unicode MS"/>
                </a:rPr>
                <a:t>n</a:t>
              </a:r>
              <a:r>
                <a:rPr lang="en-US" altLang="zh-CN" sz="3600" b="1" dirty="0">
                  <a:solidFill>
                    <a:srgbClr val="FF0000"/>
                  </a:solidFill>
                  <a:latin typeface="Comic Sans MS" panose="030F0702030302020204" pitchFamily="66" charset="0"/>
                  <a:ea typeface="Arial Unicode MS"/>
                </a:rPr>
                <a:t>i</a:t>
              </a:r>
              <a:r>
                <a:rPr lang="en-US" altLang="zh-CN" sz="3600" b="1" dirty="0">
                  <a:solidFill>
                    <a:srgbClr val="0F4E30"/>
                  </a:solidFill>
                  <a:latin typeface="Comic Sans MS" panose="030F0702030302020204" pitchFamily="66" charset="0"/>
                  <a:ea typeface="Arial Unicode MS"/>
                </a:rPr>
                <a:t>c</a:t>
              </a:r>
              <a:endParaRPr lang="en-US" altLang="zh-CN" sz="3600" b="1" dirty="0">
                <a:solidFill>
                  <a:srgbClr val="0F4E30"/>
                </a:solidFill>
                <a:latin typeface="Comic Sans MS" panose="030F0702030302020204" pitchFamily="66" charset="0"/>
                <a:ea typeface="Arial Unicode MS"/>
              </a:endParaRPr>
            </a:p>
            <a:p>
              <a:pPr algn="ctr"/>
              <a:r>
                <a:rPr lang="zh-CN" altLang="en-US" sz="3600" b="1" dirty="0">
                  <a:latin typeface="华文新魏" pitchFamily="2" charset="-122"/>
                  <a:ea typeface="华文新魏" pitchFamily="2" charset="-122"/>
                </a:rPr>
                <a:t>去野餐</a:t>
              </a:r>
              <a:endParaRPr lang="zh-CN" altLang="en-US" sz="3600" b="1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 uiExpand="1" build="allAtOnce"/>
      <p:bldP spid="6161" grpId="0" bldLvl="0" animBg="1"/>
      <p:bldP spid="6161" grpId="1" bldLvl="0" animBg="1"/>
      <p:bldP spid="2" grpId="0" bldLvl="0" animBg="1" uiExpand="1" build="allAtOnce"/>
      <p:bldP spid="3" grpId="1" bldLvl="0" animBg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/>
          <p:nvPr/>
        </p:nvSpPr>
        <p:spPr>
          <a:xfrm>
            <a:off x="236220" y="4292600"/>
            <a:ext cx="2016125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h</a:t>
            </a:r>
            <a:r>
              <a:rPr lang="en-US" altLang="zh-CN" sz="2800" i="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t d</a:t>
            </a:r>
            <a:r>
              <a:rPr lang="en-US" altLang="zh-CN" sz="2800" i="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g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一个热狗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08" name="Text Box 8"/>
          <p:cNvSpPr txBox="1"/>
          <p:nvPr/>
        </p:nvSpPr>
        <p:spPr>
          <a:xfrm>
            <a:off x="6576378" y="4221163"/>
            <a:ext cx="2016125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sw</a:t>
            </a:r>
            <a:r>
              <a:rPr lang="en-US" altLang="zh-CN" sz="2800" i="0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t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一颗糖</a:t>
            </a:r>
            <a:endParaRPr lang="zh-CN" altLang="en-US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09" name="Text Box 9"/>
          <p:cNvSpPr txBox="1"/>
          <p:nvPr/>
        </p:nvSpPr>
        <p:spPr>
          <a:xfrm>
            <a:off x="4427220" y="4292600"/>
            <a:ext cx="2016125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c</a:t>
            </a:r>
            <a:r>
              <a:rPr lang="en-US" altLang="zh-CN" sz="2800" i="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ke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一块蛋糕</a:t>
            </a:r>
            <a:endParaRPr lang="zh-CN" altLang="en-US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810" name="Text Box 10"/>
          <p:cNvSpPr txBox="1"/>
          <p:nvPr/>
        </p:nvSpPr>
        <p:spPr>
          <a:xfrm>
            <a:off x="2185035" y="4292600"/>
            <a:ext cx="2016125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p</a:t>
            </a:r>
            <a:r>
              <a:rPr lang="en-US" altLang="zh-CN" sz="2800" i="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e</a:t>
            </a:r>
            <a:endParaRPr lang="en-US" altLang="zh-CN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 i="0" dirty="0">
                <a:solidFill>
                  <a:srgbClr val="006600"/>
                </a:solidFill>
                <a:latin typeface="Comic Sans MS" panose="030F0702030302020204" pitchFamily="66" charset="0"/>
              </a:rPr>
              <a:t>一个馅饼</a:t>
            </a:r>
            <a:endParaRPr lang="zh-CN" altLang="en-US" sz="28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6818" name="Picture 18" descr="图片2_副本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025" y="3065463"/>
            <a:ext cx="1560513" cy="139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19" name="Picture 19" descr="图片4_副本"/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168" y="2891790"/>
            <a:ext cx="1657350" cy="1725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20" name="Picture 20" descr="图片1_副本"/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830" y="2805430"/>
            <a:ext cx="1652588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21" name="Picture 21" descr="图片3_副本"/>
          <p:cNvPicPr>
            <a:picLocks noChangeAspect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780" y="3288030"/>
            <a:ext cx="1597025" cy="93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30" name="Picture 30" descr="hot do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1613535"/>
            <a:ext cx="1654175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31" name="Picture 31" descr="cak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91" r="17384"/>
          <a:stretch>
            <a:fillRect/>
          </a:stretch>
        </p:blipFill>
        <p:spPr>
          <a:xfrm>
            <a:off x="4607243" y="5110163"/>
            <a:ext cx="1655762" cy="172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32" name="Picture 32" descr="swee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025" y="5195253"/>
            <a:ext cx="1558925" cy="1395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33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585" y="1410018"/>
            <a:ext cx="1509713" cy="1655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Oval 18"/>
          <p:cNvSpPr/>
          <p:nvPr/>
        </p:nvSpPr>
        <p:spPr>
          <a:xfrm>
            <a:off x="323850" y="6083105"/>
            <a:ext cx="504825" cy="338373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586798" y="-160655"/>
            <a:ext cx="5327650" cy="3325813"/>
            <a:chOff x="2537" y="392"/>
            <a:chExt cx="3356" cy="2095"/>
          </a:xfrm>
        </p:grpSpPr>
        <p:pic>
          <p:nvPicPr>
            <p:cNvPr id="17419" name="Picture 13" descr="未标题-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12188">
              <a:off x="2537" y="392"/>
              <a:ext cx="3356" cy="2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0" name="Text Box 14"/>
            <p:cNvSpPr txBox="1"/>
            <p:nvPr/>
          </p:nvSpPr>
          <p:spPr>
            <a:xfrm rot="468853">
              <a:off x="2663" y="791"/>
              <a:ext cx="2676" cy="1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i="0" dirty="0">
                  <a:solidFill>
                    <a:srgbClr val="FF00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听，</a:t>
              </a:r>
              <a:r>
                <a:rPr lang="en-US" altLang="zh-CN" sz="2800" b="1" i="0" dirty="0">
                  <a:solidFill>
                    <a:srgbClr val="FF00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ee</a:t>
              </a:r>
              <a:r>
                <a:rPr lang="zh-CN" altLang="en-US" sz="2000" b="1" i="0" dirty="0">
                  <a:solidFill>
                    <a:srgbClr val="003300"/>
                  </a:solidFill>
                  <a:latin typeface="楷体_GB2312" pitchFamily="49" charset="-122"/>
                  <a:ea typeface="楷体_GB2312" pitchFamily="49" charset="-122"/>
                </a:rPr>
                <a:t>发什么音呢？</a:t>
              </a:r>
              <a:endParaRPr lang="zh-CN" altLang="en-US" sz="2000" b="1" i="0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000" b="1" i="0" dirty="0">
                  <a:solidFill>
                    <a:srgbClr val="003300"/>
                  </a:solidFill>
                  <a:latin typeface="楷体_GB2312" pitchFamily="49" charset="-122"/>
                  <a:ea typeface="楷体_GB2312" pitchFamily="49" charset="-122"/>
                </a:rPr>
                <a:t>你能试着读吗？ </a:t>
              </a:r>
              <a:endParaRPr lang="zh-CN" altLang="en-US" sz="2000" b="1" i="0" dirty="0">
                <a:solidFill>
                  <a:srgbClr val="003300"/>
                </a:solidFill>
                <a:latin typeface="楷体_GB2312" pitchFamily="49" charset="-122"/>
                <a:ea typeface="楷体_GB2312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 </a:t>
              </a:r>
              <a:r>
                <a:rPr lang="en-US" altLang="zh-CN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s</a:t>
              </a:r>
              <a:r>
                <a:rPr lang="en-US" altLang="zh-CN" sz="2800" i="0" dirty="0">
                  <a:solidFill>
                    <a:srgbClr val="FF00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ee</a:t>
              </a:r>
              <a:r>
                <a:rPr lang="zh-CN" altLang="en-US" sz="24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看见</a:t>
              </a:r>
              <a:r>
                <a:rPr lang="zh-CN" altLang="en-US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 </a:t>
              </a:r>
              <a:endParaRPr lang="zh-CN" altLang="en-US" sz="2800" i="0" dirty="0">
                <a:solidFill>
                  <a:srgbClr val="003300"/>
                </a:solidFill>
                <a:latin typeface="Comic Sans MS" panose="030F0702030302020204" pitchFamily="66" charset="0"/>
                <a:ea typeface="楷体_GB2312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 </a:t>
              </a:r>
              <a:r>
                <a:rPr lang="en-US" altLang="zh-CN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m</a:t>
              </a:r>
              <a:r>
                <a:rPr lang="en-US" altLang="zh-CN" sz="2800" i="0" dirty="0">
                  <a:solidFill>
                    <a:srgbClr val="FF00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ee</a:t>
              </a:r>
              <a:r>
                <a:rPr lang="en-US" altLang="zh-CN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t</a:t>
              </a:r>
              <a:r>
                <a:rPr lang="zh-CN" altLang="en-US" sz="24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相遇</a:t>
              </a:r>
              <a:r>
                <a:rPr lang="zh-CN" altLang="en-US" sz="2800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    </a:t>
              </a:r>
              <a:endParaRPr lang="zh-CN" altLang="en-US" sz="2800" i="0" dirty="0">
                <a:solidFill>
                  <a:srgbClr val="003300"/>
                </a:solidFill>
                <a:latin typeface="Comic Sans MS" panose="030F0702030302020204" pitchFamily="66" charset="0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6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68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6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6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8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6805" grpId="0"/>
      <p:bldP spid="76808" grpId="0"/>
      <p:bldP spid="76809" grpId="0"/>
      <p:bldP spid="768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39750" y="4120515"/>
            <a:ext cx="2808288" cy="107950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sandwich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611" name="Text Box 3"/>
          <p:cNvSpPr txBox="1"/>
          <p:nvPr/>
        </p:nvSpPr>
        <p:spPr>
          <a:xfrm>
            <a:off x="539750" y="620713"/>
            <a:ext cx="7704138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下面这些食物，发音和中文很像。</a:t>
            </a:r>
            <a:endParaRPr lang="zh-CN" altLang="en-US" sz="24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你能猜猜它们是什么吗？ </a:t>
            </a:r>
            <a:endParaRPr lang="zh-CN" altLang="en-US" sz="28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68613" name="Oval 5"/>
          <p:cNvSpPr/>
          <p:nvPr/>
        </p:nvSpPr>
        <p:spPr>
          <a:xfrm>
            <a:off x="1116013" y="2133600"/>
            <a:ext cx="2519362" cy="1081088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pizza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8614" name="Oval 6"/>
          <p:cNvSpPr/>
          <p:nvPr/>
        </p:nvSpPr>
        <p:spPr>
          <a:xfrm>
            <a:off x="4572000" y="2133600"/>
            <a:ext cx="2808288" cy="107950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en-US" altLang="zh-CN" sz="3200" i="0" dirty="0">
                <a:solidFill>
                  <a:srgbClr val="006600"/>
                </a:solidFill>
                <a:latin typeface="Comic Sans MS" panose="030F0702030302020204" pitchFamily="66" charset="0"/>
              </a:rPr>
              <a:t>a hamburger</a:t>
            </a:r>
            <a:endParaRPr lang="en-US" altLang="zh-CN" sz="32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9643" name="Picture 11" descr="披萨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13" y="2133600"/>
            <a:ext cx="2449512" cy="113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44" name="Picture 12" descr="汉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2060575"/>
            <a:ext cx="1547813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 descr="https://ss2.bdstatic.com/70cFvnSh_Q1YnxGkpoWK1HF6hhy/it/u=3357314711,1180140811&amp;fm=27&amp;gp=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17" y="3551108"/>
            <a:ext cx="1685997" cy="15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  <p:bldP spid="4" grpId="2" animBg="1"/>
      <p:bldP spid="68611" grpId="0"/>
      <p:bldP spid="68613" grpId="0" bldLvl="0" animBg="1"/>
      <p:bldP spid="68613" grpId="1" bldLvl="0" animBg="1"/>
      <p:bldP spid="68614" grpId="0" bldLvl="0" animBg="1"/>
      <p:bldP spid="6861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-50482"/>
            <a:ext cx="9180513" cy="695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7424" t="64455" r="29980" b="17175"/>
          <a:stretch>
            <a:fillRect/>
          </a:stretch>
        </p:blipFill>
        <p:spPr>
          <a:xfrm>
            <a:off x="3132455" y="4189095"/>
            <a:ext cx="3355340" cy="2374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人物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2050098" y="4402455"/>
            <a:ext cx="1655762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Text Box 13"/>
          <p:cNvSpPr txBox="1"/>
          <p:nvPr/>
        </p:nvSpPr>
        <p:spPr>
          <a:xfrm>
            <a:off x="611188" y="1916113"/>
            <a:ext cx="280828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i="0" dirty="0">
              <a:latin typeface="Arial" panose="020B0604020202020204" pitchFamily="34" charset="0"/>
            </a:endParaRPr>
          </a:p>
        </p:txBody>
      </p:sp>
      <p:pic>
        <p:nvPicPr>
          <p:cNvPr id="9223" name="Picture 7" descr="人物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78" y="4577080"/>
            <a:ext cx="1517650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人物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615" y="2282508"/>
            <a:ext cx="11779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8" descr="人物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13" y="2503805"/>
            <a:ext cx="1795462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TextBox 1"/>
          <p:cNvSpPr txBox="1"/>
          <p:nvPr/>
        </p:nvSpPr>
        <p:spPr>
          <a:xfrm>
            <a:off x="668338" y="714058"/>
            <a:ext cx="7488237" cy="15684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latin typeface="Comic Sans MS" panose="030F0702030302020204" pitchFamily="66" charset="0"/>
              </a:rPr>
              <a:t>Sharing is happy!</a:t>
            </a:r>
            <a:endParaRPr lang="en-US" altLang="zh-CN" sz="4800" b="1" dirty="0">
              <a:latin typeface="Comic Sans MS" panose="030F0702030302020204" pitchFamily="66" charset="0"/>
            </a:endParaRPr>
          </a:p>
          <a:p>
            <a:r>
              <a:rPr lang="zh-CN" altLang="en-US" sz="4800" b="1" dirty="0">
                <a:latin typeface="Comic Sans MS" panose="030F0702030302020204" pitchFamily="66" charset="0"/>
              </a:rPr>
              <a:t>分享是愉快的！</a:t>
            </a:r>
            <a:endParaRPr lang="zh-CN" altLang="en-US" sz="48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down.pasou.cn/matter/shiliang/ValentinesDay/photo/VD1102174.jpg"/>
          <p:cNvPicPr>
            <a:picLocks noChangeAspect="1"/>
          </p:cNvPicPr>
          <p:nvPr/>
        </p:nvPicPr>
        <p:blipFill>
          <a:blip r:embed="rId7"/>
          <a:srcRect l="17741" t="12788" r="17856" b="60419"/>
          <a:stretch>
            <a:fillRect/>
          </a:stretch>
        </p:blipFill>
        <p:spPr>
          <a:xfrm rot="2124101">
            <a:off x="7142798" y="707390"/>
            <a:ext cx="1287462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http://down.pasou.cn/matter/shiliang/ValentinesDay/photo/VD1102174.jpg"/>
          <p:cNvPicPr>
            <a:picLocks noChangeAspect="1"/>
          </p:cNvPicPr>
          <p:nvPr/>
        </p:nvPicPr>
        <p:blipFill>
          <a:blip r:embed="rId7"/>
          <a:srcRect l="17741" t="12788" r="17856" b="60419"/>
          <a:stretch>
            <a:fillRect/>
          </a:stretch>
        </p:blipFill>
        <p:spPr>
          <a:xfrm rot="-1780400">
            <a:off x="578803" y="826770"/>
            <a:ext cx="1285875" cy="1071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-50482"/>
            <a:ext cx="9180513" cy="695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7424" t="64455" r="29980" b="17175"/>
          <a:stretch>
            <a:fillRect/>
          </a:stretch>
        </p:blipFill>
        <p:spPr>
          <a:xfrm>
            <a:off x="3132455" y="4189095"/>
            <a:ext cx="3355340" cy="2374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人物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2050098" y="4402455"/>
            <a:ext cx="1655762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Text Box 13"/>
          <p:cNvSpPr txBox="1"/>
          <p:nvPr/>
        </p:nvSpPr>
        <p:spPr>
          <a:xfrm>
            <a:off x="611188" y="1916113"/>
            <a:ext cx="280828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i="0" dirty="0">
              <a:latin typeface="Arial" panose="020B0604020202020204" pitchFamily="34" charset="0"/>
            </a:endParaRPr>
          </a:p>
        </p:txBody>
      </p:sp>
      <p:pic>
        <p:nvPicPr>
          <p:cNvPr id="9223" name="Picture 7" descr="人物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78" y="4577080"/>
            <a:ext cx="1517650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人物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615" y="2282508"/>
            <a:ext cx="1177925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8" descr="人物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628" y="2560955"/>
            <a:ext cx="1795462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2" name="AutoShape 6"/>
          <p:cNvSpPr/>
          <p:nvPr/>
        </p:nvSpPr>
        <p:spPr>
          <a:xfrm>
            <a:off x="-77470" y="945515"/>
            <a:ext cx="5594350" cy="701675"/>
          </a:xfrm>
          <a:prstGeom prst="cloudCallout">
            <a:avLst>
              <a:gd name="adj1" fmla="val -45699"/>
              <a:gd name="adj2" fmla="val 177162"/>
            </a:avLst>
          </a:prstGeom>
          <a:solidFill>
            <a:srgbClr val="FDFF9F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altLang="zh-CN" sz="28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a...</a:t>
            </a:r>
            <a:r>
              <a:rPr lang="zh-CN" altLang="en-US" sz="28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？</a:t>
            </a:r>
            <a:endParaRPr lang="zh-CN" altLang="en-US" sz="2800" b="1" i="0" dirty="0">
              <a:solidFill>
                <a:schemeClr val="tx1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2" name="AutoShape 6"/>
          <p:cNvSpPr/>
          <p:nvPr/>
        </p:nvSpPr>
        <p:spPr>
          <a:xfrm>
            <a:off x="-18415" y="2860040"/>
            <a:ext cx="4180205" cy="701675"/>
          </a:xfrm>
          <a:prstGeom prst="cloudCallout">
            <a:avLst>
              <a:gd name="adj1" fmla="val -45699"/>
              <a:gd name="adj2" fmla="val 177162"/>
            </a:avLst>
          </a:prstGeom>
          <a:solidFill>
            <a:srgbClr val="FDFF9F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sz="28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Yes</a:t>
            </a:r>
            <a:r>
              <a:rPr lang="en-US" altLang="zh-CN" sz="2800" b="1" i="0" dirty="0">
                <a:solidFill>
                  <a:schemeClr val="tx1"/>
                </a:solidFill>
                <a:latin typeface="Comic Sans MS" panose="030F0702030302020204" pitchFamily="66" charset="0"/>
              </a:rPr>
              <a:t>, please.</a:t>
            </a:r>
            <a:endParaRPr lang="en-US" altLang="zh-CN" sz="2800" b="1" i="0" dirty="0">
              <a:solidFill>
                <a:schemeClr val="tx1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3" name="AutoShape 6"/>
          <p:cNvSpPr/>
          <p:nvPr/>
        </p:nvSpPr>
        <p:spPr>
          <a:xfrm>
            <a:off x="373380" y="1916430"/>
            <a:ext cx="4180205" cy="701675"/>
          </a:xfrm>
          <a:prstGeom prst="cloudCallout">
            <a:avLst>
              <a:gd name="adj1" fmla="val -45699"/>
              <a:gd name="adj2" fmla="val 177162"/>
            </a:avLst>
          </a:prstGeom>
          <a:solidFill>
            <a:srgbClr val="FDFF9F"/>
          </a:solidFill>
          <a:ln w="9525" cap="flat" cmpd="sng">
            <a:solidFill>
              <a:srgbClr val="0033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en-US" sz="2800" b="1" i="0" dirty="0">
                <a:solidFill>
                  <a:srgbClr val="0000FF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CN" sz="2800" b="1" i="0" dirty="0">
                <a:solidFill>
                  <a:srgbClr val="0000FF"/>
                </a:solidFill>
                <a:latin typeface="Comic Sans MS" panose="030F0702030302020204" pitchFamily="66" charset="0"/>
              </a:rPr>
              <a:t>, thank you.</a:t>
            </a:r>
            <a:endParaRPr lang="en-US" altLang="zh-CN" sz="2800" b="1" i="0" dirty="0">
              <a:solidFill>
                <a:srgbClr val="0000FF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-18415" y="-50165"/>
            <a:ext cx="4572000" cy="62738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How to share </a:t>
            </a:r>
            <a:r>
              <a:rPr kumimoji="0" 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怎么分享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 </a:t>
            </a:r>
            <a:endParaRPr lang="en-US" strike="noStrike" noProof="1"/>
          </a:p>
        </p:txBody>
      </p:sp>
      <p:grpSp>
        <p:nvGrpSpPr>
          <p:cNvPr id="6" name="组合 25"/>
          <p:cNvGrpSpPr/>
          <p:nvPr/>
        </p:nvGrpSpPr>
        <p:grpSpPr>
          <a:xfrm>
            <a:off x="5188585" y="77470"/>
            <a:ext cx="3973195" cy="2124710"/>
            <a:chOff x="151163" y="3194058"/>
            <a:chExt cx="5338933" cy="1286965"/>
          </a:xfrm>
        </p:grpSpPr>
        <p:sp>
          <p:nvSpPr>
            <p:cNvPr id="27" name="圆角矩形 26"/>
            <p:cNvSpPr/>
            <p:nvPr/>
          </p:nvSpPr>
          <p:spPr>
            <a:xfrm>
              <a:off x="151163" y="3194058"/>
              <a:ext cx="5338933" cy="1250428"/>
            </a:xfrm>
            <a:prstGeom prst="roundRect">
              <a:avLst/>
            </a:prstGeom>
            <a:gradFill rotWithShape="1">
              <a:gsLst>
                <a:gs pos="0">
                  <a:srgbClr val="FFFFFF">
                    <a:shade val="51000"/>
                    <a:satMod val="130000"/>
                  </a:srgbClr>
                </a:gs>
                <a:gs pos="80000">
                  <a:srgbClr val="FFFFFF">
                    <a:shade val="93000"/>
                    <a:satMod val="130000"/>
                  </a:srgbClr>
                </a:gs>
                <a:gs pos="100000">
                  <a:srgbClr val="FFFFF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4" name="TextBox 28"/>
            <p:cNvSpPr txBox="1"/>
            <p:nvPr/>
          </p:nvSpPr>
          <p:spPr>
            <a:xfrm>
              <a:off x="507831" y="3232521"/>
              <a:ext cx="4982265" cy="12485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/>
              <a:r>
                <a:rPr lang="zh-CN" altLang="en-US" sz="3200" b="1" dirty="0">
                  <a:latin typeface="华文新魏" pitchFamily="2" charset="-122"/>
                  <a:ea typeface="华文新魏" pitchFamily="2" charset="-122"/>
                </a:rPr>
                <a:t>如果你是他们，你会和你的小伙伴怎么分享食物</a:t>
              </a:r>
              <a:r>
                <a:rPr lang="en-US" altLang="zh-CN" sz="3200" b="1" dirty="0">
                  <a:latin typeface="华文新魏" pitchFamily="2" charset="-122"/>
                  <a:ea typeface="华文新魏" pitchFamily="2" charset="-122"/>
                </a:rPr>
                <a:t>?</a:t>
              </a:r>
              <a:r>
                <a:rPr lang="zh-CN" altLang="en-US" sz="3200" b="1" dirty="0">
                  <a:latin typeface="华文新魏" pitchFamily="2" charset="-122"/>
                  <a:ea typeface="华文新魏" pitchFamily="2" charset="-122"/>
                </a:rPr>
                <a:t>我们来猜一猜，演一演吧！</a:t>
              </a:r>
              <a:endParaRPr lang="en-US" altLang="zh-CN" sz="3200" b="1" dirty="0"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1608617" y="1001947"/>
            <a:ext cx="5551149" cy="2638425"/>
            <a:chOff x="2217" y="334"/>
            <a:chExt cx="3688" cy="2095"/>
          </a:xfrm>
        </p:grpSpPr>
        <p:pic>
          <p:nvPicPr>
            <p:cNvPr id="17419" name="Picture 13" descr="未标题-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12188">
              <a:off x="2217" y="334"/>
              <a:ext cx="3688" cy="20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20" name="Text Box 14"/>
            <p:cNvSpPr txBox="1"/>
            <p:nvPr/>
          </p:nvSpPr>
          <p:spPr>
            <a:xfrm rot="468853">
              <a:off x="2722" y="853"/>
              <a:ext cx="2676" cy="10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i="0" dirty="0">
                  <a:solidFill>
                    <a:srgbClr val="003300"/>
                  </a:solidFill>
                  <a:latin typeface="Comic Sans MS" panose="030F0702030302020204" pitchFamily="66" charset="0"/>
                  <a:ea typeface="楷体_GB2312" pitchFamily="49" charset="-122"/>
                </a:rPr>
                <a:t>即使不接受别人的建议，</a:t>
              </a:r>
              <a:r>
                <a:rPr lang="zh-CN" altLang="en-US" sz="2800" b="1" dirty="0">
                  <a:solidFill>
                    <a:sysClr val="windowText" lastClr="000000"/>
                  </a:solidFill>
                  <a:latin typeface="华文新魏" pitchFamily="2" charset="-122"/>
                  <a:ea typeface="华文新魏" pitchFamily="2" charset="-122"/>
                  <a:cs typeface="+mn-ea"/>
                  <a:sym typeface="+mn-ea"/>
                </a:rPr>
                <a:t>也要说</a:t>
              </a:r>
              <a:r>
                <a:rPr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华文新魏" pitchFamily="2" charset="-122"/>
                  <a:cs typeface="+mn-ea"/>
                  <a:sym typeface="+mn-ea"/>
                </a:rPr>
                <a:t>”Thank you”</a:t>
              </a:r>
              <a:r>
                <a:rPr lang="zh-CN" alt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华文新魏" pitchFamily="2" charset="-122"/>
                  <a:cs typeface="+mn-ea"/>
                  <a:sym typeface="+mn-ea"/>
                </a:rPr>
                <a:t> </a:t>
              </a:r>
              <a:r>
                <a:rPr lang="zh-CN" altLang="en-US" sz="2800" b="1" dirty="0">
                  <a:solidFill>
                    <a:sysClr val="windowText" lastClr="000000"/>
                  </a:solidFill>
                  <a:latin typeface="华文新魏" pitchFamily="2" charset="-122"/>
                  <a:ea typeface="华文新魏" pitchFamily="2" charset="-122"/>
                  <a:cs typeface="+mn-ea"/>
                  <a:sym typeface="+mn-ea"/>
                </a:rPr>
                <a:t>，而且别忘了保持微笑哦！</a:t>
              </a:r>
              <a:endParaRPr lang="zh-CN" altLang="en-US" sz="2800" b="1" i="0" dirty="0">
                <a:solidFill>
                  <a:srgbClr val="003300"/>
                </a:solidFill>
                <a:latin typeface="Comic Sans MS" panose="030F0702030302020204" pitchFamily="66" charset="0"/>
                <a:ea typeface="楷体_GB2312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bldLvl="0" animBg="1"/>
      <p:bldP spid="2" grpId="0" bldLvl="0" animBg="1"/>
      <p:bldP spid="3" grpId="0" bldLvl="0" animBg="1"/>
      <p:bldP spid="7476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/>
          <p:nvPr/>
        </p:nvSpPr>
        <p:spPr>
          <a:xfrm>
            <a:off x="1547813" y="836613"/>
            <a:ext cx="3455987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(</a:t>
            </a:r>
            <a:r>
              <a:rPr lang="zh-CN" altLang="en-US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看动画，回答问题</a:t>
            </a:r>
            <a:r>
              <a:rPr lang="en-US" altLang="zh-CN" sz="2800" b="1" dirty="0">
                <a:solidFill>
                  <a:srgbClr val="006600"/>
                </a:solidFill>
                <a:latin typeface="Arial" panose="020B0604020202020204" pitchFamily="34" charset="0"/>
                <a:ea typeface="楷体_GB2312" pitchFamily="49" charset="-122"/>
              </a:rPr>
              <a:t>)</a:t>
            </a:r>
            <a:endParaRPr lang="en-US" altLang="zh-CN" sz="2800" dirty="0">
              <a:solidFill>
                <a:srgbClr val="0066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21509" name="Text Box 5"/>
          <p:cNvSpPr txBox="1"/>
          <p:nvPr/>
        </p:nvSpPr>
        <p:spPr>
          <a:xfrm>
            <a:off x="-72390" y="2359025"/>
            <a:ext cx="887539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——Who is this new friend?</a:t>
            </a:r>
            <a:endParaRPr lang="en-US" altLang="zh-CN" sz="36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 </a:t>
            </a:r>
            <a:endParaRPr lang="zh-CN" altLang="en-US" sz="36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2" name="Text Box 5"/>
          <p:cNvSpPr txBox="1"/>
          <p:nvPr/>
        </p:nvSpPr>
        <p:spPr>
          <a:xfrm>
            <a:off x="133985" y="3637915"/>
            <a:ext cx="887539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——What would this new friend like ?</a:t>
            </a:r>
            <a:endParaRPr lang="en-US" altLang="zh-CN" sz="3600" i="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600" i="0" dirty="0">
                <a:solidFill>
                  <a:srgbClr val="006600"/>
                </a:solidFill>
                <a:latin typeface="Comic Sans MS" panose="030F0702030302020204" pitchFamily="66" charset="0"/>
              </a:rPr>
              <a:t>     </a:t>
            </a:r>
            <a:r>
              <a:rPr lang="en-US" altLang="zh-CN" sz="3600" b="1" i="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zh-CN" altLang="en-US" sz="3600" b="1" i="0" dirty="0">
                <a:solidFill>
                  <a:srgbClr val="006600"/>
                </a:solidFill>
                <a:latin typeface="Comic Sans MS" panose="030F0702030302020204" pitchFamily="66" charset="0"/>
              </a:rPr>
              <a:t>这个新朋友想要什么食物</a:t>
            </a:r>
            <a:r>
              <a:rPr lang="zh-CN" altLang="en-US" sz="3600" b="1" i="0" dirty="0">
                <a:solidFill>
                  <a:srgbClr val="006600"/>
                </a:solidFill>
                <a:latin typeface="Comic Sans MS" panose="030F0702030302020204" pitchFamily="66" charset="0"/>
                <a:ea typeface="楷体_GB2312" pitchFamily="49" charset="-122"/>
              </a:rPr>
              <a:t>？</a:t>
            </a:r>
            <a:endParaRPr lang="zh-CN" altLang="en-US" sz="3600" b="1" i="0" dirty="0">
              <a:solidFill>
                <a:srgbClr val="0066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76200" y="76200"/>
            <a:ext cx="5593715" cy="680720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黑体" panose="02010609060101010101" pitchFamily="49" charset="-122"/>
                <a:cs typeface="+mn-ea"/>
              </a:rPr>
              <a:t>Watch and answer </a:t>
            </a:r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1509" grpId="0"/>
      <p:bldP spid="2" grpId="0"/>
      <p:bldP spid="74760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kx="3284103" algn="bl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kx="3284103" algn="bl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2482</Words>
  <Application>WPS 演示</Application>
  <PresentationFormat>全屏显示(4:3)</PresentationFormat>
  <Paragraphs>268</Paragraphs>
  <Slides>26</Slides>
  <Notes>0</Notes>
  <HiddenSlides>0</HiddenSlides>
  <MMClips>17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宋体</vt:lpstr>
      <vt:lpstr>Wingdings</vt:lpstr>
      <vt:lpstr>Arial Black</vt:lpstr>
      <vt:lpstr>Comic Sans MS</vt:lpstr>
      <vt:lpstr>楷体_GB2312</vt:lpstr>
      <vt:lpstr>Segoe UI</vt:lpstr>
      <vt:lpstr>Arial Unicode MS</vt:lpstr>
      <vt:lpstr>华文新魏</vt:lpstr>
      <vt:lpstr>Verdana</vt:lpstr>
      <vt:lpstr>黑体</vt:lpstr>
      <vt:lpstr>微软雅黑</vt:lpstr>
      <vt:lpstr>Arial Unicode MS</vt:lpstr>
      <vt:lpstr>Calibri</vt:lpstr>
      <vt:lpstr>楷体</vt:lpstr>
      <vt:lpstr>华文楷体</vt:lpstr>
      <vt:lpstr>Times New Roman</vt:lpstr>
      <vt:lpstr>新宋体</vt:lpstr>
      <vt:lpstr>默认设计模板</vt:lpstr>
      <vt:lpstr>1_默认设计模板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海阔天空</cp:lastModifiedBy>
  <cp:revision>596</cp:revision>
  <dcterms:created xsi:type="dcterms:W3CDTF">2014-11-10T08:49:00Z</dcterms:created>
  <dcterms:modified xsi:type="dcterms:W3CDTF">2017-11-29T12:29:38Z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2052-10.1.0.6930</vt:lpwstr>
  </property>
</Properties>
</file>