
<file path=[Content_Types].xml><?xml version="1.0" encoding="utf-8"?>
<Types xmlns="http://schemas.openxmlformats.org/package/2006/content-types">
  <Default Extension="jpeg" ContentType="image/jpe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368" r:id="rId3"/>
    <p:sldId id="369" r:id="rId4"/>
    <p:sldId id="320" r:id="rId5"/>
    <p:sldId id="335" r:id="rId6"/>
    <p:sldId id="299" r:id="rId7"/>
    <p:sldId id="342" r:id="rId8"/>
    <p:sldId id="304" r:id="rId9"/>
    <p:sldId id="338" r:id="rId10"/>
    <p:sldId id="357" r:id="rId11"/>
    <p:sldId id="347" r:id="rId12"/>
    <p:sldId id="339" r:id="rId13"/>
    <p:sldId id="349" r:id="rId14"/>
    <p:sldId id="340" r:id="rId15"/>
    <p:sldId id="350" r:id="rId16"/>
    <p:sldId id="374" r:id="rId17"/>
    <p:sldId id="321" r:id="rId18"/>
    <p:sldId id="373" r:id="rId19"/>
    <p:sldId id="345" r:id="rId20"/>
    <p:sldId id="346" r:id="rId21"/>
    <p:sldId id="348" r:id="rId22"/>
    <p:sldId id="344" r:id="rId2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1" u="none" kern="1200" baseline="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1" u="none" kern="1200" baseline="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1" u="none" kern="1200" baseline="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1" u="none" kern="1200" baseline="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1" u="none" kern="1200" baseline="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1" u="none" kern="1200" baseline="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1" u="none" kern="1200" baseline="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1" u="none" kern="1200" baseline="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1" u="none" kern="1200" baseline="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0033"/>
    <a:srgbClr val="CC6600"/>
    <a:srgbClr val="1C1C1C"/>
    <a:srgbClr val="800000"/>
    <a:srgbClr val="000099"/>
    <a:srgbClr val="FFFF00"/>
    <a:srgbClr val="993300"/>
    <a:srgbClr val="0033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0498"/>
    <p:restoredTop sz="94548"/>
  </p:normalViewPr>
  <p:slideViewPr>
    <p:cSldViewPr showGuides="1">
      <p:cViewPr>
        <p:scale>
          <a:sx n="66" d="100"/>
          <a:sy n="66" d="100"/>
        </p:scale>
        <p:origin x="-654" y="-174"/>
      </p:cViewPr>
      <p:guideLst>
        <p:guide orient="horz" pos="2614"/>
        <p:guide orient="horz" pos="1370"/>
        <p:guide orient="horz" pos="3915"/>
        <p:guide orient="horz" pos="210"/>
        <p:guide pos="5465"/>
        <p:guide pos="2880"/>
        <p:guide pos="2072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i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i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i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/>
            <a:fld id="{9A0DB2DC-4C9A-4742-B13C-FB6460FD3503}" type="slidenum">
              <a:rPr lang="en-US" altLang="zh-CN" sz="1200" i="0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en-US" altLang="zh-CN" sz="1200" i="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6" descr="bg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512" y="-26987"/>
            <a:ext cx="9180512" cy="6884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gray">
          <a:xfrm>
            <a:off x="7286625" y="323850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>
            <a:solidFill>
              <a:srgbClr val="969696"/>
            </a:solidFill>
            <a:prstDash val="dash"/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de-DE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LOGO</a:t>
            </a:r>
            <a:endParaRPr kumimoji="0" lang="de-DE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26718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468313" y="4173538"/>
            <a:ext cx="5399087" cy="1079500"/>
          </a:xfrm>
        </p:spPr>
        <p:txBody>
          <a:bodyPr/>
          <a:lstStyle>
            <a:lvl1pPr>
              <a:defRPr sz="3200" smtClean="0">
                <a:solidFill>
                  <a:schemeClr val="tx1"/>
                </a:solidFill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 smtClean="0"/>
          </a:p>
        </p:txBody>
      </p:sp>
      <p:sp>
        <p:nvSpPr>
          <p:cNvPr id="26719" name="Rectangle 3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68313" y="5253038"/>
            <a:ext cx="5400675" cy="6000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1800" smtClean="0"/>
            </a:lvl1pPr>
          </a:lstStyle>
          <a:p>
            <a:pPr fontAlgn="base"/>
            <a:r>
              <a:rPr lang="zh-CN" altLang="en-US" strike="noStrike" noProof="1" smtClean="0"/>
              <a:t>单击添加署名或公司信息</a:t>
            </a:r>
            <a:endParaRPr lang="zh-CN" altLang="en-US" strike="noStrike" noProof="1" smtClean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65813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65813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15900"/>
            <a:ext cx="5832475" cy="6921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68313" y="1484313"/>
            <a:ext cx="8207375" cy="46418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215900"/>
            <a:ext cx="5832475" cy="692150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468313" y="1484313"/>
            <a:ext cx="8207375" cy="46418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Char char="n"/>
              <a:defRPr/>
            </a:pP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华文细黑" panose="02010600040101010101" pitchFamily="2" charset="-122"/>
                <a:cs typeface="+mn-cs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2.jpe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74" descr="bg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36512" y="-26987"/>
            <a:ext cx="9180512" cy="6884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286625" y="6288088"/>
            <a:ext cx="1389063" cy="3492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>
            <a:solidFill>
              <a:srgbClr val="969696"/>
            </a:solidFill>
            <a:prstDash val="dash"/>
            <a:miter lim="800000"/>
          </a:ln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de-DE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华文细黑" panose="02010600040101010101" pitchFamily="2" charset="-122"/>
                <a:cs typeface="+mn-cs"/>
              </a:rPr>
              <a:t>LOGO</a:t>
            </a:r>
            <a:endParaRPr kumimoji="0" lang="de-DE" sz="1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  <a:cs typeface="+mn-cs"/>
            </a:endParaRPr>
          </a:p>
        </p:txBody>
      </p:sp>
      <p:sp>
        <p:nvSpPr>
          <p:cNvPr id="1028" name="Rectangle 31"/>
          <p:cNvSpPr>
            <a:spLocks noGrp="1"/>
          </p:cNvSpPr>
          <p:nvPr>
            <p:ph type="body"/>
          </p:nvPr>
        </p:nvSpPr>
        <p:spPr>
          <a:xfrm>
            <a:off x="468313" y="1484313"/>
            <a:ext cx="8207375" cy="46418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524625"/>
            <a:ext cx="1439863" cy="196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fontAlgn="base"/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Page 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  <a:sym typeface="MS UI Gothic" panose="020B0600070205080204" pitchFamily="34" charset="-128"/>
              </a:rPr>
              <a:t></a:t>
            </a:r>
            <a:r>
              <a:rPr lang="de-DE" altLang="zh-CN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  <a:t> </a:t>
            </a:r>
            <a:fld id="{9A0DB2DC-4C9A-4742-B13C-FB6460FD3503}" type="slidenum">
              <a:rPr lang="zh-CN" altLang="en-US" sz="1000" b="1" strike="noStrike" noProof="1" dirty="0">
                <a:latin typeface="Arial" panose="020B0604020202020204" pitchFamily="34" charset="0"/>
                <a:ea typeface="华文细黑" panose="02010600040101010101" pitchFamily="2" charset="-122"/>
                <a:cs typeface="+mn-ea"/>
              </a:rPr>
            </a:fld>
            <a:endParaRPr lang="zh-CN" altLang="en-US" sz="1000" b="1" strike="noStrike" noProof="1" dirty="0"/>
          </a:p>
        </p:txBody>
      </p:sp>
      <p:sp>
        <p:nvSpPr>
          <p:cNvPr id="1030" name="Rectangle 27"/>
          <p:cNvSpPr>
            <a:spLocks noGrp="1"/>
          </p:cNvSpPr>
          <p:nvPr>
            <p:ph type="title"/>
          </p:nvPr>
        </p:nvSpPr>
        <p:spPr>
          <a:xfrm>
            <a:off x="468313" y="215900"/>
            <a:ext cx="5832475" cy="6921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华文细黑" panose="02010600040101010101" pitchFamily="2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华文细黑" panose="02010600040101010101" pitchFamily="2" charset="-122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华文细黑" panose="02010600040101010101" pitchFamily="2" charset="-122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华文细黑" panose="02010600040101010101" pitchFamily="2" charset="-122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华文细黑" panose="02010600040101010101" pitchFamily="2" charset="-122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华文细黑" panose="02010600040101010101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slide" Target="slide2.xml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1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png"/><Relationship Id="rId2" Type="http://schemas.openxmlformats.org/officeDocument/2006/relationships/image" Target="../media/image14.emf"/><Relationship Id="rId1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1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9"/>
          <p:cNvSpPr>
            <a:spLocks noGrp="1"/>
          </p:cNvSpPr>
          <p:nvPr/>
        </p:nvSpPr>
        <p:spPr>
          <a:xfrm>
            <a:off x="1979930" y="5778183"/>
            <a:ext cx="5400675" cy="60007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1800" smtClean="0">
                <a:solidFill>
                  <a:schemeClr val="tx1"/>
                </a:solidFill>
                <a:latin typeface="+mn-lt"/>
                <a:ea typeface="华文细黑" panose="02010600040101010101" pitchFamily="2" charset="-122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+mn-lt"/>
                <a:ea typeface="华文细黑" panose="02010600040101010101" pitchFamily="2" charset="-122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华文细黑" panose="02010600040101010101" pitchFamily="2" charset="-122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华文细黑" panose="02010600040101010101" pitchFamily="2" charset="-122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华文细黑" panose="02010600040101010101" pitchFamily="2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sz="2800" b="1" dirty="0" smtClean="0">
                <a:solidFill>
                  <a:srgbClr val="660033"/>
                </a:solidFill>
                <a:latin typeface="+mn-lt"/>
                <a:ea typeface="黑体" panose="02010609060101010101" pitchFamily="49" charset="-122"/>
                <a:cs typeface="+mn-cs"/>
              </a:rPr>
              <a:t>常州市焦溪初级中学   沈淼</a:t>
            </a:r>
            <a:endParaRPr lang="zh-CN" altLang="en-US" sz="2800" b="1" dirty="0" smtClean="0">
              <a:solidFill>
                <a:srgbClr val="660033"/>
              </a:solidFill>
              <a:latin typeface="+mn-lt"/>
              <a:ea typeface="黑体" panose="02010609060101010101" pitchFamily="49" charset="-122"/>
              <a:cs typeface="+mn-cs"/>
            </a:endParaRPr>
          </a:p>
          <a:p>
            <a:endParaRPr lang="zh-CN" altLang="en-US" sz="2800" b="1" dirty="0" smtClean="0">
              <a:solidFill>
                <a:srgbClr val="003399"/>
              </a:solidFill>
              <a:latin typeface="+mn-lt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07555" y="6274435"/>
            <a:ext cx="1857375" cy="396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 sz="2000"/>
          </a:p>
        </p:txBody>
      </p:sp>
      <p:sp>
        <p:nvSpPr>
          <p:cNvPr id="5" name="文本框 4"/>
          <p:cNvSpPr txBox="1"/>
          <p:nvPr/>
        </p:nvSpPr>
        <p:spPr>
          <a:xfrm>
            <a:off x="1011555" y="2164080"/>
            <a:ext cx="6856730" cy="21031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660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技术支持学习，</a:t>
            </a:r>
            <a:endParaRPr lang="zh-CN" altLang="en-US" sz="6600">
              <a:ln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  <a:p>
            <a:r>
              <a:rPr lang="zh-CN" altLang="en-US" sz="660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        交互提升学力</a:t>
            </a:r>
            <a:endParaRPr lang="zh-CN" altLang="en-US" sz="6600">
              <a:ln/>
              <a:solidFill>
                <a:schemeClr val="accent6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9248" y="132715"/>
            <a:ext cx="5832475" cy="692150"/>
          </a:xfrm>
        </p:spPr>
        <p:txBody>
          <a:bodyPr/>
          <a:p>
            <a:r>
              <a:rPr lang="zh-CN" altLang="en-US"/>
              <a:t>课例分享（一）译林版 </a:t>
            </a:r>
            <a:r>
              <a:rPr lang="zh-CN" altLang="en-US">
                <a:latin typeface="Times New Roman" panose="02020603050405020304" charset="0"/>
              </a:rPr>
              <a:t>7B unit3 </a:t>
            </a:r>
            <a:r>
              <a:rPr lang="en-US" altLang="zh-CN">
                <a:latin typeface="Times New Roman" panose="02020603050405020304" charset="0"/>
              </a:rPr>
              <a:t>R</a:t>
            </a:r>
            <a:r>
              <a:rPr lang="zh-CN" altLang="en-US">
                <a:latin typeface="Times New Roman" panose="02020603050405020304" charset="0"/>
              </a:rPr>
              <a:t>eading</a:t>
            </a:r>
            <a:endParaRPr lang="zh-CN" altLang="en-US">
              <a:latin typeface="Times New Roman" panose="02020603050405020304" charset="0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376045" y="1621790"/>
            <a:ext cx="2054225" cy="2200275"/>
            <a:chOff x="1924" y="2554"/>
            <a:chExt cx="3235" cy="3465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924" y="2554"/>
              <a:ext cx="3235" cy="2458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2167" y="5203"/>
              <a:ext cx="2750" cy="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情境代入</a:t>
              </a:r>
              <a:endParaRPr lang="zh-CN" altLang="en-US" sz="28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5185410" y="1440815"/>
            <a:ext cx="2098675" cy="2242820"/>
            <a:chOff x="8104" y="2487"/>
            <a:chExt cx="3305" cy="3532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04" y="2487"/>
              <a:ext cx="3130" cy="2525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8294" y="5203"/>
              <a:ext cx="3115" cy="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数字化游戏</a:t>
              </a:r>
              <a:endParaRPr lang="zh-CN" altLang="en-US" sz="28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221740" y="4140835"/>
            <a:ext cx="2054860" cy="2346325"/>
            <a:chOff x="1924" y="6521"/>
            <a:chExt cx="3236" cy="3695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24" y="6521"/>
              <a:ext cx="3236" cy="2708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2410" y="9400"/>
              <a:ext cx="2750" cy="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个性学习</a:t>
              </a:r>
              <a:endParaRPr lang="zh-CN" altLang="en-US" sz="28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107305" y="4117975"/>
            <a:ext cx="2065655" cy="2369185"/>
            <a:chOff x="8043" y="6485"/>
            <a:chExt cx="3253" cy="3731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43" y="6485"/>
              <a:ext cx="3253" cy="2744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8484" y="9400"/>
              <a:ext cx="2750" cy="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创新运用</a:t>
              </a:r>
              <a:endParaRPr lang="zh-CN" altLang="en-US" sz="28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133590" y="6274435"/>
            <a:ext cx="1784985" cy="396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3"/>
          <p:cNvGrpSpPr/>
          <p:nvPr/>
        </p:nvGrpSpPr>
        <p:grpSpPr>
          <a:xfrm>
            <a:off x="615950" y="4029075"/>
            <a:ext cx="7273290" cy="2174240"/>
            <a:chOff x="970" y="6345"/>
            <a:chExt cx="11454" cy="3424"/>
          </a:xfrm>
        </p:grpSpPr>
        <p:grpSp>
          <p:nvGrpSpPr>
            <p:cNvPr id="13364" name="Group 10"/>
            <p:cNvGrpSpPr/>
            <p:nvPr/>
          </p:nvGrpSpPr>
          <p:grpSpPr>
            <a:xfrm>
              <a:off x="970" y="6345"/>
              <a:ext cx="11454" cy="3424"/>
              <a:chOff x="480" y="1200"/>
              <a:chExt cx="1042" cy="1019"/>
            </a:xfrm>
          </p:grpSpPr>
          <p:grpSp>
            <p:nvGrpSpPr>
              <p:cNvPr id="13365" name="Group 11"/>
              <p:cNvGrpSpPr/>
              <p:nvPr/>
            </p:nvGrpSpPr>
            <p:grpSpPr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13366" name="Picture 12" descr="circuler_1"/>
                <p:cNvPicPr>
                  <a:picLocks noChangeAspect="1"/>
                </p:cNvPicPr>
                <p:nvPr/>
              </p:nvPicPr>
              <p:blipFill>
                <a:blip r:embed="rId1"/>
                <a:stretch>
                  <a:fillRect/>
                </a:stretch>
              </p:blipFill>
              <p:spPr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13367" name="Oval 13"/>
                <p:cNvSpPr/>
                <p:nvPr/>
              </p:nvSpPr>
              <p:spPr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9900"/>
                    </a:gs>
                    <a:gs pos="100000">
                      <a:srgbClr val="990000"/>
                    </a:gs>
                  </a:gsLst>
                  <a:lin ang="5400000" scaled="1"/>
                  <a:tileRect/>
                </a:gradFill>
                <a:ln w="19050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pPr lvl="0"/>
                  <a:endParaRPr lang="zh-CN" altLang="en-US" dirty="0">
                    <a:latin typeface="Arial" panose="020B0604020202020204" pitchFamily="34" charset="0"/>
                    <a:ea typeface="华文细黑" panose="02010600040101010101" pitchFamily="2" charset="-122"/>
                  </a:endParaRPr>
                </a:p>
              </p:txBody>
            </p:sp>
          </p:grpSp>
          <p:pic>
            <p:nvPicPr>
              <p:cNvPr id="13368" name="Picture 14" descr="Picture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84" y="1210"/>
                <a:ext cx="823" cy="360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9" name="文本框 8"/>
            <p:cNvSpPr txBox="1"/>
            <p:nvPr/>
          </p:nvSpPr>
          <p:spPr>
            <a:xfrm>
              <a:off x="3529" y="6927"/>
              <a:ext cx="8187" cy="28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</a:bodyPr>
            <a:p>
              <a:r>
                <a:rPr lang="en-US" altLang="zh-CN" sz="2800" b="1" i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TED</a:t>
              </a:r>
              <a:r>
                <a:rPr lang="zh-CN" altLang="en-US" sz="2800" b="1" i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公众号   口语陪练网  </a:t>
              </a:r>
              <a:endPara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  <a:p>
              <a:r>
                <a:rPr lang="zh-CN" altLang="en-US" sz="2800" b="1" i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一起作业      趣趣英语</a:t>
              </a:r>
              <a:endPara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  <a:p>
              <a:r>
                <a:rPr lang="zh-CN" altLang="en-US" sz="2800" b="1" i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沪江英语      数字平台</a:t>
              </a:r>
              <a:endPara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  <a:p>
              <a:r>
                <a:rPr lang="en-US" altLang="zh-CN" sz="2800" b="1" i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              ……</a:t>
              </a:r>
              <a:endParaRPr lang="en-US" altLang="zh-CN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34" name="文本框 34"/>
          <p:cNvSpPr txBox="1"/>
          <p:nvPr/>
        </p:nvSpPr>
        <p:spPr>
          <a:xfrm>
            <a:off x="28575" y="167640"/>
            <a:ext cx="6072505" cy="70104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  <a:scene3d>
              <a:camera prst="orthographicFront"/>
              <a:lightRig rig="threePt" dir="t"/>
            </a:scene3d>
          </a:bodyPr>
          <a:lstStyle/>
          <a:p>
            <a:pPr lvl="0" algn="l"/>
            <a:r>
              <a:rPr lang="zh-CN" altLang="en-US" sz="4000" b="1" i="0" kern="0" dirty="0">
                <a:solidFill>
                  <a:schemeClr val="bg1"/>
                </a:solidFill>
                <a:latin typeface="华文彩云" panose="02010800040101010101" pitchFamily="2" charset="-122"/>
                <a:ea typeface="华文彩云" panose="02010800040101010101" pitchFamily="2" charset="-122"/>
                <a:cs typeface="+mj-cs"/>
                <a:sym typeface="Times New Roman" panose="02020603050405020304"/>
              </a:rPr>
              <a:t>（二）英语听说教学范式</a:t>
            </a:r>
            <a:endParaRPr lang="zh-CN" altLang="en-US" sz="4000" b="1" i="0" kern="0" dirty="0">
              <a:solidFill>
                <a:schemeClr val="bg1"/>
              </a:solidFill>
              <a:latin typeface="华文彩云" panose="02010800040101010101" pitchFamily="2" charset="-122"/>
              <a:ea typeface="华文彩云" panose="02010800040101010101" pitchFamily="2" charset="-122"/>
              <a:cs typeface="+mj-cs"/>
              <a:sym typeface="Times New Roman" panose="02020603050405020304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665" y="1924685"/>
            <a:ext cx="2206625" cy="126619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5195" y="1924685"/>
            <a:ext cx="2213610" cy="126555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01080" y="1924685"/>
            <a:ext cx="2374265" cy="118364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133590" y="6274435"/>
            <a:ext cx="1784985" cy="396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" y="146685"/>
            <a:ext cx="6970395" cy="692150"/>
          </a:xfrm>
        </p:spPr>
        <p:txBody>
          <a:bodyPr/>
          <a:p>
            <a:r>
              <a:rPr lang="zh-CN" altLang="en-US"/>
              <a:t>课例分享（二）译林版 </a:t>
            </a:r>
            <a:r>
              <a:rPr lang="zh-CN" altLang="en-US">
                <a:latin typeface="Times New Roman" panose="02020603050405020304" charset="0"/>
              </a:rPr>
              <a:t>7B Unit 4 Integrated </a:t>
            </a:r>
            <a:r>
              <a:rPr lang="en-US" altLang="zh-CN">
                <a:latin typeface="Times New Roman" panose="02020603050405020304" charset="0"/>
              </a:rPr>
              <a:t>S</a:t>
            </a:r>
            <a:r>
              <a:rPr lang="zh-CN" altLang="en-US">
                <a:latin typeface="Times New Roman" panose="02020603050405020304" charset="0"/>
              </a:rPr>
              <a:t>kills</a:t>
            </a:r>
            <a:endParaRPr lang="zh-CN" altLang="en-US">
              <a:latin typeface="Times New Roman" panose="0202060305040502030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83845" y="1297940"/>
            <a:ext cx="3190240" cy="2735580"/>
            <a:chOff x="447" y="2044"/>
            <a:chExt cx="5024" cy="430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47" y="2044"/>
              <a:ext cx="5025" cy="3588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223" y="5536"/>
              <a:ext cx="3930" cy="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“</a:t>
              </a:r>
              <a:r>
                <a:rPr lang="zh-CN" altLang="en-US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寻宝</a:t>
              </a:r>
              <a:r>
                <a:rPr lang="en-US" altLang="zh-CN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”</a:t>
              </a:r>
              <a:r>
                <a:rPr lang="zh-CN" altLang="en-US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任务</a:t>
              </a:r>
              <a:endParaRPr lang="zh-CN" altLang="en-US" sz="28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71475" y="4033520"/>
            <a:ext cx="3226435" cy="2790190"/>
            <a:chOff x="585" y="6352"/>
            <a:chExt cx="5081" cy="4394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5" y="6352"/>
              <a:ext cx="4887" cy="3578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1300" y="9930"/>
              <a:ext cx="4366" cy="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听指令 画路径</a:t>
              </a:r>
              <a:endParaRPr lang="zh-CN" altLang="en-US" sz="28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933825" y="2038985"/>
            <a:ext cx="4928870" cy="3420110"/>
            <a:chOff x="6195" y="3211"/>
            <a:chExt cx="7762" cy="538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rcRect l="10140"/>
            <a:stretch>
              <a:fillRect/>
            </a:stretch>
          </p:blipFill>
          <p:spPr>
            <a:xfrm>
              <a:off x="6195" y="3211"/>
              <a:ext cx="7763" cy="4379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8417" y="7781"/>
              <a:ext cx="3318" cy="8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800" b="1" i="0">
                  <a:solidFill>
                    <a:srgbClr val="660033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小组汇报</a:t>
              </a:r>
              <a:endParaRPr lang="zh-CN" altLang="en-US" sz="28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7133590" y="6274435"/>
            <a:ext cx="1784985" cy="396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" name="文本框 34"/>
          <p:cNvSpPr txBox="1"/>
          <p:nvPr/>
        </p:nvSpPr>
        <p:spPr>
          <a:xfrm>
            <a:off x="38100" y="118110"/>
            <a:ext cx="6379210" cy="70104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  <a:scene3d>
              <a:camera prst="orthographicFront"/>
              <a:lightRig rig="threePt" dir="t"/>
            </a:scene3d>
          </a:bodyPr>
          <a:lstStyle/>
          <a:p>
            <a:pPr lvl="0" algn="l"/>
            <a:r>
              <a:rPr lang="zh-CN" altLang="en-US" sz="4000" b="1" i="0" kern="0" dirty="0">
                <a:solidFill>
                  <a:schemeClr val="bg1"/>
                </a:solidFill>
                <a:latin typeface="华文彩云" panose="02010800040101010101" pitchFamily="2" charset="-122"/>
                <a:ea typeface="华文彩云" panose="02010800040101010101" pitchFamily="2" charset="-122"/>
                <a:cs typeface="+mj-cs"/>
                <a:sym typeface="Times New Roman" panose="02020603050405020304"/>
              </a:rPr>
              <a:t>（三）英语写作教学范式</a:t>
            </a:r>
            <a:endParaRPr lang="zh-CN" altLang="en-US" sz="4000" b="1" i="0" kern="0" dirty="0">
              <a:solidFill>
                <a:schemeClr val="bg1"/>
              </a:solidFill>
              <a:latin typeface="华文彩云" panose="02010800040101010101" pitchFamily="2" charset="-122"/>
              <a:ea typeface="华文彩云" panose="02010800040101010101" pitchFamily="2" charset="-122"/>
              <a:cs typeface="+mj-cs"/>
              <a:sym typeface="Times New Roman" panose="02020603050405020304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33590" y="6274435"/>
            <a:ext cx="1784985" cy="396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 sz="200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7040" y="1779905"/>
            <a:ext cx="2147570" cy="10490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610" y="1835150"/>
            <a:ext cx="2122170" cy="9937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780" y="1834515"/>
            <a:ext cx="2063115" cy="9944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7050" y="1835150"/>
            <a:ext cx="1901190" cy="9937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5815" y="2995930"/>
            <a:ext cx="7532370" cy="2613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603" y="118745"/>
            <a:ext cx="5832475" cy="692150"/>
          </a:xfrm>
        </p:spPr>
        <p:txBody>
          <a:bodyPr/>
          <a:p>
            <a:r>
              <a:rPr lang="zh-CN" altLang="en-US"/>
              <a:t>课例分享（三） 译林版 7B unit3 Task</a:t>
            </a: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752475" y="1826895"/>
            <a:ext cx="2957830" cy="3482975"/>
          </a:xfrm>
          <a:prstGeom prst="roundRect">
            <a:avLst/>
          </a:prstGeom>
          <a:gradFill>
            <a:gsLst>
              <a:gs pos="0">
                <a:srgbClr val="FFC000"/>
              </a:gs>
              <a:gs pos="100000">
                <a:schemeClr val="accent1">
                  <a:lumMod val="82000"/>
                  <a:lumOff val="18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65860" y="208216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范文学习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65860" y="2819400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句式训练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65860" y="3556000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仿写训练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65860" y="4319270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教师批改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65860" y="5412740"/>
            <a:ext cx="204533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传统课堂</a:t>
            </a:r>
            <a:endParaRPr lang="zh-CN" altLang="en-US" sz="3600" b="1" i="0">
              <a:solidFill>
                <a:srgbClr val="66003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919345" y="1826895"/>
            <a:ext cx="2957830" cy="3482975"/>
          </a:xfrm>
          <a:prstGeom prst="roundRect">
            <a:avLst/>
          </a:prstGeom>
          <a:gradFill>
            <a:gsLst>
              <a:gs pos="0">
                <a:srgbClr val="FFC000"/>
              </a:gs>
              <a:gs pos="100000">
                <a:schemeClr val="accent1">
                  <a:lumMod val="82000"/>
                  <a:lumOff val="18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33590" y="6274435"/>
            <a:ext cx="1784985" cy="396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 sz="2000"/>
          </a:p>
        </p:txBody>
      </p:sp>
      <p:sp>
        <p:nvSpPr>
          <p:cNvPr id="10" name="文本框 9"/>
          <p:cNvSpPr txBox="1"/>
          <p:nvPr/>
        </p:nvSpPr>
        <p:spPr>
          <a:xfrm>
            <a:off x="5147945" y="5412740"/>
            <a:ext cx="250126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新技术课堂</a:t>
            </a:r>
            <a:endParaRPr lang="zh-CN" altLang="en-US" sz="3600" b="1" i="0">
              <a:solidFill>
                <a:srgbClr val="66003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346700" y="1943100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任务情境 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321300" y="266128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自主学习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346700" y="334962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个性表达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346700" y="4037330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问题探究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346700" y="4616450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完善发布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6" grpId="0"/>
      <p:bldP spid="8" grpId="0"/>
      <p:bldP spid="17" grpId="0"/>
      <p:bldP spid="10" grpId="0"/>
      <p:bldP spid="13" grpId="0"/>
      <p:bldP spid="14" grpId="0"/>
      <p:bldP spid="16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后记</a:t>
            </a:r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574040" y="1699260"/>
            <a:ext cx="7744460" cy="1798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2800" b="0" i="0" u="none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</a:t>
            </a:r>
            <a:r>
              <a:rPr lang="zh-CN" altLang="en-US" sz="2800" b="0" i="0" u="none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江苏省英语教育专家何峰：看到了美好的英语课堂教学的前景，教学中真情境的创设、多元任务的驱动，兼顾个性化的学习，真正将课堂还给了学生。</a:t>
            </a:r>
            <a:endParaRPr lang="zh-CN" altLang="en-US" sz="2800" b="0" i="0" u="none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grpSp>
        <p:nvGrpSpPr>
          <p:cNvPr id="13357" name="Group 26"/>
          <p:cNvGrpSpPr/>
          <p:nvPr/>
        </p:nvGrpSpPr>
        <p:grpSpPr>
          <a:xfrm>
            <a:off x="953135" y="1803400"/>
            <a:ext cx="313690" cy="328295"/>
            <a:chOff x="480" y="1200"/>
            <a:chExt cx="1042" cy="1019"/>
          </a:xfrm>
        </p:grpSpPr>
        <p:grpSp>
          <p:nvGrpSpPr>
            <p:cNvPr id="13358" name="Group 27"/>
            <p:cNvGrpSpPr/>
            <p:nvPr/>
          </p:nvGrpSpPr>
          <p:grpSpPr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3359" name="Picture 28" descr="circuler_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80" y="1200"/>
                <a:ext cx="1042" cy="1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60" name="Oval 29"/>
              <p:cNvSpPr/>
              <p:nvPr/>
            </p:nvSpPr>
            <p:spPr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  <a:tileRect/>
              </a:gradFill>
              <a:ln w="190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13361" name="Picture 30" descr="Picture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" y="1210"/>
              <a:ext cx="823" cy="36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4" name="Group 26"/>
          <p:cNvGrpSpPr/>
          <p:nvPr/>
        </p:nvGrpSpPr>
        <p:grpSpPr>
          <a:xfrm>
            <a:off x="984250" y="3888105"/>
            <a:ext cx="313690" cy="328295"/>
            <a:chOff x="480" y="1200"/>
            <a:chExt cx="1042" cy="1019"/>
          </a:xfrm>
        </p:grpSpPr>
        <p:grpSp>
          <p:nvGrpSpPr>
            <p:cNvPr id="5" name="Group 27"/>
            <p:cNvGrpSpPr/>
            <p:nvPr/>
          </p:nvGrpSpPr>
          <p:grpSpPr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6" name="Picture 28" descr="circuler_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80" y="1200"/>
                <a:ext cx="1042" cy="1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7" name="Oval 29"/>
              <p:cNvSpPr/>
              <p:nvPr/>
            </p:nvSpPr>
            <p:spPr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  <a:tileRect/>
              </a:gradFill>
              <a:ln w="190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8" name="Picture 30" descr="Picture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" y="1210"/>
              <a:ext cx="823" cy="36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" name="文本框 8"/>
          <p:cNvSpPr txBox="1"/>
          <p:nvPr/>
        </p:nvSpPr>
        <p:spPr>
          <a:xfrm>
            <a:off x="574040" y="3814445"/>
            <a:ext cx="7744460" cy="2225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2800" b="0" i="0" u="none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        </a:t>
            </a:r>
            <a:r>
              <a:rPr lang="zh-CN" altLang="en-US" sz="2800" b="0" i="0" u="none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《教育研究与评论》杂志社修改意见：课例部分的论说要具体详实，细化到教师与学生的具体操作；课例呈现后，有关于教学效果的阐释，说明</a:t>
            </a:r>
            <a:r>
              <a:rPr lang="en-US" altLang="zh-CN" sz="2800" b="0" i="0" u="none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“</a:t>
            </a:r>
            <a:r>
              <a:rPr lang="zh-CN" altLang="en-US" sz="2800" b="0" i="0" u="none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互联网</a:t>
            </a:r>
            <a:r>
              <a:rPr lang="en-US" altLang="zh-CN" sz="2800" b="0" i="0" u="none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+</a:t>
            </a:r>
            <a:r>
              <a:rPr lang="zh-CN" altLang="en-US" sz="2800" b="0" i="0" u="none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背景下的课堂带给学生的独特收获。</a:t>
            </a:r>
            <a:endParaRPr lang="zh-CN" altLang="en-US" sz="2800" b="0" i="0" u="none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pic>
        <p:nvPicPr>
          <p:cNvPr id="29697" name="Picture 3" descr="bg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512" y="0"/>
            <a:ext cx="9180512" cy="6884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9" name="WordArt 5"/>
          <p:cNvSpPr>
            <a:spLocks noTextEdit="1"/>
          </p:cNvSpPr>
          <p:nvPr/>
        </p:nvSpPr>
        <p:spPr>
          <a:xfrm>
            <a:off x="2124075" y="1628775"/>
            <a:ext cx="511333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2400" b="1" i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敬请批评指正！</a:t>
            </a:r>
            <a:endParaRPr lang="zh-CN" altLang="en-US" sz="2400" b="1" i="1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9702" name="图片 29701" descr="校徽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84325" cy="1571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04495" y="2007870"/>
            <a:ext cx="3903345" cy="36099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1900" y="2314575"/>
            <a:ext cx="3698875" cy="2727960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>
          <a:xfrm>
            <a:off x="4526915" y="3543300"/>
            <a:ext cx="504190" cy="75565"/>
          </a:xfrm>
          <a:prstGeom prst="rightArrow">
            <a:avLst/>
          </a:prstGeom>
          <a:solidFill>
            <a:schemeClr val="tx2">
              <a:lumMod val="95000"/>
              <a:lumOff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文本框 10">
            <a:hlinkClick r:id="rId3" tooltip="" action="ppaction://hlinksldjump"/>
          </p:cNvPr>
          <p:cNvSpPr txBox="1"/>
          <p:nvPr/>
        </p:nvSpPr>
        <p:spPr>
          <a:xfrm>
            <a:off x="7162800" y="6274435"/>
            <a:ext cx="1857375" cy="396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86" name="文本框 13385"/>
          <p:cNvSpPr txBox="1"/>
          <p:nvPr/>
        </p:nvSpPr>
        <p:spPr>
          <a:xfrm>
            <a:off x="7164388" y="6165850"/>
            <a:ext cx="1655762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34925" y="144463"/>
            <a:ext cx="5832475" cy="692150"/>
          </a:xfrm>
        </p:spPr>
        <p:txBody>
          <a:bodyPr wrap="square" lIns="91440" tIns="45720" rIns="91440" bIns="45720" anchor="ctr"/>
          <a:p>
            <a:r>
              <a:rPr lang="zh-CN" altLang="en-US" sz="4000" dirty="0">
                <a:latin typeface="华文彩云" panose="02010800040101010101" pitchFamily="2" charset="-122"/>
                <a:ea typeface="华文彩云" panose="02010800040101010101" pitchFamily="2" charset="-122"/>
              </a:rPr>
              <a:t>英语课堂教学范式</a:t>
            </a:r>
            <a:endParaRPr lang="zh-CN" altLang="en-US" sz="4000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13325" name="Line 13"/>
          <p:cNvSpPr/>
          <p:nvPr/>
        </p:nvSpPr>
        <p:spPr>
          <a:xfrm rot="-5400000">
            <a:off x="6675438" y="2601913"/>
            <a:ext cx="666750" cy="0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headEnd type="triangle" w="lg" len="lg"/>
            <a:tailEnd type="none" w="lg" len="lg"/>
          </a:ln>
        </p:spPr>
        <p:txBody>
          <a:bodyPr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331" name="Line 19"/>
          <p:cNvSpPr/>
          <p:nvPr/>
        </p:nvSpPr>
        <p:spPr>
          <a:xfrm flipV="1">
            <a:off x="2025650" y="4860925"/>
            <a:ext cx="0" cy="723900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headEnd type="none" w="med" len="med"/>
            <a:tailEnd type="triangle" w="lg" len="lg"/>
          </a:ln>
        </p:spPr>
        <p:txBody>
          <a:bodyPr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332" name="Line 20"/>
          <p:cNvSpPr/>
          <p:nvPr/>
        </p:nvSpPr>
        <p:spPr>
          <a:xfrm flipV="1">
            <a:off x="7019925" y="4814888"/>
            <a:ext cx="0" cy="766762"/>
          </a:xfrm>
          <a:prstGeom prst="line">
            <a:avLst/>
          </a:prstGeom>
          <a:ln w="952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341" name="Oval 32"/>
          <p:cNvSpPr/>
          <p:nvPr/>
        </p:nvSpPr>
        <p:spPr>
          <a:xfrm>
            <a:off x="611188" y="3209925"/>
            <a:ext cx="1527175" cy="227013"/>
          </a:xfrm>
          <a:prstGeom prst="ellipse">
            <a:avLst/>
          </a:prstGeom>
          <a:gradFill rotWithShape="1"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grpSp>
        <p:nvGrpSpPr>
          <p:cNvPr id="13357" name="Group 26"/>
          <p:cNvGrpSpPr/>
          <p:nvPr/>
        </p:nvGrpSpPr>
        <p:grpSpPr>
          <a:xfrm>
            <a:off x="6659563" y="1844675"/>
            <a:ext cx="1728787" cy="1689100"/>
            <a:chOff x="480" y="1200"/>
            <a:chExt cx="1042" cy="1019"/>
          </a:xfrm>
        </p:grpSpPr>
        <p:grpSp>
          <p:nvGrpSpPr>
            <p:cNvPr id="13358" name="Group 27"/>
            <p:cNvGrpSpPr/>
            <p:nvPr/>
          </p:nvGrpSpPr>
          <p:grpSpPr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3359" name="Picture 28" descr="circuler_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80" y="1200"/>
                <a:ext cx="1042" cy="1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60" name="Oval 29"/>
              <p:cNvSpPr/>
              <p:nvPr/>
            </p:nvSpPr>
            <p:spPr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  <a:tileRect/>
              </a:gradFill>
              <a:ln w="190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13361" name="Picture 30" descr="Picture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" y="1210"/>
              <a:ext cx="823" cy="360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364" name="Group 10"/>
          <p:cNvGrpSpPr/>
          <p:nvPr/>
        </p:nvGrpSpPr>
        <p:grpSpPr>
          <a:xfrm>
            <a:off x="454343" y="4487545"/>
            <a:ext cx="2303462" cy="2160588"/>
            <a:chOff x="480" y="1200"/>
            <a:chExt cx="1042" cy="1019"/>
          </a:xfrm>
        </p:grpSpPr>
        <p:grpSp>
          <p:nvGrpSpPr>
            <p:cNvPr id="13365" name="Group 11"/>
            <p:cNvGrpSpPr/>
            <p:nvPr/>
          </p:nvGrpSpPr>
          <p:grpSpPr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3366" name="Picture 12" descr="circuler_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80" y="1200"/>
                <a:ext cx="1042" cy="1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67" name="Oval 13"/>
              <p:cNvSpPr/>
              <p:nvPr/>
            </p:nvSpPr>
            <p:spPr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90000"/>
                  </a:gs>
                </a:gsLst>
                <a:lin ang="5400000" scaled="1"/>
                <a:tileRect/>
              </a:gradFill>
              <a:ln w="190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13368" name="Picture 14" descr="Picture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" y="1210"/>
              <a:ext cx="823" cy="36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3370" name="Oval 16"/>
          <p:cNvSpPr/>
          <p:nvPr/>
        </p:nvSpPr>
        <p:spPr>
          <a:xfrm>
            <a:off x="539750" y="5589588"/>
            <a:ext cx="1527175" cy="227012"/>
          </a:xfrm>
          <a:prstGeom prst="ellipse">
            <a:avLst/>
          </a:prstGeom>
          <a:gradFill rotWithShape="1">
            <a:gsLst>
              <a:gs pos="0">
                <a:srgbClr val="990000">
                  <a:alpha val="20000"/>
                </a:srgbClr>
              </a:gs>
              <a:gs pos="100000">
                <a:srgbClr val="9900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371" name="文本框 13370"/>
          <p:cNvSpPr txBox="1"/>
          <p:nvPr/>
        </p:nvSpPr>
        <p:spPr>
          <a:xfrm>
            <a:off x="684213" y="5099050"/>
            <a:ext cx="20161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200" b="1" i="0" dirty="0">
                <a:solidFill>
                  <a:srgbClr val="000099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生活经验</a:t>
            </a:r>
            <a:endParaRPr lang="zh-CN" altLang="en-US" sz="3200" b="1" i="0" dirty="0">
              <a:solidFill>
                <a:srgbClr val="000099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lvl="0"/>
            <a:r>
              <a:rPr lang="zh-CN" altLang="en-US" sz="3200" b="1" i="0" dirty="0">
                <a:solidFill>
                  <a:srgbClr val="000099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认知水平 </a:t>
            </a:r>
            <a:endParaRPr lang="zh-CN" altLang="en-US" sz="3200" b="1" i="0" dirty="0">
              <a:solidFill>
                <a:srgbClr val="000099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grpSp>
        <p:nvGrpSpPr>
          <p:cNvPr id="13372" name="Group 10"/>
          <p:cNvGrpSpPr/>
          <p:nvPr/>
        </p:nvGrpSpPr>
        <p:grpSpPr>
          <a:xfrm>
            <a:off x="3635375" y="4508500"/>
            <a:ext cx="2232025" cy="2160588"/>
            <a:chOff x="480" y="1200"/>
            <a:chExt cx="1042" cy="1019"/>
          </a:xfrm>
        </p:grpSpPr>
        <p:grpSp>
          <p:nvGrpSpPr>
            <p:cNvPr id="13373" name="Group 11"/>
            <p:cNvGrpSpPr/>
            <p:nvPr/>
          </p:nvGrpSpPr>
          <p:grpSpPr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3374" name="Picture 12" descr="circuler_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80" y="1200"/>
                <a:ext cx="1042" cy="1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75" name="Oval 13"/>
              <p:cNvSpPr/>
              <p:nvPr/>
            </p:nvSpPr>
            <p:spPr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90000"/>
                  </a:gs>
                </a:gsLst>
                <a:lin ang="5400000" scaled="1"/>
                <a:tileRect/>
              </a:gradFill>
              <a:ln w="190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13376" name="Picture 14" descr="Picture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" y="1210"/>
              <a:ext cx="823" cy="36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3377" name="文本框 13376"/>
          <p:cNvSpPr txBox="1"/>
          <p:nvPr/>
        </p:nvSpPr>
        <p:spPr>
          <a:xfrm>
            <a:off x="3852863" y="5099050"/>
            <a:ext cx="2232025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200" b="1" i="0" dirty="0">
                <a:solidFill>
                  <a:srgbClr val="000099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体验实践</a:t>
            </a:r>
            <a:endParaRPr lang="zh-CN" altLang="en-US" sz="3200" b="1" i="0" dirty="0">
              <a:solidFill>
                <a:srgbClr val="000099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lvl="0"/>
            <a:r>
              <a:rPr lang="zh-CN" altLang="en-US" sz="3200" b="1" i="0" dirty="0">
                <a:solidFill>
                  <a:srgbClr val="000099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合作交流 </a:t>
            </a:r>
            <a:endParaRPr lang="zh-CN" altLang="en-US" sz="3200" b="1" i="0" dirty="0">
              <a:solidFill>
                <a:srgbClr val="000099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grpSp>
        <p:nvGrpSpPr>
          <p:cNvPr id="13378" name="Group 10"/>
          <p:cNvGrpSpPr/>
          <p:nvPr/>
        </p:nvGrpSpPr>
        <p:grpSpPr>
          <a:xfrm>
            <a:off x="6732588" y="4437063"/>
            <a:ext cx="2087562" cy="2160587"/>
            <a:chOff x="480" y="1200"/>
            <a:chExt cx="1042" cy="1019"/>
          </a:xfrm>
        </p:grpSpPr>
        <p:grpSp>
          <p:nvGrpSpPr>
            <p:cNvPr id="13379" name="Group 11"/>
            <p:cNvGrpSpPr/>
            <p:nvPr/>
          </p:nvGrpSpPr>
          <p:grpSpPr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3380" name="Picture 12" descr="circuler_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80" y="1200"/>
                <a:ext cx="1042" cy="1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81" name="Oval 13"/>
              <p:cNvSpPr/>
              <p:nvPr/>
            </p:nvSpPr>
            <p:spPr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90000"/>
                  </a:gs>
                </a:gsLst>
                <a:lin ang="5400000" scaled="1"/>
                <a:tileRect/>
              </a:gradFill>
              <a:ln w="190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13382" name="Picture 14" descr="Picture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" y="1210"/>
              <a:ext cx="823" cy="36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3383" name="文本框 13382"/>
          <p:cNvSpPr txBox="1"/>
          <p:nvPr/>
        </p:nvSpPr>
        <p:spPr>
          <a:xfrm>
            <a:off x="6950075" y="5026025"/>
            <a:ext cx="2590800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200" b="1" i="0" dirty="0">
                <a:solidFill>
                  <a:srgbClr val="000099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积极态度</a:t>
            </a:r>
            <a:endParaRPr lang="zh-CN" altLang="en-US" sz="3200" b="1" i="0" dirty="0">
              <a:solidFill>
                <a:srgbClr val="000099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  <a:p>
            <a:pPr lvl="0"/>
            <a:r>
              <a:rPr lang="zh-CN" altLang="en-US" sz="3200" b="1" i="0" dirty="0">
                <a:solidFill>
                  <a:srgbClr val="000099"/>
                </a:solidFill>
                <a:latin typeface="Arial" panose="020B0604020202020204" pitchFamily="34" charset="0"/>
                <a:ea typeface="楷体" panose="02010609060101010101" pitchFamily="49" charset="-122"/>
              </a:rPr>
              <a:t>学习能力</a:t>
            </a:r>
            <a:endParaRPr lang="zh-CN" altLang="en-US" sz="3200" b="1" i="0" dirty="0">
              <a:solidFill>
                <a:srgbClr val="000099"/>
              </a:solidFill>
              <a:latin typeface="Arial" panose="020B0604020202020204" pitchFamily="34" charset="0"/>
              <a:ea typeface="楷体" panose="02010609060101010101" pitchFamily="49" charset="-122"/>
            </a:endParaRPr>
          </a:p>
        </p:txBody>
      </p:sp>
      <p:sp>
        <p:nvSpPr>
          <p:cNvPr id="13387" name="Line 9"/>
          <p:cNvSpPr/>
          <p:nvPr/>
        </p:nvSpPr>
        <p:spPr>
          <a:xfrm flipV="1">
            <a:off x="1476375" y="3573463"/>
            <a:ext cx="0" cy="935037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lg" len="lg"/>
            <a:tailEnd type="triangle" w="lg" len="lg"/>
          </a:ln>
        </p:spPr>
        <p:txBody>
          <a:bodyPr rot="10800000"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388" name="Line 9"/>
          <p:cNvSpPr/>
          <p:nvPr/>
        </p:nvSpPr>
        <p:spPr>
          <a:xfrm flipV="1">
            <a:off x="4572000" y="3500438"/>
            <a:ext cx="0" cy="935037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lg" len="lg"/>
            <a:tailEnd type="triangle" w="lg" len="lg"/>
          </a:ln>
        </p:spPr>
        <p:txBody>
          <a:bodyPr rot="10800000"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389" name="Line 9"/>
          <p:cNvSpPr/>
          <p:nvPr/>
        </p:nvSpPr>
        <p:spPr>
          <a:xfrm>
            <a:off x="7667625" y="3500438"/>
            <a:ext cx="0" cy="936625"/>
          </a:xfrm>
          <a:prstGeom prst="line">
            <a:avLst/>
          </a:prstGeom>
          <a:ln w="38100" cap="flat" cmpd="sng">
            <a:solidFill>
              <a:schemeClr val="accent2"/>
            </a:solidFill>
            <a:prstDash val="solid"/>
            <a:headEnd type="none" w="lg" len="lg"/>
            <a:tailEnd type="triangle" w="lg" len="lg"/>
          </a:ln>
        </p:spPr>
        <p:txBody>
          <a:bodyPr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282700" y="1861185"/>
            <a:ext cx="508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indent="0" algn="l"/>
            <a:r>
              <a:rPr lang="zh-CN" altLang="en-US" sz="1200" b="0" u="none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从英语学习基本技能“听、说、读、写”出发，立足常态课堂实践，对“听说”、“阅读”、“写作”三大课型进行范式研究。</a:t>
            </a:r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五边形 6"/>
          <p:cNvSpPr/>
          <p:nvPr/>
        </p:nvSpPr>
        <p:spPr>
          <a:xfrm>
            <a:off x="3639820" y="2421255"/>
            <a:ext cx="2316480" cy="1007745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6276975" y="2421255"/>
            <a:ext cx="2316480" cy="1007745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1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分享交流</a:t>
            </a:r>
            <a:endParaRPr kumimoji="0" lang="zh-CN" altLang="en-US" sz="3200" b="1" i="1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1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拓展运用</a:t>
            </a:r>
            <a:endParaRPr kumimoji="0" lang="zh-CN" altLang="en-US" sz="3200" b="1" i="1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+mn-ea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39820" y="2421255"/>
            <a:ext cx="24003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8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个性学习</a:t>
            </a:r>
            <a:endParaRPr lang="zh-CN" altLang="en-US" sz="3200" b="1">
              <a:solidFill>
                <a:srgbClr val="8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 b="1">
                <a:solidFill>
                  <a:srgbClr val="8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读通文本</a:t>
            </a:r>
            <a:endParaRPr lang="zh-CN" altLang="en-US" sz="3200" b="1">
              <a:solidFill>
                <a:srgbClr val="8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3364" name="Group 10"/>
          <p:cNvGrpSpPr/>
          <p:nvPr/>
        </p:nvGrpSpPr>
        <p:grpSpPr>
          <a:xfrm>
            <a:off x="615950" y="4043045"/>
            <a:ext cx="7273290" cy="2174240"/>
            <a:chOff x="480" y="1200"/>
            <a:chExt cx="1042" cy="1019"/>
          </a:xfrm>
        </p:grpSpPr>
        <p:grpSp>
          <p:nvGrpSpPr>
            <p:cNvPr id="13365" name="Group 11"/>
            <p:cNvGrpSpPr/>
            <p:nvPr/>
          </p:nvGrpSpPr>
          <p:grpSpPr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3366" name="Picture 12" descr="circuler_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80" y="1200"/>
                <a:ext cx="1042" cy="1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67" name="Oval 13"/>
              <p:cNvSpPr/>
              <p:nvPr/>
            </p:nvSpPr>
            <p:spPr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90000"/>
                  </a:gs>
                </a:gsLst>
                <a:lin ang="5400000" scaled="1"/>
                <a:tileRect/>
              </a:gradFill>
              <a:ln w="190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13368" name="Picture 14" descr="Picture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" y="1210"/>
              <a:ext cx="823" cy="36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" name="文本框 8"/>
          <p:cNvSpPr txBox="1"/>
          <p:nvPr/>
        </p:nvSpPr>
        <p:spPr>
          <a:xfrm>
            <a:off x="2413000" y="4231005"/>
            <a:ext cx="5198745" cy="1798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百词斩       </a:t>
            </a:r>
            <a:r>
              <a: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+mn-ea"/>
              </a:rPr>
              <a:t>趣配音</a:t>
            </a:r>
            <a:endParaRPr lang="zh-CN" altLang="en-US" sz="2800" b="1" i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sym typeface="+mn-ea"/>
            </a:endParaRPr>
          </a:p>
          <a:p>
            <a:r>
              <a:rPr lang="en-US" altLang="zh-CN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BBC learning English</a:t>
            </a:r>
            <a:endParaRPr lang="en-US" altLang="zh-CN" sz="2800" b="1" i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有道词典    百度翻译    </a:t>
            </a:r>
            <a:endParaRPr lang="zh-CN" altLang="en-US" sz="2800" b="1" i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英闻天下   </a:t>
            </a:r>
            <a:r>
              <a:rPr lang="en-US" altLang="zh-CN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……</a:t>
            </a:r>
            <a:endParaRPr lang="en-US" altLang="zh-CN" sz="2800" b="1" i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文本框 34"/>
          <p:cNvSpPr txBox="1"/>
          <p:nvPr/>
        </p:nvSpPr>
        <p:spPr>
          <a:xfrm>
            <a:off x="320675" y="165100"/>
            <a:ext cx="5364480" cy="70104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  <a:scene3d>
              <a:camera prst="orthographicFront"/>
              <a:lightRig rig="threePt" dir="t"/>
            </a:scene3d>
          </a:bodyPr>
          <a:lstStyle/>
          <a:p>
            <a:pPr algn="l">
              <a:lnSpc>
                <a:spcPct val="100000"/>
              </a:lnSpc>
            </a:pPr>
            <a:r>
              <a:rPr lang="zh-CN" altLang="en-US" sz="4000" b="1" i="0" kern="0" dirty="0">
                <a:solidFill>
                  <a:schemeClr val="bg1"/>
                </a:solidFill>
                <a:latin typeface="华文彩云" panose="02010800040101010101" pitchFamily="2" charset="-122"/>
                <a:ea typeface="华文彩云" panose="02010800040101010101" pitchFamily="2" charset="-122"/>
                <a:cs typeface="+mj-cs"/>
                <a:sym typeface="Times New Roman" panose="02020603050405020304"/>
              </a:rPr>
              <a:t>英语阅读教学范式</a:t>
            </a:r>
            <a:endParaRPr lang="zh-CN" altLang="en-US" sz="4000" b="1" i="0" kern="0" dirty="0">
              <a:solidFill>
                <a:schemeClr val="bg1"/>
              </a:solidFill>
              <a:latin typeface="华文彩云" panose="02010800040101010101" pitchFamily="2" charset="-122"/>
              <a:ea typeface="华文彩云" panose="02010800040101010101" pitchFamily="2" charset="-122"/>
              <a:cs typeface="+mj-cs"/>
              <a:sym typeface="Times New Roman" panose="02020603050405020304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950" y="2117090"/>
            <a:ext cx="2379345" cy="1158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前言</a:t>
            </a:r>
            <a:endParaRPr lang="zh-CN" altLang="en-US"/>
          </a:p>
        </p:txBody>
      </p:sp>
      <p:sp>
        <p:nvSpPr>
          <p:cNvPr id="4" name="上箭头 3"/>
          <p:cNvSpPr/>
          <p:nvPr/>
        </p:nvSpPr>
        <p:spPr>
          <a:xfrm>
            <a:off x="334645" y="3813175"/>
            <a:ext cx="2652395" cy="2402840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华文楷体" panose="02010600040101010101" charset="-122"/>
                <a:ea typeface="华文楷体" panose="02010600040101010101" charset="-122"/>
              </a:rPr>
              <a:t>范式研究推进会议</a:t>
            </a:r>
            <a:endParaRPr kumimoji="0" lang="zh-CN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华文楷体" panose="02010600040101010101" charset="-122"/>
              <a:ea typeface="华文楷体" panose="02010600040101010101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华文楷体" panose="02010600040101010101" charset="-122"/>
              <a:ea typeface="华文楷体" panose="02010600040101010101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华文楷体" panose="02010600040101010101" charset="-122"/>
                <a:ea typeface="华文楷体" panose="02010600040101010101" charset="-122"/>
              </a:rPr>
              <a:t>范式研究教学活动</a:t>
            </a:r>
            <a:endParaRPr kumimoji="0" lang="zh-CN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5" name="椭圆 4">
            <a:hlinkClick r:id="rId1" tooltip="" action="ppaction://hlinksldjump"/>
          </p:cNvPr>
          <p:cNvSpPr/>
          <p:nvPr/>
        </p:nvSpPr>
        <p:spPr>
          <a:xfrm>
            <a:off x="3514725" y="2174875"/>
            <a:ext cx="2113915" cy="112522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重新 </a:t>
            </a: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 定位</a:t>
            </a: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上箭头 5"/>
          <p:cNvSpPr/>
          <p:nvPr/>
        </p:nvSpPr>
        <p:spPr>
          <a:xfrm>
            <a:off x="3413125" y="3813175"/>
            <a:ext cx="2462530" cy="2402840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华文楷体" panose="02010600040101010101" charset="-122"/>
                <a:ea typeface="华文楷体" panose="02010600040101010101" charset="-122"/>
              </a:rPr>
              <a:t>学科专家、项目专家引领指导</a:t>
            </a:r>
            <a:endParaRPr kumimoji="0" lang="zh-CN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69265" y="2174875"/>
            <a:ext cx="2253615" cy="112522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形成</a:t>
            </a: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  初稿</a:t>
            </a: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" name="上箭头 9"/>
          <p:cNvSpPr/>
          <p:nvPr/>
        </p:nvSpPr>
        <p:spPr>
          <a:xfrm>
            <a:off x="6301740" y="3871595"/>
            <a:ext cx="2263775" cy="2402840"/>
          </a:xfrm>
          <a:prstGeom prst="up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华文楷体" panose="02010600040101010101" charset="-122"/>
                <a:ea typeface="华文楷体" panose="02010600040101010101" charset="-122"/>
              </a:rPr>
              <a:t>论证预备会专家建议</a:t>
            </a:r>
            <a:endParaRPr kumimoji="0" lang="zh-CN" alt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190740" y="6313805"/>
            <a:ext cx="1857375" cy="396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 sz="2000"/>
          </a:p>
        </p:txBody>
      </p:sp>
      <p:sp>
        <p:nvSpPr>
          <p:cNvPr id="12" name="椭圆 11"/>
          <p:cNvSpPr/>
          <p:nvPr/>
        </p:nvSpPr>
        <p:spPr>
          <a:xfrm>
            <a:off x="6376670" y="2174875"/>
            <a:ext cx="2113915" cy="1125220"/>
          </a:xfrm>
          <a:prstGeom prst="ellipse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修改</a:t>
            </a: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   完善</a:t>
            </a:r>
            <a:endParaRPr kumimoji="0" lang="zh-CN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6" grpId="0" bldLvl="0" animBg="1"/>
      <p:bldP spid="5" grpId="0" bldLvl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五边形 3"/>
          <p:cNvSpPr/>
          <p:nvPr/>
        </p:nvSpPr>
        <p:spPr>
          <a:xfrm>
            <a:off x="972185" y="2421255"/>
            <a:ext cx="2316480" cy="1007745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72185" y="2421255"/>
            <a:ext cx="2672715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8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情境代入</a:t>
            </a:r>
            <a:endParaRPr lang="en-US" altLang="zh-CN" sz="3200" b="1">
              <a:solidFill>
                <a:srgbClr val="8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 b="1">
                <a:solidFill>
                  <a:srgbClr val="8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任务驱动</a:t>
            </a:r>
            <a:endParaRPr lang="zh-CN" altLang="en-US" sz="3200" b="1">
              <a:solidFill>
                <a:srgbClr val="8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3639820" y="2421255"/>
            <a:ext cx="2316480" cy="1007745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6276975" y="2421255"/>
            <a:ext cx="2316480" cy="1007745"/>
          </a:xfrm>
          <a:prstGeom prst="homePlat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1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真实情境</a:t>
            </a:r>
            <a:endParaRPr kumimoji="0" lang="zh-CN" altLang="en-US" sz="3200" b="1" i="1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1" u="none" strike="noStrike" cap="none" normalizeH="0" baseline="0" smtClean="0">
                <a:ln>
                  <a:noFill/>
                </a:ln>
                <a:solidFill>
                  <a:srgbClr val="800000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交际运用</a:t>
            </a:r>
            <a:endParaRPr kumimoji="0" lang="zh-CN" altLang="en-US" sz="3200" b="1" i="1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+mn-ea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39820" y="2421255"/>
            <a:ext cx="24003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8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资源链接</a:t>
            </a:r>
            <a:endParaRPr lang="zh-CN" altLang="en-US" sz="3200" b="1">
              <a:solidFill>
                <a:srgbClr val="8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sz="3200" b="1">
                <a:solidFill>
                  <a:srgbClr val="8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个性学习</a:t>
            </a:r>
            <a:endParaRPr lang="zh-CN" altLang="en-US" sz="3200" b="1">
              <a:solidFill>
                <a:srgbClr val="8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3364" name="Group 10"/>
          <p:cNvGrpSpPr/>
          <p:nvPr/>
        </p:nvGrpSpPr>
        <p:grpSpPr>
          <a:xfrm>
            <a:off x="615950" y="4029075"/>
            <a:ext cx="7273290" cy="2174240"/>
            <a:chOff x="480" y="1200"/>
            <a:chExt cx="1042" cy="1019"/>
          </a:xfrm>
        </p:grpSpPr>
        <p:grpSp>
          <p:nvGrpSpPr>
            <p:cNvPr id="13365" name="Group 11"/>
            <p:cNvGrpSpPr/>
            <p:nvPr/>
          </p:nvGrpSpPr>
          <p:grpSpPr>
            <a:xfrm>
              <a:off x="480" y="1200"/>
              <a:ext cx="1042" cy="1019"/>
              <a:chOff x="480" y="1200"/>
              <a:chExt cx="1042" cy="1019"/>
            </a:xfrm>
          </p:grpSpPr>
          <p:pic>
            <p:nvPicPr>
              <p:cNvPr id="13366" name="Picture 12" descr="circuler_1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480" y="1200"/>
                <a:ext cx="1042" cy="101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3367" name="Oval 13"/>
              <p:cNvSpPr/>
              <p:nvPr/>
            </p:nvSpPr>
            <p:spPr>
              <a:xfrm>
                <a:off x="480" y="120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FF9900"/>
                  </a:gs>
                  <a:gs pos="100000">
                    <a:srgbClr val="990000"/>
                  </a:gs>
                </a:gsLst>
                <a:lin ang="5400000" scaled="1"/>
                <a:tileRect/>
              </a:gradFill>
              <a:ln w="1905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13368" name="Picture 14" descr="Picture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" y="1210"/>
              <a:ext cx="823" cy="36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9" name="文本框 8"/>
          <p:cNvSpPr txBox="1"/>
          <p:nvPr/>
        </p:nvSpPr>
        <p:spPr>
          <a:xfrm>
            <a:off x="2240915" y="4398645"/>
            <a:ext cx="5198745" cy="1798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TED</a:t>
            </a:r>
            <a:r>
              <a: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公众号   口语陪练网  </a:t>
            </a:r>
            <a:endParaRPr lang="zh-CN" altLang="en-US" sz="2800" b="1" i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一起作业      趣趣英语</a:t>
            </a:r>
            <a:endParaRPr lang="zh-CN" altLang="en-US" sz="2800" b="1" i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zh-CN" altLang="en-US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沪江英语      数字平台</a:t>
            </a:r>
            <a:endParaRPr lang="zh-CN" altLang="en-US" sz="2800" b="1" i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en-US" altLang="zh-CN" sz="2800" b="1" i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……</a:t>
            </a:r>
            <a:endParaRPr lang="en-US" altLang="zh-CN" sz="2800" b="1" i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4" name="文本框 34"/>
          <p:cNvSpPr txBox="1"/>
          <p:nvPr/>
        </p:nvSpPr>
        <p:spPr>
          <a:xfrm>
            <a:off x="389890" y="179705"/>
            <a:ext cx="5364480" cy="70104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  <a:scene3d>
              <a:camera prst="orthographicFront"/>
              <a:lightRig rig="threePt" dir="t"/>
            </a:scene3d>
          </a:bodyPr>
          <a:lstStyle/>
          <a:p>
            <a:pPr lvl="0" algn="l"/>
            <a:r>
              <a:rPr lang="zh-CN" altLang="en-US" sz="4000" b="1" i="0" kern="0" dirty="0">
                <a:solidFill>
                  <a:schemeClr val="bg1"/>
                </a:solidFill>
                <a:latin typeface="华文彩云" panose="02010800040101010101" pitchFamily="2" charset="-122"/>
                <a:ea typeface="华文彩云" panose="02010800040101010101" pitchFamily="2" charset="-122"/>
                <a:cs typeface="+mj-cs"/>
                <a:sym typeface="Times New Roman" panose="02020603050405020304"/>
              </a:rPr>
              <a:t>英语听说教学范式</a:t>
            </a:r>
            <a:endParaRPr lang="zh-CN" altLang="en-US" sz="4000" b="1" i="0" kern="0" dirty="0">
              <a:solidFill>
                <a:schemeClr val="bg1"/>
              </a:solidFill>
              <a:latin typeface="华文彩云" panose="02010800040101010101" pitchFamily="2" charset="-122"/>
              <a:ea typeface="华文彩云" panose="02010800040101010101" pitchFamily="2" charset="-122"/>
              <a:cs typeface="+mj-cs"/>
              <a:sym typeface="Times New Roman" panose="02020603050405020304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WordArt 10"/>
          <p:cNvSpPr>
            <a:spLocks noTextEdit="1"/>
          </p:cNvSpPr>
          <p:nvPr/>
        </p:nvSpPr>
        <p:spPr>
          <a:xfrm>
            <a:off x="-1620837" y="3860800"/>
            <a:ext cx="9001125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2400" b="1" i="1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en-US" altLang="zh-CN" sz="2400" b="1" i="1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 b="1" i="1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互联网+</a:t>
            </a:r>
            <a:r>
              <a:rPr lang="en-US" altLang="zh-CN" sz="2400" b="1" i="1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 b="1" i="1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时代</a:t>
            </a:r>
            <a:endParaRPr lang="zh-CN" altLang="en-US" sz="2400" b="1" i="1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2400" b="1" i="1">
                <a:solidFill>
                  <a:srgbClr val="0000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  初中英语课堂教学范式研究汇报</a:t>
            </a:r>
            <a:endParaRPr lang="zh-CN" altLang="en-US" sz="2400" b="1" i="1">
              <a:solidFill>
                <a:srgbClr val="000099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099" name="WordArt 11"/>
          <p:cNvSpPr>
            <a:spLocks noTextEdit="1"/>
          </p:cNvSpPr>
          <p:nvPr/>
        </p:nvSpPr>
        <p:spPr>
          <a:xfrm flipV="1">
            <a:off x="468313" y="4746625"/>
            <a:ext cx="4813300" cy="341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2400" b="1" i="1">
                <a:gradFill rotWithShape="1">
                  <a:gsLst>
                    <a:gs pos="0">
                      <a:srgbClr val="FFFFFF">
                        <a:alpha val="0"/>
                      </a:srgbClr>
                    </a:gs>
                    <a:gs pos="100000">
                      <a:schemeClr val="tx1">
                        <a:alpha val="14998"/>
                      </a:schemeClr>
                    </a:gs>
                  </a:gsLst>
                  <a:lin ang="5400000" scaled="1"/>
                  <a:tileRect/>
                </a:gradFill>
                <a:latin typeface="黑体" panose="02010609060101010101" pitchFamily="49" charset="-122"/>
                <a:ea typeface="黑体" panose="02010609060101010101" pitchFamily="49" charset="-122"/>
              </a:rPr>
              <a:t>单击此处添加标题文字</a:t>
            </a:r>
            <a:endParaRPr lang="zh-CN" altLang="en-US" sz="2400" b="1" i="1">
              <a:gradFill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chemeClr val="tx1">
                      <a:alpha val="14998"/>
                    </a:schemeClr>
                  </a:gs>
                </a:gsLst>
                <a:lin ang="5400000" scaled="1"/>
                <a:tileRect/>
              </a:gra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101" name="图片 4100" descr="校徽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8200" y="0"/>
            <a:ext cx="1584325" cy="1571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76" name="Oval 32"/>
          <p:cNvSpPr/>
          <p:nvPr/>
        </p:nvSpPr>
        <p:spPr>
          <a:xfrm>
            <a:off x="1687513" y="5137150"/>
            <a:ext cx="2520950" cy="249238"/>
          </a:xfrm>
          <a:prstGeom prst="ellipse">
            <a:avLst/>
          </a:prstGeom>
          <a:gradFill rotWithShape="1">
            <a:gsLst>
              <a:gs pos="0">
                <a:schemeClr val="tx1">
                  <a:alpha val="39998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 wrap="none" anchor="ctr"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1777" name="Oval 33"/>
          <p:cNvSpPr/>
          <p:nvPr/>
        </p:nvSpPr>
        <p:spPr>
          <a:xfrm>
            <a:off x="4808538" y="5137150"/>
            <a:ext cx="2520950" cy="249238"/>
          </a:xfrm>
          <a:prstGeom prst="ellipse">
            <a:avLst/>
          </a:prstGeom>
          <a:gradFill rotWithShape="1">
            <a:gsLst>
              <a:gs pos="0">
                <a:schemeClr val="tx1">
                  <a:alpha val="39998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6350">
            <a:noFill/>
          </a:ln>
        </p:spPr>
        <p:txBody>
          <a:bodyPr wrap="none" anchor="ctr"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1779" name="Rectangle 2"/>
          <p:cNvSpPr/>
          <p:nvPr/>
        </p:nvSpPr>
        <p:spPr>
          <a:xfrm>
            <a:off x="797560" y="3502660"/>
            <a:ext cx="890270" cy="6921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+mj-lt"/>
                <a:ea typeface="华文细黑" panose="02010600040101010101" pitchFamily="2" charset="-122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</a:lstStyle>
          <a:p>
            <a:pPr lvl="0"/>
            <a:r>
              <a:rPr lang="zh-CN" altLang="en-US" sz="4000" dirty="0">
                <a:solidFill>
                  <a:srgbClr val="660033"/>
                </a:solidFill>
                <a:ea typeface="华文彩云" panose="02010800040101010101" pitchFamily="2" charset="-122"/>
              </a:rPr>
              <a:t>英语学科素养</a:t>
            </a:r>
            <a:endParaRPr lang="zh-CN" altLang="en-US" sz="4000" dirty="0">
              <a:solidFill>
                <a:srgbClr val="660033"/>
              </a:solidFill>
              <a:ea typeface="华文彩云" panose="02010800040101010101" pitchFamily="2" charset="-122"/>
            </a:endParaRPr>
          </a:p>
        </p:txBody>
      </p:sp>
      <p:grpSp>
        <p:nvGrpSpPr>
          <p:cNvPr id="31749" name="Group 5"/>
          <p:cNvGrpSpPr/>
          <p:nvPr/>
        </p:nvGrpSpPr>
        <p:grpSpPr>
          <a:xfrm rot="0">
            <a:off x="2133600" y="4147820"/>
            <a:ext cx="2036445" cy="1943735"/>
            <a:chOff x="2227" y="1607"/>
            <a:chExt cx="1288" cy="1286"/>
          </a:xfrm>
        </p:grpSpPr>
        <p:grpSp>
          <p:nvGrpSpPr>
            <p:cNvPr id="31750" name="Group 6"/>
            <p:cNvGrpSpPr/>
            <p:nvPr/>
          </p:nvGrpSpPr>
          <p:grpSpPr>
            <a:xfrm rot="650306">
              <a:off x="2227" y="1607"/>
              <a:ext cx="1288" cy="1286"/>
              <a:chOff x="3785" y="1683"/>
              <a:chExt cx="1136" cy="1134"/>
            </a:xfrm>
          </p:grpSpPr>
          <p:sp>
            <p:nvSpPr>
              <p:cNvPr id="366599" name="Oval 7"/>
              <p:cNvSpPr>
                <a:spLocks noChangeArrowheads="1"/>
              </p:cNvSpPr>
              <p:nvPr/>
            </p:nvSpPr>
            <p:spPr bwMode="auto">
              <a:xfrm>
                <a:off x="3785" y="1683"/>
                <a:ext cx="1136" cy="113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alpha val="89999"/>
                    </a:schemeClr>
                  </a:gs>
                  <a:gs pos="50000">
                    <a:schemeClr val="bg1"/>
                  </a:gs>
                  <a:gs pos="100000">
                    <a:schemeClr val="bg2">
                      <a:alpha val="89999"/>
                    </a:schemeClr>
                  </a:gs>
                </a:gsLst>
                <a:lin ang="2700000" scaled="1"/>
              </a:gradFill>
              <a:ln w="9525" algn="ctr">
                <a:solidFill>
                  <a:schemeClr val="bg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endParaRPr>
              </a:p>
            </p:txBody>
          </p:sp>
          <p:sp>
            <p:nvSpPr>
              <p:cNvPr id="31752" name="Oval 8"/>
              <p:cNvSpPr/>
              <p:nvPr/>
            </p:nvSpPr>
            <p:spPr>
              <a:xfrm>
                <a:off x="3849" y="1745"/>
                <a:ext cx="1008" cy="101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89998"/>
                    </a:schemeClr>
                  </a:gs>
                  <a:gs pos="100000">
                    <a:schemeClr val="accent2"/>
                  </a:gs>
                </a:gsLst>
                <a:lin ang="2700000" scaled="1"/>
                <a:tileRect/>
              </a:gradFill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sp>
          <p:nvSpPr>
            <p:cNvPr id="31753" name="Freeform 9"/>
            <p:cNvSpPr/>
            <p:nvPr/>
          </p:nvSpPr>
          <p:spPr>
            <a:xfrm rot="-5400000">
              <a:off x="2541" y="2002"/>
              <a:ext cx="491" cy="98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0" y="173"/>
                </a:cxn>
                <a:cxn ang="0">
                  <a:pos x="174" y="348"/>
                </a:cxn>
                <a:cxn ang="0">
                  <a:pos x="174" y="174"/>
                </a:cxn>
                <a:cxn ang="0">
                  <a:pos x="173" y="0"/>
                </a:cxn>
              </a:cxnLst>
              <a:pathLst>
                <a:path w="174" h="348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70"/>
                    <a:pt x="77" y="348"/>
                    <a:pt x="174" y="348"/>
                  </a:cubicBezTo>
                  <a:lnTo>
                    <a:pt x="174" y="174"/>
                  </a:lnTo>
                  <a:lnTo>
                    <a:pt x="1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25998"/>
                  </a:schemeClr>
                </a:gs>
              </a:gsLst>
              <a:lin ang="0" scaled="1"/>
              <a:tileRect/>
            </a:gradFill>
            <a:ln w="635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54" name="Freeform 10"/>
            <p:cNvSpPr/>
            <p:nvPr/>
          </p:nvSpPr>
          <p:spPr>
            <a:xfrm rot="5400000">
              <a:off x="2702" y="1514"/>
              <a:ext cx="491" cy="98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0" y="173"/>
                </a:cxn>
                <a:cxn ang="0">
                  <a:pos x="174" y="348"/>
                </a:cxn>
                <a:cxn ang="0">
                  <a:pos x="174" y="174"/>
                </a:cxn>
                <a:cxn ang="0">
                  <a:pos x="173" y="0"/>
                </a:cxn>
              </a:cxnLst>
              <a:pathLst>
                <a:path w="174" h="348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70"/>
                    <a:pt x="77" y="348"/>
                    <a:pt x="174" y="348"/>
                  </a:cubicBezTo>
                  <a:lnTo>
                    <a:pt x="174" y="174"/>
                  </a:lnTo>
                  <a:lnTo>
                    <a:pt x="1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ln w="635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31780" name="Group 5"/>
          <p:cNvGrpSpPr/>
          <p:nvPr/>
        </p:nvGrpSpPr>
        <p:grpSpPr>
          <a:xfrm rot="0">
            <a:off x="2188210" y="1750060"/>
            <a:ext cx="1922780" cy="1866900"/>
            <a:chOff x="2227" y="1607"/>
            <a:chExt cx="1288" cy="1286"/>
          </a:xfrm>
        </p:grpSpPr>
        <p:grpSp>
          <p:nvGrpSpPr>
            <p:cNvPr id="31781" name="Group 6"/>
            <p:cNvGrpSpPr/>
            <p:nvPr/>
          </p:nvGrpSpPr>
          <p:grpSpPr>
            <a:xfrm rot="650306">
              <a:off x="2227" y="1607"/>
              <a:ext cx="1288" cy="1286"/>
              <a:chOff x="3785" y="1683"/>
              <a:chExt cx="1136" cy="1134"/>
            </a:xfrm>
          </p:grpSpPr>
          <p:sp>
            <p:nvSpPr>
              <p:cNvPr id="2" name="Oval 7"/>
              <p:cNvSpPr>
                <a:spLocks noChangeArrowheads="1"/>
              </p:cNvSpPr>
              <p:nvPr/>
            </p:nvSpPr>
            <p:spPr bwMode="auto">
              <a:xfrm>
                <a:off x="3785" y="1683"/>
                <a:ext cx="1136" cy="113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alpha val="89999"/>
                    </a:schemeClr>
                  </a:gs>
                  <a:gs pos="50000">
                    <a:schemeClr val="bg1"/>
                  </a:gs>
                  <a:gs pos="100000">
                    <a:schemeClr val="bg2">
                      <a:alpha val="89999"/>
                    </a:schemeClr>
                  </a:gs>
                </a:gsLst>
                <a:lin ang="2700000" scaled="1"/>
              </a:gradFill>
              <a:ln w="9525" algn="ctr">
                <a:solidFill>
                  <a:schemeClr val="bg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endParaRPr>
              </a:p>
            </p:txBody>
          </p:sp>
          <p:sp>
            <p:nvSpPr>
              <p:cNvPr id="31783" name="Oval 8"/>
              <p:cNvSpPr/>
              <p:nvPr/>
            </p:nvSpPr>
            <p:spPr>
              <a:xfrm>
                <a:off x="3836" y="1748"/>
                <a:ext cx="1008" cy="101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89998"/>
                    </a:schemeClr>
                  </a:gs>
                  <a:gs pos="100000">
                    <a:schemeClr val="accent2"/>
                  </a:gs>
                </a:gsLst>
                <a:lin ang="2700000" scaled="1"/>
                <a:tileRect/>
              </a:gradFill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sp>
          <p:nvSpPr>
            <p:cNvPr id="31784" name="Freeform 9"/>
            <p:cNvSpPr/>
            <p:nvPr/>
          </p:nvSpPr>
          <p:spPr>
            <a:xfrm rot="-5400000">
              <a:off x="2541" y="2002"/>
              <a:ext cx="491" cy="98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0" y="173"/>
                </a:cxn>
                <a:cxn ang="0">
                  <a:pos x="174" y="348"/>
                </a:cxn>
                <a:cxn ang="0">
                  <a:pos x="174" y="174"/>
                </a:cxn>
                <a:cxn ang="0">
                  <a:pos x="173" y="0"/>
                </a:cxn>
              </a:cxnLst>
              <a:pathLst>
                <a:path w="174" h="348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70"/>
                    <a:pt x="77" y="348"/>
                    <a:pt x="174" y="348"/>
                  </a:cubicBezTo>
                  <a:lnTo>
                    <a:pt x="174" y="174"/>
                  </a:lnTo>
                  <a:lnTo>
                    <a:pt x="1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25998"/>
                  </a:schemeClr>
                </a:gs>
              </a:gsLst>
              <a:lin ang="0" scaled="1"/>
              <a:tileRect/>
            </a:gradFill>
            <a:ln w="635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85" name="Freeform 10"/>
            <p:cNvSpPr/>
            <p:nvPr/>
          </p:nvSpPr>
          <p:spPr>
            <a:xfrm rot="5400000">
              <a:off x="2702" y="1514"/>
              <a:ext cx="491" cy="98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0" y="173"/>
                </a:cxn>
                <a:cxn ang="0">
                  <a:pos x="174" y="348"/>
                </a:cxn>
                <a:cxn ang="0">
                  <a:pos x="174" y="174"/>
                </a:cxn>
                <a:cxn ang="0">
                  <a:pos x="173" y="0"/>
                </a:cxn>
              </a:cxnLst>
              <a:pathLst>
                <a:path w="174" h="348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70"/>
                    <a:pt x="77" y="348"/>
                    <a:pt x="174" y="348"/>
                  </a:cubicBezTo>
                  <a:lnTo>
                    <a:pt x="174" y="174"/>
                  </a:lnTo>
                  <a:lnTo>
                    <a:pt x="1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ln w="6350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31786" name="Group 5"/>
          <p:cNvGrpSpPr/>
          <p:nvPr/>
        </p:nvGrpSpPr>
        <p:grpSpPr>
          <a:xfrm rot="0">
            <a:off x="5083810" y="4195445"/>
            <a:ext cx="2012315" cy="1922780"/>
            <a:chOff x="2227" y="1607"/>
            <a:chExt cx="1288" cy="1286"/>
          </a:xfrm>
        </p:grpSpPr>
        <p:grpSp>
          <p:nvGrpSpPr>
            <p:cNvPr id="31787" name="Group 6"/>
            <p:cNvGrpSpPr/>
            <p:nvPr/>
          </p:nvGrpSpPr>
          <p:grpSpPr>
            <a:xfrm rot="650306">
              <a:off x="2227" y="1607"/>
              <a:ext cx="1288" cy="1286"/>
              <a:chOff x="3785" y="1683"/>
              <a:chExt cx="1136" cy="1134"/>
            </a:xfrm>
          </p:grpSpPr>
          <p:sp>
            <p:nvSpPr>
              <p:cNvPr id="3" name="Oval 7"/>
              <p:cNvSpPr>
                <a:spLocks noChangeArrowheads="1"/>
              </p:cNvSpPr>
              <p:nvPr/>
            </p:nvSpPr>
            <p:spPr bwMode="auto">
              <a:xfrm>
                <a:off x="3785" y="1683"/>
                <a:ext cx="1136" cy="113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alpha val="89999"/>
                    </a:schemeClr>
                  </a:gs>
                  <a:gs pos="50000">
                    <a:schemeClr val="bg1"/>
                  </a:gs>
                  <a:gs pos="100000">
                    <a:schemeClr val="bg2">
                      <a:alpha val="89999"/>
                    </a:schemeClr>
                  </a:gs>
                </a:gsLst>
                <a:lin ang="2700000" scaled="1"/>
              </a:gradFill>
              <a:ln w="9525" algn="ctr">
                <a:solidFill>
                  <a:schemeClr val="bg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endParaRPr>
              </a:p>
            </p:txBody>
          </p:sp>
          <p:sp>
            <p:nvSpPr>
              <p:cNvPr id="31789" name="Oval 8"/>
              <p:cNvSpPr/>
              <p:nvPr/>
            </p:nvSpPr>
            <p:spPr>
              <a:xfrm>
                <a:off x="3849" y="1745"/>
                <a:ext cx="1008" cy="101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89998"/>
                    </a:schemeClr>
                  </a:gs>
                  <a:gs pos="100000">
                    <a:schemeClr val="accent2"/>
                  </a:gs>
                </a:gsLst>
                <a:lin ang="2700000" scaled="1"/>
                <a:tileRect/>
              </a:gradFill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sp>
          <p:nvSpPr>
            <p:cNvPr id="31790" name="Freeform 9"/>
            <p:cNvSpPr/>
            <p:nvPr/>
          </p:nvSpPr>
          <p:spPr>
            <a:xfrm rot="-5400000">
              <a:off x="2541" y="2002"/>
              <a:ext cx="491" cy="98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0" y="173"/>
                </a:cxn>
                <a:cxn ang="0">
                  <a:pos x="174" y="348"/>
                </a:cxn>
                <a:cxn ang="0">
                  <a:pos x="174" y="174"/>
                </a:cxn>
                <a:cxn ang="0">
                  <a:pos x="173" y="0"/>
                </a:cxn>
              </a:cxnLst>
              <a:pathLst>
                <a:path w="174" h="348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70"/>
                    <a:pt x="77" y="348"/>
                    <a:pt x="174" y="348"/>
                  </a:cubicBezTo>
                  <a:lnTo>
                    <a:pt x="174" y="174"/>
                  </a:lnTo>
                  <a:lnTo>
                    <a:pt x="1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25998"/>
                  </a:schemeClr>
                </a:gs>
              </a:gsLst>
              <a:lin ang="0" scaled="1"/>
              <a:tileRect/>
            </a:gradFill>
            <a:ln w="635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1791" name="Freeform 10"/>
            <p:cNvSpPr/>
            <p:nvPr/>
          </p:nvSpPr>
          <p:spPr>
            <a:xfrm rot="5400000">
              <a:off x="2702" y="1514"/>
              <a:ext cx="491" cy="98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0" y="173"/>
                </a:cxn>
                <a:cxn ang="0">
                  <a:pos x="174" y="348"/>
                </a:cxn>
                <a:cxn ang="0">
                  <a:pos x="174" y="174"/>
                </a:cxn>
                <a:cxn ang="0">
                  <a:pos x="173" y="0"/>
                </a:cxn>
              </a:cxnLst>
              <a:pathLst>
                <a:path w="174" h="348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70"/>
                    <a:pt x="77" y="348"/>
                    <a:pt x="174" y="348"/>
                  </a:cubicBezTo>
                  <a:lnTo>
                    <a:pt x="174" y="174"/>
                  </a:lnTo>
                  <a:lnTo>
                    <a:pt x="1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ln w="635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31795" name="文本框 31794"/>
          <p:cNvSpPr txBox="1"/>
          <p:nvPr/>
        </p:nvSpPr>
        <p:spPr>
          <a:xfrm>
            <a:off x="7019925" y="6092825"/>
            <a:ext cx="1800225" cy="57943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lang="zh-CN" altLang="en-US" sz="32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4" name="Group 5"/>
          <p:cNvGrpSpPr/>
          <p:nvPr/>
        </p:nvGrpSpPr>
        <p:grpSpPr>
          <a:xfrm rot="0">
            <a:off x="5139690" y="1751965"/>
            <a:ext cx="1911350" cy="1870075"/>
            <a:chOff x="2227" y="1607"/>
            <a:chExt cx="1288" cy="1286"/>
          </a:xfrm>
        </p:grpSpPr>
        <p:grpSp>
          <p:nvGrpSpPr>
            <p:cNvPr id="5" name="Group 6"/>
            <p:cNvGrpSpPr/>
            <p:nvPr/>
          </p:nvGrpSpPr>
          <p:grpSpPr>
            <a:xfrm rot="650306">
              <a:off x="2227" y="1607"/>
              <a:ext cx="1288" cy="1286"/>
              <a:chOff x="3785" y="1683"/>
              <a:chExt cx="1136" cy="1134"/>
            </a:xfrm>
          </p:grpSpPr>
          <p:sp>
            <p:nvSpPr>
              <p:cNvPr id="6" name="Oval 7"/>
              <p:cNvSpPr>
                <a:spLocks noChangeArrowheads="1"/>
              </p:cNvSpPr>
              <p:nvPr/>
            </p:nvSpPr>
            <p:spPr bwMode="auto">
              <a:xfrm>
                <a:off x="3785" y="1683"/>
                <a:ext cx="1136" cy="113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alpha val="89999"/>
                    </a:schemeClr>
                  </a:gs>
                  <a:gs pos="50000">
                    <a:schemeClr val="bg1"/>
                  </a:gs>
                  <a:gs pos="100000">
                    <a:schemeClr val="bg2">
                      <a:alpha val="89999"/>
                    </a:schemeClr>
                  </a:gs>
                </a:gsLst>
                <a:lin ang="2700000" scaled="1"/>
              </a:gradFill>
              <a:ln w="9525" algn="ctr">
                <a:solidFill>
                  <a:schemeClr val="bg2"/>
                </a:solidFill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华文细黑" panose="02010600040101010101" pitchFamily="2" charset="-122"/>
                  <a:cs typeface="+mn-cs"/>
                </a:endParaRPr>
              </a:p>
            </p:txBody>
          </p:sp>
          <p:sp>
            <p:nvSpPr>
              <p:cNvPr id="7" name="Oval 8"/>
              <p:cNvSpPr/>
              <p:nvPr/>
            </p:nvSpPr>
            <p:spPr>
              <a:xfrm>
                <a:off x="3836" y="1748"/>
                <a:ext cx="1008" cy="1010"/>
              </a:xfrm>
              <a:prstGeom prst="ellipse">
                <a:avLst/>
              </a:prstGeom>
              <a:gradFill rotWithShape="1">
                <a:gsLst>
                  <a:gs pos="0">
                    <a:schemeClr val="accent1">
                      <a:alpha val="89998"/>
                    </a:schemeClr>
                  </a:gs>
                  <a:gs pos="100000">
                    <a:schemeClr val="accent2"/>
                  </a:gs>
                </a:gsLst>
                <a:lin ang="2700000" scaled="1"/>
                <a:tileRect/>
              </a:gradFill>
              <a:ln w="9525" cap="flat" cmpd="sng">
                <a:solidFill>
                  <a:schemeClr val="bg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pPr lvl="0"/>
                <a:endParaRPr lang="zh-CN" altLang="en-US" dirty="0"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sp>
          <p:nvSpPr>
            <p:cNvPr id="8" name="Freeform 9"/>
            <p:cNvSpPr/>
            <p:nvPr/>
          </p:nvSpPr>
          <p:spPr>
            <a:xfrm rot="-5400000">
              <a:off x="2541" y="2002"/>
              <a:ext cx="491" cy="98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0" y="173"/>
                </a:cxn>
                <a:cxn ang="0">
                  <a:pos x="174" y="348"/>
                </a:cxn>
                <a:cxn ang="0">
                  <a:pos x="174" y="174"/>
                </a:cxn>
                <a:cxn ang="0">
                  <a:pos x="173" y="0"/>
                </a:cxn>
              </a:cxnLst>
              <a:pathLst>
                <a:path w="174" h="348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70"/>
                    <a:pt x="77" y="348"/>
                    <a:pt x="174" y="348"/>
                  </a:cubicBezTo>
                  <a:lnTo>
                    <a:pt x="174" y="174"/>
                  </a:lnTo>
                  <a:lnTo>
                    <a:pt x="1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25998"/>
                  </a:schemeClr>
                </a:gs>
              </a:gsLst>
              <a:lin ang="0" scaled="1"/>
              <a:tileRect/>
            </a:gradFill>
            <a:ln w="6350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" name="Freeform 10"/>
            <p:cNvSpPr/>
            <p:nvPr/>
          </p:nvSpPr>
          <p:spPr>
            <a:xfrm rot="5400000">
              <a:off x="2702" y="1514"/>
              <a:ext cx="491" cy="980"/>
            </a:xfrm>
            <a:custGeom>
              <a:avLst/>
              <a:gdLst/>
              <a:ahLst/>
              <a:cxnLst>
                <a:cxn ang="0">
                  <a:pos x="173" y="0"/>
                </a:cxn>
                <a:cxn ang="0">
                  <a:pos x="0" y="173"/>
                </a:cxn>
                <a:cxn ang="0">
                  <a:pos x="174" y="348"/>
                </a:cxn>
                <a:cxn ang="0">
                  <a:pos x="174" y="174"/>
                </a:cxn>
                <a:cxn ang="0">
                  <a:pos x="173" y="0"/>
                </a:cxn>
              </a:cxnLst>
              <a:pathLst>
                <a:path w="174" h="348">
                  <a:moveTo>
                    <a:pt x="173" y="0"/>
                  </a:moveTo>
                  <a:cubicBezTo>
                    <a:pt x="77" y="0"/>
                    <a:pt x="0" y="77"/>
                    <a:pt x="0" y="173"/>
                  </a:cubicBezTo>
                  <a:cubicBezTo>
                    <a:pt x="0" y="270"/>
                    <a:pt x="77" y="348"/>
                    <a:pt x="174" y="348"/>
                  </a:cubicBezTo>
                  <a:lnTo>
                    <a:pt x="174" y="174"/>
                  </a:lnTo>
                  <a:lnTo>
                    <a:pt x="17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ln w="6350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465070" y="1969770"/>
            <a:ext cx="1369695" cy="1463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 i="0" dirty="0">
                <a:solidFill>
                  <a:srgbClr val="66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知 识</a:t>
            </a:r>
            <a:endParaRPr lang="zh-CN" altLang="en-US" sz="3600" b="1" i="0" dirty="0">
              <a:solidFill>
                <a:srgbClr val="66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600" b="1" i="0" dirty="0">
                <a:solidFill>
                  <a:srgbClr val="66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 力 </a:t>
            </a:r>
            <a:endParaRPr lang="zh-CN" altLang="en-US" sz="3600" b="1" i="0" dirty="0">
              <a:solidFill>
                <a:srgbClr val="66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10835" y="1972310"/>
            <a:ext cx="1369695" cy="1463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 i="0" dirty="0">
                <a:solidFill>
                  <a:srgbClr val="66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思 维</a:t>
            </a:r>
            <a:endParaRPr lang="zh-CN" altLang="en-US" sz="3600" b="1" i="0" dirty="0">
              <a:solidFill>
                <a:srgbClr val="66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600" b="1" i="0" dirty="0">
                <a:solidFill>
                  <a:srgbClr val="66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品 质 </a:t>
            </a:r>
            <a:endParaRPr lang="zh-CN" altLang="en-US" sz="3600" b="1" i="0" dirty="0">
              <a:solidFill>
                <a:srgbClr val="66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532380" y="4453890"/>
            <a:ext cx="1369695" cy="1463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 i="0" dirty="0">
                <a:solidFill>
                  <a:srgbClr val="66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文 化</a:t>
            </a:r>
            <a:endParaRPr lang="zh-CN" altLang="en-US" sz="3600" b="1" i="0" dirty="0">
              <a:solidFill>
                <a:srgbClr val="66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600" b="1" i="0" dirty="0">
                <a:solidFill>
                  <a:srgbClr val="66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品 格 </a:t>
            </a:r>
            <a:endParaRPr lang="zh-CN" altLang="en-US" sz="3600" b="1" i="0" dirty="0">
              <a:solidFill>
                <a:srgbClr val="66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443855" y="4453890"/>
            <a:ext cx="1369695" cy="14630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lvl="0">
              <a:spcBef>
                <a:spcPct val="50000"/>
              </a:spcBef>
            </a:pPr>
            <a:r>
              <a:rPr lang="zh-CN" altLang="en-US" sz="3600" b="1" i="0" dirty="0">
                <a:solidFill>
                  <a:srgbClr val="66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学 习</a:t>
            </a:r>
            <a:endParaRPr lang="zh-CN" altLang="en-US" sz="3600" b="1" i="0" dirty="0">
              <a:solidFill>
                <a:srgbClr val="66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600" b="1" i="0" dirty="0">
                <a:solidFill>
                  <a:srgbClr val="66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 力 </a:t>
            </a:r>
            <a:endParaRPr lang="zh-CN" altLang="en-US" sz="3600" b="1" i="0" dirty="0">
              <a:solidFill>
                <a:srgbClr val="66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232" name="Rectangle 2"/>
          <p:cNvSpPr/>
          <p:nvPr/>
        </p:nvSpPr>
        <p:spPr>
          <a:xfrm>
            <a:off x="324485" y="106680"/>
            <a:ext cx="7845425" cy="6921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+mj-lt"/>
                <a:ea typeface="华文细黑" panose="02010600040101010101" pitchFamily="2" charset="-122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</a:lstStyle>
          <a:p>
            <a:pPr lvl="0"/>
            <a:r>
              <a:rPr lang="zh-CN" altLang="en-US" sz="4000" dirty="0">
                <a:ea typeface="华文彩云" panose="02010800040101010101" pitchFamily="2" charset="-122"/>
              </a:rPr>
              <a:t>一、新范式生成背景</a:t>
            </a:r>
            <a:endParaRPr lang="zh-CN" altLang="en-US" sz="4000" dirty="0">
              <a:ea typeface="华文彩云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32" name="Rectangle 2"/>
          <p:cNvSpPr/>
          <p:nvPr/>
        </p:nvSpPr>
        <p:spPr>
          <a:xfrm>
            <a:off x="227965" y="176530"/>
            <a:ext cx="7845425" cy="6921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+mj-lt"/>
                <a:ea typeface="华文细黑" panose="02010600040101010101" pitchFamily="2" charset="-122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 i="0">
                <a:solidFill>
                  <a:schemeClr val="bg1"/>
                </a:solidFill>
                <a:latin typeface="Arial" panose="020B0604020202020204" pitchFamily="34" charset="0"/>
                <a:ea typeface="华文细黑" panose="02010600040101010101" pitchFamily="2" charset="-122"/>
              </a:defRPr>
            </a:lvl5pPr>
          </a:lstStyle>
          <a:p>
            <a:pPr lvl="0"/>
            <a:r>
              <a:rPr lang="zh-CN" altLang="en-US" sz="4000" dirty="0">
                <a:ea typeface="华文彩云" panose="02010800040101010101" pitchFamily="2" charset="-122"/>
              </a:rPr>
              <a:t>一、新范式生成背景</a:t>
            </a:r>
            <a:endParaRPr lang="zh-CN" altLang="en-US" sz="4000" dirty="0">
              <a:ea typeface="华文彩云" panose="02010800040101010101" pitchFamily="2" charset="-122"/>
            </a:endParaRPr>
          </a:p>
        </p:txBody>
      </p:sp>
      <p:sp>
        <p:nvSpPr>
          <p:cNvPr id="8233" name="WordArt 14"/>
          <p:cNvSpPr>
            <a:spLocks noTextEdit="1"/>
          </p:cNvSpPr>
          <p:nvPr/>
        </p:nvSpPr>
        <p:spPr>
          <a:xfrm>
            <a:off x="3779838" y="1700213"/>
            <a:ext cx="16033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30000"/>
          </a:bodyPr>
          <a:p>
            <a:pPr algn="ctr"/>
            <a:r>
              <a:rPr lang="zh-CN" altLang="en-US" sz="2400" i="1">
                <a:ln w="9525" cap="flat" cmpd="sng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“互联网+ ”新挑战</a:t>
            </a:r>
            <a:endParaRPr lang="zh-CN" altLang="en-US" sz="2400" i="1"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241" name="文本框 8240"/>
          <p:cNvSpPr txBox="1"/>
          <p:nvPr/>
        </p:nvSpPr>
        <p:spPr>
          <a:xfrm>
            <a:off x="7019925" y="6165850"/>
            <a:ext cx="1800225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22325" y="2051685"/>
            <a:ext cx="2957830" cy="3204845"/>
          </a:xfrm>
          <a:prstGeom prst="roundRect">
            <a:avLst/>
          </a:prstGeom>
          <a:gradFill>
            <a:gsLst>
              <a:gs pos="0">
                <a:srgbClr val="FFC000"/>
              </a:gs>
              <a:gs pos="100000">
                <a:schemeClr val="accent1">
                  <a:lumMod val="82000"/>
                  <a:lumOff val="18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9325" y="220662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学生学习被动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49325" y="278574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lvl="0" algn="l"/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缺乏多边互动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9325" y="336486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lvl="0" algn="l"/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学习方式单一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9325" y="394398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lvl="0" algn="l"/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自主学习受限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49325" y="447103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lvl="0" algn="l"/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  <a:cs typeface="+mn-ea"/>
                <a:sym typeface="+mn-ea"/>
              </a:rPr>
              <a:t>忽视交际功能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  <a:cs typeface="+mn-ea"/>
              <a:sym typeface="+mn-ea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5115560" y="2052320"/>
            <a:ext cx="2957830" cy="320484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7000">
                <a:srgbClr val="FFC000"/>
              </a:gs>
              <a:gs pos="100000">
                <a:schemeClr val="accent1">
                  <a:lumMod val="82000"/>
                  <a:lumOff val="18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155565" y="220662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融通学习环境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55565" y="294449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变革教学方式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195570" y="370776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开放学习空间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155565" y="447103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实现个性生长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91185" y="5412740"/>
            <a:ext cx="341947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当前课堂的不足</a:t>
            </a:r>
            <a:endParaRPr lang="zh-CN" altLang="en-US" sz="3600" b="1" i="0">
              <a:solidFill>
                <a:srgbClr val="66003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924425" y="5412740"/>
            <a:ext cx="389636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新技术课堂的优势</a:t>
            </a:r>
            <a:endParaRPr lang="zh-CN" altLang="en-US" sz="3600" b="1" i="0">
              <a:solidFill>
                <a:srgbClr val="66003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504825" y="1680845"/>
            <a:ext cx="8105140" cy="13106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marL="0" indent="0" algn="l"/>
            <a:r>
              <a:rPr lang="en-US" altLang="zh-CN" sz="4000" b="0" u="none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 sz="4000" b="0" u="none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融入新技术的课堂能给学生核心素养的提升带来机会和可能。</a:t>
            </a:r>
            <a:endParaRPr lang="zh-CN" altLang="en-US" sz="4000" b="0" u="none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5650" y="5078730"/>
            <a:ext cx="1704975" cy="169672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557655" y="3340100"/>
            <a:ext cx="6779260" cy="2529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zh-CN" altLang="en-US" sz="3200" b="1" i="0" u="none">
                <a:solidFill>
                  <a:srgbClr val="6600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重新思考教与学的关系</a:t>
            </a:r>
            <a:endParaRPr lang="zh-CN" altLang="en-US" sz="3200" b="1" i="0" u="none">
              <a:solidFill>
                <a:srgbClr val="6600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endParaRPr lang="zh-CN" altLang="en-US" sz="3200" b="1" i="0" u="none">
              <a:solidFill>
                <a:srgbClr val="6600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r>
              <a:rPr lang="zh-CN" altLang="en-US" sz="3200" b="1" i="0" u="none">
                <a:solidFill>
                  <a:srgbClr val="6600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重新审视教学方式的转变路径</a:t>
            </a:r>
            <a:endParaRPr lang="zh-CN" altLang="en-US" sz="3200" b="1" i="0" u="none">
              <a:solidFill>
                <a:srgbClr val="6600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endParaRPr lang="zh-CN" altLang="en-US" sz="3200" b="1" i="0" u="none">
              <a:solidFill>
                <a:srgbClr val="6600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 algn="l"/>
            <a:r>
              <a:rPr lang="zh-CN" altLang="en-US" sz="3200" b="1" i="0" u="none">
                <a:solidFill>
                  <a:srgbClr val="660033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探索技术与学科的优化融合</a:t>
            </a:r>
            <a:endParaRPr lang="zh-CN" altLang="en-US" sz="3200" b="1" i="0" u="none">
              <a:solidFill>
                <a:srgbClr val="660033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86" name="文本框 13385"/>
          <p:cNvSpPr txBox="1"/>
          <p:nvPr/>
        </p:nvSpPr>
        <p:spPr>
          <a:xfrm>
            <a:off x="7164388" y="6165850"/>
            <a:ext cx="1655762" cy="519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pPr lvl="0">
              <a:spcBef>
                <a:spcPct val="50000"/>
              </a:spcBef>
            </a:pP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34925" y="144463"/>
            <a:ext cx="5832475" cy="692150"/>
          </a:xfrm>
        </p:spPr>
        <p:txBody>
          <a:bodyPr wrap="square" lIns="91440" tIns="45720" rIns="91440" bIns="45720" anchor="ctr"/>
          <a:p>
            <a:r>
              <a:rPr lang="zh-CN" altLang="en-US" sz="4000" dirty="0">
                <a:latin typeface="华文彩云" panose="02010800040101010101" pitchFamily="2" charset="-122"/>
                <a:ea typeface="华文彩云" panose="02010800040101010101" pitchFamily="2" charset="-122"/>
              </a:rPr>
              <a:t>二、英语课堂教学范式</a:t>
            </a:r>
            <a:endParaRPr lang="zh-CN" altLang="en-US" sz="4000" dirty="0"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13341" name="Oval 32"/>
          <p:cNvSpPr/>
          <p:nvPr/>
        </p:nvSpPr>
        <p:spPr>
          <a:xfrm>
            <a:off x="611188" y="3209925"/>
            <a:ext cx="1527175" cy="227013"/>
          </a:xfrm>
          <a:prstGeom prst="ellipse">
            <a:avLst/>
          </a:prstGeom>
          <a:gradFill rotWithShape="1"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3370" name="Oval 16"/>
          <p:cNvSpPr/>
          <p:nvPr/>
        </p:nvSpPr>
        <p:spPr>
          <a:xfrm>
            <a:off x="539750" y="5589588"/>
            <a:ext cx="1527175" cy="227012"/>
          </a:xfrm>
          <a:prstGeom prst="ellipse">
            <a:avLst/>
          </a:prstGeom>
          <a:gradFill rotWithShape="1">
            <a:gsLst>
              <a:gs pos="0">
                <a:srgbClr val="990000">
                  <a:alpha val="20000"/>
                </a:srgbClr>
              </a:gs>
              <a:gs pos="100000">
                <a:srgbClr val="9900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/>
            <a:endParaRPr lang="zh-CN" altLang="en-US" dirty="0"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539750" y="2027555"/>
            <a:ext cx="7371080" cy="2286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 algn="l"/>
            <a:r>
              <a:rPr lang="en-US" altLang="zh-CN" sz="3600" b="1" i="0" u="none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    </a:t>
            </a:r>
            <a:r>
              <a:rPr lang="zh-CN" altLang="en-US" sz="3600" b="1" i="0" u="none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从英语学习基本技能“听、说、读、写”出发，立足常态课堂实践，对“听说”、“阅读”、“写作”三大课型进行范式研究。</a:t>
            </a:r>
            <a:endParaRPr lang="zh-CN" altLang="en-US" sz="3600" b="1" i="0" u="none">
              <a:solidFill>
                <a:srgbClr val="660033"/>
              </a:solidFill>
              <a:latin typeface="楷体" panose="02010609060101010101" pitchFamily="49" charset="-122"/>
              <a:ea typeface="楷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64705" y="5106035"/>
            <a:ext cx="1704975" cy="1696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" name="文本框 34"/>
          <p:cNvSpPr txBox="1"/>
          <p:nvPr/>
        </p:nvSpPr>
        <p:spPr>
          <a:xfrm>
            <a:off x="-10160" y="176530"/>
            <a:ext cx="6249035" cy="70104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  <a:scene3d>
              <a:camera prst="orthographicFront"/>
              <a:lightRig rig="threePt" dir="t"/>
            </a:scene3d>
          </a:bodyPr>
          <a:lstStyle/>
          <a:p>
            <a:pPr algn="l">
              <a:lnSpc>
                <a:spcPct val="100000"/>
              </a:lnSpc>
            </a:pPr>
            <a:r>
              <a:rPr lang="zh-CN" altLang="en-US" sz="4000" b="1" i="0" kern="0" dirty="0">
                <a:solidFill>
                  <a:schemeClr val="bg1"/>
                </a:solidFill>
                <a:latin typeface="华文彩云" panose="02010800040101010101" pitchFamily="2" charset="-122"/>
                <a:ea typeface="华文彩云" panose="02010800040101010101" pitchFamily="2" charset="-122"/>
                <a:cs typeface="+mj-cs"/>
                <a:sym typeface="Times New Roman" panose="02020603050405020304"/>
              </a:rPr>
              <a:t>（一）英语阅读教学范式</a:t>
            </a:r>
            <a:endParaRPr lang="zh-CN" altLang="en-US" sz="4000" b="1" i="0" kern="0" dirty="0">
              <a:solidFill>
                <a:schemeClr val="bg1"/>
              </a:solidFill>
              <a:latin typeface="华文彩云" panose="02010800040101010101" pitchFamily="2" charset="-122"/>
              <a:ea typeface="华文彩云" panose="02010800040101010101" pitchFamily="2" charset="-122"/>
              <a:cs typeface="+mj-cs"/>
              <a:sym typeface="Times New Roman" panose="02020603050405020304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5950" y="2117090"/>
            <a:ext cx="2433955" cy="11855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735" y="2218690"/>
            <a:ext cx="2297430" cy="10566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1845" y="2218690"/>
            <a:ext cx="2283460" cy="105600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830" y="3509010"/>
            <a:ext cx="7292975" cy="243141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133590" y="6274435"/>
            <a:ext cx="1784985" cy="3962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29248" y="132715"/>
            <a:ext cx="5832475" cy="692150"/>
          </a:xfrm>
        </p:spPr>
        <p:txBody>
          <a:bodyPr/>
          <a:p>
            <a:r>
              <a:rPr lang="zh-CN" altLang="en-US"/>
              <a:t>课例分享（一）译林版 </a:t>
            </a:r>
            <a:r>
              <a:rPr lang="zh-CN" altLang="en-US">
                <a:latin typeface="Times New Roman" panose="02020603050405020304" charset="0"/>
              </a:rPr>
              <a:t>7B unit3 </a:t>
            </a:r>
            <a:r>
              <a:rPr lang="en-US" altLang="zh-CN">
                <a:latin typeface="Times New Roman" panose="02020603050405020304" charset="0"/>
              </a:rPr>
              <a:t>R</a:t>
            </a:r>
            <a:r>
              <a:rPr lang="zh-CN" altLang="en-US">
                <a:latin typeface="Times New Roman" panose="02020603050405020304" charset="0"/>
              </a:rPr>
              <a:t>eading</a:t>
            </a:r>
            <a:endParaRPr lang="zh-CN" altLang="en-US">
              <a:latin typeface="Times New Roman" panose="0202060305040502030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385695" y="1631950"/>
            <a:ext cx="3937000" cy="3594735"/>
          </a:xfrm>
          <a:prstGeom prst="roundRect">
            <a:avLst/>
          </a:prstGeom>
          <a:gradFill>
            <a:gsLst>
              <a:gs pos="0">
                <a:srgbClr val="FFC000"/>
              </a:gs>
              <a:gs pos="100000">
                <a:schemeClr val="accent1">
                  <a:lumMod val="82000"/>
                  <a:lumOff val="18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44875" y="1910080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引入文本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444875" y="2609215"/>
            <a:ext cx="1946275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新授单词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44875" y="3188335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略读跳读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44875" y="3837940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逐段讲解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742565" y="5353685"/>
            <a:ext cx="341947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 i="0">
                <a:solidFill>
                  <a:srgbClr val="6600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传统课堂的做法</a:t>
            </a:r>
            <a:endParaRPr lang="zh-CN" altLang="en-US" sz="3600" b="1" i="0">
              <a:solidFill>
                <a:srgbClr val="660033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44875" y="4417060"/>
            <a:ext cx="2877820" cy="5791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zh-CN" altLang="en-US" sz="3200" b="1" i="0">
                <a:solidFill>
                  <a:srgbClr val="0000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理解检测</a:t>
            </a:r>
            <a:endParaRPr lang="zh-CN" altLang="en-US" sz="3200" b="1" i="0">
              <a:solidFill>
                <a:srgbClr val="000099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7" grpId="0"/>
      <p:bldP spid="11" grpId="0"/>
    </p:bldLst>
  </p:timing>
</p:sld>
</file>

<file path=ppt/theme/theme1.xml><?xml version="1.0" encoding="utf-8"?>
<a:theme xmlns:a="http://schemas.openxmlformats.org/drawingml/2006/main" name="nordridesign.com">
  <a:themeElements>
    <a:clrScheme name="nordridesign.com 3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5B8CC1"/>
      </a:accent1>
      <a:accent2>
        <a:srgbClr val="2A5682"/>
      </a:accent2>
      <a:accent3>
        <a:srgbClr val="FFFFFF"/>
      </a:accent3>
      <a:accent4>
        <a:srgbClr val="000000"/>
      </a:accent4>
      <a:accent5>
        <a:srgbClr val="B5C5DD"/>
      </a:accent5>
      <a:accent6>
        <a:srgbClr val="254D75"/>
      </a:accent6>
      <a:hlink>
        <a:srgbClr val="002850"/>
      </a:hlink>
      <a:folHlink>
        <a:srgbClr val="2A94FE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2D"/>
        </a:accent6>
        <a:hlink>
          <a:srgbClr val="463900"/>
        </a:hlink>
        <a:folHlink>
          <a:srgbClr val="FFE6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021"/>
        </a:accent1>
        <a:accent2>
          <a:srgbClr val="DA5800"/>
        </a:accent2>
        <a:accent3>
          <a:srgbClr val="FFFFFF"/>
        </a:accent3>
        <a:accent4>
          <a:srgbClr val="000000"/>
        </a:accent4>
        <a:accent5>
          <a:srgbClr val="FFC6AB"/>
        </a:accent5>
        <a:accent6>
          <a:srgbClr val="C54F00"/>
        </a:accent6>
        <a:hlink>
          <a:srgbClr val="963D00"/>
        </a:hlink>
        <a:folHlink>
          <a:srgbClr val="FFAD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B8CC1"/>
        </a:accent1>
        <a:accent2>
          <a:srgbClr val="2A5682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54D75"/>
        </a:accent6>
        <a:hlink>
          <a:srgbClr val="002850"/>
        </a:hlink>
        <a:folHlink>
          <a:srgbClr val="2A94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1C1C1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F59B8"/>
        </a:accent1>
        <a:accent2>
          <a:srgbClr val="884183"/>
        </a:accent2>
        <a:accent3>
          <a:srgbClr val="FFFFFF"/>
        </a:accent3>
        <a:accent4>
          <a:srgbClr val="000000"/>
        </a:accent4>
        <a:accent5>
          <a:srgbClr val="DCB5D8"/>
        </a:accent5>
        <a:accent6>
          <a:srgbClr val="7B3A76"/>
        </a:accent6>
        <a:hlink>
          <a:srgbClr val="371535"/>
        </a:hlink>
        <a:folHlink>
          <a:srgbClr val="C468B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DFE0BE"/>
        </a:accent1>
        <a:accent2>
          <a:srgbClr val="D1D46B"/>
        </a:accent2>
        <a:accent3>
          <a:srgbClr val="FFFFFF"/>
        </a:accent3>
        <a:accent4>
          <a:srgbClr val="000000"/>
        </a:accent4>
        <a:accent5>
          <a:srgbClr val="ECEDDB"/>
        </a:accent5>
        <a:accent6>
          <a:srgbClr val="BDC060"/>
        </a:accent6>
        <a:hlink>
          <a:srgbClr val="3A3B11"/>
        </a:hlink>
        <a:folHlink>
          <a:srgbClr val="DDDF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6FC01E"/>
        </a:accent1>
        <a:accent2>
          <a:srgbClr val="4F7913"/>
        </a:accent2>
        <a:accent3>
          <a:srgbClr val="FFFFFF"/>
        </a:accent3>
        <a:accent4>
          <a:srgbClr val="000000"/>
        </a:accent4>
        <a:accent5>
          <a:srgbClr val="BBDCAB"/>
        </a:accent5>
        <a:accent6>
          <a:srgbClr val="476D10"/>
        </a:accent6>
        <a:hlink>
          <a:srgbClr val="26420A"/>
        </a:hlink>
        <a:folHlink>
          <a:srgbClr val="7BD52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1182</Words>
  <Application>WPS 演示</Application>
  <PresentationFormat>在屏幕上显示</PresentationFormat>
  <Paragraphs>203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宋体</vt:lpstr>
      <vt:lpstr>Wingdings</vt:lpstr>
      <vt:lpstr>华文细黑</vt:lpstr>
      <vt:lpstr>MS UI Gothic</vt:lpstr>
      <vt:lpstr>黑体</vt:lpstr>
      <vt:lpstr>华文彩云</vt:lpstr>
      <vt:lpstr>楷体</vt:lpstr>
      <vt:lpstr>Times New Roman</vt:lpstr>
      <vt:lpstr>Times New Roman</vt:lpstr>
      <vt:lpstr>微软雅黑</vt:lpstr>
      <vt:lpstr>华文行楷</vt:lpstr>
      <vt:lpstr>华文楷体</vt:lpstr>
      <vt:lpstr>nordridesign.com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二、英语课堂教学范式</vt:lpstr>
      <vt:lpstr>PowerPoint 演示文稿</vt:lpstr>
      <vt:lpstr>课例分享（一）译林版 7B unit3 Reading</vt:lpstr>
      <vt:lpstr>课例分享（一）译林版 7B unit3 Reading</vt:lpstr>
      <vt:lpstr>PowerPoint 演示文稿</vt:lpstr>
      <vt:lpstr>课例分享（二）译林版 7B Unit 4 Integrated Skills</vt:lpstr>
      <vt:lpstr>PowerPoint 演示文稿</vt:lpstr>
      <vt:lpstr>课例分享（三） 译林版 7B unit3 Task</vt:lpstr>
      <vt:lpstr>PowerPoint 演示文稿</vt:lpstr>
      <vt:lpstr>PowerPoint 演示文稿</vt:lpstr>
      <vt:lpstr>PowerPoint 演示文稿</vt:lpstr>
      <vt:lpstr>英语课堂教学范式</vt:lpstr>
      <vt:lpstr>PowerPoint 演示文稿</vt:lpstr>
      <vt:lpstr>PowerPoint 演示文稿</vt:lpstr>
      <vt:lpstr>PowerPoint 演示文稿</vt:lpstr>
    </vt:vector>
  </TitlesOfParts>
  <Company>NordriDesign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NordriDesign</dc:creator>
  <cp:keywords>ppt幻灯设计/ppt模板设计</cp:keywords>
  <dc:description>nordridesign.com</dc:description>
  <cp:lastModifiedBy>Administrator</cp:lastModifiedBy>
  <cp:revision>242</cp:revision>
  <dcterms:created xsi:type="dcterms:W3CDTF">2008-05-06T01:42:00Z</dcterms:created>
  <dcterms:modified xsi:type="dcterms:W3CDTF">2017-04-06T13:19:32Z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