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65" r:id="rId3"/>
    <p:sldId id="301" r:id="rId4"/>
    <p:sldId id="303" r:id="rId5"/>
    <p:sldId id="366" r:id="rId6"/>
    <p:sldId id="369" r:id="rId7"/>
    <p:sldId id="370" r:id="rId8"/>
    <p:sldId id="371" r:id="rId9"/>
    <p:sldId id="372" r:id="rId10"/>
    <p:sldId id="300" r:id="rId11"/>
    <p:sldId id="336" r:id="rId12"/>
    <p:sldId id="373" r:id="rId13"/>
    <p:sldId id="266" r:id="rId14"/>
    <p:sldId id="374" r:id="rId15"/>
    <p:sldId id="375" r:id="rId16"/>
    <p:sldId id="337" r:id="rId17"/>
    <p:sldId id="342" r:id="rId18"/>
    <p:sldId id="283" r:id="rId19"/>
    <p:sldId id="345" r:id="rId20"/>
    <p:sldId id="286" r:id="rId21"/>
    <p:sldId id="349" r:id="rId22"/>
    <p:sldId id="376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5210B"/>
    <a:srgbClr val="E60012"/>
    <a:srgbClr val="000066"/>
    <a:srgbClr val="FFA847"/>
    <a:srgbClr val="017F7A"/>
    <a:srgbClr val="50B10D"/>
    <a:srgbClr val="A4E3ED"/>
    <a:srgbClr val="169274"/>
    <a:srgbClr val="0D3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97" autoAdjust="0"/>
    <p:restoredTop sz="94660"/>
  </p:normalViewPr>
  <p:slideViewPr>
    <p:cSldViewPr snapToGrid="0">
      <p:cViewPr>
        <p:scale>
          <a:sx n="90" d="100"/>
          <a:sy n="90" d="100"/>
        </p:scale>
        <p:origin x="183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2"/>
          <p:cNvSpPr txBox="1">
            <a:spLocks noChangeArrowheads="1"/>
          </p:cNvSpPr>
          <p:nvPr userDrawn="1"/>
        </p:nvSpPr>
        <p:spPr bwMode="auto">
          <a:xfrm>
            <a:off x="1187624" y="370296"/>
            <a:ext cx="4032448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互联网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时代初中历史课堂教学范式发布会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20984" y="259739"/>
            <a:ext cx="155266" cy="232900"/>
            <a:chOff x="5284519" y="1508166"/>
            <a:chExt cx="213756" cy="427512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noFill/>
            <a:ln w="19050" cap="flat" cmpd="sng" algn="ctr">
              <a:solidFill>
                <a:srgbClr val="C5210B">
                  <a:alpha val="93000"/>
                </a:srgbClr>
              </a:solidFill>
              <a:prstDash val="solid"/>
              <a:miter lim="800000"/>
              <a:headEnd type="oval" w="med" len="med"/>
              <a:tailEnd type="oval" w="lg" len="lg"/>
            </a:ln>
            <a:effectLst/>
          </p:spPr>
        </p:cxnSp>
        <p:cxnSp>
          <p:nvCxnSpPr>
            <p:cNvPr id="9" name="直接连接符 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noFill/>
            <a:ln w="19050" cap="flat" cmpd="sng" algn="ctr">
              <a:solidFill>
                <a:srgbClr val="C5210B">
                  <a:alpha val="93000"/>
                </a:srgbClr>
              </a:solidFill>
              <a:prstDash val="solid"/>
              <a:miter lim="800000"/>
              <a:headEnd type="oval" w="med" len="med"/>
              <a:tailEnd type="oval" w="lg" len="lg"/>
            </a:ln>
            <a:effectLst/>
          </p:spPr>
        </p:cxnSp>
      </p:grpSp>
      <p:cxnSp>
        <p:nvCxnSpPr>
          <p:cNvPr id="10" name="直接连接符 9"/>
          <p:cNvCxnSpPr/>
          <p:nvPr userDrawn="1"/>
        </p:nvCxnSpPr>
        <p:spPr>
          <a:xfrm>
            <a:off x="587684" y="561975"/>
            <a:ext cx="8337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22"/>
          <p:cNvSpPr>
            <a:spLocks noGrp="1"/>
          </p:cNvSpPr>
          <p:nvPr>
            <p:ph type="pic" sz="quarter" idx="12"/>
          </p:nvPr>
        </p:nvSpPr>
        <p:spPr>
          <a:xfrm>
            <a:off x="8168095" y="2509080"/>
            <a:ext cx="975905" cy="2302049"/>
          </a:xfrm>
          <a:custGeom>
            <a:avLst/>
            <a:gdLst>
              <a:gd name="connsiteX0" fmla="*/ 1301207 w 1301207"/>
              <a:gd name="connsiteY0" fmla="*/ 0 h 3069398"/>
              <a:gd name="connsiteX1" fmla="*/ 1301207 w 1301207"/>
              <a:gd name="connsiteY1" fmla="*/ 3069398 h 3069398"/>
              <a:gd name="connsiteX2" fmla="*/ 165104 w 1301207"/>
              <a:gd name="connsiteY2" fmla="*/ 1933295 h 3069398"/>
              <a:gd name="connsiteX3" fmla="*/ 165104 w 1301207"/>
              <a:gd name="connsiteY3" fmla="*/ 1136103 h 3069398"/>
              <a:gd name="connsiteX0-1" fmla="*/ 1301207 w 1301207"/>
              <a:gd name="connsiteY0-2" fmla="*/ 0 h 3069398"/>
              <a:gd name="connsiteX1-3" fmla="*/ 1288508 w 1301207"/>
              <a:gd name="connsiteY1-4" fmla="*/ 1251960 h 3069398"/>
              <a:gd name="connsiteX2-5" fmla="*/ 1301207 w 1301207"/>
              <a:gd name="connsiteY2-6" fmla="*/ 3069398 h 3069398"/>
              <a:gd name="connsiteX3-7" fmla="*/ 165104 w 1301207"/>
              <a:gd name="connsiteY3-8" fmla="*/ 1933295 h 3069398"/>
              <a:gd name="connsiteX4" fmla="*/ 165104 w 1301207"/>
              <a:gd name="connsiteY4" fmla="*/ 1136103 h 3069398"/>
              <a:gd name="connsiteX5" fmla="*/ 1301207 w 1301207"/>
              <a:gd name="connsiteY5" fmla="*/ 0 h 3069398"/>
              <a:gd name="connsiteX0-9" fmla="*/ 1288508 w 1379948"/>
              <a:gd name="connsiteY0-10" fmla="*/ 1251960 h 3069398"/>
              <a:gd name="connsiteX1-11" fmla="*/ 1301207 w 1379948"/>
              <a:gd name="connsiteY1-12" fmla="*/ 3069398 h 3069398"/>
              <a:gd name="connsiteX2-13" fmla="*/ 165104 w 1379948"/>
              <a:gd name="connsiteY2-14" fmla="*/ 1933295 h 3069398"/>
              <a:gd name="connsiteX3-15" fmla="*/ 165104 w 1379948"/>
              <a:gd name="connsiteY3-16" fmla="*/ 1136103 h 3069398"/>
              <a:gd name="connsiteX4-17" fmla="*/ 1301207 w 1379948"/>
              <a:gd name="connsiteY4-18" fmla="*/ 0 h 3069398"/>
              <a:gd name="connsiteX5-19" fmla="*/ 1379948 w 1379948"/>
              <a:gd name="connsiteY5-20" fmla="*/ 1343400 h 3069398"/>
              <a:gd name="connsiteX0-21" fmla="*/ 1288508 w 1301207"/>
              <a:gd name="connsiteY0-22" fmla="*/ 1251960 h 3069398"/>
              <a:gd name="connsiteX1-23" fmla="*/ 1301207 w 1301207"/>
              <a:gd name="connsiteY1-24" fmla="*/ 3069398 h 3069398"/>
              <a:gd name="connsiteX2-25" fmla="*/ 165104 w 1301207"/>
              <a:gd name="connsiteY2-26" fmla="*/ 1933295 h 3069398"/>
              <a:gd name="connsiteX3-27" fmla="*/ 165104 w 1301207"/>
              <a:gd name="connsiteY3-28" fmla="*/ 1136103 h 3069398"/>
              <a:gd name="connsiteX4-29" fmla="*/ 1301207 w 1301207"/>
              <a:gd name="connsiteY4-30" fmla="*/ 0 h 3069398"/>
              <a:gd name="connsiteX0-31" fmla="*/ 1301207 w 1301207"/>
              <a:gd name="connsiteY0-32" fmla="*/ 3069398 h 3069398"/>
              <a:gd name="connsiteX1-33" fmla="*/ 165104 w 1301207"/>
              <a:gd name="connsiteY1-34" fmla="*/ 1933295 h 3069398"/>
              <a:gd name="connsiteX2-35" fmla="*/ 165104 w 1301207"/>
              <a:gd name="connsiteY2-36" fmla="*/ 1136103 h 3069398"/>
              <a:gd name="connsiteX3-37" fmla="*/ 1301207 w 1301207"/>
              <a:gd name="connsiteY3-38" fmla="*/ 0 h 30693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01207" h="3069398">
                <a:moveTo>
                  <a:pt x="1301207" y="3069398"/>
                </a:moveTo>
                <a:lnTo>
                  <a:pt x="165104" y="1933295"/>
                </a:lnTo>
                <a:cubicBezTo>
                  <a:pt x="-55034" y="1713157"/>
                  <a:pt x="-55034" y="1356242"/>
                  <a:pt x="165104" y="1136103"/>
                </a:cubicBezTo>
                <a:lnTo>
                  <a:pt x="1301207" y="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任意多边形: 形状 19"/>
          <p:cNvSpPr>
            <a:spLocks noGrp="1"/>
          </p:cNvSpPr>
          <p:nvPr>
            <p:ph type="pic" sz="quarter" idx="11"/>
          </p:nvPr>
        </p:nvSpPr>
        <p:spPr>
          <a:xfrm>
            <a:off x="6233519" y="107001"/>
            <a:ext cx="2910482" cy="3237055"/>
          </a:xfrm>
          <a:custGeom>
            <a:avLst/>
            <a:gdLst>
              <a:gd name="connsiteX0" fmla="*/ 2158037 w 3880643"/>
              <a:gd name="connsiteY0" fmla="*/ 0 h 4316073"/>
              <a:gd name="connsiteX1" fmla="*/ 2556633 w 3880643"/>
              <a:gd name="connsiteY1" fmla="*/ 165103 h 4316073"/>
              <a:gd name="connsiteX2" fmla="*/ 3880643 w 3880643"/>
              <a:gd name="connsiteY2" fmla="*/ 1489113 h 4316073"/>
              <a:gd name="connsiteX3" fmla="*/ 3880643 w 3880643"/>
              <a:gd name="connsiteY3" fmla="*/ 2826959 h 4316073"/>
              <a:gd name="connsiteX4" fmla="*/ 2556634 w 3880643"/>
              <a:gd name="connsiteY4" fmla="*/ 4150970 h 4316073"/>
              <a:gd name="connsiteX5" fmla="*/ 1759440 w 3880643"/>
              <a:gd name="connsiteY5" fmla="*/ 4150970 h 4316073"/>
              <a:gd name="connsiteX6" fmla="*/ 165104 w 3880643"/>
              <a:gd name="connsiteY6" fmla="*/ 2556633 h 4316073"/>
              <a:gd name="connsiteX7" fmla="*/ 165104 w 3880643"/>
              <a:gd name="connsiteY7" fmla="*/ 1759440 h 4316073"/>
              <a:gd name="connsiteX8" fmla="*/ 1759441 w 3880643"/>
              <a:gd name="connsiteY8" fmla="*/ 165103 h 4316073"/>
              <a:gd name="connsiteX9" fmla="*/ 2158037 w 3880643"/>
              <a:gd name="connsiteY9" fmla="*/ 0 h 43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0643" h="4316073">
                <a:moveTo>
                  <a:pt x="2158037" y="0"/>
                </a:moveTo>
                <a:cubicBezTo>
                  <a:pt x="2302301" y="0"/>
                  <a:pt x="2446564" y="55034"/>
                  <a:pt x="2556633" y="165103"/>
                </a:cubicBezTo>
                <a:lnTo>
                  <a:pt x="3880643" y="1489113"/>
                </a:lnTo>
                <a:lnTo>
                  <a:pt x="3880643" y="2826959"/>
                </a:lnTo>
                <a:lnTo>
                  <a:pt x="2556634" y="4150970"/>
                </a:lnTo>
                <a:cubicBezTo>
                  <a:pt x="2336494" y="4371108"/>
                  <a:pt x="1979580" y="4371108"/>
                  <a:pt x="1759440" y="4150970"/>
                </a:cubicBezTo>
                <a:lnTo>
                  <a:pt x="165104" y="2556633"/>
                </a:lnTo>
                <a:cubicBezTo>
                  <a:pt x="-55034" y="2336494"/>
                  <a:pt x="-55034" y="1979579"/>
                  <a:pt x="165104" y="1759440"/>
                </a:cubicBezTo>
                <a:lnTo>
                  <a:pt x="1759441" y="165103"/>
                </a:lnTo>
                <a:cubicBezTo>
                  <a:pt x="1869511" y="55034"/>
                  <a:pt x="2013773" y="0"/>
                  <a:pt x="2158037" y="0"/>
                </a:cubicBezTo>
                <a:close/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4356189" y="1"/>
            <a:ext cx="3122562" cy="1409479"/>
          </a:xfrm>
          <a:custGeom>
            <a:avLst/>
            <a:gdLst>
              <a:gd name="connsiteX0" fmla="*/ 0 w 4163416"/>
              <a:gd name="connsiteY0" fmla="*/ 0 h 1879305"/>
              <a:gd name="connsiteX1" fmla="*/ 4163416 w 4163416"/>
              <a:gd name="connsiteY1" fmla="*/ 0 h 1879305"/>
              <a:gd name="connsiteX2" fmla="*/ 4146874 w 4163416"/>
              <a:gd name="connsiteY2" fmla="*/ 31436 h 1879305"/>
              <a:gd name="connsiteX3" fmla="*/ 4074640 w 4163416"/>
              <a:gd name="connsiteY3" fmla="*/ 119865 h 1879305"/>
              <a:gd name="connsiteX4" fmla="*/ 2480303 w 4163416"/>
              <a:gd name="connsiteY4" fmla="*/ 1714202 h 1879305"/>
              <a:gd name="connsiteX5" fmla="*/ 1683111 w 4163416"/>
              <a:gd name="connsiteY5" fmla="*/ 1714202 h 1879305"/>
              <a:gd name="connsiteX6" fmla="*/ 88774 w 4163416"/>
              <a:gd name="connsiteY6" fmla="*/ 119865 h 1879305"/>
              <a:gd name="connsiteX7" fmla="*/ 16541 w 4163416"/>
              <a:gd name="connsiteY7" fmla="*/ 31436 h 1879305"/>
              <a:gd name="connsiteX0-1" fmla="*/ 0 w 4163416"/>
              <a:gd name="connsiteY0-2" fmla="*/ 1 h 1879306"/>
              <a:gd name="connsiteX1-3" fmla="*/ 2002248 w 4163416"/>
              <a:gd name="connsiteY1-4" fmla="*/ 0 h 1879306"/>
              <a:gd name="connsiteX2-5" fmla="*/ 4163416 w 4163416"/>
              <a:gd name="connsiteY2-6" fmla="*/ 1 h 1879306"/>
              <a:gd name="connsiteX3-7" fmla="*/ 4146874 w 4163416"/>
              <a:gd name="connsiteY3-8" fmla="*/ 31437 h 1879306"/>
              <a:gd name="connsiteX4-9" fmla="*/ 4074640 w 4163416"/>
              <a:gd name="connsiteY4-10" fmla="*/ 119866 h 1879306"/>
              <a:gd name="connsiteX5-11" fmla="*/ 2480303 w 4163416"/>
              <a:gd name="connsiteY5-12" fmla="*/ 1714203 h 1879306"/>
              <a:gd name="connsiteX6-13" fmla="*/ 1683111 w 4163416"/>
              <a:gd name="connsiteY6-14" fmla="*/ 1714203 h 1879306"/>
              <a:gd name="connsiteX7-15" fmla="*/ 88774 w 4163416"/>
              <a:gd name="connsiteY7-16" fmla="*/ 119866 h 1879306"/>
              <a:gd name="connsiteX8" fmla="*/ 16541 w 4163416"/>
              <a:gd name="connsiteY8" fmla="*/ 31437 h 1879306"/>
              <a:gd name="connsiteX9" fmla="*/ 0 w 4163416"/>
              <a:gd name="connsiteY9" fmla="*/ 1 h 1879306"/>
              <a:gd name="connsiteX0-17" fmla="*/ 2002248 w 4163416"/>
              <a:gd name="connsiteY0-18" fmla="*/ 0 h 1879306"/>
              <a:gd name="connsiteX1-19" fmla="*/ 4163416 w 4163416"/>
              <a:gd name="connsiteY1-20" fmla="*/ 1 h 1879306"/>
              <a:gd name="connsiteX2-21" fmla="*/ 4146874 w 4163416"/>
              <a:gd name="connsiteY2-22" fmla="*/ 31437 h 1879306"/>
              <a:gd name="connsiteX3-23" fmla="*/ 4074640 w 4163416"/>
              <a:gd name="connsiteY3-24" fmla="*/ 119866 h 1879306"/>
              <a:gd name="connsiteX4-25" fmla="*/ 2480303 w 4163416"/>
              <a:gd name="connsiteY4-26" fmla="*/ 1714203 h 1879306"/>
              <a:gd name="connsiteX5-27" fmla="*/ 1683111 w 4163416"/>
              <a:gd name="connsiteY5-28" fmla="*/ 1714203 h 1879306"/>
              <a:gd name="connsiteX6-29" fmla="*/ 88774 w 4163416"/>
              <a:gd name="connsiteY6-30" fmla="*/ 119866 h 1879306"/>
              <a:gd name="connsiteX7-31" fmla="*/ 16541 w 4163416"/>
              <a:gd name="connsiteY7-32" fmla="*/ 31437 h 1879306"/>
              <a:gd name="connsiteX8-33" fmla="*/ 0 w 4163416"/>
              <a:gd name="connsiteY8-34" fmla="*/ 1 h 1879306"/>
              <a:gd name="connsiteX9-35" fmla="*/ 2093688 w 4163416"/>
              <a:gd name="connsiteY9-36" fmla="*/ 91440 h 1879306"/>
              <a:gd name="connsiteX0-37" fmla="*/ 2002248 w 4163416"/>
              <a:gd name="connsiteY0-38" fmla="*/ 0 h 1879306"/>
              <a:gd name="connsiteX1-39" fmla="*/ 4163416 w 4163416"/>
              <a:gd name="connsiteY1-40" fmla="*/ 1 h 1879306"/>
              <a:gd name="connsiteX2-41" fmla="*/ 4146874 w 4163416"/>
              <a:gd name="connsiteY2-42" fmla="*/ 31437 h 1879306"/>
              <a:gd name="connsiteX3-43" fmla="*/ 4074640 w 4163416"/>
              <a:gd name="connsiteY3-44" fmla="*/ 119866 h 1879306"/>
              <a:gd name="connsiteX4-45" fmla="*/ 2480303 w 4163416"/>
              <a:gd name="connsiteY4-46" fmla="*/ 1714203 h 1879306"/>
              <a:gd name="connsiteX5-47" fmla="*/ 1683111 w 4163416"/>
              <a:gd name="connsiteY5-48" fmla="*/ 1714203 h 1879306"/>
              <a:gd name="connsiteX6-49" fmla="*/ 88774 w 4163416"/>
              <a:gd name="connsiteY6-50" fmla="*/ 119866 h 1879306"/>
              <a:gd name="connsiteX7-51" fmla="*/ 16541 w 4163416"/>
              <a:gd name="connsiteY7-52" fmla="*/ 31437 h 1879306"/>
              <a:gd name="connsiteX8-53" fmla="*/ 0 w 4163416"/>
              <a:gd name="connsiteY8-54" fmla="*/ 1 h 1879306"/>
              <a:gd name="connsiteX0-55" fmla="*/ 4163416 w 4163416"/>
              <a:gd name="connsiteY0-56" fmla="*/ 0 h 1879305"/>
              <a:gd name="connsiteX1-57" fmla="*/ 4146874 w 4163416"/>
              <a:gd name="connsiteY1-58" fmla="*/ 31436 h 1879305"/>
              <a:gd name="connsiteX2-59" fmla="*/ 4074640 w 4163416"/>
              <a:gd name="connsiteY2-60" fmla="*/ 119865 h 1879305"/>
              <a:gd name="connsiteX3-61" fmla="*/ 2480303 w 4163416"/>
              <a:gd name="connsiteY3-62" fmla="*/ 1714202 h 1879305"/>
              <a:gd name="connsiteX4-63" fmla="*/ 1683111 w 4163416"/>
              <a:gd name="connsiteY4-64" fmla="*/ 1714202 h 1879305"/>
              <a:gd name="connsiteX5-65" fmla="*/ 88774 w 4163416"/>
              <a:gd name="connsiteY5-66" fmla="*/ 119865 h 1879305"/>
              <a:gd name="connsiteX6-67" fmla="*/ 16541 w 4163416"/>
              <a:gd name="connsiteY6-68" fmla="*/ 31436 h 1879305"/>
              <a:gd name="connsiteX7-69" fmla="*/ 0 w 4163416"/>
              <a:gd name="connsiteY7-70" fmla="*/ 0 h 18793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163416" h="1879305">
                <a:moveTo>
                  <a:pt x="4163416" y="0"/>
                </a:moveTo>
                <a:lnTo>
                  <a:pt x="4146874" y="31436"/>
                </a:lnTo>
                <a:cubicBezTo>
                  <a:pt x="4126236" y="62693"/>
                  <a:pt x="4102157" y="92348"/>
                  <a:pt x="4074640" y="119865"/>
                </a:cubicBezTo>
                <a:lnTo>
                  <a:pt x="2480303" y="1714202"/>
                </a:lnTo>
                <a:cubicBezTo>
                  <a:pt x="2260165" y="1934340"/>
                  <a:pt x="1903250" y="1934340"/>
                  <a:pt x="1683111" y="1714202"/>
                </a:cubicBezTo>
                <a:lnTo>
                  <a:pt x="88774" y="119865"/>
                </a:lnTo>
                <a:cubicBezTo>
                  <a:pt x="61257" y="92348"/>
                  <a:pt x="37179" y="62693"/>
                  <a:pt x="16541" y="31436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333856" cy="4310837"/>
          </a:xfrm>
          <a:custGeom>
            <a:avLst/>
            <a:gdLst>
              <a:gd name="connsiteX0" fmla="*/ 2119001 w 5778474"/>
              <a:gd name="connsiteY0" fmla="*/ 3618970 h 5747783"/>
              <a:gd name="connsiteX1" fmla="*/ 2315600 w 5778474"/>
              <a:gd name="connsiteY1" fmla="*/ 3700404 h 5747783"/>
              <a:gd name="connsiteX2" fmla="*/ 3101974 w 5778474"/>
              <a:gd name="connsiteY2" fmla="*/ 4486778 h 5747783"/>
              <a:gd name="connsiteX3" fmla="*/ 3101974 w 5778474"/>
              <a:gd name="connsiteY3" fmla="*/ 4879976 h 5747783"/>
              <a:gd name="connsiteX4" fmla="*/ 2315600 w 5778474"/>
              <a:gd name="connsiteY4" fmla="*/ 5666350 h 5747783"/>
              <a:gd name="connsiteX5" fmla="*/ 1922402 w 5778474"/>
              <a:gd name="connsiteY5" fmla="*/ 5666350 h 5747783"/>
              <a:gd name="connsiteX6" fmla="*/ 1136028 w 5778474"/>
              <a:gd name="connsiteY6" fmla="*/ 4879976 h 5747783"/>
              <a:gd name="connsiteX7" fmla="*/ 1136028 w 5778474"/>
              <a:gd name="connsiteY7" fmla="*/ 4486778 h 5747783"/>
              <a:gd name="connsiteX8" fmla="*/ 1922402 w 5778474"/>
              <a:gd name="connsiteY8" fmla="*/ 3700404 h 5747783"/>
              <a:gd name="connsiteX9" fmla="*/ 2119001 w 5778474"/>
              <a:gd name="connsiteY9" fmla="*/ 3618970 h 5747783"/>
              <a:gd name="connsiteX10" fmla="*/ 821473 w 5778474"/>
              <a:gd name="connsiteY10" fmla="*/ 2321442 h 5747783"/>
              <a:gd name="connsiteX11" fmla="*/ 1018072 w 5778474"/>
              <a:gd name="connsiteY11" fmla="*/ 2402876 h 5747783"/>
              <a:gd name="connsiteX12" fmla="*/ 1804446 w 5778474"/>
              <a:gd name="connsiteY12" fmla="*/ 3189250 h 5747783"/>
              <a:gd name="connsiteX13" fmla="*/ 1804446 w 5778474"/>
              <a:gd name="connsiteY13" fmla="*/ 3582448 h 5747783"/>
              <a:gd name="connsiteX14" fmla="*/ 1018072 w 5778474"/>
              <a:gd name="connsiteY14" fmla="*/ 4368823 h 5747783"/>
              <a:gd name="connsiteX15" fmla="*/ 624874 w 5778474"/>
              <a:gd name="connsiteY15" fmla="*/ 4368823 h 5747783"/>
              <a:gd name="connsiteX16" fmla="*/ 0 w 5778474"/>
              <a:gd name="connsiteY16" fmla="*/ 3743949 h 5747783"/>
              <a:gd name="connsiteX17" fmla="*/ 0 w 5778474"/>
              <a:gd name="connsiteY17" fmla="*/ 3027750 h 5747783"/>
              <a:gd name="connsiteX18" fmla="*/ 624874 w 5778474"/>
              <a:gd name="connsiteY18" fmla="*/ 2402876 h 5747783"/>
              <a:gd name="connsiteX19" fmla="*/ 821473 w 5778474"/>
              <a:gd name="connsiteY19" fmla="*/ 2321442 h 5747783"/>
              <a:gd name="connsiteX20" fmla="*/ 3416534 w 5778474"/>
              <a:gd name="connsiteY20" fmla="*/ 2321437 h 5747783"/>
              <a:gd name="connsiteX21" fmla="*/ 3613133 w 5778474"/>
              <a:gd name="connsiteY21" fmla="*/ 2402870 h 5747783"/>
              <a:gd name="connsiteX22" fmla="*/ 4399507 w 5778474"/>
              <a:gd name="connsiteY22" fmla="*/ 3189245 h 5747783"/>
              <a:gd name="connsiteX23" fmla="*/ 4399507 w 5778474"/>
              <a:gd name="connsiteY23" fmla="*/ 3582443 h 5747783"/>
              <a:gd name="connsiteX24" fmla="*/ 3613133 w 5778474"/>
              <a:gd name="connsiteY24" fmla="*/ 4368817 h 5747783"/>
              <a:gd name="connsiteX25" fmla="*/ 3219935 w 5778474"/>
              <a:gd name="connsiteY25" fmla="*/ 4368817 h 5747783"/>
              <a:gd name="connsiteX26" fmla="*/ 2433561 w 5778474"/>
              <a:gd name="connsiteY26" fmla="*/ 3582443 h 5747783"/>
              <a:gd name="connsiteX27" fmla="*/ 2433561 w 5778474"/>
              <a:gd name="connsiteY27" fmla="*/ 3189245 h 5747783"/>
              <a:gd name="connsiteX28" fmla="*/ 3219935 w 5778474"/>
              <a:gd name="connsiteY28" fmla="*/ 2402870 h 5747783"/>
              <a:gd name="connsiteX29" fmla="*/ 3416534 w 5778474"/>
              <a:gd name="connsiteY29" fmla="*/ 2321437 h 5747783"/>
              <a:gd name="connsiteX30" fmla="*/ 0 w 5778474"/>
              <a:gd name="connsiteY30" fmla="*/ 1384804 h 5747783"/>
              <a:gd name="connsiteX31" fmla="*/ 506920 w 5778474"/>
              <a:gd name="connsiteY31" fmla="*/ 1891724 h 5747783"/>
              <a:gd name="connsiteX32" fmla="*/ 506919 w 5778474"/>
              <a:gd name="connsiteY32" fmla="*/ 2284921 h 5747783"/>
              <a:gd name="connsiteX33" fmla="*/ 0 w 5778474"/>
              <a:gd name="connsiteY33" fmla="*/ 2791839 h 5747783"/>
              <a:gd name="connsiteX34" fmla="*/ 2119006 w 5778474"/>
              <a:gd name="connsiteY34" fmla="*/ 1023909 h 5747783"/>
              <a:gd name="connsiteX35" fmla="*/ 2315606 w 5778474"/>
              <a:gd name="connsiteY35" fmla="*/ 1105343 h 5747783"/>
              <a:gd name="connsiteX36" fmla="*/ 3101980 w 5778474"/>
              <a:gd name="connsiteY36" fmla="*/ 1891717 h 5747783"/>
              <a:gd name="connsiteX37" fmla="*/ 3101980 w 5778474"/>
              <a:gd name="connsiteY37" fmla="*/ 2284914 h 5747783"/>
              <a:gd name="connsiteX38" fmla="*/ 2315606 w 5778474"/>
              <a:gd name="connsiteY38" fmla="*/ 3071289 h 5747783"/>
              <a:gd name="connsiteX39" fmla="*/ 1922408 w 5778474"/>
              <a:gd name="connsiteY39" fmla="*/ 3071289 h 5747783"/>
              <a:gd name="connsiteX40" fmla="*/ 1136034 w 5778474"/>
              <a:gd name="connsiteY40" fmla="*/ 2284914 h 5747783"/>
              <a:gd name="connsiteX41" fmla="*/ 1136034 w 5778474"/>
              <a:gd name="connsiteY41" fmla="*/ 1891716 h 5747783"/>
              <a:gd name="connsiteX42" fmla="*/ 1922408 w 5778474"/>
              <a:gd name="connsiteY42" fmla="*/ 1105342 h 5747783"/>
              <a:gd name="connsiteX43" fmla="*/ 2119006 w 5778474"/>
              <a:gd name="connsiteY43" fmla="*/ 1023909 h 5747783"/>
              <a:gd name="connsiteX44" fmla="*/ 4714068 w 5778474"/>
              <a:gd name="connsiteY44" fmla="*/ 1023903 h 5747783"/>
              <a:gd name="connsiteX45" fmla="*/ 4910667 w 5778474"/>
              <a:gd name="connsiteY45" fmla="*/ 1105337 h 5747783"/>
              <a:gd name="connsiteX46" fmla="*/ 5697041 w 5778474"/>
              <a:gd name="connsiteY46" fmla="*/ 1891711 h 5747783"/>
              <a:gd name="connsiteX47" fmla="*/ 5697041 w 5778474"/>
              <a:gd name="connsiteY47" fmla="*/ 2284909 h 5747783"/>
              <a:gd name="connsiteX48" fmla="*/ 4910667 w 5778474"/>
              <a:gd name="connsiteY48" fmla="*/ 3071283 h 5747783"/>
              <a:gd name="connsiteX49" fmla="*/ 4517469 w 5778474"/>
              <a:gd name="connsiteY49" fmla="*/ 3071283 h 5747783"/>
              <a:gd name="connsiteX50" fmla="*/ 3731095 w 5778474"/>
              <a:gd name="connsiteY50" fmla="*/ 2284909 h 5747783"/>
              <a:gd name="connsiteX51" fmla="*/ 3731095 w 5778474"/>
              <a:gd name="connsiteY51" fmla="*/ 1891711 h 5747783"/>
              <a:gd name="connsiteX52" fmla="*/ 4517469 w 5778474"/>
              <a:gd name="connsiteY52" fmla="*/ 1105337 h 5747783"/>
              <a:gd name="connsiteX53" fmla="*/ 4714068 w 5778474"/>
              <a:gd name="connsiteY53" fmla="*/ 1023903 h 5747783"/>
              <a:gd name="connsiteX54" fmla="*/ 3027750 w 5778474"/>
              <a:gd name="connsiteY54" fmla="*/ 0 h 5747783"/>
              <a:gd name="connsiteX55" fmla="*/ 3805329 w 5778474"/>
              <a:gd name="connsiteY55" fmla="*/ 0 h 5747783"/>
              <a:gd name="connsiteX56" fmla="*/ 4399513 w 5778474"/>
              <a:gd name="connsiteY56" fmla="*/ 594184 h 5747783"/>
              <a:gd name="connsiteX57" fmla="*/ 4399513 w 5778474"/>
              <a:gd name="connsiteY57" fmla="*/ 987382 h 5747783"/>
              <a:gd name="connsiteX58" fmla="*/ 3613139 w 5778474"/>
              <a:gd name="connsiteY58" fmla="*/ 1773756 h 5747783"/>
              <a:gd name="connsiteX59" fmla="*/ 3219941 w 5778474"/>
              <a:gd name="connsiteY59" fmla="*/ 1773756 h 5747783"/>
              <a:gd name="connsiteX60" fmla="*/ 2433567 w 5778474"/>
              <a:gd name="connsiteY60" fmla="*/ 987382 h 5747783"/>
              <a:gd name="connsiteX61" fmla="*/ 2433567 w 5778474"/>
              <a:gd name="connsiteY61" fmla="*/ 594184 h 5747783"/>
              <a:gd name="connsiteX62" fmla="*/ 2791841 w 5778474"/>
              <a:gd name="connsiteY62" fmla="*/ 0 h 5747783"/>
              <a:gd name="connsiteX63" fmla="*/ 2315612 w 5778474"/>
              <a:gd name="connsiteY63" fmla="*/ 476229 h 5747783"/>
              <a:gd name="connsiteX64" fmla="*/ 1922415 w 5778474"/>
              <a:gd name="connsiteY64" fmla="*/ 476230 h 5747783"/>
              <a:gd name="connsiteX65" fmla="*/ 1446185 w 5778474"/>
              <a:gd name="connsiteY65" fmla="*/ 1 h 5747783"/>
              <a:gd name="connsiteX66" fmla="*/ 432697 w 5778474"/>
              <a:gd name="connsiteY66" fmla="*/ 0 h 5747783"/>
              <a:gd name="connsiteX67" fmla="*/ 1210263 w 5778474"/>
              <a:gd name="connsiteY67" fmla="*/ 0 h 5747783"/>
              <a:gd name="connsiteX68" fmla="*/ 1804453 w 5778474"/>
              <a:gd name="connsiteY68" fmla="*/ 594190 h 5747783"/>
              <a:gd name="connsiteX69" fmla="*/ 1804453 w 5778474"/>
              <a:gd name="connsiteY69" fmla="*/ 987388 h 5747783"/>
              <a:gd name="connsiteX70" fmla="*/ 1018079 w 5778474"/>
              <a:gd name="connsiteY70" fmla="*/ 1773762 h 5747783"/>
              <a:gd name="connsiteX71" fmla="*/ 624881 w 5778474"/>
              <a:gd name="connsiteY71" fmla="*/ 1773762 h 5747783"/>
              <a:gd name="connsiteX72" fmla="*/ 0 w 5778474"/>
              <a:gd name="connsiteY72" fmla="*/ 1148882 h 5747783"/>
              <a:gd name="connsiteX73" fmla="*/ 0 w 5778474"/>
              <a:gd name="connsiteY73" fmla="*/ 432696 h 574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778474" h="5747783">
                <a:moveTo>
                  <a:pt x="2119001" y="3618970"/>
                </a:moveTo>
                <a:cubicBezTo>
                  <a:pt x="2190156" y="3618970"/>
                  <a:pt x="2261310" y="3646114"/>
                  <a:pt x="2315600" y="3700404"/>
                </a:cubicBezTo>
                <a:lnTo>
                  <a:pt x="3101974" y="4486778"/>
                </a:lnTo>
                <a:cubicBezTo>
                  <a:pt x="3210552" y="4595356"/>
                  <a:pt x="3210552" y="4771398"/>
                  <a:pt x="3101974" y="4879976"/>
                </a:cubicBezTo>
                <a:lnTo>
                  <a:pt x="2315600" y="5666350"/>
                </a:lnTo>
                <a:cubicBezTo>
                  <a:pt x="2207022" y="5774928"/>
                  <a:pt x="2030980" y="5774928"/>
                  <a:pt x="1922402" y="5666350"/>
                </a:cubicBezTo>
                <a:lnTo>
                  <a:pt x="1136028" y="4879976"/>
                </a:lnTo>
                <a:cubicBezTo>
                  <a:pt x="1027449" y="4771398"/>
                  <a:pt x="1027449" y="4595356"/>
                  <a:pt x="1136028" y="4486778"/>
                </a:cubicBezTo>
                <a:lnTo>
                  <a:pt x="1922402" y="3700404"/>
                </a:lnTo>
                <a:cubicBezTo>
                  <a:pt x="1976691" y="3646114"/>
                  <a:pt x="2047846" y="3618970"/>
                  <a:pt x="2119001" y="3618970"/>
                </a:cubicBezTo>
                <a:close/>
                <a:moveTo>
                  <a:pt x="821473" y="2321442"/>
                </a:moveTo>
                <a:cubicBezTo>
                  <a:pt x="892629" y="2321443"/>
                  <a:pt x="963784" y="2348587"/>
                  <a:pt x="1018072" y="2402876"/>
                </a:cubicBezTo>
                <a:lnTo>
                  <a:pt x="1804446" y="3189250"/>
                </a:lnTo>
                <a:cubicBezTo>
                  <a:pt x="1913025" y="3297829"/>
                  <a:pt x="1913025" y="3473870"/>
                  <a:pt x="1804446" y="3582448"/>
                </a:cubicBezTo>
                <a:lnTo>
                  <a:pt x="1018072" y="4368823"/>
                </a:lnTo>
                <a:cubicBezTo>
                  <a:pt x="909494" y="4477401"/>
                  <a:pt x="733453" y="4477401"/>
                  <a:pt x="624874" y="4368823"/>
                </a:cubicBezTo>
                <a:lnTo>
                  <a:pt x="0" y="3743949"/>
                </a:lnTo>
                <a:lnTo>
                  <a:pt x="0" y="3027750"/>
                </a:lnTo>
                <a:lnTo>
                  <a:pt x="624874" y="2402876"/>
                </a:lnTo>
                <a:cubicBezTo>
                  <a:pt x="679163" y="2348587"/>
                  <a:pt x="750318" y="2321443"/>
                  <a:pt x="821473" y="2321442"/>
                </a:cubicBezTo>
                <a:close/>
                <a:moveTo>
                  <a:pt x="3416534" y="2321437"/>
                </a:moveTo>
                <a:cubicBezTo>
                  <a:pt x="3487689" y="2321437"/>
                  <a:pt x="3558844" y="2348582"/>
                  <a:pt x="3613133" y="2402870"/>
                </a:cubicBezTo>
                <a:lnTo>
                  <a:pt x="4399507" y="3189245"/>
                </a:lnTo>
                <a:cubicBezTo>
                  <a:pt x="4508086" y="3297822"/>
                  <a:pt x="4508086" y="3473865"/>
                  <a:pt x="4399507" y="3582443"/>
                </a:cubicBezTo>
                <a:lnTo>
                  <a:pt x="3613133" y="4368817"/>
                </a:lnTo>
                <a:cubicBezTo>
                  <a:pt x="3504555" y="4477395"/>
                  <a:pt x="3328513" y="4477395"/>
                  <a:pt x="3219935" y="4368817"/>
                </a:cubicBezTo>
                <a:lnTo>
                  <a:pt x="2433561" y="3582443"/>
                </a:lnTo>
                <a:cubicBezTo>
                  <a:pt x="2324983" y="3473864"/>
                  <a:pt x="2324983" y="3297823"/>
                  <a:pt x="2433561" y="3189245"/>
                </a:cubicBezTo>
                <a:lnTo>
                  <a:pt x="3219935" y="2402870"/>
                </a:lnTo>
                <a:cubicBezTo>
                  <a:pt x="3274224" y="2348582"/>
                  <a:pt x="3345379" y="2321437"/>
                  <a:pt x="3416534" y="2321437"/>
                </a:cubicBezTo>
                <a:close/>
                <a:moveTo>
                  <a:pt x="0" y="1384804"/>
                </a:moveTo>
                <a:lnTo>
                  <a:pt x="506920" y="1891724"/>
                </a:lnTo>
                <a:cubicBezTo>
                  <a:pt x="615498" y="2000302"/>
                  <a:pt x="615497" y="2176342"/>
                  <a:pt x="506919" y="2284921"/>
                </a:cubicBezTo>
                <a:lnTo>
                  <a:pt x="0" y="2791839"/>
                </a:lnTo>
                <a:close/>
                <a:moveTo>
                  <a:pt x="2119006" y="1023909"/>
                </a:moveTo>
                <a:cubicBezTo>
                  <a:pt x="2190162" y="1023908"/>
                  <a:pt x="2261317" y="1051054"/>
                  <a:pt x="2315606" y="1105343"/>
                </a:cubicBezTo>
                <a:lnTo>
                  <a:pt x="3101980" y="1891717"/>
                </a:lnTo>
                <a:cubicBezTo>
                  <a:pt x="3210558" y="2000296"/>
                  <a:pt x="3210558" y="2176337"/>
                  <a:pt x="3101980" y="2284914"/>
                </a:cubicBezTo>
                <a:lnTo>
                  <a:pt x="2315606" y="3071289"/>
                </a:lnTo>
                <a:cubicBezTo>
                  <a:pt x="2207028" y="3179867"/>
                  <a:pt x="2030987" y="3179867"/>
                  <a:pt x="1922408" y="3071289"/>
                </a:cubicBezTo>
                <a:lnTo>
                  <a:pt x="1136034" y="2284914"/>
                </a:lnTo>
                <a:cubicBezTo>
                  <a:pt x="1027455" y="2176337"/>
                  <a:pt x="1027455" y="2000296"/>
                  <a:pt x="1136034" y="1891716"/>
                </a:cubicBezTo>
                <a:lnTo>
                  <a:pt x="1922408" y="1105342"/>
                </a:lnTo>
                <a:cubicBezTo>
                  <a:pt x="1976697" y="1051053"/>
                  <a:pt x="2047852" y="1023909"/>
                  <a:pt x="2119006" y="1023909"/>
                </a:cubicBezTo>
                <a:close/>
                <a:moveTo>
                  <a:pt x="4714068" y="1023903"/>
                </a:moveTo>
                <a:cubicBezTo>
                  <a:pt x="4785223" y="1023903"/>
                  <a:pt x="4856377" y="1051048"/>
                  <a:pt x="4910667" y="1105337"/>
                </a:cubicBezTo>
                <a:lnTo>
                  <a:pt x="5697041" y="1891711"/>
                </a:lnTo>
                <a:cubicBezTo>
                  <a:pt x="5805619" y="2000289"/>
                  <a:pt x="5805619" y="2176331"/>
                  <a:pt x="5697041" y="2284909"/>
                </a:cubicBezTo>
                <a:lnTo>
                  <a:pt x="4910667" y="3071283"/>
                </a:lnTo>
                <a:cubicBezTo>
                  <a:pt x="4802089" y="3179862"/>
                  <a:pt x="4626047" y="3179861"/>
                  <a:pt x="4517469" y="3071283"/>
                </a:cubicBezTo>
                <a:lnTo>
                  <a:pt x="3731095" y="2284909"/>
                </a:lnTo>
                <a:cubicBezTo>
                  <a:pt x="3622516" y="2176331"/>
                  <a:pt x="3622516" y="2000289"/>
                  <a:pt x="3731095" y="1891711"/>
                </a:cubicBezTo>
                <a:lnTo>
                  <a:pt x="4517469" y="1105337"/>
                </a:lnTo>
                <a:cubicBezTo>
                  <a:pt x="4571758" y="1051048"/>
                  <a:pt x="4642912" y="1023903"/>
                  <a:pt x="4714068" y="1023903"/>
                </a:cubicBezTo>
                <a:close/>
                <a:moveTo>
                  <a:pt x="3027750" y="0"/>
                </a:moveTo>
                <a:lnTo>
                  <a:pt x="3805329" y="0"/>
                </a:lnTo>
                <a:lnTo>
                  <a:pt x="4399513" y="594184"/>
                </a:lnTo>
                <a:cubicBezTo>
                  <a:pt x="4508091" y="702762"/>
                  <a:pt x="4508091" y="878804"/>
                  <a:pt x="4399513" y="987382"/>
                </a:cubicBezTo>
                <a:lnTo>
                  <a:pt x="3613139" y="1773756"/>
                </a:lnTo>
                <a:cubicBezTo>
                  <a:pt x="3504560" y="1882335"/>
                  <a:pt x="3328519" y="1882335"/>
                  <a:pt x="3219941" y="1773756"/>
                </a:cubicBezTo>
                <a:lnTo>
                  <a:pt x="2433567" y="987382"/>
                </a:lnTo>
                <a:cubicBezTo>
                  <a:pt x="2324988" y="878804"/>
                  <a:pt x="2324989" y="702763"/>
                  <a:pt x="2433567" y="594184"/>
                </a:cubicBezTo>
                <a:close/>
                <a:moveTo>
                  <a:pt x="2791841" y="0"/>
                </a:moveTo>
                <a:lnTo>
                  <a:pt x="2315612" y="476229"/>
                </a:lnTo>
                <a:cubicBezTo>
                  <a:pt x="2207034" y="584808"/>
                  <a:pt x="2030993" y="584808"/>
                  <a:pt x="1922415" y="476230"/>
                </a:cubicBezTo>
                <a:lnTo>
                  <a:pt x="1446185" y="1"/>
                </a:lnTo>
                <a:close/>
                <a:moveTo>
                  <a:pt x="432697" y="0"/>
                </a:moveTo>
                <a:lnTo>
                  <a:pt x="1210263" y="0"/>
                </a:lnTo>
                <a:lnTo>
                  <a:pt x="1804453" y="594190"/>
                </a:lnTo>
                <a:cubicBezTo>
                  <a:pt x="1913031" y="702769"/>
                  <a:pt x="1913031" y="878810"/>
                  <a:pt x="1804453" y="987388"/>
                </a:cubicBezTo>
                <a:lnTo>
                  <a:pt x="1018079" y="1773762"/>
                </a:lnTo>
                <a:cubicBezTo>
                  <a:pt x="909500" y="1882341"/>
                  <a:pt x="733459" y="1882341"/>
                  <a:pt x="624881" y="1773762"/>
                </a:cubicBezTo>
                <a:lnTo>
                  <a:pt x="0" y="1148882"/>
                </a:lnTo>
                <a:lnTo>
                  <a:pt x="0" y="4326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59443" cy="4147524"/>
          </a:xfrm>
          <a:custGeom>
            <a:avLst/>
            <a:gdLst>
              <a:gd name="connsiteX0" fmla="*/ 0 w 5279257"/>
              <a:gd name="connsiteY0" fmla="*/ 0 h 5530032"/>
              <a:gd name="connsiteX1" fmla="*/ 3641372 w 5279257"/>
              <a:gd name="connsiteY1" fmla="*/ 0 h 5530032"/>
              <a:gd name="connsiteX2" fmla="*/ 5010556 w 5279257"/>
              <a:gd name="connsiteY2" fmla="*/ 1369184 h 5530032"/>
              <a:gd name="connsiteX3" fmla="*/ 5010556 w 5279257"/>
              <a:gd name="connsiteY3" fmla="*/ 2666592 h 5530032"/>
              <a:gd name="connsiteX4" fmla="*/ 2415817 w 5279257"/>
              <a:gd name="connsiteY4" fmla="*/ 5261331 h 5530032"/>
              <a:gd name="connsiteX5" fmla="*/ 1118409 w 5279257"/>
              <a:gd name="connsiteY5" fmla="*/ 5261331 h 5530032"/>
              <a:gd name="connsiteX6" fmla="*/ 1 w 5279257"/>
              <a:gd name="connsiteY6" fmla="*/ 4142923 h 553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257" h="5530032">
                <a:moveTo>
                  <a:pt x="0" y="0"/>
                </a:moveTo>
                <a:lnTo>
                  <a:pt x="3641372" y="0"/>
                </a:lnTo>
                <a:lnTo>
                  <a:pt x="5010556" y="1369184"/>
                </a:lnTo>
                <a:cubicBezTo>
                  <a:pt x="5368825" y="1727453"/>
                  <a:pt x="5368825" y="2308323"/>
                  <a:pt x="5010556" y="2666592"/>
                </a:cubicBezTo>
                <a:lnTo>
                  <a:pt x="2415817" y="5261331"/>
                </a:lnTo>
                <a:cubicBezTo>
                  <a:pt x="2057548" y="5619600"/>
                  <a:pt x="1476678" y="5619600"/>
                  <a:pt x="1118409" y="5261331"/>
                </a:cubicBezTo>
                <a:lnTo>
                  <a:pt x="1" y="41429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4686" y="1033009"/>
            <a:ext cx="3197245" cy="3197244"/>
          </a:xfrm>
          <a:custGeom>
            <a:avLst/>
            <a:gdLst>
              <a:gd name="connsiteX0" fmla="*/ 2187077 w 4262993"/>
              <a:gd name="connsiteY0" fmla="*/ 0 h 4262992"/>
              <a:gd name="connsiteX1" fmla="*/ 2323431 w 4262993"/>
              <a:gd name="connsiteY1" fmla="*/ 56479 h 4262992"/>
              <a:gd name="connsiteX2" fmla="*/ 4206514 w 4262993"/>
              <a:gd name="connsiteY2" fmla="*/ 1939563 h 4262992"/>
              <a:gd name="connsiteX3" fmla="*/ 4206514 w 4262993"/>
              <a:gd name="connsiteY3" fmla="*/ 2212270 h 4262992"/>
              <a:gd name="connsiteX4" fmla="*/ 2212271 w 4262993"/>
              <a:gd name="connsiteY4" fmla="*/ 4206513 h 4262992"/>
              <a:gd name="connsiteX5" fmla="*/ 1939564 w 4262993"/>
              <a:gd name="connsiteY5" fmla="*/ 4206513 h 4262992"/>
              <a:gd name="connsiteX6" fmla="*/ 56480 w 4262993"/>
              <a:gd name="connsiteY6" fmla="*/ 2323430 h 4262992"/>
              <a:gd name="connsiteX7" fmla="*/ 56480 w 4262993"/>
              <a:gd name="connsiteY7" fmla="*/ 2050723 h 4262992"/>
              <a:gd name="connsiteX8" fmla="*/ 2050724 w 4262993"/>
              <a:gd name="connsiteY8" fmla="*/ 56479 h 4262992"/>
              <a:gd name="connsiteX9" fmla="*/ 2187077 w 4262993"/>
              <a:gd name="connsiteY9" fmla="*/ 0 h 42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2993" h="4262992">
                <a:moveTo>
                  <a:pt x="2187077" y="0"/>
                </a:moveTo>
                <a:cubicBezTo>
                  <a:pt x="2236427" y="0"/>
                  <a:pt x="2285777" y="18826"/>
                  <a:pt x="2323431" y="56479"/>
                </a:cubicBezTo>
                <a:lnTo>
                  <a:pt x="4206514" y="1939563"/>
                </a:lnTo>
                <a:cubicBezTo>
                  <a:pt x="4281820" y="2014869"/>
                  <a:pt x="4281820" y="2136963"/>
                  <a:pt x="4206514" y="2212270"/>
                </a:cubicBezTo>
                <a:lnTo>
                  <a:pt x="2212271" y="4206513"/>
                </a:lnTo>
                <a:cubicBezTo>
                  <a:pt x="2136964" y="4281819"/>
                  <a:pt x="2014870" y="4281819"/>
                  <a:pt x="1939564" y="4206513"/>
                </a:cubicBezTo>
                <a:lnTo>
                  <a:pt x="56480" y="2323430"/>
                </a:lnTo>
                <a:cubicBezTo>
                  <a:pt x="-18826" y="2248123"/>
                  <a:pt x="-18826" y="2126029"/>
                  <a:pt x="56480" y="2050723"/>
                </a:cubicBezTo>
                <a:lnTo>
                  <a:pt x="2050724" y="56479"/>
                </a:lnTo>
                <a:cubicBezTo>
                  <a:pt x="2088377" y="18826"/>
                  <a:pt x="2137727" y="0"/>
                  <a:pt x="21870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184855" y="1343706"/>
            <a:ext cx="1508489" cy="1508489"/>
          </a:xfrm>
          <a:custGeom>
            <a:avLst/>
            <a:gdLst>
              <a:gd name="connsiteX0" fmla="*/ 1031884 w 2011319"/>
              <a:gd name="connsiteY0" fmla="*/ 0 h 2011318"/>
              <a:gd name="connsiteX1" fmla="*/ 1096217 w 2011319"/>
              <a:gd name="connsiteY1" fmla="*/ 26647 h 2011318"/>
              <a:gd name="connsiteX2" fmla="*/ 1984672 w 2011319"/>
              <a:gd name="connsiteY2" fmla="*/ 915103 h 2011318"/>
              <a:gd name="connsiteX3" fmla="*/ 1984672 w 2011319"/>
              <a:gd name="connsiteY3" fmla="*/ 1043769 h 2011318"/>
              <a:gd name="connsiteX4" fmla="*/ 1043770 w 2011319"/>
              <a:gd name="connsiteY4" fmla="*/ 1984671 h 2011318"/>
              <a:gd name="connsiteX5" fmla="*/ 915104 w 2011319"/>
              <a:gd name="connsiteY5" fmla="*/ 1984671 h 2011318"/>
              <a:gd name="connsiteX6" fmla="*/ 26648 w 2011319"/>
              <a:gd name="connsiteY6" fmla="*/ 1096215 h 2011318"/>
              <a:gd name="connsiteX7" fmla="*/ 26648 w 2011319"/>
              <a:gd name="connsiteY7" fmla="*/ 967549 h 2011318"/>
              <a:gd name="connsiteX8" fmla="*/ 967550 w 2011319"/>
              <a:gd name="connsiteY8" fmla="*/ 26647 h 2011318"/>
              <a:gd name="connsiteX9" fmla="*/ 1031884 w 2011319"/>
              <a:gd name="connsiteY9" fmla="*/ 0 h 20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319" h="2011318">
                <a:moveTo>
                  <a:pt x="1031884" y="0"/>
                </a:moveTo>
                <a:cubicBezTo>
                  <a:pt x="1055168" y="0"/>
                  <a:pt x="1078452" y="8882"/>
                  <a:pt x="1096217" y="26647"/>
                </a:cubicBezTo>
                <a:lnTo>
                  <a:pt x="1984672" y="915103"/>
                </a:lnTo>
                <a:cubicBezTo>
                  <a:pt x="2020202" y="950633"/>
                  <a:pt x="2020202" y="1008239"/>
                  <a:pt x="1984672" y="1043769"/>
                </a:cubicBezTo>
                <a:lnTo>
                  <a:pt x="1043770" y="1984671"/>
                </a:lnTo>
                <a:cubicBezTo>
                  <a:pt x="1008240" y="2020201"/>
                  <a:pt x="950634" y="2020201"/>
                  <a:pt x="915104" y="1984671"/>
                </a:cubicBezTo>
                <a:lnTo>
                  <a:pt x="26648" y="1096215"/>
                </a:lnTo>
                <a:cubicBezTo>
                  <a:pt x="-8882" y="1060685"/>
                  <a:pt x="-8882" y="1003079"/>
                  <a:pt x="26648" y="967549"/>
                </a:cubicBezTo>
                <a:lnTo>
                  <a:pt x="967550" y="26647"/>
                </a:lnTo>
                <a:cubicBezTo>
                  <a:pt x="985315" y="8882"/>
                  <a:pt x="1008599" y="0"/>
                  <a:pt x="10318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2727654" y="2753406"/>
            <a:ext cx="1508489" cy="1508489"/>
          </a:xfrm>
          <a:custGeom>
            <a:avLst/>
            <a:gdLst>
              <a:gd name="connsiteX0" fmla="*/ 1031884 w 2011319"/>
              <a:gd name="connsiteY0" fmla="*/ 0 h 2011318"/>
              <a:gd name="connsiteX1" fmla="*/ 1096217 w 2011319"/>
              <a:gd name="connsiteY1" fmla="*/ 26647 h 2011318"/>
              <a:gd name="connsiteX2" fmla="*/ 1984672 w 2011319"/>
              <a:gd name="connsiteY2" fmla="*/ 915103 h 2011318"/>
              <a:gd name="connsiteX3" fmla="*/ 1984672 w 2011319"/>
              <a:gd name="connsiteY3" fmla="*/ 1043769 h 2011318"/>
              <a:gd name="connsiteX4" fmla="*/ 1043770 w 2011319"/>
              <a:gd name="connsiteY4" fmla="*/ 1984671 h 2011318"/>
              <a:gd name="connsiteX5" fmla="*/ 915104 w 2011319"/>
              <a:gd name="connsiteY5" fmla="*/ 1984671 h 2011318"/>
              <a:gd name="connsiteX6" fmla="*/ 26648 w 2011319"/>
              <a:gd name="connsiteY6" fmla="*/ 1096216 h 2011318"/>
              <a:gd name="connsiteX7" fmla="*/ 26648 w 2011319"/>
              <a:gd name="connsiteY7" fmla="*/ 967549 h 2011318"/>
              <a:gd name="connsiteX8" fmla="*/ 967550 w 2011319"/>
              <a:gd name="connsiteY8" fmla="*/ 26647 h 2011318"/>
              <a:gd name="connsiteX9" fmla="*/ 1031884 w 2011319"/>
              <a:gd name="connsiteY9" fmla="*/ 0 h 20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319" h="2011318">
                <a:moveTo>
                  <a:pt x="1031884" y="0"/>
                </a:moveTo>
                <a:cubicBezTo>
                  <a:pt x="1055168" y="0"/>
                  <a:pt x="1078452" y="8882"/>
                  <a:pt x="1096217" y="26647"/>
                </a:cubicBezTo>
                <a:lnTo>
                  <a:pt x="1984672" y="915103"/>
                </a:lnTo>
                <a:cubicBezTo>
                  <a:pt x="2020202" y="950633"/>
                  <a:pt x="2020202" y="1008239"/>
                  <a:pt x="1984672" y="1043769"/>
                </a:cubicBezTo>
                <a:lnTo>
                  <a:pt x="1043770" y="1984671"/>
                </a:lnTo>
                <a:cubicBezTo>
                  <a:pt x="1008240" y="2020201"/>
                  <a:pt x="950634" y="2020201"/>
                  <a:pt x="915104" y="1984671"/>
                </a:cubicBezTo>
                <a:lnTo>
                  <a:pt x="26648" y="1096216"/>
                </a:lnTo>
                <a:cubicBezTo>
                  <a:pt x="-8882" y="1060686"/>
                  <a:pt x="-8882" y="1003079"/>
                  <a:pt x="26648" y="967549"/>
                </a:cubicBezTo>
                <a:lnTo>
                  <a:pt x="967550" y="26647"/>
                </a:lnTo>
                <a:cubicBezTo>
                  <a:pt x="985315" y="8882"/>
                  <a:pt x="1008600" y="0"/>
                  <a:pt x="10318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5"/>
          <p:cNvSpPr/>
          <p:nvPr/>
        </p:nvSpPr>
        <p:spPr>
          <a:xfrm rot="2820000">
            <a:off x="4908550" y="3305175"/>
            <a:ext cx="3255010" cy="3491230"/>
          </a:xfrm>
          <a:custGeom>
            <a:avLst/>
            <a:gdLst>
              <a:gd name="connsiteX0" fmla="*/ 210727 w 6764267"/>
              <a:gd name="connsiteY0" fmla="*/ 210726 h 6764267"/>
              <a:gd name="connsiteX1" fmla="*/ 719464 w 6764267"/>
              <a:gd name="connsiteY1" fmla="*/ 0 h 6764267"/>
              <a:gd name="connsiteX2" fmla="*/ 6764267 w 6764267"/>
              <a:gd name="connsiteY2" fmla="*/ 0 h 6764267"/>
              <a:gd name="connsiteX3" fmla="*/ 0 w 6764267"/>
              <a:gd name="connsiteY3" fmla="*/ 6764267 h 6764267"/>
              <a:gd name="connsiteX4" fmla="*/ 0 w 6764267"/>
              <a:gd name="connsiteY4" fmla="*/ 719463 h 6764267"/>
              <a:gd name="connsiteX5" fmla="*/ 210727 w 6764267"/>
              <a:gd name="connsiteY5" fmla="*/ 210726 h 6764267"/>
              <a:gd name="connsiteX0-1" fmla="*/ 210727 w 6764267"/>
              <a:gd name="connsiteY0-2" fmla="*/ 210726 h 6764267"/>
              <a:gd name="connsiteX1-3" fmla="*/ 719464 w 6764267"/>
              <a:gd name="connsiteY1-4" fmla="*/ 0 h 6764267"/>
              <a:gd name="connsiteX2-5" fmla="*/ 6764267 w 6764267"/>
              <a:gd name="connsiteY2-6" fmla="*/ 0 h 6764267"/>
              <a:gd name="connsiteX3-7" fmla="*/ 3308399 w 6764267"/>
              <a:gd name="connsiteY3-8" fmla="*/ 3454528 h 6764267"/>
              <a:gd name="connsiteX4-9" fmla="*/ 0 w 6764267"/>
              <a:gd name="connsiteY4-10" fmla="*/ 6764267 h 6764267"/>
              <a:gd name="connsiteX5-11" fmla="*/ 0 w 6764267"/>
              <a:gd name="connsiteY5-12" fmla="*/ 719463 h 6764267"/>
              <a:gd name="connsiteX6" fmla="*/ 210727 w 6764267"/>
              <a:gd name="connsiteY6" fmla="*/ 210726 h 6764267"/>
              <a:gd name="connsiteX0-13" fmla="*/ 3308399 w 6764267"/>
              <a:gd name="connsiteY0-14" fmla="*/ 3454528 h 6764267"/>
              <a:gd name="connsiteX1-15" fmla="*/ 0 w 6764267"/>
              <a:gd name="connsiteY1-16" fmla="*/ 6764267 h 6764267"/>
              <a:gd name="connsiteX2-17" fmla="*/ 0 w 6764267"/>
              <a:gd name="connsiteY2-18" fmla="*/ 719463 h 6764267"/>
              <a:gd name="connsiteX3-19" fmla="*/ 210727 w 6764267"/>
              <a:gd name="connsiteY3-20" fmla="*/ 210726 h 6764267"/>
              <a:gd name="connsiteX4-21" fmla="*/ 719464 w 6764267"/>
              <a:gd name="connsiteY4-22" fmla="*/ 0 h 6764267"/>
              <a:gd name="connsiteX5-23" fmla="*/ 6764267 w 6764267"/>
              <a:gd name="connsiteY5-24" fmla="*/ 0 h 6764267"/>
              <a:gd name="connsiteX6-25" fmla="*/ 3399839 w 6764267"/>
              <a:gd name="connsiteY6-26" fmla="*/ 3545968 h 6764267"/>
              <a:gd name="connsiteX0-27" fmla="*/ 3308399 w 6764267"/>
              <a:gd name="connsiteY0-28" fmla="*/ 3454528 h 6764267"/>
              <a:gd name="connsiteX1-29" fmla="*/ 0 w 6764267"/>
              <a:gd name="connsiteY1-30" fmla="*/ 6764267 h 6764267"/>
              <a:gd name="connsiteX2-31" fmla="*/ 0 w 6764267"/>
              <a:gd name="connsiteY2-32" fmla="*/ 719463 h 6764267"/>
              <a:gd name="connsiteX3-33" fmla="*/ 210727 w 6764267"/>
              <a:gd name="connsiteY3-34" fmla="*/ 210726 h 6764267"/>
              <a:gd name="connsiteX4-35" fmla="*/ 719464 w 6764267"/>
              <a:gd name="connsiteY4-36" fmla="*/ 0 h 6764267"/>
              <a:gd name="connsiteX5-37" fmla="*/ 6764267 w 6764267"/>
              <a:gd name="connsiteY5-38" fmla="*/ 0 h 6764267"/>
              <a:gd name="connsiteX0-39" fmla="*/ 0 w 6764267"/>
              <a:gd name="connsiteY0-40" fmla="*/ 6764267 h 6764267"/>
              <a:gd name="connsiteX1-41" fmla="*/ 0 w 6764267"/>
              <a:gd name="connsiteY1-42" fmla="*/ 719463 h 6764267"/>
              <a:gd name="connsiteX2-43" fmla="*/ 210727 w 6764267"/>
              <a:gd name="connsiteY2-44" fmla="*/ 210726 h 6764267"/>
              <a:gd name="connsiteX3-45" fmla="*/ 719464 w 6764267"/>
              <a:gd name="connsiteY3-46" fmla="*/ 0 h 6764267"/>
              <a:gd name="connsiteX4-47" fmla="*/ 6764267 w 6764267"/>
              <a:gd name="connsiteY4-48" fmla="*/ 0 h 6764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64267" h="6764267">
                <a:moveTo>
                  <a:pt x="0" y="6764267"/>
                </a:moveTo>
                <a:lnTo>
                  <a:pt x="0" y="719463"/>
                </a:lnTo>
                <a:cubicBezTo>
                  <a:pt x="0" y="520789"/>
                  <a:pt x="80529" y="340923"/>
                  <a:pt x="210727" y="210726"/>
                </a:cubicBezTo>
                <a:cubicBezTo>
                  <a:pt x="340924" y="80529"/>
                  <a:pt x="520790" y="0"/>
                  <a:pt x="719464" y="0"/>
                </a:cubicBezTo>
                <a:lnTo>
                  <a:pt x="6764267" y="0"/>
                </a:lnTo>
              </a:path>
            </a:pathLst>
          </a:custGeom>
          <a:solidFill>
            <a:srgbClr val="0070C0"/>
          </a:solidFill>
          <a:ln w="152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8" name="矩形 17"/>
          <p:cNvSpPr/>
          <p:nvPr/>
        </p:nvSpPr>
        <p:spPr>
          <a:xfrm>
            <a:off x="59055" y="3344545"/>
            <a:ext cx="647192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领衔学校：常州市焦溪初级中学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参与学校：常州市新闸中学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常州市正衡中学天宁分校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常州市实验初级中学天宁分校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5" name="唯美清新培训教育类音乐片配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5644" y="-98661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6385" y="1409700"/>
            <a:ext cx="67875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2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</a:t>
            </a:r>
            <a:endParaRPr lang="zh-CN" altLang="en-US" sz="32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初中英语课堂教学范式发布</a:t>
            </a:r>
            <a:endParaRPr lang="zh-CN" altLang="en-US" sz="32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bldLvl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1407" y="128844"/>
            <a:ext cx="16598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流程与框架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818063" y="2211391"/>
            <a:ext cx="8112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927477" y="3087691"/>
            <a:ext cx="81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3722688" y="1801816"/>
            <a:ext cx="81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1760220" y="814705"/>
            <a:ext cx="5796280" cy="325882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sp>
      <p:grpSp>
        <p:nvGrpSpPr>
          <p:cNvPr id="1073741840" name="officeArt object" descr="组合 3"/>
          <p:cNvGrpSpPr/>
          <p:nvPr/>
        </p:nvGrpSpPr>
        <p:grpSpPr>
          <a:xfrm>
            <a:off x="2291080" y="1432560"/>
            <a:ext cx="1222375" cy="1135380"/>
            <a:chOff x="0" y="0"/>
            <a:chExt cx="991237" cy="838200"/>
          </a:xfrm>
        </p:grpSpPr>
        <p:grpSp>
          <p:nvGrpSpPr>
            <p:cNvPr id="1073741838" name="文本框 8"/>
            <p:cNvGrpSpPr/>
            <p:nvPr/>
          </p:nvGrpSpPr>
          <p:grpSpPr>
            <a:xfrm>
              <a:off x="76198" y="135204"/>
              <a:ext cx="910908" cy="550596"/>
              <a:chOff x="-1" y="-26721"/>
              <a:chExt cx="910906" cy="550596"/>
            </a:xfrm>
          </p:grpSpPr>
          <p:sp>
            <p:nvSpPr>
              <p:cNvPr id="1073741836" name="Shape 1073741836"/>
              <p:cNvSpPr/>
              <p:nvPr/>
            </p:nvSpPr>
            <p:spPr>
              <a:xfrm>
                <a:off x="-1" y="0"/>
                <a:ext cx="885192" cy="5238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</p:sp>
          <p:sp>
            <p:nvSpPr>
              <p:cNvPr id="1073741837" name="Shape 1073741837"/>
              <p:cNvSpPr txBox="1"/>
              <p:nvPr/>
            </p:nvSpPr>
            <p:spPr>
              <a:xfrm>
                <a:off x="27290" y="-26721"/>
                <a:ext cx="883615" cy="5241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just"/>
                <a:r>
                  <a:rPr lang="en-US" altLang="zh-CN" sz="1800" b="1" kern="100">
                    <a:solidFill>
                      <a:srgbClr val="C5210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情境代入</a:t>
                </a:r>
                <a:endParaRPr lang="en-US" altLang="zh-CN" sz="1800" b="1" kern="100">
                  <a:solidFill>
                    <a:srgbClr val="C5210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  <a:p>
                <a:pPr algn="just"/>
                <a:r>
                  <a:rPr lang="en-US" altLang="zh-CN" sz="1800" b="1" kern="100">
                    <a:solidFill>
                      <a:srgbClr val="C5210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任务驱动</a:t>
                </a:r>
                <a:endParaRPr lang="en-US" altLang="zh-CN" sz="1800" b="1" kern="100">
                  <a:solidFill>
                    <a:srgbClr val="C5210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</p:grpSp>
        <p:sp>
          <p:nvSpPr>
            <p:cNvPr id="1073741839" name="椭圆 7"/>
            <p:cNvSpPr/>
            <p:nvPr/>
          </p:nvSpPr>
          <p:spPr>
            <a:xfrm>
              <a:off x="0" y="0"/>
              <a:ext cx="991237" cy="838200"/>
            </a:xfrm>
            <a:prstGeom prst="ellips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</p:sp>
      </p:grpSp>
      <p:grpSp>
        <p:nvGrpSpPr>
          <p:cNvPr id="1073741835" name="officeArt object" descr="组合 2"/>
          <p:cNvGrpSpPr/>
          <p:nvPr/>
        </p:nvGrpSpPr>
        <p:grpSpPr>
          <a:xfrm>
            <a:off x="3972560" y="1377950"/>
            <a:ext cx="1171576" cy="1189990"/>
            <a:chOff x="0" y="0"/>
            <a:chExt cx="991237" cy="838200"/>
          </a:xfrm>
        </p:grpSpPr>
        <p:grpSp>
          <p:nvGrpSpPr>
            <p:cNvPr id="1073741833" name="文本框 8"/>
            <p:cNvGrpSpPr/>
            <p:nvPr/>
          </p:nvGrpSpPr>
          <p:grpSpPr>
            <a:xfrm>
              <a:off x="76198" y="161925"/>
              <a:ext cx="885194" cy="564130"/>
              <a:chOff x="-1" y="0"/>
              <a:chExt cx="885192" cy="564130"/>
            </a:xfrm>
          </p:grpSpPr>
          <p:sp>
            <p:nvSpPr>
              <p:cNvPr id="1073741831" name="Shape 1073741831"/>
              <p:cNvSpPr/>
              <p:nvPr/>
            </p:nvSpPr>
            <p:spPr>
              <a:xfrm>
                <a:off x="-1" y="0"/>
                <a:ext cx="885192" cy="5238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</p:sp>
          <p:sp>
            <p:nvSpPr>
              <p:cNvPr id="1073741832" name="Shape 1073741832"/>
              <p:cNvSpPr txBox="1"/>
              <p:nvPr/>
            </p:nvSpPr>
            <p:spPr>
              <a:xfrm>
                <a:off x="-1" y="40255"/>
                <a:ext cx="885192" cy="523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lvl="0" algn="just"/>
                <a:r>
                  <a:rPr lang="en-US" altLang="zh-CN" sz="1800" b="1" kern="100">
                    <a:solidFill>
                      <a:srgbClr val="C5210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资源链接</a:t>
                </a:r>
                <a:endParaRPr lang="en-US" altLang="zh-CN" sz="1800" b="1" kern="100">
                  <a:solidFill>
                    <a:srgbClr val="C5210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  <a:p>
                <a:pPr lvl="0" algn="just"/>
                <a:r>
                  <a:rPr lang="en-US" altLang="zh-CN" sz="1800" b="1" kern="100">
                    <a:solidFill>
                      <a:srgbClr val="C5210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个性学习</a:t>
                </a:r>
                <a:endParaRPr lang="en-US" altLang="zh-CN" sz="1800" b="1" kern="100">
                  <a:solidFill>
                    <a:srgbClr val="C5210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</p:grpSp>
        <p:sp>
          <p:nvSpPr>
            <p:cNvPr id="1073741834" name="椭圆 7"/>
            <p:cNvSpPr/>
            <p:nvPr/>
          </p:nvSpPr>
          <p:spPr>
            <a:xfrm>
              <a:off x="0" y="0"/>
              <a:ext cx="991237" cy="838200"/>
            </a:xfrm>
            <a:prstGeom prst="ellips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</p:sp>
      </p:grpSp>
      <p:grpSp>
        <p:nvGrpSpPr>
          <p:cNvPr id="1073741830" name="officeArt object" descr="组合 1"/>
          <p:cNvGrpSpPr/>
          <p:nvPr/>
        </p:nvGrpSpPr>
        <p:grpSpPr>
          <a:xfrm>
            <a:off x="5629275" y="1433195"/>
            <a:ext cx="1127125" cy="1097915"/>
            <a:chOff x="0" y="0"/>
            <a:chExt cx="991236" cy="838200"/>
          </a:xfrm>
        </p:grpSpPr>
        <p:grpSp>
          <p:nvGrpSpPr>
            <p:cNvPr id="1073741828" name="文本框 8"/>
            <p:cNvGrpSpPr/>
            <p:nvPr/>
          </p:nvGrpSpPr>
          <p:grpSpPr>
            <a:xfrm>
              <a:off x="76199" y="161925"/>
              <a:ext cx="885192" cy="523875"/>
              <a:chOff x="0" y="0"/>
              <a:chExt cx="885190" cy="523875"/>
            </a:xfrm>
          </p:grpSpPr>
          <p:sp>
            <p:nvSpPr>
              <p:cNvPr id="1073741826" name="Shape 1073741826"/>
              <p:cNvSpPr/>
              <p:nvPr/>
            </p:nvSpPr>
            <p:spPr>
              <a:xfrm>
                <a:off x="-1" y="0"/>
                <a:ext cx="885192" cy="5238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</p:sp>
          <p:sp>
            <p:nvSpPr>
              <p:cNvPr id="1073741827" name="Shape 1073741827"/>
              <p:cNvSpPr txBox="1"/>
              <p:nvPr/>
            </p:nvSpPr>
            <p:spPr>
              <a:xfrm>
                <a:off x="-1" y="0"/>
                <a:ext cx="885192" cy="523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just"/>
                <a:r>
                  <a:rPr lang="en-US" altLang="zh-CN" sz="1800" b="1" kern="100">
                    <a:solidFill>
                      <a:srgbClr val="C5210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真实情景</a:t>
                </a:r>
                <a:endParaRPr lang="en-US" altLang="zh-CN" sz="1800" b="1" kern="100">
                  <a:solidFill>
                    <a:srgbClr val="C5210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  <a:p>
                <a:pPr algn="just"/>
                <a:r>
                  <a:rPr lang="en-US" altLang="zh-CN" sz="1800" b="1" kern="100">
                    <a:solidFill>
                      <a:srgbClr val="C5210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交际运用</a:t>
                </a:r>
                <a:endParaRPr lang="en-US" altLang="zh-CN" sz="1800" b="1" kern="100">
                  <a:solidFill>
                    <a:srgbClr val="C5210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</p:grpSp>
        <p:sp>
          <p:nvSpPr>
            <p:cNvPr id="1073741829" name="椭圆 7"/>
            <p:cNvSpPr/>
            <p:nvPr/>
          </p:nvSpPr>
          <p:spPr>
            <a:xfrm>
              <a:off x="0" y="0"/>
              <a:ext cx="991237" cy="838200"/>
            </a:xfrm>
            <a:prstGeom prst="ellips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</p:sp>
      </p:grpSp>
      <p:sp>
        <p:nvSpPr>
          <p:cNvPr id="1073741842" name="officeArt object" descr="右箭头 32"/>
          <p:cNvSpPr/>
          <p:nvPr/>
        </p:nvSpPr>
        <p:spPr>
          <a:xfrm>
            <a:off x="3612833" y="1996123"/>
            <a:ext cx="314325" cy="7556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</p:spPr>
      </p:sp>
      <p:sp>
        <p:nvSpPr>
          <p:cNvPr id="3" name="officeArt object" descr="右箭头 32"/>
          <p:cNvSpPr/>
          <p:nvPr/>
        </p:nvSpPr>
        <p:spPr>
          <a:xfrm>
            <a:off x="5190808" y="1996123"/>
            <a:ext cx="314325" cy="7556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</p:spPr>
      </p:sp>
      <p:grpSp>
        <p:nvGrpSpPr>
          <p:cNvPr id="5" name="组合 4"/>
          <p:cNvGrpSpPr/>
          <p:nvPr/>
        </p:nvGrpSpPr>
        <p:grpSpPr>
          <a:xfrm>
            <a:off x="2389505" y="2695575"/>
            <a:ext cx="4366260" cy="1235528"/>
            <a:chOff x="970" y="6345"/>
            <a:chExt cx="11454" cy="4412"/>
          </a:xfrm>
        </p:grpSpPr>
        <p:grpSp>
          <p:nvGrpSpPr>
            <p:cNvPr id="13364" name="Group 10"/>
            <p:cNvGrpSpPr/>
            <p:nvPr/>
          </p:nvGrpSpPr>
          <p:grpSpPr>
            <a:xfrm>
              <a:off x="970" y="6345"/>
              <a:ext cx="11454" cy="3424"/>
              <a:chOff x="480" y="1200"/>
              <a:chExt cx="1042" cy="1019"/>
            </a:xfrm>
          </p:grpSpPr>
          <p:grpSp>
            <p:nvGrpSpPr>
              <p:cNvPr id="13365" name="Group 11"/>
              <p:cNvGrpSpPr/>
              <p:nvPr/>
            </p:nvGrpSpPr>
            <p:grpSpPr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3366" name="Picture 12" descr="circuler_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67" name="Oval 13"/>
                <p:cNvSpPr/>
                <p:nvPr/>
              </p:nvSpPr>
              <p:spPr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990000"/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/>
                  <a:endParaRPr lang="zh-CN" altLang="en-US" dirty="0">
                    <a:latin typeface="Arial" panose="020B0604020202020204" pitchFamily="34" charset="0"/>
                    <a:ea typeface="华文细黑" panose="02010600040101010101" charset="-122"/>
                  </a:endParaRPr>
                </a:p>
              </p:txBody>
            </p:sp>
          </p:grpSp>
          <p:pic>
            <p:nvPicPr>
              <p:cNvPr id="13368" name="Picture 14" descr="Picture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3529" y="6476"/>
              <a:ext cx="8187" cy="4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TED</a:t>
              </a:r>
              <a:r>
                <a:rPr lang="zh-CN" altLang="en-US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公众号   口语陪练网  </a:t>
              </a:r>
              <a:endParaRPr lang="zh-CN" altLang="en-US" sz="18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一起作业      趣趣英语</a:t>
              </a:r>
              <a:endParaRPr lang="zh-CN" altLang="en-US" sz="18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沪江英语      数字平台</a:t>
              </a:r>
              <a:endParaRPr lang="zh-CN" altLang="en-US" sz="18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……</a:t>
              </a:r>
              <a:endParaRPr lang="en-US" altLang="zh-CN" sz="18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291080" y="422592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英语听说教学范式 框架图</a:t>
            </a:r>
            <a:endParaRPr lang="zh-CN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0" name="表格 -1"/>
          <p:cNvGraphicFramePr/>
          <p:nvPr/>
        </p:nvGraphicFramePr>
        <p:xfrm>
          <a:off x="588645" y="1225550"/>
          <a:ext cx="8195945" cy="341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8215"/>
                <a:gridCol w="4697730"/>
              </a:tblGrid>
              <a:tr h="355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学习活动</a:t>
                      </a: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Times New Roman" panose="0202060305040502030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活动方式</a:t>
                      </a:r>
                      <a:endParaRPr lang="zh-CN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6"/>
                    </a:solidFill>
                  </a:tcPr>
                </a:tc>
              </a:tr>
              <a:tr h="431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情境导入：填字游戏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完成游戏，导入学习。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活动一：听说活动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自主学习，解决新知。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活动二：问卷调查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自主学习，小组分享。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活动三：思维导图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绘制思维导图，上传分享。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活动四：拓展运用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小组合作，汇报交流。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活动五：情感提升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搜索资源，交流分享。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7442" y="140274"/>
            <a:ext cx="498157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课例：</a:t>
            </a:r>
            <a:r>
              <a:rPr lang="en-US" altLang="zh-CN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7A Unit6 Integrated Skills</a:t>
            </a:r>
            <a:endParaRPr lang="en-US" altLang="zh-CN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1407" y="128844"/>
            <a:ext cx="16598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流程与框架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818063" y="2211391"/>
            <a:ext cx="8112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927477" y="3087691"/>
            <a:ext cx="81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0646" y="3964943"/>
            <a:ext cx="1844675" cy="1128713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lIns="68558" tIns="34280" rIns="68558" bIns="34280"/>
          <a:lstStyle>
            <a:lvl1pPr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5190" y="1167130"/>
            <a:ext cx="3855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2800" b="1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选取适切的富媒体资源</a:t>
            </a:r>
            <a:endParaRPr lang="zh-CN" altLang="en-US" sz="2800" b="1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5190" y="213169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任务驱动生成交际需求</a:t>
            </a:r>
            <a:endParaRPr lang="zh-CN" altLang="en-US" sz="2800" b="1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09285" y="215455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 algn="l"/>
            <a:r>
              <a:rPr lang="zh-CN" altLang="en-US" sz="2800" b="1">
                <a:solidFill>
                  <a:srgbClr val="C5210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进行个性学习</a:t>
            </a:r>
            <a:endParaRPr lang="zh-CN" altLang="en-US" sz="2800" b="1">
              <a:solidFill>
                <a:srgbClr val="C5210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7065" y="116713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 algn="l"/>
            <a:r>
              <a:rPr lang="zh-CN" altLang="en-US" sz="2800" b="1">
                <a:solidFill>
                  <a:srgbClr val="C5210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激发学习兴趣</a:t>
            </a:r>
            <a:endParaRPr lang="zh-CN" altLang="en-US" sz="2800" b="1">
              <a:solidFill>
                <a:srgbClr val="C5210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5190" y="303085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en-US" sz="2800" b="1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再设大情境深层次拓展</a:t>
            </a:r>
            <a:endParaRPr lang="zh-CN" altLang="en-US" sz="2800" b="1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20715" y="3066415"/>
            <a:ext cx="3392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0"/>
            <a:r>
              <a:rPr lang="zh-CN" altLang="en-US" sz="2800" b="1">
                <a:solidFill>
                  <a:srgbClr val="C5210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提高思维品质</a:t>
            </a:r>
            <a:endParaRPr lang="zh-CN" altLang="en-US" sz="2800" b="1">
              <a:solidFill>
                <a:srgbClr val="C5210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73741842" name="officeArt object" descr="右箭头 32"/>
          <p:cNvSpPr/>
          <p:nvPr/>
        </p:nvSpPr>
        <p:spPr>
          <a:xfrm>
            <a:off x="4818380" y="1390015"/>
            <a:ext cx="891540" cy="76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chemeClr val="accent4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9" name="officeArt object" descr="右箭头 32"/>
          <p:cNvSpPr/>
          <p:nvPr/>
        </p:nvSpPr>
        <p:spPr>
          <a:xfrm>
            <a:off x="4835525" y="2383155"/>
            <a:ext cx="891540" cy="76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chemeClr val="accent4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10" name="officeArt object" descr="右箭头 32"/>
          <p:cNvSpPr/>
          <p:nvPr/>
        </p:nvSpPr>
        <p:spPr>
          <a:xfrm>
            <a:off x="4824095" y="3289300"/>
            <a:ext cx="891540" cy="76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chemeClr val="accent4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11" name="officeArt object" descr="右箭头 32"/>
          <p:cNvSpPr/>
          <p:nvPr/>
        </p:nvSpPr>
        <p:spPr>
          <a:xfrm rot="5400000">
            <a:off x="2450465" y="1898650"/>
            <a:ext cx="495300" cy="76200"/>
          </a:xfrm>
          <a:prstGeom prst="rightArrow">
            <a:avLst>
              <a:gd name="adj1" fmla="val 20661"/>
              <a:gd name="adj2" fmla="val 50000"/>
            </a:avLst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</p:spPr>
      </p:sp>
      <p:sp>
        <p:nvSpPr>
          <p:cNvPr id="12" name="officeArt object" descr="右箭头 32"/>
          <p:cNvSpPr/>
          <p:nvPr/>
        </p:nvSpPr>
        <p:spPr>
          <a:xfrm rot="5400000">
            <a:off x="2450465" y="2851785"/>
            <a:ext cx="495300" cy="76200"/>
          </a:xfrm>
          <a:prstGeom prst="rightArrow">
            <a:avLst>
              <a:gd name="adj1" fmla="val 20661"/>
              <a:gd name="adj2" fmla="val 50000"/>
            </a:avLst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</p:spPr>
      </p:sp>
      <p:sp>
        <p:nvSpPr>
          <p:cNvPr id="13" name="officeArt object" descr="右箭头 32"/>
          <p:cNvSpPr/>
          <p:nvPr/>
        </p:nvSpPr>
        <p:spPr>
          <a:xfrm rot="5400000">
            <a:off x="6466840" y="1845945"/>
            <a:ext cx="495300" cy="76200"/>
          </a:xfrm>
          <a:prstGeom prst="rightArrow">
            <a:avLst>
              <a:gd name="adj1" fmla="val 20661"/>
              <a:gd name="adj2" fmla="val 50000"/>
            </a:avLst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</p:spPr>
      </p:sp>
      <p:sp>
        <p:nvSpPr>
          <p:cNvPr id="14" name="officeArt object" descr="右箭头 32"/>
          <p:cNvSpPr/>
          <p:nvPr/>
        </p:nvSpPr>
        <p:spPr>
          <a:xfrm rot="5400000">
            <a:off x="6466840" y="2851785"/>
            <a:ext cx="495300" cy="76200"/>
          </a:xfrm>
          <a:prstGeom prst="rightArrow">
            <a:avLst>
              <a:gd name="adj1" fmla="val 20661"/>
              <a:gd name="adj2" fmla="val 50000"/>
            </a:avLst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1407" y="128844"/>
            <a:ext cx="16598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流程与框架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850" y="809625"/>
            <a:ext cx="5447665" cy="35236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291080" y="422592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英语阅读教学范式 框架图</a:t>
            </a:r>
            <a:endParaRPr lang="zh-CN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0" name="表格 -1"/>
          <p:cNvGraphicFramePr/>
          <p:nvPr/>
        </p:nvGraphicFramePr>
        <p:xfrm>
          <a:off x="1135380" y="1084580"/>
          <a:ext cx="7399020" cy="3623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060"/>
                <a:gridCol w="4124960"/>
              </a:tblGrid>
              <a:tr h="452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学习活动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活动方式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6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情境导入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师生对话，生生对话。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活动一：领略四季美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自主学习，解决新知，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分享学习结果。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活动二：感知诗歌美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自主学习，交流分享。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活动三：争做朗读者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小组合作，汇报展示。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活动四：争当小诗人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自主创作，小组合作，上传分享。</a:t>
                      </a:r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1" vert="horz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7442" y="140274"/>
            <a:ext cx="374650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课例：</a:t>
            </a:r>
            <a:r>
              <a:rPr lang="en-US" altLang="zh-CN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8A Unit7 Reading</a:t>
            </a:r>
            <a:endParaRPr lang="en-US" altLang="zh-CN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5"/>
          <p:cNvSpPr/>
          <p:nvPr/>
        </p:nvSpPr>
        <p:spPr bwMode="auto">
          <a:xfrm>
            <a:off x="345440" y="1199515"/>
            <a:ext cx="2364740" cy="211772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50B10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0" name="Freeform 5"/>
          <p:cNvSpPr/>
          <p:nvPr/>
        </p:nvSpPr>
        <p:spPr bwMode="auto">
          <a:xfrm>
            <a:off x="447040" y="1310005"/>
            <a:ext cx="2160270" cy="192786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425724" y="1827657"/>
            <a:ext cx="2048527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0" cap="none" spc="0" normalizeH="0" baseline="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800" b="1" i="0" kern="0" cap="none" spc="0" normalizeH="0" baseline="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kumimoji="0" lang="en-US" altLang="zh-CN" sz="2800" b="1" i="0" kern="0" cap="none" spc="0" normalizeH="0" baseline="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kumimoji="0" lang="en-US" altLang="zh-CN" sz="2800" b="1" i="0" kern="0" cap="none" spc="0" normalizeH="0" baseline="0" noProof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kern="0" cap="none" spc="0" normalizeH="0" baseline="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英语课堂</a:t>
            </a:r>
            <a:endParaRPr kumimoji="0" lang="zh-CN" altLang="en-US" sz="2800" b="1" i="0" kern="0" cap="none" spc="0" normalizeH="0" baseline="0" noProof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0445" y="1059180"/>
            <a:ext cx="3940810" cy="2988220"/>
            <a:chOff x="5607" y="2063"/>
            <a:chExt cx="4587" cy="3396"/>
          </a:xfrm>
        </p:grpSpPr>
        <p:sp>
          <p:nvSpPr>
            <p:cNvPr id="13" name="文本框 12"/>
            <p:cNvSpPr txBox="1"/>
            <p:nvPr/>
          </p:nvSpPr>
          <p:spPr>
            <a:xfrm>
              <a:off x="5662" y="2878"/>
              <a:ext cx="4532" cy="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融通学习环境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07" y="2063"/>
              <a:ext cx="4532" cy="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变革教学方式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07" y="3776"/>
              <a:ext cx="4532" cy="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开放学习空间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62" y="4796"/>
              <a:ext cx="4532" cy="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实现个性生长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2546"/>
          <a:stretch>
            <a:fillRect/>
          </a:stretch>
        </p:blipFill>
        <p:spPr/>
      </p:pic>
      <p:cxnSp>
        <p:nvCxnSpPr>
          <p:cNvPr id="6" name="直接连接符 5"/>
          <p:cNvCxnSpPr/>
          <p:nvPr/>
        </p:nvCxnSpPr>
        <p:spPr>
          <a:xfrm flipV="1">
            <a:off x="4079240" y="973455"/>
            <a:ext cx="4387215" cy="63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79240" y="328295"/>
            <a:ext cx="4893945" cy="521970"/>
            <a:chOff x="6424" y="517"/>
            <a:chExt cx="7707" cy="822"/>
          </a:xfrm>
        </p:grpSpPr>
        <p:sp>
          <p:nvSpPr>
            <p:cNvPr id="5" name="文本框 4"/>
            <p:cNvSpPr txBox="1"/>
            <p:nvPr/>
          </p:nvSpPr>
          <p:spPr>
            <a:xfrm>
              <a:off x="6424" y="517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1"/>
            <p:cNvSpPr/>
            <p:nvPr>
              <p:custDataLst>
                <p:tags r:id="rId2"/>
              </p:custDataLst>
            </p:nvPr>
          </p:nvSpPr>
          <p:spPr>
            <a:xfrm>
              <a:off x="8472" y="625"/>
              <a:ext cx="5659" cy="67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英语范式应用建议</a:t>
              </a:r>
              <a:endPara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548255" y="1840865"/>
            <a:ext cx="663067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教师角色转变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新学习常规的养成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创建互联网+时代的英语学习场景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01562" y="128844"/>
            <a:ext cx="22694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教师角色的转变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18"/>
          <p:cNvSpPr/>
          <p:nvPr/>
        </p:nvSpPr>
        <p:spPr>
          <a:xfrm>
            <a:off x="6717665" y="565150"/>
            <a:ext cx="2266315" cy="2336165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015" b="0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78815" y="1216660"/>
            <a:ext cx="59518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身份转变：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学习主题及其过程的设计者、指导者与促进者；主要任务是培养学生具备终身学习所需要的习惯和规则。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4535" y="3004185"/>
            <a:ext cx="55384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观念转变：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主动拥抱新技术，创新整合多元教学因素以创设更为真实和数字化的学习环境。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7272" y="128844"/>
            <a:ext cx="25742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0070C0"/>
                </a:solidFill>
                <a:cs typeface="宋体" panose="02010600030101010101" pitchFamily="2" charset="-122"/>
                <a:sym typeface="+mn-ea"/>
              </a:rPr>
              <a:t>新学习常规的养成</a:t>
            </a:r>
            <a:endParaRPr lang="zh-CN" altLang="en-US" sz="2400" b="1" kern="0" dirty="0">
              <a:solidFill>
                <a:srgbClr val="0070C0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91490" y="1898015"/>
            <a:ext cx="4013200" cy="2548255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886450" y="1510665"/>
            <a:ext cx="16268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深入情境</a:t>
            </a:r>
            <a:endParaRPr lang="en-US" altLang="zh-CN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自主学习</a:t>
            </a:r>
            <a:endParaRPr lang="en-US" altLang="zh-CN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展示交流</a:t>
            </a:r>
            <a:endParaRPr lang="en-US" altLang="zh-CN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问题反馈</a:t>
            </a:r>
            <a:endParaRPr lang="en-US" altLang="zh-CN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拓展深化</a:t>
            </a:r>
            <a:endParaRPr lang="zh-CN" altLang="en-US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0235" y="887730"/>
            <a:ext cx="5278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2800" b="1"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预习、听课、复习、作业、小结</a:t>
            </a:r>
            <a:endParaRPr lang="zh-CN" altLang="en-US" sz="2800" b="1"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16"/>
          <p:cNvSpPr>
            <a:spLocks noChangeAspect="1"/>
          </p:cNvSpPr>
          <p:nvPr/>
        </p:nvSpPr>
        <p:spPr bwMode="auto">
          <a:xfrm>
            <a:off x="3184270" y="1375091"/>
            <a:ext cx="404517" cy="404496"/>
          </a:xfrm>
          <a:prstGeom prst="ellipse">
            <a:avLst/>
          </a:prstGeom>
          <a:solidFill>
            <a:srgbClr val="017F7A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1</a:t>
            </a:r>
            <a:endParaRPr lang="es-ES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6" name="Elipse 17"/>
          <p:cNvSpPr>
            <a:spLocks noChangeAspect="1"/>
          </p:cNvSpPr>
          <p:nvPr/>
        </p:nvSpPr>
        <p:spPr bwMode="auto">
          <a:xfrm>
            <a:off x="2960750" y="2494008"/>
            <a:ext cx="404517" cy="404496"/>
          </a:xfrm>
          <a:prstGeom prst="ellipse">
            <a:avLst/>
          </a:prstGeom>
          <a:solidFill>
            <a:srgbClr val="C5210B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3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7" name="Elipse 18"/>
          <p:cNvSpPr>
            <a:spLocks noChangeAspect="1"/>
          </p:cNvSpPr>
          <p:nvPr/>
        </p:nvSpPr>
        <p:spPr bwMode="auto">
          <a:xfrm>
            <a:off x="2960750" y="3562086"/>
            <a:ext cx="404517" cy="404496"/>
          </a:xfrm>
          <a:prstGeom prst="ellipse">
            <a:avLst/>
          </a:prstGeom>
          <a:solidFill>
            <a:srgbClr val="50B10D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5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8" name="Elipse 19"/>
          <p:cNvSpPr>
            <a:spLocks noChangeAspect="1"/>
          </p:cNvSpPr>
          <p:nvPr/>
        </p:nvSpPr>
        <p:spPr bwMode="auto">
          <a:xfrm>
            <a:off x="6006951" y="1347786"/>
            <a:ext cx="404517" cy="404496"/>
          </a:xfrm>
          <a:prstGeom prst="ellipse">
            <a:avLst/>
          </a:prstGeom>
          <a:solidFill>
            <a:srgbClr val="50B10D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2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9" name="Elipse 20"/>
          <p:cNvSpPr>
            <a:spLocks noChangeAspect="1"/>
          </p:cNvSpPr>
          <p:nvPr/>
        </p:nvSpPr>
        <p:spPr bwMode="auto">
          <a:xfrm>
            <a:off x="6156176" y="2494008"/>
            <a:ext cx="404517" cy="404496"/>
          </a:xfrm>
          <a:prstGeom prst="ellipse">
            <a:avLst/>
          </a:prstGeom>
          <a:solidFill>
            <a:srgbClr val="FFA847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4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0" name="Elipse 21"/>
          <p:cNvSpPr>
            <a:spLocks noChangeAspect="1"/>
          </p:cNvSpPr>
          <p:nvPr/>
        </p:nvSpPr>
        <p:spPr bwMode="auto">
          <a:xfrm>
            <a:off x="6156176" y="3642731"/>
            <a:ext cx="404517" cy="404496"/>
          </a:xfrm>
          <a:prstGeom prst="ellipse">
            <a:avLst/>
          </a:prstGeom>
          <a:solidFill>
            <a:srgbClr val="017F7A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6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365325" y="1448865"/>
            <a:ext cx="2416730" cy="2442475"/>
            <a:chOff x="3365325" y="1664889"/>
            <a:chExt cx="2416730" cy="2442475"/>
          </a:xfrm>
        </p:grpSpPr>
        <p:pic>
          <p:nvPicPr>
            <p:cNvPr id="32" name="Imagen 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3365325" y="1664889"/>
              <a:ext cx="2416730" cy="2442475"/>
            </a:xfrm>
            <a:prstGeom prst="rect">
              <a:avLst/>
            </a:prstGeom>
          </p:spPr>
        </p:pic>
        <p:sp>
          <p:nvSpPr>
            <p:cNvPr id="33" name="任意多边形 32"/>
            <p:cNvSpPr/>
            <p:nvPr/>
          </p:nvSpPr>
          <p:spPr>
            <a:xfrm>
              <a:off x="3514725" y="1781175"/>
              <a:ext cx="2133600" cy="1466850"/>
            </a:xfrm>
            <a:custGeom>
              <a:avLst/>
              <a:gdLst>
                <a:gd name="connsiteX0" fmla="*/ 314325 w 2133600"/>
                <a:gd name="connsiteY0" fmla="*/ 285750 h 1466850"/>
                <a:gd name="connsiteX1" fmla="*/ 0 w 2133600"/>
                <a:gd name="connsiteY1" fmla="*/ 1466850 h 1466850"/>
                <a:gd name="connsiteX2" fmla="*/ 1847850 w 2133600"/>
                <a:gd name="connsiteY2" fmla="*/ 1447800 h 1466850"/>
                <a:gd name="connsiteX3" fmla="*/ 2133600 w 2133600"/>
                <a:gd name="connsiteY3" fmla="*/ 0 h 1466850"/>
                <a:gd name="connsiteX4" fmla="*/ 314325 w 2133600"/>
                <a:gd name="connsiteY4" fmla="*/ 2857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1466850">
                  <a:moveTo>
                    <a:pt x="314325" y="285750"/>
                  </a:moveTo>
                  <a:lnTo>
                    <a:pt x="0" y="1466850"/>
                  </a:lnTo>
                  <a:lnTo>
                    <a:pt x="1847850" y="1447800"/>
                  </a:lnTo>
                  <a:lnTo>
                    <a:pt x="2133600" y="0"/>
                  </a:lnTo>
                  <a:lnTo>
                    <a:pt x="314325" y="28575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254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63462" y="118049"/>
            <a:ext cx="463486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0070C0"/>
                </a:solidFill>
                <a:cs typeface="宋体" panose="02010600030101010101" pitchFamily="2" charset="-122"/>
                <a:sym typeface="+mn-ea"/>
              </a:rPr>
              <a:t>创建互联网+时代的英语学习场景</a:t>
            </a:r>
            <a:endParaRPr lang="zh-CN" altLang="en-US" sz="2400" b="1">
              <a:solidFill>
                <a:srgbClr val="0070C0"/>
              </a:solidFill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55" y="1308735"/>
            <a:ext cx="8330565" cy="2746375"/>
            <a:chOff x="513" y="2061"/>
            <a:chExt cx="13119" cy="4325"/>
          </a:xfrm>
        </p:grpSpPr>
        <p:sp>
          <p:nvSpPr>
            <p:cNvPr id="19" name="Textbox 1"/>
            <p:cNvSpPr/>
            <p:nvPr/>
          </p:nvSpPr>
          <p:spPr>
            <a:xfrm>
              <a:off x="10292" y="5664"/>
              <a:ext cx="3265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lstStyle/>
            <a:p>
              <a:pPr marL="0" marR="0" lvl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结交国外笔友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"/>
            <p:cNvSpPr/>
            <p:nvPr/>
          </p:nvSpPr>
          <p:spPr>
            <a:xfrm>
              <a:off x="513" y="3885"/>
              <a:ext cx="3926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在线英语学习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"/>
            <p:cNvSpPr/>
            <p:nvPr/>
          </p:nvSpPr>
          <p:spPr>
            <a:xfrm>
              <a:off x="736" y="2122"/>
              <a:ext cx="4279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浏览英语学习网站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"/>
            <p:cNvSpPr/>
            <p:nvPr/>
          </p:nvSpPr>
          <p:spPr>
            <a:xfrm>
              <a:off x="10454" y="3885"/>
              <a:ext cx="3178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即时学习讨论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Textbox 1"/>
            <p:cNvSpPr/>
            <p:nvPr/>
          </p:nvSpPr>
          <p:spPr>
            <a:xfrm>
              <a:off x="10260" y="2061"/>
              <a:ext cx="3265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下载海量资源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1"/>
            <p:cNvSpPr/>
            <p:nvPr/>
          </p:nvSpPr>
          <p:spPr>
            <a:xfrm>
              <a:off x="1261" y="5610"/>
              <a:ext cx="3178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发布共享心得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35220" y="320786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4949825" y="965200"/>
            <a:ext cx="3743960" cy="559435"/>
            <a:chOff x="5844664" y="1806352"/>
            <a:chExt cx="4976517" cy="755777"/>
          </a:xfrm>
        </p:grpSpPr>
        <p:sp>
          <p:nvSpPr>
            <p:cNvPr id="23" name="圆角矩形 22"/>
            <p:cNvSpPr/>
            <p:nvPr/>
          </p:nvSpPr>
          <p:spPr>
            <a:xfrm>
              <a:off x="5844664" y="1806352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C52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60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979977" y="1902970"/>
              <a:ext cx="562540" cy="5625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600" b="1" dirty="0"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en-US" altLang="zh-CN" sz="1600" b="1" dirty="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Entry_1"/>
            <p:cNvSpPr/>
            <p:nvPr>
              <p:custDataLst>
                <p:tags r:id="rId2"/>
              </p:custDataLst>
            </p:nvPr>
          </p:nvSpPr>
          <p:spPr>
            <a:xfrm>
              <a:off x="6415274" y="1912354"/>
              <a:ext cx="4405907" cy="56104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27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英语范式研究历程</a:t>
              </a:r>
              <a:endPara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53535" y="2128520"/>
            <a:ext cx="3623310" cy="553085"/>
            <a:chOff x="5844664" y="2863627"/>
            <a:chExt cx="4854342" cy="755777"/>
          </a:xfrm>
        </p:grpSpPr>
        <p:sp>
          <p:nvSpPr>
            <p:cNvPr id="27" name="圆角矩形 26"/>
            <p:cNvSpPr/>
            <p:nvPr/>
          </p:nvSpPr>
          <p:spPr>
            <a:xfrm>
              <a:off x="5844664" y="2863627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A8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60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980395" y="2936850"/>
              <a:ext cx="577751" cy="562571"/>
            </a:xfrm>
            <a:prstGeom prst="ellipse">
              <a:avLst/>
            </a:prstGeom>
            <a:solidFill>
              <a:srgbClr val="FFA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600" b="1" dirty="0"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altLang="zh-CN" sz="1600" b="1" dirty="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Entry_2"/>
            <p:cNvSpPr/>
            <p:nvPr>
              <p:custDataLst>
                <p:tags r:id="rId3"/>
              </p:custDataLst>
            </p:nvPr>
          </p:nvSpPr>
          <p:spPr>
            <a:xfrm>
              <a:off x="6425987" y="2942933"/>
              <a:ext cx="4169271" cy="567484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7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英语教学范式模型</a:t>
              </a:r>
              <a:endPara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61995" y="3284855"/>
            <a:ext cx="3714750" cy="616585"/>
            <a:chOff x="5844664" y="3885183"/>
            <a:chExt cx="4854342" cy="755777"/>
          </a:xfrm>
        </p:grpSpPr>
        <p:sp>
          <p:nvSpPr>
            <p:cNvPr id="31" name="圆角矩形 30"/>
            <p:cNvSpPr/>
            <p:nvPr/>
          </p:nvSpPr>
          <p:spPr>
            <a:xfrm>
              <a:off x="5844664" y="3885183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17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60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979977" y="3981801"/>
              <a:ext cx="562540" cy="562540"/>
            </a:xfrm>
            <a:prstGeom prst="ellipse">
              <a:avLst/>
            </a:prstGeom>
            <a:solidFill>
              <a:srgbClr val="017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600" b="1" dirty="0"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en-US" altLang="zh-CN" sz="1600" b="1" dirty="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MH_Entry_3"/>
            <p:cNvSpPr/>
            <p:nvPr>
              <p:custDataLst>
                <p:tags r:id="rId4"/>
              </p:custDataLst>
            </p:nvPr>
          </p:nvSpPr>
          <p:spPr>
            <a:xfrm>
              <a:off x="6651908" y="4008551"/>
              <a:ext cx="3928169" cy="509040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700" b="1" dirty="0">
                  <a:solidFill>
                    <a:srgbClr val="0070C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英语范式应用建议</a:t>
              </a:r>
              <a:endParaRPr lang="zh-CN" altLang="en-US" sz="2700" b="1" dirty="0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4970" y="-17145"/>
            <a:ext cx="9549765" cy="6818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7045" y="1711325"/>
            <a:ext cx="10539095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zh-CN" altLang="en-US" sz="5400" dirty="0">
                <a:solidFill>
                  <a:srgbClr val="002060"/>
                </a:solidFill>
                <a:latin typeface="华文行楷" panose="02010800040101010101" charset="-122"/>
                <a:ea typeface="华文行楷" panose="02010800040101010101" charset="-122"/>
              </a:rPr>
              <a:t>遇见未来的挑战，</a:t>
            </a:r>
            <a:endParaRPr lang="zh-CN" altLang="en-US" sz="5400" dirty="0">
              <a:solidFill>
                <a:srgbClr val="00206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algn="l"/>
            <a:r>
              <a:rPr lang="zh-CN" altLang="en-US" sz="5400" dirty="0">
                <a:solidFill>
                  <a:srgbClr val="002060"/>
                </a:solidFill>
                <a:latin typeface="华文行楷" panose="02010800040101010101" charset="-122"/>
                <a:ea typeface="华文行楷" panose="02010800040101010101" charset="-122"/>
              </a:rPr>
              <a:t>   最美在路上！</a:t>
            </a:r>
            <a:endParaRPr lang="zh-CN" altLang="en-US" sz="5400" dirty="0">
              <a:solidFill>
                <a:srgbClr val="00206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5" name="唯美清新培训教育类音乐片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5644" y="-98661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5585" y="107315"/>
            <a:ext cx="47256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互联网+时代初中英语课堂教学范式发布</a:t>
            </a:r>
            <a:endParaRPr lang="zh-CN" altLang="en-US" sz="2000" b="1" u="sng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decel="9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5"/>
          <p:cNvSpPr/>
          <p:nvPr/>
        </p:nvSpPr>
        <p:spPr>
          <a:xfrm rot="2820000">
            <a:off x="4908550" y="3305175"/>
            <a:ext cx="3255010" cy="3491230"/>
          </a:xfrm>
          <a:custGeom>
            <a:avLst/>
            <a:gdLst>
              <a:gd name="connsiteX0" fmla="*/ 210727 w 6764267"/>
              <a:gd name="connsiteY0" fmla="*/ 210726 h 6764267"/>
              <a:gd name="connsiteX1" fmla="*/ 719464 w 6764267"/>
              <a:gd name="connsiteY1" fmla="*/ 0 h 6764267"/>
              <a:gd name="connsiteX2" fmla="*/ 6764267 w 6764267"/>
              <a:gd name="connsiteY2" fmla="*/ 0 h 6764267"/>
              <a:gd name="connsiteX3" fmla="*/ 0 w 6764267"/>
              <a:gd name="connsiteY3" fmla="*/ 6764267 h 6764267"/>
              <a:gd name="connsiteX4" fmla="*/ 0 w 6764267"/>
              <a:gd name="connsiteY4" fmla="*/ 719463 h 6764267"/>
              <a:gd name="connsiteX5" fmla="*/ 210727 w 6764267"/>
              <a:gd name="connsiteY5" fmla="*/ 210726 h 6764267"/>
              <a:gd name="connsiteX0-1" fmla="*/ 210727 w 6764267"/>
              <a:gd name="connsiteY0-2" fmla="*/ 210726 h 6764267"/>
              <a:gd name="connsiteX1-3" fmla="*/ 719464 w 6764267"/>
              <a:gd name="connsiteY1-4" fmla="*/ 0 h 6764267"/>
              <a:gd name="connsiteX2-5" fmla="*/ 6764267 w 6764267"/>
              <a:gd name="connsiteY2-6" fmla="*/ 0 h 6764267"/>
              <a:gd name="connsiteX3-7" fmla="*/ 3308399 w 6764267"/>
              <a:gd name="connsiteY3-8" fmla="*/ 3454528 h 6764267"/>
              <a:gd name="connsiteX4-9" fmla="*/ 0 w 6764267"/>
              <a:gd name="connsiteY4-10" fmla="*/ 6764267 h 6764267"/>
              <a:gd name="connsiteX5-11" fmla="*/ 0 w 6764267"/>
              <a:gd name="connsiteY5-12" fmla="*/ 719463 h 6764267"/>
              <a:gd name="connsiteX6" fmla="*/ 210727 w 6764267"/>
              <a:gd name="connsiteY6" fmla="*/ 210726 h 6764267"/>
              <a:gd name="connsiteX0-13" fmla="*/ 3308399 w 6764267"/>
              <a:gd name="connsiteY0-14" fmla="*/ 3454528 h 6764267"/>
              <a:gd name="connsiteX1-15" fmla="*/ 0 w 6764267"/>
              <a:gd name="connsiteY1-16" fmla="*/ 6764267 h 6764267"/>
              <a:gd name="connsiteX2-17" fmla="*/ 0 w 6764267"/>
              <a:gd name="connsiteY2-18" fmla="*/ 719463 h 6764267"/>
              <a:gd name="connsiteX3-19" fmla="*/ 210727 w 6764267"/>
              <a:gd name="connsiteY3-20" fmla="*/ 210726 h 6764267"/>
              <a:gd name="connsiteX4-21" fmla="*/ 719464 w 6764267"/>
              <a:gd name="connsiteY4-22" fmla="*/ 0 h 6764267"/>
              <a:gd name="connsiteX5-23" fmla="*/ 6764267 w 6764267"/>
              <a:gd name="connsiteY5-24" fmla="*/ 0 h 6764267"/>
              <a:gd name="connsiteX6-25" fmla="*/ 3399839 w 6764267"/>
              <a:gd name="connsiteY6-26" fmla="*/ 3545968 h 6764267"/>
              <a:gd name="connsiteX0-27" fmla="*/ 3308399 w 6764267"/>
              <a:gd name="connsiteY0-28" fmla="*/ 3454528 h 6764267"/>
              <a:gd name="connsiteX1-29" fmla="*/ 0 w 6764267"/>
              <a:gd name="connsiteY1-30" fmla="*/ 6764267 h 6764267"/>
              <a:gd name="connsiteX2-31" fmla="*/ 0 w 6764267"/>
              <a:gd name="connsiteY2-32" fmla="*/ 719463 h 6764267"/>
              <a:gd name="connsiteX3-33" fmla="*/ 210727 w 6764267"/>
              <a:gd name="connsiteY3-34" fmla="*/ 210726 h 6764267"/>
              <a:gd name="connsiteX4-35" fmla="*/ 719464 w 6764267"/>
              <a:gd name="connsiteY4-36" fmla="*/ 0 h 6764267"/>
              <a:gd name="connsiteX5-37" fmla="*/ 6764267 w 6764267"/>
              <a:gd name="connsiteY5-38" fmla="*/ 0 h 6764267"/>
              <a:gd name="connsiteX0-39" fmla="*/ 0 w 6764267"/>
              <a:gd name="connsiteY0-40" fmla="*/ 6764267 h 6764267"/>
              <a:gd name="connsiteX1-41" fmla="*/ 0 w 6764267"/>
              <a:gd name="connsiteY1-42" fmla="*/ 719463 h 6764267"/>
              <a:gd name="connsiteX2-43" fmla="*/ 210727 w 6764267"/>
              <a:gd name="connsiteY2-44" fmla="*/ 210726 h 6764267"/>
              <a:gd name="connsiteX3-45" fmla="*/ 719464 w 6764267"/>
              <a:gd name="connsiteY3-46" fmla="*/ 0 h 6764267"/>
              <a:gd name="connsiteX4-47" fmla="*/ 6764267 w 6764267"/>
              <a:gd name="connsiteY4-48" fmla="*/ 0 h 6764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64267" h="6764267">
                <a:moveTo>
                  <a:pt x="0" y="6764267"/>
                </a:moveTo>
                <a:lnTo>
                  <a:pt x="0" y="719463"/>
                </a:lnTo>
                <a:cubicBezTo>
                  <a:pt x="0" y="520789"/>
                  <a:pt x="80529" y="340923"/>
                  <a:pt x="210727" y="210726"/>
                </a:cubicBezTo>
                <a:cubicBezTo>
                  <a:pt x="340924" y="80529"/>
                  <a:pt x="520790" y="0"/>
                  <a:pt x="719464" y="0"/>
                </a:cubicBezTo>
                <a:lnTo>
                  <a:pt x="6764267" y="0"/>
                </a:lnTo>
              </a:path>
            </a:pathLst>
          </a:custGeom>
          <a:solidFill>
            <a:srgbClr val="0070C0"/>
          </a:solidFill>
          <a:ln w="152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文本框 7"/>
          <p:cNvSpPr txBox="1"/>
          <p:nvPr/>
        </p:nvSpPr>
        <p:spPr>
          <a:xfrm>
            <a:off x="469891" y="1594204"/>
            <a:ext cx="5770880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zh-CN" altLang="en-US" sz="44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感谢聆听，敬请指导！</a:t>
            </a:r>
            <a:endParaRPr lang="zh-CN" altLang="en-US" sz="4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055" y="3344545"/>
            <a:ext cx="647192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领衔学校：常州市焦溪初级中学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参与学校：常州市新闸中学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常州市正衡中学天宁分校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常州市实验初级中学天宁分校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5" name="唯美清新培训教育类音乐片配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5644" y="-98661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5585" y="107315"/>
            <a:ext cx="41205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互联网+时代初中英语课堂教学范式发布</a:t>
            </a:r>
            <a:endParaRPr lang="zh-CN" altLang="en-US" sz="1600" b="1" u="sng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decel="9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bldLvl="0" animBg="1"/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2546"/>
          <a:stretch>
            <a:fillRect/>
          </a:stretch>
        </p:blipFill>
        <p:spPr/>
      </p:pic>
      <p:cxnSp>
        <p:nvCxnSpPr>
          <p:cNvPr id="6" name="直接连接符 5"/>
          <p:cNvCxnSpPr/>
          <p:nvPr/>
        </p:nvCxnSpPr>
        <p:spPr>
          <a:xfrm>
            <a:off x="3827780" y="3100070"/>
            <a:ext cx="4699000" cy="889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27780" y="1482725"/>
            <a:ext cx="4780915" cy="1525905"/>
            <a:chOff x="5920" y="715"/>
            <a:chExt cx="7529" cy="2403"/>
          </a:xfrm>
        </p:grpSpPr>
        <p:sp>
          <p:nvSpPr>
            <p:cNvPr id="5" name="文本框 4"/>
            <p:cNvSpPr txBox="1"/>
            <p:nvPr/>
          </p:nvSpPr>
          <p:spPr>
            <a:xfrm>
              <a:off x="7989" y="715"/>
              <a:ext cx="3168" cy="101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sz="3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1"/>
            <p:cNvSpPr/>
            <p:nvPr>
              <p:custDataLst>
                <p:tags r:id="rId2"/>
              </p:custDataLst>
            </p:nvPr>
          </p:nvSpPr>
          <p:spPr>
            <a:xfrm>
              <a:off x="5920" y="2246"/>
              <a:ext cx="7529" cy="87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英语范式研究历程</a:t>
              </a:r>
              <a:endPara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标题 11"/>
          <p:cNvSpPr txBox="1"/>
          <p:nvPr/>
        </p:nvSpPr>
        <p:spPr>
          <a:xfrm>
            <a:off x="720090" y="1171575"/>
            <a:ext cx="2119630" cy="431800"/>
          </a:xfrm>
          <a:prstGeom prst="rect">
            <a:avLst/>
          </a:prstGeom>
        </p:spPr>
        <p:txBody>
          <a:bodyPr lIns="68571" tIns="34285" rIns="68571" bIns="34285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机遇挑战</a:t>
            </a:r>
            <a:endParaRPr lang="zh-CN" altLang="en-US" sz="3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1"/>
          <p:cNvSpPr txBox="1"/>
          <p:nvPr/>
        </p:nvSpPr>
        <p:spPr>
          <a:xfrm>
            <a:off x="754380" y="3607435"/>
            <a:ext cx="2248535" cy="431800"/>
          </a:xfrm>
          <a:prstGeom prst="rect">
            <a:avLst/>
          </a:prstGeom>
        </p:spPr>
        <p:txBody>
          <a:bodyPr lIns="68571" tIns="34285" rIns="68571" bIns="34285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立足</a:t>
            </a:r>
            <a:r>
              <a:rPr lang="zh-CN" altLang="en-US" sz="3600" b="1" dirty="0">
                <a:solidFill>
                  <a:srgbClr val="C521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常态</a:t>
            </a:r>
            <a:endParaRPr lang="zh-CN" altLang="en-US" sz="3600" b="1" dirty="0">
              <a:solidFill>
                <a:srgbClr val="C521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1"/>
          <p:cNvSpPr txBox="1"/>
          <p:nvPr/>
        </p:nvSpPr>
        <p:spPr>
          <a:xfrm>
            <a:off x="6433820" y="1125855"/>
            <a:ext cx="2111375" cy="1003300"/>
          </a:xfrm>
          <a:prstGeom prst="rect">
            <a:avLst/>
          </a:prstGeom>
        </p:spPr>
        <p:txBody>
          <a:bodyPr lIns="68571" tIns="34285" rIns="68571" bIns="34285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实践反思</a:t>
            </a:r>
            <a:endParaRPr lang="zh-CN" altLang="en-US" sz="3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 11"/>
          <p:cNvSpPr txBox="1"/>
          <p:nvPr/>
        </p:nvSpPr>
        <p:spPr>
          <a:xfrm>
            <a:off x="6389370" y="3641725"/>
            <a:ext cx="2339340" cy="546100"/>
          </a:xfrm>
          <a:prstGeom prst="rect">
            <a:avLst/>
          </a:prstGeom>
        </p:spPr>
        <p:txBody>
          <a:bodyPr lIns="68571" tIns="34285" rIns="68571" bIns="34285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521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协同提升</a:t>
            </a:r>
            <a:endParaRPr lang="zh-CN" altLang="en-US" sz="3600" b="1" dirty="0">
              <a:solidFill>
                <a:srgbClr val="C521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0090" y="7874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组建团队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25345" y="1017277"/>
            <a:ext cx="4906645" cy="3241040"/>
            <a:chOff x="2698013" y="1436788"/>
            <a:chExt cx="3743325" cy="3743325"/>
          </a:xfrm>
          <a:solidFill>
            <a:schemeClr val="bg1">
              <a:lumMod val="50000"/>
            </a:schemeClr>
          </a:solidFill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698013" y="1436788"/>
              <a:ext cx="3743325" cy="374332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235325" y="2180233"/>
              <a:ext cx="2749550" cy="2746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88920" y="2258060"/>
            <a:ext cx="36118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5400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成长共同体</a:t>
            </a:r>
            <a:endParaRPr lang="zh-CN" altLang="en-US" sz="54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0090" y="7874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硬件保障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015" y="1306195"/>
            <a:ext cx="3622675" cy="2939415"/>
          </a:xfrm>
          <a:prstGeom prst="ellipse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329430" y="1089025"/>
            <a:ext cx="510286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fontAlgn="auto">
              <a:lnSpc>
                <a:spcPct val="150000"/>
              </a:lnSpc>
            </a:pPr>
            <a:r>
              <a:rPr lang="zh-CN" altLang="en-US" sz="4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多功能录播教室</a:t>
            </a:r>
            <a:endParaRPr lang="zh-CN" altLang="en-US" sz="4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fontAlgn="auto">
              <a:lnSpc>
                <a:spcPct val="150000"/>
              </a:lnSpc>
            </a:pPr>
            <a:r>
              <a:rPr lang="zh-CN" altLang="en-US" sz="4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交互一体黑板</a:t>
            </a:r>
            <a:endParaRPr lang="zh-CN" altLang="en-US" sz="4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266700" fontAlgn="auto">
              <a:lnSpc>
                <a:spcPct val="150000"/>
              </a:lnSpc>
            </a:pPr>
            <a:r>
              <a:rPr lang="zh-CN" altLang="en-US" sz="4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数字化教室</a:t>
            </a:r>
            <a:endParaRPr lang="zh-CN" altLang="en-US" sz="44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0090" y="7874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收获成果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640080" y="600710"/>
          <a:ext cx="809117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4280"/>
                <a:gridCol w="1786890"/>
              </a:tblGrid>
              <a:tr h="472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成果名称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作者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英语听说教学范式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沈淼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英语阅读教学范式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陆滢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7B Unit 4 Integrated Skills</a:t>
                      </a: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教学案例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陶韬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8B Unit 3 Integrated Skills</a:t>
                      </a: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教学案例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沈淼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9A Unit 3 Welcome to the unit</a:t>
                      </a: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教学案例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盛凌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7B Unit1 Reading</a:t>
                      </a: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教学案例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严玉萍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8B Unit7 Reading</a:t>
                      </a: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教学案例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吉燕   王娟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9A Unit2 Reading</a:t>
                      </a: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教学案例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5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范煜华</a:t>
                      </a:r>
                      <a:endParaRPr lang="zh-CN" altLang="en-US" sz="25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51510" y="9017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事件回顾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68"/>
          <p:cNvGrpSpPr/>
          <p:nvPr/>
        </p:nvGrpSpPr>
        <p:grpSpPr>
          <a:xfrm>
            <a:off x="1565275" y="1924685"/>
            <a:ext cx="3170556" cy="860426"/>
            <a:chOff x="632405" y="3411074"/>
            <a:chExt cx="2576652" cy="676757"/>
          </a:xfrm>
        </p:grpSpPr>
        <p:sp>
          <p:nvSpPr>
            <p:cNvPr id="31763" name="Freeform 6"/>
            <p:cNvSpPr/>
            <p:nvPr/>
          </p:nvSpPr>
          <p:spPr>
            <a:xfrm>
              <a:off x="632405" y="3440667"/>
              <a:ext cx="2026416" cy="643251"/>
            </a:xfrm>
            <a:custGeom>
              <a:avLst/>
              <a:gdLst>
                <a:gd name="txL" fmla="*/ 0 w 2306"/>
                <a:gd name="txT" fmla="*/ 0 h 732"/>
                <a:gd name="txR" fmla="*/ 2306 w 2306"/>
                <a:gd name="txB" fmla="*/ 732 h 732"/>
              </a:gdLst>
              <a:ahLst/>
              <a:cxnLst>
                <a:cxn ang="0">
                  <a:pos x="1743456" y="643251"/>
                </a:cxn>
                <a:cxn ang="0">
                  <a:pos x="0" y="643251"/>
                </a:cxn>
                <a:cxn ang="0">
                  <a:pos x="282081" y="321626"/>
                </a:cxn>
                <a:cxn ang="0">
                  <a:pos x="0" y="0"/>
                </a:cxn>
                <a:cxn ang="0">
                  <a:pos x="1743456" y="0"/>
                </a:cxn>
                <a:cxn ang="0">
                  <a:pos x="2026416" y="321626"/>
                </a:cxn>
                <a:cxn ang="0">
                  <a:pos x="1743456" y="643251"/>
                </a:cxn>
              </a:cxnLst>
              <a:rect l="txL" t="txT" r="txR" b="tx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1764" name="组合 70"/>
            <p:cNvGrpSpPr/>
            <p:nvPr/>
          </p:nvGrpSpPr>
          <p:grpSpPr>
            <a:xfrm>
              <a:off x="1072594" y="3411074"/>
              <a:ext cx="2136463" cy="676757"/>
              <a:chOff x="6008914" y="2930817"/>
              <a:chExt cx="2136463" cy="676757"/>
            </a:xfrm>
          </p:grpSpPr>
          <p:grpSp>
            <p:nvGrpSpPr>
              <p:cNvPr id="13" name="Group 14"/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15"/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6"/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766" name="TextBox 72"/>
              <p:cNvSpPr txBox="1"/>
              <p:nvPr/>
            </p:nvSpPr>
            <p:spPr>
              <a:xfrm>
                <a:off x="6625471" y="2930817"/>
                <a:ext cx="1519906" cy="6767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设计</a:t>
                </a:r>
                <a:endParaRPr lang="zh-CN" altLang="en-US" sz="2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方案</a:t>
                </a:r>
                <a:endParaRPr lang="zh-CN" altLang="en-US" sz="2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52"/>
          <p:cNvGrpSpPr/>
          <p:nvPr/>
        </p:nvGrpSpPr>
        <p:grpSpPr>
          <a:xfrm>
            <a:off x="4206240" y="1878330"/>
            <a:ext cx="2390496" cy="953135"/>
            <a:chOff x="2613712" y="3392002"/>
            <a:chExt cx="2192426" cy="755552"/>
          </a:xfrm>
        </p:grpSpPr>
        <p:sp>
          <p:nvSpPr>
            <p:cNvPr id="31767" name="Freeform 7"/>
            <p:cNvSpPr/>
            <p:nvPr/>
          </p:nvSpPr>
          <p:spPr>
            <a:xfrm>
              <a:off x="2613712" y="3440667"/>
              <a:ext cx="2025537" cy="643251"/>
            </a:xfrm>
            <a:custGeom>
              <a:avLst/>
              <a:gdLst>
                <a:gd name="txL" fmla="*/ 0 w 2305"/>
                <a:gd name="txT" fmla="*/ 0 h 732"/>
                <a:gd name="txR" fmla="*/ 2305 w 2305"/>
                <a:gd name="txB" fmla="*/ 732 h 732"/>
              </a:gdLst>
              <a:ahLst/>
              <a:cxnLst>
                <a:cxn ang="0">
                  <a:pos x="1743455" y="643251"/>
                </a:cxn>
                <a:cxn ang="0">
                  <a:pos x="0" y="643251"/>
                </a:cxn>
                <a:cxn ang="0">
                  <a:pos x="282081" y="321626"/>
                </a:cxn>
                <a:cxn ang="0">
                  <a:pos x="0" y="0"/>
                </a:cxn>
                <a:cxn ang="0">
                  <a:pos x="1743455" y="0"/>
                </a:cxn>
                <a:cxn ang="0">
                  <a:pos x="2025537" y="321626"/>
                </a:cxn>
                <a:cxn ang="0">
                  <a:pos x="1743455" y="643251"/>
                </a:cxn>
              </a:cxnLst>
              <a:rect l="txL" t="txT" r="txR" b="tx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1768" name="组合 54"/>
            <p:cNvGrpSpPr/>
            <p:nvPr/>
          </p:nvGrpSpPr>
          <p:grpSpPr>
            <a:xfrm>
              <a:off x="2973796" y="3392002"/>
              <a:ext cx="1832342" cy="755552"/>
              <a:chOff x="1641394" y="2909075"/>
              <a:chExt cx="1832342" cy="755552"/>
            </a:xfrm>
          </p:grpSpPr>
          <p:grpSp>
            <p:nvGrpSpPr>
              <p:cNvPr id="12" name="Group 20"/>
              <p:cNvGrpSpPr>
                <a:grpSpLocks noChangeAspect="1"/>
              </p:cNvGrpSpPr>
              <p:nvPr/>
            </p:nvGrpSpPr>
            <p:grpSpPr bwMode="auto">
              <a:xfrm>
                <a:off x="1641394" y="3123021"/>
                <a:ext cx="433721" cy="332887"/>
                <a:chOff x="1066" y="1895"/>
                <a:chExt cx="314" cy="241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1"/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23"/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24"/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25"/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770" name="TextBox 56"/>
              <p:cNvSpPr txBox="1"/>
              <p:nvPr/>
            </p:nvSpPr>
            <p:spPr>
              <a:xfrm>
                <a:off x="2144357" y="2909075"/>
                <a:ext cx="1329379" cy="7555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培训</a:t>
                </a:r>
                <a:endPara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52"/>
          <p:cNvGrpSpPr/>
          <p:nvPr/>
        </p:nvGrpSpPr>
        <p:grpSpPr>
          <a:xfrm>
            <a:off x="1610995" y="3709035"/>
            <a:ext cx="2493010" cy="854605"/>
            <a:chOff x="2613712" y="3389824"/>
            <a:chExt cx="2025537" cy="694094"/>
          </a:xfrm>
        </p:grpSpPr>
        <p:sp>
          <p:nvSpPr>
            <p:cNvPr id="15" name="Freeform 7"/>
            <p:cNvSpPr/>
            <p:nvPr/>
          </p:nvSpPr>
          <p:spPr>
            <a:xfrm>
              <a:off x="2613712" y="3440667"/>
              <a:ext cx="2025537" cy="643251"/>
            </a:xfrm>
            <a:custGeom>
              <a:avLst/>
              <a:gdLst>
                <a:gd name="txL" fmla="*/ 0 w 2305"/>
                <a:gd name="txT" fmla="*/ 0 h 732"/>
                <a:gd name="txR" fmla="*/ 2305 w 2305"/>
                <a:gd name="txB" fmla="*/ 732 h 732"/>
              </a:gdLst>
              <a:ahLst/>
              <a:cxnLst>
                <a:cxn ang="0">
                  <a:pos x="1743455" y="643251"/>
                </a:cxn>
                <a:cxn ang="0">
                  <a:pos x="0" y="643251"/>
                </a:cxn>
                <a:cxn ang="0">
                  <a:pos x="282081" y="321626"/>
                </a:cxn>
                <a:cxn ang="0">
                  <a:pos x="0" y="0"/>
                </a:cxn>
                <a:cxn ang="0">
                  <a:pos x="1743455" y="0"/>
                </a:cxn>
                <a:cxn ang="0">
                  <a:pos x="2025537" y="321626"/>
                </a:cxn>
                <a:cxn ang="0">
                  <a:pos x="1743455" y="643251"/>
                </a:cxn>
              </a:cxnLst>
              <a:rect l="txL" t="txT" r="txR" b="tx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6" name="组合 54"/>
            <p:cNvGrpSpPr/>
            <p:nvPr/>
          </p:nvGrpSpPr>
          <p:grpSpPr>
            <a:xfrm>
              <a:off x="2973796" y="3389824"/>
              <a:ext cx="1346078" cy="549011"/>
              <a:chOff x="1641394" y="2906897"/>
              <a:chExt cx="1346078" cy="549011"/>
            </a:xfrm>
          </p:grpSpPr>
          <p:grpSp>
            <p:nvGrpSpPr>
              <p:cNvPr id="17" name="Group 20"/>
              <p:cNvGrpSpPr>
                <a:grpSpLocks noChangeAspect="1"/>
              </p:cNvGrpSpPr>
              <p:nvPr/>
            </p:nvGrpSpPr>
            <p:grpSpPr bwMode="auto">
              <a:xfrm>
                <a:off x="1641394" y="3123021"/>
                <a:ext cx="433721" cy="332887"/>
                <a:chOff x="1066" y="1895"/>
                <a:chExt cx="314" cy="241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21"/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23"/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4"/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5"/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TextBox 56"/>
              <p:cNvSpPr txBox="1"/>
              <p:nvPr/>
            </p:nvSpPr>
            <p:spPr>
              <a:xfrm>
                <a:off x="2075043" y="2906897"/>
                <a:ext cx="912429" cy="386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endParaRPr lang="zh-CN" altLang="en-US" sz="2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33"/>
          <p:cNvGrpSpPr/>
          <p:nvPr/>
        </p:nvGrpSpPr>
        <p:grpSpPr>
          <a:xfrm>
            <a:off x="6574155" y="1902277"/>
            <a:ext cx="2127885" cy="1245235"/>
            <a:chOff x="4594140" y="3432972"/>
            <a:chExt cx="2026416" cy="987023"/>
          </a:xfrm>
        </p:grpSpPr>
        <p:sp>
          <p:nvSpPr>
            <p:cNvPr id="35" name="Freeform 8"/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772" name="组合 35"/>
            <p:cNvGrpSpPr/>
            <p:nvPr/>
          </p:nvGrpSpPr>
          <p:grpSpPr>
            <a:xfrm>
              <a:off x="5068931" y="3432972"/>
              <a:ext cx="1353551" cy="987023"/>
              <a:chOff x="6086862" y="1769034"/>
              <a:chExt cx="1353551" cy="987023"/>
            </a:xfrm>
          </p:grpSpPr>
          <p:grpSp>
            <p:nvGrpSpPr>
              <p:cNvPr id="25" name="Group 29"/>
              <p:cNvGrpSpPr>
                <a:grpSpLocks noChangeAspect="1"/>
              </p:cNvGrpSpPr>
              <p:nvPr/>
            </p:nvGrpSpPr>
            <p:grpSpPr bwMode="auto">
              <a:xfrm>
                <a:off x="6086862" y="1851804"/>
                <a:ext cx="234382" cy="493098"/>
                <a:chOff x="4377" y="1861"/>
                <a:chExt cx="183" cy="385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" name="Freeform 30"/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31"/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2"/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3"/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34"/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35"/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774" name="TextBox 45"/>
              <p:cNvSpPr txBox="1"/>
              <p:nvPr/>
            </p:nvSpPr>
            <p:spPr>
              <a:xfrm>
                <a:off x="6527984" y="1769034"/>
                <a:ext cx="912429" cy="9870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专家认证</a:t>
                </a:r>
                <a:endParaRPr lang="zh-CN" altLang="en-US" sz="2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25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9" name="TextBox 72"/>
          <p:cNvSpPr txBox="1"/>
          <p:nvPr/>
        </p:nvSpPr>
        <p:spPr>
          <a:xfrm>
            <a:off x="2828130" y="3723640"/>
            <a:ext cx="1870236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zh-CN" altLang="en-US" sz="2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zh-CN" altLang="en-US" sz="25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33"/>
          <p:cNvGrpSpPr/>
          <p:nvPr/>
        </p:nvGrpSpPr>
        <p:grpSpPr>
          <a:xfrm>
            <a:off x="4206240" y="3752032"/>
            <a:ext cx="2127885" cy="1245235"/>
            <a:chOff x="4594140" y="3432972"/>
            <a:chExt cx="2026416" cy="987023"/>
          </a:xfrm>
        </p:grpSpPr>
        <p:sp>
          <p:nvSpPr>
            <p:cNvPr id="31" name="Freeform 8"/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4" name="组合 35"/>
            <p:cNvGrpSpPr/>
            <p:nvPr/>
          </p:nvGrpSpPr>
          <p:grpSpPr>
            <a:xfrm>
              <a:off x="5068931" y="3432972"/>
              <a:ext cx="1353551" cy="987023"/>
              <a:chOff x="6086862" y="1769034"/>
              <a:chExt cx="1353551" cy="987023"/>
            </a:xfrm>
          </p:grpSpPr>
          <p:grpSp>
            <p:nvGrpSpPr>
              <p:cNvPr id="36" name="Group 29"/>
              <p:cNvGrpSpPr>
                <a:grpSpLocks noChangeAspect="1"/>
              </p:cNvGrpSpPr>
              <p:nvPr/>
            </p:nvGrpSpPr>
            <p:grpSpPr bwMode="auto">
              <a:xfrm>
                <a:off x="6086862" y="1851804"/>
                <a:ext cx="234382" cy="493098"/>
                <a:chOff x="4377" y="1861"/>
                <a:chExt cx="183" cy="385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Freeform 30"/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1"/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33"/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34"/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35"/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TextBox 45"/>
              <p:cNvSpPr txBox="1"/>
              <p:nvPr/>
            </p:nvSpPr>
            <p:spPr>
              <a:xfrm>
                <a:off x="6527984" y="1769034"/>
                <a:ext cx="912429" cy="9870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范式发布</a:t>
                </a:r>
                <a:endParaRPr lang="zh-CN" altLang="en-US" sz="2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25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4" name="组合 68"/>
          <p:cNvGrpSpPr/>
          <p:nvPr/>
        </p:nvGrpSpPr>
        <p:grpSpPr>
          <a:xfrm>
            <a:off x="6574155" y="3683000"/>
            <a:ext cx="2976245" cy="860425"/>
            <a:chOff x="632405" y="3420064"/>
            <a:chExt cx="2418739" cy="676756"/>
          </a:xfrm>
        </p:grpSpPr>
        <p:sp>
          <p:nvSpPr>
            <p:cNvPr id="55" name="Freeform 6"/>
            <p:cNvSpPr/>
            <p:nvPr/>
          </p:nvSpPr>
          <p:spPr>
            <a:xfrm>
              <a:off x="632405" y="3440667"/>
              <a:ext cx="2026416" cy="643251"/>
            </a:xfrm>
            <a:custGeom>
              <a:avLst/>
              <a:gdLst>
                <a:gd name="txL" fmla="*/ 0 w 2306"/>
                <a:gd name="txT" fmla="*/ 0 h 732"/>
                <a:gd name="txR" fmla="*/ 2306 w 2306"/>
                <a:gd name="txB" fmla="*/ 732 h 732"/>
              </a:gdLst>
              <a:ahLst/>
              <a:cxnLst>
                <a:cxn ang="0">
                  <a:pos x="1743456" y="643251"/>
                </a:cxn>
                <a:cxn ang="0">
                  <a:pos x="0" y="643251"/>
                </a:cxn>
                <a:cxn ang="0">
                  <a:pos x="282081" y="321626"/>
                </a:cxn>
                <a:cxn ang="0">
                  <a:pos x="0" y="0"/>
                </a:cxn>
                <a:cxn ang="0">
                  <a:pos x="1743456" y="0"/>
                </a:cxn>
                <a:cxn ang="0">
                  <a:pos x="2026416" y="321626"/>
                </a:cxn>
                <a:cxn ang="0">
                  <a:pos x="1743456" y="643251"/>
                </a:cxn>
              </a:cxnLst>
              <a:rect l="txL" t="txT" r="txR" b="tx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6" name="组合 70"/>
            <p:cNvGrpSpPr/>
            <p:nvPr/>
          </p:nvGrpSpPr>
          <p:grpSpPr>
            <a:xfrm>
              <a:off x="1072594" y="3420064"/>
              <a:ext cx="1978550" cy="676756"/>
              <a:chOff x="6008914" y="2939807"/>
              <a:chExt cx="1978550" cy="676756"/>
            </a:xfrm>
          </p:grpSpPr>
          <p:grpSp>
            <p:nvGrpSpPr>
              <p:cNvPr id="57" name="Group 14"/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9" name="Freeform 15"/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6"/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TextBox 72"/>
              <p:cNvSpPr txBox="1"/>
              <p:nvPr/>
            </p:nvSpPr>
            <p:spPr>
              <a:xfrm>
                <a:off x="6467558" y="2939807"/>
                <a:ext cx="1519906" cy="6767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成果</a:t>
                </a:r>
                <a:endParaRPr lang="zh-CN" altLang="en-US" sz="2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5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梳理</a:t>
                </a:r>
                <a:endParaRPr lang="zh-CN" altLang="en-US" sz="2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组合 39"/>
          <p:cNvGrpSpPr/>
          <p:nvPr/>
        </p:nvGrpSpPr>
        <p:grpSpPr>
          <a:xfrm>
            <a:off x="374015" y="1873885"/>
            <a:ext cx="1191260" cy="1106170"/>
            <a:chOff x="3686373" y="2075063"/>
            <a:chExt cx="1902587" cy="1611520"/>
          </a:xfrm>
        </p:grpSpPr>
        <p:sp>
          <p:nvSpPr>
            <p:cNvPr id="63" name="椭圆 62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TextBox 42"/>
            <p:cNvSpPr txBox="1"/>
            <p:nvPr/>
          </p:nvSpPr>
          <p:spPr>
            <a:xfrm>
              <a:off x="3724911" y="2450653"/>
              <a:ext cx="1864049" cy="850165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kern="1200" cap="none" spc="0" normalizeH="0" baseline="0" noProof="0" dirty="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rPr>
                <a:t>2016</a:t>
              </a:r>
              <a:endParaRPr kumimoji="0" lang="zh-CN" altLang="en-US" sz="3200" kern="1200" cap="none" spc="0" normalizeH="0" baseline="0" noProof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0" name="组合 39"/>
          <p:cNvGrpSpPr/>
          <p:nvPr/>
        </p:nvGrpSpPr>
        <p:grpSpPr>
          <a:xfrm>
            <a:off x="374015" y="3645535"/>
            <a:ext cx="1191260" cy="1106170"/>
            <a:chOff x="3686373" y="2075063"/>
            <a:chExt cx="1902587" cy="1611520"/>
          </a:xfrm>
        </p:grpSpPr>
        <p:sp>
          <p:nvSpPr>
            <p:cNvPr id="71" name="椭圆 70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TextBox 42"/>
            <p:cNvSpPr txBox="1"/>
            <p:nvPr/>
          </p:nvSpPr>
          <p:spPr>
            <a:xfrm>
              <a:off x="3724911" y="2450653"/>
              <a:ext cx="1864049" cy="850165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kern="1200" cap="none" spc="0" normalizeH="0" baseline="0" noProof="0" dirty="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  <a:cs typeface="+mn-cs"/>
                </a:rPr>
                <a:t>2017</a:t>
              </a:r>
              <a:endParaRPr kumimoji="0" lang="zh-CN" altLang="en-US" sz="3200" kern="1200" cap="none" spc="0" normalizeH="0" baseline="0" noProof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4" dur="100" fill="hold"/>
                                        <p:tgtEl>
                                          <p:spTgt spid="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2546"/>
          <a:stretch>
            <a:fillRect/>
          </a:stretch>
        </p:blipFill>
        <p:spPr/>
      </p:pic>
      <p:cxnSp>
        <p:nvCxnSpPr>
          <p:cNvPr id="6" name="直接连接符 5"/>
          <p:cNvCxnSpPr/>
          <p:nvPr/>
        </p:nvCxnSpPr>
        <p:spPr>
          <a:xfrm>
            <a:off x="3827780" y="3100070"/>
            <a:ext cx="4699000" cy="889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27780" y="1482725"/>
            <a:ext cx="4780915" cy="1525905"/>
            <a:chOff x="5920" y="715"/>
            <a:chExt cx="7529" cy="2403"/>
          </a:xfrm>
        </p:grpSpPr>
        <p:sp>
          <p:nvSpPr>
            <p:cNvPr id="5" name="文本框 4"/>
            <p:cNvSpPr txBox="1"/>
            <p:nvPr/>
          </p:nvSpPr>
          <p:spPr>
            <a:xfrm>
              <a:off x="7989" y="715"/>
              <a:ext cx="3168" cy="101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sz="3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1"/>
            <p:cNvSpPr/>
            <p:nvPr>
              <p:custDataLst>
                <p:tags r:id="rId2"/>
              </p:custDataLst>
            </p:nvPr>
          </p:nvSpPr>
          <p:spPr>
            <a:xfrm>
              <a:off x="5920" y="2246"/>
              <a:ext cx="7529" cy="87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英语教学范式模型</a:t>
              </a:r>
              <a:endPara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5"/>
          <p:cNvSpPr/>
          <p:nvPr/>
        </p:nvSpPr>
        <p:spPr>
          <a:xfrm rot="2820000">
            <a:off x="4908550" y="3305175"/>
            <a:ext cx="3255010" cy="3491230"/>
          </a:xfrm>
          <a:custGeom>
            <a:avLst/>
            <a:gdLst>
              <a:gd name="connsiteX0" fmla="*/ 210727 w 6764267"/>
              <a:gd name="connsiteY0" fmla="*/ 210726 h 6764267"/>
              <a:gd name="connsiteX1" fmla="*/ 719464 w 6764267"/>
              <a:gd name="connsiteY1" fmla="*/ 0 h 6764267"/>
              <a:gd name="connsiteX2" fmla="*/ 6764267 w 6764267"/>
              <a:gd name="connsiteY2" fmla="*/ 0 h 6764267"/>
              <a:gd name="connsiteX3" fmla="*/ 0 w 6764267"/>
              <a:gd name="connsiteY3" fmla="*/ 6764267 h 6764267"/>
              <a:gd name="connsiteX4" fmla="*/ 0 w 6764267"/>
              <a:gd name="connsiteY4" fmla="*/ 719463 h 6764267"/>
              <a:gd name="connsiteX5" fmla="*/ 210727 w 6764267"/>
              <a:gd name="connsiteY5" fmla="*/ 210726 h 6764267"/>
              <a:gd name="connsiteX0-1" fmla="*/ 210727 w 6764267"/>
              <a:gd name="connsiteY0-2" fmla="*/ 210726 h 6764267"/>
              <a:gd name="connsiteX1-3" fmla="*/ 719464 w 6764267"/>
              <a:gd name="connsiteY1-4" fmla="*/ 0 h 6764267"/>
              <a:gd name="connsiteX2-5" fmla="*/ 6764267 w 6764267"/>
              <a:gd name="connsiteY2-6" fmla="*/ 0 h 6764267"/>
              <a:gd name="connsiteX3-7" fmla="*/ 3308399 w 6764267"/>
              <a:gd name="connsiteY3-8" fmla="*/ 3454528 h 6764267"/>
              <a:gd name="connsiteX4-9" fmla="*/ 0 w 6764267"/>
              <a:gd name="connsiteY4-10" fmla="*/ 6764267 h 6764267"/>
              <a:gd name="connsiteX5-11" fmla="*/ 0 w 6764267"/>
              <a:gd name="connsiteY5-12" fmla="*/ 719463 h 6764267"/>
              <a:gd name="connsiteX6" fmla="*/ 210727 w 6764267"/>
              <a:gd name="connsiteY6" fmla="*/ 210726 h 6764267"/>
              <a:gd name="connsiteX0-13" fmla="*/ 3308399 w 6764267"/>
              <a:gd name="connsiteY0-14" fmla="*/ 3454528 h 6764267"/>
              <a:gd name="connsiteX1-15" fmla="*/ 0 w 6764267"/>
              <a:gd name="connsiteY1-16" fmla="*/ 6764267 h 6764267"/>
              <a:gd name="connsiteX2-17" fmla="*/ 0 w 6764267"/>
              <a:gd name="connsiteY2-18" fmla="*/ 719463 h 6764267"/>
              <a:gd name="connsiteX3-19" fmla="*/ 210727 w 6764267"/>
              <a:gd name="connsiteY3-20" fmla="*/ 210726 h 6764267"/>
              <a:gd name="connsiteX4-21" fmla="*/ 719464 w 6764267"/>
              <a:gd name="connsiteY4-22" fmla="*/ 0 h 6764267"/>
              <a:gd name="connsiteX5-23" fmla="*/ 6764267 w 6764267"/>
              <a:gd name="connsiteY5-24" fmla="*/ 0 h 6764267"/>
              <a:gd name="connsiteX6-25" fmla="*/ 3399839 w 6764267"/>
              <a:gd name="connsiteY6-26" fmla="*/ 3545968 h 6764267"/>
              <a:gd name="connsiteX0-27" fmla="*/ 3308399 w 6764267"/>
              <a:gd name="connsiteY0-28" fmla="*/ 3454528 h 6764267"/>
              <a:gd name="connsiteX1-29" fmla="*/ 0 w 6764267"/>
              <a:gd name="connsiteY1-30" fmla="*/ 6764267 h 6764267"/>
              <a:gd name="connsiteX2-31" fmla="*/ 0 w 6764267"/>
              <a:gd name="connsiteY2-32" fmla="*/ 719463 h 6764267"/>
              <a:gd name="connsiteX3-33" fmla="*/ 210727 w 6764267"/>
              <a:gd name="connsiteY3-34" fmla="*/ 210726 h 6764267"/>
              <a:gd name="connsiteX4-35" fmla="*/ 719464 w 6764267"/>
              <a:gd name="connsiteY4-36" fmla="*/ 0 h 6764267"/>
              <a:gd name="connsiteX5-37" fmla="*/ 6764267 w 6764267"/>
              <a:gd name="connsiteY5-38" fmla="*/ 0 h 6764267"/>
              <a:gd name="connsiteX0-39" fmla="*/ 0 w 6764267"/>
              <a:gd name="connsiteY0-40" fmla="*/ 6764267 h 6764267"/>
              <a:gd name="connsiteX1-41" fmla="*/ 0 w 6764267"/>
              <a:gd name="connsiteY1-42" fmla="*/ 719463 h 6764267"/>
              <a:gd name="connsiteX2-43" fmla="*/ 210727 w 6764267"/>
              <a:gd name="connsiteY2-44" fmla="*/ 210726 h 6764267"/>
              <a:gd name="connsiteX3-45" fmla="*/ 719464 w 6764267"/>
              <a:gd name="connsiteY3-46" fmla="*/ 0 h 6764267"/>
              <a:gd name="connsiteX4-47" fmla="*/ 6764267 w 6764267"/>
              <a:gd name="connsiteY4-48" fmla="*/ 0 h 6764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64267" h="6764267">
                <a:moveTo>
                  <a:pt x="0" y="6764267"/>
                </a:moveTo>
                <a:lnTo>
                  <a:pt x="0" y="719463"/>
                </a:lnTo>
                <a:cubicBezTo>
                  <a:pt x="0" y="520789"/>
                  <a:pt x="80529" y="340923"/>
                  <a:pt x="210727" y="210726"/>
                </a:cubicBezTo>
                <a:cubicBezTo>
                  <a:pt x="340924" y="80529"/>
                  <a:pt x="520790" y="0"/>
                  <a:pt x="719464" y="0"/>
                </a:cubicBezTo>
                <a:lnTo>
                  <a:pt x="6764267" y="0"/>
                </a:lnTo>
              </a:path>
            </a:pathLst>
          </a:custGeom>
          <a:solidFill>
            <a:srgbClr val="0070C0"/>
          </a:solidFill>
          <a:ln w="152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文本框 7"/>
          <p:cNvSpPr txBox="1"/>
          <p:nvPr/>
        </p:nvSpPr>
        <p:spPr>
          <a:xfrm>
            <a:off x="567681" y="1530069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英语听说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教学范式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xfrm>
            <a:off x="4814659" y="24766"/>
            <a:ext cx="3122562" cy="1409479"/>
          </a:xfrm>
          <a:ln>
            <a:solidFill>
              <a:srgbClr val="00B0F0"/>
            </a:solidFill>
          </a:ln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>
          <a:xfrm>
            <a:off x="6666865" y="444500"/>
            <a:ext cx="2477135" cy="2755900"/>
          </a:xfrm>
          <a:ln>
            <a:solidFill>
              <a:schemeClr val="accent1"/>
            </a:solidFill>
          </a:ln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5" name="唯美清新培训教育类音乐片配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5644" y="-98661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5585" y="107315"/>
            <a:ext cx="41205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互联网+时代初中英语课堂教学范式发布</a:t>
            </a:r>
            <a:endParaRPr lang="en-US" altLang="zh-CN" sz="1600" b="1" u="sng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6101" y="2616554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阅读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教学范式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1453</Words>
  <Application>WPS 演示</Application>
  <PresentationFormat>全屏显示(16:9)</PresentationFormat>
  <Paragraphs>297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Open Sans</vt:lpstr>
      <vt:lpstr>冬青黑体简体中文 W3</vt:lpstr>
      <vt:lpstr>微软雅黑</vt:lpstr>
      <vt:lpstr>Impact</vt:lpstr>
      <vt:lpstr>Agency FB</vt:lpstr>
      <vt:lpstr>Calibri</vt:lpstr>
      <vt:lpstr>Times New Roman</vt:lpstr>
      <vt:lpstr>华文细黑</vt:lpstr>
      <vt:lpstr>Arial Unicode MS</vt:lpstr>
      <vt:lpstr>Calibri Light</vt:lpstr>
      <vt:lpstr>Times New Roman</vt:lpstr>
      <vt:lpstr>楷体</vt:lpstr>
      <vt:lpstr>Calibri</vt:lpstr>
      <vt:lpstr>华文行楷</vt:lpstr>
      <vt:lpstr>Segoe Print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fengxishenyue</dc:creator>
  <cp:lastModifiedBy>Administrator</cp:lastModifiedBy>
  <cp:revision>64</cp:revision>
  <dcterms:created xsi:type="dcterms:W3CDTF">2016-11-15T11:42:00Z</dcterms:created>
  <dcterms:modified xsi:type="dcterms:W3CDTF">2017-12-20T12:59:42Z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