
<file path=[Content_Types].xml><?xml version="1.0" encoding="utf-8"?>
<Types xmlns="http://schemas.openxmlformats.org/package/2006/content-types">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6" r:id="rId15"/>
    <p:sldId id="269" r:id="rId16"/>
    <p:sldId id="271" r:id="rId17"/>
    <p:sldId id="272" r:id="rId18"/>
    <p:sldId id="273" r:id="rId19"/>
    <p:sldId id="303" r:id="rId20"/>
    <p:sldId id="274" r:id="rId21"/>
    <p:sldId id="275" r:id="rId22"/>
    <p:sldId id="277" r:id="rId23"/>
    <p:sldId id="276" r:id="rId24"/>
    <p:sldId id="278" r:id="rId25"/>
    <p:sldId id="279" r:id="rId26"/>
    <p:sldId id="280" r:id="rId27"/>
    <p:sldId id="281" r:id="rId28"/>
    <p:sldId id="282" r:id="rId29"/>
    <p:sldId id="283" r:id="rId30"/>
    <p:sldId id="284" r:id="rId31"/>
    <p:sldId id="286" r:id="rId32"/>
    <p:sldId id="293" r:id="rId33"/>
    <p:sldId id="292" r:id="rId34"/>
    <p:sldId id="288" r:id="rId35"/>
    <p:sldId id="287" r:id="rId36"/>
    <p:sldId id="289" r:id="rId37"/>
    <p:sldId id="290" r:id="rId38"/>
    <p:sldId id="291" r:id="rId39"/>
    <p:sldId id="294" r:id="rId40"/>
    <p:sldId id="295" r:id="rId41"/>
    <p:sldId id="296" r:id="rId42"/>
    <p:sldId id="297" r:id="rId43"/>
    <p:sldId id="298" r:id="rId44"/>
    <p:sldId id="299" r:id="rId45"/>
    <p:sldId id="300" r:id="rId46"/>
    <p:sldId id="301" r:id="rId47"/>
    <p:sldId id="302" r:id="rId48"/>
    <p:sldId id="270" r:id="rId4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66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7" d="100"/>
          <a:sy n="67" d="100"/>
        </p:scale>
        <p:origin x="-1254" y="-9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GIF"/><Relationship Id="rId2" Type="http://schemas.openxmlformats.org/officeDocument/2006/relationships/hyperlink" Target="&#21160;&#30011;\&#40644;&#23665;&#22855;&#30707;.exe" TargetMode="Externa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4" descr="图片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51" name="WordArt 5"/>
          <p:cNvSpPr>
            <a:spLocks noTextEdit="1"/>
          </p:cNvSpPr>
          <p:nvPr/>
        </p:nvSpPr>
        <p:spPr>
          <a:xfrm>
            <a:off x="900113" y="1341438"/>
            <a:ext cx="7127875" cy="1493837"/>
          </a:xfrm>
          <a:prstGeom prst="rect">
            <a:avLst/>
          </a:prstGeom>
        </p:spPr>
        <p:txBody>
          <a:bodyPr wrap="none" fromWordArt="1">
            <a:prstTxWarp prst="textPlain">
              <a:avLst>
                <a:gd name="adj" fmla="val 50000"/>
              </a:avLst>
            </a:prstTxWarp>
            <a:normAutofit/>
          </a:bodyPr>
          <a:p>
            <a:pPr algn="ctr" eaLnBrk="0" hangingPunct="0"/>
            <a:r>
              <a:rPr lang="zh-CN" altLang="en-US" sz="3600" b="1">
                <a:ln w="12700" cap="flat" cmpd="sng">
                  <a:solidFill>
                    <a:srgbClr val="FF0000"/>
                  </a:solidFill>
                  <a:prstDash val="solid"/>
                  <a:headEnd type="none" w="med" len="med"/>
                  <a:tailEnd type="none" w="med" len="med"/>
                </a:ln>
                <a:gradFill rotWithShape="1">
                  <a:gsLst>
                    <a:gs pos="0">
                      <a:srgbClr val="4D0808">
                        <a:alpha val="100000"/>
                      </a:srgbClr>
                    </a:gs>
                    <a:gs pos="14999">
                      <a:srgbClr val="FF0300">
                        <a:alpha val="100000"/>
                      </a:srgbClr>
                    </a:gs>
                    <a:gs pos="27499">
                      <a:srgbClr val="FF7A00">
                        <a:alpha val="100000"/>
                      </a:srgbClr>
                    </a:gs>
                    <a:gs pos="50000">
                      <a:srgbClr val="FFF200">
                        <a:alpha val="100000"/>
                      </a:srgbClr>
                    </a:gs>
                    <a:gs pos="72501">
                      <a:srgbClr val="FF7A00">
                        <a:alpha val="100000"/>
                      </a:srgbClr>
                    </a:gs>
                    <a:gs pos="85001">
                      <a:srgbClr val="FF0300">
                        <a:alpha val="100000"/>
                      </a:srgbClr>
                    </a:gs>
                    <a:gs pos="100000">
                      <a:srgbClr val="4D0808">
                        <a:alpha val="100000"/>
                      </a:srgbClr>
                    </a:gs>
                  </a:gsLst>
                  <a:lin ang="2700000" scaled="1"/>
                  <a:tileRect/>
                </a:gradFill>
                <a:effectLst>
                  <a:outerShdw dist="35921" dir="2699999" sy="50000" kx="2115830" algn="bl" rotWithShape="0">
                    <a:srgbClr val="C0C0C0"/>
                  </a:outerShdw>
                </a:effectLst>
                <a:latin typeface="宋体" panose="02010600030101010101" pitchFamily="2" charset="-122"/>
                <a:ea typeface="宋体" panose="02010600030101010101" pitchFamily="2" charset="-122"/>
              </a:rPr>
              <a:t>飞红滴翠记黄山</a:t>
            </a:r>
            <a:endParaRPr lang="zh-CN" altLang="en-US" sz="3600" b="1">
              <a:ln w="12700" cap="flat" cmpd="sng">
                <a:solidFill>
                  <a:srgbClr val="FF0000"/>
                </a:solidFill>
                <a:prstDash val="solid"/>
                <a:headEnd type="none" w="med" len="med"/>
                <a:tailEnd type="none" w="med" len="med"/>
              </a:ln>
              <a:gradFill rotWithShape="1">
                <a:gsLst>
                  <a:gs pos="0">
                    <a:srgbClr val="4D0808">
                      <a:alpha val="100000"/>
                    </a:srgbClr>
                  </a:gs>
                  <a:gs pos="14999">
                    <a:srgbClr val="FF0300">
                      <a:alpha val="100000"/>
                    </a:srgbClr>
                  </a:gs>
                  <a:gs pos="27499">
                    <a:srgbClr val="FF7A00">
                      <a:alpha val="100000"/>
                    </a:srgbClr>
                  </a:gs>
                  <a:gs pos="50000">
                    <a:srgbClr val="FFF200">
                      <a:alpha val="100000"/>
                    </a:srgbClr>
                  </a:gs>
                  <a:gs pos="72501">
                    <a:srgbClr val="FF7A00">
                      <a:alpha val="100000"/>
                    </a:srgbClr>
                  </a:gs>
                  <a:gs pos="85001">
                    <a:srgbClr val="FF0300">
                      <a:alpha val="100000"/>
                    </a:srgbClr>
                  </a:gs>
                  <a:gs pos="100000">
                    <a:srgbClr val="4D0808">
                      <a:alpha val="100000"/>
                    </a:srgbClr>
                  </a:gs>
                </a:gsLst>
                <a:lin ang="2700000" scaled="1"/>
                <a:tileRect/>
              </a:gradFill>
              <a:effectLst>
                <a:outerShdw dist="35921" dir="2699999" sy="50000" kx="2115830" algn="bl" rotWithShape="0">
                  <a:srgbClr val="C0C0C0"/>
                </a:outerShdw>
              </a:effectLst>
              <a:latin typeface="宋体" panose="02010600030101010101" pitchFamily="2" charset="-122"/>
              <a:ea typeface="宋体" panose="02010600030101010101" pitchFamily="2" charset="-122"/>
            </a:endParaRPr>
          </a:p>
        </p:txBody>
      </p:sp>
      <p:sp>
        <p:nvSpPr>
          <p:cNvPr id="5126" name="Text Box 6"/>
          <p:cNvSpPr txBox="1">
            <a:spLocks noChangeArrowheads="1"/>
          </p:cNvSpPr>
          <p:nvPr/>
        </p:nvSpPr>
        <p:spPr bwMode="auto">
          <a:xfrm>
            <a:off x="3657600" y="3352800"/>
            <a:ext cx="1752600" cy="823913"/>
          </a:xfrm>
          <a:prstGeom prst="rect">
            <a:avLst/>
          </a:prstGeom>
          <a:noFill/>
          <a:ln w="9525">
            <a:noFill/>
            <a:miter lim="800000"/>
          </a:ln>
          <a:effectLst>
            <a:outerShdw dist="35921" dir="2700000" algn="ctr" rotWithShape="0">
              <a:schemeClr val="tx1"/>
            </a:outerShdw>
          </a:effectLst>
        </p:spPr>
        <p:txBody>
          <a:bodyPr>
            <a:spAutoFit/>
          </a:bodyPr>
          <a:lstStyle/>
          <a:p>
            <a:pPr marR="0" defTabSz="914400">
              <a:spcBef>
                <a:spcPct val="50000"/>
              </a:spcBef>
              <a:buClrTx/>
              <a:buSzTx/>
              <a:buFontTx/>
              <a:buNone/>
              <a:defRPr/>
            </a:pPr>
            <a:r>
              <a:rPr kumimoji="1" lang="zh-CN" altLang="en-US" sz="4800" b="1" kern="1200" cap="none" spc="0" normalizeH="0" baseline="0" noProof="0">
                <a:solidFill>
                  <a:srgbClr val="FF99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柯蓝</a:t>
            </a:r>
            <a:endParaRPr kumimoji="1" lang="zh-CN" altLang="en-US" sz="4800" b="1" kern="1200" cap="none" spc="0" normalizeH="0" baseline="0" noProof="0">
              <a:solidFill>
                <a:srgbClr val="FF99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horizontal)">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5" descr="4858539573003819192"/>
          <p:cNvPicPr>
            <a:picLocks noChangeAspect="1"/>
          </p:cNvPicPr>
          <p:nvPr/>
        </p:nvPicPr>
        <p:blipFill>
          <a:blip r:embed="rId1"/>
          <a:srcRect b="4445"/>
          <a:stretch>
            <a:fillRect/>
          </a:stretch>
        </p:blipFill>
        <p:spPr>
          <a:xfrm>
            <a:off x="0" y="0"/>
            <a:ext cx="9144000" cy="6858000"/>
          </a:xfrm>
          <a:prstGeom prst="rect">
            <a:avLst/>
          </a:prstGeom>
          <a:noFill/>
          <a:ln w="9525">
            <a:noFill/>
          </a:ln>
        </p:spPr>
      </p:pic>
      <p:sp>
        <p:nvSpPr>
          <p:cNvPr id="11267" name="Rectangle 2"/>
          <p:cNvSpPr>
            <a:spLocks noGrp="1"/>
          </p:cNvSpPr>
          <p:nvPr>
            <p:ph type="title"/>
          </p:nvPr>
        </p:nvSpPr>
        <p:spPr>
          <a:xfrm>
            <a:off x="381000" y="0"/>
            <a:ext cx="3276600" cy="990600"/>
          </a:xfrm>
          <a:ln/>
        </p:spPr>
        <p:txBody>
          <a:bodyPr vert="horz" wrap="square" lIns="91440" tIns="45720" rIns="91440" bIns="45720" anchor="ctr"/>
          <a:p>
            <a:pPr eaLnBrk="1" hangingPunct="1"/>
            <a:r>
              <a:rPr lang="zh-CN" altLang="en-US" b="1" dirty="0">
                <a:solidFill>
                  <a:srgbClr val="FF0000"/>
                </a:solidFill>
              </a:rPr>
              <a:t>解释词义</a:t>
            </a:r>
            <a:r>
              <a:rPr lang="zh-CN" altLang="en-US" dirty="0"/>
              <a:t> </a:t>
            </a:r>
            <a:endParaRPr lang="zh-CN" altLang="en-US" dirty="0"/>
          </a:p>
        </p:txBody>
      </p:sp>
      <p:sp>
        <p:nvSpPr>
          <p:cNvPr id="15363" name="Rectangle 3"/>
          <p:cNvSpPr>
            <a:spLocks noGrp="1" noChangeArrowheads="1"/>
          </p:cNvSpPr>
          <p:nvPr>
            <p:ph idx="1"/>
          </p:nvPr>
        </p:nvSpPr>
        <p:spPr>
          <a:xfrm>
            <a:off x="457200" y="1066800"/>
            <a:ext cx="8229600" cy="556260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心往神驰：心神飞到（向往的地方）。   </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瑰宝：特别珍贵的东西。               </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喷薄：形容水涌起或太阳上升的样子。</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苍穹：天空也说穹苍。                 </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崛起：（山峰等）突起。</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阴晦：阴暗，昏暗。                   </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旭日：刚出来的太阳。</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壑：山沟。</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US" altLang="zh-CN"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by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1" name="Text Box 3"/>
          <p:cNvSpPr txBox="1">
            <a:spLocks noChangeArrowheads="1"/>
          </p:cNvSpPr>
          <p:nvPr/>
        </p:nvSpPr>
        <p:spPr bwMode="auto">
          <a:xfrm>
            <a:off x="685800" y="685800"/>
            <a:ext cx="4876800" cy="17399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a:solidFill>
                  <a:srgbClr val="FF0000"/>
                </a:solidFill>
                <a:effectLst>
                  <a:outerShdw blurRad="38100" dist="38100" dir="2700000" algn="tl">
                    <a:srgbClr val="C0C0C0"/>
                  </a:outerShdw>
                </a:effectLst>
                <a:latin typeface="楷体_GB2312" pitchFamily="49" charset="-122"/>
                <a:ea typeface="楷体_GB2312" pitchFamily="49" charset="-122"/>
                <a:cs typeface="+mn-cs"/>
              </a:rPr>
              <a:t>朗读课文，边读边思考：这篇课文向我们介绍了黄山的哪些内容？ </a:t>
            </a:r>
            <a:endParaRPr kumimoji="0" lang="zh-CN" altLang="en-US" sz="3600" b="1" kern="1200" cap="none" spc="0" normalizeH="0" baseline="0" noProof="0">
              <a:solidFill>
                <a:srgbClr val="FF0000"/>
              </a:solidFill>
              <a:effectLst>
                <a:outerShdw blurRad="38100" dist="38100" dir="2700000" algn="tl">
                  <a:srgbClr val="C0C0C0"/>
                </a:outerShdw>
              </a:effectLst>
              <a:latin typeface="楷体_GB2312" pitchFamily="49" charset="-122"/>
              <a:ea typeface="楷体_GB2312" pitchFamily="49"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WordArt 2"/>
          <p:cNvSpPr>
            <a:spLocks noTextEdit="1"/>
          </p:cNvSpPr>
          <p:nvPr/>
        </p:nvSpPr>
        <p:spPr>
          <a:xfrm>
            <a:off x="533400" y="533400"/>
            <a:ext cx="4800600" cy="914400"/>
          </a:xfrm>
          <a:prstGeom prst="rect">
            <a:avLst/>
          </a:prstGeom>
        </p:spPr>
        <p:txBody>
          <a:bodyPr wrap="none" fromWordArt="1">
            <a:prstTxWarp prst="textPlain">
              <a:avLst>
                <a:gd name="adj" fmla="val 50000"/>
              </a:avLst>
            </a:prstTxWarp>
            <a:normAutofit/>
          </a:bodyPr>
          <a:p>
            <a:pPr algn="ctr" eaLnBrk="0" hangingPunct="0"/>
            <a:r>
              <a:rPr lang="zh-CN" altLang="en-US" sz="3600" b="1" spc="720">
                <a:ln w="9525" cap="flat" cmpd="sng">
                  <a:solidFill>
                    <a:srgbClr val="006600"/>
                  </a:solidFill>
                  <a:prstDash val="solid"/>
                  <a:headEnd type="none" w="med" len="med"/>
                  <a:tailEnd type="none" w="med" len="med"/>
                </a:ln>
                <a:solidFill>
                  <a:srgbClr val="009900"/>
                </a:solidFill>
                <a:effectLst>
                  <a:outerShdw dist="45791" dir="3378595" algn="ctr" rotWithShape="0">
                    <a:srgbClr val="009900"/>
                  </a:outerShdw>
                </a:effectLst>
                <a:latin typeface="宋体" panose="02010600030101010101" pitchFamily="2" charset="-122"/>
                <a:ea typeface="宋体" panose="02010600030101010101" pitchFamily="2" charset="-122"/>
              </a:rPr>
              <a:t>课文的内容结构</a:t>
            </a:r>
            <a:endParaRPr lang="zh-CN" altLang="en-US" sz="3600" b="1" spc="720">
              <a:ln w="9525" cap="flat" cmpd="sng">
                <a:solidFill>
                  <a:srgbClr val="006600"/>
                </a:solidFill>
                <a:prstDash val="solid"/>
                <a:headEnd type="none" w="med" len="med"/>
                <a:tailEnd type="none" w="med" len="med"/>
              </a:ln>
              <a:solidFill>
                <a:srgbClr val="009900"/>
              </a:solidFill>
              <a:effectLst>
                <a:outerShdw dist="45791" dir="3378595" algn="ctr" rotWithShape="0">
                  <a:srgbClr val="009900"/>
                </a:outerShdw>
              </a:effectLst>
              <a:latin typeface="宋体" panose="02010600030101010101" pitchFamily="2" charset="-122"/>
              <a:ea typeface="宋体" panose="02010600030101010101" pitchFamily="2" charset="-122"/>
            </a:endParaRPr>
          </a:p>
        </p:txBody>
      </p:sp>
      <p:sp>
        <p:nvSpPr>
          <p:cNvPr id="13315" name="WordArt 3"/>
          <p:cNvSpPr>
            <a:spLocks noTextEdit="1"/>
          </p:cNvSpPr>
          <p:nvPr/>
        </p:nvSpPr>
        <p:spPr>
          <a:xfrm>
            <a:off x="762000" y="2209800"/>
            <a:ext cx="2209800" cy="914400"/>
          </a:xfrm>
          <a:prstGeom prst="rect">
            <a:avLst/>
          </a:prstGeom>
        </p:spPr>
        <p:txBody>
          <a:bodyPr wrap="none" fromWordArt="1">
            <a:prstTxWarp prst="textPlain">
              <a:avLst>
                <a:gd name="adj" fmla="val 50000"/>
              </a:avLst>
            </a:prstTxWarp>
            <a:normAutofit/>
          </a:bodyPr>
          <a:p>
            <a:pPr algn="ctr" eaLnBrk="0" hangingPunct="0"/>
            <a:r>
              <a:rPr lang="zh-CN" altLang="en-US" sz="3600" b="1">
                <a:gradFill rotWithShape="1">
                  <a:gsLst>
                    <a:gs pos="0">
                      <a:srgbClr val="A603AB">
                        <a:alpha val="100000"/>
                      </a:srgbClr>
                    </a:gs>
                    <a:gs pos="6000">
                      <a:srgbClr val="E81766">
                        <a:alpha val="100000"/>
                      </a:srgbClr>
                    </a:gs>
                    <a:gs pos="13499">
                      <a:srgbClr val="EE3F17">
                        <a:alpha val="100000"/>
                      </a:srgbClr>
                    </a:gs>
                    <a:gs pos="24001">
                      <a:srgbClr val="FFFF00">
                        <a:alpha val="100000"/>
                      </a:srgbClr>
                    </a:gs>
                    <a:gs pos="32500">
                      <a:srgbClr val="1A8D48">
                        <a:alpha val="100000"/>
                      </a:srgbClr>
                    </a:gs>
                    <a:gs pos="39500">
                      <a:srgbClr val="0819FB">
                        <a:alpha val="100000"/>
                      </a:srgbClr>
                    </a:gs>
                    <a:gs pos="50000">
                      <a:srgbClr val="A603AB">
                        <a:alpha val="100000"/>
                      </a:srgbClr>
                    </a:gs>
                    <a:gs pos="60501">
                      <a:srgbClr val="0819FB">
                        <a:alpha val="100000"/>
                      </a:srgbClr>
                    </a:gs>
                    <a:gs pos="67500">
                      <a:srgbClr val="1A8D48">
                        <a:alpha val="100000"/>
                      </a:srgbClr>
                    </a:gs>
                    <a:gs pos="75999">
                      <a:srgbClr val="FFFF00">
                        <a:alpha val="100000"/>
                      </a:srgbClr>
                    </a:gs>
                    <a:gs pos="86501">
                      <a:srgbClr val="EE3F17">
                        <a:alpha val="100000"/>
                      </a:srgbClr>
                    </a:gs>
                    <a:gs pos="94000">
                      <a:srgbClr val="E81766">
                        <a:alpha val="100000"/>
                      </a:srgbClr>
                    </a:gs>
                    <a:gs pos="100000">
                      <a:srgbClr val="A603AB">
                        <a:alpha val="100000"/>
                      </a:srgbClr>
                    </a:gs>
                  </a:gsLst>
                  <a:lin ang="2700000" scaled="1"/>
                  <a:tileRect/>
                </a:gradFill>
                <a:effectLst>
                  <a:outerShdw dist="35921" dir="2699999" algn="ctr" rotWithShape="0">
                    <a:schemeClr val="tx1"/>
                  </a:outerShdw>
                </a:effectLst>
                <a:latin typeface="宋体" panose="02010600030101010101" pitchFamily="2" charset="-122"/>
                <a:ea typeface="宋体" panose="02010600030101010101" pitchFamily="2" charset="-122"/>
              </a:rPr>
              <a:t>总写黄山</a:t>
            </a:r>
            <a:endParaRPr lang="zh-CN" altLang="en-US" sz="3600" b="1">
              <a:gradFill rotWithShape="1">
                <a:gsLst>
                  <a:gs pos="0">
                    <a:srgbClr val="A603AB">
                      <a:alpha val="100000"/>
                    </a:srgbClr>
                  </a:gs>
                  <a:gs pos="6000">
                    <a:srgbClr val="E81766">
                      <a:alpha val="100000"/>
                    </a:srgbClr>
                  </a:gs>
                  <a:gs pos="13499">
                    <a:srgbClr val="EE3F17">
                      <a:alpha val="100000"/>
                    </a:srgbClr>
                  </a:gs>
                  <a:gs pos="24001">
                    <a:srgbClr val="FFFF00">
                      <a:alpha val="100000"/>
                    </a:srgbClr>
                  </a:gs>
                  <a:gs pos="32500">
                    <a:srgbClr val="1A8D48">
                      <a:alpha val="100000"/>
                    </a:srgbClr>
                  </a:gs>
                  <a:gs pos="39500">
                    <a:srgbClr val="0819FB">
                      <a:alpha val="100000"/>
                    </a:srgbClr>
                  </a:gs>
                  <a:gs pos="50000">
                    <a:srgbClr val="A603AB">
                      <a:alpha val="100000"/>
                    </a:srgbClr>
                  </a:gs>
                  <a:gs pos="60501">
                    <a:srgbClr val="0819FB">
                      <a:alpha val="100000"/>
                    </a:srgbClr>
                  </a:gs>
                  <a:gs pos="67500">
                    <a:srgbClr val="1A8D48">
                      <a:alpha val="100000"/>
                    </a:srgbClr>
                  </a:gs>
                  <a:gs pos="75999">
                    <a:srgbClr val="FFFF00">
                      <a:alpha val="100000"/>
                    </a:srgbClr>
                  </a:gs>
                  <a:gs pos="86501">
                    <a:srgbClr val="EE3F17">
                      <a:alpha val="100000"/>
                    </a:srgbClr>
                  </a:gs>
                  <a:gs pos="94000">
                    <a:srgbClr val="E81766">
                      <a:alpha val="100000"/>
                    </a:srgbClr>
                  </a:gs>
                  <a:gs pos="100000">
                    <a:srgbClr val="A603AB">
                      <a:alpha val="100000"/>
                    </a:srgbClr>
                  </a:gs>
                </a:gsLst>
                <a:lin ang="2700000" scaled="1"/>
                <a:tileRect/>
              </a:gradFill>
              <a:effectLst>
                <a:outerShdw dist="35921" dir="2699999" algn="ctr" rotWithShape="0">
                  <a:schemeClr val="tx1"/>
                </a:outerShdw>
              </a:effectLst>
              <a:latin typeface="宋体" panose="02010600030101010101" pitchFamily="2" charset="-122"/>
              <a:ea typeface="宋体" panose="02010600030101010101" pitchFamily="2" charset="-122"/>
            </a:endParaRPr>
          </a:p>
        </p:txBody>
      </p:sp>
      <p:sp>
        <p:nvSpPr>
          <p:cNvPr id="18436" name="Text Box 4"/>
          <p:cNvSpPr txBox="1"/>
          <p:nvPr/>
        </p:nvSpPr>
        <p:spPr>
          <a:xfrm>
            <a:off x="3276600" y="3200400"/>
            <a:ext cx="793750" cy="2286000"/>
          </a:xfrm>
          <a:prstGeom prst="rect">
            <a:avLst/>
          </a:prstGeom>
          <a:noFill/>
          <a:ln w="9525">
            <a:noFill/>
          </a:ln>
        </p:spPr>
        <p:txBody>
          <a:bodyPr vert="eaVert">
            <a:spAutoFit/>
          </a:bodyPr>
          <a:p>
            <a:pPr>
              <a:spcBef>
                <a:spcPct val="50000"/>
              </a:spcBef>
            </a:pPr>
            <a:r>
              <a:rPr lang="zh-CN" altLang="en-US" sz="4000" b="1" dirty="0">
                <a:latin typeface="Times New Roman" panose="02020603050405020304" pitchFamily="18" charset="0"/>
                <a:ea typeface="华文新魏" panose="02010800040101010101" pitchFamily="2" charset="-122"/>
              </a:rPr>
              <a:t>分写景观</a:t>
            </a:r>
            <a:endParaRPr lang="zh-CN" altLang="en-US" sz="4000" b="1" dirty="0">
              <a:latin typeface="Times New Roman" panose="02020603050405020304" pitchFamily="18" charset="0"/>
              <a:ea typeface="华文新魏" panose="02010800040101010101" pitchFamily="2" charset="-122"/>
            </a:endParaRPr>
          </a:p>
        </p:txBody>
      </p:sp>
      <p:sp>
        <p:nvSpPr>
          <p:cNvPr id="18437" name="Text Box 5"/>
          <p:cNvSpPr txBox="1">
            <a:spLocks noChangeArrowheads="1"/>
          </p:cNvSpPr>
          <p:nvPr/>
        </p:nvSpPr>
        <p:spPr bwMode="auto">
          <a:xfrm>
            <a:off x="4191000" y="2438400"/>
            <a:ext cx="1752600" cy="3790950"/>
          </a:xfrm>
          <a:prstGeom prst="rect">
            <a:avLst/>
          </a:prstGeom>
          <a:noFill/>
          <a:ln w="9525">
            <a:noFill/>
            <a:miter lim="800000"/>
          </a:ln>
          <a:effectLst>
            <a:outerShdw dist="28398" dir="1593903" algn="ctr" rotWithShape="0">
              <a:schemeClr val="tx1"/>
            </a:outerShdw>
          </a:effectLst>
        </p:spPr>
        <p:txBody>
          <a:bodyPr>
            <a:spAutoFit/>
          </a:bodyPr>
          <a:lstStyle/>
          <a:p>
            <a:pPr marR="0" defTabSz="914400">
              <a:lnSpc>
                <a:spcPct val="90000"/>
              </a:lnSpc>
              <a:buClrTx/>
              <a:buSzTx/>
              <a:buFontTx/>
              <a:buNone/>
              <a:defRPr/>
            </a:pPr>
            <a:r>
              <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rPr>
              <a:t>奇峰</a:t>
            </a:r>
            <a:endPar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endParaRPr>
          </a:p>
          <a:p>
            <a:pPr marR="0" defTabSz="914400">
              <a:lnSpc>
                <a:spcPct val="90000"/>
              </a:lnSpc>
              <a:buClrTx/>
              <a:buSzTx/>
              <a:buFontTx/>
              <a:buNone/>
              <a:defRPr/>
            </a:pPr>
            <a:r>
              <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rPr>
              <a:t>古松怪石</a:t>
            </a:r>
            <a:endPar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endParaRPr>
          </a:p>
          <a:p>
            <a:pPr marR="0" defTabSz="914400">
              <a:lnSpc>
                <a:spcPct val="90000"/>
              </a:lnSpc>
              <a:buClrTx/>
              <a:buSzTx/>
              <a:buFontTx/>
              <a:buNone/>
              <a:defRPr/>
            </a:pPr>
            <a:r>
              <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rPr>
              <a:t>烟云</a:t>
            </a:r>
            <a:endPar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endParaRPr>
          </a:p>
          <a:p>
            <a:pPr marR="0" defTabSz="914400">
              <a:lnSpc>
                <a:spcPct val="90000"/>
              </a:lnSpc>
              <a:buClrTx/>
              <a:buSzTx/>
              <a:buFontTx/>
              <a:buNone/>
              <a:defRPr/>
            </a:pPr>
            <a:r>
              <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rPr>
              <a:t>日出</a:t>
            </a:r>
            <a:endParaRPr kumimoji="1" lang="zh-CN" altLang="en-US" sz="5400" b="1" kern="1200" cap="none" spc="0" normalizeH="0" baseline="0" noProof="0">
              <a:solidFill>
                <a:srgbClr val="009900"/>
              </a:solidFill>
              <a:latin typeface="Times New Roman" panose="02020603050405020304" pitchFamily="18" charset="0"/>
              <a:ea typeface="楷体_GB2312" pitchFamily="49" charset="-122"/>
              <a:cs typeface="+mn-cs"/>
            </a:endParaRPr>
          </a:p>
        </p:txBody>
      </p:sp>
      <p:sp>
        <p:nvSpPr>
          <p:cNvPr id="13318" name="WordArt 6"/>
          <p:cNvSpPr>
            <a:spLocks noTextEdit="1"/>
          </p:cNvSpPr>
          <p:nvPr/>
        </p:nvSpPr>
        <p:spPr>
          <a:xfrm>
            <a:off x="7239000" y="4648200"/>
            <a:ext cx="1066800" cy="914400"/>
          </a:xfrm>
          <a:prstGeom prst="rect">
            <a:avLst/>
          </a:prstGeom>
        </p:spPr>
        <p:txBody>
          <a:bodyPr wrap="none" fromWordArt="1">
            <a:prstTxWarp prst="textPlain">
              <a:avLst>
                <a:gd name="adj" fmla="val 50000"/>
              </a:avLst>
            </a:prstTxWarp>
            <a:normAutofit/>
          </a:bodyPr>
          <a:p>
            <a:pPr algn="ctr" eaLnBrk="0" hangingPunct="0"/>
            <a:r>
              <a:rPr lang="zh-CN" altLang="en-US" sz="3600" b="1">
                <a:gradFill rotWithShape="1">
                  <a:gsLst>
                    <a:gs pos="0">
                      <a:srgbClr val="0047FF">
                        <a:alpha val="100000"/>
                      </a:srgbClr>
                    </a:gs>
                    <a:gs pos="6500">
                      <a:srgbClr val="000082">
                        <a:alpha val="100000"/>
                      </a:srgbClr>
                    </a:gs>
                    <a:gs pos="14000">
                      <a:srgbClr val="0047FF">
                        <a:alpha val="100000"/>
                      </a:srgbClr>
                    </a:gs>
                    <a:gs pos="21001">
                      <a:srgbClr val="000082">
                        <a:alpha val="100000"/>
                      </a:srgbClr>
                    </a:gs>
                    <a:gs pos="28500">
                      <a:srgbClr val="0047FF">
                        <a:alpha val="100000"/>
                      </a:srgbClr>
                    </a:gs>
                    <a:gs pos="36000">
                      <a:srgbClr val="000082">
                        <a:alpha val="100000"/>
                      </a:srgbClr>
                    </a:gs>
                    <a:gs pos="43500">
                      <a:srgbClr val="0047FF">
                        <a:alpha val="100000"/>
                      </a:srgbClr>
                    </a:gs>
                    <a:gs pos="50000">
                      <a:srgbClr val="000082">
                        <a:alpha val="100000"/>
                      </a:srgbClr>
                    </a:gs>
                    <a:gs pos="56500">
                      <a:srgbClr val="0047FF">
                        <a:alpha val="100000"/>
                      </a:srgbClr>
                    </a:gs>
                    <a:gs pos="64000">
                      <a:srgbClr val="000082">
                        <a:alpha val="100000"/>
                      </a:srgbClr>
                    </a:gs>
                    <a:gs pos="71500">
                      <a:srgbClr val="0047FF">
                        <a:alpha val="100000"/>
                      </a:srgbClr>
                    </a:gs>
                    <a:gs pos="78999">
                      <a:srgbClr val="000082">
                        <a:alpha val="100000"/>
                      </a:srgbClr>
                    </a:gs>
                    <a:gs pos="86000">
                      <a:srgbClr val="0047FF">
                        <a:alpha val="100000"/>
                      </a:srgbClr>
                    </a:gs>
                    <a:gs pos="93500">
                      <a:srgbClr val="000082">
                        <a:alpha val="100000"/>
                      </a:srgbClr>
                    </a:gs>
                    <a:gs pos="100000">
                      <a:srgbClr val="0047FF">
                        <a:alpha val="100000"/>
                      </a:srgbClr>
                    </a:gs>
                  </a:gsLst>
                  <a:lin ang="2700000" scaled="1"/>
                  <a:tileRect/>
                </a:gradFill>
                <a:effectLst>
                  <a:outerShdw dist="35921" dir="2699999" algn="ctr" rotWithShape="0">
                    <a:srgbClr val="C0C0C0"/>
                  </a:outerShdw>
                </a:effectLst>
                <a:latin typeface="宋体" panose="02010600030101010101" pitchFamily="2" charset="-122"/>
                <a:ea typeface="宋体" panose="02010600030101010101" pitchFamily="2" charset="-122"/>
              </a:rPr>
              <a:t>温泉</a:t>
            </a:r>
            <a:endParaRPr lang="zh-CN" altLang="en-US" sz="3600" b="1">
              <a:gradFill rotWithShape="1">
                <a:gsLst>
                  <a:gs pos="0">
                    <a:srgbClr val="0047FF">
                      <a:alpha val="100000"/>
                    </a:srgbClr>
                  </a:gs>
                  <a:gs pos="6500">
                    <a:srgbClr val="000082">
                      <a:alpha val="100000"/>
                    </a:srgbClr>
                  </a:gs>
                  <a:gs pos="14000">
                    <a:srgbClr val="0047FF">
                      <a:alpha val="100000"/>
                    </a:srgbClr>
                  </a:gs>
                  <a:gs pos="21001">
                    <a:srgbClr val="000082">
                      <a:alpha val="100000"/>
                    </a:srgbClr>
                  </a:gs>
                  <a:gs pos="28500">
                    <a:srgbClr val="0047FF">
                      <a:alpha val="100000"/>
                    </a:srgbClr>
                  </a:gs>
                  <a:gs pos="36000">
                    <a:srgbClr val="000082">
                      <a:alpha val="100000"/>
                    </a:srgbClr>
                  </a:gs>
                  <a:gs pos="43500">
                    <a:srgbClr val="0047FF">
                      <a:alpha val="100000"/>
                    </a:srgbClr>
                  </a:gs>
                  <a:gs pos="50000">
                    <a:srgbClr val="000082">
                      <a:alpha val="100000"/>
                    </a:srgbClr>
                  </a:gs>
                  <a:gs pos="56500">
                    <a:srgbClr val="0047FF">
                      <a:alpha val="100000"/>
                    </a:srgbClr>
                  </a:gs>
                  <a:gs pos="64000">
                    <a:srgbClr val="000082">
                      <a:alpha val="100000"/>
                    </a:srgbClr>
                  </a:gs>
                  <a:gs pos="71500">
                    <a:srgbClr val="0047FF">
                      <a:alpha val="100000"/>
                    </a:srgbClr>
                  </a:gs>
                  <a:gs pos="78999">
                    <a:srgbClr val="000082">
                      <a:alpha val="100000"/>
                    </a:srgbClr>
                  </a:gs>
                  <a:gs pos="86000">
                    <a:srgbClr val="0047FF">
                      <a:alpha val="100000"/>
                    </a:srgbClr>
                  </a:gs>
                  <a:gs pos="93500">
                    <a:srgbClr val="000082">
                      <a:alpha val="100000"/>
                    </a:srgbClr>
                  </a:gs>
                  <a:gs pos="100000">
                    <a:srgbClr val="0047FF">
                      <a:alpha val="100000"/>
                    </a:srgbClr>
                  </a:gs>
                </a:gsLst>
                <a:lin ang="2700000" scaled="1"/>
                <a:tileRect/>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sp>
        <p:nvSpPr>
          <p:cNvPr id="18439" name="AutoShape 7"/>
          <p:cNvSpPr/>
          <p:nvPr/>
        </p:nvSpPr>
        <p:spPr>
          <a:xfrm>
            <a:off x="4038600" y="2819400"/>
            <a:ext cx="228600" cy="2971800"/>
          </a:xfrm>
          <a:prstGeom prst="leftBrace">
            <a:avLst>
              <a:gd name="adj1" fmla="val 108333"/>
              <a:gd name="adj2" fmla="val 50000"/>
            </a:avLst>
          </a:prstGeom>
          <a:noFill/>
          <a:ln w="28575" cap="flat" cmpd="sng">
            <a:solidFill>
              <a:srgbClr val="0066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8440" name="Line 8"/>
          <p:cNvSpPr/>
          <p:nvPr/>
        </p:nvSpPr>
        <p:spPr>
          <a:xfrm>
            <a:off x="2057400" y="3886200"/>
            <a:ext cx="1143000" cy="762000"/>
          </a:xfrm>
          <a:prstGeom prst="line">
            <a:avLst/>
          </a:prstGeom>
          <a:ln w="57150" cap="flat" cmpd="sng">
            <a:solidFill>
              <a:srgbClr val="FF3300"/>
            </a:solidFill>
            <a:prstDash val="solid"/>
            <a:headEnd type="none" w="med" len="med"/>
            <a:tailEnd type="triangle" w="med" len="med"/>
          </a:ln>
        </p:spPr>
      </p:sp>
      <p:sp>
        <p:nvSpPr>
          <p:cNvPr id="18441" name="Line 9"/>
          <p:cNvSpPr/>
          <p:nvPr/>
        </p:nvSpPr>
        <p:spPr>
          <a:xfrm>
            <a:off x="6019800" y="4114800"/>
            <a:ext cx="1143000" cy="762000"/>
          </a:xfrm>
          <a:prstGeom prst="line">
            <a:avLst/>
          </a:prstGeom>
          <a:ln w="57150" cap="flat" cmpd="sng">
            <a:solidFill>
              <a:srgbClr val="FF3300"/>
            </a:solidFill>
            <a:prstDash val="solid"/>
            <a:headEnd type="none" w="med" len="med"/>
            <a:tailEnd type="triangle" w="med" len="med"/>
          </a:ln>
        </p:spPr>
      </p:sp>
      <p:sp>
        <p:nvSpPr>
          <p:cNvPr id="18442" name="Text Box 10"/>
          <p:cNvSpPr txBox="1"/>
          <p:nvPr/>
        </p:nvSpPr>
        <p:spPr>
          <a:xfrm>
            <a:off x="539750" y="3200400"/>
            <a:ext cx="2051050" cy="701675"/>
          </a:xfrm>
          <a:prstGeom prst="rect">
            <a:avLst/>
          </a:prstGeom>
          <a:noFill/>
          <a:ln w="9525">
            <a:noFill/>
          </a:ln>
        </p:spPr>
        <p:txBody>
          <a:bodyPr>
            <a:spAutoFit/>
          </a:bodyPr>
          <a:p>
            <a:pPr>
              <a:spcBef>
                <a:spcPct val="50000"/>
              </a:spcBef>
            </a:pPr>
            <a:r>
              <a:rPr lang="zh-CN" altLang="en-US" sz="4000" dirty="0">
                <a:latin typeface="Times New Roman" panose="02020603050405020304" pitchFamily="18" charset="0"/>
              </a:rPr>
              <a:t>（</a:t>
            </a:r>
            <a:r>
              <a:rPr lang="en-US" altLang="zh-CN" sz="4000" dirty="0">
                <a:latin typeface="Times New Roman" panose="02020603050405020304" pitchFamily="18" charset="0"/>
              </a:rPr>
              <a:t>1-3</a:t>
            </a:r>
            <a:r>
              <a:rPr lang="zh-CN" altLang="en-US" sz="4000" dirty="0">
                <a:latin typeface="Times New Roman" panose="02020603050405020304" pitchFamily="18" charset="0"/>
              </a:rPr>
              <a:t>）</a:t>
            </a:r>
            <a:endParaRPr lang="zh-CN" altLang="en-US" sz="4000" dirty="0">
              <a:latin typeface="Times New Roman" panose="02020603050405020304" pitchFamily="18" charset="0"/>
            </a:endParaRPr>
          </a:p>
        </p:txBody>
      </p:sp>
      <p:sp>
        <p:nvSpPr>
          <p:cNvPr id="18443" name="Text Box 11"/>
          <p:cNvSpPr txBox="1"/>
          <p:nvPr/>
        </p:nvSpPr>
        <p:spPr>
          <a:xfrm>
            <a:off x="2362200" y="5638800"/>
            <a:ext cx="220980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rPr>
              <a:t>（</a:t>
            </a:r>
            <a:r>
              <a:rPr lang="en-US" altLang="zh-CN" sz="3600" b="1" dirty="0">
                <a:latin typeface="Times New Roman" panose="02020603050405020304" pitchFamily="18" charset="0"/>
              </a:rPr>
              <a:t>4--17</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p:txBody>
      </p:sp>
      <p:sp>
        <p:nvSpPr>
          <p:cNvPr id="18444" name="Text Box 12"/>
          <p:cNvSpPr txBox="1"/>
          <p:nvPr/>
        </p:nvSpPr>
        <p:spPr>
          <a:xfrm>
            <a:off x="6981825" y="5486400"/>
            <a:ext cx="2162175"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rPr>
              <a:t>（</a:t>
            </a:r>
            <a:r>
              <a:rPr lang="en-US" altLang="zh-CN" sz="3600" b="1" dirty="0">
                <a:latin typeface="Times New Roman" panose="02020603050405020304" pitchFamily="18" charset="0"/>
              </a:rPr>
              <a:t>18</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p:txBody>
      </p:sp>
      <p:sp>
        <p:nvSpPr>
          <p:cNvPr id="18446" name="Text Box 14"/>
          <p:cNvSpPr txBox="1">
            <a:spLocks noChangeArrowheads="1"/>
          </p:cNvSpPr>
          <p:nvPr/>
        </p:nvSpPr>
        <p:spPr bwMode="auto">
          <a:xfrm>
            <a:off x="4495800" y="6172200"/>
            <a:ext cx="990600" cy="519113"/>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山上</a:t>
            </a:r>
            <a:endParaRPr kumimoji="0"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8447" name="Text Box 15"/>
          <p:cNvSpPr txBox="1">
            <a:spLocks noChangeArrowheads="1"/>
          </p:cNvSpPr>
          <p:nvPr/>
        </p:nvSpPr>
        <p:spPr bwMode="auto">
          <a:xfrm>
            <a:off x="7467600" y="6172200"/>
            <a:ext cx="990600" cy="519113"/>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山下</a:t>
            </a:r>
            <a:endParaRPr kumimoji="0"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Horizontal)">
                                      <p:cBhvr>
                                        <p:cTn id="7" dur="500"/>
                                        <p:tgtEl>
                                          <p:spTgt spid="133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42"/>
                                        </p:tgtEl>
                                        <p:attrNameLst>
                                          <p:attrName>style.visibility</p:attrName>
                                        </p:attrNameLst>
                                      </p:cBhvr>
                                      <p:to>
                                        <p:strVal val="visible"/>
                                      </p:to>
                                    </p:set>
                                    <p:animEffect transition="in" filter="dissolve">
                                      <p:cBhvr>
                                        <p:cTn id="11" dur="500"/>
                                        <p:tgtEl>
                                          <p:spTgt spid="1844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8440"/>
                                        </p:tgtEl>
                                        <p:attrNameLst>
                                          <p:attrName>style.visibility</p:attrName>
                                        </p:attrNameLst>
                                      </p:cBhvr>
                                      <p:to>
                                        <p:strVal val="visible"/>
                                      </p:to>
                                    </p:set>
                                    <p:animEffect transition="in" filter="dissolve">
                                      <p:cBhvr>
                                        <p:cTn id="15" dur="500"/>
                                        <p:tgtEl>
                                          <p:spTgt spid="1844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dissolve">
                                      <p:cBhvr>
                                        <p:cTn id="20" dur="500"/>
                                        <p:tgtEl>
                                          <p:spTgt spid="18436"/>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8443"/>
                                        </p:tgtEl>
                                        <p:attrNameLst>
                                          <p:attrName>style.visibility</p:attrName>
                                        </p:attrNameLst>
                                      </p:cBhvr>
                                      <p:to>
                                        <p:strVal val="visible"/>
                                      </p:to>
                                    </p:set>
                                    <p:animEffect transition="in" filter="dissolve">
                                      <p:cBhvr>
                                        <p:cTn id="24" dur="500"/>
                                        <p:tgtEl>
                                          <p:spTgt spid="18443"/>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8439"/>
                                        </p:tgtEl>
                                        <p:attrNameLst>
                                          <p:attrName>style.visibility</p:attrName>
                                        </p:attrNameLst>
                                      </p:cBhvr>
                                      <p:to>
                                        <p:strVal val="visible"/>
                                      </p:to>
                                    </p:set>
                                    <p:animEffect transition="in" filter="dissolve">
                                      <p:cBhvr>
                                        <p:cTn id="28" dur="500"/>
                                        <p:tgtEl>
                                          <p:spTgt spid="1843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18437"/>
                                        </p:tgtEl>
                                        <p:attrNameLst>
                                          <p:attrName>style.visibility</p:attrName>
                                        </p:attrNameLst>
                                      </p:cBhvr>
                                      <p:to>
                                        <p:strVal val="visible"/>
                                      </p:to>
                                    </p:set>
                                    <p:animEffect transition="in" filter="barn(outHorizontal)">
                                      <p:cBhvr>
                                        <p:cTn id="33" dur="500"/>
                                        <p:tgtEl>
                                          <p:spTgt spid="18437"/>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8441"/>
                                        </p:tgtEl>
                                        <p:attrNameLst>
                                          <p:attrName>style.visibility</p:attrName>
                                        </p:attrNameLst>
                                      </p:cBhvr>
                                      <p:to>
                                        <p:strVal val="visible"/>
                                      </p:to>
                                    </p:set>
                                    <p:animEffect transition="in" filter="dissolve">
                                      <p:cBhvr>
                                        <p:cTn id="37" dur="500"/>
                                        <p:tgtEl>
                                          <p:spTgt spid="184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box(in)">
                                      <p:cBhvr>
                                        <p:cTn id="42" dur="500"/>
                                        <p:tgtEl>
                                          <p:spTgt spid="13318"/>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8444"/>
                                        </p:tgtEl>
                                        <p:attrNameLst>
                                          <p:attrName>style.visibility</p:attrName>
                                        </p:attrNameLst>
                                      </p:cBhvr>
                                      <p:to>
                                        <p:strVal val="visible"/>
                                      </p:to>
                                    </p:set>
                                    <p:animEffect transition="in" filter="dissolve">
                                      <p:cBhvr>
                                        <p:cTn id="46" dur="500"/>
                                        <p:tgtEl>
                                          <p:spTgt spid="18444"/>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iterate type="lt">
                                    <p:tmPct val="0"/>
                                  </p:iterate>
                                  <p:childTnLst>
                                    <p:set>
                                      <p:cBhvr>
                                        <p:cTn id="50" dur="1" fill="hold">
                                          <p:stCondLst>
                                            <p:cond delay="0"/>
                                          </p:stCondLst>
                                        </p:cTn>
                                        <p:tgtEl>
                                          <p:spTgt spid="18446"/>
                                        </p:tgtEl>
                                        <p:attrNameLst>
                                          <p:attrName>style.visibility</p:attrName>
                                        </p:attrNameLst>
                                      </p:cBhvr>
                                      <p:to>
                                        <p:strVal val="visible"/>
                                      </p:to>
                                    </p:set>
                                    <p:animEffect transition="in" filter="strips(downLeft)">
                                      <p:cBhvr>
                                        <p:cTn id="51" dur="500"/>
                                        <p:tgtEl>
                                          <p:spTgt spid="18446"/>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8447"/>
                                        </p:tgtEl>
                                        <p:attrNameLst>
                                          <p:attrName>style.visibility</p:attrName>
                                        </p:attrNameLst>
                                      </p:cBhvr>
                                      <p:to>
                                        <p:strVal val="visible"/>
                                      </p:to>
                                    </p:set>
                                    <p:animEffect transition="in" filter="strips(downLeft)">
                                      <p:cBhvr>
                                        <p:cTn id="56"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9" grpId="0" animBg="1"/>
      <p:bldP spid="18442" grpId="0"/>
      <p:bldP spid="18443" grpId="0"/>
      <p:bldP spid="18444" grpId="0"/>
      <p:bldP spid="18446" grpId="0"/>
      <p:bldP spid="184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4"/>
          <p:cNvSpPr/>
          <p:nvPr/>
        </p:nvSpPr>
        <p:spPr>
          <a:xfrm>
            <a:off x="685800" y="228600"/>
            <a:ext cx="7983538" cy="1739900"/>
          </a:xfrm>
          <a:prstGeom prst="rect">
            <a:avLst/>
          </a:prstGeom>
          <a:noFill/>
          <a:ln w="9525">
            <a:noFill/>
          </a:ln>
        </p:spPr>
        <p:txBody>
          <a:bodyPr wrap="none">
            <a:spAutoFit/>
          </a:bodyPr>
          <a:p>
            <a:r>
              <a:rPr lang="zh-CN" altLang="en-US" sz="3600" b="1" dirty="0">
                <a:latin typeface="Arial" panose="020B0604020202020204" pitchFamily="34" charset="0"/>
              </a:rPr>
              <a:t>本文在整体组合上，设置了三条线索，</a:t>
            </a:r>
            <a:endParaRPr lang="zh-CN" altLang="en-US" sz="3600" b="1" dirty="0">
              <a:latin typeface="Arial" panose="020B0604020202020204" pitchFamily="34" charset="0"/>
            </a:endParaRPr>
          </a:p>
          <a:p>
            <a:r>
              <a:rPr lang="zh-CN" altLang="en-US" sz="3600" b="1" dirty="0">
                <a:latin typeface="Arial" panose="020B0604020202020204" pitchFamily="34" charset="0"/>
              </a:rPr>
              <a:t>你能通过研读课文分析出来，并作</a:t>
            </a:r>
            <a:endParaRPr lang="zh-CN" altLang="en-US" sz="3600" b="1" dirty="0">
              <a:latin typeface="Arial" panose="020B0604020202020204" pitchFamily="34" charset="0"/>
            </a:endParaRPr>
          </a:p>
          <a:p>
            <a:r>
              <a:rPr lang="zh-CN" altLang="en-US" sz="3600" b="1" dirty="0">
                <a:latin typeface="Arial" panose="020B0604020202020204" pitchFamily="34" charset="0"/>
              </a:rPr>
              <a:t>具体的解说吗</a:t>
            </a:r>
            <a:endParaRPr lang="zh-CN" altLang="en-US" sz="3600" b="1" dirty="0">
              <a:latin typeface="Arial" panose="020B0604020202020204" pitchFamily="34" charset="0"/>
            </a:endParaRPr>
          </a:p>
        </p:txBody>
      </p:sp>
      <p:sp>
        <p:nvSpPr>
          <p:cNvPr id="16389" name="Text Box 5"/>
          <p:cNvSpPr txBox="1">
            <a:spLocks noChangeArrowheads="1"/>
          </p:cNvSpPr>
          <p:nvPr/>
        </p:nvSpPr>
        <p:spPr bwMode="auto">
          <a:xfrm>
            <a:off x="990600" y="2133600"/>
            <a:ext cx="8001000" cy="405447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黄山地质的形成：</a:t>
            </a:r>
            <a:r>
              <a:rPr kumimoji="0" lang="zh-CN" altLang="en-US" sz="4000" b="1" kern="1200" cap="none" spc="0" normalizeH="0" baseline="0" noProof="0">
                <a:solidFill>
                  <a:srgbClr val="0099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时间顺序</a:t>
            </a:r>
            <a:endParaRPr kumimoji="0" lang="zh-CN" altLang="en-US" sz="4000" b="1" kern="1200" cap="none" spc="0" normalizeH="0" baseline="0" noProof="0">
              <a:solidFill>
                <a:srgbClr val="0099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a:p>
            <a:pPr marR="0" defTabSz="914400">
              <a:spcBef>
                <a:spcPct val="50000"/>
              </a:spcBef>
              <a:buClrTx/>
              <a:buSzTx/>
              <a:buFontTx/>
              <a:buNone/>
              <a:defRPr/>
            </a:pPr>
            <a:r>
              <a:rPr kumimoji="0" lang="zh-CN" altLang="en-US" sz="4000" b="1"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上山到出山：</a:t>
            </a:r>
            <a:r>
              <a:rPr kumimoji="0" lang="zh-CN" altLang="en-US" sz="4000" b="1" kern="1200" cap="none" spc="0" normalizeH="0" baseline="0" noProof="0">
                <a:solidFill>
                  <a:srgbClr val="FF33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空间顺序</a:t>
            </a:r>
            <a:endParaRPr kumimoji="0" lang="zh-CN" altLang="en-US" sz="4000" b="1" kern="1200" cap="none" spc="0" normalizeH="0" baseline="0" noProof="0">
              <a:solidFill>
                <a:srgbClr val="FF33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a:p>
            <a:pPr marR="0" defTabSz="914400">
              <a:spcBef>
                <a:spcPct val="50000"/>
              </a:spcBef>
              <a:buClrTx/>
              <a:buSzTx/>
              <a:buFontTx/>
              <a:buNone/>
              <a:defRPr/>
            </a:pPr>
            <a:r>
              <a:rPr kumimoji="0" lang="zh-CN" altLang="en-US" sz="4000" b="1"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奇峰、古松、怪石、云海、日出、温泉等景物逐一带出，相互独立：</a:t>
            </a:r>
            <a:endParaRPr kumimoji="0" lang="zh-CN" altLang="en-US" sz="4000" b="1"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0" lang="zh-CN" altLang="en-US" sz="4000" b="1" kern="1200" cap="none" spc="0" normalizeH="0" baseline="0" noProof="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逻辑顺序</a:t>
            </a:r>
            <a:endParaRPr kumimoji="0" lang="zh-CN" altLang="en-US" sz="4000" b="1" kern="1200" cap="none" spc="0" normalizeH="0" baseline="0" noProof="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4340" name="AutoShape 6"/>
          <p:cNvSpPr/>
          <p:nvPr/>
        </p:nvSpPr>
        <p:spPr>
          <a:xfrm>
            <a:off x="762000" y="2362200"/>
            <a:ext cx="152400" cy="3657600"/>
          </a:xfrm>
          <a:prstGeom prst="leftBrace">
            <a:avLst>
              <a:gd name="adj1" fmla="val 200000"/>
              <a:gd name="adj2" fmla="val 50000"/>
            </a:avLst>
          </a:prstGeom>
          <a:no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389">
                                            <p:txEl>
                                              <p:charRg st="0" end="13"/>
                                            </p:txEl>
                                          </p:spTgt>
                                        </p:tgtEl>
                                        <p:attrNameLst>
                                          <p:attrName>style.visibility</p:attrName>
                                        </p:attrNameLst>
                                      </p:cBhvr>
                                      <p:to>
                                        <p:strVal val="visible"/>
                                      </p:to>
                                    </p:set>
                                    <p:animEffect transition="in" filter="strips(downLeft)">
                                      <p:cBhvr>
                                        <p:cTn id="7" dur="500"/>
                                        <p:tgtEl>
                                          <p:spTgt spid="16389">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16389">
                                            <p:txEl>
                                              <p:charRg st="13" end="24"/>
                                            </p:txEl>
                                          </p:spTgt>
                                        </p:tgtEl>
                                        <p:attrNameLst>
                                          <p:attrName>style.visibility</p:attrName>
                                        </p:attrNameLst>
                                      </p:cBhvr>
                                      <p:to>
                                        <p:strVal val="visible"/>
                                      </p:to>
                                    </p:set>
                                    <p:set>
                                      <p:cBhvr>
                                        <p:cTn id="12" dur="455" fill="hold">
                                          <p:stCondLst>
                                            <p:cond delay="0"/>
                                          </p:stCondLst>
                                        </p:cTn>
                                        <p:tgtEl>
                                          <p:spTgt spid="16389">
                                            <p:txEl>
                                              <p:charRg st="13" end="24"/>
                                            </p:txEl>
                                          </p:spTgt>
                                        </p:tgtEl>
                                        <p:attrNameLst>
                                          <p:attrName>style.rotation</p:attrName>
                                        </p:attrNameLst>
                                      </p:cBhvr>
                                      <p:to>
                                        <p:strVal val="-45.0"/>
                                      </p:to>
                                    </p:set>
                                    <p:anim calcmode="lin" valueType="num">
                                      <p:cBhvr>
                                        <p:cTn id="13" dur="455" fill="hold">
                                          <p:stCondLst>
                                            <p:cond delay="455"/>
                                          </p:stCondLst>
                                        </p:cTn>
                                        <p:tgtEl>
                                          <p:spTgt spid="16389">
                                            <p:txEl>
                                              <p:charRg st="13" end="24"/>
                                            </p:txEl>
                                          </p:spTgt>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14" dur="455" fill="hold">
                                          <p:stCondLst>
                                            <p:cond delay="0"/>
                                          </p:stCondLst>
                                        </p:cTn>
                                        <p:tgtEl>
                                          <p:spTgt spid="16389">
                                            <p:txEl>
                                              <p:charRg st="13" end="24"/>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6389">
                                            <p:txEl>
                                              <p:charRg st="13" end="24"/>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6389">
                                            <p:txEl>
                                              <p:charRg st="13" end="2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6389">
                                            <p:txEl>
                                              <p:charRg st="24" end="55"/>
                                            </p:txEl>
                                          </p:spTgt>
                                        </p:tgtEl>
                                        <p:attrNameLst>
                                          <p:attrName>style.visibility</p:attrName>
                                        </p:attrNameLst>
                                      </p:cBhvr>
                                      <p:to>
                                        <p:strVal val="visible"/>
                                      </p:to>
                                    </p:set>
                                    <p:animEffect transition="in" filter="wheel(4)">
                                      <p:cBhvr>
                                        <p:cTn id="21" dur="2000"/>
                                        <p:tgtEl>
                                          <p:spTgt spid="16389">
                                            <p:txEl>
                                              <p:charRg st="24" end="55"/>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16389">
                                            <p:txEl>
                                              <p:charRg st="55" end="60"/>
                                            </p:txEl>
                                          </p:spTgt>
                                        </p:tgtEl>
                                        <p:attrNameLst>
                                          <p:attrName>style.visibility</p:attrName>
                                        </p:attrNameLst>
                                      </p:cBhvr>
                                      <p:to>
                                        <p:strVal val="visible"/>
                                      </p:to>
                                    </p:set>
                                    <p:animEffect transition="in" filter="wheel(4)">
                                      <p:cBhvr>
                                        <p:cTn id="24" dur="2000"/>
                                        <p:tgtEl>
                                          <p:spTgt spid="16389">
                                            <p:txEl>
                                              <p:charRg st="55"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6" descr="黄山观云"/>
          <p:cNvPicPr>
            <a:picLocks noChangeAspect="1"/>
          </p:cNvPicPr>
          <p:nvPr/>
        </p:nvPicPr>
        <p:blipFill>
          <a:blip r:embed="rId1"/>
          <a:srcRect b="16240"/>
          <a:stretch>
            <a:fillRect/>
          </a:stretch>
        </p:blipFill>
        <p:spPr>
          <a:xfrm>
            <a:off x="0" y="3505200"/>
            <a:ext cx="9144000" cy="3352800"/>
          </a:xfrm>
          <a:prstGeom prst="rect">
            <a:avLst/>
          </a:prstGeom>
          <a:noFill/>
          <a:ln w="9525">
            <a:noFill/>
          </a:ln>
        </p:spPr>
      </p:pic>
      <p:sp>
        <p:nvSpPr>
          <p:cNvPr id="19460" name="Text Box 4"/>
          <p:cNvSpPr txBox="1">
            <a:spLocks noChangeArrowheads="1"/>
          </p:cNvSpPr>
          <p:nvPr/>
        </p:nvSpPr>
        <p:spPr bwMode="auto">
          <a:xfrm>
            <a:off x="457200" y="914400"/>
            <a:ext cx="7696200" cy="579438"/>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zh-CN" sz="3200" b="1" kern="1200" cap="none" spc="0" normalizeH="0" baseline="0" noProof="0">
                <a:solidFill>
                  <a:srgbClr val="0000FF"/>
                </a:solidFill>
                <a:latin typeface="Arial" panose="020B0604020202020204" pitchFamily="34" charset="0"/>
                <a:ea typeface="宋体" panose="02010600030101010101" pitchFamily="2" charset="-122"/>
                <a:cs typeface="+mn-cs"/>
              </a:rPr>
              <a:t>    </a:t>
            </a:r>
            <a:r>
              <a:rPr kumimoji="0" lang="zh-CN" altLang="en-US" sz="32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从时间顺序上说说黄山是怎样形成的。</a:t>
            </a:r>
            <a:endParaRPr kumimoji="0" lang="zh-CN" altLang="en-US" sz="32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9461" name="Text Box 5"/>
          <p:cNvSpPr txBox="1">
            <a:spLocks noChangeArrowheads="1"/>
          </p:cNvSpPr>
          <p:nvPr/>
        </p:nvSpPr>
        <p:spPr bwMode="auto">
          <a:xfrm>
            <a:off x="395288" y="2133600"/>
            <a:ext cx="8064500" cy="17399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zh-CN" sz="2800" b="1"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汪洋大海</a:t>
            </a: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丘陵</a:t>
            </a: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地壳运动，形成基础</a:t>
            </a: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喜马拉雅运动，黄山形成</a:t>
            </a: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冰山侵蚀，形成奇特的造型。</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4" descr="黄山观云"/>
          <p:cNvPicPr>
            <a:picLocks noChangeAspect="1"/>
          </p:cNvPicPr>
          <p:nvPr/>
        </p:nvPicPr>
        <p:blipFill>
          <a:blip r:embed="rId1"/>
          <a:srcRect b="16240"/>
          <a:stretch>
            <a:fillRect/>
          </a:stretch>
        </p:blipFill>
        <p:spPr>
          <a:xfrm>
            <a:off x="0" y="3505200"/>
            <a:ext cx="9144000" cy="3352800"/>
          </a:xfrm>
          <a:prstGeom prst="rect">
            <a:avLst/>
          </a:prstGeom>
          <a:noFill/>
          <a:ln w="9525">
            <a:noFill/>
          </a:ln>
        </p:spPr>
      </p:pic>
      <p:sp>
        <p:nvSpPr>
          <p:cNvPr id="16387" name="Rectangle 2"/>
          <p:cNvSpPr>
            <a:spLocks noGrp="1"/>
          </p:cNvSpPr>
          <p:nvPr>
            <p:ph type="title"/>
          </p:nvPr>
        </p:nvSpPr>
        <p:spPr>
          <a:ln/>
        </p:spPr>
        <p:txBody>
          <a:bodyPr vert="horz" wrap="square" lIns="91440" tIns="45720" rIns="91440" bIns="45720" anchor="ctr"/>
          <a:p>
            <a:pPr eaLnBrk="1" hangingPunct="1"/>
            <a:r>
              <a:rPr lang="zh-CN" altLang="en-US" sz="4000" dirty="0"/>
              <a:t>分析课文的表达方式：文章运用了什么表达方式？请举例分析。</a:t>
            </a:r>
            <a:endParaRPr lang="zh-CN" altLang="en-US" sz="4000" dirty="0"/>
          </a:p>
        </p:txBody>
      </p:sp>
      <p:sp>
        <p:nvSpPr>
          <p:cNvPr id="2150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本文综合运用了多种表达方式，如开头关于黄山地质史的部分是比较严格的科学说明，主体部分</a:t>
            </a:r>
            <a:r>
              <a:rPr kumimoji="0" lang="en-US" altLang="zh-CN"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介绍黄山风光和特点的，主要是运用了叙述和描写的手法，表现日出的部分用了抒情。</a:t>
            </a:r>
            <a:endPar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507">
                                            <p:txEl>
                                              <p:charRg st="0" end="83"/>
                                            </p:txEl>
                                          </p:spTgt>
                                        </p:tgtEl>
                                        <p:attrNameLst>
                                          <p:attrName>style.visibility</p:attrName>
                                        </p:attrNameLst>
                                      </p:cBhvr>
                                      <p:to>
                                        <p:strVal val="visible"/>
                                      </p:to>
                                    </p:set>
                                    <p:animEffect transition="in" filter="wheel(4)">
                                      <p:cBhvr>
                                        <p:cTn id="7" dur="2000"/>
                                        <p:tgtEl>
                                          <p:spTgt spid="21507">
                                            <p:txEl>
                                              <p:charRg st="0" end="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4" descr="黄山观云"/>
          <p:cNvPicPr>
            <a:picLocks noChangeAspect="1"/>
          </p:cNvPicPr>
          <p:nvPr/>
        </p:nvPicPr>
        <p:blipFill>
          <a:blip r:embed="rId1"/>
          <a:srcRect l="5000" b="16240"/>
          <a:stretch>
            <a:fillRect/>
          </a:stretch>
        </p:blipFill>
        <p:spPr>
          <a:xfrm>
            <a:off x="0" y="3505200"/>
            <a:ext cx="9144000" cy="3352800"/>
          </a:xfrm>
          <a:prstGeom prst="rect">
            <a:avLst/>
          </a:prstGeom>
          <a:noFill/>
          <a:ln w="9525">
            <a:noFill/>
          </a:ln>
        </p:spPr>
      </p:pic>
      <p:sp>
        <p:nvSpPr>
          <p:cNvPr id="2253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课后练习一</a:t>
            </a:r>
            <a:r>
              <a:rPr kumimoji="0" lang="zh-CN" altLang="en-US" sz="4400" b="0" i="0" u="none" strike="noStrike" kern="0" cap="none" spc="0" normalizeH="0" baseline="0" noProof="0" smtClean="0">
                <a:ln>
                  <a:noFill/>
                </a:ln>
                <a:solidFill>
                  <a:schemeClr val="tx2"/>
                </a:solidFill>
                <a:effectLst/>
                <a:uLnTx/>
                <a:uFillTx/>
                <a:latin typeface="+mj-lt"/>
                <a:ea typeface="+mj-ea"/>
                <a:cs typeface="+mj-cs"/>
              </a:rPr>
              <a:t> </a:t>
            </a:r>
            <a:endParaRPr kumimoji="0" lang="zh-CN" altLang="en-US" sz="4400" b="0" i="0" u="none" strike="noStrike" kern="0" cap="none" spc="0" normalizeH="0" baseline="0" noProof="0" smtClean="0">
              <a:ln>
                <a:noFill/>
              </a:ln>
              <a:solidFill>
                <a:schemeClr val="tx2"/>
              </a:solidFill>
              <a:effectLst/>
              <a:uLnTx/>
              <a:uFillTx/>
              <a:latin typeface="+mj-lt"/>
              <a:ea typeface="+mj-ea"/>
              <a:cs typeface="+mj-cs"/>
            </a:endParaRPr>
          </a:p>
        </p:txBody>
      </p:sp>
      <p:sp>
        <p:nvSpPr>
          <p:cNvPr id="2253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文章从地质史上黄山的形成，写到黄山诸景</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峰石、松树、烟云、日出和温泉，着力赞颂大自然鬼斧神工的伟大创造力和人类非凡的审美能力。请你说说作者是怎样将两者结合起来，通过景物描写来表现的。 </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p:nvPr>
        </p:nvSpPr>
        <p:spPr>
          <a:xfrm>
            <a:off x="457200" y="274638"/>
            <a:ext cx="2895600" cy="7159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课后练习一</a:t>
            </a:r>
            <a:r>
              <a:rPr kumimoji="0" lang="zh-CN" altLang="en-US" sz="4000" b="0" i="0" u="none" strike="noStrike" kern="0" cap="none" spc="0" normalizeH="0" baseline="0" noProof="0" smtClean="0">
                <a:ln>
                  <a:noFill/>
                </a:ln>
                <a:solidFill>
                  <a:schemeClr val="tx2"/>
                </a:solidFill>
                <a:effectLst/>
                <a:uLnTx/>
                <a:uFillTx/>
                <a:latin typeface="+mj-lt"/>
                <a:ea typeface="+mj-ea"/>
                <a:cs typeface="+mj-cs"/>
              </a:rPr>
              <a:t> </a:t>
            </a:r>
            <a:endParaRPr kumimoji="0" lang="zh-CN" altLang="en-US" sz="4000" b="0" i="0" u="none" strike="noStrike" kern="0" cap="none" spc="0" normalizeH="0" baseline="0" noProof="0" smtClean="0">
              <a:ln>
                <a:noFill/>
              </a:ln>
              <a:solidFill>
                <a:schemeClr val="tx2"/>
              </a:solidFill>
              <a:effectLst/>
              <a:uLnTx/>
              <a:uFillTx/>
              <a:latin typeface="+mj-lt"/>
              <a:ea typeface="+mj-ea"/>
              <a:cs typeface="+mj-cs"/>
            </a:endParaRPr>
          </a:p>
        </p:txBody>
      </p:sp>
      <p:sp>
        <p:nvSpPr>
          <p:cNvPr id="23555" name="Rectangle 3"/>
          <p:cNvSpPr>
            <a:spLocks noGrp="1" noChangeArrowheads="1"/>
          </p:cNvSpPr>
          <p:nvPr>
            <p:ph idx="1"/>
          </p:nvPr>
        </p:nvSpPr>
        <p:spPr>
          <a:xfrm>
            <a:off x="457200" y="1066800"/>
            <a:ext cx="8229600" cy="5562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文中写黄山巧石的部分：“螺蛳”“飞来峰”“猴子观海”等景物的描写，令人感叹</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大自然</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的鬼斧神工，而更伟大的是</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人类非凡的审美能力</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。先听巧石的名字就给我们以丰富的想像力，有拟人的，有喻物的，所以在黄山你可以结识许多“天国仙友”，又可参加一个奇特的“动物世界”。</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总之黄山的自然景物在经过人们智慧的精心点化后达到了外在美与内在美的高度结合。</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其实作者把自然美的黄山通过文字描写出来的时候，从中已经渗透了作者的审美情趣了。</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838200" y="2362200"/>
            <a:ext cx="228600"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9459" name="Text Box 3"/>
          <p:cNvSpPr txBox="1"/>
          <p:nvPr/>
        </p:nvSpPr>
        <p:spPr>
          <a:xfrm>
            <a:off x="3962400" y="2590800"/>
            <a:ext cx="381000"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9460" name="Text Box 4"/>
          <p:cNvSpPr txBox="1"/>
          <p:nvPr/>
        </p:nvSpPr>
        <p:spPr>
          <a:xfrm>
            <a:off x="7261225" y="1676400"/>
            <a:ext cx="184150"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9461" name="Rectangle 5"/>
          <p:cNvSpPr/>
          <p:nvPr/>
        </p:nvSpPr>
        <p:spPr>
          <a:xfrm>
            <a:off x="0" y="0"/>
            <a:ext cx="4211638" cy="83661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9462" name="Text Box 8"/>
          <p:cNvSpPr txBox="1"/>
          <p:nvPr/>
        </p:nvSpPr>
        <p:spPr>
          <a:xfrm>
            <a:off x="0" y="990600"/>
            <a:ext cx="7092950" cy="1384300"/>
          </a:xfrm>
          <a:prstGeom prst="rect">
            <a:avLst/>
          </a:prstGeom>
          <a:noFill/>
          <a:ln w="9525">
            <a:noFill/>
          </a:ln>
        </p:spPr>
        <p:txBody>
          <a:bodyPr>
            <a:spAutoFit/>
          </a:bodyPr>
          <a:p>
            <a:pPr>
              <a:spcBef>
                <a:spcPct val="50000"/>
              </a:spcBef>
            </a:pPr>
            <a:r>
              <a:rPr lang="zh-CN" altLang="en-US" sz="2800" b="1" dirty="0">
                <a:latin typeface="Arial" panose="020B0604020202020204" pitchFamily="34" charset="0"/>
              </a:rPr>
              <a:t>黄山的峰石，经过人们智慧的精心点化，在大自然的宁静中，又增添了人间欢乐的生趣。这是黄山外在美和内在美的高度结合。</a:t>
            </a:r>
            <a:endParaRPr lang="zh-CN" altLang="en-US" sz="2800" b="1" dirty="0">
              <a:latin typeface="Arial" panose="020B0604020202020204" pitchFamily="34" charset="0"/>
            </a:endParaRPr>
          </a:p>
        </p:txBody>
      </p:sp>
      <p:sp>
        <p:nvSpPr>
          <p:cNvPr id="47113" name="Text Box 9"/>
          <p:cNvSpPr txBox="1"/>
          <p:nvPr/>
        </p:nvSpPr>
        <p:spPr>
          <a:xfrm>
            <a:off x="0" y="2590800"/>
            <a:ext cx="6840538" cy="2986088"/>
          </a:xfrm>
          <a:prstGeom prst="rect">
            <a:avLst/>
          </a:prstGeom>
          <a:noFill/>
          <a:ln w="9525">
            <a:noFill/>
          </a:ln>
        </p:spPr>
        <p:txBody>
          <a:bodyPr>
            <a:spAutoFit/>
          </a:bodyPr>
          <a:p>
            <a:r>
              <a:rPr lang="zh-CN" altLang="en-US" b="1" dirty="0">
                <a:solidFill>
                  <a:srgbClr val="FF0000"/>
                </a:solidFill>
                <a:latin typeface="Arial" panose="020B0604020202020204" pitchFamily="34" charset="0"/>
              </a:rPr>
              <a:t> </a:t>
            </a:r>
            <a:r>
              <a:rPr lang="zh-CN" altLang="en-US" sz="2400" b="1" dirty="0">
                <a:solidFill>
                  <a:srgbClr val="FF0000"/>
                </a:solidFill>
                <a:latin typeface="Arial" panose="020B0604020202020204" pitchFamily="34" charset="0"/>
              </a:rPr>
              <a:t>析：“人们智慧的精心点化”，是指人们为这些峰石所起的名字，而这些名字又是审美观照的结果，其中凝聚了想像力和创造力，体现了人们的情趣，使得冰冷的石头有了人的精魂。这是外加上去的，就是“外在美”；峰石本身的千奇百怪的造型是大自然的创造，是属于内在的，就是内在美。这句话是</a:t>
            </a:r>
            <a:r>
              <a:rPr lang="zh-CN" altLang="en-US" sz="2400" b="1" u="sng" dirty="0">
                <a:solidFill>
                  <a:srgbClr val="FF0000"/>
                </a:solidFill>
                <a:latin typeface="Arial" panose="020B0604020202020204" pitchFamily="34" charset="0"/>
              </a:rPr>
              <a:t>着重讲人的审美创造的伟大作用。</a:t>
            </a:r>
            <a:endParaRPr lang="zh-CN" altLang="en-US" sz="2400" b="1" u="sng" dirty="0">
              <a:solidFill>
                <a:srgbClr val="FF0000"/>
              </a:solidFill>
              <a:latin typeface="Arial" panose="020B0604020202020204" pitchFamily="34" charset="0"/>
            </a:endParaRPr>
          </a:p>
        </p:txBody>
      </p:sp>
      <p:pic>
        <p:nvPicPr>
          <p:cNvPr id="19464" name="Picture 10" descr="080"/>
          <p:cNvPicPr>
            <a:picLocks noChangeAspect="1"/>
          </p:cNvPicPr>
          <p:nvPr/>
        </p:nvPicPr>
        <p:blipFill>
          <a:blip r:embed="rId1"/>
          <a:stretch>
            <a:fillRect/>
          </a:stretch>
        </p:blipFill>
        <p:spPr>
          <a:xfrm>
            <a:off x="7161213" y="0"/>
            <a:ext cx="2019300" cy="6858000"/>
          </a:xfrm>
          <a:prstGeom prst="rect">
            <a:avLst/>
          </a:prstGeom>
          <a:noFill/>
          <a:ln w="9525">
            <a:noFill/>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770" decel="100000"/>
                                        <p:tgtEl>
                                          <p:spTgt spid="47113"/>
                                        </p:tgtEl>
                                      </p:cBhvr>
                                    </p:animEffect>
                                    <p:animScale>
                                      <p:cBhvr>
                                        <p:cTn id="8" dur="770" decel="100000"/>
                                        <p:tgtEl>
                                          <p:spTgt spid="47113"/>
                                        </p:tgtEl>
                                      </p:cBhvr>
                                      <p:from x="10000" y="10000"/>
                                      <p:to x="200000" y="450000"/>
                                    </p:animScale>
                                    <p:animScale>
                                      <p:cBhvr>
                                        <p:cTn id="9" dur="1230" accel="100000" fill="hold">
                                          <p:stCondLst>
                                            <p:cond delay="770"/>
                                          </p:stCondLst>
                                        </p:cTn>
                                        <p:tgtEl>
                                          <p:spTgt spid="47113"/>
                                        </p:tgtEl>
                                      </p:cBhvr>
                                      <p:from x="200000" y="450000"/>
                                      <p:to x="100000" y="100000"/>
                                    </p:animScale>
                                    <p:set>
                                      <p:cBhvr>
                                        <p:cTn id="10" dur="770" fill="hold"/>
                                        <p:tgtEl>
                                          <p:spTgt spid="47113"/>
                                        </p:tgtEl>
                                        <p:attrNameLst>
                                          <p:attrName>ppt_x</p:attrName>
                                        </p:attrNameLst>
                                      </p:cBhvr>
                                      <p:to>
                                        <p:strVal val="(0.5)"/>
                                      </p:to>
                                    </p:set>
                                    <p:anim from="(0.5)" to="(#ppt_x)" calcmode="lin" valueType="num">
                                      <p:cBhvr>
                                        <p:cTn id="11" dur="1230" accel="100000" fill="hold">
                                          <p:stCondLst>
                                            <p:cond delay="770"/>
                                          </p:stCondLst>
                                        </p:cTn>
                                        <p:tgtEl>
                                          <p:spTgt spid="47113"/>
                                        </p:tgtEl>
                                        <p:attrNameLst>
                                          <p:attrName>ppt_x</p:attrName>
                                        </p:attrNameLst>
                                      </p:cBhvr>
                                    </p:anim>
                                    <p:set>
                                      <p:cBhvr>
                                        <p:cTn id="12" dur="770" fill="hold"/>
                                        <p:tgtEl>
                                          <p:spTgt spid="47113"/>
                                        </p:tgtEl>
                                        <p:attrNameLst>
                                          <p:attrName>ppt_y</p:attrName>
                                        </p:attrNameLst>
                                      </p:cBhvr>
                                      <p:to>
                                        <p:strVal val="(#ppt_y+0.4)"/>
                                      </p:to>
                                    </p:set>
                                    <p:anim from="(#ppt_y+0.4)" to="(#ppt_y)" calcmode="lin" valueType="num">
                                      <p:cBhvr>
                                        <p:cTn id="13" dur="1230" accel="100000" fill="hold">
                                          <p:stCondLst>
                                            <p:cond delay="770"/>
                                          </p:stCondLst>
                                        </p:cTn>
                                        <p:tgtEl>
                                          <p:spTgt spid="471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p:nvPr>
        </p:nvSpPr>
        <p:spPr>
          <a:xfrm>
            <a:off x="457200" y="274638"/>
            <a:ext cx="3352800" cy="6397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课后练习一</a:t>
            </a:r>
            <a:r>
              <a:rPr kumimoji="0" lang="zh-CN" altLang="en-US" sz="4000" b="0" i="0" u="none" strike="noStrike" kern="0" cap="none" spc="0" normalizeH="0" baseline="0" noProof="0" smtClean="0">
                <a:ln>
                  <a:noFill/>
                </a:ln>
                <a:solidFill>
                  <a:schemeClr val="tx2"/>
                </a:solidFill>
                <a:effectLst/>
                <a:uLnTx/>
                <a:uFillTx/>
                <a:latin typeface="+mj-lt"/>
                <a:ea typeface="+mj-ea"/>
                <a:cs typeface="+mj-cs"/>
              </a:rPr>
              <a:t> </a:t>
            </a:r>
            <a:endParaRPr kumimoji="0" lang="zh-CN" altLang="en-US" sz="4000" b="0" i="0" u="none" strike="noStrike" kern="0" cap="none" spc="0" normalizeH="0" baseline="0" noProof="0" smtClean="0">
              <a:ln>
                <a:noFill/>
              </a:ln>
              <a:solidFill>
                <a:schemeClr val="tx2"/>
              </a:solidFill>
              <a:effectLst/>
              <a:uLnTx/>
              <a:uFillTx/>
              <a:latin typeface="+mj-lt"/>
              <a:ea typeface="+mj-ea"/>
              <a:cs typeface="+mj-cs"/>
            </a:endParaRPr>
          </a:p>
        </p:txBody>
      </p:sp>
      <p:sp>
        <p:nvSpPr>
          <p:cNvPr id="24579" name="Rectangle 3"/>
          <p:cNvSpPr>
            <a:spLocks noGrp="1" noChangeArrowheads="1"/>
          </p:cNvSpPr>
          <p:nvPr>
            <p:ph idx="1"/>
          </p:nvPr>
        </p:nvSpPr>
        <p:spPr>
          <a:xfrm>
            <a:off x="0" y="990600"/>
            <a:ext cx="8915400" cy="58674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课文抓住了</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黄山是祖国大地上的一块瑰宝</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来写，在</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概括描述黄山总貌</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的同时，引出它的</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地质生成史</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，让人们对黄山有个</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纵向的、总的</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了解；然后，再分别介绍了各种</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景观和特色</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峰石、松树、烟云、日出和温泉，来个</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横向</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展开。在写各个景观时，把</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人们的活动</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也写进去了（有时还写人们的心理感受，如日出部分）。</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在这些</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记叙</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的基础上，适当的运用</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议论</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来点化，说明大自然的伟大创造只不过是</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构建出黄山的原始面貌</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，黄山的美，还有待于</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人们的装点</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，有待于人们</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用美的心灵去发现</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rPr>
              <a:t>。</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00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50" name="Text Box 6"/>
          <p:cNvSpPr txBox="1">
            <a:spLocks noChangeArrowheads="1"/>
          </p:cNvSpPr>
          <p:nvPr/>
        </p:nvSpPr>
        <p:spPr bwMode="auto">
          <a:xfrm>
            <a:off x="304800" y="2133600"/>
            <a:ext cx="6491288" cy="100647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6000" b="1" i="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隶书" panose="02010509060101010101" pitchFamily="49" charset="-122"/>
                <a:cs typeface="+mn-cs"/>
              </a:rPr>
              <a:t>风景欣赏如画江山</a:t>
            </a:r>
            <a:endParaRPr kumimoji="0" lang="zh-CN" altLang="en-US" sz="6000" b="1" i="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隶书" panose="02010509060101010101" pitchFamily="49" charset="-122"/>
              <a:cs typeface="+mn-cs"/>
            </a:endParaRPr>
          </a:p>
        </p:txBody>
      </p:sp>
      <p:sp>
        <p:nvSpPr>
          <p:cNvPr id="3076" name="Text Box 7"/>
          <p:cNvSpPr txBox="1"/>
          <p:nvPr/>
        </p:nvSpPr>
        <p:spPr>
          <a:xfrm>
            <a:off x="228600" y="4953000"/>
            <a:ext cx="3962400" cy="946150"/>
          </a:xfrm>
          <a:prstGeom prst="rect">
            <a:avLst/>
          </a:prstGeom>
          <a:noFill/>
          <a:ln w="9525">
            <a:noFill/>
          </a:ln>
        </p:spPr>
        <p:txBody>
          <a:bodyPr>
            <a:spAutoFit/>
          </a:bodyPr>
          <a:p>
            <a:pPr>
              <a:spcBef>
                <a:spcPct val="50000"/>
              </a:spcBef>
            </a:pPr>
            <a:r>
              <a:rPr lang="zh-CN" altLang="en-US" sz="2800" b="1" dirty="0">
                <a:solidFill>
                  <a:schemeClr val="bg1"/>
                </a:solidFill>
                <a:latin typeface="Arial" panose="020B0604020202020204" pitchFamily="34" charset="0"/>
              </a:rPr>
              <a:t>欣赏黄山优美风光，说说你的感受</a:t>
            </a:r>
            <a:endParaRPr lang="zh-CN" altLang="en-US" sz="2800" b="1" dirty="0">
              <a:solidFill>
                <a:schemeClr val="bg1"/>
              </a:solidFill>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11" descr="hs02"/>
          <p:cNvPicPr>
            <a:picLocks noChangeAspect="1"/>
          </p:cNvPicPr>
          <p:nvPr/>
        </p:nvPicPr>
        <p:blipFill>
          <a:blip r:embed="rId1"/>
          <a:srcRect t="16667"/>
          <a:stretch>
            <a:fillRect/>
          </a:stretch>
        </p:blipFill>
        <p:spPr>
          <a:xfrm>
            <a:off x="0" y="1600200"/>
            <a:ext cx="9144000" cy="5257800"/>
          </a:xfrm>
          <a:prstGeom prst="rect">
            <a:avLst/>
          </a:prstGeom>
          <a:noFill/>
          <a:ln w="9525">
            <a:noFill/>
          </a:ln>
        </p:spPr>
      </p:pic>
      <p:sp>
        <p:nvSpPr>
          <p:cNvPr id="25605" name="Text Box 5"/>
          <p:cNvSpPr txBox="1">
            <a:spLocks noChangeArrowheads="1"/>
          </p:cNvSpPr>
          <p:nvPr/>
        </p:nvSpPr>
        <p:spPr bwMode="auto">
          <a:xfrm>
            <a:off x="914400" y="457200"/>
            <a:ext cx="7391400" cy="10668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作者侧重介绍了黄山的哪些景观？结合具体文句说说他们有什么特点。</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0" y="1143000"/>
            <a:ext cx="1281113" cy="5715000"/>
          </a:xfrm>
          <a:prstGeom prst="rect">
            <a:avLst/>
          </a:prstGeom>
          <a:noFill/>
          <a:ln w="9525">
            <a:noFill/>
          </a:ln>
        </p:spPr>
        <p:txBody>
          <a:bodyPr vert="eaVert">
            <a:spAutoFit/>
          </a:bodyPr>
          <a:p>
            <a:pPr>
              <a:spcBef>
                <a:spcPct val="50000"/>
              </a:spcBef>
            </a:pPr>
            <a:r>
              <a:rPr lang="zh-CN" altLang="en-US" sz="7200" dirty="0">
                <a:latin typeface="Arial" panose="020B0604020202020204" pitchFamily="34" charset="0"/>
                <a:ea typeface="隶书" panose="02010509060101010101" pitchFamily="49" charset="-122"/>
              </a:rPr>
              <a:t>百步云梯</a:t>
            </a:r>
            <a:endParaRPr lang="zh-CN" altLang="en-US" sz="7200" dirty="0">
              <a:latin typeface="Arial" panose="020B0604020202020204" pitchFamily="34" charset="0"/>
              <a:ea typeface="隶书" panose="02010509060101010101" pitchFamily="49" charset="-122"/>
            </a:endParaRPr>
          </a:p>
        </p:txBody>
      </p:sp>
      <p:pic>
        <p:nvPicPr>
          <p:cNvPr id="22531" name="Picture 3" descr="009"/>
          <p:cNvPicPr>
            <a:picLocks noChangeAspect="1"/>
          </p:cNvPicPr>
          <p:nvPr/>
        </p:nvPicPr>
        <p:blipFill>
          <a:blip r:embed="rId1"/>
          <a:stretch>
            <a:fillRect/>
          </a:stretch>
        </p:blipFill>
        <p:spPr>
          <a:xfrm>
            <a:off x="1187450" y="0"/>
            <a:ext cx="7956550" cy="6858000"/>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黄山天上玉屏"/>
          <p:cNvPicPr>
            <a:picLocks noChangeAspect="1"/>
          </p:cNvPicPr>
          <p:nvPr/>
        </p:nvPicPr>
        <p:blipFill>
          <a:blip r:embed="rId1"/>
          <a:srcRect b="5128"/>
          <a:stretch>
            <a:fillRect/>
          </a:stretch>
        </p:blipFill>
        <p:spPr>
          <a:xfrm>
            <a:off x="4876800" y="381000"/>
            <a:ext cx="3994150" cy="5257800"/>
          </a:xfrm>
          <a:prstGeom prst="rect">
            <a:avLst/>
          </a:prstGeom>
          <a:noFill/>
          <a:ln w="9525">
            <a:noFill/>
          </a:ln>
        </p:spPr>
      </p:pic>
      <p:pic>
        <p:nvPicPr>
          <p:cNvPr id="23555" name="Picture 3" descr="西海大峡谷悬崖上修的“路”"/>
          <p:cNvPicPr>
            <a:picLocks noChangeAspect="1"/>
          </p:cNvPicPr>
          <p:nvPr/>
        </p:nvPicPr>
        <p:blipFill>
          <a:blip r:embed="rId2"/>
          <a:srcRect b="5063"/>
          <a:stretch>
            <a:fillRect/>
          </a:stretch>
        </p:blipFill>
        <p:spPr>
          <a:xfrm>
            <a:off x="228600" y="304800"/>
            <a:ext cx="4038600" cy="5257800"/>
          </a:xfrm>
          <a:prstGeom prst="rect">
            <a:avLst/>
          </a:prstGeom>
          <a:noFill/>
          <a:ln w="9525">
            <a:noFill/>
          </a:ln>
        </p:spPr>
      </p:pic>
      <p:sp>
        <p:nvSpPr>
          <p:cNvPr id="26630" name="Text Box 6"/>
          <p:cNvSpPr txBox="1">
            <a:spLocks noChangeArrowheads="1"/>
          </p:cNvSpPr>
          <p:nvPr/>
        </p:nvSpPr>
        <p:spPr bwMode="auto">
          <a:xfrm>
            <a:off x="381000" y="3962400"/>
            <a:ext cx="3962400" cy="457200"/>
          </a:xfrm>
          <a:prstGeom prst="rect">
            <a:avLst/>
          </a:prstGeom>
          <a:noFill/>
          <a:ln w="9525">
            <a:noFill/>
            <a:miter lim="800000"/>
          </a:ln>
          <a:effectLst>
            <a:outerShdw dist="17961" dir="2700000" algn="ctr" rotWithShape="0">
              <a:schemeClr val="bg1"/>
            </a:outerShdw>
          </a:effectLst>
        </p:spPr>
        <p:txBody>
          <a:bodyPr>
            <a:spAutoFit/>
          </a:bodyPr>
          <a:lstStyle/>
          <a:p>
            <a:pPr marR="0" defTabSz="914400">
              <a:spcBef>
                <a:spcPct val="50000"/>
              </a:spcBef>
              <a:buClrTx/>
              <a:buSzTx/>
              <a:buFontTx/>
              <a:buNone/>
              <a:defRPr/>
            </a:pPr>
            <a:r>
              <a:rPr kumimoji="1" lang="zh-CN" altLang="en-US" sz="2400" b="1" kern="1200" cap="none" spc="0" normalizeH="0" baseline="0" noProof="0">
                <a:solidFill>
                  <a:srgbClr val="FF3300"/>
                </a:solidFill>
                <a:latin typeface="Times New Roman" panose="02020603050405020304" pitchFamily="18" charset="0"/>
                <a:ea typeface="楷体_GB2312" pitchFamily="49" charset="-122"/>
                <a:cs typeface="+mn-cs"/>
              </a:rPr>
              <a:t>西海大峡谷悬崖上修的“路”</a:t>
            </a:r>
            <a:endParaRPr kumimoji="1" lang="zh-CN" altLang="en-US" sz="2400" b="1" kern="1200" cap="none" spc="0" normalizeH="0" baseline="0" noProof="0">
              <a:solidFill>
                <a:srgbClr val="FF3300"/>
              </a:solidFill>
              <a:latin typeface="Times New Roman" panose="02020603050405020304" pitchFamily="18" charset="0"/>
              <a:ea typeface="楷体_GB2312" pitchFamily="49" charset="-122"/>
              <a:cs typeface="+mn-cs"/>
            </a:endParaRPr>
          </a:p>
        </p:txBody>
      </p:sp>
      <p:sp>
        <p:nvSpPr>
          <p:cNvPr id="23557" name="Text Box 7"/>
          <p:cNvSpPr txBox="1"/>
          <p:nvPr/>
        </p:nvSpPr>
        <p:spPr>
          <a:xfrm>
            <a:off x="4343400" y="3733800"/>
            <a:ext cx="671513" cy="2590800"/>
          </a:xfrm>
          <a:prstGeom prst="rect">
            <a:avLst/>
          </a:prstGeom>
          <a:noFill/>
          <a:ln w="9525">
            <a:noFill/>
          </a:ln>
        </p:spPr>
        <p:txBody>
          <a:bodyPr vert="eaVert">
            <a:spAutoFit/>
          </a:bodyPr>
          <a:p>
            <a:pPr>
              <a:spcBef>
                <a:spcPct val="50000"/>
              </a:spcBef>
            </a:pPr>
            <a:r>
              <a:rPr lang="zh-CN" altLang="en-US" sz="3200" b="1" dirty="0">
                <a:solidFill>
                  <a:srgbClr val="0066FF"/>
                </a:solidFill>
                <a:latin typeface="仿宋_GB2312" pitchFamily="49" charset="-122"/>
                <a:ea typeface="仿宋_GB2312" pitchFamily="49" charset="-122"/>
              </a:rPr>
              <a:t>　</a:t>
            </a:r>
            <a:endParaRPr lang="zh-CN" altLang="en-US" sz="3200" b="1" dirty="0">
              <a:solidFill>
                <a:srgbClr val="0066FF"/>
              </a:solidFill>
              <a:latin typeface="仿宋_GB2312" pitchFamily="49" charset="-122"/>
              <a:ea typeface="仿宋_GB2312" pitchFamily="49" charset="-122"/>
            </a:endParaRPr>
          </a:p>
        </p:txBody>
      </p:sp>
      <p:sp>
        <p:nvSpPr>
          <p:cNvPr id="23558" name="WordArt 9"/>
          <p:cNvSpPr>
            <a:spLocks noTextEdit="1"/>
          </p:cNvSpPr>
          <p:nvPr/>
        </p:nvSpPr>
        <p:spPr>
          <a:xfrm>
            <a:off x="5410200" y="5029200"/>
            <a:ext cx="2743200" cy="457200"/>
          </a:xfrm>
          <a:prstGeom prst="rect">
            <a:avLst/>
          </a:prstGeom>
        </p:spPr>
        <p:txBody>
          <a:bodyPr wrap="none" fromWordArt="1">
            <a:prstTxWarp prst="textPlain">
              <a:avLst>
                <a:gd name="adj" fmla="val 50000"/>
              </a:avLst>
            </a:prstTxWarp>
            <a:normAutofit/>
          </a:bodyPr>
          <a:p>
            <a:pPr algn="ctr" eaLnBrk="0" hangingPunct="0"/>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黄山天上玉屏</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26636" name="Text Box 12"/>
          <p:cNvSpPr txBox="1">
            <a:spLocks noChangeArrowheads="1"/>
          </p:cNvSpPr>
          <p:nvPr/>
        </p:nvSpPr>
        <p:spPr bwMode="auto">
          <a:xfrm>
            <a:off x="1447800" y="5943600"/>
            <a:ext cx="4876800" cy="579438"/>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zh-CN" sz="2800" b="1"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奇峰</a:t>
            </a:r>
            <a:r>
              <a:rPr kumimoji="0" lang="en-US" altLang="zh-CN"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秀、奇、高、险</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wedge">
                                      <p:cBhvr>
                                        <p:cTn id="7" dur="20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descr="送客松(黄山前山)"/>
          <p:cNvPicPr>
            <a:picLocks noChangeAspect="1"/>
          </p:cNvPicPr>
          <p:nvPr/>
        </p:nvPicPr>
        <p:blipFill>
          <a:blip r:embed="rId1"/>
          <a:stretch>
            <a:fillRect/>
          </a:stretch>
        </p:blipFill>
        <p:spPr>
          <a:xfrm>
            <a:off x="4419600" y="3048000"/>
            <a:ext cx="4495800" cy="3546475"/>
          </a:xfrm>
          <a:prstGeom prst="rect">
            <a:avLst/>
          </a:prstGeom>
          <a:noFill/>
          <a:ln w="9525">
            <a:noFill/>
          </a:ln>
        </p:spPr>
      </p:pic>
      <p:sp>
        <p:nvSpPr>
          <p:cNvPr id="24579" name="WordArt 3"/>
          <p:cNvSpPr>
            <a:spLocks noTextEdit="1"/>
          </p:cNvSpPr>
          <p:nvPr/>
        </p:nvSpPr>
        <p:spPr>
          <a:xfrm>
            <a:off x="381000" y="4419600"/>
            <a:ext cx="3657600" cy="1714500"/>
          </a:xfrm>
          <a:prstGeom prst="rect">
            <a:avLst/>
          </a:prstGeom>
        </p:spPr>
        <p:txBody>
          <a:bodyPr wrap="none" fromWordArt="1">
            <a:prstTxWarp prst="textSlantUp">
              <a:avLst>
                <a:gd name="adj" fmla="val 32056"/>
              </a:avLst>
            </a:prstTxWarp>
            <a:normAutofit/>
          </a:bodyPr>
          <a:p>
            <a:pPr algn="ctr"/>
            <a:r>
              <a:rPr lang="zh-CN" altLang="en-US" sz="3600" b="1">
                <a:ln w="9525" cap="flat" cmpd="sng">
                  <a:solidFill>
                    <a:srgbClr val="D60093"/>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chemeClr val="bg1"/>
                  </a:outerShdw>
                </a:effectLst>
                <a:latin typeface="宋体" panose="02010600030101010101" pitchFamily="2" charset="-122"/>
                <a:ea typeface="宋体" panose="02010600030101010101" pitchFamily="2" charset="-122"/>
              </a:rPr>
              <a:t>苍松殷勤迎远客</a:t>
            </a:r>
            <a:endParaRPr lang="zh-CN" altLang="en-US" sz="3600" b="1">
              <a:ln w="9525" cap="flat" cmpd="sng">
                <a:solidFill>
                  <a:srgbClr val="D60093"/>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chemeClr val="bg1"/>
                </a:outerShdw>
              </a:effectLst>
              <a:latin typeface="宋体" panose="02010600030101010101" pitchFamily="2" charset="-122"/>
              <a:ea typeface="宋体" panose="02010600030101010101" pitchFamily="2" charset="-122"/>
            </a:endParaRPr>
          </a:p>
        </p:txBody>
      </p:sp>
      <p:sp>
        <p:nvSpPr>
          <p:cNvPr id="24580" name="WordArt 4"/>
          <p:cNvSpPr>
            <a:spLocks noTextEdit="1"/>
          </p:cNvSpPr>
          <p:nvPr/>
        </p:nvSpPr>
        <p:spPr>
          <a:xfrm>
            <a:off x="5257800" y="1219200"/>
            <a:ext cx="3657600" cy="1143000"/>
          </a:xfrm>
          <a:prstGeom prst="rect">
            <a:avLst/>
          </a:prstGeom>
        </p:spPr>
        <p:txBody>
          <a:bodyPr wrap="none" fromWordArt="1">
            <a:prstTxWarp prst="textPlain">
              <a:avLst>
                <a:gd name="adj" fmla="val 51824"/>
              </a:avLst>
            </a:prstTxWarp>
            <a:normAutofit/>
          </a:bodyPr>
          <a:p>
            <a:pPr algn="ctr"/>
            <a:r>
              <a:rPr lang="zh-CN" altLang="en-US" sz="3600" b="1" i="1">
                <a:ln w="19050" cap="flat" cmpd="sng">
                  <a:solidFill>
                    <a:srgbClr val="009900"/>
                  </a:solidFill>
                  <a:prstDash val="solid"/>
                  <a:headEnd type="none" w="med" len="med"/>
                  <a:tailEnd type="none" w="med" len="med"/>
                </a:ln>
                <a:solidFill>
                  <a:srgbClr val="99FF99"/>
                </a:solidFill>
                <a:effectLst>
                  <a:outerShdw dist="35921" dir="2699999" algn="ctr" rotWithShape="0">
                    <a:srgbClr val="009900"/>
                  </a:outerShdw>
                </a:effectLst>
                <a:latin typeface="宋体" panose="02010600030101010101" pitchFamily="2" charset="-122"/>
                <a:ea typeface="宋体" panose="02010600030101010101" pitchFamily="2" charset="-122"/>
              </a:rPr>
              <a:t>别情依依送故友</a:t>
            </a:r>
            <a:endParaRPr lang="zh-CN" altLang="en-US" sz="3600" b="1" i="1">
              <a:ln w="19050" cap="flat" cmpd="sng">
                <a:solidFill>
                  <a:srgbClr val="009900"/>
                </a:solidFill>
                <a:prstDash val="solid"/>
                <a:headEnd type="none" w="med" len="med"/>
                <a:tailEnd type="none" w="med" len="med"/>
              </a:ln>
              <a:solidFill>
                <a:srgbClr val="99FF99"/>
              </a:solidFill>
              <a:effectLst>
                <a:outerShdw dist="35921" dir="2699999" algn="ctr" rotWithShape="0">
                  <a:srgbClr val="009900"/>
                </a:outerShdw>
              </a:effectLst>
              <a:latin typeface="宋体" panose="02010600030101010101" pitchFamily="2" charset="-122"/>
              <a:ea typeface="宋体" panose="02010600030101010101" pitchFamily="2" charset="-122"/>
            </a:endParaRPr>
          </a:p>
        </p:txBody>
      </p:sp>
      <p:pic>
        <p:nvPicPr>
          <p:cNvPr id="24581" name="Picture 5" descr="036"/>
          <p:cNvPicPr>
            <a:picLocks noChangeAspect="1"/>
          </p:cNvPicPr>
          <p:nvPr/>
        </p:nvPicPr>
        <p:blipFill>
          <a:blip r:embed="rId2"/>
          <a:stretch>
            <a:fillRect/>
          </a:stretch>
        </p:blipFill>
        <p:spPr>
          <a:xfrm>
            <a:off x="0" y="0"/>
            <a:ext cx="4859338" cy="3743325"/>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奇松"/>
          <p:cNvPicPr>
            <a:picLocks noChangeAspect="1"/>
          </p:cNvPicPr>
          <p:nvPr/>
        </p:nvPicPr>
        <p:blipFill>
          <a:blip r:embed="rId1"/>
          <a:stretch>
            <a:fillRect/>
          </a:stretch>
        </p:blipFill>
        <p:spPr>
          <a:xfrm>
            <a:off x="6629400" y="3276600"/>
            <a:ext cx="2278063" cy="3352800"/>
          </a:xfrm>
          <a:prstGeom prst="rect">
            <a:avLst/>
          </a:prstGeom>
          <a:noFill/>
          <a:ln w="9525">
            <a:noFill/>
          </a:ln>
        </p:spPr>
      </p:pic>
      <p:pic>
        <p:nvPicPr>
          <p:cNvPr id="25603" name="Picture 3" descr="奇松4"/>
          <p:cNvPicPr>
            <a:picLocks noChangeAspect="1"/>
          </p:cNvPicPr>
          <p:nvPr/>
        </p:nvPicPr>
        <p:blipFill>
          <a:blip r:embed="rId2"/>
          <a:stretch>
            <a:fillRect/>
          </a:stretch>
        </p:blipFill>
        <p:spPr>
          <a:xfrm>
            <a:off x="228600" y="228600"/>
            <a:ext cx="3429000" cy="3657600"/>
          </a:xfrm>
          <a:prstGeom prst="rect">
            <a:avLst/>
          </a:prstGeom>
          <a:noFill/>
          <a:ln w="9525">
            <a:noFill/>
          </a:ln>
        </p:spPr>
      </p:pic>
      <p:pic>
        <p:nvPicPr>
          <p:cNvPr id="25604" name="Picture 4" descr="奇松3"/>
          <p:cNvPicPr>
            <a:picLocks noChangeAspect="1"/>
          </p:cNvPicPr>
          <p:nvPr/>
        </p:nvPicPr>
        <p:blipFill>
          <a:blip r:embed="rId3"/>
          <a:stretch>
            <a:fillRect/>
          </a:stretch>
        </p:blipFill>
        <p:spPr>
          <a:xfrm>
            <a:off x="3733800" y="1905000"/>
            <a:ext cx="2743200" cy="3810000"/>
          </a:xfrm>
          <a:prstGeom prst="rect">
            <a:avLst/>
          </a:prstGeom>
          <a:noFill/>
          <a:ln w="9525">
            <a:noFill/>
          </a:ln>
        </p:spPr>
      </p:pic>
      <p:sp>
        <p:nvSpPr>
          <p:cNvPr id="25605" name="WordArt 5"/>
          <p:cNvSpPr>
            <a:spLocks noTextEdit="1"/>
          </p:cNvSpPr>
          <p:nvPr/>
        </p:nvSpPr>
        <p:spPr>
          <a:xfrm>
            <a:off x="762000" y="4267200"/>
            <a:ext cx="2057400" cy="1981200"/>
          </a:xfrm>
          <a:prstGeom prst="rect">
            <a:avLst/>
          </a:prstGeom>
        </p:spPr>
        <p:txBody>
          <a:bodyPr wrap="none" fromWordArt="1">
            <a:prstTxWarp prst="textSlantUp">
              <a:avLst>
                <a:gd name="adj" fmla="val 37579"/>
              </a:avLst>
            </a:prstTxWarp>
            <a:normAutofit/>
          </a:bodyPr>
          <a:p>
            <a:pPr algn="ctr" eaLnBrk="0" hangingPunct="0"/>
            <a:r>
              <a:rPr lang="zh-CN" altLang="en-US" sz="3600" b="1" i="1">
                <a:ln w="28575" cap="flat" cmpd="sng">
                  <a:solidFill>
                    <a:schemeClr val="tx1"/>
                  </a:solidFill>
                  <a:prstDash val="solid"/>
                  <a:headEnd type="none" w="med" len="med"/>
                  <a:tailEnd type="none" w="med" len="med"/>
                </a:ln>
                <a:solidFill>
                  <a:srgbClr val="009900"/>
                </a:solidFill>
                <a:latin typeface="宋体" panose="02010600030101010101" pitchFamily="2" charset="-122"/>
                <a:ea typeface="宋体" panose="02010600030101010101" pitchFamily="2" charset="-122"/>
              </a:rPr>
              <a:t>奇松</a:t>
            </a:r>
            <a:endParaRPr lang="zh-CN" altLang="en-US" sz="3600" b="1" i="1">
              <a:ln w="28575" cap="flat" cmpd="sng">
                <a:solidFill>
                  <a:schemeClr val="tx1"/>
                </a:solidFill>
                <a:prstDash val="solid"/>
                <a:headEnd type="none" w="med" len="med"/>
                <a:tailEnd type="none" w="med" len="med"/>
              </a:ln>
              <a:solidFill>
                <a:srgbClr val="009900"/>
              </a:solidFill>
              <a:latin typeface="宋体" panose="02010600030101010101" pitchFamily="2" charset="-122"/>
              <a:ea typeface="宋体" panose="02010600030101010101" pitchFamily="2" charset="-122"/>
            </a:endParaRPr>
          </a:p>
        </p:txBody>
      </p:sp>
      <p:sp>
        <p:nvSpPr>
          <p:cNvPr id="29703" name="Text Box 7"/>
          <p:cNvSpPr txBox="1">
            <a:spLocks noChangeArrowheads="1"/>
          </p:cNvSpPr>
          <p:nvPr/>
        </p:nvSpPr>
        <p:spPr bwMode="auto">
          <a:xfrm>
            <a:off x="4267200" y="685800"/>
            <a:ext cx="4495800" cy="119062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a:solidFill>
                  <a:srgbClr val="008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古松</a:t>
            </a: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苍翠奇特，生命力强</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circle(in)">
                                      <p:cBhvr>
                                        <p:cTn id="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descr="浪涌莲花峰"/>
          <p:cNvPicPr>
            <a:picLocks noChangeAspect="1"/>
          </p:cNvPicPr>
          <p:nvPr/>
        </p:nvPicPr>
        <p:blipFill>
          <a:blip r:embed="rId1"/>
          <a:stretch>
            <a:fillRect/>
          </a:stretch>
        </p:blipFill>
        <p:spPr>
          <a:xfrm>
            <a:off x="457200" y="457200"/>
            <a:ext cx="8153400" cy="4572000"/>
          </a:xfrm>
          <a:prstGeom prst="rect">
            <a:avLst/>
          </a:prstGeom>
          <a:noFill/>
          <a:ln w="9525">
            <a:noFill/>
          </a:ln>
        </p:spPr>
      </p:pic>
      <p:sp>
        <p:nvSpPr>
          <p:cNvPr id="26627" name="WordArt 3"/>
          <p:cNvSpPr>
            <a:spLocks noTextEdit="1"/>
          </p:cNvSpPr>
          <p:nvPr/>
        </p:nvSpPr>
        <p:spPr>
          <a:xfrm>
            <a:off x="1600200" y="5410200"/>
            <a:ext cx="6096000" cy="914400"/>
          </a:xfrm>
          <a:prstGeom prst="rect">
            <a:avLst/>
          </a:prstGeom>
        </p:spPr>
        <p:txBody>
          <a:bodyPr wrap="none" fromWordArt="1">
            <a:prstTxWarp prst="textPlain">
              <a:avLst>
                <a:gd name="adj" fmla="val 50000"/>
              </a:avLst>
            </a:prstTxWarp>
            <a:normAutofit/>
          </a:bodyPr>
          <a:p>
            <a:pPr algn="ctr"/>
            <a:r>
              <a:rPr lang="zh-CN" altLang="en-US" sz="3600" b="1" i="1">
                <a:ln w="12700" cap="flat" cmpd="sng">
                  <a:solidFill>
                    <a:srgbClr val="0066FF"/>
                  </a:solidFill>
                  <a:prstDash val="solid"/>
                  <a:headEnd type="none" w="med" len="med"/>
                  <a:tailEnd type="none" w="med" len="med"/>
                </a:ln>
                <a:solidFill>
                  <a:srgbClr val="0066FF">
                    <a:alpha val="50195"/>
                  </a:srgbClr>
                </a:solidFill>
                <a:effectLst>
                  <a:outerShdw dist="45791" dir="2021404" algn="ctr" rotWithShape="0">
                    <a:schemeClr val="accent2"/>
                  </a:outerShdw>
                </a:effectLst>
                <a:latin typeface="宋体" panose="02010600030101010101" pitchFamily="2" charset="-122"/>
                <a:ea typeface="宋体" panose="02010600030101010101" pitchFamily="2" charset="-122"/>
              </a:rPr>
              <a:t>浪涌莲花峰</a:t>
            </a:r>
            <a:endParaRPr lang="zh-CN" altLang="en-US" sz="3600" b="1" i="1">
              <a:ln w="12700" cap="flat" cmpd="sng">
                <a:solidFill>
                  <a:srgbClr val="0066FF"/>
                </a:solidFill>
                <a:prstDash val="solid"/>
                <a:headEnd type="none" w="med" len="med"/>
                <a:tailEnd type="none" w="med" len="med"/>
              </a:ln>
              <a:solidFill>
                <a:srgbClr val="0066FF">
                  <a:alpha val="50195"/>
                </a:srgbClr>
              </a:solidFill>
              <a:effectLst>
                <a:outerShdw dist="45791" dir="2021404" algn="ctr" rotWithShape="0">
                  <a:schemeClr val="accent2"/>
                </a:outerShdw>
              </a:effectLst>
              <a:latin typeface="宋体" panose="02010600030101010101" pitchFamily="2" charset="-122"/>
              <a:ea typeface="宋体" panose="02010600030101010101" pitchFamily="2" charset="-122"/>
            </a:endParaRPr>
          </a:p>
        </p:txBody>
      </p:sp>
      <p:pic>
        <p:nvPicPr>
          <p:cNvPr id="26628" name="Picture 4" descr="粉色小花">
            <a:hlinkClick r:id="rId2"/>
          </p:cNvPr>
          <p:cNvPicPr>
            <a:picLocks noChangeAspect="1"/>
          </p:cNvPicPr>
          <p:nvPr/>
        </p:nvPicPr>
        <p:blipFill>
          <a:blip r:embed="rId3"/>
          <a:stretch>
            <a:fillRect/>
          </a:stretch>
        </p:blipFill>
        <p:spPr>
          <a:xfrm>
            <a:off x="8382000" y="6086475"/>
            <a:ext cx="533400" cy="501650"/>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鳌鱼托金龟 (前山)"/>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WordArt 4"/>
          <p:cNvSpPr>
            <a:spLocks noTextEdit="1"/>
          </p:cNvSpPr>
          <p:nvPr/>
        </p:nvSpPr>
        <p:spPr>
          <a:xfrm>
            <a:off x="4953000" y="5562600"/>
            <a:ext cx="3733800" cy="523875"/>
          </a:xfrm>
          <a:prstGeom prst="rect">
            <a:avLst/>
          </a:prstGeom>
        </p:spPr>
        <p:txBody>
          <a:bodyPr wrap="none" fromWordArt="1">
            <a:prstTxWarp prst="textPlain">
              <a:avLst>
                <a:gd name="adj" fmla="val 50000"/>
              </a:avLst>
            </a:prstTxWarp>
            <a:normAutofit/>
          </a:bodyPr>
          <a:p>
            <a:pPr algn="ctr"/>
            <a:r>
              <a:rPr lang="zh-CN" altLang="en-US" sz="3600" b="1">
                <a:ln w="9525" cap="flat" cmpd="sng">
                  <a:solidFill>
                    <a:schemeClr val="bg1"/>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鳌鱼驮金龟</a:t>
            </a:r>
            <a:endParaRPr lang="zh-CN" altLang="en-US" sz="3600" b="1">
              <a:ln w="9525" cap="flat" cmpd="sng">
                <a:solidFill>
                  <a:schemeClr val="bg1"/>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descr="黄山石猴观海"/>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8675" name="Text Box 3"/>
          <p:cNvSpPr txBox="1"/>
          <p:nvPr/>
        </p:nvSpPr>
        <p:spPr>
          <a:xfrm>
            <a:off x="323850" y="1484313"/>
            <a:ext cx="3048000" cy="823912"/>
          </a:xfrm>
          <a:prstGeom prst="rect">
            <a:avLst/>
          </a:prstGeom>
          <a:noFill/>
          <a:ln w="9525">
            <a:noFill/>
          </a:ln>
        </p:spPr>
        <p:txBody>
          <a:bodyPr>
            <a:spAutoFit/>
          </a:bodyPr>
          <a:p>
            <a:pPr>
              <a:spcBef>
                <a:spcPct val="50000"/>
              </a:spcBef>
            </a:pPr>
            <a:r>
              <a:rPr lang="zh-CN" altLang="en-US" sz="4800" b="1" dirty="0">
                <a:solidFill>
                  <a:srgbClr val="FF0000"/>
                </a:solidFill>
                <a:latin typeface="Arial" panose="020B0604020202020204" pitchFamily="34" charset="0"/>
              </a:rPr>
              <a:t>猴子观海</a:t>
            </a:r>
            <a:endParaRPr lang="zh-CN" altLang="en-US" sz="4800" b="1" dirty="0">
              <a:solidFill>
                <a:srgbClr val="FF0000"/>
              </a:solidFill>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松鼠跳天都"/>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9699" name="Text Box 5"/>
          <p:cNvSpPr txBox="1"/>
          <p:nvPr/>
        </p:nvSpPr>
        <p:spPr>
          <a:xfrm>
            <a:off x="1042988" y="404813"/>
            <a:ext cx="4608512" cy="1006475"/>
          </a:xfrm>
          <a:prstGeom prst="rect">
            <a:avLst/>
          </a:prstGeom>
          <a:noFill/>
          <a:ln w="9525">
            <a:noFill/>
          </a:ln>
        </p:spPr>
        <p:txBody>
          <a:bodyPr>
            <a:spAutoFit/>
          </a:bodyPr>
          <a:p>
            <a:pPr>
              <a:spcBef>
                <a:spcPct val="50000"/>
              </a:spcBef>
            </a:pPr>
            <a:r>
              <a:rPr lang="zh-CN" altLang="en-US" sz="6000" b="1" dirty="0">
                <a:solidFill>
                  <a:srgbClr val="FF0000"/>
                </a:solidFill>
                <a:latin typeface="Arial" panose="020B0604020202020204" pitchFamily="34" charset="0"/>
                <a:ea typeface="隶书" panose="02010509060101010101" pitchFamily="49" charset="-122"/>
              </a:rPr>
              <a:t>松鼠跳天都</a:t>
            </a:r>
            <a:endParaRPr lang="zh-CN" altLang="en-US" sz="6000" b="1" dirty="0">
              <a:solidFill>
                <a:srgbClr val="FF0000"/>
              </a:solidFill>
              <a:latin typeface="Arial" panose="020B0604020202020204" pitchFamily="34" charset="0"/>
              <a:ea typeface="隶书" panose="02010509060101010101" pitchFamily="49" charset="-122"/>
            </a:endParaRPr>
          </a:p>
        </p:txBody>
      </p:sp>
    </p:spTree>
  </p:cSld>
  <p:clrMapOvr>
    <a:masterClrMapping/>
  </p:clrMapOvr>
  <p:transition spd="slow" advTm="5000">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23" name="Rectangle 2"/>
          <p:cNvSpPr>
            <a:spLocks noGrp="1"/>
          </p:cNvSpPr>
          <p:nvPr>
            <p:ph type="title"/>
          </p:nvPr>
        </p:nvSpPr>
        <p:spPr>
          <a:xfrm>
            <a:off x="-541337" y="188913"/>
            <a:ext cx="7772400" cy="1143000"/>
          </a:xfrm>
          <a:ln/>
        </p:spPr>
        <p:txBody>
          <a:bodyPr vert="horz" wrap="square" lIns="91440" tIns="45720" rIns="91440" bIns="45720" anchor="ctr"/>
          <a:p>
            <a:pPr eaLnBrk="1" hangingPunct="1"/>
            <a:r>
              <a:rPr lang="zh-CN" altLang="en-US" sz="6000" b="1" dirty="0"/>
              <a:t>犀牛望月</a:t>
            </a:r>
            <a:endParaRPr lang="zh-CN" altLang="en-US" sz="60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005"/>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advTm="6000">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descr="巍巍奇山"/>
          <p:cNvPicPr>
            <a:picLocks noChangeAspect="1"/>
          </p:cNvPicPr>
          <p:nvPr/>
        </p:nvPicPr>
        <p:blipFill>
          <a:blip r:embed="rId1"/>
          <a:stretch>
            <a:fillRect/>
          </a:stretch>
        </p:blipFill>
        <p:spPr>
          <a:xfrm>
            <a:off x="4343400" y="381000"/>
            <a:ext cx="4429125" cy="2951163"/>
          </a:xfrm>
          <a:prstGeom prst="rect">
            <a:avLst/>
          </a:prstGeom>
          <a:noFill/>
          <a:ln w="9525">
            <a:noFill/>
          </a:ln>
        </p:spPr>
      </p:pic>
      <p:pic>
        <p:nvPicPr>
          <p:cNvPr id="31747" name="Picture 3" descr="仙人背包 (北海)"/>
          <p:cNvPicPr>
            <a:picLocks noChangeAspect="1"/>
          </p:cNvPicPr>
          <p:nvPr/>
        </p:nvPicPr>
        <p:blipFill>
          <a:blip r:embed="rId2"/>
          <a:stretch>
            <a:fillRect/>
          </a:stretch>
        </p:blipFill>
        <p:spPr>
          <a:xfrm>
            <a:off x="228600" y="381000"/>
            <a:ext cx="3657600" cy="2497138"/>
          </a:xfrm>
          <a:prstGeom prst="rect">
            <a:avLst/>
          </a:prstGeom>
          <a:noFill/>
          <a:ln w="9525">
            <a:noFill/>
          </a:ln>
        </p:spPr>
      </p:pic>
      <p:pic>
        <p:nvPicPr>
          <p:cNvPr id="31748" name="Picture 4" descr="猪八戒吃西瓜(北海清凉台下)"/>
          <p:cNvPicPr>
            <a:picLocks noChangeAspect="1"/>
          </p:cNvPicPr>
          <p:nvPr/>
        </p:nvPicPr>
        <p:blipFill>
          <a:blip r:embed="rId3"/>
          <a:stretch>
            <a:fillRect/>
          </a:stretch>
        </p:blipFill>
        <p:spPr>
          <a:xfrm>
            <a:off x="304800" y="3505200"/>
            <a:ext cx="3810000" cy="2357438"/>
          </a:xfrm>
          <a:prstGeom prst="rect">
            <a:avLst/>
          </a:prstGeom>
          <a:noFill/>
          <a:ln w="9525">
            <a:noFill/>
          </a:ln>
        </p:spPr>
      </p:pic>
      <p:pic>
        <p:nvPicPr>
          <p:cNvPr id="31749" name="Picture 5" descr="梦笔生花及笔架峰 (北海散花坞)"/>
          <p:cNvPicPr>
            <a:picLocks noChangeAspect="1"/>
          </p:cNvPicPr>
          <p:nvPr/>
        </p:nvPicPr>
        <p:blipFill>
          <a:blip r:embed="rId4"/>
          <a:stretch>
            <a:fillRect/>
          </a:stretch>
        </p:blipFill>
        <p:spPr>
          <a:xfrm>
            <a:off x="4953000" y="3886200"/>
            <a:ext cx="3657600" cy="2432050"/>
          </a:xfrm>
          <a:prstGeom prst="rect">
            <a:avLst/>
          </a:prstGeom>
          <a:noFill/>
          <a:ln w="9525">
            <a:noFill/>
          </a:ln>
        </p:spPr>
      </p:pic>
      <p:sp>
        <p:nvSpPr>
          <p:cNvPr id="31750" name="Text Box 6"/>
          <p:cNvSpPr txBox="1"/>
          <p:nvPr/>
        </p:nvSpPr>
        <p:spPr>
          <a:xfrm>
            <a:off x="5638800" y="6400800"/>
            <a:ext cx="2743200" cy="457200"/>
          </a:xfrm>
          <a:prstGeom prst="rect">
            <a:avLst/>
          </a:prstGeom>
          <a:noFill/>
          <a:ln w="9525">
            <a:noFill/>
          </a:ln>
        </p:spPr>
        <p:txBody>
          <a:bodyPr>
            <a:spAutoFit/>
          </a:bodyPr>
          <a:p>
            <a:pPr>
              <a:spcBef>
                <a:spcPct val="50000"/>
              </a:spcBef>
            </a:pPr>
            <a:r>
              <a:rPr lang="zh-CN" altLang="en-US" sz="2400" b="1" dirty="0">
                <a:latin typeface="仿宋_GB2312" pitchFamily="49" charset="-122"/>
                <a:ea typeface="仿宋_GB2312" pitchFamily="49" charset="-122"/>
              </a:rPr>
              <a:t>梦笔生花及笔架峰  </a:t>
            </a:r>
            <a:endParaRPr lang="zh-CN" altLang="en-US" sz="2400" b="1" dirty="0">
              <a:latin typeface="仿宋_GB2312" pitchFamily="49" charset="-122"/>
              <a:ea typeface="仿宋_GB2312" pitchFamily="49" charset="-122"/>
            </a:endParaRPr>
          </a:p>
        </p:txBody>
      </p:sp>
      <p:sp>
        <p:nvSpPr>
          <p:cNvPr id="31751" name="Text Box 7"/>
          <p:cNvSpPr txBox="1"/>
          <p:nvPr/>
        </p:nvSpPr>
        <p:spPr>
          <a:xfrm>
            <a:off x="228600" y="6096000"/>
            <a:ext cx="4038600" cy="457200"/>
          </a:xfrm>
          <a:prstGeom prst="rect">
            <a:avLst/>
          </a:prstGeom>
          <a:noFill/>
          <a:ln w="9525">
            <a:noFill/>
          </a:ln>
        </p:spPr>
        <p:txBody>
          <a:bodyPr>
            <a:spAutoFit/>
          </a:bodyPr>
          <a:p>
            <a:pPr>
              <a:spcBef>
                <a:spcPct val="50000"/>
              </a:spcBef>
            </a:pPr>
            <a:r>
              <a:rPr lang="zh-CN" altLang="en-US" sz="2400" b="1" dirty="0">
                <a:latin typeface="仿宋_GB2312" pitchFamily="49" charset="-122"/>
                <a:ea typeface="仿宋_GB2312" pitchFamily="49" charset="-122"/>
              </a:rPr>
              <a:t>猪八戒吃西瓜</a:t>
            </a:r>
            <a:endParaRPr lang="zh-CN" altLang="en-US" sz="2400" b="1" dirty="0">
              <a:latin typeface="仿宋_GB2312" pitchFamily="49" charset="-122"/>
              <a:ea typeface="仿宋_GB2312" pitchFamily="49" charset="-122"/>
            </a:endParaRPr>
          </a:p>
        </p:txBody>
      </p:sp>
      <p:sp>
        <p:nvSpPr>
          <p:cNvPr id="31752" name="Text Box 8"/>
          <p:cNvSpPr txBox="1"/>
          <p:nvPr/>
        </p:nvSpPr>
        <p:spPr>
          <a:xfrm>
            <a:off x="914400" y="2971800"/>
            <a:ext cx="2743200" cy="457200"/>
          </a:xfrm>
          <a:prstGeom prst="rect">
            <a:avLst/>
          </a:prstGeom>
          <a:noFill/>
          <a:ln w="9525">
            <a:noFill/>
          </a:ln>
        </p:spPr>
        <p:txBody>
          <a:bodyPr>
            <a:spAutoFit/>
          </a:bodyPr>
          <a:p>
            <a:pPr>
              <a:spcBef>
                <a:spcPct val="50000"/>
              </a:spcBef>
            </a:pPr>
            <a:r>
              <a:rPr lang="zh-CN" altLang="en-US" sz="2400" b="1" dirty="0">
                <a:latin typeface="仿宋_GB2312" pitchFamily="49" charset="-122"/>
                <a:ea typeface="仿宋_GB2312" pitchFamily="49" charset="-122"/>
              </a:rPr>
              <a:t>仙人背包 </a:t>
            </a:r>
            <a:endParaRPr lang="zh-CN" altLang="en-US" sz="2400" b="1" dirty="0">
              <a:latin typeface="仿宋_GB2312" pitchFamily="49" charset="-122"/>
              <a:ea typeface="仿宋_GB2312" pitchFamily="49" charset="-122"/>
            </a:endParaRPr>
          </a:p>
        </p:txBody>
      </p:sp>
      <p:sp>
        <p:nvSpPr>
          <p:cNvPr id="31753" name="Text Box 9"/>
          <p:cNvSpPr txBox="1"/>
          <p:nvPr/>
        </p:nvSpPr>
        <p:spPr>
          <a:xfrm>
            <a:off x="5943600" y="3429000"/>
            <a:ext cx="2895600" cy="457200"/>
          </a:xfrm>
          <a:prstGeom prst="rect">
            <a:avLst/>
          </a:prstGeom>
          <a:noFill/>
          <a:ln w="9525">
            <a:noFill/>
          </a:ln>
        </p:spPr>
        <p:txBody>
          <a:bodyPr>
            <a:spAutoFit/>
          </a:bodyPr>
          <a:p>
            <a:pPr>
              <a:spcBef>
                <a:spcPct val="50000"/>
              </a:spcBef>
            </a:pPr>
            <a:r>
              <a:rPr lang="zh-CN" altLang="en-US" sz="2400" b="1" dirty="0">
                <a:latin typeface="仿宋_GB2312" pitchFamily="49" charset="-122"/>
                <a:ea typeface="仿宋_GB2312" pitchFamily="49" charset="-122"/>
              </a:rPr>
              <a:t>黄山飞来石</a:t>
            </a:r>
            <a:endParaRPr lang="zh-CN" altLang="en-US" sz="2400" b="1" dirty="0">
              <a:latin typeface="仿宋_GB2312" pitchFamily="49" charset="-122"/>
              <a:ea typeface="仿宋_GB2312"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by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4036" name="Text Box 4"/>
          <p:cNvSpPr txBox="1">
            <a:spLocks noChangeArrowheads="1"/>
          </p:cNvSpPr>
          <p:nvPr/>
        </p:nvSpPr>
        <p:spPr bwMode="auto">
          <a:xfrm>
            <a:off x="990600" y="1143000"/>
            <a:ext cx="3124200" cy="155575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800" b="1" kern="1200" cap="none" spc="0" normalizeH="0" baseline="0" noProof="0">
                <a:solidFill>
                  <a:srgbClr val="6633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怪石</a:t>
            </a:r>
            <a:r>
              <a:rPr kumimoji="0" lang="en-US" altLang="zh-CN"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千姿百态</a:t>
            </a:r>
            <a:endParaRPr kumimoji="0" lang="zh-CN" altLang="en-US"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2000" fill="hold"/>
                                        <p:tgtEl>
                                          <p:spTgt spid="44036"/>
                                        </p:tgtEl>
                                        <p:attrNameLst>
                                          <p:attrName>ppt_x</p:attrName>
                                        </p:attrNameLst>
                                      </p:cBhvr>
                                      <p:tavLst>
                                        <p:tav tm="0">
                                          <p:val>
                                            <p:strVal val="0-#ppt_w/2"/>
                                          </p:val>
                                        </p:tav>
                                        <p:tav tm="100000">
                                          <p:val>
                                            <p:strVal val="#ppt_x"/>
                                          </p:val>
                                        </p:tav>
                                      </p:tavLst>
                                    </p:anim>
                                    <p:anim calcmode="lin" valueType="num">
                                      <p:cBhvr additive="base">
                                        <p:cTn id="8" dur="2000" fill="hold"/>
                                        <p:tgtEl>
                                          <p:spTgt spid="440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云漫几重山"/>
          <p:cNvPicPr>
            <a:picLocks noChangeAspect="1"/>
          </p:cNvPicPr>
          <p:nvPr/>
        </p:nvPicPr>
        <p:blipFill>
          <a:blip r:embed="rId1"/>
          <a:stretch>
            <a:fillRect/>
          </a:stretch>
        </p:blipFill>
        <p:spPr>
          <a:xfrm>
            <a:off x="0" y="0"/>
            <a:ext cx="10058400" cy="6858000"/>
          </a:xfrm>
          <a:prstGeom prst="rect">
            <a:avLst/>
          </a:prstGeom>
          <a:noFill/>
          <a:ln w="9525">
            <a:noFill/>
          </a:ln>
        </p:spPr>
      </p:pic>
      <p:sp>
        <p:nvSpPr>
          <p:cNvPr id="33795" name="Text Box 3"/>
          <p:cNvSpPr txBox="1"/>
          <p:nvPr/>
        </p:nvSpPr>
        <p:spPr>
          <a:xfrm>
            <a:off x="3276600" y="1676400"/>
            <a:ext cx="4495800" cy="1922463"/>
          </a:xfrm>
          <a:prstGeom prst="rect">
            <a:avLst/>
          </a:prstGeom>
          <a:noFill/>
          <a:ln w="9525">
            <a:noFill/>
          </a:ln>
        </p:spPr>
        <p:txBody>
          <a:bodyPr>
            <a:spAutoFit/>
          </a:bodyPr>
          <a:p>
            <a:pPr>
              <a:spcBef>
                <a:spcPct val="50000"/>
              </a:spcBef>
            </a:pPr>
            <a:r>
              <a:rPr lang="zh-CN" altLang="en-US" sz="4800" b="1" dirty="0">
                <a:solidFill>
                  <a:srgbClr val="FF0000"/>
                </a:solidFill>
                <a:latin typeface="Arial" panose="020B0604020202020204" pitchFamily="34" charset="0"/>
              </a:rPr>
              <a:t>峰是云之家，</a:t>
            </a:r>
            <a:endParaRPr lang="zh-CN" altLang="en-US" sz="4800" b="1" dirty="0">
              <a:solidFill>
                <a:srgbClr val="FF0000"/>
              </a:solidFill>
              <a:latin typeface="Arial" panose="020B0604020202020204" pitchFamily="34" charset="0"/>
            </a:endParaRPr>
          </a:p>
          <a:p>
            <a:pPr>
              <a:spcBef>
                <a:spcPct val="50000"/>
              </a:spcBef>
            </a:pPr>
            <a:r>
              <a:rPr lang="zh-CN" altLang="en-US" sz="4800" b="1" dirty="0">
                <a:solidFill>
                  <a:srgbClr val="FF0000"/>
                </a:solidFill>
                <a:latin typeface="Arial" panose="020B0604020202020204" pitchFamily="34" charset="0"/>
              </a:rPr>
              <a:t>云是峰之衣</a:t>
            </a:r>
            <a:endParaRPr lang="zh-CN" altLang="en-US" sz="4800" b="1" dirty="0">
              <a:solidFill>
                <a:srgbClr val="FF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黄山万壑松云"/>
          <p:cNvPicPr>
            <a:picLocks noChangeAspect="1"/>
          </p:cNvPicPr>
          <p:nvPr/>
        </p:nvPicPr>
        <p:blipFill>
          <a:blip r:embed="rId1"/>
          <a:stretch>
            <a:fillRect/>
          </a:stretch>
        </p:blipFill>
        <p:spPr>
          <a:xfrm>
            <a:off x="457200" y="304800"/>
            <a:ext cx="4095750" cy="6096000"/>
          </a:xfrm>
          <a:prstGeom prst="rect">
            <a:avLst/>
          </a:prstGeom>
          <a:noFill/>
          <a:ln w="9525">
            <a:noFill/>
          </a:ln>
        </p:spPr>
      </p:pic>
      <p:pic>
        <p:nvPicPr>
          <p:cNvPr id="34819" name="Picture 3" descr="山在虚无漂渺间"/>
          <p:cNvPicPr>
            <a:picLocks noChangeAspect="1"/>
          </p:cNvPicPr>
          <p:nvPr/>
        </p:nvPicPr>
        <p:blipFill>
          <a:blip r:embed="rId2"/>
          <a:stretch>
            <a:fillRect/>
          </a:stretch>
        </p:blipFill>
        <p:spPr>
          <a:xfrm>
            <a:off x="4953000" y="381000"/>
            <a:ext cx="3810000" cy="4716463"/>
          </a:xfrm>
          <a:prstGeom prst="rect">
            <a:avLst/>
          </a:prstGeom>
          <a:noFill/>
          <a:ln w="9525">
            <a:noFill/>
          </a:ln>
        </p:spPr>
      </p:pic>
      <p:sp>
        <p:nvSpPr>
          <p:cNvPr id="38916" name="Text Box 4"/>
          <p:cNvSpPr txBox="1">
            <a:spLocks noChangeArrowheads="1"/>
          </p:cNvSpPr>
          <p:nvPr/>
        </p:nvSpPr>
        <p:spPr bwMode="auto">
          <a:xfrm>
            <a:off x="4876800" y="5638800"/>
            <a:ext cx="3810000" cy="701675"/>
          </a:xfrm>
          <a:prstGeom prst="rect">
            <a:avLst/>
          </a:prstGeom>
          <a:noFill/>
          <a:ln w="9525">
            <a:noFill/>
            <a:miter lim="800000"/>
          </a:ln>
          <a:effectLst>
            <a:outerShdw dist="17961" dir="2700000" algn="ctr" rotWithShape="0">
              <a:schemeClr val="tx1"/>
            </a:outerShdw>
          </a:effectLst>
        </p:spPr>
        <p:txBody>
          <a:bodyPr>
            <a:spAutoFit/>
          </a:bodyPr>
          <a:lstStyle/>
          <a:p>
            <a:pPr marR="0" defTabSz="914400">
              <a:spcBef>
                <a:spcPct val="50000"/>
              </a:spcBef>
              <a:buClrTx/>
              <a:buSzTx/>
              <a:buFontTx/>
              <a:buNone/>
              <a:defRPr/>
            </a:pPr>
            <a:r>
              <a:rPr kumimoji="1" lang="zh-CN" altLang="en-US" sz="4000" b="1" kern="1200" cap="none" spc="0" normalizeH="0" baseline="0" noProof="0">
                <a:solidFill>
                  <a:srgbClr val="FF0000"/>
                </a:solidFill>
                <a:latin typeface="Times New Roman" panose="02020603050405020304" pitchFamily="18" charset="0"/>
                <a:ea typeface="华文新魏" panose="02010800040101010101" pitchFamily="2" charset="-122"/>
                <a:cs typeface="+mn-cs"/>
              </a:rPr>
              <a:t>山在虚无飘渺间</a:t>
            </a:r>
            <a:endParaRPr kumimoji="1" lang="zh-CN" altLang="en-US" sz="4000" b="1" kern="1200" cap="none" spc="0" normalizeH="0" baseline="0" noProof="0">
              <a:solidFill>
                <a:srgbClr val="FF0000"/>
              </a:solidFill>
              <a:latin typeface="Times New Roman" panose="02020603050405020304" pitchFamily="18" charset="0"/>
              <a:ea typeface="华文新魏" panose="02010800040101010101" pitchFamily="2" charset="-122"/>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descr="00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6868" name="Text Box 4"/>
          <p:cNvSpPr txBox="1">
            <a:spLocks noChangeArrowheads="1"/>
          </p:cNvSpPr>
          <p:nvPr/>
        </p:nvSpPr>
        <p:spPr bwMode="auto">
          <a:xfrm>
            <a:off x="5334000" y="3733800"/>
            <a:ext cx="3200400" cy="155575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800" b="1" kern="1200" cap="none" spc="0" normalizeH="0" baseline="0" noProof="0">
                <a:solidFill>
                  <a:srgbClr val="0066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云海</a:t>
            </a:r>
            <a:r>
              <a:rPr kumimoji="0" lang="en-US" altLang="zh-CN"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轻盈飘忽</a:t>
            </a:r>
            <a:endParaRPr kumimoji="0" lang="zh-CN" altLang="en-US" sz="4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雪帘"/>
          <p:cNvPicPr>
            <a:picLocks noChangeAspect="1"/>
          </p:cNvPicPr>
          <p:nvPr/>
        </p:nvPicPr>
        <p:blipFill>
          <a:blip r:embed="rId1"/>
          <a:stretch>
            <a:fillRect/>
          </a:stretch>
        </p:blipFill>
        <p:spPr>
          <a:xfrm>
            <a:off x="4191000" y="3886200"/>
            <a:ext cx="4648200" cy="2655888"/>
          </a:xfrm>
          <a:prstGeom prst="rect">
            <a:avLst/>
          </a:prstGeom>
          <a:noFill/>
          <a:ln w="9525">
            <a:noFill/>
          </a:ln>
        </p:spPr>
      </p:pic>
      <p:pic>
        <p:nvPicPr>
          <p:cNvPr id="36867" name="Picture 3" descr="飞龙瀑"/>
          <p:cNvPicPr>
            <a:picLocks noChangeAspect="1"/>
          </p:cNvPicPr>
          <p:nvPr/>
        </p:nvPicPr>
        <p:blipFill>
          <a:blip r:embed="rId2"/>
          <a:stretch>
            <a:fillRect/>
          </a:stretch>
        </p:blipFill>
        <p:spPr>
          <a:xfrm>
            <a:off x="5181600" y="228600"/>
            <a:ext cx="2716213" cy="3429000"/>
          </a:xfrm>
          <a:prstGeom prst="rect">
            <a:avLst/>
          </a:prstGeom>
          <a:noFill/>
          <a:ln w="9525">
            <a:noFill/>
          </a:ln>
        </p:spPr>
      </p:pic>
      <p:pic>
        <p:nvPicPr>
          <p:cNvPr id="36868" name="Picture 4" descr="黄山雪松"/>
          <p:cNvPicPr>
            <a:picLocks noChangeAspect="1"/>
          </p:cNvPicPr>
          <p:nvPr/>
        </p:nvPicPr>
        <p:blipFill>
          <a:blip r:embed="rId3"/>
          <a:stretch>
            <a:fillRect/>
          </a:stretch>
        </p:blipFill>
        <p:spPr>
          <a:xfrm>
            <a:off x="304800" y="228600"/>
            <a:ext cx="3613150" cy="5105400"/>
          </a:xfrm>
          <a:prstGeom prst="rect">
            <a:avLst/>
          </a:prstGeom>
          <a:noFill/>
          <a:ln w="9525">
            <a:noFill/>
          </a:ln>
        </p:spPr>
      </p:pic>
      <p:sp>
        <p:nvSpPr>
          <p:cNvPr id="36869" name="Text Box 5"/>
          <p:cNvSpPr txBox="1"/>
          <p:nvPr/>
        </p:nvSpPr>
        <p:spPr>
          <a:xfrm>
            <a:off x="4114800" y="914400"/>
            <a:ext cx="733425" cy="2057400"/>
          </a:xfrm>
          <a:prstGeom prst="rect">
            <a:avLst/>
          </a:prstGeom>
          <a:noFill/>
          <a:ln w="9525">
            <a:noFill/>
          </a:ln>
        </p:spPr>
        <p:txBody>
          <a:bodyPr vert="eaVert">
            <a:spAutoFit/>
          </a:bodyPr>
          <a:p>
            <a:pPr>
              <a:spcBef>
                <a:spcPct val="50000"/>
              </a:spcBef>
            </a:pPr>
            <a:r>
              <a:rPr lang="zh-CN" altLang="en-US" sz="3600" b="1" dirty="0">
                <a:latin typeface="Times New Roman" panose="02020603050405020304" pitchFamily="18" charset="0"/>
                <a:ea typeface="仿宋_GB2312" pitchFamily="49" charset="-122"/>
              </a:rPr>
              <a:t>黄山雪松</a:t>
            </a:r>
            <a:endParaRPr lang="zh-CN" altLang="en-US" sz="3600" b="1" dirty="0">
              <a:latin typeface="Times New Roman" panose="02020603050405020304" pitchFamily="18" charset="0"/>
              <a:ea typeface="仿宋_GB2312" pitchFamily="49" charset="-122"/>
            </a:endParaRPr>
          </a:p>
        </p:txBody>
      </p:sp>
      <p:sp>
        <p:nvSpPr>
          <p:cNvPr id="36870" name="Text Box 6"/>
          <p:cNvSpPr txBox="1"/>
          <p:nvPr/>
        </p:nvSpPr>
        <p:spPr>
          <a:xfrm>
            <a:off x="1295400" y="5715000"/>
            <a:ext cx="2590800" cy="701675"/>
          </a:xfrm>
          <a:prstGeom prst="rect">
            <a:avLst/>
          </a:prstGeom>
          <a:noFill/>
          <a:ln w="9525">
            <a:noFill/>
          </a:ln>
        </p:spPr>
        <p:txBody>
          <a:bodyPr>
            <a:spAutoFit/>
          </a:bodyPr>
          <a:p>
            <a:pPr>
              <a:spcBef>
                <a:spcPct val="50000"/>
              </a:spcBef>
            </a:pPr>
            <a:r>
              <a:rPr lang="zh-CN" altLang="en-US" sz="4000" b="1" dirty="0">
                <a:latin typeface="Times New Roman" panose="02020603050405020304" pitchFamily="18" charset="0"/>
                <a:ea typeface="仿宋_GB2312" pitchFamily="49" charset="-122"/>
              </a:rPr>
              <a:t>雪   帘</a:t>
            </a:r>
            <a:endParaRPr lang="zh-CN" altLang="en-US" sz="4000" b="1" dirty="0">
              <a:latin typeface="Times New Roman" panose="02020603050405020304" pitchFamily="18" charset="0"/>
              <a:ea typeface="仿宋_GB2312" pitchFamily="49" charset="-122"/>
            </a:endParaRPr>
          </a:p>
        </p:txBody>
      </p:sp>
      <p:sp>
        <p:nvSpPr>
          <p:cNvPr id="36871" name="Text Box 7"/>
          <p:cNvSpPr txBox="1"/>
          <p:nvPr/>
        </p:nvSpPr>
        <p:spPr>
          <a:xfrm>
            <a:off x="8077200" y="1066800"/>
            <a:ext cx="733425" cy="1752600"/>
          </a:xfrm>
          <a:prstGeom prst="rect">
            <a:avLst/>
          </a:prstGeom>
          <a:noFill/>
          <a:ln w="9525">
            <a:noFill/>
          </a:ln>
        </p:spPr>
        <p:txBody>
          <a:bodyPr vert="eaVert">
            <a:spAutoFit/>
          </a:bodyPr>
          <a:p>
            <a:pPr>
              <a:spcBef>
                <a:spcPct val="50000"/>
              </a:spcBef>
            </a:pPr>
            <a:r>
              <a:rPr lang="zh-CN" altLang="en-US" sz="3600" b="1" dirty="0">
                <a:latin typeface="Times New Roman" panose="02020603050405020304" pitchFamily="18" charset="0"/>
                <a:ea typeface="仿宋_GB2312" pitchFamily="49" charset="-122"/>
              </a:rPr>
              <a:t>飞龙瀑</a:t>
            </a:r>
            <a:endParaRPr lang="zh-CN" altLang="en-US" sz="3600" b="1" dirty="0">
              <a:latin typeface="Times New Roman" panose="02020603050405020304" pitchFamily="18" charset="0"/>
              <a:ea typeface="仿宋_GB2312"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descr="黄山日出0"/>
          <p:cNvPicPr>
            <a:picLocks noChangeAspect="1"/>
          </p:cNvPicPr>
          <p:nvPr/>
        </p:nvPicPr>
        <p:blipFill>
          <a:blip r:embed="rId1"/>
          <a:stretch>
            <a:fillRect/>
          </a:stretch>
        </p:blipFill>
        <p:spPr>
          <a:xfrm>
            <a:off x="0" y="0"/>
            <a:ext cx="9144000" cy="6797675"/>
          </a:xfrm>
          <a:prstGeom prst="rect">
            <a:avLst/>
          </a:prstGeom>
          <a:noFill/>
          <a:ln w="9525">
            <a:noFill/>
          </a:ln>
        </p:spPr>
      </p:pic>
      <p:sp>
        <p:nvSpPr>
          <p:cNvPr id="37891" name="Text Box 3"/>
          <p:cNvSpPr txBox="1"/>
          <p:nvPr/>
        </p:nvSpPr>
        <p:spPr>
          <a:xfrm>
            <a:off x="1116013" y="1052513"/>
            <a:ext cx="3733800" cy="823912"/>
          </a:xfrm>
          <a:prstGeom prst="rect">
            <a:avLst/>
          </a:prstGeom>
          <a:noFill/>
          <a:ln w="9525">
            <a:noFill/>
          </a:ln>
        </p:spPr>
        <p:txBody>
          <a:bodyPr>
            <a:spAutoFit/>
          </a:bodyPr>
          <a:p>
            <a:pPr>
              <a:spcBef>
                <a:spcPct val="50000"/>
              </a:spcBef>
            </a:pPr>
            <a:r>
              <a:rPr lang="zh-CN" altLang="en-US" sz="4800" b="1" dirty="0">
                <a:solidFill>
                  <a:schemeClr val="bg1"/>
                </a:solidFill>
                <a:latin typeface="Arial" panose="020B0604020202020204" pitchFamily="34" charset="0"/>
              </a:rPr>
              <a:t>黄山日出</a:t>
            </a:r>
            <a:endParaRPr lang="zh-CN" altLang="en-US" sz="4800" b="1" dirty="0">
              <a:solidFill>
                <a:schemeClr val="bg1"/>
              </a:solidFill>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descr="黄山日出"/>
          <p:cNvPicPr>
            <a:picLocks noChangeAspect="1"/>
          </p:cNvPicPr>
          <p:nvPr/>
        </p:nvPicPr>
        <p:blipFill>
          <a:blip r:embed="rId1"/>
          <a:stretch>
            <a:fillRect/>
          </a:stretch>
        </p:blipFill>
        <p:spPr>
          <a:xfrm>
            <a:off x="0" y="0"/>
            <a:ext cx="9296400" cy="6858000"/>
          </a:xfrm>
          <a:prstGeom prst="rect">
            <a:avLst/>
          </a:prstGeom>
          <a:noFill/>
          <a:ln w="9525">
            <a:noFill/>
          </a:ln>
        </p:spPr>
      </p:pic>
      <p:sp>
        <p:nvSpPr>
          <p:cNvPr id="38915" name="Text Box 3"/>
          <p:cNvSpPr txBox="1"/>
          <p:nvPr/>
        </p:nvSpPr>
        <p:spPr>
          <a:xfrm>
            <a:off x="1143000" y="304800"/>
            <a:ext cx="3733800" cy="823913"/>
          </a:xfrm>
          <a:prstGeom prst="rect">
            <a:avLst/>
          </a:prstGeom>
          <a:noFill/>
          <a:ln w="9525">
            <a:noFill/>
          </a:ln>
        </p:spPr>
        <p:txBody>
          <a:bodyPr>
            <a:spAutoFit/>
          </a:bodyPr>
          <a:p>
            <a:pPr>
              <a:spcBef>
                <a:spcPct val="50000"/>
              </a:spcBef>
            </a:pPr>
            <a:r>
              <a:rPr lang="zh-CN" altLang="en-US" sz="4800" b="1" dirty="0">
                <a:solidFill>
                  <a:schemeClr val="bg1"/>
                </a:solidFill>
                <a:latin typeface="Arial" panose="020B0604020202020204" pitchFamily="34" charset="0"/>
              </a:rPr>
              <a:t>黄山日出</a:t>
            </a:r>
            <a:endParaRPr lang="zh-CN" altLang="en-US" sz="4800" b="1" dirty="0">
              <a:solidFill>
                <a:schemeClr val="bg1"/>
              </a:solidFill>
              <a:latin typeface="Arial" panose="020B0604020202020204" pitchFamily="34" charset="0"/>
            </a:endParaRPr>
          </a:p>
        </p:txBody>
      </p:sp>
      <p:sp>
        <p:nvSpPr>
          <p:cNvPr id="41988" name="Text Box 4"/>
          <p:cNvSpPr txBox="1"/>
          <p:nvPr/>
        </p:nvSpPr>
        <p:spPr>
          <a:xfrm>
            <a:off x="3200400" y="1828800"/>
            <a:ext cx="4572000" cy="519113"/>
          </a:xfrm>
          <a:prstGeom prst="rect">
            <a:avLst/>
          </a:prstGeom>
          <a:noFill/>
          <a:ln w="9525">
            <a:noFill/>
          </a:ln>
        </p:spPr>
        <p:txBody>
          <a:bodyPr>
            <a:spAutoFit/>
          </a:bodyPr>
          <a:p>
            <a:pPr>
              <a:spcBef>
                <a:spcPct val="50000"/>
              </a:spcBef>
            </a:pPr>
            <a:r>
              <a:rPr lang="zh-CN" altLang="en-US" sz="2800" b="1" dirty="0">
                <a:solidFill>
                  <a:schemeClr val="hlink"/>
                </a:solidFill>
                <a:latin typeface="Arial" panose="020B0604020202020204" pitchFamily="34" charset="0"/>
              </a:rPr>
              <a:t>日出</a:t>
            </a:r>
            <a:r>
              <a:rPr lang="en-US" altLang="zh-CN" sz="2800" b="1" dirty="0">
                <a:solidFill>
                  <a:schemeClr val="bg1"/>
                </a:solidFill>
                <a:latin typeface="Arial" panose="020B0604020202020204" pitchFamily="34" charset="0"/>
              </a:rPr>
              <a:t>——</a:t>
            </a:r>
            <a:r>
              <a:rPr lang="zh-CN" altLang="en-US" sz="2800" b="1" dirty="0">
                <a:solidFill>
                  <a:schemeClr val="bg1"/>
                </a:solidFill>
                <a:latin typeface="Arial" panose="020B0604020202020204" pitchFamily="34" charset="0"/>
              </a:rPr>
              <a:t>瑰丽、壮观、辉煌</a:t>
            </a:r>
            <a:endParaRPr lang="zh-CN" altLang="en-US" sz="2800" b="1" dirty="0">
              <a:solidFill>
                <a:schemeClr val="bg1"/>
              </a:solidFill>
              <a:latin typeface="Arial" panose="020B0604020202020204" pitchFamily="34" charset="0"/>
            </a:endParaRPr>
          </a:p>
        </p:txBody>
      </p:sp>
      <p:sp>
        <p:nvSpPr>
          <p:cNvPr id="41989" name="Text Box 5"/>
          <p:cNvSpPr txBox="1"/>
          <p:nvPr/>
        </p:nvSpPr>
        <p:spPr>
          <a:xfrm>
            <a:off x="381000" y="5791200"/>
            <a:ext cx="3171825" cy="519113"/>
          </a:xfrm>
          <a:prstGeom prst="rect">
            <a:avLst/>
          </a:prstGeom>
          <a:noFill/>
          <a:ln w="9525">
            <a:noFill/>
          </a:ln>
        </p:spPr>
        <p:txBody>
          <a:bodyPr>
            <a:spAutoFit/>
          </a:bodyPr>
          <a:p>
            <a:pPr>
              <a:spcBef>
                <a:spcPct val="50000"/>
              </a:spcBef>
            </a:pPr>
            <a:r>
              <a:rPr lang="zh-CN" altLang="en-US" sz="2800" b="1" dirty="0">
                <a:solidFill>
                  <a:schemeClr val="accent2"/>
                </a:solidFill>
                <a:latin typeface="Arial" panose="020B0604020202020204" pitchFamily="34" charset="0"/>
              </a:rPr>
              <a:t>温泉</a:t>
            </a:r>
            <a:r>
              <a:rPr lang="en-US" altLang="zh-CN" sz="2800" b="1" dirty="0">
                <a:solidFill>
                  <a:srgbClr val="FF0000"/>
                </a:solidFill>
                <a:latin typeface="Arial" panose="020B0604020202020204" pitchFamily="34" charset="0"/>
              </a:rPr>
              <a:t>——</a:t>
            </a:r>
            <a:r>
              <a:rPr lang="zh-CN" altLang="en-US" sz="2800" b="1" dirty="0">
                <a:solidFill>
                  <a:srgbClr val="FF0000"/>
                </a:solidFill>
                <a:latin typeface="Arial" panose="020B0604020202020204" pitchFamily="34" charset="0"/>
              </a:rPr>
              <a:t>惬意舒适。</a:t>
            </a:r>
            <a:endParaRPr lang="zh-CN" altLang="en-US" sz="2800" b="1"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down)">
                                      <p:cBhvr>
                                        <p:cTn id="7" dur="580">
                                          <p:stCondLst>
                                            <p:cond delay="0"/>
                                          </p:stCondLst>
                                        </p:cTn>
                                        <p:tgtEl>
                                          <p:spTgt spid="41988"/>
                                        </p:tgtEl>
                                      </p:cBhvr>
                                    </p:animEffect>
                                    <p:anim calcmode="lin" valueType="num">
                                      <p:cBhvr>
                                        <p:cTn id="8" dur="1822" tmFilter="0,0; 0.14,0.36; 0.43,0.73; 0.71,0.91; 1.0,1.0">
                                          <p:stCondLst>
                                            <p:cond delay="0"/>
                                          </p:stCondLst>
                                        </p:cTn>
                                        <p:tgtEl>
                                          <p:spTgt spid="4198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988"/>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41988"/>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41988"/>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41988"/>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41988"/>
                                        </p:tgtEl>
                                      </p:cBhvr>
                                      <p:to x="100000" y="60000"/>
                                    </p:animScale>
                                    <p:animScale>
                                      <p:cBhvr>
                                        <p:cTn id="14" dur="166" decel="50000">
                                          <p:stCondLst>
                                            <p:cond delay="676"/>
                                          </p:stCondLst>
                                        </p:cTn>
                                        <p:tgtEl>
                                          <p:spTgt spid="41988"/>
                                        </p:tgtEl>
                                      </p:cBhvr>
                                      <p:to x="100000" y="100000"/>
                                    </p:animScale>
                                    <p:animScale>
                                      <p:cBhvr>
                                        <p:cTn id="15" dur="26">
                                          <p:stCondLst>
                                            <p:cond delay="1312"/>
                                          </p:stCondLst>
                                        </p:cTn>
                                        <p:tgtEl>
                                          <p:spTgt spid="41988"/>
                                        </p:tgtEl>
                                      </p:cBhvr>
                                      <p:to x="100000" y="80000"/>
                                    </p:animScale>
                                    <p:animScale>
                                      <p:cBhvr>
                                        <p:cTn id="16" dur="166" decel="50000">
                                          <p:stCondLst>
                                            <p:cond delay="1338"/>
                                          </p:stCondLst>
                                        </p:cTn>
                                        <p:tgtEl>
                                          <p:spTgt spid="41988"/>
                                        </p:tgtEl>
                                      </p:cBhvr>
                                      <p:to x="100000" y="100000"/>
                                    </p:animScale>
                                    <p:animScale>
                                      <p:cBhvr>
                                        <p:cTn id="17" dur="26">
                                          <p:stCondLst>
                                            <p:cond delay="1642"/>
                                          </p:stCondLst>
                                        </p:cTn>
                                        <p:tgtEl>
                                          <p:spTgt spid="41988"/>
                                        </p:tgtEl>
                                      </p:cBhvr>
                                      <p:to x="100000" y="90000"/>
                                    </p:animScale>
                                    <p:animScale>
                                      <p:cBhvr>
                                        <p:cTn id="18" dur="166" decel="50000">
                                          <p:stCondLst>
                                            <p:cond delay="1668"/>
                                          </p:stCondLst>
                                        </p:cTn>
                                        <p:tgtEl>
                                          <p:spTgt spid="41988"/>
                                        </p:tgtEl>
                                      </p:cBhvr>
                                      <p:to x="100000" y="100000"/>
                                    </p:animScale>
                                    <p:animScale>
                                      <p:cBhvr>
                                        <p:cTn id="19" dur="26">
                                          <p:stCondLst>
                                            <p:cond delay="1808"/>
                                          </p:stCondLst>
                                        </p:cTn>
                                        <p:tgtEl>
                                          <p:spTgt spid="41988"/>
                                        </p:tgtEl>
                                      </p:cBhvr>
                                      <p:to x="100000" y="95000"/>
                                    </p:animScale>
                                    <p:animScale>
                                      <p:cBhvr>
                                        <p:cTn id="20" dur="166" decel="50000">
                                          <p:stCondLst>
                                            <p:cond delay="1834"/>
                                          </p:stCondLst>
                                        </p:cTn>
                                        <p:tgtEl>
                                          <p:spTgt spid="4198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9"/>
                                        </p:tgtEl>
                                        <p:attrNameLst>
                                          <p:attrName>style.visibility</p:attrName>
                                        </p:attrNameLst>
                                      </p:cBhvr>
                                      <p:to>
                                        <p:strVal val="visible"/>
                                      </p:to>
                                    </p:set>
                                    <p:anim calcmode="lin" valueType="num">
                                      <p:cBhvr additive="base">
                                        <p:cTn id="25" dur="500" fill="hold"/>
                                        <p:tgtEl>
                                          <p:spTgt spid="41989"/>
                                        </p:tgtEl>
                                        <p:attrNameLst>
                                          <p:attrName>ppt_x</p:attrName>
                                        </p:attrNameLst>
                                      </p:cBhvr>
                                      <p:tavLst>
                                        <p:tav tm="0">
                                          <p:val>
                                            <p:strVal val="0-#ppt_w/2"/>
                                          </p:val>
                                        </p:tav>
                                        <p:tav tm="100000">
                                          <p:val>
                                            <p:strVal val="#ppt_x"/>
                                          </p:val>
                                        </p:tav>
                                      </p:tavLst>
                                    </p:anim>
                                    <p:anim calcmode="lin" valueType="num">
                                      <p:cBhvr additive="base">
                                        <p:cTn id="26"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91440" tIns="45720" rIns="91440" bIns="45720" anchor="ctr"/>
          <a:p>
            <a:pPr eaLnBrk="1" hangingPunct="1"/>
            <a:r>
              <a:rPr lang="zh-CN" altLang="en-US" sz="4000" dirty="0"/>
              <a:t>品味赏析：你认为描写的最精彩的句子在哪里？有什么特点？ </a:t>
            </a:r>
            <a:endParaRPr lang="zh-CN" altLang="en-US" sz="4000" dirty="0"/>
          </a:p>
        </p:txBody>
      </p:sp>
      <p:sp>
        <p:nvSpPr>
          <p:cNvPr id="4710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1</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）、“万绿丛中，千峰竞秀，万壑藏云，郁郁葱葱，飞红滴萃”。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总写黄山的美景，四字词排列整齐，读起来朗朗上口，语言简洁而景象万千。</a:t>
            </a:r>
            <a:r>
              <a:rPr kumimoji="0"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 </a:t>
            </a:r>
            <a:endParaRPr kumimoji="0"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2</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）、“两侧斧劈刀削般的悬崖峭壁</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登山的男女老少，一个接着一个，如同一条悬空的彩带，飘动在万绿丝中。”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“斧劈刀削”形象地表现了石阶的陡，几乎是垂直的了，“如同飘动的彩带”虽然给人美感，但也给人摇摇欲坠的感觉。这两句很准确地表达出黄山石阶又陡又险的特点，看后有使人身临其境的感觉。</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7107">
                                            <p:txEl>
                                              <p:charRg st="33" end="69"/>
                                            </p:txEl>
                                          </p:spTgt>
                                        </p:tgtEl>
                                        <p:attrNameLst>
                                          <p:attrName>style.visibility</p:attrName>
                                        </p:attrNameLst>
                                      </p:cBhvr>
                                      <p:to>
                                        <p:strVal val="visible"/>
                                      </p:to>
                                    </p:set>
                                    <p:animEffect transition="in" filter="wipe(down)">
                                      <p:cBhvr>
                                        <p:cTn id="7" dur="580">
                                          <p:stCondLst>
                                            <p:cond delay="0"/>
                                          </p:stCondLst>
                                        </p:cTn>
                                        <p:tgtEl>
                                          <p:spTgt spid="47107">
                                            <p:txEl>
                                              <p:charRg st="33" end="69"/>
                                            </p:txEl>
                                          </p:spTgt>
                                        </p:tgtEl>
                                      </p:cBhvr>
                                    </p:animEffect>
                                    <p:anim calcmode="lin" valueType="num">
                                      <p:cBhvr>
                                        <p:cTn id="8" dur="1822" tmFilter="0,0; 0.14,0.36; 0.43,0.73; 0.71,0.91; 1.0,1.0">
                                          <p:stCondLst>
                                            <p:cond delay="0"/>
                                          </p:stCondLst>
                                        </p:cTn>
                                        <p:tgtEl>
                                          <p:spTgt spid="47107">
                                            <p:txEl>
                                              <p:charRg st="33" end="6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107">
                                            <p:txEl>
                                              <p:charRg st="33" end="69"/>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47107">
                                            <p:txEl>
                                              <p:charRg st="33" end="69"/>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47107">
                                            <p:txEl>
                                              <p:charRg st="33" end="69"/>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47107">
                                            <p:txEl>
                                              <p:charRg st="33" end="69"/>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47107">
                                            <p:txEl>
                                              <p:charRg st="33" end="69"/>
                                            </p:txEl>
                                          </p:spTgt>
                                        </p:tgtEl>
                                      </p:cBhvr>
                                      <p:to x="100000" y="60000"/>
                                    </p:animScale>
                                    <p:animScale>
                                      <p:cBhvr>
                                        <p:cTn id="14" dur="166" decel="50000">
                                          <p:stCondLst>
                                            <p:cond delay="676"/>
                                          </p:stCondLst>
                                        </p:cTn>
                                        <p:tgtEl>
                                          <p:spTgt spid="47107">
                                            <p:txEl>
                                              <p:charRg st="33" end="69"/>
                                            </p:txEl>
                                          </p:spTgt>
                                        </p:tgtEl>
                                      </p:cBhvr>
                                      <p:to x="100000" y="100000"/>
                                    </p:animScale>
                                    <p:animScale>
                                      <p:cBhvr>
                                        <p:cTn id="15" dur="26">
                                          <p:stCondLst>
                                            <p:cond delay="1312"/>
                                          </p:stCondLst>
                                        </p:cTn>
                                        <p:tgtEl>
                                          <p:spTgt spid="47107">
                                            <p:txEl>
                                              <p:charRg st="33" end="69"/>
                                            </p:txEl>
                                          </p:spTgt>
                                        </p:tgtEl>
                                      </p:cBhvr>
                                      <p:to x="100000" y="80000"/>
                                    </p:animScale>
                                    <p:animScale>
                                      <p:cBhvr>
                                        <p:cTn id="16" dur="166" decel="50000">
                                          <p:stCondLst>
                                            <p:cond delay="1338"/>
                                          </p:stCondLst>
                                        </p:cTn>
                                        <p:tgtEl>
                                          <p:spTgt spid="47107">
                                            <p:txEl>
                                              <p:charRg st="33" end="69"/>
                                            </p:txEl>
                                          </p:spTgt>
                                        </p:tgtEl>
                                      </p:cBhvr>
                                      <p:to x="100000" y="100000"/>
                                    </p:animScale>
                                    <p:animScale>
                                      <p:cBhvr>
                                        <p:cTn id="17" dur="26">
                                          <p:stCondLst>
                                            <p:cond delay="1642"/>
                                          </p:stCondLst>
                                        </p:cTn>
                                        <p:tgtEl>
                                          <p:spTgt spid="47107">
                                            <p:txEl>
                                              <p:charRg st="33" end="69"/>
                                            </p:txEl>
                                          </p:spTgt>
                                        </p:tgtEl>
                                      </p:cBhvr>
                                      <p:to x="100000" y="90000"/>
                                    </p:animScale>
                                    <p:animScale>
                                      <p:cBhvr>
                                        <p:cTn id="18" dur="166" decel="50000">
                                          <p:stCondLst>
                                            <p:cond delay="1668"/>
                                          </p:stCondLst>
                                        </p:cTn>
                                        <p:tgtEl>
                                          <p:spTgt spid="47107">
                                            <p:txEl>
                                              <p:charRg st="33" end="69"/>
                                            </p:txEl>
                                          </p:spTgt>
                                        </p:tgtEl>
                                      </p:cBhvr>
                                      <p:to x="100000" y="100000"/>
                                    </p:animScale>
                                    <p:animScale>
                                      <p:cBhvr>
                                        <p:cTn id="19" dur="26">
                                          <p:stCondLst>
                                            <p:cond delay="1808"/>
                                          </p:stCondLst>
                                        </p:cTn>
                                        <p:tgtEl>
                                          <p:spTgt spid="47107">
                                            <p:txEl>
                                              <p:charRg st="33" end="69"/>
                                            </p:txEl>
                                          </p:spTgt>
                                        </p:tgtEl>
                                      </p:cBhvr>
                                      <p:to x="100000" y="95000"/>
                                    </p:animScale>
                                    <p:animScale>
                                      <p:cBhvr>
                                        <p:cTn id="20" dur="166" decel="50000">
                                          <p:stCondLst>
                                            <p:cond delay="1834"/>
                                          </p:stCondLst>
                                        </p:cTn>
                                        <p:tgtEl>
                                          <p:spTgt spid="47107">
                                            <p:txEl>
                                              <p:charRg st="33" end="69"/>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7107">
                                            <p:txEl>
                                              <p:charRg st="124" end="214"/>
                                            </p:txEl>
                                          </p:spTgt>
                                        </p:tgtEl>
                                        <p:attrNameLst>
                                          <p:attrName>style.visibility</p:attrName>
                                        </p:attrNameLst>
                                      </p:cBhvr>
                                      <p:to>
                                        <p:strVal val="visible"/>
                                      </p:to>
                                    </p:set>
                                    <p:animEffect transition="in" filter="wipe(down)">
                                      <p:cBhvr>
                                        <p:cTn id="25" dur="580">
                                          <p:stCondLst>
                                            <p:cond delay="0"/>
                                          </p:stCondLst>
                                        </p:cTn>
                                        <p:tgtEl>
                                          <p:spTgt spid="47107">
                                            <p:txEl>
                                              <p:charRg st="124" end="214"/>
                                            </p:txEl>
                                          </p:spTgt>
                                        </p:tgtEl>
                                      </p:cBhvr>
                                    </p:animEffect>
                                    <p:anim calcmode="lin" valueType="num">
                                      <p:cBhvr>
                                        <p:cTn id="26" dur="1822" tmFilter="0,0; 0.14,0.36; 0.43,0.73; 0.71,0.91; 1.0,1.0">
                                          <p:stCondLst>
                                            <p:cond delay="0"/>
                                          </p:stCondLst>
                                        </p:cTn>
                                        <p:tgtEl>
                                          <p:spTgt spid="47107">
                                            <p:txEl>
                                              <p:charRg st="124" end="21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107">
                                            <p:txEl>
                                              <p:charRg st="124" end="214"/>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47107">
                                            <p:txEl>
                                              <p:charRg st="124" end="214"/>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47107">
                                            <p:txEl>
                                              <p:charRg st="124" end="214"/>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47107">
                                            <p:txEl>
                                              <p:charRg st="124" end="214"/>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47107">
                                            <p:txEl>
                                              <p:charRg st="124" end="214"/>
                                            </p:txEl>
                                          </p:spTgt>
                                        </p:tgtEl>
                                      </p:cBhvr>
                                      <p:to x="100000" y="60000"/>
                                    </p:animScale>
                                    <p:animScale>
                                      <p:cBhvr>
                                        <p:cTn id="32" dur="166" decel="50000">
                                          <p:stCondLst>
                                            <p:cond delay="676"/>
                                          </p:stCondLst>
                                        </p:cTn>
                                        <p:tgtEl>
                                          <p:spTgt spid="47107">
                                            <p:txEl>
                                              <p:charRg st="124" end="214"/>
                                            </p:txEl>
                                          </p:spTgt>
                                        </p:tgtEl>
                                      </p:cBhvr>
                                      <p:to x="100000" y="100000"/>
                                    </p:animScale>
                                    <p:animScale>
                                      <p:cBhvr>
                                        <p:cTn id="33" dur="26">
                                          <p:stCondLst>
                                            <p:cond delay="1312"/>
                                          </p:stCondLst>
                                        </p:cTn>
                                        <p:tgtEl>
                                          <p:spTgt spid="47107">
                                            <p:txEl>
                                              <p:charRg st="124" end="214"/>
                                            </p:txEl>
                                          </p:spTgt>
                                        </p:tgtEl>
                                      </p:cBhvr>
                                      <p:to x="100000" y="80000"/>
                                    </p:animScale>
                                    <p:animScale>
                                      <p:cBhvr>
                                        <p:cTn id="34" dur="166" decel="50000">
                                          <p:stCondLst>
                                            <p:cond delay="1338"/>
                                          </p:stCondLst>
                                        </p:cTn>
                                        <p:tgtEl>
                                          <p:spTgt spid="47107">
                                            <p:txEl>
                                              <p:charRg st="124" end="214"/>
                                            </p:txEl>
                                          </p:spTgt>
                                        </p:tgtEl>
                                      </p:cBhvr>
                                      <p:to x="100000" y="100000"/>
                                    </p:animScale>
                                    <p:animScale>
                                      <p:cBhvr>
                                        <p:cTn id="35" dur="26">
                                          <p:stCondLst>
                                            <p:cond delay="1642"/>
                                          </p:stCondLst>
                                        </p:cTn>
                                        <p:tgtEl>
                                          <p:spTgt spid="47107">
                                            <p:txEl>
                                              <p:charRg st="124" end="214"/>
                                            </p:txEl>
                                          </p:spTgt>
                                        </p:tgtEl>
                                      </p:cBhvr>
                                      <p:to x="100000" y="90000"/>
                                    </p:animScale>
                                    <p:animScale>
                                      <p:cBhvr>
                                        <p:cTn id="36" dur="166" decel="50000">
                                          <p:stCondLst>
                                            <p:cond delay="1668"/>
                                          </p:stCondLst>
                                        </p:cTn>
                                        <p:tgtEl>
                                          <p:spTgt spid="47107">
                                            <p:txEl>
                                              <p:charRg st="124" end="214"/>
                                            </p:txEl>
                                          </p:spTgt>
                                        </p:tgtEl>
                                      </p:cBhvr>
                                      <p:to x="100000" y="100000"/>
                                    </p:animScale>
                                    <p:animScale>
                                      <p:cBhvr>
                                        <p:cTn id="37" dur="26">
                                          <p:stCondLst>
                                            <p:cond delay="1808"/>
                                          </p:stCondLst>
                                        </p:cTn>
                                        <p:tgtEl>
                                          <p:spTgt spid="47107">
                                            <p:txEl>
                                              <p:charRg st="124" end="214"/>
                                            </p:txEl>
                                          </p:spTgt>
                                        </p:tgtEl>
                                      </p:cBhvr>
                                      <p:to x="100000" y="95000"/>
                                    </p:animScale>
                                    <p:animScale>
                                      <p:cBhvr>
                                        <p:cTn id="38" dur="166" decel="50000">
                                          <p:stCondLst>
                                            <p:cond delay="1834"/>
                                          </p:stCondLst>
                                        </p:cTn>
                                        <p:tgtEl>
                                          <p:spTgt spid="47107">
                                            <p:txEl>
                                              <p:charRg st="124" end="2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1" name="Rectangle 3"/>
          <p:cNvSpPr>
            <a:spLocks noGrp="1" noChangeArrowheads="1"/>
          </p:cNvSpPr>
          <p:nvPr>
            <p:ph idx="1"/>
          </p:nvPr>
        </p:nvSpPr>
        <p:spPr>
          <a:xfrm>
            <a:off x="457200" y="457200"/>
            <a:ext cx="8229600" cy="5668963"/>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uLnTx/>
                <a:uFillTx/>
                <a:latin typeface="+mn-lt"/>
                <a:ea typeface="+mn-ea"/>
                <a:cs typeface="+mn-cs"/>
              </a:rPr>
              <a:t>3</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）、“放眼望去，群峰起伏，云海翻涌，山峰若隐若现，就像航船、岛屿飘浮在汪洋大海上。”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作者把静态的山峰写动起来了。起伏的群峰，就像汪洋大海中的航船和岛屿。表现了作者丰富的想象力。</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uLnTx/>
                <a:uFillTx/>
                <a:latin typeface="+mn-lt"/>
                <a:ea typeface="+mn-ea"/>
                <a:cs typeface="+mn-cs"/>
              </a:rPr>
              <a:t>4</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）、“破石而出，寿逾千年，一根长枝低垂伸展，仿佛一位殷勤的主人伸出手臂在迎接远方来客，招手致意。”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这段文字把黄山松描写得神形兼备，“殷勤”，“招手致意”拟人手法运用得很贴切。使人看后对千年老松顿生亲切之感。</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131">
                                            <p:txEl>
                                              <p:charRg st="46" end="94"/>
                                            </p:txEl>
                                          </p:spTgt>
                                        </p:tgtEl>
                                        <p:attrNameLst>
                                          <p:attrName>style.visibility</p:attrName>
                                        </p:attrNameLst>
                                      </p:cBhvr>
                                      <p:to>
                                        <p:strVal val="visible"/>
                                      </p:to>
                                    </p:set>
                                    <p:animEffect transition="in" filter="wipe(down)">
                                      <p:cBhvr>
                                        <p:cTn id="7" dur="580">
                                          <p:stCondLst>
                                            <p:cond delay="0"/>
                                          </p:stCondLst>
                                        </p:cTn>
                                        <p:tgtEl>
                                          <p:spTgt spid="48131">
                                            <p:txEl>
                                              <p:charRg st="46" end="94"/>
                                            </p:txEl>
                                          </p:spTgt>
                                        </p:tgtEl>
                                      </p:cBhvr>
                                    </p:animEffect>
                                    <p:anim calcmode="lin" valueType="num">
                                      <p:cBhvr>
                                        <p:cTn id="8" dur="1822" tmFilter="0,0; 0.14,0.36; 0.43,0.73; 0.71,0.91; 1.0,1.0">
                                          <p:stCondLst>
                                            <p:cond delay="0"/>
                                          </p:stCondLst>
                                        </p:cTn>
                                        <p:tgtEl>
                                          <p:spTgt spid="48131">
                                            <p:txEl>
                                              <p:charRg st="46" end="9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131">
                                            <p:txEl>
                                              <p:charRg st="46" end="94"/>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48131">
                                            <p:txEl>
                                              <p:charRg st="46" end="94"/>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48131">
                                            <p:txEl>
                                              <p:charRg st="46" end="94"/>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48131">
                                            <p:txEl>
                                              <p:charRg st="46" end="94"/>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48131">
                                            <p:txEl>
                                              <p:charRg st="46" end="94"/>
                                            </p:txEl>
                                          </p:spTgt>
                                        </p:tgtEl>
                                      </p:cBhvr>
                                      <p:to x="100000" y="60000"/>
                                    </p:animScale>
                                    <p:animScale>
                                      <p:cBhvr>
                                        <p:cTn id="14" dur="166" decel="50000">
                                          <p:stCondLst>
                                            <p:cond delay="676"/>
                                          </p:stCondLst>
                                        </p:cTn>
                                        <p:tgtEl>
                                          <p:spTgt spid="48131">
                                            <p:txEl>
                                              <p:charRg st="46" end="94"/>
                                            </p:txEl>
                                          </p:spTgt>
                                        </p:tgtEl>
                                      </p:cBhvr>
                                      <p:to x="100000" y="100000"/>
                                    </p:animScale>
                                    <p:animScale>
                                      <p:cBhvr>
                                        <p:cTn id="15" dur="26">
                                          <p:stCondLst>
                                            <p:cond delay="1312"/>
                                          </p:stCondLst>
                                        </p:cTn>
                                        <p:tgtEl>
                                          <p:spTgt spid="48131">
                                            <p:txEl>
                                              <p:charRg st="46" end="94"/>
                                            </p:txEl>
                                          </p:spTgt>
                                        </p:tgtEl>
                                      </p:cBhvr>
                                      <p:to x="100000" y="80000"/>
                                    </p:animScale>
                                    <p:animScale>
                                      <p:cBhvr>
                                        <p:cTn id="16" dur="166" decel="50000">
                                          <p:stCondLst>
                                            <p:cond delay="1338"/>
                                          </p:stCondLst>
                                        </p:cTn>
                                        <p:tgtEl>
                                          <p:spTgt spid="48131">
                                            <p:txEl>
                                              <p:charRg st="46" end="94"/>
                                            </p:txEl>
                                          </p:spTgt>
                                        </p:tgtEl>
                                      </p:cBhvr>
                                      <p:to x="100000" y="100000"/>
                                    </p:animScale>
                                    <p:animScale>
                                      <p:cBhvr>
                                        <p:cTn id="17" dur="26">
                                          <p:stCondLst>
                                            <p:cond delay="1642"/>
                                          </p:stCondLst>
                                        </p:cTn>
                                        <p:tgtEl>
                                          <p:spTgt spid="48131">
                                            <p:txEl>
                                              <p:charRg st="46" end="94"/>
                                            </p:txEl>
                                          </p:spTgt>
                                        </p:tgtEl>
                                      </p:cBhvr>
                                      <p:to x="100000" y="90000"/>
                                    </p:animScale>
                                    <p:animScale>
                                      <p:cBhvr>
                                        <p:cTn id="18" dur="166" decel="50000">
                                          <p:stCondLst>
                                            <p:cond delay="1668"/>
                                          </p:stCondLst>
                                        </p:cTn>
                                        <p:tgtEl>
                                          <p:spTgt spid="48131">
                                            <p:txEl>
                                              <p:charRg st="46" end="94"/>
                                            </p:txEl>
                                          </p:spTgt>
                                        </p:tgtEl>
                                      </p:cBhvr>
                                      <p:to x="100000" y="100000"/>
                                    </p:animScale>
                                    <p:animScale>
                                      <p:cBhvr>
                                        <p:cTn id="19" dur="26">
                                          <p:stCondLst>
                                            <p:cond delay="1808"/>
                                          </p:stCondLst>
                                        </p:cTn>
                                        <p:tgtEl>
                                          <p:spTgt spid="48131">
                                            <p:txEl>
                                              <p:charRg st="46" end="94"/>
                                            </p:txEl>
                                          </p:spTgt>
                                        </p:tgtEl>
                                      </p:cBhvr>
                                      <p:to x="100000" y="95000"/>
                                    </p:animScale>
                                    <p:animScale>
                                      <p:cBhvr>
                                        <p:cTn id="20" dur="166" decel="50000">
                                          <p:stCondLst>
                                            <p:cond delay="1834"/>
                                          </p:stCondLst>
                                        </p:cTn>
                                        <p:tgtEl>
                                          <p:spTgt spid="48131">
                                            <p:txEl>
                                              <p:charRg st="46" end="9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8131">
                                            <p:txEl>
                                              <p:charRg st="147" end="203"/>
                                            </p:txEl>
                                          </p:spTgt>
                                        </p:tgtEl>
                                        <p:attrNameLst>
                                          <p:attrName>style.visibility</p:attrName>
                                        </p:attrNameLst>
                                      </p:cBhvr>
                                      <p:to>
                                        <p:strVal val="visible"/>
                                      </p:to>
                                    </p:set>
                                    <p:animEffect transition="in" filter="wipe(down)">
                                      <p:cBhvr>
                                        <p:cTn id="25" dur="580">
                                          <p:stCondLst>
                                            <p:cond delay="0"/>
                                          </p:stCondLst>
                                        </p:cTn>
                                        <p:tgtEl>
                                          <p:spTgt spid="48131">
                                            <p:txEl>
                                              <p:charRg st="147" end="203"/>
                                            </p:txEl>
                                          </p:spTgt>
                                        </p:tgtEl>
                                      </p:cBhvr>
                                    </p:animEffect>
                                    <p:anim calcmode="lin" valueType="num">
                                      <p:cBhvr>
                                        <p:cTn id="26" dur="1822" tmFilter="0,0; 0.14,0.36; 0.43,0.73; 0.71,0.91; 1.0,1.0">
                                          <p:stCondLst>
                                            <p:cond delay="0"/>
                                          </p:stCondLst>
                                        </p:cTn>
                                        <p:tgtEl>
                                          <p:spTgt spid="48131">
                                            <p:txEl>
                                              <p:charRg st="147" end="20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8131">
                                            <p:txEl>
                                              <p:charRg st="147" end="203"/>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48131">
                                            <p:txEl>
                                              <p:charRg st="147" end="203"/>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48131">
                                            <p:txEl>
                                              <p:charRg st="147" end="203"/>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48131">
                                            <p:txEl>
                                              <p:charRg st="147" end="203"/>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48131">
                                            <p:txEl>
                                              <p:charRg st="147" end="203"/>
                                            </p:txEl>
                                          </p:spTgt>
                                        </p:tgtEl>
                                      </p:cBhvr>
                                      <p:to x="100000" y="60000"/>
                                    </p:animScale>
                                    <p:animScale>
                                      <p:cBhvr>
                                        <p:cTn id="32" dur="166" decel="50000">
                                          <p:stCondLst>
                                            <p:cond delay="676"/>
                                          </p:stCondLst>
                                        </p:cTn>
                                        <p:tgtEl>
                                          <p:spTgt spid="48131">
                                            <p:txEl>
                                              <p:charRg st="147" end="203"/>
                                            </p:txEl>
                                          </p:spTgt>
                                        </p:tgtEl>
                                      </p:cBhvr>
                                      <p:to x="100000" y="100000"/>
                                    </p:animScale>
                                    <p:animScale>
                                      <p:cBhvr>
                                        <p:cTn id="33" dur="26">
                                          <p:stCondLst>
                                            <p:cond delay="1312"/>
                                          </p:stCondLst>
                                        </p:cTn>
                                        <p:tgtEl>
                                          <p:spTgt spid="48131">
                                            <p:txEl>
                                              <p:charRg st="147" end="203"/>
                                            </p:txEl>
                                          </p:spTgt>
                                        </p:tgtEl>
                                      </p:cBhvr>
                                      <p:to x="100000" y="80000"/>
                                    </p:animScale>
                                    <p:animScale>
                                      <p:cBhvr>
                                        <p:cTn id="34" dur="166" decel="50000">
                                          <p:stCondLst>
                                            <p:cond delay="1338"/>
                                          </p:stCondLst>
                                        </p:cTn>
                                        <p:tgtEl>
                                          <p:spTgt spid="48131">
                                            <p:txEl>
                                              <p:charRg st="147" end="203"/>
                                            </p:txEl>
                                          </p:spTgt>
                                        </p:tgtEl>
                                      </p:cBhvr>
                                      <p:to x="100000" y="100000"/>
                                    </p:animScale>
                                    <p:animScale>
                                      <p:cBhvr>
                                        <p:cTn id="35" dur="26">
                                          <p:stCondLst>
                                            <p:cond delay="1642"/>
                                          </p:stCondLst>
                                        </p:cTn>
                                        <p:tgtEl>
                                          <p:spTgt spid="48131">
                                            <p:txEl>
                                              <p:charRg st="147" end="203"/>
                                            </p:txEl>
                                          </p:spTgt>
                                        </p:tgtEl>
                                      </p:cBhvr>
                                      <p:to x="100000" y="90000"/>
                                    </p:animScale>
                                    <p:animScale>
                                      <p:cBhvr>
                                        <p:cTn id="36" dur="166" decel="50000">
                                          <p:stCondLst>
                                            <p:cond delay="1668"/>
                                          </p:stCondLst>
                                        </p:cTn>
                                        <p:tgtEl>
                                          <p:spTgt spid="48131">
                                            <p:txEl>
                                              <p:charRg st="147" end="203"/>
                                            </p:txEl>
                                          </p:spTgt>
                                        </p:tgtEl>
                                      </p:cBhvr>
                                      <p:to x="100000" y="100000"/>
                                    </p:animScale>
                                    <p:animScale>
                                      <p:cBhvr>
                                        <p:cTn id="37" dur="26">
                                          <p:stCondLst>
                                            <p:cond delay="1808"/>
                                          </p:stCondLst>
                                        </p:cTn>
                                        <p:tgtEl>
                                          <p:spTgt spid="48131">
                                            <p:txEl>
                                              <p:charRg st="147" end="203"/>
                                            </p:txEl>
                                          </p:spTgt>
                                        </p:tgtEl>
                                      </p:cBhvr>
                                      <p:to x="100000" y="95000"/>
                                    </p:animScale>
                                    <p:animScale>
                                      <p:cBhvr>
                                        <p:cTn id="38" dur="166" decel="50000">
                                          <p:stCondLst>
                                            <p:cond delay="1834"/>
                                          </p:stCondLst>
                                        </p:cTn>
                                        <p:tgtEl>
                                          <p:spTgt spid="48131">
                                            <p:txEl>
                                              <p:charRg st="147" end="20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4" descr="初入山峦"/>
          <p:cNvPicPr>
            <a:picLocks noChangeAspect="1"/>
          </p:cNvPicPr>
          <p:nvPr/>
        </p:nvPicPr>
        <p:blipFill>
          <a:blip r:embed="rId1"/>
          <a:srcRect b="3334"/>
          <a:stretch>
            <a:fillRect/>
          </a:stretch>
        </p:blipFill>
        <p:spPr>
          <a:xfrm>
            <a:off x="0" y="0"/>
            <a:ext cx="9144000" cy="6858000"/>
          </a:xfrm>
          <a:prstGeom prst="rect">
            <a:avLst/>
          </a:prstGeom>
          <a:noFill/>
          <a:ln w="9525">
            <a:noFill/>
          </a:ln>
        </p:spPr>
      </p:pic>
    </p:spTree>
  </p:cSld>
  <p:clrMapOvr>
    <a:masterClrMapping/>
  </p:clrMapOvr>
  <p:transition spd="slow" advTm="6000">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Rectangle 3"/>
          <p:cNvSpPr>
            <a:spLocks noGrp="1" noChangeArrowheads="1"/>
          </p:cNvSpPr>
          <p:nvPr>
            <p:ph idx="1"/>
          </p:nvPr>
        </p:nvSpPr>
        <p:spPr>
          <a:xfrm>
            <a:off x="457200" y="381000"/>
            <a:ext cx="8229600" cy="57451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5</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不少就长在峭壁岩缝之中，针叶短粗稠密，顶平如削，干曲枝虬，苍翠奇特，形状千变万化，有立有卧，有挺拔，有俯仰，有斜插，有侧挂。显示万古长青的生命力，不怕风吹雨打，冰雪欺压，屹立于悬岩危石之上，昂首苍穹。”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寥寥数语把黄山松的形态、气质全都展示了出来，令人顿生敬佩之情，好一个黄山松！</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6</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）、“‘猴子观海’是一只石猴蹲在狮子峰顶，也真难为它有这么好的耐心，千万年来一动不动地观望着眼前飘逝的烟云。”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“真难为它”“一动不动”写出了作者的怜爱之心，写出了石的巧、趣。 </a:t>
            </a:r>
            <a:endPar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9155">
                                            <p:txEl>
                                              <p:charRg st="108" end="148"/>
                                            </p:txEl>
                                          </p:spTgt>
                                        </p:tgtEl>
                                        <p:attrNameLst>
                                          <p:attrName>style.visibility</p:attrName>
                                        </p:attrNameLst>
                                      </p:cBhvr>
                                      <p:to>
                                        <p:strVal val="visible"/>
                                      </p:to>
                                    </p:set>
                                    <p:animEffect transition="in" filter="wipe(down)">
                                      <p:cBhvr>
                                        <p:cTn id="7" dur="580">
                                          <p:stCondLst>
                                            <p:cond delay="0"/>
                                          </p:stCondLst>
                                        </p:cTn>
                                        <p:tgtEl>
                                          <p:spTgt spid="49155">
                                            <p:txEl>
                                              <p:charRg st="108" end="148"/>
                                            </p:txEl>
                                          </p:spTgt>
                                        </p:tgtEl>
                                      </p:cBhvr>
                                    </p:animEffect>
                                    <p:anim calcmode="lin" valueType="num">
                                      <p:cBhvr>
                                        <p:cTn id="8" dur="1822" tmFilter="0,0; 0.14,0.36; 0.43,0.73; 0.71,0.91; 1.0,1.0">
                                          <p:stCondLst>
                                            <p:cond delay="0"/>
                                          </p:stCondLst>
                                        </p:cTn>
                                        <p:tgtEl>
                                          <p:spTgt spid="49155">
                                            <p:txEl>
                                              <p:charRg st="108" end="148"/>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155">
                                            <p:txEl>
                                              <p:charRg st="108" end="148"/>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49155">
                                            <p:txEl>
                                              <p:charRg st="108" end="148"/>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49155">
                                            <p:txEl>
                                              <p:charRg st="108" end="148"/>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49155">
                                            <p:txEl>
                                              <p:charRg st="108" end="148"/>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49155">
                                            <p:txEl>
                                              <p:charRg st="108" end="148"/>
                                            </p:txEl>
                                          </p:spTgt>
                                        </p:tgtEl>
                                      </p:cBhvr>
                                      <p:to x="100000" y="60000"/>
                                    </p:animScale>
                                    <p:animScale>
                                      <p:cBhvr>
                                        <p:cTn id="14" dur="166" decel="50000">
                                          <p:stCondLst>
                                            <p:cond delay="676"/>
                                          </p:stCondLst>
                                        </p:cTn>
                                        <p:tgtEl>
                                          <p:spTgt spid="49155">
                                            <p:txEl>
                                              <p:charRg st="108" end="148"/>
                                            </p:txEl>
                                          </p:spTgt>
                                        </p:tgtEl>
                                      </p:cBhvr>
                                      <p:to x="100000" y="100000"/>
                                    </p:animScale>
                                    <p:animScale>
                                      <p:cBhvr>
                                        <p:cTn id="15" dur="26">
                                          <p:stCondLst>
                                            <p:cond delay="1312"/>
                                          </p:stCondLst>
                                        </p:cTn>
                                        <p:tgtEl>
                                          <p:spTgt spid="49155">
                                            <p:txEl>
                                              <p:charRg st="108" end="148"/>
                                            </p:txEl>
                                          </p:spTgt>
                                        </p:tgtEl>
                                      </p:cBhvr>
                                      <p:to x="100000" y="80000"/>
                                    </p:animScale>
                                    <p:animScale>
                                      <p:cBhvr>
                                        <p:cTn id="16" dur="166" decel="50000">
                                          <p:stCondLst>
                                            <p:cond delay="1338"/>
                                          </p:stCondLst>
                                        </p:cTn>
                                        <p:tgtEl>
                                          <p:spTgt spid="49155">
                                            <p:txEl>
                                              <p:charRg st="108" end="148"/>
                                            </p:txEl>
                                          </p:spTgt>
                                        </p:tgtEl>
                                      </p:cBhvr>
                                      <p:to x="100000" y="100000"/>
                                    </p:animScale>
                                    <p:animScale>
                                      <p:cBhvr>
                                        <p:cTn id="17" dur="26">
                                          <p:stCondLst>
                                            <p:cond delay="1642"/>
                                          </p:stCondLst>
                                        </p:cTn>
                                        <p:tgtEl>
                                          <p:spTgt spid="49155">
                                            <p:txEl>
                                              <p:charRg st="108" end="148"/>
                                            </p:txEl>
                                          </p:spTgt>
                                        </p:tgtEl>
                                      </p:cBhvr>
                                      <p:to x="100000" y="90000"/>
                                    </p:animScale>
                                    <p:animScale>
                                      <p:cBhvr>
                                        <p:cTn id="18" dur="166" decel="50000">
                                          <p:stCondLst>
                                            <p:cond delay="1668"/>
                                          </p:stCondLst>
                                        </p:cTn>
                                        <p:tgtEl>
                                          <p:spTgt spid="49155">
                                            <p:txEl>
                                              <p:charRg st="108" end="148"/>
                                            </p:txEl>
                                          </p:spTgt>
                                        </p:tgtEl>
                                      </p:cBhvr>
                                      <p:to x="100000" y="100000"/>
                                    </p:animScale>
                                    <p:animScale>
                                      <p:cBhvr>
                                        <p:cTn id="19" dur="26">
                                          <p:stCondLst>
                                            <p:cond delay="1808"/>
                                          </p:stCondLst>
                                        </p:cTn>
                                        <p:tgtEl>
                                          <p:spTgt spid="49155">
                                            <p:txEl>
                                              <p:charRg st="108" end="148"/>
                                            </p:txEl>
                                          </p:spTgt>
                                        </p:tgtEl>
                                      </p:cBhvr>
                                      <p:to x="100000" y="95000"/>
                                    </p:animScale>
                                    <p:animScale>
                                      <p:cBhvr>
                                        <p:cTn id="20" dur="166" decel="50000">
                                          <p:stCondLst>
                                            <p:cond delay="1834"/>
                                          </p:stCondLst>
                                        </p:cTn>
                                        <p:tgtEl>
                                          <p:spTgt spid="49155">
                                            <p:txEl>
                                              <p:charRg st="108" end="148"/>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9155">
                                            <p:txEl>
                                              <p:charRg st="207" end="241"/>
                                            </p:txEl>
                                          </p:spTgt>
                                        </p:tgtEl>
                                        <p:attrNameLst>
                                          <p:attrName>style.visibility</p:attrName>
                                        </p:attrNameLst>
                                      </p:cBhvr>
                                      <p:to>
                                        <p:strVal val="visible"/>
                                      </p:to>
                                    </p:set>
                                    <p:animEffect transition="in" filter="wipe(down)">
                                      <p:cBhvr>
                                        <p:cTn id="25" dur="580">
                                          <p:stCondLst>
                                            <p:cond delay="0"/>
                                          </p:stCondLst>
                                        </p:cTn>
                                        <p:tgtEl>
                                          <p:spTgt spid="49155">
                                            <p:txEl>
                                              <p:charRg st="207" end="241"/>
                                            </p:txEl>
                                          </p:spTgt>
                                        </p:tgtEl>
                                      </p:cBhvr>
                                    </p:animEffect>
                                    <p:anim calcmode="lin" valueType="num">
                                      <p:cBhvr>
                                        <p:cTn id="26" dur="1822" tmFilter="0,0; 0.14,0.36; 0.43,0.73; 0.71,0.91; 1.0,1.0">
                                          <p:stCondLst>
                                            <p:cond delay="0"/>
                                          </p:stCondLst>
                                        </p:cTn>
                                        <p:tgtEl>
                                          <p:spTgt spid="49155">
                                            <p:txEl>
                                              <p:charRg st="207" end="24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9155">
                                            <p:txEl>
                                              <p:charRg st="207" end="241"/>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49155">
                                            <p:txEl>
                                              <p:charRg st="207" end="241"/>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49155">
                                            <p:txEl>
                                              <p:charRg st="207" end="241"/>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49155">
                                            <p:txEl>
                                              <p:charRg st="207" end="241"/>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49155">
                                            <p:txEl>
                                              <p:charRg st="207" end="241"/>
                                            </p:txEl>
                                          </p:spTgt>
                                        </p:tgtEl>
                                      </p:cBhvr>
                                      <p:to x="100000" y="60000"/>
                                    </p:animScale>
                                    <p:animScale>
                                      <p:cBhvr>
                                        <p:cTn id="32" dur="166" decel="50000">
                                          <p:stCondLst>
                                            <p:cond delay="676"/>
                                          </p:stCondLst>
                                        </p:cTn>
                                        <p:tgtEl>
                                          <p:spTgt spid="49155">
                                            <p:txEl>
                                              <p:charRg st="207" end="241"/>
                                            </p:txEl>
                                          </p:spTgt>
                                        </p:tgtEl>
                                      </p:cBhvr>
                                      <p:to x="100000" y="100000"/>
                                    </p:animScale>
                                    <p:animScale>
                                      <p:cBhvr>
                                        <p:cTn id="33" dur="26">
                                          <p:stCondLst>
                                            <p:cond delay="1312"/>
                                          </p:stCondLst>
                                        </p:cTn>
                                        <p:tgtEl>
                                          <p:spTgt spid="49155">
                                            <p:txEl>
                                              <p:charRg st="207" end="241"/>
                                            </p:txEl>
                                          </p:spTgt>
                                        </p:tgtEl>
                                      </p:cBhvr>
                                      <p:to x="100000" y="80000"/>
                                    </p:animScale>
                                    <p:animScale>
                                      <p:cBhvr>
                                        <p:cTn id="34" dur="166" decel="50000">
                                          <p:stCondLst>
                                            <p:cond delay="1338"/>
                                          </p:stCondLst>
                                        </p:cTn>
                                        <p:tgtEl>
                                          <p:spTgt spid="49155">
                                            <p:txEl>
                                              <p:charRg st="207" end="241"/>
                                            </p:txEl>
                                          </p:spTgt>
                                        </p:tgtEl>
                                      </p:cBhvr>
                                      <p:to x="100000" y="100000"/>
                                    </p:animScale>
                                    <p:animScale>
                                      <p:cBhvr>
                                        <p:cTn id="35" dur="26">
                                          <p:stCondLst>
                                            <p:cond delay="1642"/>
                                          </p:stCondLst>
                                        </p:cTn>
                                        <p:tgtEl>
                                          <p:spTgt spid="49155">
                                            <p:txEl>
                                              <p:charRg st="207" end="241"/>
                                            </p:txEl>
                                          </p:spTgt>
                                        </p:tgtEl>
                                      </p:cBhvr>
                                      <p:to x="100000" y="90000"/>
                                    </p:animScale>
                                    <p:animScale>
                                      <p:cBhvr>
                                        <p:cTn id="36" dur="166" decel="50000">
                                          <p:stCondLst>
                                            <p:cond delay="1668"/>
                                          </p:stCondLst>
                                        </p:cTn>
                                        <p:tgtEl>
                                          <p:spTgt spid="49155">
                                            <p:txEl>
                                              <p:charRg st="207" end="241"/>
                                            </p:txEl>
                                          </p:spTgt>
                                        </p:tgtEl>
                                      </p:cBhvr>
                                      <p:to x="100000" y="100000"/>
                                    </p:animScale>
                                    <p:animScale>
                                      <p:cBhvr>
                                        <p:cTn id="37" dur="26">
                                          <p:stCondLst>
                                            <p:cond delay="1808"/>
                                          </p:stCondLst>
                                        </p:cTn>
                                        <p:tgtEl>
                                          <p:spTgt spid="49155">
                                            <p:txEl>
                                              <p:charRg st="207" end="241"/>
                                            </p:txEl>
                                          </p:spTgt>
                                        </p:tgtEl>
                                      </p:cBhvr>
                                      <p:to x="100000" y="95000"/>
                                    </p:animScale>
                                    <p:animScale>
                                      <p:cBhvr>
                                        <p:cTn id="38" dur="166" decel="50000">
                                          <p:stCondLst>
                                            <p:cond delay="1834"/>
                                          </p:stCondLst>
                                        </p:cTn>
                                        <p:tgtEl>
                                          <p:spTgt spid="49155">
                                            <p:txEl>
                                              <p:charRg st="207" end="24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Rectangle 3"/>
          <p:cNvSpPr>
            <a:spLocks noGrp="1" noChangeArrowheads="1"/>
          </p:cNvSpPr>
          <p:nvPr>
            <p:ph idx="1"/>
          </p:nvPr>
        </p:nvSpPr>
        <p:spPr>
          <a:xfrm>
            <a:off x="457200" y="304800"/>
            <a:ext cx="8229600" cy="58213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7</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第</a:t>
            </a:r>
            <a:r>
              <a:rPr kumimoji="0" lang="en-US" altLang="zh-CN"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15</a:t>
            </a: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自然段写了黄山烟云的柔美：“轻盈”、“皎洁”、“飘舞”写出了烟云与山峰的关系，“恋人”“难舍难分”，写出了烟云使黄山成了梦幼的艺术之宫，成了人间仙境。</a:t>
            </a:r>
            <a:r>
              <a:rPr kumimoji="0" lang="zh-CN" altLang="en-US" sz="2800" b="0" i="0" u="none" strike="noStrike" kern="0" cap="none" spc="0" normalizeH="0" baseline="0" noProof="0" smtClean="0">
                <a:ln>
                  <a:noFill/>
                </a:ln>
                <a:solidFill>
                  <a:srgbClr val="6600FF"/>
                </a:solidFill>
                <a:effectLst/>
                <a:uLnTx/>
                <a:uFillTx/>
                <a:latin typeface="+mn-lt"/>
                <a:ea typeface="+mn-ea"/>
                <a:cs typeface="+mn-cs"/>
              </a:rPr>
              <a:t> </a:t>
            </a:r>
            <a:endParaRPr kumimoji="0" lang="zh-CN" altLang="en-US" sz="2800" b="0" i="0" u="none" strike="noStrike" kern="0" cap="none" spc="0" normalizeH="0" baseline="0" noProof="0" smtClean="0">
              <a:ln>
                <a:noFill/>
              </a:ln>
              <a:solidFill>
                <a:srgbClr val="6600F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8</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）、“啊，太阳！人们对它的情感，在自然界中是没有任何东西可以比拟的。</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 </a:t>
            </a:r>
            <a:endParaRPr kumimoji="0" lang="en-US" altLang="zh-CN"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这段作者的情感达到了高潮，高声赞美这“给万物以无限生机和柔美的太阳”，即使是落日也“给人们留下新的启示”。黄山观日给出了作者无穷无尽的遐想。如果把整篇课文比作一首乐曲的话，黄山日出应该是最高亢、最辉煌的乐章。</a:t>
            </a:r>
            <a:endParaRPr kumimoji="0" lang="zh-CN" altLang="en-US" sz="32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0179">
                                            <p:txEl>
                                              <p:charRg st="0" end="84"/>
                                            </p:txEl>
                                          </p:spTgt>
                                        </p:tgtEl>
                                        <p:attrNameLst>
                                          <p:attrName>style.visibility</p:attrName>
                                        </p:attrNameLst>
                                      </p:cBhvr>
                                      <p:to>
                                        <p:strVal val="visible"/>
                                      </p:to>
                                    </p:set>
                                    <p:animEffect transition="in" filter="wipe(down)">
                                      <p:cBhvr>
                                        <p:cTn id="7" dur="580">
                                          <p:stCondLst>
                                            <p:cond delay="0"/>
                                          </p:stCondLst>
                                        </p:cTn>
                                        <p:tgtEl>
                                          <p:spTgt spid="50179">
                                            <p:txEl>
                                              <p:charRg st="0" end="84"/>
                                            </p:txEl>
                                          </p:spTgt>
                                        </p:tgtEl>
                                      </p:cBhvr>
                                    </p:animEffect>
                                    <p:anim calcmode="lin" valueType="num">
                                      <p:cBhvr>
                                        <p:cTn id="8" dur="1822" tmFilter="0,0; 0.14,0.36; 0.43,0.73; 0.71,0.91; 1.0,1.0">
                                          <p:stCondLst>
                                            <p:cond delay="0"/>
                                          </p:stCondLst>
                                        </p:cTn>
                                        <p:tgtEl>
                                          <p:spTgt spid="50179">
                                            <p:txEl>
                                              <p:charRg st="0" end="8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179">
                                            <p:txEl>
                                              <p:charRg st="0" end="84"/>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0179">
                                            <p:txEl>
                                              <p:charRg st="0" end="84"/>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0179">
                                            <p:txEl>
                                              <p:charRg st="0" end="84"/>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0179">
                                            <p:txEl>
                                              <p:charRg st="0" end="84"/>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0179">
                                            <p:txEl>
                                              <p:charRg st="0" end="84"/>
                                            </p:txEl>
                                          </p:spTgt>
                                        </p:tgtEl>
                                      </p:cBhvr>
                                      <p:to x="100000" y="60000"/>
                                    </p:animScale>
                                    <p:animScale>
                                      <p:cBhvr>
                                        <p:cTn id="14" dur="166" decel="50000">
                                          <p:stCondLst>
                                            <p:cond delay="676"/>
                                          </p:stCondLst>
                                        </p:cTn>
                                        <p:tgtEl>
                                          <p:spTgt spid="50179">
                                            <p:txEl>
                                              <p:charRg st="0" end="84"/>
                                            </p:txEl>
                                          </p:spTgt>
                                        </p:tgtEl>
                                      </p:cBhvr>
                                      <p:to x="100000" y="100000"/>
                                    </p:animScale>
                                    <p:animScale>
                                      <p:cBhvr>
                                        <p:cTn id="15" dur="26">
                                          <p:stCondLst>
                                            <p:cond delay="1312"/>
                                          </p:stCondLst>
                                        </p:cTn>
                                        <p:tgtEl>
                                          <p:spTgt spid="50179">
                                            <p:txEl>
                                              <p:charRg st="0" end="84"/>
                                            </p:txEl>
                                          </p:spTgt>
                                        </p:tgtEl>
                                      </p:cBhvr>
                                      <p:to x="100000" y="80000"/>
                                    </p:animScale>
                                    <p:animScale>
                                      <p:cBhvr>
                                        <p:cTn id="16" dur="166" decel="50000">
                                          <p:stCondLst>
                                            <p:cond delay="1338"/>
                                          </p:stCondLst>
                                        </p:cTn>
                                        <p:tgtEl>
                                          <p:spTgt spid="50179">
                                            <p:txEl>
                                              <p:charRg st="0" end="84"/>
                                            </p:txEl>
                                          </p:spTgt>
                                        </p:tgtEl>
                                      </p:cBhvr>
                                      <p:to x="100000" y="100000"/>
                                    </p:animScale>
                                    <p:animScale>
                                      <p:cBhvr>
                                        <p:cTn id="17" dur="26">
                                          <p:stCondLst>
                                            <p:cond delay="1642"/>
                                          </p:stCondLst>
                                        </p:cTn>
                                        <p:tgtEl>
                                          <p:spTgt spid="50179">
                                            <p:txEl>
                                              <p:charRg st="0" end="84"/>
                                            </p:txEl>
                                          </p:spTgt>
                                        </p:tgtEl>
                                      </p:cBhvr>
                                      <p:to x="100000" y="90000"/>
                                    </p:animScale>
                                    <p:animScale>
                                      <p:cBhvr>
                                        <p:cTn id="18" dur="166" decel="50000">
                                          <p:stCondLst>
                                            <p:cond delay="1668"/>
                                          </p:stCondLst>
                                        </p:cTn>
                                        <p:tgtEl>
                                          <p:spTgt spid="50179">
                                            <p:txEl>
                                              <p:charRg st="0" end="84"/>
                                            </p:txEl>
                                          </p:spTgt>
                                        </p:tgtEl>
                                      </p:cBhvr>
                                      <p:to x="100000" y="100000"/>
                                    </p:animScale>
                                    <p:animScale>
                                      <p:cBhvr>
                                        <p:cTn id="19" dur="26">
                                          <p:stCondLst>
                                            <p:cond delay="1808"/>
                                          </p:stCondLst>
                                        </p:cTn>
                                        <p:tgtEl>
                                          <p:spTgt spid="50179">
                                            <p:txEl>
                                              <p:charRg st="0" end="84"/>
                                            </p:txEl>
                                          </p:spTgt>
                                        </p:tgtEl>
                                      </p:cBhvr>
                                      <p:to x="100000" y="95000"/>
                                    </p:animScale>
                                    <p:animScale>
                                      <p:cBhvr>
                                        <p:cTn id="20" dur="166" decel="50000">
                                          <p:stCondLst>
                                            <p:cond delay="1834"/>
                                          </p:stCondLst>
                                        </p:cTn>
                                        <p:tgtEl>
                                          <p:spTgt spid="50179">
                                            <p:txEl>
                                              <p:charRg st="0" end="8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50179">
                                            <p:txEl>
                                              <p:charRg st="125" end="230"/>
                                            </p:txEl>
                                          </p:spTgt>
                                        </p:tgtEl>
                                        <p:attrNameLst>
                                          <p:attrName>style.visibility</p:attrName>
                                        </p:attrNameLst>
                                      </p:cBhvr>
                                      <p:to>
                                        <p:strVal val="visible"/>
                                      </p:to>
                                    </p:set>
                                    <p:animEffect transition="in" filter="wheel(4)">
                                      <p:cBhvr>
                                        <p:cTn id="25" dur="2000"/>
                                        <p:tgtEl>
                                          <p:spTgt spid="50179">
                                            <p:txEl>
                                              <p:charRg st="125" end="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4" descr="黄山日出0"/>
          <p:cNvPicPr>
            <a:picLocks noChangeAspect="1"/>
          </p:cNvPicPr>
          <p:nvPr/>
        </p:nvPicPr>
        <p:blipFill>
          <a:blip r:embed="rId1"/>
          <a:srcRect t="25000"/>
          <a:stretch>
            <a:fillRect/>
          </a:stretch>
        </p:blipFill>
        <p:spPr>
          <a:xfrm>
            <a:off x="0" y="3429000"/>
            <a:ext cx="9144000" cy="3429000"/>
          </a:xfrm>
          <a:prstGeom prst="rect">
            <a:avLst/>
          </a:prstGeom>
          <a:noFill/>
          <a:ln w="9525">
            <a:noFill/>
          </a:ln>
        </p:spPr>
      </p:pic>
      <p:sp>
        <p:nvSpPr>
          <p:cNvPr id="51203" name="Rectangle 3"/>
          <p:cNvSpPr>
            <a:spLocks noGrp="1" noChangeArrowheads="1"/>
          </p:cNvSpPr>
          <p:nvPr>
            <p:ph idx="1"/>
          </p:nvPr>
        </p:nvSpPr>
        <p:spPr>
          <a:xfrm>
            <a:off x="533400" y="381000"/>
            <a:ext cx="8229600" cy="335280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本文写作角度变化很多，有悬想历史的，有从空中俯视山景的，有让你身临山中边攀登、边观赏的，也有如听导游解说的。请你说说文章写作角度是怎样转换的。并把转换的语句标出来。</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idx="1"/>
          </p:nvPr>
        </p:nvSpPr>
        <p:spPr>
          <a:xfrm>
            <a:off x="457200" y="838200"/>
            <a:ext cx="8229600" cy="5287963"/>
          </a:xfrm>
          <a:ln/>
        </p:spPr>
        <p:txBody>
          <a:bodyPr vert="horz" wrap="square" lIns="91440" tIns="45720" rIns="91440" bIns="45720" anchor="t"/>
          <a:p>
            <a:pPr eaLnBrk="1" hangingPunct="1"/>
            <a:r>
              <a:rPr lang="en-US" altLang="zh-CN" dirty="0"/>
              <a:t>“</a:t>
            </a:r>
            <a:r>
              <a:rPr lang="zh-CN" altLang="en-US" dirty="0"/>
              <a:t>从高空俯视</a:t>
            </a:r>
            <a:r>
              <a:rPr lang="en-US" altLang="zh-CN" dirty="0"/>
              <a:t>……</a:t>
            </a:r>
            <a:r>
              <a:rPr lang="zh-CN" altLang="en-US" dirty="0"/>
              <a:t>神游天外了。”（           ） </a:t>
            </a:r>
            <a:endParaRPr lang="zh-CN" altLang="en-US" dirty="0"/>
          </a:p>
          <a:p>
            <a:pPr eaLnBrk="1" hangingPunct="1"/>
            <a:r>
              <a:rPr lang="zh-CN" altLang="en-US" dirty="0"/>
              <a:t>“巍峨黄山</a:t>
            </a:r>
            <a:r>
              <a:rPr lang="en-US" altLang="zh-CN" dirty="0"/>
              <a:t>……</a:t>
            </a:r>
            <a:r>
              <a:rPr lang="zh-CN" altLang="en-US" dirty="0"/>
              <a:t>取名天都峰。”（            ） </a:t>
            </a:r>
            <a:endParaRPr lang="zh-CN" altLang="en-US" dirty="0"/>
          </a:p>
          <a:p>
            <a:pPr eaLnBrk="1" hangingPunct="1"/>
            <a:r>
              <a:rPr lang="zh-CN" altLang="en-US" dirty="0"/>
              <a:t>“当你踏在这光滑潮湿的台阶上</a:t>
            </a:r>
            <a:r>
              <a:rPr lang="en-US" altLang="zh-CN" dirty="0"/>
              <a:t>……</a:t>
            </a:r>
            <a:r>
              <a:rPr lang="zh-CN" altLang="en-US" dirty="0"/>
              <a:t>登山的集体。”</a:t>
            </a:r>
            <a:endParaRPr lang="zh-CN" altLang="en-US" dirty="0"/>
          </a:p>
          <a:p>
            <a:pPr eaLnBrk="1" hangingPunct="1">
              <a:buNone/>
            </a:pPr>
            <a:endParaRPr lang="zh-CN" altLang="en-US" dirty="0"/>
          </a:p>
          <a:p>
            <a:pPr eaLnBrk="1" hangingPunct="1">
              <a:buNone/>
            </a:pPr>
            <a:endParaRPr lang="zh-CN" altLang="en-US" dirty="0"/>
          </a:p>
          <a:p>
            <a:pPr eaLnBrk="1" hangingPunct="1"/>
            <a:r>
              <a:rPr lang="zh-CN" altLang="en-US" dirty="0"/>
              <a:t>“</a:t>
            </a:r>
            <a:r>
              <a:rPr lang="en-US" altLang="zh-CN" dirty="0"/>
              <a:t>……</a:t>
            </a:r>
            <a:r>
              <a:rPr lang="zh-CN" altLang="en-US" dirty="0"/>
              <a:t>当我们登上</a:t>
            </a:r>
            <a:r>
              <a:rPr lang="en-US" altLang="zh-CN" dirty="0"/>
              <a:t>……</a:t>
            </a:r>
            <a:r>
              <a:rPr lang="zh-CN" altLang="en-US" dirty="0"/>
              <a:t>真是‘无限风光在险峰’啊！” </a:t>
            </a:r>
            <a:endParaRPr lang="zh-CN" altLang="en-US" dirty="0"/>
          </a:p>
        </p:txBody>
      </p:sp>
      <p:sp>
        <p:nvSpPr>
          <p:cNvPr id="52229" name="Text Box 5"/>
          <p:cNvSpPr txBox="1">
            <a:spLocks noChangeArrowheads="1"/>
          </p:cNvSpPr>
          <p:nvPr/>
        </p:nvSpPr>
        <p:spPr bwMode="auto">
          <a:xfrm>
            <a:off x="6858000" y="685800"/>
            <a:ext cx="1752600" cy="64135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俯视</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2230" name="Text Box 6"/>
          <p:cNvSpPr txBox="1">
            <a:spLocks noChangeArrowheads="1"/>
          </p:cNvSpPr>
          <p:nvPr/>
        </p:nvSpPr>
        <p:spPr bwMode="auto">
          <a:xfrm>
            <a:off x="6400800" y="1371600"/>
            <a:ext cx="1676400" cy="579438"/>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仰望</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2231" name="Text Box 7"/>
          <p:cNvSpPr txBox="1">
            <a:spLocks noChangeArrowheads="1"/>
          </p:cNvSpPr>
          <p:nvPr/>
        </p:nvSpPr>
        <p:spPr bwMode="auto">
          <a:xfrm>
            <a:off x="1600200" y="3124200"/>
            <a:ext cx="6400800" cy="10668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起先置身于旅人之中，边攀登，边观赏，然后改从远处遥望</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2232" name="Text Box 8"/>
          <p:cNvSpPr txBox="1">
            <a:spLocks noChangeArrowheads="1"/>
          </p:cNvSpPr>
          <p:nvPr/>
        </p:nvSpPr>
        <p:spPr bwMode="auto">
          <a:xfrm>
            <a:off x="2209800" y="4953000"/>
            <a:ext cx="3200400" cy="64135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从峰顶俯视</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2229"/>
                                        </p:tgtEl>
                                        <p:attrNameLst>
                                          <p:attrName>style.visibility</p:attrName>
                                        </p:attrNameLst>
                                      </p:cBhvr>
                                      <p:to>
                                        <p:strVal val="visible"/>
                                      </p:to>
                                    </p:set>
                                    <p:set>
                                      <p:cBhvr>
                                        <p:cTn id="7" dur="455" fill="hold">
                                          <p:stCondLst>
                                            <p:cond delay="0"/>
                                          </p:stCondLst>
                                        </p:cTn>
                                        <p:tgtEl>
                                          <p:spTgt spid="52229"/>
                                        </p:tgtEl>
                                        <p:attrNameLst>
                                          <p:attrName>style.rotation</p:attrName>
                                        </p:attrNameLst>
                                      </p:cBhvr>
                                      <p:to>
                                        <p:strVal val="-45.0"/>
                                      </p:to>
                                    </p:set>
                                    <p:anim calcmode="lin" valueType="num">
                                      <p:cBhvr>
                                        <p:cTn id="8" dur="455" fill="hold">
                                          <p:stCondLst>
                                            <p:cond delay="455"/>
                                          </p:stCondLst>
                                        </p:cTn>
                                        <p:tgtEl>
                                          <p:spTgt spid="52229"/>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5222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222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222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2230"/>
                                        </p:tgtEl>
                                        <p:attrNameLst>
                                          <p:attrName>style.visibility</p:attrName>
                                        </p:attrNameLst>
                                      </p:cBhvr>
                                      <p:to>
                                        <p:strVal val="visible"/>
                                      </p:to>
                                    </p:set>
                                    <p:animEffect transition="in" filter="wipe(down)">
                                      <p:cBhvr>
                                        <p:cTn id="16" dur="580">
                                          <p:stCondLst>
                                            <p:cond delay="0"/>
                                          </p:stCondLst>
                                        </p:cTn>
                                        <p:tgtEl>
                                          <p:spTgt spid="52230"/>
                                        </p:tgtEl>
                                      </p:cBhvr>
                                    </p:animEffect>
                                    <p:anim calcmode="lin" valueType="num">
                                      <p:cBhvr>
                                        <p:cTn id="17" dur="1822" tmFilter="0,0; 0.14,0.36; 0.43,0.73; 0.71,0.91; 1.0,1.0">
                                          <p:stCondLst>
                                            <p:cond delay="0"/>
                                          </p:stCondLst>
                                        </p:cTn>
                                        <p:tgtEl>
                                          <p:spTgt spid="5223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2230"/>
                                        </p:tgtEl>
                                        <p:attrNameLst>
                                          <p:attrName>ppt_y</p:attrName>
                                        </p:attrNameLst>
                                      </p:cBhvr>
                                      <p:tavLst>
                                        <p:tav tm="0" fmla="#ppt_y-sin(pi*$)/3">
                                          <p:val>
                                            <p:fltVal val="0.500000"/>
                                          </p:val>
                                        </p:tav>
                                        <p:tav tm="100000">
                                          <p:val>
                                            <p:fltVal val="1.000000"/>
                                          </p:val>
                                        </p:tav>
                                      </p:tavLst>
                                    </p:anim>
                                    <p:anim calcmode="lin" valueType="num">
                                      <p:cBhvr>
                                        <p:cTn id="19" dur="664" tmFilter="0, 0; 0.125,0.2665; 0.25,0.4; 0.375,0.465; 0.5,0.5;  0.625,0.535; 0.75,0.6; 0.875,0.7335; 1,1">
                                          <p:stCondLst>
                                            <p:cond delay="664"/>
                                          </p:stCondLst>
                                        </p:cTn>
                                        <p:tgtEl>
                                          <p:spTgt spid="52230"/>
                                        </p:tgtEl>
                                        <p:attrNameLst>
                                          <p:attrName>ppt_y</p:attrName>
                                        </p:attrNameLst>
                                      </p:cBhvr>
                                      <p:tavLst>
                                        <p:tav tm="0" fmla="#ppt_y-sin(pi*$)/9">
                                          <p:val>
                                            <p:fltVal val="0.000000"/>
                                          </p:val>
                                        </p:tav>
                                        <p:tav tm="100000">
                                          <p:val>
                                            <p:fltVal val="1.000000"/>
                                          </p:val>
                                        </p:tav>
                                      </p:tavLst>
                                    </p:anim>
                                    <p:anim calcmode="lin" valueType="num">
                                      <p:cBhvr>
                                        <p:cTn id="20" dur="332" tmFilter="0, 0; 0.125,0.2665; 0.25,0.4; 0.375,0.465; 0.5,0.5;  0.625,0.535; 0.75,0.6; 0.875,0.7335; 1,1">
                                          <p:stCondLst>
                                            <p:cond delay="1324"/>
                                          </p:stCondLst>
                                        </p:cTn>
                                        <p:tgtEl>
                                          <p:spTgt spid="52230"/>
                                        </p:tgtEl>
                                        <p:attrNameLst>
                                          <p:attrName>ppt_y</p:attrName>
                                        </p:attrNameLst>
                                      </p:cBhvr>
                                      <p:tavLst>
                                        <p:tav tm="0" fmla="#ppt_y-sin(pi*$)/27">
                                          <p:val>
                                            <p:fltVal val="0.000000"/>
                                          </p:val>
                                        </p:tav>
                                        <p:tav tm="100000">
                                          <p:val>
                                            <p:fltVal val="1.000000"/>
                                          </p:val>
                                        </p:tav>
                                      </p:tavLst>
                                    </p:anim>
                                    <p:anim calcmode="lin" valueType="num">
                                      <p:cBhvr>
                                        <p:cTn id="21" dur="164" tmFilter="0, 0; 0.125,0.2665; 0.25,0.4; 0.375,0.465; 0.5,0.5;  0.625,0.535; 0.75,0.6; 0.875,0.7335; 1,1">
                                          <p:stCondLst>
                                            <p:cond delay="1656"/>
                                          </p:stCondLst>
                                        </p:cTn>
                                        <p:tgtEl>
                                          <p:spTgt spid="52230"/>
                                        </p:tgtEl>
                                        <p:attrNameLst>
                                          <p:attrName>ppt_y</p:attrName>
                                        </p:attrNameLst>
                                      </p:cBhvr>
                                      <p:tavLst>
                                        <p:tav tm="0" fmla="#ppt_y-sin(pi*$)/81">
                                          <p:val>
                                            <p:fltVal val="0.000000"/>
                                          </p:val>
                                        </p:tav>
                                        <p:tav tm="100000">
                                          <p:val>
                                            <p:fltVal val="1.000000"/>
                                          </p:val>
                                        </p:tav>
                                      </p:tavLst>
                                    </p:anim>
                                    <p:animScale>
                                      <p:cBhvr>
                                        <p:cTn id="22" dur="26">
                                          <p:stCondLst>
                                            <p:cond delay="650"/>
                                          </p:stCondLst>
                                        </p:cTn>
                                        <p:tgtEl>
                                          <p:spTgt spid="52230"/>
                                        </p:tgtEl>
                                      </p:cBhvr>
                                      <p:to x="100000" y="60000"/>
                                    </p:animScale>
                                    <p:animScale>
                                      <p:cBhvr>
                                        <p:cTn id="23" dur="166" decel="50000">
                                          <p:stCondLst>
                                            <p:cond delay="676"/>
                                          </p:stCondLst>
                                        </p:cTn>
                                        <p:tgtEl>
                                          <p:spTgt spid="52230"/>
                                        </p:tgtEl>
                                      </p:cBhvr>
                                      <p:to x="100000" y="100000"/>
                                    </p:animScale>
                                    <p:animScale>
                                      <p:cBhvr>
                                        <p:cTn id="24" dur="26">
                                          <p:stCondLst>
                                            <p:cond delay="1312"/>
                                          </p:stCondLst>
                                        </p:cTn>
                                        <p:tgtEl>
                                          <p:spTgt spid="52230"/>
                                        </p:tgtEl>
                                      </p:cBhvr>
                                      <p:to x="100000" y="80000"/>
                                    </p:animScale>
                                    <p:animScale>
                                      <p:cBhvr>
                                        <p:cTn id="25" dur="166" decel="50000">
                                          <p:stCondLst>
                                            <p:cond delay="1338"/>
                                          </p:stCondLst>
                                        </p:cTn>
                                        <p:tgtEl>
                                          <p:spTgt spid="52230"/>
                                        </p:tgtEl>
                                      </p:cBhvr>
                                      <p:to x="100000" y="100000"/>
                                    </p:animScale>
                                    <p:animScale>
                                      <p:cBhvr>
                                        <p:cTn id="26" dur="26">
                                          <p:stCondLst>
                                            <p:cond delay="1642"/>
                                          </p:stCondLst>
                                        </p:cTn>
                                        <p:tgtEl>
                                          <p:spTgt spid="52230"/>
                                        </p:tgtEl>
                                      </p:cBhvr>
                                      <p:to x="100000" y="90000"/>
                                    </p:animScale>
                                    <p:animScale>
                                      <p:cBhvr>
                                        <p:cTn id="27" dur="166" decel="50000">
                                          <p:stCondLst>
                                            <p:cond delay="1668"/>
                                          </p:stCondLst>
                                        </p:cTn>
                                        <p:tgtEl>
                                          <p:spTgt spid="52230"/>
                                        </p:tgtEl>
                                      </p:cBhvr>
                                      <p:to x="100000" y="100000"/>
                                    </p:animScale>
                                    <p:animScale>
                                      <p:cBhvr>
                                        <p:cTn id="28" dur="26">
                                          <p:stCondLst>
                                            <p:cond delay="1808"/>
                                          </p:stCondLst>
                                        </p:cTn>
                                        <p:tgtEl>
                                          <p:spTgt spid="52230"/>
                                        </p:tgtEl>
                                      </p:cBhvr>
                                      <p:to x="100000" y="95000"/>
                                    </p:animScale>
                                    <p:animScale>
                                      <p:cBhvr>
                                        <p:cTn id="29" dur="166" decel="50000">
                                          <p:stCondLst>
                                            <p:cond delay="1834"/>
                                          </p:stCondLst>
                                        </p:cTn>
                                        <p:tgtEl>
                                          <p:spTgt spid="5223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52231">
                                            <p:txEl>
                                              <p:charRg st="0" end="27"/>
                                            </p:txEl>
                                          </p:spTgt>
                                        </p:tgtEl>
                                        <p:attrNameLst>
                                          <p:attrName>style.visibility</p:attrName>
                                        </p:attrNameLst>
                                      </p:cBhvr>
                                      <p:to>
                                        <p:strVal val="visible"/>
                                      </p:to>
                                    </p:set>
                                    <p:animEffect transition="in" filter="diamond(in)">
                                      <p:cBhvr>
                                        <p:cTn id="34" dur="2000"/>
                                        <p:tgtEl>
                                          <p:spTgt spid="52231">
                                            <p:txEl>
                                              <p:charRg st="0" end="2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52232"/>
                                        </p:tgtEl>
                                        <p:attrNameLst>
                                          <p:attrName>style.visibility</p:attrName>
                                        </p:attrNameLst>
                                      </p:cBhvr>
                                      <p:to>
                                        <p:strVal val="visible"/>
                                      </p:to>
                                    </p:set>
                                    <p:animEffect transition="in" filter="wheel(4)">
                                      <p:cBhvr>
                                        <p:cTn id="39" dur="20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idx="1"/>
          </p:nvPr>
        </p:nvSpPr>
        <p:spPr>
          <a:xfrm>
            <a:off x="457200" y="381000"/>
            <a:ext cx="8229600" cy="5745163"/>
          </a:xfrm>
          <a:ln/>
        </p:spPr>
        <p:txBody>
          <a:bodyPr vert="horz" wrap="square" lIns="91440" tIns="45720" rIns="91440" bIns="45720" anchor="t"/>
          <a:p>
            <a:pPr eaLnBrk="1" hangingPunct="1"/>
            <a:r>
              <a:rPr lang="en-US" altLang="zh-CN" dirty="0"/>
              <a:t>“</a:t>
            </a:r>
            <a:r>
              <a:rPr lang="zh-CN" altLang="en-US" dirty="0"/>
              <a:t>沿‘百步云梯而下’</a:t>
            </a:r>
            <a:r>
              <a:rPr lang="en-US" altLang="zh-CN" dirty="0"/>
              <a:t>……</a:t>
            </a:r>
            <a:r>
              <a:rPr lang="zh-CN" altLang="en-US" dirty="0"/>
              <a:t>驮着一只金龟。”</a:t>
            </a:r>
            <a:endParaRPr lang="zh-CN" altLang="en-US" dirty="0"/>
          </a:p>
          <a:p>
            <a:pPr eaLnBrk="1" hangingPunct="1">
              <a:buNone/>
            </a:pPr>
            <a:r>
              <a:rPr lang="zh-CN" altLang="en-US" dirty="0"/>
              <a:t> </a:t>
            </a:r>
            <a:endParaRPr lang="zh-CN" altLang="en-US" dirty="0"/>
          </a:p>
          <a:p>
            <a:pPr eaLnBrk="1" hangingPunct="1"/>
            <a:r>
              <a:rPr lang="zh-CN" altLang="en-US" dirty="0"/>
              <a:t>“西海中的‘飞来峰’</a:t>
            </a:r>
            <a:r>
              <a:rPr lang="en-US" altLang="zh-CN" dirty="0"/>
              <a:t>……</a:t>
            </a:r>
            <a:r>
              <a:rPr lang="zh-CN" altLang="en-US" dirty="0"/>
              <a:t>称它为仙桃峰。”</a:t>
            </a:r>
            <a:endParaRPr lang="zh-CN" altLang="en-US" dirty="0"/>
          </a:p>
          <a:p>
            <a:pPr eaLnBrk="1" hangingPunct="1">
              <a:buNone/>
            </a:pPr>
            <a:r>
              <a:rPr lang="zh-CN" altLang="en-US" dirty="0"/>
              <a:t> </a:t>
            </a:r>
            <a:endParaRPr lang="zh-CN" altLang="en-US" dirty="0"/>
          </a:p>
          <a:p>
            <a:pPr eaLnBrk="1" hangingPunct="1"/>
            <a:r>
              <a:rPr lang="zh-CN" altLang="en-US" dirty="0"/>
              <a:t>“黄山著名的巧石</a:t>
            </a:r>
            <a:r>
              <a:rPr lang="en-US" altLang="zh-CN" dirty="0"/>
              <a:t>……‘</a:t>
            </a:r>
            <a:r>
              <a:rPr lang="zh-CN" altLang="en-US" dirty="0"/>
              <a:t>猴子观太平’了。” </a:t>
            </a:r>
            <a:endParaRPr lang="zh-CN" altLang="en-US" dirty="0"/>
          </a:p>
          <a:p>
            <a:pPr eaLnBrk="1" hangingPunct="1">
              <a:buNone/>
            </a:pPr>
            <a:r>
              <a:rPr lang="zh-CN" altLang="en-US" dirty="0"/>
              <a:t> </a:t>
            </a:r>
            <a:endParaRPr lang="zh-CN" altLang="en-US" dirty="0"/>
          </a:p>
          <a:p>
            <a:pPr eaLnBrk="1" hangingPunct="1"/>
            <a:r>
              <a:rPr lang="zh-CN" altLang="en-US" dirty="0"/>
              <a:t>“清晨</a:t>
            </a:r>
            <a:r>
              <a:rPr lang="en-US" altLang="zh-CN" dirty="0"/>
              <a:t>……</a:t>
            </a:r>
            <a:r>
              <a:rPr lang="zh-CN" altLang="en-US" dirty="0"/>
              <a:t>神奇的仙山琼阁。” （）</a:t>
            </a:r>
            <a:endParaRPr lang="zh-CN" altLang="en-US" dirty="0"/>
          </a:p>
        </p:txBody>
      </p:sp>
      <p:sp>
        <p:nvSpPr>
          <p:cNvPr id="53251" name="Text Box 3"/>
          <p:cNvSpPr txBox="1">
            <a:spLocks noChangeArrowheads="1"/>
          </p:cNvSpPr>
          <p:nvPr/>
        </p:nvSpPr>
        <p:spPr bwMode="auto">
          <a:xfrm>
            <a:off x="2514600" y="990600"/>
            <a:ext cx="2667000" cy="579438"/>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翘首昂视</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3252" name="Text Box 4"/>
          <p:cNvSpPr txBox="1">
            <a:spLocks noChangeArrowheads="1"/>
          </p:cNvSpPr>
          <p:nvPr/>
        </p:nvSpPr>
        <p:spPr bwMode="auto">
          <a:xfrm>
            <a:off x="2590800" y="2057400"/>
            <a:ext cx="2632075" cy="579438"/>
          </a:xfrm>
          <a:prstGeom prst="rect">
            <a:avLst/>
          </a:prstGeom>
          <a:noFill/>
          <a:ln w="9525">
            <a:noFill/>
            <a:miter lim="800000"/>
          </a:ln>
          <a:effectLst/>
        </p:spPr>
        <p:txBody>
          <a:bodyPr wrap="none">
            <a:spAutoFit/>
          </a:bodyPr>
          <a:lstStyle/>
          <a:p>
            <a:pPr marR="0" defTabSz="914400">
              <a:buClrTx/>
              <a:buSzTx/>
              <a:buFontTx/>
              <a:buNone/>
              <a:defRPr/>
            </a:pP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如听导游解说</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3253" name="Text Box 5"/>
          <p:cNvSpPr txBox="1">
            <a:spLocks noChangeArrowheads="1"/>
          </p:cNvSpPr>
          <p:nvPr/>
        </p:nvSpPr>
        <p:spPr bwMode="auto">
          <a:xfrm>
            <a:off x="2514600" y="3276600"/>
            <a:ext cx="2632075" cy="579438"/>
          </a:xfrm>
          <a:prstGeom prst="rect">
            <a:avLst/>
          </a:prstGeom>
          <a:noFill/>
          <a:ln w="9525">
            <a:noFill/>
            <a:miter lim="800000"/>
          </a:ln>
          <a:effectLst/>
        </p:spPr>
        <p:txBody>
          <a:bodyPr wrap="none">
            <a:spAutoFit/>
          </a:bodyPr>
          <a:lstStyle/>
          <a:p>
            <a:pPr marR="0" defTabSz="914400">
              <a:buClrTx/>
              <a:buSzTx/>
              <a:buFontTx/>
              <a:buNone/>
              <a:defRPr/>
            </a:pPr>
            <a:r>
              <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如听导游解说</a:t>
            </a:r>
            <a:endParaRPr kumimoji="0" lang="zh-CN" altLang="en-US" sz="3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3254" name="Text Box 6"/>
          <p:cNvSpPr txBox="1">
            <a:spLocks noChangeArrowheads="1"/>
          </p:cNvSpPr>
          <p:nvPr/>
        </p:nvSpPr>
        <p:spPr bwMode="auto">
          <a:xfrm>
            <a:off x="1295400" y="4800600"/>
            <a:ext cx="5867400" cy="119062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远视，随着太阳升起而变换视角</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53252"/>
                                        </p:tgtEl>
                                        <p:attrNameLst>
                                          <p:attrName>style.visibility</p:attrName>
                                        </p:attrNameLst>
                                      </p:cBhvr>
                                      <p:to>
                                        <p:strVal val="visible"/>
                                      </p:to>
                                    </p:set>
                                    <p:set>
                                      <p:cBhvr>
                                        <p:cTn id="13" dur="455" fill="hold">
                                          <p:stCondLst>
                                            <p:cond delay="0"/>
                                          </p:stCondLst>
                                        </p:cTn>
                                        <p:tgtEl>
                                          <p:spTgt spid="53252"/>
                                        </p:tgtEl>
                                        <p:attrNameLst>
                                          <p:attrName>style.rotation</p:attrName>
                                        </p:attrNameLst>
                                      </p:cBhvr>
                                      <p:to>
                                        <p:strVal val="-45.0"/>
                                      </p:to>
                                    </p:set>
                                    <p:anim calcmode="lin" valueType="num">
                                      <p:cBhvr>
                                        <p:cTn id="14" dur="455" fill="hold">
                                          <p:stCondLst>
                                            <p:cond delay="455"/>
                                          </p:stCondLst>
                                        </p:cTn>
                                        <p:tgtEl>
                                          <p:spTgt spid="53252"/>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15" dur="455" fill="hold">
                                          <p:stCondLst>
                                            <p:cond delay="0"/>
                                          </p:stCondLst>
                                        </p:cTn>
                                        <p:tgtEl>
                                          <p:spTgt spid="53252"/>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53252"/>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53252"/>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53253"/>
                                        </p:tgtEl>
                                        <p:attrNameLst>
                                          <p:attrName>style.visibility</p:attrName>
                                        </p:attrNameLst>
                                      </p:cBhvr>
                                      <p:to>
                                        <p:strVal val="visible"/>
                                      </p:to>
                                    </p:set>
                                    <p:set>
                                      <p:cBhvr>
                                        <p:cTn id="22" dur="455" fill="hold">
                                          <p:stCondLst>
                                            <p:cond delay="0"/>
                                          </p:stCondLst>
                                        </p:cTn>
                                        <p:tgtEl>
                                          <p:spTgt spid="53253"/>
                                        </p:tgtEl>
                                        <p:attrNameLst>
                                          <p:attrName>style.rotation</p:attrName>
                                        </p:attrNameLst>
                                      </p:cBhvr>
                                      <p:to>
                                        <p:strVal val="-45.0"/>
                                      </p:to>
                                    </p:set>
                                    <p:anim calcmode="lin" valueType="num">
                                      <p:cBhvr>
                                        <p:cTn id="23" dur="455" fill="hold">
                                          <p:stCondLst>
                                            <p:cond delay="455"/>
                                          </p:stCondLst>
                                        </p:cTn>
                                        <p:tgtEl>
                                          <p:spTgt spid="53253"/>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24" dur="455" fill="hold">
                                          <p:stCondLst>
                                            <p:cond delay="0"/>
                                          </p:stCondLst>
                                        </p:cTn>
                                        <p:tgtEl>
                                          <p:spTgt spid="5325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5325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53253"/>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3254"/>
                                        </p:tgtEl>
                                        <p:attrNameLst>
                                          <p:attrName>style.visibility</p:attrName>
                                        </p:attrNameLst>
                                      </p:cBhvr>
                                      <p:to>
                                        <p:strVal val="visible"/>
                                      </p:to>
                                    </p:set>
                                    <p:animEffect transition="in" filter="diamond(in)">
                                      <p:cBhvr>
                                        <p:cTn id="31"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3" grpId="0"/>
      <p:bldP spid="532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Rectangle 3"/>
          <p:cNvSpPr>
            <a:spLocks noGrp="1" noChangeArrowheads="1"/>
          </p:cNvSpPr>
          <p:nvPr>
            <p:ph idx="1"/>
          </p:nvPr>
        </p:nvSpPr>
        <p:spPr>
          <a:xfrm>
            <a:off x="457200" y="533400"/>
            <a:ext cx="8458200" cy="55927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小结：</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课文是</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电视解说词</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，是为多部电视旅游风光片</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话说长江</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中黄山部分而写的。它借助于电视镜头展示画面来介绍自然风光的，使用了现代影视的表现手法，</a:t>
            </a:r>
            <a:r>
              <a:rPr kumimoji="1" lang="zh-CN" altLang="en-US" sz="3200" b="1" i="0" u="sng" strike="noStrike" kern="0" cap="none" spc="0" normalizeH="0" baseline="0" noProof="0" smtClean="0">
                <a:ln>
                  <a:noFill/>
                </a:ln>
                <a:solidFill>
                  <a:srgbClr val="FF0000"/>
                </a:solidFill>
                <a:effectLst/>
                <a:uLnTx/>
                <a:uFillTx/>
                <a:latin typeface="+mn-lt"/>
                <a:ea typeface="+mn-ea"/>
                <a:cs typeface="+mn-cs"/>
              </a:rPr>
              <a:t>第一，它能自由地变换角度来表现，或环景、全景，或中近景，特写，或俯视，或仰视，或平视；第二，它要配合画面，要着眼于解释画面，讲出画面中不为人注意或隐含的东西，不宜过分发挥；第三，它应该口语化，要使观众一听就懂。</a:t>
            </a:r>
            <a:r>
              <a:rPr kumimoji="1" lang="zh-CN" altLang="en-US" sz="3200" b="1" i="0" u="none" strike="noStrike" kern="0" cap="none" spc="0" normalizeH="0" baseline="0" noProof="0" smtClean="0">
                <a:ln>
                  <a:noFill/>
                </a:ln>
                <a:solidFill>
                  <a:srgbClr val="0000FF"/>
                </a:solidFill>
                <a:effectLst/>
                <a:uLnTx/>
                <a:uFillTx/>
                <a:latin typeface="+mn-lt"/>
                <a:ea typeface="+mn-ea"/>
                <a:cs typeface="+mn-cs"/>
              </a:rPr>
              <a:t>本文对于这三个特点体现得比较充分</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xfrm>
            <a:off x="457200" y="152400"/>
            <a:ext cx="8229600" cy="1143000"/>
          </a:xfrm>
          <a:ln/>
        </p:spPr>
        <p:txBody>
          <a:bodyPr vert="horz" wrap="square" lIns="91440" tIns="45720" rIns="91440" bIns="45720" anchor="ctr"/>
          <a:p>
            <a:pPr eaLnBrk="1" hangingPunct="1"/>
            <a:r>
              <a:rPr lang="zh-CN" altLang="en-US" dirty="0"/>
              <a:t>解说词和一般的游记散文的区别 </a:t>
            </a:r>
            <a:endParaRPr lang="zh-CN" altLang="en-US" dirty="0"/>
          </a:p>
        </p:txBody>
      </p:sp>
      <p:sp>
        <p:nvSpPr>
          <p:cNvPr id="55299" name="Rectangle 3"/>
          <p:cNvSpPr>
            <a:spLocks noGrp="1" noChangeArrowheads="1"/>
          </p:cNvSpPr>
          <p:nvPr>
            <p:ph idx="1"/>
          </p:nvPr>
        </p:nvSpPr>
        <p:spPr>
          <a:xfrm>
            <a:off x="457200" y="1219200"/>
            <a:ext cx="8229600" cy="20574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在选材的全面性上，游记散文只写自己的所见所闻，不全面，而解说词一般都把描写景物的各方面都加以概括；</a:t>
            </a:r>
            <a:endPar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defRPr/>
            </a:pPr>
            <a:r>
              <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rPr>
              <a:t>在主客观上，游记散文反映作者自己的见闻感受，而解说词一般都是客观介绍。 </a:t>
            </a:r>
            <a:endParaRPr kumimoji="0" lang="zh-CN" altLang="en-US" sz="2800" b="1" i="0" u="none" strike="noStrike" kern="0" cap="none" spc="0" normalizeH="0" baseline="0" noProof="0" smtClean="0">
              <a:ln>
                <a:noFill/>
              </a:ln>
              <a:solidFill>
                <a:srgbClr val="6600FF"/>
              </a:solidFill>
              <a:effectLst>
                <a:outerShdw blurRad="38100" dist="38100" dir="2700000" algn="tl">
                  <a:srgbClr val="C0C0C0"/>
                </a:outerShdw>
              </a:effectLst>
              <a:uLnTx/>
              <a:uFillTx/>
              <a:latin typeface="+mn-lt"/>
              <a:ea typeface="+mn-ea"/>
              <a:cs typeface="+mn-cs"/>
            </a:endParaRPr>
          </a:p>
        </p:txBody>
      </p:sp>
      <p:sp>
        <p:nvSpPr>
          <p:cNvPr id="55300" name="Text Box 4"/>
          <p:cNvSpPr txBox="1"/>
          <p:nvPr/>
        </p:nvSpPr>
        <p:spPr>
          <a:xfrm>
            <a:off x="1143000" y="3276600"/>
            <a:ext cx="25908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华文行楷" panose="02010800040101010101" pitchFamily="2" charset="-122"/>
              </a:rPr>
              <a:t>游记散文</a:t>
            </a:r>
            <a:endParaRPr lang="zh-CN" altLang="en-US" sz="2400" b="1" dirty="0">
              <a:latin typeface="Times New Roman" panose="02020603050405020304" pitchFamily="18" charset="0"/>
              <a:ea typeface="华文行楷" panose="02010800040101010101" pitchFamily="2" charset="-122"/>
            </a:endParaRPr>
          </a:p>
        </p:txBody>
      </p:sp>
      <p:sp>
        <p:nvSpPr>
          <p:cNvPr id="55301" name="Text Box 5"/>
          <p:cNvSpPr txBox="1"/>
          <p:nvPr/>
        </p:nvSpPr>
        <p:spPr>
          <a:xfrm>
            <a:off x="4572000" y="3276600"/>
            <a:ext cx="35052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华文行楷" panose="02010800040101010101" pitchFamily="2" charset="-122"/>
              </a:rPr>
              <a:t>解说词</a:t>
            </a:r>
            <a:endParaRPr lang="zh-CN" altLang="en-US" sz="2400" b="1" dirty="0">
              <a:latin typeface="Times New Roman" panose="02020603050405020304" pitchFamily="18" charset="0"/>
              <a:ea typeface="华文行楷" panose="02010800040101010101" pitchFamily="2" charset="-122"/>
            </a:endParaRPr>
          </a:p>
        </p:txBody>
      </p:sp>
      <p:sp>
        <p:nvSpPr>
          <p:cNvPr id="55302" name="Text Box 6"/>
          <p:cNvSpPr txBox="1"/>
          <p:nvPr/>
        </p:nvSpPr>
        <p:spPr>
          <a:xfrm>
            <a:off x="1066800" y="4038600"/>
            <a:ext cx="31242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1</a:t>
            </a:r>
            <a:r>
              <a:rPr lang="zh-CN" altLang="en-US" sz="2400" b="1" dirty="0">
                <a:latin typeface="Times New Roman" panose="02020603050405020304" pitchFamily="18" charset="0"/>
                <a:ea typeface="华文行楷" panose="02010800040101010101" pitchFamily="2" charset="-122"/>
              </a:rPr>
              <a:t>、作者出现</a:t>
            </a:r>
            <a:endParaRPr lang="zh-CN" altLang="en-US" sz="2400" b="1" dirty="0">
              <a:latin typeface="Times New Roman" panose="02020603050405020304" pitchFamily="18" charset="0"/>
              <a:ea typeface="华文行楷" panose="02010800040101010101" pitchFamily="2" charset="-122"/>
            </a:endParaRPr>
          </a:p>
        </p:txBody>
      </p:sp>
      <p:sp>
        <p:nvSpPr>
          <p:cNvPr id="55303" name="Text Box 7"/>
          <p:cNvSpPr txBox="1"/>
          <p:nvPr/>
        </p:nvSpPr>
        <p:spPr>
          <a:xfrm>
            <a:off x="4343400" y="4038600"/>
            <a:ext cx="25908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1</a:t>
            </a:r>
            <a:r>
              <a:rPr lang="zh-CN" altLang="en-US" sz="2400" b="1" dirty="0">
                <a:latin typeface="Times New Roman" panose="02020603050405020304" pitchFamily="18" charset="0"/>
                <a:ea typeface="华文行楷" panose="02010800040101010101" pitchFamily="2" charset="-122"/>
              </a:rPr>
              <a:t>、作者隐形</a:t>
            </a:r>
            <a:endParaRPr lang="zh-CN" altLang="en-US" sz="2400" b="1" dirty="0">
              <a:latin typeface="Times New Roman" panose="02020603050405020304" pitchFamily="18" charset="0"/>
              <a:ea typeface="华文行楷" panose="02010800040101010101" pitchFamily="2" charset="-122"/>
            </a:endParaRPr>
          </a:p>
        </p:txBody>
      </p:sp>
      <p:sp>
        <p:nvSpPr>
          <p:cNvPr id="55304" name="Text Box 8"/>
          <p:cNvSpPr txBox="1"/>
          <p:nvPr/>
        </p:nvSpPr>
        <p:spPr>
          <a:xfrm>
            <a:off x="1066800" y="4953000"/>
            <a:ext cx="31242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2</a:t>
            </a:r>
            <a:r>
              <a:rPr lang="zh-CN" altLang="en-US" sz="2400" b="1" dirty="0">
                <a:latin typeface="Times New Roman" panose="02020603050405020304" pitchFamily="18" charset="0"/>
                <a:ea typeface="华文行楷" panose="02010800040101010101" pitchFamily="2" charset="-122"/>
              </a:rPr>
              <a:t>、文学体裁</a:t>
            </a:r>
            <a:endParaRPr lang="zh-CN" altLang="en-US" sz="2400" b="1" dirty="0">
              <a:latin typeface="Times New Roman" panose="02020603050405020304" pitchFamily="18" charset="0"/>
              <a:ea typeface="华文行楷" panose="02010800040101010101" pitchFamily="2" charset="-122"/>
            </a:endParaRPr>
          </a:p>
        </p:txBody>
      </p:sp>
      <p:sp>
        <p:nvSpPr>
          <p:cNvPr id="55305" name="Text Box 9"/>
          <p:cNvSpPr txBox="1"/>
          <p:nvPr/>
        </p:nvSpPr>
        <p:spPr>
          <a:xfrm>
            <a:off x="4038600" y="4953000"/>
            <a:ext cx="31242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    2</a:t>
            </a:r>
            <a:r>
              <a:rPr lang="zh-CN" altLang="en-US" sz="2400" b="1" dirty="0">
                <a:latin typeface="Times New Roman" panose="02020603050405020304" pitchFamily="18" charset="0"/>
                <a:ea typeface="华文行楷" panose="02010800040101010101" pitchFamily="2" charset="-122"/>
              </a:rPr>
              <a:t>、文艺性说明文</a:t>
            </a:r>
            <a:endParaRPr lang="zh-CN" altLang="en-US" sz="2400" b="1" dirty="0">
              <a:latin typeface="Times New Roman" panose="02020603050405020304" pitchFamily="18" charset="0"/>
              <a:ea typeface="华文行楷" panose="02010800040101010101" pitchFamily="2" charset="-122"/>
            </a:endParaRPr>
          </a:p>
        </p:txBody>
      </p:sp>
      <p:sp>
        <p:nvSpPr>
          <p:cNvPr id="55306" name="Text Box 10"/>
          <p:cNvSpPr txBox="1"/>
          <p:nvPr/>
        </p:nvSpPr>
        <p:spPr>
          <a:xfrm>
            <a:off x="1066800" y="5791200"/>
            <a:ext cx="19812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3</a:t>
            </a:r>
            <a:r>
              <a:rPr lang="zh-CN" altLang="en-US" sz="2400" b="1" dirty="0">
                <a:latin typeface="Times New Roman" panose="02020603050405020304" pitchFamily="18" charset="0"/>
                <a:ea typeface="华文行楷" panose="02010800040101010101" pitchFamily="2" charset="-122"/>
              </a:rPr>
              <a:t>、不必全面</a:t>
            </a:r>
            <a:endParaRPr lang="zh-CN" altLang="en-US" sz="2400" b="1" dirty="0">
              <a:latin typeface="Times New Roman" panose="02020603050405020304" pitchFamily="18" charset="0"/>
              <a:ea typeface="华文行楷" panose="02010800040101010101" pitchFamily="2" charset="-122"/>
            </a:endParaRPr>
          </a:p>
        </p:txBody>
      </p:sp>
      <p:sp>
        <p:nvSpPr>
          <p:cNvPr id="55307" name="Text Box 11"/>
          <p:cNvSpPr txBox="1"/>
          <p:nvPr/>
        </p:nvSpPr>
        <p:spPr>
          <a:xfrm>
            <a:off x="4419600" y="5791200"/>
            <a:ext cx="2133600" cy="45720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ea typeface="华文行楷" panose="02010800040101010101" pitchFamily="2" charset="-122"/>
              </a:rPr>
              <a:t>3</a:t>
            </a:r>
            <a:r>
              <a:rPr lang="zh-CN" altLang="en-US" sz="2400" b="1" dirty="0">
                <a:latin typeface="Times New Roman" panose="02020603050405020304" pitchFamily="18" charset="0"/>
                <a:ea typeface="华文行楷" panose="02010800040101010101" pitchFamily="2" charset="-122"/>
              </a:rPr>
              <a:t>、全面反映</a:t>
            </a:r>
            <a:endParaRPr lang="zh-CN" altLang="en-US" sz="2400" b="1" dirty="0">
              <a:latin typeface="Times New Roman" panose="02020603050405020304" pitchFamily="18"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299">
                                            <p:txEl>
                                              <p:charRg st="0" end="50"/>
                                            </p:txEl>
                                          </p:spTgt>
                                        </p:tgtEl>
                                        <p:attrNameLst>
                                          <p:attrName>style.visibility</p:attrName>
                                        </p:attrNameLst>
                                      </p:cBhvr>
                                      <p:to>
                                        <p:strVal val="visible"/>
                                      </p:to>
                                    </p:set>
                                    <p:set>
                                      <p:cBhvr>
                                        <p:cTn id="7" dur="455" fill="hold">
                                          <p:stCondLst>
                                            <p:cond delay="0"/>
                                          </p:stCondLst>
                                        </p:cTn>
                                        <p:tgtEl>
                                          <p:spTgt spid="55299">
                                            <p:txEl>
                                              <p:charRg st="0" end="50"/>
                                            </p:txEl>
                                          </p:spTgt>
                                        </p:tgtEl>
                                        <p:attrNameLst>
                                          <p:attrName>style.rotation</p:attrName>
                                        </p:attrNameLst>
                                      </p:cBhvr>
                                      <p:to>
                                        <p:strVal val="-45.0"/>
                                      </p:to>
                                    </p:set>
                                    <p:anim calcmode="lin" valueType="num">
                                      <p:cBhvr>
                                        <p:cTn id="8" dur="455" fill="hold">
                                          <p:stCondLst>
                                            <p:cond delay="455"/>
                                          </p:stCondLst>
                                        </p:cTn>
                                        <p:tgtEl>
                                          <p:spTgt spid="55299">
                                            <p:txEl>
                                              <p:charRg st="0" end="50"/>
                                            </p:txEl>
                                          </p:spTgt>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55299">
                                            <p:txEl>
                                              <p:charRg st="0" end="5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299">
                                            <p:txEl>
                                              <p:charRg st="0" end="5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299">
                                            <p:txEl>
                                              <p:charRg st="0" end="5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55299">
                                            <p:txEl>
                                              <p:charRg st="50" end="87"/>
                                            </p:txEl>
                                          </p:spTgt>
                                        </p:tgtEl>
                                        <p:attrNameLst>
                                          <p:attrName>style.visibility</p:attrName>
                                        </p:attrNameLst>
                                      </p:cBhvr>
                                      <p:to>
                                        <p:strVal val="visible"/>
                                      </p:to>
                                    </p:set>
                                    <p:set>
                                      <p:cBhvr>
                                        <p:cTn id="16" dur="455" fill="hold">
                                          <p:stCondLst>
                                            <p:cond delay="0"/>
                                          </p:stCondLst>
                                        </p:cTn>
                                        <p:tgtEl>
                                          <p:spTgt spid="55299">
                                            <p:txEl>
                                              <p:charRg st="50" end="87"/>
                                            </p:txEl>
                                          </p:spTgt>
                                        </p:tgtEl>
                                        <p:attrNameLst>
                                          <p:attrName>style.rotation</p:attrName>
                                        </p:attrNameLst>
                                      </p:cBhvr>
                                      <p:to>
                                        <p:strVal val="-45.0"/>
                                      </p:to>
                                    </p:set>
                                    <p:anim calcmode="lin" valueType="num">
                                      <p:cBhvr>
                                        <p:cTn id="17" dur="455" fill="hold">
                                          <p:stCondLst>
                                            <p:cond delay="455"/>
                                          </p:stCondLst>
                                        </p:cTn>
                                        <p:tgtEl>
                                          <p:spTgt spid="55299">
                                            <p:txEl>
                                              <p:charRg st="50" end="87"/>
                                            </p:txEl>
                                          </p:spTgt>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18" dur="455" fill="hold">
                                          <p:stCondLst>
                                            <p:cond delay="0"/>
                                          </p:stCondLst>
                                        </p:cTn>
                                        <p:tgtEl>
                                          <p:spTgt spid="55299">
                                            <p:txEl>
                                              <p:charRg st="50" end="87"/>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55299">
                                            <p:txEl>
                                              <p:charRg st="50" end="87"/>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55299">
                                            <p:txEl>
                                              <p:charRg st="50" end="8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0"/>
                                        </p:tgtEl>
                                        <p:attrNameLst>
                                          <p:attrName>style.visibility</p:attrName>
                                        </p:attrNameLst>
                                      </p:cBhvr>
                                      <p:to>
                                        <p:strVal val="visible"/>
                                      </p:to>
                                    </p:set>
                                    <p:anim calcmode="lin" valueType="num">
                                      <p:cBhvr additive="base">
                                        <p:cTn id="25" dur="500" fill="hold"/>
                                        <p:tgtEl>
                                          <p:spTgt spid="55300"/>
                                        </p:tgtEl>
                                        <p:attrNameLst>
                                          <p:attrName>ppt_x</p:attrName>
                                        </p:attrNameLst>
                                      </p:cBhvr>
                                      <p:tavLst>
                                        <p:tav tm="0">
                                          <p:val>
                                            <p:strVal val="0-#ppt_w/2"/>
                                          </p:val>
                                        </p:tav>
                                        <p:tav tm="100000">
                                          <p:val>
                                            <p:strVal val="#ppt_x"/>
                                          </p:val>
                                        </p:tav>
                                      </p:tavLst>
                                    </p:anim>
                                    <p:anim calcmode="lin" valueType="num">
                                      <p:cBhvr additive="base">
                                        <p:cTn id="26"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301"/>
                                        </p:tgtEl>
                                        <p:attrNameLst>
                                          <p:attrName>style.visibility</p:attrName>
                                        </p:attrNameLst>
                                      </p:cBhvr>
                                      <p:to>
                                        <p:strVal val="visible"/>
                                      </p:to>
                                    </p:set>
                                    <p:anim calcmode="lin" valueType="num">
                                      <p:cBhvr additive="base">
                                        <p:cTn id="31" dur="500" fill="hold"/>
                                        <p:tgtEl>
                                          <p:spTgt spid="55301"/>
                                        </p:tgtEl>
                                        <p:attrNameLst>
                                          <p:attrName>ppt_x</p:attrName>
                                        </p:attrNameLst>
                                      </p:cBhvr>
                                      <p:tavLst>
                                        <p:tav tm="0">
                                          <p:val>
                                            <p:strVal val="0-#ppt_w/2"/>
                                          </p:val>
                                        </p:tav>
                                        <p:tav tm="100000">
                                          <p:val>
                                            <p:strVal val="#ppt_x"/>
                                          </p:val>
                                        </p:tav>
                                      </p:tavLst>
                                    </p:anim>
                                    <p:anim calcmode="lin" valueType="num">
                                      <p:cBhvr additive="base">
                                        <p:cTn id="32"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 calcmode="lin" valueType="num">
                                      <p:cBhvr additive="base">
                                        <p:cTn id="37" dur="500" fill="hold"/>
                                        <p:tgtEl>
                                          <p:spTgt spid="55302"/>
                                        </p:tgtEl>
                                        <p:attrNameLst>
                                          <p:attrName>ppt_x</p:attrName>
                                        </p:attrNameLst>
                                      </p:cBhvr>
                                      <p:tavLst>
                                        <p:tav tm="0">
                                          <p:val>
                                            <p:strVal val="0-#ppt_w/2"/>
                                          </p:val>
                                        </p:tav>
                                        <p:tav tm="100000">
                                          <p:val>
                                            <p:strVal val="#ppt_x"/>
                                          </p:val>
                                        </p:tav>
                                      </p:tavLst>
                                    </p:anim>
                                    <p:anim calcmode="lin" valueType="num">
                                      <p:cBhvr additive="base">
                                        <p:cTn id="3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5303"/>
                                        </p:tgtEl>
                                        <p:attrNameLst>
                                          <p:attrName>style.visibility</p:attrName>
                                        </p:attrNameLst>
                                      </p:cBhvr>
                                      <p:to>
                                        <p:strVal val="visible"/>
                                      </p:to>
                                    </p:set>
                                    <p:anim calcmode="lin" valueType="num">
                                      <p:cBhvr additive="base">
                                        <p:cTn id="43" dur="500" fill="hold"/>
                                        <p:tgtEl>
                                          <p:spTgt spid="55303"/>
                                        </p:tgtEl>
                                        <p:attrNameLst>
                                          <p:attrName>ppt_x</p:attrName>
                                        </p:attrNameLst>
                                      </p:cBhvr>
                                      <p:tavLst>
                                        <p:tav tm="0">
                                          <p:val>
                                            <p:strVal val="0-#ppt_w/2"/>
                                          </p:val>
                                        </p:tav>
                                        <p:tav tm="100000">
                                          <p:val>
                                            <p:strVal val="#ppt_x"/>
                                          </p:val>
                                        </p:tav>
                                      </p:tavLst>
                                    </p:anim>
                                    <p:anim calcmode="lin" valueType="num">
                                      <p:cBhvr additive="base">
                                        <p:cTn id="44"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5304"/>
                                        </p:tgtEl>
                                        <p:attrNameLst>
                                          <p:attrName>style.visibility</p:attrName>
                                        </p:attrNameLst>
                                      </p:cBhvr>
                                      <p:to>
                                        <p:strVal val="visible"/>
                                      </p:to>
                                    </p:set>
                                    <p:anim calcmode="lin" valueType="num">
                                      <p:cBhvr additive="base">
                                        <p:cTn id="49" dur="500" fill="hold"/>
                                        <p:tgtEl>
                                          <p:spTgt spid="55304"/>
                                        </p:tgtEl>
                                        <p:attrNameLst>
                                          <p:attrName>ppt_x</p:attrName>
                                        </p:attrNameLst>
                                      </p:cBhvr>
                                      <p:tavLst>
                                        <p:tav tm="0">
                                          <p:val>
                                            <p:strVal val="0-#ppt_w/2"/>
                                          </p:val>
                                        </p:tav>
                                        <p:tav tm="100000">
                                          <p:val>
                                            <p:strVal val="#ppt_x"/>
                                          </p:val>
                                        </p:tav>
                                      </p:tavLst>
                                    </p:anim>
                                    <p:anim calcmode="lin" valueType="num">
                                      <p:cBhvr additive="base">
                                        <p:cTn id="50"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5305"/>
                                        </p:tgtEl>
                                        <p:attrNameLst>
                                          <p:attrName>style.visibility</p:attrName>
                                        </p:attrNameLst>
                                      </p:cBhvr>
                                      <p:to>
                                        <p:strVal val="visible"/>
                                      </p:to>
                                    </p:set>
                                    <p:anim calcmode="lin" valueType="num">
                                      <p:cBhvr additive="base">
                                        <p:cTn id="55" dur="500" fill="hold"/>
                                        <p:tgtEl>
                                          <p:spTgt spid="55305"/>
                                        </p:tgtEl>
                                        <p:attrNameLst>
                                          <p:attrName>ppt_x</p:attrName>
                                        </p:attrNameLst>
                                      </p:cBhvr>
                                      <p:tavLst>
                                        <p:tav tm="0">
                                          <p:val>
                                            <p:strVal val="0-#ppt_w/2"/>
                                          </p:val>
                                        </p:tav>
                                        <p:tav tm="100000">
                                          <p:val>
                                            <p:strVal val="#ppt_x"/>
                                          </p:val>
                                        </p:tav>
                                      </p:tavLst>
                                    </p:anim>
                                    <p:anim calcmode="lin" valueType="num">
                                      <p:cBhvr additive="base">
                                        <p:cTn id="56"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5306"/>
                                        </p:tgtEl>
                                        <p:attrNameLst>
                                          <p:attrName>style.visibility</p:attrName>
                                        </p:attrNameLst>
                                      </p:cBhvr>
                                      <p:to>
                                        <p:strVal val="visible"/>
                                      </p:to>
                                    </p:set>
                                    <p:anim calcmode="lin" valueType="num">
                                      <p:cBhvr additive="base">
                                        <p:cTn id="61" dur="500" fill="hold"/>
                                        <p:tgtEl>
                                          <p:spTgt spid="55306"/>
                                        </p:tgtEl>
                                        <p:attrNameLst>
                                          <p:attrName>ppt_x</p:attrName>
                                        </p:attrNameLst>
                                      </p:cBhvr>
                                      <p:tavLst>
                                        <p:tav tm="0">
                                          <p:val>
                                            <p:strVal val="0-#ppt_w/2"/>
                                          </p:val>
                                        </p:tav>
                                        <p:tav tm="100000">
                                          <p:val>
                                            <p:strVal val="#ppt_x"/>
                                          </p:val>
                                        </p:tav>
                                      </p:tavLst>
                                    </p:anim>
                                    <p:anim calcmode="lin" valueType="num">
                                      <p:cBhvr additive="base">
                                        <p:cTn id="62" dur="500" fill="hold"/>
                                        <p:tgtEl>
                                          <p:spTgt spid="5530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5307"/>
                                        </p:tgtEl>
                                        <p:attrNameLst>
                                          <p:attrName>style.visibility</p:attrName>
                                        </p:attrNameLst>
                                      </p:cBhvr>
                                      <p:to>
                                        <p:strVal val="visible"/>
                                      </p:to>
                                    </p:set>
                                    <p:anim calcmode="lin" valueType="num">
                                      <p:cBhvr additive="base">
                                        <p:cTn id="67" dur="500" fill="hold"/>
                                        <p:tgtEl>
                                          <p:spTgt spid="55307"/>
                                        </p:tgtEl>
                                        <p:attrNameLst>
                                          <p:attrName>ppt_x</p:attrName>
                                        </p:attrNameLst>
                                      </p:cBhvr>
                                      <p:tavLst>
                                        <p:tav tm="0">
                                          <p:val>
                                            <p:strVal val="0-#ppt_w/2"/>
                                          </p:val>
                                        </p:tav>
                                        <p:tav tm="100000">
                                          <p:val>
                                            <p:strVal val="#ppt_x"/>
                                          </p:val>
                                        </p:tav>
                                      </p:tavLst>
                                    </p:anim>
                                    <p:anim calcmode="lin" valueType="num">
                                      <p:cBhvr additive="base">
                                        <p:cTn id="68" dur="500" fill="hold"/>
                                        <p:tgtEl>
                                          <p:spTgt spid="55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0" grpId="0"/>
      <p:bldP spid="55301" grpId="0"/>
      <p:bldP spid="55302" grpId="0"/>
      <p:bldP spid="55303" grpId="0"/>
      <p:bldP spid="55304" grpId="0"/>
      <p:bldP spid="55305" grpId="0"/>
      <p:bldP spid="55306" grpId="0"/>
      <p:bldP spid="553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descr="黄山观云"/>
          <p:cNvPicPr>
            <a:picLocks noChangeAspect="1"/>
          </p:cNvPicPr>
          <p:nvPr/>
        </p:nvPicPr>
        <p:blipFill>
          <a:blip r:embed="rId1"/>
          <a:srcRect b="16240"/>
          <a:stretch>
            <a:fillRect/>
          </a:stretch>
        </p:blipFill>
        <p:spPr>
          <a:xfrm>
            <a:off x="0" y="3505200"/>
            <a:ext cx="9144000" cy="3352800"/>
          </a:xfrm>
          <a:prstGeom prst="rect">
            <a:avLst/>
          </a:prstGeom>
          <a:noFill/>
          <a:ln w="9525">
            <a:noFill/>
          </a:ln>
        </p:spPr>
      </p:pic>
      <p:sp>
        <p:nvSpPr>
          <p:cNvPr id="20483" name="Text Box 3"/>
          <p:cNvSpPr txBox="1">
            <a:spLocks noChangeArrowheads="1"/>
          </p:cNvSpPr>
          <p:nvPr/>
        </p:nvSpPr>
        <p:spPr bwMode="auto">
          <a:xfrm>
            <a:off x="457200" y="381000"/>
            <a:ext cx="8305800" cy="3937000"/>
          </a:xfrm>
          <a:prstGeom prst="rect">
            <a:avLst/>
          </a:prstGeom>
          <a:noFill/>
          <a:ln w="9525">
            <a:noFill/>
            <a:miter lim="800000"/>
          </a:ln>
          <a:effectLst/>
        </p:spPr>
        <p:txBody>
          <a:bodyPr>
            <a:spAutoFit/>
          </a:bodyPr>
          <a:lstStyle/>
          <a:p>
            <a:pPr marR="0" defTabSz="914400">
              <a:buClrTx/>
              <a:buSzTx/>
              <a:buFontTx/>
              <a:buNone/>
              <a:defRPr/>
            </a:pPr>
            <a:r>
              <a:rPr kumimoji="0" lang="en-US" altLang="zh-CN" sz="32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zh-CN" altLang="en-US" sz="3600" b="1" kern="1200" cap="none" spc="0" normalizeH="0" baseline="0" noProof="0">
                <a:solidFill>
                  <a:srgbClr val="66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主题</a:t>
            </a:r>
            <a:endParaRPr kumimoji="0" lang="zh-CN" altLang="en-US" sz="3600" b="1" kern="1200" cap="none" spc="0" normalizeH="0" baseline="0" noProof="0">
              <a:solidFill>
                <a:srgbClr val="66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buFontTx/>
              <a:buNone/>
              <a:defRPr/>
            </a:pPr>
            <a:r>
              <a:rPr kumimoji="0" lang="zh-CN" altLang="en-US" sz="3600" b="1" kern="1200" cap="none" spc="0" normalizeH="0" baseline="0" noProof="0">
                <a:solidFill>
                  <a:srgbClr val="66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       本文通过对黄山的雄奇壮丽的景色的描写，提示了黄山的特点，激发读者对祖国山河的热爱的感情；认识大自然的伟大的创造力和人类的审美感知在提升景物品格中所起的作用，从而珍惜和爱护我们的生存环境。</a:t>
            </a:r>
            <a:endParaRPr kumimoji="0" lang="zh-CN" altLang="en-US" sz="3600" b="1" kern="1200" cap="none" spc="0" normalizeH="0" baseline="0" noProof="0">
              <a:solidFill>
                <a:srgbClr val="66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059"/>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spd="slow" advTm="6000">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峰锁云海(西海大峡谷)"/>
          <p:cNvPicPr>
            <a:picLocks noChangeAspect="1"/>
          </p:cNvPicPr>
          <p:nvPr/>
        </p:nvPicPr>
        <p:blipFill>
          <a:blip r:embed="rId1"/>
          <a:srcRect b="4445"/>
          <a:stretch>
            <a:fillRect/>
          </a:stretch>
        </p:blipFill>
        <p:spPr>
          <a:xfrm>
            <a:off x="0" y="0"/>
            <a:ext cx="9144000" cy="6858000"/>
          </a:xfrm>
          <a:prstGeom prst="rect">
            <a:avLst/>
          </a:prstGeom>
          <a:noFill/>
          <a:ln w="9525">
            <a:noFill/>
          </a:ln>
        </p:spPr>
      </p:pic>
    </p:spTree>
  </p:cSld>
  <p:clrMapOvr>
    <a:masterClrMapping/>
  </p:clrMapOvr>
  <p:transition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4" descr="黄山之日落"/>
          <p:cNvPicPr>
            <a:picLocks noChangeAspect="1"/>
          </p:cNvPicPr>
          <p:nvPr/>
        </p:nvPicPr>
        <p:blipFill>
          <a:blip r:embed="rId1"/>
          <a:srcRect b="7777"/>
          <a:stretch>
            <a:fillRect/>
          </a:stretch>
        </p:blipFill>
        <p:spPr>
          <a:xfrm>
            <a:off x="0" y="0"/>
            <a:ext cx="9144000" cy="6858000"/>
          </a:xfrm>
          <a:prstGeom prst="rect">
            <a:avLst/>
          </a:prstGeom>
          <a:noFill/>
          <a:ln w="9525">
            <a:noFill/>
          </a:ln>
        </p:spPr>
      </p:pic>
      <p:sp>
        <p:nvSpPr>
          <p:cNvPr id="8195" name="Text Box 5"/>
          <p:cNvSpPr txBox="1"/>
          <p:nvPr/>
        </p:nvSpPr>
        <p:spPr>
          <a:xfrm>
            <a:off x="381000" y="4648200"/>
            <a:ext cx="3744913" cy="1006475"/>
          </a:xfrm>
          <a:prstGeom prst="rect">
            <a:avLst/>
          </a:prstGeom>
          <a:noFill/>
          <a:ln w="9525">
            <a:noFill/>
          </a:ln>
        </p:spPr>
        <p:txBody>
          <a:bodyPr>
            <a:spAutoFit/>
          </a:bodyPr>
          <a:p>
            <a:pPr>
              <a:spcBef>
                <a:spcPct val="50000"/>
              </a:spcBef>
            </a:pPr>
            <a:r>
              <a:rPr lang="zh-CN" altLang="en-US" sz="6000" b="1" i="1" dirty="0">
                <a:solidFill>
                  <a:schemeClr val="bg1"/>
                </a:solidFill>
                <a:latin typeface="Arial" panose="020B0604020202020204" pitchFamily="34" charset="0"/>
                <a:ea typeface="隶书" panose="02010509060101010101" pitchFamily="49" charset="-122"/>
              </a:rPr>
              <a:t>黄山日落</a:t>
            </a:r>
            <a:endParaRPr lang="zh-CN" altLang="en-US" sz="6000" b="1" i="1" dirty="0">
              <a:solidFill>
                <a:schemeClr val="bg1"/>
              </a:solidFill>
              <a:latin typeface="Arial" panose="020B0604020202020204" pitchFamily="34" charset="0"/>
              <a:ea typeface="隶书" panose="02010509060101010101" pitchFamily="49" charset="-122"/>
            </a:endParaRPr>
          </a:p>
        </p:txBody>
      </p:sp>
    </p:spTree>
  </p:cSld>
  <p:clrMapOvr>
    <a:masterClrMapping/>
  </p:clrMapOvr>
  <p:transition spd="slow" advTm="6000">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485853957300381902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9219" name="Rectangle 2"/>
          <p:cNvSpPr>
            <a:spLocks noGrp="1"/>
          </p:cNvSpPr>
          <p:nvPr>
            <p:ph type="title"/>
          </p:nvPr>
        </p:nvSpPr>
        <p:spPr>
          <a:xfrm>
            <a:off x="3124200" y="274638"/>
            <a:ext cx="5562600" cy="1173162"/>
          </a:xfrm>
          <a:ln/>
        </p:spPr>
        <p:txBody>
          <a:bodyPr vert="horz" wrap="square" lIns="91440" tIns="45720" rIns="91440" bIns="45720" anchor="ctr"/>
          <a:p>
            <a:pPr eaLnBrk="1" hangingPunct="1"/>
            <a:r>
              <a:rPr lang="zh-CN" altLang="en-US" b="1" dirty="0"/>
              <a:t>读准下列字的注音：</a:t>
            </a:r>
            <a:r>
              <a:rPr lang="zh-CN" altLang="en-US" dirty="0"/>
              <a:t> </a:t>
            </a:r>
            <a:endParaRPr lang="zh-CN" altLang="en-US" dirty="0"/>
          </a:p>
        </p:txBody>
      </p:sp>
      <p:sp>
        <p:nvSpPr>
          <p:cNvPr id="133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地壳（</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qi</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à</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o</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澎湃（</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p</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à</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i</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endPar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挺拔（</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tǐng</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崛起（</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ju</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é</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虬枝（</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qi</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ú</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翘首（</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qi</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á</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o</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瑰宝（</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guī</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沟壑（</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h</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è</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endPar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犀牛（</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xī</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巍峨（</a:t>
            </a:r>
            <a:r>
              <a:rPr kumimoji="0" lang="en-US" altLang="zh-CN" sz="4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é</a:t>
            </a:r>
            <a:r>
              <a:rPr kumimoji="0" lang="zh-CN" altLang="en-US" sz="4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6" descr="4858539573003819025"/>
          <p:cNvPicPr>
            <a:picLocks noChangeAspect="1"/>
          </p:cNvPicPr>
          <p:nvPr/>
        </p:nvPicPr>
        <p:blipFill>
          <a:blip r:embed="rId1"/>
          <a:stretch>
            <a:fillRect/>
          </a:stretch>
        </p:blipFill>
        <p:spPr>
          <a:xfrm>
            <a:off x="-228600" y="0"/>
            <a:ext cx="9144000" cy="6858000"/>
          </a:xfrm>
          <a:prstGeom prst="rect">
            <a:avLst/>
          </a:prstGeom>
          <a:noFill/>
          <a:ln w="9525">
            <a:noFill/>
          </a:ln>
        </p:spPr>
      </p:pic>
      <p:sp>
        <p:nvSpPr>
          <p:cNvPr id="10243" name="Rectangle 2"/>
          <p:cNvSpPr>
            <a:spLocks noGrp="1"/>
          </p:cNvSpPr>
          <p:nvPr>
            <p:ph type="title"/>
          </p:nvPr>
        </p:nvSpPr>
        <p:spPr>
          <a:xfrm>
            <a:off x="2362200" y="381000"/>
            <a:ext cx="5410200" cy="792163"/>
          </a:xfrm>
          <a:ln/>
        </p:spPr>
        <p:txBody>
          <a:bodyPr vert="horz" wrap="square" lIns="91440" tIns="45720" rIns="91440" bIns="45720" anchor="ctr"/>
          <a:p>
            <a:pPr eaLnBrk="1" hangingPunct="1"/>
            <a:r>
              <a:rPr lang="zh-CN" altLang="en-US" b="1" dirty="0"/>
              <a:t>读准下列字的注音</a:t>
            </a:r>
            <a:r>
              <a:rPr lang="zh-CN" altLang="en-US" dirty="0"/>
              <a:t> </a:t>
            </a:r>
            <a:endParaRPr lang="zh-CN" altLang="en-US" dirty="0"/>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千仞（</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r</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è</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n</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云霄（</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xiā</a:t>
            </a:r>
            <a:r>
              <a:rPr kumimoji="0" lang="en-US" altLang="zh-CN"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o</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endPar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妖娆 </a:t>
            </a:r>
            <a:r>
              <a:rPr kumimoji="0" lang="en-US" altLang="zh-CN"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r</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á</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o</a:t>
            </a:r>
            <a:r>
              <a:rPr kumimoji="0" lang="en-US" altLang="zh-CN"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温馨（</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xīn</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浮想联翩（</a:t>
            </a:r>
            <a:r>
              <a:rPr kumimoji="0" lang="en-US" altLang="zh-CN"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piān</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endPar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苍穹（</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qi</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ó</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ng</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阴晦（</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hu</a:t>
            </a:r>
            <a:r>
              <a:rPr kumimoji="0" lang="en-US" altLang="zh-CN" sz="4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n-lt"/>
                <a:ea typeface="黑体" panose="02010609060101010101" pitchFamily="2" charset="-122"/>
                <a:cs typeface="+mn-cs"/>
              </a:rPr>
              <a:t>ì</a:t>
            </a:r>
            <a:r>
              <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4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3351</Words>
  <Application>WPS 演示</Application>
  <PresentationFormat>全屏显示(4:3)</PresentationFormat>
  <Paragraphs>237</Paragraphs>
  <Slides>47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47</vt:i4>
      </vt:variant>
    </vt:vector>
  </HeadingPairs>
  <TitlesOfParts>
    <vt:vector size="63" baseType="lpstr">
      <vt:lpstr>Arial</vt:lpstr>
      <vt:lpstr>宋体</vt:lpstr>
      <vt:lpstr>Wingdings</vt:lpstr>
      <vt:lpstr>Calibri</vt:lpstr>
      <vt:lpstr>Times New Roman</vt:lpstr>
      <vt:lpstr>黑体</vt:lpstr>
      <vt:lpstr>隶书</vt:lpstr>
      <vt:lpstr>楷体_GB2312</vt:lpstr>
      <vt:lpstr>华文新魏</vt:lpstr>
      <vt:lpstr>仿宋_GB2312</vt:lpstr>
      <vt:lpstr>华文行楷</vt:lpstr>
      <vt:lpstr>仿宋</vt:lpstr>
      <vt:lpstr>微软雅黑</vt:lpstr>
      <vt:lpstr>Arial Unicode MS</vt:lpstr>
      <vt:lpstr>新宋体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依然萧萧</cp:lastModifiedBy>
  <cp:revision>11</cp:revision>
  <dcterms:created xsi:type="dcterms:W3CDTF">2017-12-27T02:17:27Z</dcterms:created>
  <dcterms:modified xsi:type="dcterms:W3CDTF">2017-12-27T02:17:57Z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2052-10.1.0.6929</vt:lpwstr>
  </property>
</Properties>
</file>