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7" r:id="rId4"/>
    <p:sldId id="288" r:id="rId5"/>
    <p:sldId id="311" r:id="rId6"/>
    <p:sldId id="259" r:id="rId7"/>
    <p:sldId id="266" r:id="rId8"/>
    <p:sldId id="290" r:id="rId9"/>
    <p:sldId id="313" r:id="rId10"/>
    <p:sldId id="318" r:id="rId11"/>
    <p:sldId id="314" r:id="rId12"/>
    <p:sldId id="312" r:id="rId13"/>
    <p:sldId id="315" r:id="rId14"/>
    <p:sldId id="317" r:id="rId15"/>
    <p:sldId id="316" r:id="rId16"/>
    <p:sldId id="320" r:id="rId17"/>
    <p:sldId id="321" r:id="rId18"/>
    <p:sldId id="282" r:id="rId19"/>
    <p:sldId id="258" r:id="rId20"/>
    <p:sldId id="323" r:id="rId21"/>
    <p:sldId id="324" r:id="rId22"/>
    <p:sldId id="285" r:id="rId23"/>
    <p:sldId id="286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rgbClr val="007600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CC"/>
    <a:srgbClr val="FF6699"/>
    <a:srgbClr val="CCFFFF"/>
    <a:srgbClr val="CCFFCC"/>
    <a:srgbClr val="4BE1AF"/>
    <a:srgbClr val="66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0"/>
    <p:restoredTop sz="94600"/>
  </p:normalViewPr>
  <p:slideViewPr>
    <p:cSldViewPr showGuides="1">
      <p:cViewPr varScale="1">
        <p:scale>
          <a:sx n="91" d="100"/>
          <a:sy n="91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76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D:\&#33655;&#21494;&#27597;&#20146;&#21442;&#36187;&#35838;&#20214;\&#38632;&#30340;&#21360;&#35760;.mp3" TargetMode="External"/><Relationship Id="rId2" Type="http://schemas.openxmlformats.org/officeDocument/2006/relationships/audio" Target="file:///D:\&#33655;&#21494;&#27597;&#20146;&#21442;&#36187;&#35838;&#20214;\&#38632;&#30340;&#21360;&#35760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hyperlink" Target="http://www.chinaculture.org/gb/cn_madeinchina/2005-11/28/content_76383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8" descr="051123Webshots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/>
          <p:cNvSpPr/>
          <p:nvPr/>
        </p:nvSpPr>
        <p:spPr>
          <a:xfrm>
            <a:off x="1785938" y="1071563"/>
            <a:ext cx="5905500" cy="3025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隶书" charset="0"/>
                <a:ea typeface="华文隶书" charset="0"/>
              </a:rPr>
              <a:t>开启爱的心门</a:t>
            </a:r>
            <a:endParaRPr lang="zh-CN" altLang="en-US" sz="3600" b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华文隶书" charset="0"/>
              <a:ea typeface="华文隶书" charset="0"/>
            </a:endParaRPr>
          </a:p>
          <a:p>
            <a:pPr algn="ctr" eaLnBrk="0" hangingPunct="0"/>
            <a:endParaRPr lang="zh-CN" altLang="en-US" sz="3600" b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华文隶书" charset="0"/>
              <a:ea typeface="华文隶书" charset="0"/>
            </a:endParaRPr>
          </a:p>
          <a:p>
            <a:pPr algn="ctr" eaLnBrk="0" hangingPunct="0"/>
            <a:r>
              <a:rPr lang="zh-CN" altLang="en-US" sz="3600" b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隶书" charset="0"/>
                <a:ea typeface="华文隶书" charset="0"/>
              </a:rPr>
              <a:t>熏陶美的情感</a:t>
            </a:r>
            <a:endParaRPr lang="zh-CN" altLang="en-US" sz="3600" b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华文隶书" charset="0"/>
              <a:ea typeface="华文隶书" charset="0"/>
            </a:endParaRPr>
          </a:p>
        </p:txBody>
      </p:sp>
      <p:sp>
        <p:nvSpPr>
          <p:cNvPr id="2052" name="Text Box 12"/>
          <p:cNvSpPr txBox="1"/>
          <p:nvPr/>
        </p:nvSpPr>
        <p:spPr>
          <a:xfrm>
            <a:off x="4140200" y="4292600"/>
            <a:ext cx="6229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华文中宋" pitchFamily="2" charset="-122"/>
            </a:endParaRPr>
          </a:p>
        </p:txBody>
      </p:sp>
      <p:pic>
        <p:nvPicPr>
          <p:cNvPr id="2055" name="雨的印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913" y="60213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探究活动二：领会文章的语言美</a:t>
            </a:r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xfrm>
            <a:off x="457200" y="1165860"/>
            <a:ext cx="8229600" cy="4525963"/>
          </a:xfrm>
        </p:spPr>
        <p:txBody>
          <a:bodyPr/>
          <a:p>
            <a:r>
              <a:rPr lang="zh-CN" altLang="en-US" b="1"/>
              <a:t>语言好比叶子点缀在思想的枝头。郁达夫曾说：“冰心女士散文的清丽，文字的典雅，思想的纯洁，在中国可算是独一无二的作家了。”在</a:t>
            </a:r>
            <a:r>
              <a:rPr lang="en-US" altLang="zh-CN" b="1"/>
              <a:t>《</a:t>
            </a:r>
            <a:r>
              <a:rPr lang="zh-CN" altLang="en-US" b="1"/>
              <a:t>荷叶  母亲</a:t>
            </a:r>
            <a:r>
              <a:rPr lang="en-US" altLang="zh-CN" b="1"/>
              <a:t>》</a:t>
            </a:r>
            <a:r>
              <a:rPr lang="zh-CN" altLang="en-US" b="1"/>
              <a:t>中，作者用细腻、清丽而又含蓄、情感深厚的笔墨描绘抒写，让读者感到形象具体，情感真挚。</a:t>
            </a:r>
            <a:r>
              <a:rPr lang="zh-CN" altLang="en-US" b="1">
                <a:solidFill>
                  <a:srgbClr val="6600CC"/>
                </a:solidFill>
              </a:rPr>
              <a:t>请同学们从文中找出你喜欢的段落，说说应该用一种什么样的情感或语气读，然后试着读一读，并说说你喜欢的理由。</a:t>
            </a:r>
            <a:endParaRPr lang="zh-CN" altLang="en-US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/>
              <a:t>探究活动三：领会文章的构思美</a:t>
            </a:r>
            <a:endParaRPr lang="zh-CN" altLang="en-US" b="1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5105400"/>
          </a:xfrm>
        </p:spPr>
        <p:txBody>
          <a:bodyPr/>
          <a:p>
            <a:r>
              <a:rPr lang="zh-CN" altLang="en-US" sz="5400" b="1">
                <a:solidFill>
                  <a:srgbClr val="FF0000"/>
                </a:solidFill>
              </a:rPr>
              <a:t>课文构思巧妙，托物言志</a:t>
            </a:r>
            <a:r>
              <a:rPr lang="zh-CN" altLang="en-US" sz="5400" b="1">
                <a:solidFill>
                  <a:srgbClr val="0000FF"/>
                </a:solidFill>
              </a:rPr>
              <a:t>是这篇文章构思的起点和归宿，那么，文章是怎样将花和人巧妙结合在一起的呢？请四人小组研读课文，领会文章的构思美。</a:t>
            </a:r>
            <a:endParaRPr lang="zh-CN" altLang="en-US" sz="5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探究活动四：体会文章的情感美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930" y="1165860"/>
            <a:ext cx="8994775" cy="4526280"/>
          </a:xfrm>
        </p:spPr>
        <p:txBody>
          <a:bodyPr/>
          <a:p>
            <a:r>
              <a:rPr lang="en-US" altLang="zh-CN" sz="2800"/>
              <a:t>   </a:t>
            </a:r>
            <a:r>
              <a:rPr lang="zh-CN" altLang="en-US" sz="2800" b="1">
                <a:solidFill>
                  <a:srgbClr val="FF0000"/>
                </a:solidFill>
              </a:rPr>
              <a:t>卒章显志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是立意手法之一，指</a:t>
            </a:r>
            <a:r>
              <a:rPr lang="zh-CN" altLang="en-US" sz="2800" b="1">
                <a:solidFill>
                  <a:srgbClr val="FF0000"/>
                </a:solidFill>
              </a:rPr>
              <a:t>在文章结尾时，用一两句话点明中心、主题的手法就叫卒章显志，也叫“篇末点题”,“志”就是指文章的主题、中心。“卒”为完毕。恰当运用这种手法可以增加文章的深刻性、感染力和结构美，有“ 画龙点睛”的艺术效果。唐代杰出的现实主义大诗人 白居易在《新乐府序》中说：“首句标其目， 卒章显其志。”在文章结束时，作者将要表露的胸怀、志向很自然地说出来，给人一种鼓舞和 向上的力量。</a:t>
            </a:r>
            <a:r>
              <a:rPr lang="zh-CN" altLang="en-US" sz="2800" b="1"/>
              <a:t>文章直接表达主旨的句子是哪一句？说说你对这句话的理解。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矩形 44034"/>
          <p:cNvSpPr/>
          <p:nvPr/>
        </p:nvSpPr>
        <p:spPr>
          <a:xfrm>
            <a:off x="0" y="0"/>
            <a:ext cx="845693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“母亲啊！你是荷叶，我是红莲，心中的雨点来了，除了你，谁是我在无遮拦天空下的荫蔽？”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“</a:t>
            </a:r>
            <a:r>
              <a:rPr lang="zh-CN" altLang="en-US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心中的雨点”指什么？</a:t>
            </a:r>
            <a:endParaRPr lang="zh-CN" altLang="en-US" sz="3600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如何理解“</a:t>
            </a:r>
            <a:r>
              <a:rPr lang="zh-CN" altLang="en-US" sz="36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除了你，谁是我在无遮拦天空下的荫蔽？”</a:t>
            </a:r>
            <a:endParaRPr lang="zh-CN" altLang="en-US" sz="36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</a:t>
            </a:r>
            <a:r>
              <a:rPr lang="zh-CN" altLang="en-US" sz="3600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这一句在文章结构上有什么作      用？</a:t>
            </a:r>
            <a:endParaRPr lang="zh-CN" altLang="en-US" sz="3600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图片 45057" descr="bba7e30ae97b3026b1351d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矩形 45058"/>
          <p:cNvSpPr/>
          <p:nvPr/>
        </p:nvSpPr>
        <p:spPr>
          <a:xfrm>
            <a:off x="0" y="476250"/>
            <a:ext cx="6227763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1. 暗指人生路上的风风雨雨和坎坷磨难</a:t>
            </a:r>
            <a:endParaRPr lang="zh-CN" altLang="en-US" sz="28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0" name="文本框 45059"/>
          <p:cNvSpPr txBox="1"/>
          <p:nvPr/>
        </p:nvSpPr>
        <p:spPr>
          <a:xfrm>
            <a:off x="0" y="1700213"/>
            <a:ext cx="8624888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只有母亲是保护自己度过人生路上坎坷与磨难的人。母亲是伟大的，可以使我在痛苦时得到安慰，在孤独时得到快乐，在失望中得到希望，在冷落中得到幸福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1" name="文本框 45060"/>
          <p:cNvSpPr txBox="1"/>
          <p:nvPr/>
        </p:nvSpPr>
        <p:spPr>
          <a:xfrm>
            <a:off x="179388" y="4019550"/>
            <a:ext cx="91440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简单几笔点明了主旨，深化了中心。曲终见主旨，总结一笔，留给读者更多想象空间，自然界的雨点是有形的，而“心中的雨点”涉及面及广，内容纷繁。谁来荫蔽？这就把母爱推向高潮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6" name="文本框 13315"/>
          <p:cNvSpPr txBox="1"/>
          <p:nvPr/>
        </p:nvSpPr>
        <p:spPr>
          <a:xfrm>
            <a:off x="900113" y="836613"/>
            <a:ext cx="7777162" cy="531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华文行楷" pitchFamily="2" charset="-122"/>
              </a:rPr>
              <a:t>       </a:t>
            </a: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在</a:t>
            </a:r>
            <a:r>
              <a:rPr lang="en-US" altLang="zh-CN" sz="3600" dirty="0">
                <a:latin typeface="Arial" panose="020B0604020202020204" pitchFamily="34" charset="0"/>
                <a:ea typeface="华文行楷" pitchFamily="2" charset="-122"/>
              </a:rPr>
              <a:t>《</a:t>
            </a: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繁星</a:t>
            </a:r>
            <a:r>
              <a:rPr lang="en-US" altLang="zh-CN" sz="3600" dirty="0">
                <a:latin typeface="Arial" panose="020B0604020202020204" pitchFamily="34" charset="0"/>
                <a:ea typeface="华文行楷" pitchFamily="2" charset="-122"/>
              </a:rPr>
              <a:t>》《</a:t>
            </a: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春水</a:t>
            </a:r>
            <a:r>
              <a:rPr lang="en-US" altLang="zh-CN" sz="3600" dirty="0">
                <a:latin typeface="Arial" panose="020B0604020202020204" pitchFamily="34" charset="0"/>
                <a:ea typeface="华文行楷" pitchFamily="2" charset="-122"/>
              </a:rPr>
              <a:t>》</a:t>
            </a: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中，冰心把母爱视为最崇高最美好的东西，反复加以歌颂：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             母亲啊！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             天上的风雨来了，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             鸟儿躲到它的巢里；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             心中的风雨来了，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行楷" pitchFamily="2" charset="-122"/>
              </a:rPr>
              <a:t>             我只躲到你的怀里。</a:t>
            </a:r>
            <a:endParaRPr lang="zh-CN" altLang="en-US" sz="3600" dirty="0"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文本框 14339"/>
          <p:cNvSpPr txBox="1"/>
          <p:nvPr/>
        </p:nvSpPr>
        <p:spPr>
          <a:xfrm>
            <a:off x="2124075" y="558800"/>
            <a:ext cx="8101013" cy="574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母亲啊！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撇开你的忧愁，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容我沉酣在你的怀里，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只有你是我灵魂的安顿。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小小的花，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感谢春光的爱</a:t>
            </a:r>
            <a:r>
              <a:rPr lang="en-US" altLang="zh-CN" sz="3200">
                <a:latin typeface="Arial" panose="020B0604020202020204" pitchFamily="34" charset="0"/>
                <a:ea typeface="华文行楷" pitchFamily="2" charset="-122"/>
              </a:rPr>
              <a:t>——</a:t>
            </a:r>
            <a:endParaRPr lang="en-US" altLang="zh-CN" sz="320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然而深厚的恩慈，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反使她终于沉默。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母亲啊！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行楷" pitchFamily="2" charset="-122"/>
              </a:rPr>
              <a:t>你是那春光吗？</a:t>
            </a:r>
            <a:endParaRPr lang="zh-CN" altLang="en-US" sz="3200" dirty="0"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6" descr="课件背景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5"/>
          <p:cNvSpPr txBox="1"/>
          <p:nvPr/>
        </p:nvSpPr>
        <p:spPr>
          <a:xfrm>
            <a:off x="323850" y="-603250"/>
            <a:ext cx="8569325" cy="789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zh-CN" altLang="en-US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资料助读：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母亲的病日重一日，日夜都处在昏迷状态之中。然而，一次当她稍清醒后，竟对我说：“你的衣服太单薄了，不如穿上我的黑驼绒袍子，省得冻着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……”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我顿时泪如雨下。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华文中宋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    母亲就是这样，就是到生命最后一刻，心里还是想着女儿。</a:t>
            </a:r>
            <a:b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    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华文中宋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   １９３０年１月７日，冰心的母亲杨福慈告别人世。</a:t>
            </a:r>
            <a:b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　　冰心将母亲为她保存了３０年的、自己出生时第一次剃下的胎发，以及她在燕京大学获得的金钥匙，一并葬了。</a:t>
            </a:r>
            <a:b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　　回首往事，冰心由衷地赞美母亲：“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中宋" pitchFamily="2" charset="-122"/>
              </a:rPr>
              <a:t>母亲是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世界上最好母亲中的最好一个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中宋" pitchFamily="2" charset="-122"/>
              </a:rPr>
              <a:t>。”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华文中宋" pitchFamily="2" charset="-122"/>
            </a:endParaRPr>
          </a:p>
          <a:p>
            <a:pPr lvl="0" eaLnBrk="1" hangingPunct="1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</a:t>
            </a:r>
            <a:b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5" descr="卡通记事本背景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-214312"/>
            <a:ext cx="9117012" cy="807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4" descr="母亲.jpg"/>
          <p:cNvPicPr>
            <a:picLocks noChangeAspect="1"/>
          </p:cNvPicPr>
          <p:nvPr/>
        </p:nvPicPr>
        <p:blipFill>
          <a:blip r:embed="rId2">
            <a:lum bright="14001" contrast="20000"/>
          </a:blip>
          <a:stretch>
            <a:fillRect/>
          </a:stretch>
        </p:blipFill>
        <p:spPr>
          <a:xfrm>
            <a:off x="5715000" y="-214312"/>
            <a:ext cx="3429000" cy="66436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</p:pic>
      <p:sp>
        <p:nvSpPr>
          <p:cNvPr id="22533" name="TextBox 3"/>
          <p:cNvSpPr txBox="1"/>
          <p:nvPr/>
        </p:nvSpPr>
        <p:spPr>
          <a:xfrm>
            <a:off x="1000125" y="1143000"/>
            <a:ext cx="4429125" cy="3931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36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有人说，天下的母亲有着不一样的面容，但惟有母爱是完全一样的。下面我们用心去读一读这一个真实的故事，品味母爱的真谛。</a:t>
            </a:r>
            <a:endParaRPr lang="zh-CN" altLang="en-US" sz="3600" b="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468313" y="0"/>
            <a:ext cx="60118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5400" b="0" dirty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拓展延伸</a:t>
            </a:r>
            <a:r>
              <a:rPr lang="en-US" altLang="zh-CN" sz="5400" b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,</a:t>
            </a:r>
            <a:r>
              <a:rPr lang="zh-CN" altLang="en-US" sz="5400" b="0" dirty="0">
                <a:solidFill>
                  <a:srgbClr val="FF0000"/>
                </a:solidFill>
                <a:latin typeface="Arial" panose="020B0604020202020204" pitchFamily="34" charset="0"/>
                <a:ea typeface="方正舒体" pitchFamily="2" charset="-122"/>
              </a:rPr>
              <a:t>感受爱</a:t>
            </a:r>
            <a:endParaRPr lang="zh-CN" altLang="en-US" sz="5400" b="0" dirty="0">
              <a:solidFill>
                <a:srgbClr val="FF0000"/>
              </a:solidFill>
              <a:latin typeface="Arial" panose="020B0604020202020204" pitchFamily="34" charset="0"/>
              <a:ea typeface="方正舒体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solidFill>
                  <a:schemeClr val="accent2"/>
                </a:solidFill>
              </a:rPr>
              <a:t>疯   娘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1800"/>
              <a:t>             </a:t>
            </a:r>
            <a:r>
              <a:rPr lang="en-US" altLang="zh-CN" sz="2000" b="1">
                <a:solidFill>
                  <a:srgbClr val="0000FF"/>
                </a:solidFill>
              </a:rPr>
              <a:t>2000</a:t>
            </a:r>
            <a:r>
              <a:rPr lang="zh-CN" altLang="en-US" sz="2000" b="1">
                <a:solidFill>
                  <a:srgbClr val="0000FF"/>
                </a:solidFill>
              </a:rPr>
              <a:t>年夏，我以优异的成绩考上了高中。积劳成疾的奶奶不幸去世了，家里的日子更难了。民政局将我家列为特困家庭，每月补助</a:t>
            </a:r>
            <a:r>
              <a:rPr lang="en-US" altLang="zh-CN" sz="2000" b="1">
                <a:solidFill>
                  <a:srgbClr val="0000FF"/>
                </a:solidFill>
              </a:rPr>
              <a:t>40</a:t>
            </a:r>
            <a:r>
              <a:rPr lang="zh-CN" altLang="en-US" sz="2000" b="1">
                <a:solidFill>
                  <a:srgbClr val="0000FF"/>
                </a:solidFill>
              </a:rPr>
              <a:t>元钱，我所在的高中也适当减免了我的学杂费，我这才得以继续读下去。</a:t>
            </a:r>
            <a:endParaRPr lang="zh-CN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           由于是住读，学习又抓得紧，我很少回家。父亲依旧在为</a:t>
            </a:r>
            <a:r>
              <a:rPr lang="en-US" altLang="zh-CN" sz="2000" b="1">
                <a:solidFill>
                  <a:srgbClr val="0000FF"/>
                </a:solidFill>
              </a:rPr>
              <a:t>50</a:t>
            </a:r>
            <a:r>
              <a:rPr lang="zh-CN" altLang="en-US" sz="2000" b="1">
                <a:solidFill>
                  <a:srgbClr val="0000FF"/>
                </a:solidFill>
              </a:rPr>
              <a:t>元打工，为我送菜的担子就责无旁贷地落在娘身上。每次总是隔壁的婶婶帮忙为我炒好咸菜，然后交给娘送来。</a:t>
            </a:r>
            <a:r>
              <a:rPr lang="en-US" altLang="zh-CN" sz="2000" b="1">
                <a:solidFill>
                  <a:srgbClr val="0000FF"/>
                </a:solidFill>
              </a:rPr>
              <a:t>20</a:t>
            </a:r>
            <a:r>
              <a:rPr lang="zh-CN" altLang="en-US" sz="2000" b="1">
                <a:solidFill>
                  <a:srgbClr val="0000FF"/>
                </a:solidFill>
              </a:rPr>
              <a:t>公里的羊肠山路亏娘牢牢地记了下来，风雨无阻。也真是奇迹，凡是为儿子做的事，我的疯娘一点儿也不疯。除了母爱，我无法解释这种现象在医学上应该怎么破译。</a:t>
            </a:r>
            <a:endParaRPr lang="zh-CN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            </a:t>
            </a:r>
            <a:r>
              <a:rPr lang="en-US" altLang="zh-CN" sz="2000" b="1">
                <a:solidFill>
                  <a:srgbClr val="0000FF"/>
                </a:solidFill>
              </a:rPr>
              <a:t>20003</a:t>
            </a:r>
            <a:r>
              <a:rPr lang="zh-CN" altLang="en-US" sz="2000" b="1">
                <a:solidFill>
                  <a:srgbClr val="0000FF"/>
                </a:solidFill>
              </a:rPr>
              <a:t>年</a:t>
            </a:r>
            <a:r>
              <a:rPr lang="en-US" altLang="zh-CN" sz="2000" b="1">
                <a:solidFill>
                  <a:srgbClr val="0000FF"/>
                </a:solidFill>
              </a:rPr>
              <a:t>4</a:t>
            </a:r>
            <a:r>
              <a:rPr lang="zh-CN" altLang="en-US" sz="2000" b="1">
                <a:solidFill>
                  <a:srgbClr val="0000FF"/>
                </a:solidFill>
              </a:rPr>
              <a:t>月的一个星期天，娘来了，不但为我送来了菜，还带来了十几个野核桃。我拿起一个，咬了一口，笑着问她：“挺甜的，哪来的？”娘说：“我</a:t>
            </a:r>
            <a:r>
              <a:rPr lang="en-US" altLang="zh-CN" sz="2000" b="1">
                <a:solidFill>
                  <a:srgbClr val="0000FF"/>
                </a:solidFill>
              </a:rPr>
              <a:t>……</a:t>
            </a:r>
            <a:r>
              <a:rPr lang="zh-CN" altLang="en-US" sz="2000" b="1">
                <a:solidFill>
                  <a:srgbClr val="0000FF"/>
                </a:solidFill>
              </a:rPr>
              <a:t>我摘得</a:t>
            </a:r>
            <a:r>
              <a:rPr lang="en-US" altLang="zh-CN" sz="2000" b="1">
                <a:solidFill>
                  <a:srgbClr val="0000FF"/>
                </a:solidFill>
              </a:rPr>
              <a:t>……”</a:t>
            </a:r>
            <a:r>
              <a:rPr lang="zh-CN" altLang="en-US" sz="2000" b="1">
                <a:solidFill>
                  <a:srgbClr val="0000FF"/>
                </a:solidFill>
              </a:rPr>
              <a:t>没想到娘还会摘野桃，我由衷地表扬她：“娘，您真是越来越能干了。”娘嘿嘿地笑了。</a:t>
            </a:r>
            <a:endParaRPr lang="zh-CN" altLang="en-US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6868" name="图片 36867" descr="繁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0"/>
            <a:ext cx="9251950" cy="810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36868"/>
          <p:cNvSpPr txBox="1"/>
          <p:nvPr/>
        </p:nvSpPr>
        <p:spPr>
          <a:xfrm>
            <a:off x="468313" y="188913"/>
            <a:ext cx="3816350" cy="311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华文行楷" pitchFamily="2" charset="-122"/>
              </a:rPr>
              <a:t>清新隽永的文字</a:t>
            </a:r>
            <a:endParaRPr lang="zh-CN" altLang="en-US" sz="3600" b="0" dirty="0">
              <a:solidFill>
                <a:schemeClr val="bg1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华文行楷" pitchFamily="2" charset="-122"/>
              </a:rPr>
              <a:t>如文学夜空里</a:t>
            </a:r>
            <a:endParaRPr lang="zh-CN" altLang="en-US" sz="3600" b="0" dirty="0">
              <a:solidFill>
                <a:schemeClr val="bg1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华文行楷" pitchFamily="2" charset="-122"/>
              </a:rPr>
              <a:t>颗颗璀璨的繁星</a:t>
            </a:r>
            <a:endParaRPr lang="zh-CN" altLang="en-US" sz="3600" b="0" dirty="0">
              <a:solidFill>
                <a:schemeClr val="bg1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华文行楷" pitchFamily="2" charset="-122"/>
              </a:rPr>
              <a:t>熠熠生辉</a:t>
            </a:r>
            <a:endParaRPr lang="zh-CN" altLang="en-US" sz="3600" b="0" dirty="0">
              <a:solidFill>
                <a:schemeClr val="bg1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ransition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228600" y="457200"/>
            <a:ext cx="86868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娘临走前，我照例叮嘱她注意安全，娘“哦哦”地应着。送走娘，我又扎进了高考前最后的复习中。第二天，我正在上课，婶婶匆匆地赶到学校，问我娘送菜来没有，说我娘到现在还没回家。我心一紧，娘该不会走错道了吧？婶婶问：“你娘没说什么？”我说没有，她给我带了十几个野桃哩。婶婶两手一拍：“坏了坏了，可能就坏在这野鲜桃上。”婶婶替我请了假，我们沿着山路往回找，回家的路上确有几棵野桃树，桃树上稀稀拉拉地挂着几个桃子，因为长在峭壁上才得以保存下来。我们同时发现一棵桃树有枝丫折断的痕迹，树下是百仗深渊。婶婶看了看我说：“到峭壁底下去看看吧！”我说：“婶婶你别吓我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……”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婶婶不由分说，拉着我就往山谷里走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娘静静地躺在谷底，周边是一些散落的桃子，她手里还紧紧攥着一个，身上的血早就凝固成了沉重的黑色。我悲痛得五脏俱裂，紧紧地抱住娘，说：“娘啊，我的苦命娘啊，儿悔不该说这桃子甜啊，是儿子要了你的命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……”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我将头贴在娘冰凉的脸上，哭得满山遍野的石头都陪着落泪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天下的母亲都是一样的无私伟大，她们的爱无处不在。在生活中我们每天都在接受母爱的滋润，同学们回想一下，生活中，妈妈为你做过的那件事，让你很感动，它可能只是生活中一件很微小的事。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5" descr="卡通记事本背景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-214312"/>
            <a:ext cx="9117012" cy="807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矩形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1775" y="-323850"/>
            <a:ext cx="6430963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3"/>
          <p:cNvSpPr txBox="1"/>
          <p:nvPr/>
        </p:nvSpPr>
        <p:spPr>
          <a:xfrm>
            <a:off x="785813" y="1285875"/>
            <a:ext cx="7715250" cy="4024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请你拿起手中的笔，</a:t>
            </a:r>
            <a:r>
              <a:rPr lang="zh-CN" altLang="en-US" sz="4000" b="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仿照本文的结尾段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，用 “母亲啊，你是</a:t>
            </a:r>
            <a:r>
              <a:rPr lang="en-US" altLang="zh-CN" sz="4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________,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我是</a:t>
            </a:r>
            <a:r>
              <a:rPr lang="en-US" altLang="zh-CN" sz="4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________,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除了你，谁是我</a:t>
            </a:r>
            <a:r>
              <a:rPr lang="en-US" altLang="zh-CN" sz="4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____________________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。”的</a:t>
            </a:r>
            <a:r>
              <a:rPr lang="zh-CN" altLang="en-US" sz="4000" b="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句式，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采用</a:t>
            </a:r>
            <a:r>
              <a:rPr lang="zh-CN" altLang="en-US" sz="4000" b="0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比喻手法</a:t>
            </a:r>
            <a:r>
              <a:rPr lang="zh-CN" altLang="en-US" sz="4000" b="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写一段话，诉说对母亲的爱。</a:t>
            </a:r>
            <a:endParaRPr lang="zh-CN" altLang="en-US" sz="4000" b="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5" descr="图片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462"/>
            <a:ext cx="9144000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7892" name="图片 37891" descr="chunshu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4488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文本框 37892"/>
          <p:cNvSpPr txBox="1"/>
          <p:nvPr/>
        </p:nvSpPr>
        <p:spPr>
          <a:xfrm>
            <a:off x="5003800" y="3860800"/>
            <a:ext cx="4465638" cy="2773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</a:rPr>
              <a:t>缓缓流淌的情感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中宋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</a:rPr>
              <a:t>如文苑中的一池春水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中宋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</a:rPr>
              <a:t>微风过后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中宋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</a:rPr>
              <a:t>荡起阵阵爱的涟漪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6" name="图片 28675" descr="xin_511102281118620288263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90" y="3427730"/>
            <a:ext cx="2438400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 anchor="ctr"/>
          <a:p>
            <a:endParaRPr lang="zh-CN" altLang="en-US" sz="4000" b="1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27305" y="838200"/>
            <a:ext cx="9100185" cy="5486400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en-US" altLang="zh-CN" sz="2800" b="1" dirty="0"/>
              <a:t>    </a:t>
            </a:r>
            <a:r>
              <a:rPr lang="zh-CN" altLang="en-US" sz="2800" b="1" dirty="0"/>
              <a:t>这就是冰心，现当代女作家，儿童文学作家。原名谢婉莹，笔名冰心。原籍福建长乐，生于福州，幼年时代就广泛接触了中国古典小说和译作。创作有《斯人独憔悴》《去国》等探索人生问题的“问题小说”。同时，</a:t>
            </a:r>
            <a:r>
              <a:rPr lang="zh-CN" altLang="en-US" sz="2800" b="1" dirty="0">
                <a:solidFill>
                  <a:srgbClr val="FF0000"/>
                </a:solidFill>
              </a:rPr>
              <a:t>受到泰戈尔《飞鸟集》的影响</a:t>
            </a:r>
            <a:r>
              <a:rPr lang="zh-CN" altLang="en-US" sz="2800" b="1" dirty="0"/>
              <a:t>，创作了《繁星》和《春水》两部诗集，被人称为“春水体”。还写有散文集《寄小读者》，显示出</a:t>
            </a:r>
            <a:r>
              <a:rPr lang="zh-CN" altLang="en-US" sz="2800" b="1" dirty="0">
                <a:solidFill>
                  <a:srgbClr val="FF0000"/>
                </a:solidFill>
              </a:rPr>
              <a:t>婉约典雅、轻灵隽丽、凝练流畅的特点，具有高度的艺术表现力</a:t>
            </a:r>
            <a:r>
              <a:rPr lang="zh-CN" altLang="en-US" sz="2800" b="1" dirty="0"/>
              <a:t>，这种独特</a:t>
            </a:r>
            <a:endParaRPr lang="zh-CN" altLang="en-US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/>
              <a:t>的风格曾被时人称为“冰心体”，产生了</a:t>
            </a:r>
            <a:endParaRPr lang="zh-CN" altLang="en-US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/>
              <a:t>广泛的影响。</a:t>
            </a:r>
            <a:endParaRPr lang="zh-CN" altLang="en-US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/>
              <a:t>     </a:t>
            </a:r>
            <a:r>
              <a:rPr lang="zh-CN" altLang="en-US" sz="2800" b="1" dirty="0">
                <a:sym typeface="+mn-ea"/>
              </a:rPr>
              <a:t>冰心的创作内容大致包括：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    母爱、童真、自然</a:t>
            </a:r>
            <a:r>
              <a:rPr lang="zh-CN" altLang="en-US" sz="2800" b="1" dirty="0">
                <a:sym typeface="+mn-ea"/>
              </a:rPr>
              <a:t>三个方面。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ym typeface="+mn-ea"/>
              </a:rPr>
              <a:t>    以宣扬“爱的哲学”著称，而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母爱，就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是“爱的哲学”的根本出发点</a:t>
            </a:r>
            <a:r>
              <a:rPr lang="zh-CN" altLang="en-US" sz="2800" b="1" dirty="0">
                <a:sym typeface="+mn-ea"/>
              </a:rPr>
              <a:t>。</a:t>
            </a:r>
            <a:endParaRPr lang="zh-CN" altLang="en-US" sz="2800" b="1" dirty="0"/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>
          <a:custGeom>
            <a:avLst/>
            <a:gdLst>
              <a:gd name="A1" fmla="val 0"/>
              <a:gd name="A3" fmla="val 0"/>
            </a:gdLst>
            <a:ahLst/>
            <a:cxnLst/>
            <a:pathLst/>
          </a:custGeom>
        </p:spPr>
        <p:txBody>
          <a:bodyPr anchor="ctr"/>
          <a:p>
            <a:pPr lvl="0" eaLnBrk="1" hangingPunct="1"/>
            <a:endParaRPr lang="zh-CN" altLang="en-US" dirty="0"/>
          </a:p>
        </p:txBody>
      </p:sp>
      <p:sp>
        <p:nvSpPr>
          <p:cNvPr id="3075" name="Rectangle 3"/>
          <p:cNvSpPr>
            <a:spLocks noGrp="1" noRot="1"/>
          </p:cNvSpPr>
          <p:nvPr>
            <p:ph type="body"/>
          </p:nvPr>
        </p:nvSpPr>
        <p:spPr>
          <a:custGeom>
            <a:avLst/>
            <a:gdLst>
              <a:gd name="A1" fmla="val 0"/>
              <a:gd name="A3" fmla="val 0"/>
            </a:gdLst>
            <a:ahLst/>
            <a:cxnLst/>
            <a:pathLst/>
          </a:custGeom>
        </p:spPr>
        <p:txBody>
          <a:bodyPr/>
          <a:p>
            <a:pPr lvl="0" eaLnBrk="1" hangingPunct="1"/>
            <a:endParaRPr lang="zh-CN" altLang="en-US" dirty="0"/>
          </a:p>
        </p:txBody>
      </p:sp>
      <p:pic>
        <p:nvPicPr>
          <p:cNvPr id="3076" name="Picture 4" descr="a500a6b40466970d89f447bab21358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9372600" cy="710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5"/>
          <p:cNvSpPr txBox="1"/>
          <p:nvPr/>
        </p:nvSpPr>
        <p:spPr>
          <a:xfrm>
            <a:off x="3810000" y="1447800"/>
            <a:ext cx="6629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8000" b="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荷叶 母亲</a:t>
            </a:r>
            <a:endParaRPr lang="zh-CN" altLang="en-US" sz="8000" b="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6019800" y="3286125"/>
            <a:ext cx="25527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6600" b="0" dirty="0">
                <a:solidFill>
                  <a:srgbClr val="FFFF00"/>
                </a:solidFill>
                <a:latin typeface="Arial" panose="020B0604020202020204" pitchFamily="34" charset="0"/>
                <a:ea typeface="华文行楷" pitchFamily="2" charset="-122"/>
              </a:rPr>
              <a:t>冰 心</a:t>
            </a:r>
            <a:endParaRPr lang="zh-CN" altLang="en-US" sz="6600" b="0" dirty="0">
              <a:solidFill>
                <a:srgbClr val="FFFF00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4343400" y="5029200"/>
            <a:ext cx="449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5" descr="untitl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807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AutoShape 4"/>
          <p:cNvSpPr>
            <a:spLocks noGrp="1"/>
          </p:cNvSpPr>
          <p:nvPr>
            <p:ph type="body"/>
          </p:nvPr>
        </p:nvSpPr>
        <p:spPr>
          <a:xfrm>
            <a:off x="1071563" y="500063"/>
            <a:ext cx="7072312" cy="6072187"/>
          </a:xfrm>
          <a:prstGeom prst="verticalScroll">
            <a:avLst>
              <a:gd name="adj" fmla="val 12500"/>
            </a:avLst>
          </a:prstGeom>
          <a:solidFill>
            <a:srgbClr val="FFCC00">
              <a:alpha val="81960"/>
            </a:srgbClr>
          </a:solidFill>
          <a:ln>
            <a:solidFill>
              <a:schemeClr val="tx1"/>
            </a:solidFill>
          </a:ln>
        </p:spPr>
        <p:txBody>
          <a:bodyPr/>
          <a:p>
            <a:pPr lvl="0" eaLnBrk="1" hangingPunct="1">
              <a:lnSpc>
                <a:spcPct val="90000"/>
              </a:lnSpc>
            </a:pPr>
            <a:endParaRPr lang="zh-CN" altLang="en-US" sz="2800" dirty="0">
              <a:solidFill>
                <a:srgbClr val="92D05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54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华文新魏" pitchFamily="2" charset="-122"/>
              </a:rPr>
              <a:t>范读感知诗意</a:t>
            </a:r>
            <a:endParaRPr lang="zh-CN" altLang="en-US" sz="5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ea typeface="华文新魏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54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华文新魏" pitchFamily="2" charset="-122"/>
              </a:rPr>
              <a:t>品读鉴赏语言</a:t>
            </a:r>
            <a:endParaRPr lang="zh-CN" altLang="en-US" sz="5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ea typeface="华文新魏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54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华文新魏" pitchFamily="2" charset="-122"/>
              </a:rPr>
              <a:t>悟读把握诗情</a:t>
            </a:r>
            <a:endParaRPr lang="zh-CN" altLang="en-US" sz="5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ea typeface="华文新魏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54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华文新魏" pitchFamily="2" charset="-122"/>
              </a:rPr>
              <a:t>拓展学习写法</a:t>
            </a:r>
            <a:endParaRPr lang="zh-CN" altLang="en-US" sz="5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ea typeface="华文新魏" pitchFamily="2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5400" b="1" dirty="0">
                <a:solidFill>
                  <a:srgbClr val="92D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   </a:t>
            </a:r>
            <a:endParaRPr lang="zh-CN" altLang="en-US" sz="5400" b="1" dirty="0">
              <a:solidFill>
                <a:srgbClr val="92D050"/>
              </a:solidFill>
              <a:effectLst>
                <a:outerShdw blurRad="38100" dist="38100" dir="2700000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100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06688" y="139700"/>
            <a:ext cx="4516437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1828800" cy="5364162"/>
          </a:xfrm>
          <a:custGeom>
            <a:avLst/>
            <a:gdLst>
              <a:gd name="A1" fmla="val 0"/>
              <a:gd name="A3" fmla="val 0"/>
            </a:gdLst>
            <a:ahLst/>
            <a:cxnLst/>
            <a:pathLst/>
          </a:custGeom>
        </p:spPr>
        <p:txBody>
          <a:bodyPr/>
          <a:p>
            <a:pPr>
              <a:buNone/>
            </a:pPr>
            <a:r>
              <a:rPr lang="zh-CN" altLang="en-US" sz="4000" b="1" dirty="0"/>
              <a:t>花</a:t>
            </a:r>
            <a:r>
              <a:rPr lang="zh-CN" altLang="en-US" sz="4000" b="1" dirty="0">
                <a:solidFill>
                  <a:srgbClr val="FF0000"/>
                </a:solidFill>
              </a:rPr>
              <a:t>瑞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莲蓬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菡萏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徘徊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/>
              <a:t>    斜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荫蔽</a:t>
            </a:r>
            <a:endParaRPr lang="zh-CN" altLang="en-US" sz="4000" b="1" dirty="0"/>
          </a:p>
        </p:txBody>
      </p:sp>
      <p:sp>
        <p:nvSpPr>
          <p:cNvPr id="39940" name="文本框 39939"/>
          <p:cNvSpPr txBox="1"/>
          <p:nvPr/>
        </p:nvSpPr>
        <p:spPr>
          <a:xfrm>
            <a:off x="1692275" y="1268413"/>
            <a:ext cx="63357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ruì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花开的好预兆。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文本框 39940"/>
          <p:cNvSpPr txBox="1"/>
          <p:nvPr/>
        </p:nvSpPr>
        <p:spPr>
          <a:xfrm>
            <a:off x="1692275" y="1989138"/>
            <a:ext cx="271621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liánpéng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   </a:t>
            </a:r>
            <a:endParaRPr lang="en-US" altLang="zh-CN" sz="3200" b="1">
              <a:solidFill>
                <a:srgbClr val="FF0000"/>
              </a:solidFill>
              <a:latin typeface="Berlin Sans FB Demi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文本框 39942"/>
          <p:cNvSpPr txBox="1"/>
          <p:nvPr/>
        </p:nvSpPr>
        <p:spPr>
          <a:xfrm>
            <a:off x="1692275" y="2708275"/>
            <a:ext cx="77771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hàndàn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Berlin Sans FB Demi" pitchFamily="34" charset="0"/>
                <a:ea typeface="宋体" panose="02010600030101010101" pitchFamily="2" charset="-122"/>
              </a:rPr>
              <a:t>荷花，文中指含苞待放。</a:t>
            </a:r>
            <a:endParaRPr lang="zh-CN" altLang="en-US" sz="4000" b="1" dirty="0">
              <a:solidFill>
                <a:schemeClr val="tx1"/>
              </a:solidFill>
              <a:latin typeface="Berlin Sans FB Demi" pitchFamily="34" charset="0"/>
              <a:ea typeface="宋体" panose="02010600030101010101" pitchFamily="2" charset="-122"/>
            </a:endParaRPr>
          </a:p>
        </p:txBody>
      </p:sp>
      <p:sp>
        <p:nvSpPr>
          <p:cNvPr id="39946" name="文本框 39945"/>
          <p:cNvSpPr txBox="1"/>
          <p:nvPr/>
        </p:nvSpPr>
        <p:spPr>
          <a:xfrm>
            <a:off x="1692275" y="3429000"/>
            <a:ext cx="1951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páihuái</a:t>
            </a:r>
            <a:endParaRPr lang="en-US" altLang="zh-CN" sz="4000" b="1">
              <a:solidFill>
                <a:schemeClr val="tx1"/>
              </a:solidFill>
              <a:latin typeface="Berlin Sans FB Demi" pitchFamily="34" charset="0"/>
              <a:ea typeface="宋体" panose="02010600030101010101" pitchFamily="2" charset="-122"/>
            </a:endParaRPr>
          </a:p>
        </p:txBody>
      </p:sp>
      <p:sp>
        <p:nvSpPr>
          <p:cNvPr id="39947" name="文本框 39946"/>
          <p:cNvSpPr txBox="1"/>
          <p:nvPr/>
        </p:nvSpPr>
        <p:spPr>
          <a:xfrm>
            <a:off x="1692275" y="4149725"/>
            <a:ext cx="52959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qī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4000" b="1" dirty="0">
                <a:solidFill>
                  <a:schemeClr val="tx1"/>
                </a:solidFill>
                <a:latin typeface="Berlin Sans FB Demi" pitchFamily="34" charset="0"/>
                <a:ea typeface="宋体" panose="02010600030101010101" pitchFamily="2" charset="-122"/>
              </a:rPr>
              <a:t>倾斜，歪斜。</a:t>
            </a:r>
            <a:r>
              <a:rPr lang="zh-CN" altLang="en-US" sz="3200" b="1" dirty="0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Berlin Sans FB Demi" pitchFamily="34" charset="0"/>
              <a:ea typeface="宋体" panose="02010600030101010101" pitchFamily="2" charset="-122"/>
            </a:endParaRPr>
          </a:p>
        </p:txBody>
      </p:sp>
      <p:sp>
        <p:nvSpPr>
          <p:cNvPr id="39949" name="文本框 39948"/>
          <p:cNvSpPr txBox="1"/>
          <p:nvPr/>
        </p:nvSpPr>
        <p:spPr>
          <a:xfrm>
            <a:off x="1619250" y="4941888"/>
            <a:ext cx="37417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y</a:t>
            </a:r>
            <a:r>
              <a:rPr lang="en-US" altLang="zh-CN" sz="40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ì</a:t>
            </a:r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n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bì</a:t>
            </a:r>
            <a:r>
              <a:rPr lang="en-US" altLang="zh-CN" sz="4000" b="1">
                <a:solidFill>
                  <a:srgbClr val="FF0000"/>
                </a:solidFill>
                <a:latin typeface="Berlin Sans FB Demi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000" b="1" dirty="0">
                <a:solidFill>
                  <a:schemeClr val="tx1"/>
                </a:solidFill>
                <a:latin typeface="Berlin Sans FB Demi" pitchFamily="34" charset="0"/>
                <a:ea typeface="宋体" panose="02010600030101010101" pitchFamily="2" charset="-122"/>
              </a:rPr>
              <a:t>遮蔽。</a:t>
            </a:r>
            <a:endParaRPr lang="zh-CN" altLang="en-US" sz="4000" b="1" dirty="0">
              <a:solidFill>
                <a:schemeClr val="tx1"/>
              </a:solidFill>
              <a:latin typeface="Berlin Sans FB Demi" pitchFamily="34" charset="0"/>
              <a:ea typeface="宋体" panose="02010600030101010101" pitchFamily="2" charset="-122"/>
            </a:endParaRPr>
          </a:p>
        </p:txBody>
      </p:sp>
      <p:sp>
        <p:nvSpPr>
          <p:cNvPr id="39953" name="矩形 39952"/>
          <p:cNvSpPr/>
          <p:nvPr/>
        </p:nvSpPr>
        <p:spPr>
          <a:xfrm>
            <a:off x="539750" y="4365625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0">
                <a:ln w="12700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53882" dir="2699999" algn="ctr" rotWithShape="0">
                    <a:srgbClr val="CBCBCB">
                      <a:alpha val="80000"/>
                    </a:srgbClr>
                  </a:outerShdw>
                </a:effectLst>
                <a:latin typeface="华文细黑" charset="0"/>
                <a:ea typeface="华文细黑" charset="0"/>
              </a:rPr>
              <a:t>奇支</a:t>
            </a:r>
            <a:endParaRPr lang="zh-CN" altLang="en-US" sz="3600" b="0">
              <a:ln w="1270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53882" dir="2699999" algn="ctr" rotWithShape="0">
                  <a:srgbClr val="CBCBCB">
                    <a:alpha val="80000"/>
                  </a:srgbClr>
                </a:outerShdw>
              </a:effectLst>
              <a:latin typeface="华文细黑" charset="0"/>
              <a:ea typeface="华文细黑" charset="0"/>
            </a:endParaRPr>
          </a:p>
        </p:txBody>
      </p:sp>
      <p:pic>
        <p:nvPicPr>
          <p:cNvPr id="39954" name="图片 1" descr="untitl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5" name="Picture 3" descr="2007730201944622_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445125"/>
            <a:ext cx="3708400" cy="123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56" name="文本框 39955"/>
          <p:cNvSpPr txBox="1"/>
          <p:nvPr/>
        </p:nvSpPr>
        <p:spPr>
          <a:xfrm>
            <a:off x="0" y="333375"/>
            <a:ext cx="63007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9900"/>
                </a:solidFill>
                <a:latin typeface="Arial" panose="020B0604020202020204" pitchFamily="34" charset="0"/>
                <a:ea typeface="方正舒体" pitchFamily="2" charset="-122"/>
              </a:rPr>
              <a:t>字词预习检测</a:t>
            </a:r>
            <a:endParaRPr lang="zh-CN" altLang="en-US" sz="4800" b="1" dirty="0">
              <a:solidFill>
                <a:srgbClr val="009900"/>
              </a:solidFill>
              <a:latin typeface="Arial" panose="020B0604020202020204" pitchFamily="34" charset="0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/>
      <p:bldP spid="39946" grpId="0"/>
      <p:bldP spid="39947" grpId="0"/>
      <p:bldP spid="399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57200" y="115570"/>
            <a:ext cx="8229600" cy="781685"/>
          </a:xfrm>
        </p:spPr>
        <p:txBody>
          <a:bodyPr anchor="ctr"/>
          <a:p>
            <a:r>
              <a:rPr lang="zh-CN" altLang="en-US" sz="3600"/>
              <a:t>探究活动一：领会文章层次美</a:t>
            </a:r>
            <a:endParaRPr lang="zh-CN" altLang="en-US" sz="3600"/>
          </a:p>
        </p:txBody>
      </p:sp>
      <p:graphicFrame>
        <p:nvGraphicFramePr>
          <p:cNvPr id="16387" name="内容占位符 16386"/>
          <p:cNvGraphicFramePr/>
          <p:nvPr>
            <p:ph idx="1"/>
          </p:nvPr>
        </p:nvGraphicFramePr>
        <p:xfrm>
          <a:off x="609600" y="1694180"/>
          <a:ext cx="7757160" cy="5008880"/>
        </p:xfrm>
        <a:graphic>
          <a:graphicData uri="http://schemas.openxmlformats.org/drawingml/2006/table">
            <a:tbl>
              <a:tblPr/>
              <a:tblGrid>
                <a:gridCol w="1646555"/>
                <a:gridCol w="1645920"/>
                <a:gridCol w="1644650"/>
                <a:gridCol w="1646555"/>
                <a:gridCol w="1173480"/>
              </a:tblGrid>
              <a:tr h="79502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第一次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第二次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第三次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第四次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环境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繁杂的雨声，浓阴的天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红莲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开满  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亭亭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心情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烦闷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9" name="文本框 16418"/>
          <p:cNvSpPr txBox="1"/>
          <p:nvPr/>
        </p:nvSpPr>
        <p:spPr>
          <a:xfrm>
            <a:off x="206375" y="774700"/>
            <a:ext cx="8763000" cy="944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文章写看红莲，表达自己的心情，都是层次清晰的，请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你探究欣赏，填写表格。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839470"/>
          </a:xfrm>
        </p:spPr>
        <p:txBody>
          <a:bodyPr anchor="ctr"/>
          <a:p>
            <a:r>
              <a:rPr lang="zh-CN" altLang="en-US" sz="3600"/>
              <a:t>探究活动一：领会文章层次美</a:t>
            </a:r>
            <a:endParaRPr lang="zh-CN" altLang="en-US" sz="3600"/>
          </a:p>
        </p:txBody>
      </p:sp>
      <p:graphicFrame>
        <p:nvGraphicFramePr>
          <p:cNvPr id="19459" name="内容占位符 19458"/>
          <p:cNvGraphicFramePr/>
          <p:nvPr>
            <p:ph idx="1"/>
          </p:nvPr>
        </p:nvGraphicFramePr>
        <p:xfrm>
          <a:off x="609600" y="1600200"/>
          <a:ext cx="8229600" cy="49530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8143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第一次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第二次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第三次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第四次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环境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繁杂的雨声，浓阴的天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雷声作了，雨愈下愈大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雨肆意地下着，大荷叶慢慢倾侧了下来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雨势并不减退，勇敢慈怜的荷叶上聚了些水珠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红莲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开满  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亭亭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左右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欹斜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被大荷叶覆盖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不摇动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心情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烦闷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不适意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不宁的心绪散尽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FF"/>
                          </a:solidFill>
                        </a:rPr>
                        <a:t>深深受感动</a:t>
                      </a:r>
                      <a:endParaRPr lang="zh-CN" altLang="en-US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在屏幕上显示</PresentationFormat>
  <Paragraphs>197</Paragraphs>
  <Slides>22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华文隶书</vt:lpstr>
      <vt:lpstr>华文中宋</vt:lpstr>
      <vt:lpstr>华文行楷</vt:lpstr>
      <vt:lpstr>华文新魏</vt:lpstr>
      <vt:lpstr>Berlin Sans FB Demi</vt:lpstr>
      <vt:lpstr>华文细黑</vt:lpstr>
      <vt:lpstr>方正舒体</vt:lpstr>
      <vt:lpstr>微软雅黑</vt:lpstr>
      <vt:lpstr>Calibri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探究活动一：领会文章层次美</vt:lpstr>
      <vt:lpstr>探究活动一：领会文章层次美</vt:lpstr>
      <vt:lpstr>探究活动二：领会文章的语言美</vt:lpstr>
      <vt:lpstr>探究活动三：领会文章的构思美</vt:lpstr>
      <vt:lpstr>探究活动四：体会文章的情感美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疯   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hecj</dc:creator>
  <cp:lastModifiedBy>Administrator</cp:lastModifiedBy>
  <cp:revision>146</cp:revision>
  <dcterms:created xsi:type="dcterms:W3CDTF">2012-06-06T01:30:00Z</dcterms:created>
  <dcterms:modified xsi:type="dcterms:W3CDTF">2017-12-27T13:02:20Z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