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57" r:id="rId11"/>
    <p:sldId id="266" r:id="rId12"/>
    <p:sldId id="267" r:id="rId13"/>
    <p:sldId id="268" r:id="rId14"/>
    <p:sldId id="269" r:id="rId15"/>
    <p:sldId id="277" r:id="rId16"/>
    <p:sldId id="282" r:id="rId17"/>
    <p:sldId id="279" r:id="rId18"/>
    <p:sldId id="280" r:id="rId19"/>
    <p:sldId id="281" r:id="rId20"/>
    <p:sldId id="270" r:id="rId21"/>
  </p:sldIdLst>
  <p:sldSz cx="7559675" cy="1069181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字体管家娜娜体" charset="-122"/>
      <p:regular r:id="rId27"/>
    </p:embeddedFont>
    <p:embeddedFont>
      <p:font typeface="锐字云字库舒体1.0" charset="-122"/>
      <p:regular r:id="rId28"/>
    </p:embeddedFont>
    <p:embeddedFont>
      <p:font typeface="微软雅黑" pitchFamily="34" charset="-122"/>
      <p:regular r:id="rId29"/>
      <p:bold r:id="rId30"/>
    </p:embeddedFont>
    <p:embeddedFont>
      <p:font typeface="楷体" pitchFamily="49" charset="-122"/>
      <p:regular r:id="rId31"/>
    </p:embeddedFont>
    <p:embeddedFont>
      <p:font typeface="字体管家糖果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99CC"/>
    <a:srgbClr val="FFCC99"/>
    <a:srgbClr val="FFCCCC"/>
    <a:srgbClr val="FFFFFF"/>
    <a:srgbClr val="CCFFCC"/>
    <a:srgbClr val="AFFFD7"/>
    <a:srgbClr val="CCFFFF"/>
    <a:srgbClr val="99FFCC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-2316" y="-10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950" y="1143000"/>
            <a:ext cx="2182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5001" y="1749828"/>
            <a:ext cx="5670008" cy="3722406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45001" y="5615784"/>
            <a:ext cx="5670008" cy="2581428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19751" y="569251"/>
            <a:ext cx="6520510" cy="90609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13" y="2665580"/>
            <a:ext cx="6520510" cy="444758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5813" y="7155236"/>
            <a:ext cx="6520510" cy="2338878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751" y="2846254"/>
            <a:ext cx="3213005" cy="678398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27256" y="2846254"/>
            <a:ext cx="3213005" cy="678398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569251"/>
            <a:ext cx="6520510" cy="20666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5894" y="2772687"/>
            <a:ext cx="3022004" cy="1284526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894" y="4155479"/>
            <a:ext cx="3022004" cy="54945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79800" y="2772687"/>
            <a:ext cx="3036887" cy="1284526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79800" y="4155479"/>
            <a:ext cx="3036887" cy="54945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712801"/>
            <a:ext cx="2582848" cy="249480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13989" y="712803"/>
            <a:ext cx="3827256" cy="8424913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0735" y="3207605"/>
            <a:ext cx="2582848" cy="5942485"/>
          </a:xfrm>
        </p:spPr>
        <p:txBody>
          <a:bodyPr/>
          <a:lstStyle>
            <a:lvl1pPr marL="0" indent="0">
              <a:buNone/>
              <a:defRPr sz="1655"/>
            </a:lvl1pPr>
            <a:lvl2pPr marL="377825" indent="0">
              <a:buNone/>
              <a:defRPr sz="1490"/>
            </a:lvl2pPr>
            <a:lvl3pPr marL="756285" indent="0">
              <a:buNone/>
              <a:defRPr sz="1325"/>
            </a:lvl3pPr>
            <a:lvl4pPr marL="1134110" indent="0">
              <a:buNone/>
              <a:defRPr sz="1155"/>
            </a:lvl4pPr>
            <a:lvl5pPr marL="1511935" indent="0">
              <a:buNone/>
              <a:defRPr sz="1155"/>
            </a:lvl5pPr>
            <a:lvl6pPr marL="1889760" indent="0">
              <a:buNone/>
              <a:defRPr sz="1155"/>
            </a:lvl6pPr>
            <a:lvl7pPr marL="2268220" indent="0">
              <a:buNone/>
              <a:defRPr sz="1155"/>
            </a:lvl7pPr>
            <a:lvl8pPr marL="2646045" indent="0">
              <a:buNone/>
              <a:defRPr sz="1155"/>
            </a:lvl8pPr>
            <a:lvl9pPr marL="3023870" indent="0">
              <a:buNone/>
              <a:defRPr sz="11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10133" y="569251"/>
            <a:ext cx="1630127" cy="906098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751" y="569251"/>
            <a:ext cx="4795882" cy="906098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9751" y="569251"/>
            <a:ext cx="6520510" cy="2066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751" y="2846254"/>
            <a:ext cx="6520510" cy="678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751" y="9909915"/>
            <a:ext cx="1701002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04254" y="9909915"/>
            <a:ext cx="2551504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39258" y="9909915"/>
            <a:ext cx="1701002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8595" algn="l" defTabSz="756285" rtl="0" eaLnBrk="1" latinLnBrk="0" hangingPunct="1">
        <a:lnSpc>
          <a:spcPct val="90000"/>
        </a:lnSpc>
        <a:spcBef>
          <a:spcPts val="825"/>
        </a:spcBef>
        <a:buFont typeface="Arial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u=1528157524,2745681627&amp;fm=21&amp;gp=0[1]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080000">
            <a:off x="3157855" y="4462145"/>
            <a:ext cx="1413510" cy="150114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274320" y="6992620"/>
            <a:ext cx="1961515" cy="17862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E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265998" y="2225357"/>
            <a:ext cx="5080000" cy="16236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9600" b="1" u="none">
                <a:gradFill>
                  <a:gsLst>
                    <a:gs pos="84000">
                      <a:srgbClr val="FECF40"/>
                    </a:gs>
                    <a:gs pos="96000">
                      <a:srgbClr val="ECB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字体管家娜娜体" charset="0"/>
                <a:ea typeface="字体管家娜娜体" charset="0"/>
                <a:cs typeface="字体管家娜娜体" charset="0"/>
              </a:rPr>
              <a:t>糖</a:t>
            </a:r>
            <a:r>
              <a:rPr lang="zh-CN" altLang="en-US" sz="9600" b="1" u="none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字体管家娜娜体" charset="0"/>
                <a:ea typeface="字体管家娜娜体" charset="0"/>
                <a:cs typeface="字体管家娜娜体" charset="0"/>
              </a:rPr>
              <a:t>果</a:t>
            </a:r>
            <a:r>
              <a:rPr lang="zh-CN" altLang="en-US" sz="9600" b="1" u="none">
                <a:gradFill>
                  <a:gsLst>
                    <a:gs pos="0">
                      <a:srgbClr val="9EE256"/>
                    </a:gs>
                    <a:gs pos="66000">
                      <a:srgbClr val="52762D"/>
                    </a:gs>
                  </a:gsLst>
                  <a:lin ang="10800000" scaled="0"/>
                  <a:tileRect r="-100000" b="-100000"/>
                </a:gradFill>
                <a:latin typeface="字体管家娜娜体" charset="0"/>
                <a:ea typeface="字体管家娜娜体" charset="0"/>
                <a:cs typeface="字体管家娜娜体" charset="0"/>
              </a:rPr>
              <a:t>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51998" y="3994468"/>
            <a:ext cx="5080000" cy="1554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0" indent="0" algn="l"/>
            <a:r>
              <a:rPr lang="zh-CN" altLang="en-US" sz="9600" b="1" u="none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27000">
                    <a:srgbClr val="E0EFA6"/>
                  </a:glow>
                </a:effectLst>
                <a:latin typeface="锐字云字库舒体1.0" charset="0"/>
                <a:ea typeface="锐字云字库舒体1.0" charset="0"/>
                <a:cs typeface="锐字云字库舒体1.0" charset="0"/>
              </a:rPr>
              <a:t>青春</a:t>
            </a:r>
          </a:p>
        </p:txBody>
      </p:sp>
      <p:sp>
        <p:nvSpPr>
          <p:cNvPr id="21" name="椭圆 20"/>
          <p:cNvSpPr/>
          <p:nvPr/>
        </p:nvSpPr>
        <p:spPr>
          <a:xfrm>
            <a:off x="1913255" y="7273925"/>
            <a:ext cx="737870" cy="7689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76605" y="7926705"/>
            <a:ext cx="2609215" cy="2435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E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-42754" y="8256588"/>
            <a:ext cx="2608580" cy="2435225"/>
          </a:xfrm>
          <a:prstGeom prst="ellipse">
            <a:avLst/>
          </a:prstGeom>
          <a:solidFill>
            <a:srgbClr val="FFCC99"/>
          </a:solidFill>
          <a:ln>
            <a:solidFill>
              <a:srgbClr val="FE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0" y="8560094"/>
            <a:ext cx="1666240" cy="16827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830070" y="8999220"/>
            <a:ext cx="1148715" cy="1104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99030" y="9806305"/>
            <a:ext cx="639445" cy="574675"/>
          </a:xfrm>
          <a:prstGeom prst="ellipse">
            <a:avLst/>
          </a:prstGeom>
          <a:solidFill>
            <a:srgbClr val="FFCC99"/>
          </a:solidFill>
          <a:ln>
            <a:solidFill>
              <a:srgbClr val="FE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472055" y="9943465"/>
            <a:ext cx="391160" cy="3695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u=1528157524,2745681627&amp;fm=21&amp;gp=0[1]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840000">
            <a:off x="4197985" y="5647055"/>
            <a:ext cx="1250315" cy="1317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75305" y="8920510"/>
            <a:ext cx="3716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微软雅黑" charset="0"/>
                <a:ea typeface="微软雅黑" charset="0"/>
              </a:rPr>
              <a:t>郑陆初级中学七（</a:t>
            </a:r>
            <a:r>
              <a:rPr lang="en-US" altLang="zh-CN" sz="2400" b="1" dirty="0">
                <a:latin typeface="微软雅黑" charset="0"/>
                <a:ea typeface="微软雅黑" charset="0"/>
              </a:rPr>
              <a:t>2</a:t>
            </a:r>
            <a:r>
              <a:rPr lang="zh-CN" altLang="zh-CN" sz="2400" b="1" dirty="0">
                <a:latin typeface="微软雅黑" charset="0"/>
                <a:ea typeface="微软雅黑" charset="0"/>
              </a:rPr>
              <a:t>）班作品集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92445" y="5681345"/>
            <a:ext cx="132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charset="0"/>
                <a:ea typeface="楷体" charset="0"/>
              </a:rPr>
              <a:t>杜越昕、周迅禾、韦海霞等</a:t>
            </a:r>
          </a:p>
          <a:p>
            <a:r>
              <a:rPr lang="zh-CN" altLang="en-US" sz="2800" b="1" dirty="0">
                <a:latin typeface="楷体" charset="0"/>
                <a:ea typeface="楷体" charset="0"/>
              </a:rPr>
              <a:t>             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1079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8</a:t>
            </a:r>
          </a:p>
        </p:txBody>
      </p:sp>
      <p:sp>
        <p:nvSpPr>
          <p:cNvPr id="2" name="矩形 1"/>
          <p:cNvSpPr/>
          <p:nvPr/>
        </p:nvSpPr>
        <p:spPr>
          <a:xfrm>
            <a:off x="-31115" y="374650"/>
            <a:ext cx="1676400" cy="2921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色往事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2895" y="29591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金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64515" y="2061210"/>
            <a:ext cx="6607175" cy="7985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66700" algn="l"/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她犀利的眼睛在“题库”上反复停留，嘴边似乎在念叨着什么。她不愿放过任何一个细节，因为她不想有惭愧。她仔细翻看曾经积累的已概念模糊的生字，因为她不想有遗憾。她的心是坚毅而勇敢的，她想挑战自己，挑战一些她从来没有挑战过的东西。她想认识新的自己，那个永远向前看，永远向前飞奔的自己。每一次证明自己的机会都是那么来之不易，她必定是要抓住机会，团大展身手的，可她却在不知不觉中学会了享受这一过程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她已经“奋斗”了将近一个星期。下午，就要比赛了，她却越发觉得紧张。她无奈地笑笑，随之攥紧了手中的资料，怕它们不经意间就被风吹走了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她的心在煎熬，尽管她已做足了准备。在全体初一同学和老师的注视下，她开始了比赛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结束了！她有些疲惫地望向观众，灿烂地一笑。她知道，自己成功了！她拉着另一个参赛同学的手，轻轻走下台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那次比赛，我们班是第三名。这个名次不算高，但我却拿着第三名的奖状，内心无比感动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啊，这是一次多么宝贵的经验！可是“她”，却还不满足。闭上眼，她的思绪跨越时空，透过笔墨纸砚，深入世间万物。追寻，探索，蕴藏着无数奥秘的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——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汉字文化。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汉字是中华民族文明的根，是数千年历史文化的载体，也是人类共同的文化财富。在我们的生活中，它太常见了，以至于变得普通。但普通并不代表着乏味。细细琢磨，其实每一个汉字都是活的。横、竖、撇、捺、点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只要随意将它们组合在一起，就会成为一种新的概念。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喜欢书法，喜欢看人写毛笔字。那字，有的龙飞凤舞，有的钢强有力，有的优雅秀气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人们常说，字如其人。我相信，心灵美的人，他（她）的字也是美的。融进墨香的汉字可以说是脱俗了。书法大师们将汉字的美提升到了一个新的领域，让人心生向往，颇有启发。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喜欢读文章，喜欢看人们把独立的汉字串在一起，描绘万物之美，倾诉人之常情，大论宇宙奥秘。从生活中，摘取最美的片段，在人们的笔下，在万卷书籍中栩栩生辉。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从古至今，汉字对于我们中国人来说是何等重要！我们依赖汉字，不仅仅是因为它帮助我们向他人表达自己内心的想法，更因为它诠释着万物，寄托着人们的情感，饱含着人们的智慧。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我爱汉字。每一个中国人都爱着汉字！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当我在“汉字听写大会”上完成答题时，我的目光渐渐地变得格外温柔起来。我看到自己用心写的字。真的，好漂亮！对于一个中国人来说，不仅要会写汉字，更要写好汉字！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啊，汉字听写大会，给予我成长，给予我对汉字更深刻的感受。在汉字              的熏陶下，一位少女的嘴角漾起甜甜的笑，“谢谢你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……”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她轻轻吐出             几个字，眼中满是温柔。</a:t>
            </a:r>
            <a:endParaRPr lang="zh-CN" altLang="en-US" sz="1400">
              <a:latin typeface="楷体" charset="0"/>
              <a:ea typeface="楷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9130" y="710565"/>
            <a:ext cx="6441440" cy="1615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>
                <a:latin typeface="楷体" charset="0"/>
                <a:ea typeface="楷体" charset="0"/>
                <a:cs typeface="宋体" charset="0"/>
                <a:sym typeface="+mn-ea"/>
              </a:rPr>
              <a:t>   </a:t>
            </a:r>
            <a:r>
              <a:rPr lang="zh-CN" altLang="en-US" sz="1400">
                <a:latin typeface="楷体" charset="0"/>
                <a:ea typeface="楷体" charset="0"/>
                <a:cs typeface="宋体" charset="0"/>
                <a:sym typeface="+mn-ea"/>
              </a:rPr>
              <a:t>没错，那是我第一次参加学校召开的汉字听写大会。哦，我又忆起那个渴望成长的女孩。当她从老师那得知自己要参赛的消息，暗自窃喜，却又内心忐忑。掂量自己的“词库”，怎么说还是有顾虑的。哎</a:t>
            </a:r>
            <a:r>
              <a:rPr lang="en-US" altLang="zh-CN" sz="1400">
                <a:latin typeface="楷体" charset="0"/>
                <a:ea typeface="楷体" charset="0"/>
                <a:cs typeface="宋体" charset="0"/>
                <a:sym typeface="+mn-ea"/>
              </a:rPr>
              <a:t>——</a:t>
            </a:r>
            <a:r>
              <a:rPr lang="zh-CN" altLang="en-US" sz="1400">
                <a:latin typeface="楷体" charset="0"/>
                <a:ea typeface="楷体" charset="0"/>
                <a:cs typeface="宋体" charset="0"/>
                <a:sym typeface="+mn-ea"/>
              </a:rPr>
              <a:t>她竟有点害怕起来了</a:t>
            </a:r>
            <a:r>
              <a:rPr lang="en-US" altLang="zh-CN" sz="1400">
                <a:latin typeface="楷体" charset="0"/>
                <a:ea typeface="楷体" charset="0"/>
                <a:cs typeface="宋体" charset="0"/>
                <a:sym typeface="+mn-ea"/>
              </a:rPr>
              <a:t>——</a:t>
            </a:r>
            <a:r>
              <a:rPr lang="zh-CN" altLang="en-US" sz="1400">
                <a:latin typeface="楷体" charset="0"/>
                <a:ea typeface="楷体" charset="0"/>
                <a:cs typeface="宋体" charset="0"/>
                <a:sym typeface="+mn-ea"/>
              </a:rPr>
              <a:t>她意识到自己知识尚浅，恐怕是要败了。但，谁又甘心失败呢？于是，她握紧拳头，至少</a:t>
            </a:r>
            <a:r>
              <a:rPr lang="en-US" altLang="zh-CN" sz="1400">
                <a:latin typeface="楷体" charset="0"/>
                <a:ea typeface="楷体" charset="0"/>
                <a:cs typeface="宋体" charset="0"/>
                <a:sym typeface="+mn-ea"/>
              </a:rPr>
              <a:t>……</a:t>
            </a:r>
            <a:r>
              <a:rPr lang="zh-CN" altLang="en-US" sz="1400">
                <a:latin typeface="楷体" charset="0"/>
                <a:ea typeface="楷体" charset="0"/>
                <a:cs typeface="宋体" charset="0"/>
                <a:sym typeface="+mn-ea"/>
              </a:rPr>
              <a:t>尽力呀！她对自己说了一句话，之后便仰起头，目光坚定地望向蓝天，静静的笑了</a:t>
            </a:r>
            <a:r>
              <a:rPr lang="en-US" altLang="zh-CN" sz="1400">
                <a:latin typeface="楷体" charset="0"/>
                <a:ea typeface="楷体" charset="0"/>
                <a:cs typeface="宋体" charset="0"/>
                <a:sym typeface="+mn-ea"/>
              </a:rPr>
              <a:t>……</a:t>
            </a:r>
          </a:p>
          <a:p>
            <a:endParaRPr lang="zh-CN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951855" y="606425"/>
            <a:ext cx="1676400" cy="29210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色校园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7065" y="1023620"/>
            <a:ext cx="6438265" cy="9116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/>
              <a:t>                                                           </a:t>
            </a:r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    “大姐！给点吃的吧！”眼前的少年双手合十，放在额前做祈祷状，嘴里不停地重复这句话，好吧，又是那位吃货——彭星蔚。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面对他对我说的第N次话，做的动作，我表示无语，每次班级里有人吃东西，一般情况下都会给，但时间久了不由得会厌烦，每天都是这样的话，能有点新意吗？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我默默的把自己带的面包拿了一袋出来，递给他，他毕竟面对吃货对美食的渴求，总是无法抗拒的，他刚一拿到面包，刚才那副愁眉苦脸，恳求的神情立刻飞到了天边，反之替代的是一副喜笑颜开的脸，一阵“风”眼前的人立即消失不见了，我又低下头做自己的事，也不知道他是怎么知道的，我无奈的摇了摇头，我只能说，他，真是个吃货！！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“嘿，在干吗？”身后的小罗跑过来拍了一下我的肩，把我吓坏了，“没什么啊，只是彭星蔚过来了！”我回答。“啊？他也来找你要吃的了？刚刚我的饼干也被他拿去了一袋！”她很惊讶，随着她的话我朝着彭星蔚瞪了一眼，又发现他的桌上又很多零食看得人眼花缭乱，看来这是他的“成果”啊！我能说，他，真是个吃货！！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“大姐，给点吃的吧！”刚上完课切上个课间刚集齐零食的某吃货又跑到了蒋燕林身旁，同样的动作，同样的话，看到这个场景，我就怒了，刚刚要到一桌吃的，竟然又来了，我正义感爆棚，立即从座位上起身，跑到蒋燕林那儿，两眼瞪着他，对蒋燕林说：“小蒋，千万不要给他吃的，他上个课间可是要了一桌吃的，他是一个吃货中的极品啊！！”彭星蔚听了，他起头，用手指着我，似用力地解释道：“我，我......我没有！我只向你要了一道面包，我......，你，你，胡说！”“听这口气，让人不想相信也难啊！”我有反驳道“小罗，你也给他了一包饼干了吧！”这话立刻使他的脸涨红了，可嘴上还是说“没有”，我能说，他，真是个吃货！！我心底里暗骂了他一声但我又立即想到了一个办法逼她就招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 “你胡说，你还向彭柯磊，苏林浩，李佳琼......要了吃的，不仅仅是我！”我怒喝道。“你血口喷人！我是向你，罗遥洁，徐帆，钱楷诚要了吃的，但没有这么多！也只有一桌而已啊！”“哈哈，说漏嘴了吧，你这个吃货！”我笑了笑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 他的脸比红苹果更红了，唉我能说，他，真是个吃货！！连说漏嘴了都不知道，何时才能改掉这坏毛病呢？希望你能做个聪明的吃货！！ 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</a:t>
            </a:r>
          </a:p>
          <a:p>
            <a:endParaRPr lang="zh-CN" altLang="en-US" sz="1600">
              <a:latin typeface="楷体" charset="0"/>
              <a:ea typeface="楷体" charset="0"/>
            </a:endParaRPr>
          </a:p>
        </p:txBody>
      </p:sp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9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75070" y="53657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84805" y="632460"/>
            <a:ext cx="155194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彭星蔚说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梁佩茹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106680"/>
            <a:ext cx="7560945" cy="110216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17780" y="660400"/>
            <a:ext cx="1676400" cy="29210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色校园</a:t>
            </a:r>
          </a:p>
        </p:txBody>
      </p:sp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54165" y="9980930"/>
            <a:ext cx="51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5435" y="56388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7050" y="1224280"/>
            <a:ext cx="6678295" cy="789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>
                <a:latin typeface="楷体" charset="0"/>
                <a:ea typeface="楷体" charset="0"/>
              </a:rPr>
              <a:t>                 </a:t>
            </a:r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“我们没有什么不同，黑夜是我们仰望同一片星空…….”伴着美妙音乐，一个女孩闭着眼睛，深情地为同学们歌唱，这就是她。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那天是元旦节，她为我们带来了一首美妙的歌曲，她认真的表情，卖力的为我们唱出最满意的歌声，她两手轻轻张开，右手拿着老师的扩音器，双腿还不自觉地跟着旋律踏着节拍，每踏下的拍子都深深地印在我的心里，接着她便唱起来，每个人都静静地听着，仿佛这是她的个人演唱会，接着她又热情的给我们带来了一首又一首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还记得第一次见到她，她踏着轻风，微微吹起她那散在脸庞两侧的头发，温柔而有力地说：“老师好！”“嗯，好，请进！”她向四周望了望，两只圆滚滚的眼珠左右移动，好像旺仔牛奶瓶上的小娃娃，眼睛上的眉毛淡淡的宛如是用水墨画上去似的，她的那对眼睛和眉毛吸引了我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她坐下了，红红的脸庞，让我想到了苹果，嫩嫩红红的，该有多好吃呀！我坐在她后面，真觉得，这样的女孩，若不是肥了点，看上去还真像王昭君呢！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一次体育课上，因为班上的某些同学有些多嘴了，还得全班同学一起罚跑九圈。“九——圈——”同学们都大叫起来，只有她，轻轻笑过，嘴里念叨着：“没事，就当做减肥呗！”像我这样在胖子中体育还不错的女生都觉得九圈简直就是天文数字，她竟可以这样轻松地说出来，我开始有点佩服她的乐观了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“开始！”老师一声令下，我们乱哄哄的跑起来。她见势不好，一边拦住后面的同学保持好队形，一边招呼这前面的同学慢点，把队形排好。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“你们快排排好，不然就会重跑的！”这是我记得最深的一句话，在队形没排好时，有些同学也意识到，可他们只会互相埋怨，后面的怪前面得太快，前面的怪后面太慢，讲话声越来越大，我目睹了这一切的发生，却没有出来阻止，我认为以我自己的力量，他们这群人是不会听我的劝告，因此我既不出声劝告，也没有与他人谈话，只是悄悄将自己的耳朵堵上，听到的声音小点。直到她开口了，他用自己微弱的力量，在三圈之前排好了，还时不时的关心身边肚子疼的同学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然而课间的她，是那样沉默，默默无闻，仿佛与我们不是一个空间的人，她像画中仙，让人靠近，可中间却是一条很长很长的“路”，只有通过这条“路”，我才像她那样，笑对每件事，热情乐观。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60295" y="741045"/>
            <a:ext cx="299085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ea"/>
              </a:rPr>
              <a:t>她是位性格热情乐观的人</a:t>
            </a:r>
          </a:p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      韦海霞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67730" y="709295"/>
            <a:ext cx="1676400" cy="2921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  </a:t>
            </a:r>
            <a:r>
              <a:rPr lang="zh-CN" altLang="en-US" b="1">
                <a:latin typeface="微软雅黑" charset="0"/>
                <a:ea typeface="微软雅黑" charset="0"/>
              </a:rPr>
              <a:t>色自然</a:t>
            </a:r>
          </a:p>
        </p:txBody>
      </p:sp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54165" y="9980930"/>
            <a:ext cx="57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02375" y="60452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9780" y="4756150"/>
            <a:ext cx="6021070" cy="4635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 </a:t>
            </a:r>
            <a:endParaRPr lang="zh-CN" altLang="en-US" sz="1400"/>
          </a:p>
          <a:p>
            <a:r>
              <a:rPr lang="zh-CN" altLang="en-US" sz="1400"/>
              <a:t>                                                       </a:t>
            </a:r>
          </a:p>
          <a:p>
            <a:endParaRPr lang="zh-CN" altLang="en-US" sz="1400"/>
          </a:p>
          <a:p>
            <a:r>
              <a:rPr lang="zh-CN" altLang="en-US">
                <a:latin typeface="楷体" charset="0"/>
                <a:ea typeface="楷体" charset="0"/>
              </a:rPr>
              <a:t>我爱雪，无论是雪中，还是雪后；我爱雪，无论是鹅毛大雪，还是毛毛如丝的小雪。每次小雪，我便会想到雪绒花中的歌词：“小而白，纯又美。“说得多么形象啊！</a:t>
            </a:r>
          </a:p>
          <a:p>
            <a:endParaRPr lang="zh-CN" altLang="en-US">
              <a:latin typeface="楷体" charset="0"/>
              <a:ea typeface="楷体" charset="0"/>
            </a:endParaRPr>
          </a:p>
          <a:p>
            <a:r>
              <a:rPr lang="zh-CN" altLang="en-US">
                <a:latin typeface="楷体" charset="0"/>
                <a:ea typeface="楷体" charset="0"/>
              </a:rPr>
              <a:t> 雪花舞动着妖娆的舞姿，纷纷扬扬地降落在大地上。雪花薄薄的，小巧玲珑，调皮地钻进人们的衣领，仿佛要与行人捉迷藏，让人微微一颤。雪白茫茫的覆盖着大地，像一张洁白的地毯盖在大地上。树是白的，房是白的，路也是白的，远处的山峰成了一座玉山，走在上面，留下一道清晰的脚印，像在在白纸上画了一道长长的曲线。我站在雪中，融入它们，与它们一起飞舞。雪静静地落在我的手心，瞬间化为水。雪是透明的，让人一看就透，没有任何隐藏。</a:t>
            </a:r>
          </a:p>
          <a:p>
            <a:endParaRPr lang="zh-CN" altLang="en-US">
              <a:latin typeface="楷体" charset="0"/>
              <a:ea typeface="楷体" charset="0"/>
            </a:endParaRPr>
          </a:p>
          <a:p>
            <a:r>
              <a:rPr lang="zh-CN" altLang="en-US">
                <a:latin typeface="楷体" charset="0"/>
                <a:ea typeface="楷体" charset="0"/>
              </a:rPr>
              <a:t>我爱雪的美丽，爱雪的纯洁。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9625" y="1503045"/>
            <a:ext cx="5887085" cy="2834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楷体" charset="0"/>
                <a:ea typeface="楷体" charset="0"/>
              </a:rPr>
              <a:t>    </a:t>
            </a:r>
            <a:r>
              <a:rPr lang="zh-CN" altLang="en-US">
                <a:latin typeface="楷体" charset="0"/>
                <a:ea typeface="楷体" charset="0"/>
              </a:rPr>
              <a:t>每到那静寂的夜晚，许多星星就出来散步了，一颗两颗三颗......数也数不清，我站在阳台上仰望天空，仔细的端详着。星星好像发现我似的，对我不停的眨眼睛。一闪一闪的。那满天的星星是那么明亮，那么晶莹，那么闪烁，把我的心都融化了。我望着那星天，每一颗星星仿佛都是我的朋友一样，那种无话不谈的朋友。有时开心的时候，会和它们谈话聊天，难过苦恼时会向它们倾诉。它们是我最知心的朋友。星星散发出闪亮的光芒。我喜欢那样的光芒，令人百看不厌。我看着看着昏昏欲睡了，只能与星星依依惜别了。王鋆</a:t>
            </a:r>
            <a:endParaRPr lang="en-US" altLang="zh-CN">
              <a:latin typeface="楷体" charset="0"/>
              <a:ea typeface="楷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21940" y="675005"/>
            <a:ext cx="117602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+mn-ea"/>
              </a:rPr>
              <a:t>夜空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王鋆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56255" y="4668520"/>
            <a:ext cx="868680" cy="9474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>
                <a:sym typeface="+mn-ea"/>
              </a:rPr>
              <a:t>  </a:t>
            </a:r>
            <a:r>
              <a:rPr lang="zh-CN" altLang="en-US" sz="2000" b="1">
                <a:sym typeface="+mn-ea"/>
              </a:rPr>
              <a:t>雪</a:t>
            </a:r>
          </a:p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韩晓艳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55880" y="749300"/>
            <a:ext cx="1676400" cy="2921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  </a:t>
            </a:r>
            <a:r>
              <a:rPr lang="zh-CN" altLang="en-US" b="1">
                <a:latin typeface="微软雅黑" charset="0"/>
                <a:ea typeface="微软雅黑" charset="0"/>
              </a:rPr>
              <a:t>色自然</a:t>
            </a:r>
          </a:p>
        </p:txBody>
      </p:sp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2740" y="67183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6895" y="4257675"/>
            <a:ext cx="6739255" cy="3657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楷体" charset="0"/>
                <a:ea typeface="楷体" charset="0"/>
              </a:rPr>
              <a:t>    </a:t>
            </a:r>
            <a:r>
              <a:rPr lang="zh-CN" altLang="en-US">
                <a:latin typeface="楷体" charset="0"/>
                <a:ea typeface="楷体" charset="0"/>
              </a:rPr>
              <a:t>清晨，我还在甜美的睡梦中，一滴秋雨滴进我的梦乡。我被微微秋雨召唤着，使劲睁开满满睡意的双眼。我轻轻推开门，房檐上一滴秋雨轻轻吻上我的额头，我猛然清醒并感到一阵凉意。小小的雨滴如针尖般刺入我的皮肤，然而我并没有一丝不适，反而身心舒畅了许多。我坐上公交，雨滴似乎也需要一个温暖的地方，随我一同坐车，可无情的车窗如盘石般坚硬，拦住了它们的道路。雨滴坚强的意志令我震惊，它们接二连三的撞击玻璃，结果显而易见，一滴滴雨点还是化为一滴水，默默流下。中午，雨越下越大，天像破了一个洞。可怜的树叶被无情击落。秋雨拍打着树叶，拍打着玻璃，拍打着行人，丝毫不留情面，仿佛要穿透大地。秋天，雨是最常见的。阴雨连绵，凄风苦雨。雨点儿不大，却细细密密，身上的衣服不会一下子打湿，雨一点一点地濡着，激烈而细致地渗进每一个布眼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29230" y="3486150"/>
            <a:ext cx="1141095" cy="97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+mn-ea"/>
              </a:rPr>
              <a:t> </a:t>
            </a:r>
            <a:r>
              <a:rPr lang="zh-CN" altLang="en-US" sz="2000" b="1">
                <a:latin typeface="+mn-ea"/>
              </a:rPr>
              <a:t>秋雨</a:t>
            </a:r>
          </a:p>
          <a:p>
            <a:r>
              <a:rPr lang="zh-CN" altLang="en-US" sz="2000">
                <a:latin typeface="楷体" charset="0"/>
                <a:ea typeface="楷体" charset="0"/>
                <a:sym typeface="+mn-ea"/>
              </a:rPr>
              <a:t>韩晓艳</a:t>
            </a:r>
            <a:endParaRPr lang="zh-CN" altLang="en-US" sz="2000" b="1">
              <a:latin typeface="微软雅黑" charset="0"/>
              <a:ea typeface="微软雅黑" charset="0"/>
            </a:endParaRPr>
          </a:p>
          <a:p>
            <a:r>
              <a:rPr lang="zh-CN" altLang="en-US"/>
              <a:t>                                                                          </a:t>
            </a:r>
            <a:endParaRPr lang="zh-CN" altLang="en-US">
              <a:latin typeface="楷体" charset="0"/>
              <a:ea typeface="楷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1035" y="1774190"/>
            <a:ext cx="6396355" cy="1463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楷体" charset="0"/>
                <a:ea typeface="楷体" charset="0"/>
              </a:rPr>
              <a:t>   </a:t>
            </a:r>
            <a:r>
              <a:rPr lang="zh-CN" altLang="en-US">
                <a:latin typeface="楷体" charset="0"/>
                <a:ea typeface="楷体" charset="0"/>
              </a:rPr>
              <a:t>初春，河水摆脱了冰雪的束缚，变得温暖起来。一阵风吹过，在阳光的照耀下，河水波光粼粼，鱼儿在水中自由地遨游，荡起了阵阵涟漪。柳树姑娘把河水妹妹当成了镜子，在岸边卖弄着自己的一头秀发。蓝天，白云，柳树，春山都倒映在水中，微微摇摆着，这真是如诗如画呀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23210" y="1033145"/>
            <a:ext cx="122301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+mj-ea"/>
                <a:ea typeface="+mj-ea"/>
              </a:rPr>
              <a:t>初春</a:t>
            </a:r>
          </a:p>
          <a:p>
            <a:r>
              <a:rPr lang="zh-CN" altLang="en-US"/>
              <a:t> </a:t>
            </a:r>
            <a:r>
              <a:rPr lang="zh-CN" altLang="en-US">
                <a:latin typeface="楷体" charset="0"/>
                <a:ea typeface="楷体" charset="0"/>
              </a:rPr>
              <a:t>罗瑶洁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2295" y="9129395"/>
            <a:ext cx="5714365" cy="1188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ctr"/>
            <a:r>
              <a:rPr lang="en-US" altLang="zh-CN">
                <a:latin typeface="楷体" charset="0"/>
                <a:ea typeface="楷体" charset="0"/>
                <a:sym typeface="+mn-ea"/>
              </a:rPr>
              <a:t>    </a:t>
            </a:r>
            <a:r>
              <a:rPr lang="zh-CN" altLang="en-US">
                <a:latin typeface="楷体" charset="0"/>
                <a:ea typeface="楷体" charset="0"/>
                <a:sym typeface="+mn-ea"/>
              </a:rPr>
              <a:t>秋天的雨，凄凉的下着，有点冷。</a:t>
            </a:r>
            <a:endParaRPr lang="zh-CN" altLang="en-US">
              <a:latin typeface="楷体" charset="0"/>
              <a:ea typeface="楷体" charset="0"/>
            </a:endParaRPr>
          </a:p>
          <a:p>
            <a:pPr fontAlgn="ctr"/>
            <a:r>
              <a:rPr lang="zh-CN" altLang="en-US">
                <a:latin typeface="楷体" charset="0"/>
                <a:ea typeface="楷体" charset="0"/>
                <a:sym typeface="+mn-ea"/>
              </a:rPr>
              <a:t>    透过窗户，可以清晰看见雨滴打在玻璃上，有点密集，偶尔有几滴较大的雨滴从窗户上滑下来，留下一条笔直的线。屋外的银杏树上的叶子已经发黄了，雨的洗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932430" y="8458835"/>
            <a:ext cx="2540000" cy="670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ctr"/>
            <a:r>
              <a:rPr lang="zh-CN" altLang="en-US" sz="2000" b="1">
                <a:latin typeface="+mj-ea"/>
                <a:ea typeface="+mj-ea"/>
                <a:sym typeface="+mn-ea"/>
              </a:rPr>
              <a:t>秋雨</a:t>
            </a:r>
          </a:p>
          <a:p>
            <a:pPr fontAlgn="ctr"/>
            <a:r>
              <a:rPr lang="zh-CN" altLang="en-US">
                <a:latin typeface="楷体" charset="0"/>
                <a:ea typeface="楷体" charset="0"/>
                <a:sym typeface="+mn-ea"/>
              </a:rPr>
              <a:t>梁佩茹</a:t>
            </a: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-128270" y="7756525"/>
            <a:ext cx="7740000" cy="497840"/>
          </a:xfrm>
          <a:custGeom>
            <a:avLst/>
            <a:gdLst>
              <a:gd name="connisteX0" fmla="*/ 0 w 7720226"/>
              <a:gd name="connsiteY0" fmla="*/ 365818 h 497572"/>
              <a:gd name="connisteX1" fmla="*/ 999490 w 7720226"/>
              <a:gd name="connsiteY1" fmla="*/ 483293 h 497572"/>
              <a:gd name="connisteX2" fmla="*/ 2222500 w 7720226"/>
              <a:gd name="connsiteY2" fmla="*/ 306763 h 497572"/>
              <a:gd name="connisteX3" fmla="*/ 3716020 w 7720226"/>
              <a:gd name="connsiteY3" fmla="*/ 495358 h 497572"/>
              <a:gd name="connisteX4" fmla="*/ 5115560 w 7720226"/>
              <a:gd name="connsiteY4" fmla="*/ 177858 h 497572"/>
              <a:gd name="connisteX5" fmla="*/ 6585585 w 7720226"/>
              <a:gd name="connsiteY5" fmla="*/ 412808 h 497572"/>
              <a:gd name="connisteX6" fmla="*/ 7585075 w 7720226"/>
              <a:gd name="connsiteY6" fmla="*/ 59748 h 497572"/>
              <a:gd name="connisteX7" fmla="*/ 7690485 w 7720226"/>
              <a:gd name="connsiteY7" fmla="*/ 1328 h 4975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7720226" h="497573">
                <a:moveTo>
                  <a:pt x="0" y="365818"/>
                </a:moveTo>
                <a:cubicBezTo>
                  <a:pt x="175260" y="393123"/>
                  <a:pt x="554990" y="495358"/>
                  <a:pt x="999490" y="483293"/>
                </a:cubicBezTo>
                <a:cubicBezTo>
                  <a:pt x="1443990" y="471228"/>
                  <a:pt x="1678940" y="304223"/>
                  <a:pt x="2222500" y="306763"/>
                </a:cubicBezTo>
                <a:cubicBezTo>
                  <a:pt x="2766060" y="309303"/>
                  <a:pt x="3137535" y="521393"/>
                  <a:pt x="3716020" y="495358"/>
                </a:cubicBezTo>
                <a:cubicBezTo>
                  <a:pt x="4294505" y="469323"/>
                  <a:pt x="4541520" y="194368"/>
                  <a:pt x="5115560" y="177858"/>
                </a:cubicBezTo>
                <a:cubicBezTo>
                  <a:pt x="5689600" y="161348"/>
                  <a:pt x="6091555" y="436303"/>
                  <a:pt x="6585585" y="412808"/>
                </a:cubicBezTo>
                <a:cubicBezTo>
                  <a:pt x="7079615" y="389313"/>
                  <a:pt x="7364095" y="142298"/>
                  <a:pt x="7585075" y="59748"/>
                </a:cubicBezTo>
                <a:cubicBezTo>
                  <a:pt x="7806055" y="-22802"/>
                  <a:pt x="7689215" y="5773"/>
                  <a:pt x="7690485" y="1328"/>
                </a:cubicBezTo>
              </a:path>
            </a:pathLst>
          </a:custGeom>
          <a:ln w="69850" cmpd="sng">
            <a:solidFill>
              <a:srgbClr val="9999FF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5005" y="7060565"/>
            <a:ext cx="6431280" cy="3108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>
              <a:latin typeface="楷体" charset="0"/>
              <a:ea typeface="楷体" charset="0"/>
            </a:endParaRPr>
          </a:p>
          <a:p>
            <a:endParaRPr lang="zh-CN" altLang="en-US">
              <a:latin typeface="楷体" charset="0"/>
              <a:ea typeface="楷体" charset="0"/>
            </a:endParaRPr>
          </a:p>
          <a:p>
            <a:r>
              <a:rPr lang="zh-CN" altLang="en-US">
                <a:latin typeface="楷体" charset="0"/>
                <a:ea typeface="楷体" charset="0"/>
              </a:rPr>
              <a:t>    北风呼啸而来，吧来自北方的寒潮之气也一并带了过来，他扑打着枯枝败叶，发出饿狼般的哀嚎；他痛哭着，他咆哮着，仿佛要把整个世界吞下去似的。他在挣扎，他愤怒了，不顾一切地横冲直撞着。田野里白茫茫一片，披在田野上的，是霜。她们比雪花晶莹，比雪花薄，却比雪花更冷。密密地盖在田野上，不敢让人触摸。太阳公公老了，从东边爬起来，淡淡的，慢慢地。浑身一种病状，活像个患了癌症的小老头儿，病怏怏的。这时的植物，好像得了传染病，也个个都躲在大地的怀抱里不肯出来，也有个别的草软软地趴在地上，任由北风吹打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9290" y="916940"/>
            <a:ext cx="6310630" cy="5577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ctr"/>
            <a:endParaRPr lang="zh-CN" altLang="en-US">
              <a:latin typeface="楷体" charset="0"/>
              <a:ea typeface="楷体" charset="0"/>
            </a:endParaRPr>
          </a:p>
          <a:p>
            <a:pPr fontAlgn="ctr"/>
            <a:r>
              <a:rPr lang="zh-CN" altLang="en-US">
                <a:latin typeface="楷体" charset="0"/>
                <a:ea typeface="楷体" charset="0"/>
              </a:rPr>
              <a:t>涤，许多青黄斑驳的叶子正在摇落，一片又一片地纷纷落下，总会翻几个身再落到地上，天空，秋雨，灰色的屋顶共同渲染出一片灰色。”不是说秋天是凉爽的，舒心的，美丽的吗？为什么我此时见到都是灰暗？“我喃喃自语道。也许是看腻了，这窗外的雨，禁不住一种奇特的感觉的召唤，使我打开了窗户。夹着风的雨，是斜织着的，全部落在了我的脸上，我是戴眼镜的，雨滴在镜片上，模模糊糊的。风有些凉意，有着淡淡的土腥味，心里顿时有些轻松，自在。说实话，的确风的凉意，只在一瞬间，紧挨着的是寒冷，关了窗。我趴在桌上，再次盯着窗外，静静的也不错。找了纸，擦干镜片。外面好像有一层淡淡的薄烟弥漫着，远处马路上的行人，打着伞走着，骑着车飞奔着，披着雨衣。此时也正是傍晚，汽车打着灯，灯光中可以清楚看清雨的样子，泛着金光的，透明的，闪烁的，细密的，斜织的。</a:t>
            </a:r>
          </a:p>
          <a:p>
            <a:pPr fontAlgn="ctr"/>
            <a:r>
              <a:rPr lang="zh-CN" altLang="en-US">
                <a:latin typeface="楷体" charset="0"/>
                <a:ea typeface="楷体" charset="0"/>
              </a:rPr>
              <a:t>      雨渐渐小了，我走出去，手伸出来，一滴又一滴透明的雨滴滴在掌心，仿佛调皮的孩子有反弹上去一小段距离，又再落下来，从掌心顺着手腕流进衣袖，凉凉的，冰冰的，痒痒的，真是小孩子呢！</a:t>
            </a:r>
          </a:p>
          <a:p>
            <a:pPr fontAlgn="ctr"/>
            <a:r>
              <a:rPr lang="zh-CN" altLang="en-US">
                <a:latin typeface="楷体" charset="0"/>
                <a:ea typeface="楷体" charset="0"/>
              </a:rPr>
              <a:t>      雨停了，天空仍是灰的，外面仍是冷的。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969000" y="749300"/>
            <a:ext cx="1676400" cy="2921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  </a:t>
            </a:r>
            <a:r>
              <a:rPr lang="zh-CN" altLang="en-US" b="1">
                <a:latin typeface="微软雅黑" charset="0"/>
                <a:ea typeface="微软雅黑" charset="0"/>
              </a:rPr>
              <a:t>色自然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76670" y="67056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06445" y="6762115"/>
            <a:ext cx="86868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ea"/>
              </a:rPr>
              <a:t>冬晨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蒋燕林</a:t>
            </a:r>
          </a:p>
        </p:txBody>
      </p:sp>
      <p:pic>
        <p:nvPicPr>
          <p:cNvPr id="6" name="图片 5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107315"/>
            <a:ext cx="7560945" cy="11021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57250" y="1193165"/>
            <a:ext cx="5904865" cy="3048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楷体" charset="0"/>
                <a:ea typeface="楷体" charset="0"/>
              </a:rPr>
              <a:t>   </a:t>
            </a:r>
            <a:r>
              <a:rPr lang="zh-CN" altLang="en-US" sz="1600">
                <a:latin typeface="楷体" charset="0"/>
                <a:ea typeface="楷体" charset="0"/>
              </a:rPr>
              <a:t>秋姑娘迈着轻盈的步伐，轻轻地，悄悄地，不经意之间来了，桂花跟随着秋姑娘的步伐，不知不觉中悄然绽放了，散发出浓郁的幽香，弥漫在整个校园里，是别样的芬芳，别样的浓郁。那袭来的香味儿，让我认不住的陶醉其中。花朵是那样的小巧玲珑，嫩绿的叶子把整棵树都装饰的那样生机勃勃。她在秋风温柔的吹拂下开放着，在秋雨绵绵的滋润下怒放着，每一朵都是那样的鲜艳，像一位亭亭玉女。丹桂虽然普通平凡，但她的香味是迷人的。她在角落里一声不响地绽放着，却拥有令人无法忽视的灿烂的光芒，每当我来到她的身旁，总会不由自主地感叹道：真是太香了！每当我静静的去观赏她，她那无法抵抗的扑面而来的香味儿，又来了。每当我走过，总会习惯性地去闻一下。我迷上了丹桂，更迷上了她那最迷人的香味儿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71800" y="633095"/>
            <a:ext cx="186944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丹桂飘香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王鋆</a:t>
            </a:r>
          </a:p>
        </p:txBody>
      </p:sp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14</a:t>
            </a:r>
          </a:p>
        </p:txBody>
      </p:sp>
      <p:sp>
        <p:nvSpPr>
          <p:cNvPr id="11" name="矩形 10"/>
          <p:cNvSpPr/>
          <p:nvPr/>
        </p:nvSpPr>
        <p:spPr>
          <a:xfrm>
            <a:off x="-55880" y="749300"/>
            <a:ext cx="1676400" cy="2921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  </a:t>
            </a:r>
            <a:r>
              <a:rPr lang="zh-CN" altLang="en-US" b="1">
                <a:latin typeface="微软雅黑" charset="0"/>
                <a:ea typeface="微软雅黑" charset="0"/>
              </a:rPr>
              <a:t>色自然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2265" y="662305"/>
            <a:ext cx="2705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彩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73430" y="5042535"/>
            <a:ext cx="6265545" cy="4968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当你不再听见那金蝉的鸣叫，而转身投入了那醉人的果香中时，你确信，秋来了。也就在那一瞬间，你触到了那凉凉的，柔柔的一双“手”，似乎有找回了曾经的感觉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曾经柔和的，温情的春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秋是春的孪生姐妹。然而这是秋风，因为它吹走了夏日的炎热，吹来了只属于秋的凉意。随之而来的，是果香，是麦香！那积蓄了一年的生命力，爆发而来！金色的麦浪，在田间温柔地浮动，那么和顺，如此诱人。那熟透了的石榴、苹果、高粱，红得朴实、红得真诚，这是生命最终的喜悦与欢腾，灿若晚霞，却显示出难得可贵的奉献之精神！你又看到了什么？枫树，银杏，又见到她们倩丽的身姿！那火红的，那金黄的，把夏季的炽热化作秋的美丽，把阳光的精华化成亮眼的舞裙，在这动人的秋之大路上，谱写着一曲华美的秋之乐。她们是秋的精灵！隐约看到了南飞的大雁，秋风拂面，微微凉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入秋了，下起了秋雨。大清早儿，窗户上，就瞧见了细小的雨珠。走到屋外，那真叫惬意。风不大，正好，就站在屋檐下。眼前，是你再熟悉不过的雨帘，第一眼望去，着实没什么感觉。望久了，你便会发现，那雨，有稍稍的重量，又觉得它很飘逸，不像春雨，轻盈柔和，也不想夏雨，厚重强烈。那是一种舒缓的，又平稳的味道。秋风习习，那雨微微斜，恬静、可人，有十二分的诗意。缕缕桂花香融进那秋雨，带着湿润的空气在你周身徘徊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这时，你终于确信，自己已完全，走进了秋天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endParaRPr lang="zh-CN" altLang="en-US" sz="1600">
              <a:latin typeface="楷体" charset="0"/>
              <a:ea typeface="楷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3260" y="4359910"/>
            <a:ext cx="975995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+mj-ea"/>
                <a:ea typeface="+mj-ea"/>
              </a:rPr>
              <a:t>  </a:t>
            </a:r>
            <a:r>
              <a:rPr lang="zh-CN" altLang="en-US" sz="2000" b="1">
                <a:latin typeface="+mj-ea"/>
                <a:ea typeface="+mj-ea"/>
              </a:rPr>
              <a:t>秋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杜越昕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8800" y="498475"/>
            <a:ext cx="6524625" cy="838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                    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                                                    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春风轻轻地吹，柔柔地拂过我的脸颊，慢慢地浸入我的心灵。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今天是我期待已久的春游，我们来到了常州著名游乐园——恐龙园。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到了！到了！一阵难耐的喜悦从未心底油然而生，再看看大家，都在聊着去哪玩。“要去就去鬼屋！”突然，我旁边的同学大叫起来。“去就去，谁怕谁。”另一位同学大声喝道。我深深地吸了口气，鬼屋！？我有点担心自己不行。到底去不去呢？我犹豫不决。还没等我缓过神，就被拉到排队区了。我环顾四周，头顶上有一只瞪着血红色眼睛的蜘蛛张着血盆大口，似乎要一口把我吞掉。峭壁上有许多蜘蛛网，风凉凉地刮过，我浑身一颤。不久，轮到我们了。走进黑漆漆的山洞，一只庞大的“龙”映入我的眼帘。弱不禁风的蜡烛散发出颤颤的微光，墙上龙的影子一晃一晃真吓人。渐渐地，我的双腿仿佛有了千斤重，怎么也走不动路。我抓住同伴的衣角，随着人群一点一点前进。突然！唯一的一点光亮也消失了。四周阴森的哭泣变成了让人毛骨悚然的笑声。我鼓足了勇气，探出脑袋，天哪！看不见尽头的小路上全是眼花缭乱的“鬼”。他们顶着白衣飘来飘去，发出“呜呜”的声音。我的背后痒痒的，我回头一看“啊！”一个吊死鬼的的头发落在了我的肩上，说时迟那时快，我拔腿就抱，拼命的向前冲。不知不觉，我已经麻木了，有些精神恍惚。一道救命光现在我面前，我以为结束了，谁想到接下来是更恐怖的场景。一座摇摇晃晃的小桥，摇摇欲坠，左右两边吸血鬼伸着长长的獠牙，白森森的骷髅头，张牙舞爪的妖怪，面目狰狞的魔鬼.......终于，远处有了一丝光亮，大家欣喜地冲出去。之前大胆提议的同学吓的满脸通红，我伸手一摸自己的脸，全是汗。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 随后，我们来到了“穿越侏罗纪”。大门口人山人海，水泄不通。经过一番耐心地等待，我们兴高采烈地坐上了小船。不知不觉，我“穿越”了。顿时，四周漆黑一片，到处洋溢着阴森的气息。隐约间传来了一声声愤怒地吼叫，那是恐龙地叫声，我不经心惊胆战，吓的一身冷汗。随着小船的慢慢前进，一只满口血腥的霸王龙伸长脖子，气势汹汹地站在我面前，看气势要吞噬整个世界。终于，我们眼前的光线越来越亮，到出口了。我提心吊胆，毕竟要从那么高的地方飞速下降。时间在飞逝，“哗——”，水花四溅，我的心久久不能平复。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中华恐龙园，你真让人流连忘返！无怪乎，每年前去游玩之人络绎不绝。</a:t>
            </a:r>
            <a:endParaRPr lang="zh-CN" altLang="en-US" sz="1600">
              <a:latin typeface="楷体" charset="0"/>
              <a:ea typeface="楷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0535" y="400050"/>
            <a:ext cx="145923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>
                <a:latin typeface="+mj-ea"/>
                <a:ea typeface="+mj-ea"/>
                <a:sym typeface="+mn-ea"/>
              </a:rPr>
              <a:t>重返恐龙园</a:t>
            </a:r>
          </a:p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  韩晓艳</a:t>
            </a:r>
            <a:endParaRPr lang="zh-CN" altLang="en-US" b="1">
              <a:latin typeface="楷体" charset="0"/>
              <a:ea typeface="楷体" charset="0"/>
              <a:sym typeface="+mn-ea"/>
            </a:endParaRPr>
          </a:p>
        </p:txBody>
      </p:sp>
      <p:pic>
        <p:nvPicPr>
          <p:cNvPr id="5" name="图片 4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15</a:t>
            </a:r>
          </a:p>
        </p:txBody>
      </p:sp>
      <p:sp>
        <p:nvSpPr>
          <p:cNvPr id="15" name="矩形 14"/>
          <p:cNvSpPr/>
          <p:nvPr/>
        </p:nvSpPr>
        <p:spPr>
          <a:xfrm>
            <a:off x="5938520" y="559435"/>
            <a:ext cx="1676400" cy="2921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楷体" charset="0"/>
                <a:ea typeface="楷体" charset="0"/>
              </a:rPr>
              <a:t>欢</a:t>
            </a:r>
            <a:r>
              <a:rPr lang="zh-CN" altLang="en-US" b="1">
                <a:latin typeface="微软雅黑" charset="0"/>
                <a:ea typeface="微软雅黑" charset="0"/>
              </a:rPr>
              <a:t>乐游记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3885" y="799465"/>
            <a:ext cx="6454775" cy="8473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1600">
              <a:latin typeface="楷体" charset="0"/>
              <a:ea typeface="楷体" charset="0"/>
            </a:endParaRPr>
          </a:p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</a:t>
            </a:r>
          </a:p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   </a:t>
            </a:r>
            <a:r>
              <a:rPr lang="zh-CN" altLang="en-US">
                <a:latin typeface="楷体" charset="0"/>
                <a:ea typeface="楷体" charset="0"/>
              </a:rPr>
              <a:t>盼望着，盼望着，在同学们一声声的呼唤中，东方踏着轻盈的步伐，送来了同学们的欢笑声，和一次综合实践活动。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走在前往学校的路上，心情十分激动，但我尽力地压抑着心中的喜悦，快不地前往学校，在结束了漫长的早读课后，我们便向着我们的目的地出发了，在旅游车上，导游给我们介绍了关于博物馆的历史，我们一边耐心倾听，但心早已跨越了一切，径直飞向了今天的终点站——中华恐龙园。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到了将近十点时，我们便到了恐龙园。在检票处，那儿有许多的卡通人物，等到进了园区，那才叫一个美妙绝伦，商店里富丽堂皇，货架上的商品玲琅满目，到处显示了中华恐龙园的气派。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  我们一个小组率先冲进了空中火车站，那里排队的人不是很多，因为游客有的还没来，我们根本没有等就冲了进去，刚坐上去的时候，我以为根本就没有问题，等所有的安全措施都准备好了的时候，我发现它其实挺快的，可是不知道为什么，突然变得又快又猛，我被吓得紧紧地闭上了眼睛，我旁边的一个小姑娘一直在那里叫，妈妈呀，妈妈呀，救命啊，我不要玩了，可是我另一边的两个小男孩却在那里喊，让暴风雨来的更猛烈些吧！当它慢慢停稳的时候，我的手一直在抖，连前面的扶手都出汗了，我往后一靠，我感觉我的后背好凉，接着机智的我们立即去选了一个特别刺激近乎疯狂的游戏，它从后面慢慢地上坡之后，突然猛地一下冲了下去，那个刺激，吓得我不禁啊的惊叫一声，后面又是绕来绕去，特别惊险，玩完了这个项目，我们便去吃饭了。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  吃完饭，我们就近冲进了餐厅对面的那个地方，里面排队的人非常多，我们就决定选择这个项目，因为这个肯定是让人非常感兴趣的项目，真的非常惊险。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72410" y="965200"/>
            <a:ext cx="171450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ea"/>
              </a:rPr>
              <a:t>游中华恐龙园</a:t>
            </a:r>
          </a:p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  李佳琼</a:t>
            </a:r>
            <a:endParaRPr lang="zh-CN" altLang="en-US"/>
          </a:p>
        </p:txBody>
      </p:sp>
      <p:pic>
        <p:nvPicPr>
          <p:cNvPr id="5" name="图片 4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16</a:t>
            </a:r>
          </a:p>
        </p:txBody>
      </p:sp>
      <p:sp>
        <p:nvSpPr>
          <p:cNvPr id="15" name="矩形 14"/>
          <p:cNvSpPr/>
          <p:nvPr/>
        </p:nvSpPr>
        <p:spPr>
          <a:xfrm>
            <a:off x="-23495" y="547370"/>
            <a:ext cx="1676400" cy="2921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楷体" charset="0"/>
                <a:ea typeface="楷体" charset="0"/>
              </a:rPr>
              <a:t>欢</a:t>
            </a:r>
            <a:r>
              <a:rPr lang="zh-CN" altLang="en-US" b="1">
                <a:latin typeface="微软雅黑" charset="0"/>
                <a:ea typeface="微软雅黑" charset="0"/>
              </a:rPr>
              <a:t>乐游记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9120" y="570230"/>
            <a:ext cx="6490335" cy="9357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1600">
              <a:latin typeface="楷体" charset="0"/>
              <a:ea typeface="楷体" charset="0"/>
            </a:endParaRPr>
          </a:p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   虽说恐龙园是我们这些孩子去得最频繁的游览乐园，但总是止不住内心的激动。是啊，能与要好的同学一起玩耍，再怎么枯燥的地方，也会变得趣味无穷吧!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坐上大巴车的我们早已按耐不住激动的心情，个个像小鸟一样，不知道“叽叽喳喳”的在讨论什么有趣的事情。没一会儿，车子停了，映入眼帘的是一座富有高贵气质的博物馆。博物馆里应有尽有，最令我难忘的是动物标本——我们走进一个仿造树林，脚下是蜿蜒的小路，抬头便是一片茂密的丛林，碧绿一片，偶尔还有一些小动物。小路边还有一些关于动物的标牌。走过一条“小河”便是海底生物的标本了。同学们刚排好的队伍又散了，像一群小蜜蜂似的，“嗡嗡嗡”地一边赞叹一边“咔嚓咔嚓”地拍着照，仿佛是发现新大陆一样。每个人的眼睛里都闪耀着新奇与赞叹的光芒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参观完博物馆后，我们又回到大巴车上去了恐龙园。恐龙园呢？总是我们这些孩子的乐园，刚一解散，优化身为小蜜蜂乐此不疲地冲向属于自己的天地。我是个很随性的人，即便是去玩耍，也是被几个女汉子拖着去的。随然没有地图，但总是可以问路的，这样，曲曲折折，总算是到了。“大摆锤”是我们玩的第一个项目，也是我记忆最为深刻的一个。排队时，我身边的几个童鞋就“哇啦哇啦”说了一大堆，看似闲情逸致，实则一根根神经都像绷紧的琴弦，轻轻一弹，便会断吧！没聊一会儿，就轮到我们了。不知道其他几个人怎么想的，还没开始，我的手掌心便布满了汗珠，在阳光下闪耀着属于自己的光芒，心脏也不受控制地加快了跳的速度，像一只小鹿不停地撞击着自己“扑通”“扑通”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r>
              <a:rPr lang="zh-CN" altLang="en-US" sz="1600">
                <a:latin typeface="楷体" charset="0"/>
                <a:ea typeface="楷体" charset="0"/>
              </a:rPr>
              <a:t>“叮铃铃”锤子开始摇摆了，总觉得自己好像置身在一个洒水机里，一边甩一边转。随着幅度的增大，周遭响起了此起彼伏的尖叫声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r>
              <a:rPr lang="zh-CN" altLang="en-US" sz="1600">
                <a:latin typeface="楷体" charset="0"/>
                <a:ea typeface="楷体" charset="0"/>
              </a:rPr>
              <a:t>我“淡定”地看着旁边的女同学，咕哝道：“不是说不叫的嘛?听这叫声，感情是要杀猪啊。”其实，我也是死死地拽着栏杆，一点大气都不敢出，总觉得好像要被甩下来似的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r>
              <a:rPr lang="zh-CN" altLang="en-US" sz="1600">
                <a:latin typeface="楷体" charset="0"/>
                <a:ea typeface="楷体" charset="0"/>
              </a:rPr>
              <a:t>我看着“窗”外的“风景”自言自语道：“我的大哥哥呀，这都快接近水平了，这机器会不会一下甩出去，然后掉在别的建筑上呢？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r>
              <a:rPr lang="zh-CN" altLang="en-US" sz="1600">
                <a:latin typeface="楷体" charset="0"/>
                <a:ea typeface="楷体" charset="0"/>
              </a:rPr>
              <a:t>”我打了个哆嗦，心想：“乌鸦嘴个什么劲啊，也不想想人家恐龙园接待了多少游客，人家都好好的，就你被甩出去，要甩早就甩了嘛，再说，要甩肯定是所有人一起甩。要真甩了，人家恐龙园还怎么营业啊。”没一会儿，就玩完了。走在路上，几个男同学和女汉子仍是喋喋不休，讨论着谁谁谁叫了；谁谁谁整个过程都是睁着眼的；谁谁谁的叫声怎么怎么样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孩    子终究孩子，害怕却又跃跃欲试；惊恐却又强装镇定；胆怯却又大言不惭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r>
              <a:rPr lang="zh-CN" altLang="en-US" sz="1600">
                <a:latin typeface="楷体" charset="0"/>
                <a:ea typeface="楷体" charset="0"/>
              </a:rPr>
              <a:t>(蒋燕林)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01975" y="387985"/>
            <a:ext cx="120396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ea"/>
              </a:rPr>
              <a:t>难忘春游</a:t>
            </a:r>
          </a:p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蒋燕林</a:t>
            </a:r>
          </a:p>
        </p:txBody>
      </p:sp>
      <p:pic>
        <p:nvPicPr>
          <p:cNvPr id="5" name="图片 4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17</a:t>
            </a:r>
          </a:p>
        </p:txBody>
      </p:sp>
      <p:sp>
        <p:nvSpPr>
          <p:cNvPr id="15" name="矩形 14"/>
          <p:cNvSpPr/>
          <p:nvPr/>
        </p:nvSpPr>
        <p:spPr>
          <a:xfrm>
            <a:off x="5902960" y="464820"/>
            <a:ext cx="1676400" cy="2921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楷体" charset="0"/>
                <a:ea typeface="楷体" charset="0"/>
              </a:rPr>
              <a:t>欢</a:t>
            </a:r>
            <a:r>
              <a:rPr lang="zh-CN" altLang="en-US" b="1">
                <a:latin typeface="微软雅黑" charset="0"/>
                <a:ea typeface="微软雅黑" charset="0"/>
              </a:rPr>
              <a:t>乐游记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0E8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u=1744180665,3299751206&amp;fm=21&amp;gp=0[1]"/>
          <p:cNvPicPr>
            <a:picLocks noChangeAspect="1"/>
          </p:cNvPicPr>
          <p:nvPr/>
        </p:nvPicPr>
        <p:blipFill>
          <a:blip r:embed="rId2" cstate="print"/>
          <a:srcRect t="21005" r="1057"/>
          <a:stretch>
            <a:fillRect/>
          </a:stretch>
        </p:blipFill>
        <p:spPr>
          <a:xfrm>
            <a:off x="17145" y="8542020"/>
            <a:ext cx="7548245" cy="21564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7105" y="78092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/>
          </a:p>
        </p:txBody>
      </p:sp>
      <p:sp>
        <p:nvSpPr>
          <p:cNvPr id="18" name="圆角矩形 17"/>
          <p:cNvSpPr/>
          <p:nvPr/>
        </p:nvSpPr>
        <p:spPr>
          <a:xfrm>
            <a:off x="629920" y="1262380"/>
            <a:ext cx="6540500" cy="7606665"/>
          </a:xfrm>
          <a:prstGeom prst="roundRect">
            <a:avLst/>
          </a:prstGeom>
          <a:solidFill>
            <a:srgbClr val="FFFFFF"/>
          </a:solidFill>
          <a:ln w="76200" cmpd="sng">
            <a:gradFill>
              <a:gsLst>
                <a:gs pos="0">
                  <a:srgbClr val="FFFF66"/>
                </a:gs>
                <a:gs pos="74000">
                  <a:srgbClr val="FFCC66"/>
                </a:gs>
                <a:gs pos="8300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tx1"/>
              </a:solidFill>
            </a:endParaRPr>
          </a:p>
        </p:txBody>
      </p:sp>
      <p:pic>
        <p:nvPicPr>
          <p:cNvPr id="19" name="图片 18" descr="u=4122705283,300265834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1122" b="8700"/>
          <a:stretch>
            <a:fillRect/>
          </a:stretch>
        </p:blipFill>
        <p:spPr>
          <a:xfrm>
            <a:off x="6030595" y="1007745"/>
            <a:ext cx="1316355" cy="12528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08880" y="1010920"/>
            <a:ext cx="1198880" cy="7435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FFCC"/>
                </a:solidFill>
                <a:effectLst>
                  <a:outerShdw blurRad="50800" dist="50800" dir="5400000" algn="ctr" rotWithShape="0">
                    <a:schemeClr val="bg1">
                      <a:alpha val="100000"/>
                    </a:schemeClr>
                  </a:outerShdw>
                </a:effectLst>
                <a:latin typeface="微软雅黑" charset="0"/>
                <a:ea typeface="微软雅黑" charset="0"/>
              </a:rPr>
              <a:t>序</a:t>
            </a:r>
            <a:r>
              <a:rPr lang="zh-CN" altLang="zh-CN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66FF99"/>
                </a:solidFill>
                <a:effectLst>
                  <a:outerShdw blurRad="50800" dist="50800" dir="5400000" algn="ctr" rotWithShape="0">
                    <a:schemeClr val="bg1">
                      <a:alpha val="100000"/>
                    </a:schemeClr>
                  </a:outerShdw>
                </a:effectLst>
                <a:latin typeface="微软雅黑" charset="0"/>
                <a:ea typeface="微软雅黑" charset="0"/>
              </a:rPr>
              <a:t>言</a:t>
            </a:r>
          </a:p>
        </p:txBody>
      </p:sp>
      <p:pic>
        <p:nvPicPr>
          <p:cNvPr id="4" name="图片 3" descr="t01056ce66eb5666162[1]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010" y="6145530"/>
            <a:ext cx="3048635" cy="30486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61110" y="2356485"/>
            <a:ext cx="5511800" cy="4685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    </a:t>
            </a:r>
            <a:r>
              <a:rPr lang="zh-CN" altLang="en-US" sz="2000" b="0" u="none">
                <a:latin typeface="微软雅黑" charset="0"/>
                <a:ea typeface="微软雅黑" charset="0"/>
                <a:cs typeface="楷体" charset="0"/>
              </a:rPr>
              <a:t>时光荏苒，白驹过隙。在这一年里，我们经过老师的悉心教育，眨眼间从一个入初中还年幼无知的孩子变成了懂事的少年。</a:t>
            </a:r>
            <a:r>
              <a:rPr lang="zh-CN" altLang="en-US" sz="2000" b="0" u="none">
                <a:solidFill>
                  <a:srgbClr val="333333"/>
                </a:solidFill>
                <a:highlight>
                  <a:srgbClr val="FCFCFC"/>
                </a:highlight>
                <a:latin typeface="微软雅黑" charset="0"/>
                <a:ea typeface="微软雅黑" charset="0"/>
                <a:cs typeface="楷体" charset="0"/>
              </a:rPr>
              <a:t>我们在宽敞明亮的教室里书声琅琅，奋笔疾书，吹奏竖笛，在骄阳肆虐的操场上认真做操，挥汗奔跑，尽情玩耍。在这一年里我们学习到的不仅是人生的知识，更是让我们终身受益的人生哲理。</a:t>
            </a:r>
          </a:p>
          <a:p>
            <a:r>
              <a:rPr lang="zh-CN" altLang="en-US" sz="2000" b="0" u="none">
                <a:solidFill>
                  <a:srgbClr val="333333"/>
                </a:solidFill>
                <a:highlight>
                  <a:srgbClr val="FCFCFC"/>
                </a:highlight>
                <a:latin typeface="微软雅黑" charset="0"/>
                <a:ea typeface="微软雅黑" charset="0"/>
                <a:cs typeface="楷体" charset="0"/>
              </a:rPr>
              <a:t>    十四岁的我们正是如花儿般美丽的少年，如今的日子是比糖果更加香甜，当这一部分变成回忆的时候，那一段记忆是生命中最值得留恋最值得回忆的，因为在青春的乐章里这是最真实、最珍贵的。无论是喜是悲，在青春的长河中，都会汇成弯弯的小河，缓缓注入心                  海。</a:t>
            </a:r>
          </a:p>
          <a:p>
            <a:r>
              <a:rPr lang="zh-CN" altLang="en-US" sz="2000" b="0" u="none">
                <a:solidFill>
                  <a:srgbClr val="333333"/>
                </a:solidFill>
                <a:highlight>
                  <a:srgbClr val="FCFCFC"/>
                </a:highlight>
                <a:latin typeface="微软雅黑" charset="0"/>
                <a:ea typeface="微软雅黑" charset="0"/>
                <a:cs typeface="楷体" charset="0"/>
              </a:rPr>
              <a:t>                         糖果色的青春是属于我们的！</a:t>
            </a:r>
            <a:endParaRPr lang="zh-CN" altLang="en-US" sz="200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52881380,3434718693&amp;fm=206&amp;gp=0[1]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3EBF5">
                  <a:alpha val="100000"/>
                </a:srgbClr>
              </a:clrFrom>
              <a:clrTo>
                <a:srgbClr val="D3EBF5">
                  <a:alpha val="100000"/>
                  <a:alpha val="0"/>
                </a:srgbClr>
              </a:clrTo>
            </a:clrChange>
          </a:blip>
          <a:srcRect l="7487" t="10667" r="7116" b="12970"/>
          <a:stretch>
            <a:fillRect/>
          </a:stretch>
        </p:blipFill>
        <p:spPr>
          <a:xfrm>
            <a:off x="2319020" y="2235200"/>
            <a:ext cx="2781300" cy="160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1480" y="10018395"/>
            <a:ext cx="167640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latin typeface="微软雅黑" charset="0"/>
                <a:ea typeface="微软雅黑" charset="0"/>
              </a:rPr>
              <a:t>编辑：杜越昕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0E8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</a:p>
        </p:txBody>
      </p:sp>
      <p:pic>
        <p:nvPicPr>
          <p:cNvPr id="17" name="图片 16" descr="u=236626085,18000398&amp;fm=21&amp;gp=0[1]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130" b="49839"/>
          <a:stretch>
            <a:fillRect/>
          </a:stretch>
        </p:blipFill>
        <p:spPr>
          <a:xfrm>
            <a:off x="-635" y="-15875"/>
            <a:ext cx="7597140" cy="2947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7420" y="1462405"/>
            <a:ext cx="1562100" cy="196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effectLst>
                  <a:outerShdw blurRad="50800" dist="50800" dir="5400000" algn="ctr" rotWithShape="0">
                    <a:srgbClr val="FF99CC">
                      <a:alpha val="100000"/>
                    </a:srgbClr>
                  </a:outerShdw>
                </a:effectLst>
                <a:latin typeface="字体管家娜娜体" charset="0"/>
                <a:ea typeface="字体管家娜娜体" charset="0"/>
              </a:rPr>
              <a:t>目</a:t>
            </a:r>
            <a:r>
              <a:rPr lang="zh-CN" altLang="en-US" sz="6000" b="1">
                <a:effectLst>
                  <a:outerShdw blurRad="50800" dist="50800" dir="5400000" algn="ctr" rotWithShape="0">
                    <a:srgbClr val="FF9966">
                      <a:alpha val="100000"/>
                    </a:srgbClr>
                  </a:outerShdw>
                </a:effectLst>
                <a:latin typeface="字体管家娜娜体" charset="0"/>
                <a:ea typeface="字体管家娜娜体" charset="0"/>
              </a:rPr>
              <a:t>录</a:t>
            </a:r>
          </a:p>
        </p:txBody>
      </p:sp>
      <p:sp>
        <p:nvSpPr>
          <p:cNvPr id="7" name="矩形 6"/>
          <p:cNvSpPr/>
          <p:nvPr/>
        </p:nvSpPr>
        <p:spPr>
          <a:xfrm>
            <a:off x="1963420" y="1485900"/>
            <a:ext cx="1676400" cy="292100"/>
          </a:xfrm>
          <a:prstGeom prst="rect">
            <a:avLst/>
          </a:prstGeom>
          <a:solidFill>
            <a:srgbClr val="FE6767"/>
          </a:solidFill>
          <a:ln>
            <a:solidFill>
              <a:srgbClr val="FE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色精神</a:t>
            </a:r>
          </a:p>
        </p:txBody>
      </p:sp>
      <p:sp>
        <p:nvSpPr>
          <p:cNvPr id="8" name="矩形 7"/>
          <p:cNvSpPr/>
          <p:nvPr/>
        </p:nvSpPr>
        <p:spPr>
          <a:xfrm>
            <a:off x="607695" y="3973195"/>
            <a:ext cx="1676400" cy="2921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色往事</a:t>
            </a:r>
          </a:p>
        </p:txBody>
      </p:sp>
      <p:sp>
        <p:nvSpPr>
          <p:cNvPr id="11" name="矩形 10"/>
          <p:cNvSpPr/>
          <p:nvPr/>
        </p:nvSpPr>
        <p:spPr>
          <a:xfrm>
            <a:off x="4570730" y="3930650"/>
            <a:ext cx="1676400" cy="2921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  </a:t>
            </a:r>
            <a:r>
              <a:rPr lang="zh-CN" altLang="en-US" b="1">
                <a:latin typeface="微软雅黑" charset="0"/>
                <a:ea typeface="微软雅黑" charset="0"/>
              </a:rPr>
              <a:t>色自然</a:t>
            </a:r>
          </a:p>
        </p:txBody>
      </p:sp>
      <p:sp>
        <p:nvSpPr>
          <p:cNvPr id="12" name="椭圆 11"/>
          <p:cNvSpPr/>
          <p:nvPr/>
        </p:nvSpPr>
        <p:spPr>
          <a:xfrm>
            <a:off x="-106045" y="2461260"/>
            <a:ext cx="1001395" cy="989965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glow rad="127000">
              <a:srgbClr val="AFFFD7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-20320" y="2740025"/>
            <a:ext cx="546100" cy="55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0955" y="2816225"/>
            <a:ext cx="380365" cy="393700"/>
          </a:xfrm>
          <a:prstGeom prst="ellipse">
            <a:avLst/>
          </a:prstGeom>
          <a:solidFill>
            <a:srgbClr val="AFFFD7"/>
          </a:solidFill>
          <a:ln>
            <a:noFill/>
          </a:ln>
          <a:effectLst>
            <a:glow rad="139700">
              <a:srgbClr val="AFFFD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922780" y="949325"/>
            <a:ext cx="558800" cy="104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字体管家糖果" charset="0"/>
                <a:ea typeface="字体管家糖果" charset="0"/>
              </a:rPr>
              <a:t>红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4035" y="3343275"/>
            <a:ext cx="457200" cy="10490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6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字体管家糖果" charset="0"/>
                <a:ea typeface="字体管家糖果" charset="0"/>
              </a:rPr>
              <a:t>金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570730" y="3265170"/>
            <a:ext cx="406400" cy="104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字体管家糖果" charset="0"/>
                <a:ea typeface="字体管家糖果" charset="0"/>
              </a:rPr>
              <a:t>彩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45640" y="1812925"/>
            <a:ext cx="3999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周迅禾  </a:t>
            </a:r>
            <a:r>
              <a:rPr lang="zh-CN" altLang="en-US">
                <a:latin typeface="+mj-ea"/>
                <a:ea typeface="+mj-ea"/>
              </a:rPr>
              <a:t>勿忘国耻</a:t>
            </a:r>
            <a:r>
              <a:rPr lang="zh-CN" altLang="en-US"/>
              <a:t>······························ </a:t>
            </a:r>
            <a:r>
              <a:rPr lang="en-US"/>
              <a:t>2</a:t>
            </a:r>
            <a:r>
              <a:rPr lang="zh-CN" altLang="en-US"/>
              <a:t> </a:t>
            </a:r>
            <a:endParaRPr lang="zh-CN" altLang="en-US">
              <a:latin typeface="楷体" charset="0"/>
              <a:ea typeface="楷体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45640" y="2134235"/>
            <a:ext cx="424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周迅禾  </a:t>
            </a:r>
            <a:r>
              <a:rPr lang="zh-CN" altLang="en-US">
                <a:latin typeface="+mj-ea"/>
                <a:ea typeface="+mj-ea"/>
              </a:rPr>
              <a:t>心怀苍生，大爱无疆</a:t>
            </a:r>
            <a:r>
              <a:rPr lang="zh-CN" altLang="en-US"/>
              <a:t>··········  </a:t>
            </a:r>
            <a:r>
              <a:rPr lang="en-US" altLang="zh-CN"/>
              <a:t>3</a:t>
            </a:r>
            <a:r>
              <a:rPr lang="zh-CN" altLang="en-US"/>
              <a:t>  </a:t>
            </a:r>
            <a:endParaRPr lang="zh-CN" altLang="en-US">
              <a:latin typeface="楷体" charset="0"/>
              <a:ea typeface="楷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5640" y="2446020"/>
            <a:ext cx="40106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</a:rPr>
              <a:t>杜越昕</a:t>
            </a:r>
            <a:r>
              <a:rPr lang="zh-CN" altLang="en-US">
                <a:latin typeface="+mj-ea"/>
                <a:ea typeface="+mj-ea"/>
              </a:rPr>
              <a:t>  永留心间的一束光   </a:t>
            </a:r>
          </a:p>
        </p:txBody>
      </p:sp>
      <p:sp>
        <p:nvSpPr>
          <p:cNvPr id="15" name="矩形 14"/>
          <p:cNvSpPr/>
          <p:nvPr/>
        </p:nvSpPr>
        <p:spPr>
          <a:xfrm>
            <a:off x="4419600" y="7662545"/>
            <a:ext cx="1676400" cy="2921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</a:t>
            </a:r>
            <a:r>
              <a:rPr lang="zh-CN" altLang="en-US" b="1">
                <a:latin typeface="微软雅黑" charset="0"/>
                <a:ea typeface="微软雅黑" charset="0"/>
              </a:rPr>
              <a:t>乐游记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31665" y="6999605"/>
            <a:ext cx="457200" cy="10490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600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字体管家糖果" charset="0"/>
                <a:ea typeface="字体管家糖果" charset="0"/>
              </a:rPr>
              <a:t>欢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7695" y="4378960"/>
            <a:ext cx="3422015" cy="642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韦海霞  </a:t>
            </a:r>
            <a:r>
              <a:rPr lang="zh-CN" altLang="en-US">
                <a:latin typeface="+mj-ea"/>
                <a:ea typeface="+mj-ea"/>
                <a:sym typeface="+mn-ea"/>
              </a:rPr>
              <a:t>捉鸭子</a:t>
            </a:r>
            <a:r>
              <a:rPr lang="zh-CN" altLang="en-US">
                <a:sym typeface="+mn-ea"/>
              </a:rPr>
              <a:t>·················</a:t>
            </a:r>
            <a:r>
              <a:rPr lang="en-US" altLang="zh-CN">
                <a:sym typeface="+mn-ea"/>
              </a:rPr>
              <a:t>5</a:t>
            </a:r>
            <a:endParaRPr lang="en-US" altLang="zh-CN">
              <a:latin typeface="+mj-ea"/>
              <a:ea typeface="+mj-ea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09600" y="4655820"/>
            <a:ext cx="2873375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李佳琼  </a:t>
            </a:r>
            <a:r>
              <a:rPr lang="zh-CN" altLang="en-US">
                <a:latin typeface="+mj-ea"/>
                <a:ea typeface="+mj-ea"/>
                <a:sym typeface="+mn-ea"/>
              </a:rPr>
              <a:t>寒假的那些事</a:t>
            </a:r>
            <a:r>
              <a:rPr lang="zh-CN" altLang="en-US">
                <a:sym typeface="+mn-ea"/>
              </a:rPr>
              <a:t>·····</a:t>
            </a:r>
            <a:r>
              <a:rPr lang="en-US" altLang="zh-CN">
                <a:sym typeface="+mn-ea"/>
              </a:rPr>
              <a:t>5</a:t>
            </a:r>
            <a:endParaRPr lang="en-US" altLang="zh-CN">
              <a:latin typeface="+mj-ea"/>
              <a:ea typeface="+mj-ea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    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94360" y="5245735"/>
            <a:ext cx="3209290" cy="642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韦海霞  </a:t>
            </a:r>
            <a:r>
              <a:rPr lang="zh-CN" altLang="en-US">
                <a:latin typeface="+mj-ea"/>
                <a:ea typeface="+mj-ea"/>
                <a:sym typeface="+mn-ea"/>
              </a:rPr>
              <a:t>忘不了她</a:t>
            </a:r>
            <a:r>
              <a:rPr lang="zh-CN" altLang="en-US">
                <a:sym typeface="+mn-ea"/>
              </a:rPr>
              <a:t>·············</a:t>
            </a:r>
            <a:r>
              <a:rPr lang="en-US" altLang="zh-CN">
                <a:sym typeface="+mn-ea"/>
              </a:rPr>
              <a:t>7</a:t>
            </a:r>
            <a:endParaRPr lang="en-US" altLang="zh-CN">
              <a:latin typeface="+mj-ea"/>
              <a:ea typeface="+mj-ea"/>
              <a:sym typeface="+mn-ea"/>
            </a:endParaRPr>
          </a:p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641350" y="6846570"/>
            <a:ext cx="3831590" cy="1454150"/>
            <a:chOff x="957" y="10015"/>
            <a:chExt cx="6034" cy="2290"/>
          </a:xfrm>
        </p:grpSpPr>
        <p:sp>
          <p:nvSpPr>
            <p:cNvPr id="9" name="矩形 8"/>
            <p:cNvSpPr/>
            <p:nvPr/>
          </p:nvSpPr>
          <p:spPr>
            <a:xfrm>
              <a:off x="957" y="10015"/>
              <a:ext cx="2640" cy="46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微软雅黑" charset="0"/>
                  <a:ea typeface="微软雅黑" charset="0"/>
                </a:rPr>
                <a:t>        </a:t>
              </a:r>
              <a:r>
                <a:rPr lang="zh-CN" altLang="en-US" b="1">
                  <a:latin typeface="微软雅黑" charset="0"/>
                  <a:ea typeface="微软雅黑" charset="0"/>
                </a:rPr>
                <a:t>色校园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57" y="10738"/>
              <a:ext cx="6035" cy="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>
                  <a:latin typeface="楷体" charset="0"/>
                  <a:ea typeface="楷体" charset="0"/>
                  <a:sym typeface="+mn-ea"/>
                </a:rPr>
                <a:t>梁佩茹  </a:t>
              </a:r>
              <a:r>
                <a:rPr lang="zh-CN" altLang="en-US">
                  <a:latin typeface="+mj-ea"/>
                  <a:ea typeface="+mj-ea"/>
                </a:rPr>
                <a:t>彭星蔚说</a:t>
              </a:r>
              <a:r>
                <a:rPr lang="zh-CN" altLang="en-US">
                  <a:sym typeface="+mn-ea"/>
                </a:rPr>
                <a:t>············</a:t>
              </a:r>
              <a:r>
                <a:rPr lang="en-US" altLang="zh-CN">
                  <a:sym typeface="+mn-ea"/>
                </a:rPr>
                <a:t>9</a:t>
              </a:r>
              <a:endParaRPr lang="en-US" altLang="zh-CN">
                <a:latin typeface="+mn-ea"/>
                <a:ea typeface="楷体" charset="0"/>
                <a:sym typeface="+mn-ea"/>
              </a:endParaRPr>
            </a:p>
            <a:p>
              <a:pPr>
                <a:lnSpc>
                  <a:spcPct val="100000"/>
                </a:lnSpc>
              </a:pPr>
              <a:endParaRPr lang="zh-CN" altLang="en-US">
                <a:latin typeface="+mj-ea"/>
                <a:ea typeface="+mj-ea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>
                  <a:latin typeface="楷体" charset="0"/>
                  <a:ea typeface="楷体" charset="0"/>
                </a:rPr>
                <a:t>  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57" y="11297"/>
              <a:ext cx="5536" cy="100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>
                  <a:latin typeface="楷体" charset="0"/>
                  <a:ea typeface="楷体" charset="0"/>
                  <a:sym typeface="+mn-ea"/>
                </a:rPr>
                <a:t>韦海霞  </a:t>
              </a:r>
              <a:r>
                <a:rPr lang="zh-CN" altLang="en-US">
                  <a:latin typeface="+mj-ea"/>
                  <a:ea typeface="+mj-ea"/>
                  <a:sym typeface="+mn-ea"/>
                </a:rPr>
                <a:t>她是位性格热</a:t>
              </a:r>
              <a:endParaRPr lang="en-US" altLang="zh-CN">
                <a:latin typeface="+mj-ea"/>
                <a:ea typeface="+mj-ea"/>
                <a:sym typeface="+mn-ea"/>
              </a:endParaRPr>
            </a:p>
            <a:p>
              <a:pPr algn="l">
                <a:lnSpc>
                  <a:spcPct val="100000"/>
                </a:lnSpc>
              </a:pPr>
              <a:r>
                <a:rPr lang="zh-CN" altLang="en-US">
                  <a:latin typeface="+mj-ea"/>
                  <a:ea typeface="+mj-ea"/>
                  <a:sym typeface="+mn-ea"/>
                </a:rPr>
                <a:t>情乐观的人</a:t>
              </a:r>
              <a:r>
                <a:rPr lang="zh-CN" altLang="en-US">
                  <a:sym typeface="+mn-ea"/>
                </a:rPr>
                <a:t>························</a:t>
              </a:r>
              <a:r>
                <a:rPr lang="en-US" altLang="zh-CN">
                  <a:sym typeface="+mn-ea"/>
                </a:rPr>
                <a:t>10</a:t>
              </a:r>
              <a:r>
                <a:rPr lang="zh-CN" altLang="en-US">
                  <a:latin typeface="楷体" charset="0"/>
                  <a:ea typeface="楷体" charset="0"/>
                  <a:sym typeface="+mn-ea"/>
                </a:rPr>
                <a:t>     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533900" y="4281805"/>
            <a:ext cx="2350770" cy="6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王鋆   </a:t>
            </a:r>
            <a:r>
              <a:rPr lang="zh-CN" altLang="en-US">
                <a:latin typeface="+mn-ea"/>
              </a:rPr>
              <a:t>夜空</a:t>
            </a:r>
            <a:r>
              <a:rPr lang="zh-CN" altLang="en-US">
                <a:sym typeface="+mn-ea"/>
              </a:rPr>
              <a:t>···········</a:t>
            </a:r>
            <a:r>
              <a:rPr lang="en-US" altLang="zh-CN">
                <a:sym typeface="+mn-ea"/>
              </a:rPr>
              <a:t>11</a:t>
            </a:r>
          </a:p>
          <a:p>
            <a:endParaRPr lang="en-US" altLang="zh-CN">
              <a:latin typeface="+mn-ea"/>
              <a:ea typeface="楷体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1975" y="6172835"/>
            <a:ext cx="622300" cy="10490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60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字体管家糖果" charset="0"/>
                <a:ea typeface="字体管家糖果" charset="0"/>
              </a:rPr>
              <a:t>绿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533900" y="4575175"/>
            <a:ext cx="2308225" cy="6426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韩晓艳  </a:t>
            </a:r>
            <a:r>
              <a:rPr lang="zh-CN" altLang="en-US">
                <a:sym typeface="+mn-ea"/>
              </a:rPr>
              <a:t>雪·············</a:t>
            </a:r>
            <a:r>
              <a:rPr lang="en-US" altLang="zh-CN">
                <a:sym typeface="+mn-ea"/>
              </a:rPr>
              <a:t>11</a:t>
            </a:r>
            <a:endParaRPr lang="en-US" altLang="zh-CN">
              <a:latin typeface="+mn-ea"/>
              <a:ea typeface="楷体" charset="0"/>
              <a:sym typeface="+mn-ea"/>
            </a:endParaRPr>
          </a:p>
          <a:p>
            <a:pPr algn="l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533900" y="4858385"/>
            <a:ext cx="2407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罗瑶洁  </a:t>
            </a:r>
            <a:r>
              <a:rPr lang="zh-CN" altLang="en-US">
                <a:latin typeface="+mj-ea"/>
                <a:ea typeface="+mj-ea"/>
              </a:rPr>
              <a:t>初春</a:t>
            </a:r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12</a:t>
            </a:r>
            <a:endParaRPr lang="en-US" altLang="zh-CN">
              <a:latin typeface="楷体" charset="0"/>
              <a:ea typeface="楷体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33900" y="5153025"/>
            <a:ext cx="23768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韩晓艳  </a:t>
            </a:r>
            <a:r>
              <a:rPr lang="zh-CN" altLang="en-US">
                <a:latin typeface="+mn-ea"/>
              </a:rPr>
              <a:t>秋雨</a:t>
            </a:r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12</a:t>
            </a:r>
            <a:r>
              <a:rPr lang="zh-CN" altLang="en-US"/>
              <a:t>                                                                       </a:t>
            </a:r>
            <a:endParaRPr lang="zh-CN" altLang="en-US">
              <a:latin typeface="楷体" charset="0"/>
              <a:ea typeface="楷体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33900" y="546608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ctr"/>
            <a:r>
              <a:rPr lang="zh-CN" altLang="en-US">
                <a:latin typeface="楷体" charset="0"/>
                <a:ea typeface="楷体" charset="0"/>
                <a:sym typeface="+mn-ea"/>
              </a:rPr>
              <a:t>梁佩茹  </a:t>
            </a:r>
            <a:r>
              <a:rPr lang="zh-CN" altLang="en-US">
                <a:latin typeface="+mj-ea"/>
                <a:ea typeface="+mj-ea"/>
                <a:sym typeface="+mn-ea"/>
              </a:rPr>
              <a:t>秋雨</a:t>
            </a:r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12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533900" y="5800090"/>
            <a:ext cx="23056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蒋燕林  </a:t>
            </a:r>
            <a:r>
              <a:rPr lang="zh-CN" altLang="en-US">
                <a:latin typeface="+mj-ea"/>
                <a:ea typeface="+mj-ea"/>
                <a:sym typeface="+mn-ea"/>
              </a:rPr>
              <a:t>冬晨</a:t>
            </a:r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13</a:t>
            </a:r>
            <a:endParaRPr lang="en-US" altLang="zh-CN">
              <a:latin typeface="楷体" charset="0"/>
              <a:ea typeface="楷体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533900" y="6147435"/>
            <a:ext cx="255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王鋆  </a:t>
            </a:r>
            <a:r>
              <a:rPr lang="zh-CN" altLang="en-US"/>
              <a:t>丹桂飘香</a:t>
            </a:r>
            <a:r>
              <a:rPr lang="zh-CN" altLang="en-US">
                <a:sym typeface="+mn-ea"/>
              </a:rPr>
              <a:t>·····</a:t>
            </a:r>
            <a:r>
              <a:rPr lang="en-US" altLang="zh-CN">
                <a:sym typeface="+mn-ea"/>
              </a:rPr>
              <a:t>14</a:t>
            </a:r>
            <a:r>
              <a:rPr lang="zh-CN" altLang="en-US">
                <a:latin typeface="楷体" charset="0"/>
                <a:ea typeface="楷体" charset="0"/>
              </a:rPr>
              <a:t>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419600" y="8090535"/>
            <a:ext cx="22402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韩晓艳  </a:t>
            </a:r>
            <a:r>
              <a:rPr lang="zh-CN" altLang="en-US">
                <a:latin typeface="+mj-ea"/>
                <a:ea typeface="+mj-ea"/>
                <a:sym typeface="+mn-ea"/>
              </a:rPr>
              <a:t>重返恐龙园</a:t>
            </a:r>
          </a:p>
          <a:p>
            <a:pPr algn="l"/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15</a:t>
            </a:r>
            <a:endParaRPr lang="en-US" altLang="zh-CN">
              <a:latin typeface="楷体" charset="0"/>
              <a:ea typeface="楷体" charset="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19600" y="8680450"/>
            <a:ext cx="24688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李佳琼  </a:t>
            </a:r>
            <a:r>
              <a:rPr lang="zh-CN" altLang="en-US">
                <a:latin typeface="+mj-ea"/>
                <a:ea typeface="+mj-ea"/>
                <a:sym typeface="+mn-ea"/>
              </a:rPr>
              <a:t>游中华恐龙园</a:t>
            </a:r>
          </a:p>
          <a:p>
            <a:pPr algn="l"/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16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419600" y="9253220"/>
            <a:ext cx="20116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蒋燕林  </a:t>
            </a:r>
            <a:r>
              <a:rPr lang="zh-CN" altLang="en-US">
                <a:latin typeface="+mj-ea"/>
                <a:ea typeface="+mj-ea"/>
                <a:sym typeface="+mn-ea"/>
              </a:rPr>
              <a:t>难忘春游</a:t>
            </a:r>
          </a:p>
          <a:p>
            <a:pPr algn="l"/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17</a:t>
            </a:r>
            <a:endParaRPr lang="en-US" altLang="zh-CN">
              <a:latin typeface="楷体" charset="0"/>
              <a:ea typeface="楷体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20565" y="6464935"/>
            <a:ext cx="255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杜越昕   </a:t>
            </a:r>
            <a:r>
              <a:rPr lang="zh-CN" altLang="en-US">
                <a:latin typeface="+mj-ea"/>
                <a:ea typeface="+mj-ea"/>
                <a:sym typeface="+mn-ea"/>
              </a:rPr>
              <a:t>秋</a:t>
            </a:r>
            <a:r>
              <a:rPr lang="zh-CN" altLang="en-US">
                <a:sym typeface="+mn-ea"/>
              </a:rPr>
              <a:t>···········</a:t>
            </a:r>
            <a:r>
              <a:rPr lang="en-US" altLang="zh-CN">
                <a:sym typeface="+mn-ea"/>
              </a:rPr>
              <a:t>14</a:t>
            </a:r>
            <a:r>
              <a:rPr lang="zh-CN" altLang="en-US">
                <a:latin typeface="楷体" charset="0"/>
                <a:ea typeface="楷体" charset="0"/>
              </a:rPr>
              <a:t>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9600" y="4953000"/>
            <a:ext cx="3142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</a:rPr>
              <a:t>杜越昕</a:t>
            </a:r>
            <a:r>
              <a:rPr lang="zh-CN" altLang="en-US"/>
              <a:t>    元宵情结</a:t>
            </a:r>
            <a:r>
              <a:rPr lang="zh-CN" altLang="en-US">
                <a:sym typeface="+mn-ea"/>
              </a:rPr>
              <a:t>·············</a:t>
            </a:r>
            <a:r>
              <a:rPr lang="en-US" altLang="zh-CN">
                <a:sym typeface="+mn-ea"/>
              </a:rPr>
              <a:t>6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35635" y="5554345"/>
            <a:ext cx="356489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杜越昕</a:t>
            </a:r>
            <a:r>
              <a:rPr lang="zh-CN" altLang="en-US"/>
              <a:t>    在汉字的熏陶下成</a:t>
            </a:r>
          </a:p>
          <a:p>
            <a:r>
              <a:rPr lang="zh-CN" altLang="en-US"/>
              <a:t>长</a:t>
            </a:r>
            <a:r>
              <a:rPr lang="zh-CN" altLang="en-US">
                <a:sym typeface="+mn-ea"/>
              </a:rPr>
              <a:t>······························</a:t>
            </a:r>
            <a:r>
              <a:rPr lang="en-US" altLang="zh-CN">
                <a:sym typeface="+mn-ea"/>
              </a:rPr>
              <a:t>7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51320" y="10005695"/>
            <a:ext cx="29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</a:p>
        </p:txBody>
      </p:sp>
      <p:sp>
        <p:nvSpPr>
          <p:cNvPr id="7" name="矩形 6"/>
          <p:cNvSpPr/>
          <p:nvPr/>
        </p:nvSpPr>
        <p:spPr>
          <a:xfrm>
            <a:off x="7620" y="520700"/>
            <a:ext cx="1676400" cy="292100"/>
          </a:xfrm>
          <a:prstGeom prst="rect">
            <a:avLst/>
          </a:prstGeom>
          <a:solidFill>
            <a:srgbClr val="FE6767"/>
          </a:solidFill>
          <a:ln>
            <a:solidFill>
              <a:srgbClr val="FE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色精神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79120" y="1050925"/>
            <a:ext cx="6577330" cy="813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1600" b="0" u="none"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国庆节将至，我们初一二班开展了主题班会的活动，此次活动让全班同学都振奋至极。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主题班会上，同学们个个神采飞扬，眉飞色舞地讨论我们的祖国。随之而来的便是我们中华名族共和国的国歌。听完之后，老师问我们：“我们的国歌，你听起来有什么感觉？”我们的回答当然也是肯定的。我们的国歌雄伟庄严，激昂澎湃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。老师又问：“当你听到国歌的时候心情是怎么样的，你会想起什么呢？”全班哗然一片喧闹，有的说是热血沸腾，有的说是振奋人心，有的说是让人肃然起敬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答案很多，但是唯一不变的，就是我们对祖国的热爱，对祖国的憧憬与向往。</a:t>
            </a:r>
          </a:p>
          <a:p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    在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1838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年冬天，道光帝派湖广总督林则徐为钦差大臣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,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赴广东查禁鸦片。后来，清军战败，被迫与英国政府签订不平等的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中英南京条约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。可是同学们也都知道签订的不平等条约远远不止这些，还有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中美望厦条约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1844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年），中美、中英、中法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天津条约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1858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年），中英、中法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北京条约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》(1860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年），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中英烟台条约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1876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年），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中法新约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1885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年）等。当年签订的许多条不平等合约，让所有同学们都愤愤不平。</a:t>
            </a:r>
          </a:p>
          <a:p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九一八事变，南京大屠杀，卢沟桥烽火，七七事变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仍铭刻在我们的心中。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1949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年的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10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日，属于她的时间开始了。在长达一个世纪的战火和丧乱中降生。她承载着全世界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1/4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人类的百年期待。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10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日，时间开始了！</a:t>
            </a:r>
          </a:p>
          <a:p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这让我们想起没过多久的反法西斯抗战胜利七十周年，习近平主席那一声一声“同志们好！”解放军叔叔们那一句又一句铿锵有力的“首长好！”让我们肃然起敬。</a:t>
            </a:r>
          </a:p>
          <a:p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    回想六年级学的诗歌，现在让我们一起吟诵！同学们肃然起立，表情庄重，“当灿烂的太阳跳出东海的碧波，帕米尔高原依然是群星闪烁，当北国还是银装素裹的世界，南疆早已洋溢着盎然的春色。啊，我们爱你，中国！我们爱你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——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桂林山水的清奇俊秀，黄山、庐山的云雾飘渺，长江、黄河的波澜壮阔。我们爱你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——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龙井茶的清香，茅台酒的醇美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战国编钟奏出的古曲，改革开放谱写的新歌！”</a:t>
            </a:r>
          </a:p>
          <a:p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    同学们，缅怀先烈，铭记历史！过去永远是过去，现在的我们要为自己创造更美好的明天！让我们努力学习吧！这样才能永远的保护自己的名族，保护自己的家庭！让我们再次唱一曲国歌吧！</a:t>
            </a:r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041650" y="474345"/>
            <a:ext cx="1637030" cy="7620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>
                <a:latin typeface="+mj-ea"/>
                <a:ea typeface="+mj-ea"/>
                <a:sym typeface="+mn-ea"/>
              </a:rPr>
              <a:t>勿忘国耻</a:t>
            </a:r>
          </a:p>
          <a:p>
            <a:pPr algn="l"/>
            <a:r>
              <a:rPr lang="zh-CN" altLang="en-US" sz="2400" b="1">
                <a:latin typeface="+mj-ea"/>
                <a:ea typeface="+mj-ea"/>
                <a:sym typeface="+mn-ea"/>
              </a:rPr>
              <a:t>     </a:t>
            </a:r>
            <a:r>
              <a:rPr lang="zh-CN" altLang="en-US">
                <a:sym typeface="+mn-ea"/>
              </a:rPr>
              <a:t>周迅禾</a:t>
            </a:r>
            <a:endParaRPr lang="zh-CN" altLang="en-US" b="1">
              <a:latin typeface="+mj-ea"/>
              <a:ea typeface="+mj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0835" y="44259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385" y="-825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</a:t>
            </a:r>
          </a:p>
        </p:txBody>
      </p:sp>
      <p:sp>
        <p:nvSpPr>
          <p:cNvPr id="7" name="矩形 6"/>
          <p:cNvSpPr/>
          <p:nvPr/>
        </p:nvSpPr>
        <p:spPr>
          <a:xfrm>
            <a:off x="5871210" y="303530"/>
            <a:ext cx="1676400" cy="292100"/>
          </a:xfrm>
          <a:prstGeom prst="rect">
            <a:avLst/>
          </a:prstGeom>
          <a:solidFill>
            <a:srgbClr val="FE6767"/>
          </a:solidFill>
          <a:ln>
            <a:solidFill>
              <a:srgbClr val="FE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色精神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2750" y="916940"/>
            <a:ext cx="6769100" cy="8747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 indent="381000" algn="just"/>
            <a:endParaRPr lang="zh-CN" altLang="en-US" sz="1200" b="0" u="none"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1200" b="0" u="none">
                <a:latin typeface="楷体" charset="0"/>
                <a:ea typeface="楷体" charset="0"/>
                <a:cs typeface="楷体" charset="0"/>
              </a:rPr>
              <a:t> </a:t>
            </a:r>
          </a:p>
          <a:p>
            <a:pPr marL="0" lvl="0" indent="381000" algn="just"/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习大大曾经说过，未来，是一群无知、正念、正能量人的天下。真正的危机，不是金融危机，而道德与信仰的危机。与智者为伍，与良善者同行，心怀苍生，大爱无疆。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“当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当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当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……”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大钟敲响七下，我的心也随着激荡了七下。期待许久的“反法西斯抗战胜利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70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周年”庆典拉开帷幕。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九月，正是从热烈转向沉郁，从生长转向收获的季节。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9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月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3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日，全世界人民都将见证，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14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年的浴血奋战，如今尽血前耻！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嘹亮的歌声、整齐的队伍、英勇的站姿，严肃的指挥，尽管他们都汗流浃背，依然不屈不挠。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70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年前，我还没有降临到这个世界。生活在和平年代的我，无法想象当时枪林弹雨的世界。但从这些解放军叔叔身上，我看到了当年那些共赴共难，不惧强敌的英勇的战士的影子。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习主席上台讲话了。他为我们描绘了一个又一个当年血洒疆场的中华儿女。他们为我们的民族，我们的国家作出了巨大的牺牲；他们为我们树立了优秀的榜样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我又想起了习主席的话。他们将永远活在我的心里。因为，未来属于我们！未来属于充满正能量的人！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那一车车的老兵，腰永远再也挺不直了，但是他们一张张严肃的脸庞，一双双苍老却依旧有力的大手，让我热泪盈眶。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缅怀先烈，铭记历史。这一刻，我不禁想起了很多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</a:p>
          <a:p>
            <a:pPr marL="0" lvl="0" indent="381000" algn="just"/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在狼牙山，刀削斧劈的山顶，我依稀看见五壮士面对步步逼近的枪口，一起纵身，跳下万丈悬崖，宁死也不受辱。这，是我们的民族！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在黄河边，屈峦叠峰的峭壁上，我依稀看见八百壮士被追逼到悬崖边，身下奔腾着咆哮的黄河，怒吼着，跳进滔滔黄河！宁死也不屈。这，是我们的民族。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我为我的民族骄傲，我为我的国家骄傲，我为我是中国人而骄傲！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此时，习主席以平和而不可抗拒的声音发出号召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——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宏扬伟大的抗战精神！绝不让悲剧的历史重演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</a:p>
          <a:p>
            <a:pPr marL="0" lvl="0" indent="381000" algn="just"/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我的思绪回到了今天。看着铿锵前行的方队，听着雄浑有力的军歌，想着钓鱼岛事件，想着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MH370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失联事件，想着天津爆炸事故，想着东方之星翻船事故，想着中国食品在国外受到冷落现象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我突然明白了，战争，可能随时才会到来。作为新一代的我们，唯有维护和平，继承先辈们的革命精神，为保卫国家的领土与尊严，为保卫人民的财产安全，为真正和平幸福的生活做好一切准备！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铭记真理，正义必胜，和平必胜，人民必胜。未来是我们的。愿未来的我们与过去的英雄一样，都心怀苍生，大爱无疆！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1769110" y="327660"/>
            <a:ext cx="5600700" cy="121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381000" algn="just"/>
            <a:r>
              <a:rPr lang="zh-CN" altLang="en-US" sz="2000" b="1">
                <a:latin typeface="+mj-ea"/>
                <a:ea typeface="+mj-ea"/>
                <a:cs typeface="楷体" charset="0"/>
                <a:sym typeface="+mn-ea"/>
              </a:rPr>
              <a:t>心怀苍生  大爱无疆</a:t>
            </a:r>
            <a:endParaRPr lang="zh-CN" altLang="en-US" sz="2000" b="1" u="none">
              <a:latin typeface="+mj-ea"/>
              <a:ea typeface="+mj-ea"/>
              <a:cs typeface="楷体" charset="0"/>
              <a:sym typeface="+mn-ea"/>
            </a:endParaRPr>
          </a:p>
          <a:p>
            <a:pPr marL="0" lvl="0" indent="381000" algn="just"/>
            <a:r>
              <a:rPr lang="en-US" altLang="zh-CN">
                <a:latin typeface="楷体" charset="0"/>
                <a:ea typeface="楷体" charset="0"/>
                <a:cs typeface="楷体" charset="0"/>
                <a:sym typeface="+mn-ea"/>
              </a:rPr>
              <a:t>——“</a:t>
            </a:r>
            <a:r>
              <a:rPr lang="zh-CN" altLang="en-US">
                <a:latin typeface="楷体" charset="0"/>
                <a:ea typeface="楷体" charset="0"/>
                <a:cs typeface="楷体" charset="0"/>
                <a:sym typeface="+mn-ea"/>
              </a:rPr>
              <a:t>反法西斯抗战胜利</a:t>
            </a:r>
            <a:r>
              <a:rPr lang="en-US" altLang="zh-CN">
                <a:latin typeface="楷体" charset="0"/>
                <a:ea typeface="楷体" charset="0"/>
                <a:cs typeface="楷体" charset="0"/>
                <a:sym typeface="+mn-ea"/>
              </a:rPr>
              <a:t>70</a:t>
            </a:r>
            <a:r>
              <a:rPr lang="zh-CN" altLang="en-US">
                <a:latin typeface="楷体" charset="0"/>
                <a:ea typeface="楷体" charset="0"/>
                <a:cs typeface="楷体" charset="0"/>
                <a:sym typeface="+mn-ea"/>
              </a:rPr>
              <a:t>周年”阅兵仪式观后感</a:t>
            </a:r>
          </a:p>
          <a:p>
            <a:pPr marL="0" lvl="0" indent="381000" algn="just"/>
            <a:r>
              <a:rPr lang="zh-CN" altLang="en-US">
                <a:latin typeface="楷体" charset="0"/>
                <a:ea typeface="楷体" charset="0"/>
                <a:sym typeface="+mn-ea"/>
              </a:rPr>
              <a:t>       周迅禾</a:t>
            </a:r>
            <a:endParaRPr lang="zh-CN" altLang="en-US">
              <a:latin typeface="楷体" charset="0"/>
              <a:ea typeface="楷体" charset="0"/>
              <a:cs typeface="楷体" charset="0"/>
              <a:sym typeface="+mn-ea"/>
            </a:endParaRPr>
          </a:p>
          <a:p>
            <a:endParaRPr lang="zh-CN" altLang="en-US">
              <a:latin typeface="楷体" charset="0"/>
              <a:ea typeface="楷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6490" y="24130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红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</a:t>
            </a:r>
          </a:p>
        </p:txBody>
      </p:sp>
      <p:sp>
        <p:nvSpPr>
          <p:cNvPr id="7" name="矩形 6"/>
          <p:cNvSpPr/>
          <p:nvPr/>
        </p:nvSpPr>
        <p:spPr>
          <a:xfrm>
            <a:off x="7620" y="520700"/>
            <a:ext cx="1676400" cy="292100"/>
          </a:xfrm>
          <a:prstGeom prst="rect">
            <a:avLst/>
          </a:prstGeom>
          <a:solidFill>
            <a:srgbClr val="FE6767"/>
          </a:solidFill>
          <a:ln>
            <a:solidFill>
              <a:srgbClr val="FE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色精神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0835" y="44259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红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96570" y="875665"/>
            <a:ext cx="6725920" cy="9479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    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距反法西斯抗战胜利日已经过去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70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年了。全世界都不会忘记，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1945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年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9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月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2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日，天空中终于没有了硝烟，我们迎来了和平！这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70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年，我们不断创造新社会，为了更美好的生活，在拼搏！铭记历史，缅怀先烈，珍爱和平，开创未来！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2015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年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9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月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3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日上午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9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时，纪念中国人民抗日战争暨反法西斯战争胜利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70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周年纪念大会在北京天安门隆重举行！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就算只能坐在电视机前，也绝不会消减人们火一样的热情！我的心早已飞向了宏伟的北京天安门。在那里，上万人挥动着彩旗，想要亲眼见证这历史性的一刻；在那里，潇洒的军人门站如松，数十台装甲车整齐排列，等待简阅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蓝的天，绿的河，深青的是军服，灿烂的是笑脸，炽热的人心！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我入神地观看这不平凡的纪念大会。习近平总书记的他的夫人热情地接待各国代表。天安门前，海陆空三军唱响胜利庆典的序曲。那气壮山河的歌声，震撼着在场的所有人！七十响礼炮响彻云霄，在庄严的国歌声中，五星红旗冉冉升起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习近平主席发表重要讲话，字字句句那样深入人心，过去，现在，未来，我倍感激动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啊，阅兵仪式要开始了！习近平主席乘着“红旗”牌轿车，顺着延安路一路简阅士兵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接着，一个个方阵从天安门走来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眼看着这一幕幕，我的心中百感交集。豪气万丈的歌曲，令我仿佛看见了一群群满怀斗志的青年，有的是学生，有的是战士，他们在风雨中艰难前进，但是，顽强的信念照耀着他们！“马在叫，风在吼，黄河在咆哮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……”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人民在向前冲！为了自由与和平！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在那个黑暗的年代，人们生活在一片艰苦之中，没有力量，没有快乐，是侵略，是野心夺去了它们。但，我们又重新站了起来。因为“正义必胜！，和平必胜！人民必胜！”习近平主席的讲话至今还回荡在我的耳畔。“经历了战争的人们，更加懂得和平的宝贵。”是的，和平，每一个抗战士兵的愿望，每一个人民的愿望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多少人挥洒鲜血，为心中的和平而战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它们都希望看到那个充满爱的世界啊！如今的这份和平，多么得来之不易，更应该去珍惜，去保护啊！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“嗒嗒嗒”整齐的踏步声缓缓流入我的心窝，那是军人们。那庄严的阅兵仪式，是我怎么也看不厌的。那步伐，是军人独有的步伐，有力得足以让人铭记；那身资，是军人独有的身姿，只挺着如松柏。那眼神，仿佛能洞察一切。动作过分得整齐，让人在电视机前，也能感受到严肃的氛围。我屏住呼吸。气魄的坦克方队，威震四方的核导弹方队，从容的老兵方队，英姿飒爽的女兵方队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所有的一切都在诉说着新时代的变迁，军队不变的庄严。曾经，是他们奋勇冲向前线，杀敌救国。如今，他们潇洒地走在天安门前，承担着保卫国家的重任。一切，真是变化得太快了。我们虽然无法触及到历史，但是，历史这面镜子，让我们，让世界，懂得了更多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懂得了坚强，懂得了决不再困境中低头！放弃信念，将是渺小，坚守信念，将是伟大！绝不输给黑暗，输给罪恶！懂得了珍惜，懂得了守护现在的一分一秒，和平是世界上最美好的力量，我们应带给世界，永远的和平！懂得了铭记昨天，开创明天，给历史画上感叹号，给未来也画上感叹号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作为学生，我们更要去努力、奋斗。要记住，这片蓝天，不是随随便便能看到的，这，是先烈们英勇的牺牲，全世界人名共同努力，换来的！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纪念大会的最后，七万只白鸽和七万只彩色气球被放向蓝天。相信，在场的所有人都被这一刻感化啦！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来，让我们手拉手，迈开有力的步伐，铭记历史，缅怀先烈，珍爱和平，        向着未来进军！</a:t>
            </a:r>
            <a:endParaRPr lang="zh-CN" altLang="en-US" sz="1400">
              <a:latin typeface="楷体" charset="0"/>
              <a:ea typeface="楷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4275" y="125095"/>
            <a:ext cx="4632325" cy="1158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latin typeface="+mj-ea"/>
                <a:ea typeface="+mj-ea"/>
                <a:cs typeface="宋体" charset="0"/>
                <a:sym typeface="+mn-ea"/>
              </a:rPr>
              <a:t>铭记</a:t>
            </a:r>
            <a:r>
              <a:rPr lang="en-US" altLang="zh-CN" b="1">
                <a:latin typeface="+mj-ea"/>
                <a:ea typeface="+mj-ea"/>
                <a:cs typeface="宋体" charset="0"/>
                <a:sym typeface="+mn-ea"/>
              </a:rPr>
              <a:t>·</a:t>
            </a:r>
            <a:r>
              <a:rPr lang="zh-CN" altLang="en-US" b="1">
                <a:latin typeface="+mj-ea"/>
                <a:ea typeface="+mj-ea"/>
                <a:cs typeface="宋体" charset="0"/>
                <a:sym typeface="+mn-ea"/>
              </a:rPr>
              <a:t>缅怀</a:t>
            </a:r>
            <a:r>
              <a:rPr lang="en-US" altLang="zh-CN" b="1">
                <a:latin typeface="+mj-ea"/>
                <a:ea typeface="+mj-ea"/>
                <a:cs typeface="宋体" charset="0"/>
                <a:sym typeface="+mn-ea"/>
              </a:rPr>
              <a:t>·</a:t>
            </a:r>
            <a:r>
              <a:rPr lang="zh-CN" altLang="en-US" b="1">
                <a:latin typeface="+mj-ea"/>
                <a:ea typeface="+mj-ea"/>
                <a:cs typeface="宋体" charset="0"/>
                <a:sym typeface="+mn-ea"/>
              </a:rPr>
              <a:t>珍爱</a:t>
            </a:r>
            <a:r>
              <a:rPr lang="en-US" altLang="zh-CN" b="1">
                <a:latin typeface="+mj-ea"/>
                <a:ea typeface="+mj-ea"/>
                <a:cs typeface="宋体" charset="0"/>
                <a:sym typeface="+mn-ea"/>
              </a:rPr>
              <a:t>·</a:t>
            </a:r>
            <a:r>
              <a:rPr lang="zh-CN" altLang="en-US" b="1">
                <a:latin typeface="+mj-ea"/>
                <a:ea typeface="+mj-ea"/>
                <a:cs typeface="宋体" charset="0"/>
                <a:sym typeface="+mn-ea"/>
              </a:rPr>
              <a:t>开创</a:t>
            </a:r>
          </a:p>
          <a:p>
            <a:r>
              <a:rPr lang="zh-CN" altLang="en-US">
                <a:latin typeface="楷体" charset="0"/>
                <a:ea typeface="楷体" charset="0"/>
                <a:cs typeface="宋体" charset="0"/>
                <a:sym typeface="+mn-ea"/>
              </a:rPr>
              <a:t>  </a:t>
            </a:r>
            <a:r>
              <a:rPr lang="en-US" altLang="zh-CN">
                <a:latin typeface="楷体" charset="0"/>
                <a:ea typeface="楷体" charset="0"/>
                <a:cs typeface="宋体" charset="0"/>
                <a:sym typeface="+mn-ea"/>
              </a:rPr>
              <a:t>――</a:t>
            </a:r>
            <a:r>
              <a:rPr lang="zh-CN" altLang="en-US">
                <a:latin typeface="楷体" charset="0"/>
                <a:ea typeface="楷体" charset="0"/>
                <a:cs typeface="宋体" charset="0"/>
                <a:sym typeface="+mn-ea"/>
              </a:rPr>
              <a:t>观“抗战胜利</a:t>
            </a:r>
            <a:r>
              <a:rPr lang="en-US" altLang="zh-CN">
                <a:latin typeface="楷体" charset="0"/>
                <a:ea typeface="楷体" charset="0"/>
                <a:cs typeface="Times New Roman" charset="0"/>
                <a:sym typeface="+mn-ea"/>
              </a:rPr>
              <a:t>70</a:t>
            </a:r>
            <a:r>
              <a:rPr lang="zh-CN" altLang="en-US">
                <a:latin typeface="楷体" charset="0"/>
                <a:ea typeface="楷体" charset="0"/>
                <a:cs typeface="宋体" charset="0"/>
                <a:sym typeface="+mn-ea"/>
              </a:rPr>
              <a:t>周年纪念大会”有感</a:t>
            </a:r>
          </a:p>
          <a:p>
            <a:r>
              <a:rPr lang="zh-CN" altLang="en-US" sz="1600">
                <a:latin typeface="楷体" charset="0"/>
                <a:ea typeface="楷体" charset="0"/>
                <a:cs typeface="宋体" charset="0"/>
                <a:sym typeface="+mn-ea"/>
              </a:rPr>
              <a:t>       杜越昕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</a:t>
            </a:r>
          </a:p>
        </p:txBody>
      </p:sp>
      <p:sp>
        <p:nvSpPr>
          <p:cNvPr id="10" name="矩形 9"/>
          <p:cNvSpPr/>
          <p:nvPr/>
        </p:nvSpPr>
        <p:spPr>
          <a:xfrm>
            <a:off x="5965825" y="561975"/>
            <a:ext cx="1676400" cy="2921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色往事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34430" y="48323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0540" y="941705"/>
            <a:ext cx="6913245" cy="3017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　　士兵把30只绿头长颈大雄鸭，鸭脖上缚了红布条子，放入河中。鸭子们“嘎嘎嘎”直叫，纷纷朝四面八方游去。只听一声哨响，参加者有的直接跳下水，有的脱去衣服跳入水中，还有的几个成群，像是在计划着什么......一个身体结实的小伙子一下水就开启了“火眼金睛扫描器“，他往前一拽，拽了一只离自己近的鸭子，可这只鸭子很机灵，趁着那个人高兴得手放松了一会，活蹦乱跳地从手中逃出来，一转眼就不知去向了,身体结实的小伙子笑完后才发现到手的鸭子“飞走了”。在小伙子的另一边，三兄弟围在一起，挑中了一只又大又肥的鸭子，三兄弟使用包围的方法将这只鸭围在中间，鸭子刚从一个人手中挣脱，脖子又被另一个人抓住了，就这样，三兄弟团结一致，把这只大肥鸭捉住了。捉鸭子的人满头大汗，年轻的姑娘们有的为父亲加油，有的给爱人加油，也有的为兄弟加油，岸上，河里热闹非凡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7045" y="3675380"/>
            <a:ext cx="6584950" cy="5974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1600">
              <a:latin typeface="楷体" charset="0"/>
              <a:ea typeface="楷体" charset="0"/>
            </a:endParaRPr>
          </a:p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</a:t>
            </a:r>
          </a:p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   这一次的寒假是我度过的所有寒假中最快乐的一次。这一次，我见到了阔别已久的爷爷奶奶，真是开心极了。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坐在开往老家的车上，看着外面的景象，但是我的心早已抛开了一切，径直飞到了爷爷奶奶的住处。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50公里，40公里，30公里，20公里，10公里，看着周围所熟悉的一切，让我意识到爷爷奶奶的家就要到了。刚进门，一股热腾腾的韭菜的饺子就出现在了我们面前的桌上，那诱人的香气引得我们食欲大开。奶奶在厨房里说道：“多吃点，我再多包一点！”奶奶包的饺子皮薄，馅多，而且特别入味，一尝起来就有假的味道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突然，门外传来一声“尖叫”，原来是调皮的弟弟玩烟花时，烟花所发出的声音，飞在天上好似是织女织的大花，五颜六色，十分好看。我也想去玩，但却没有忘记饺子。吃完了饺子，我便从奶奶的屋里挑出了一个最大的爆竹，它有一个超级霸气的名字，叫做“天女散花”。我小心翼翼地点燃了烟花，突然一声长啸，好似奔驰的骏马正在向着目的地冲去，我被吓得躲到了树的后面，只敢露出半只眼睛。只见它飞上天空，，在空中“轰”地一声就炸开了，那声巨响就像雷公电母所发出雷电的声响，我至今仍记忆犹新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在老家发生的事太多，太多，来不及我去记就忘了，马上就要开学了，在新的学期中，我希望我能够学业进步，爸爸妈妈笑口常开，爷爷奶奶身体健康，万事如意</a:t>
            </a:r>
            <a:r>
              <a:rPr lang="zh-CN" altLang="en-US"/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27300" y="4078605"/>
            <a:ext cx="1714500" cy="670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+mj-ea"/>
                <a:ea typeface="+mj-ea"/>
                <a:sym typeface="+mn-ea"/>
              </a:rPr>
              <a:t>寒假的那些事</a:t>
            </a:r>
          </a:p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    李佳琼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34005" y="482600"/>
            <a:ext cx="1253490" cy="670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sym typeface="+mn-ea"/>
              </a:rPr>
              <a:t>捉</a:t>
            </a:r>
            <a:r>
              <a:rPr lang="zh-CN" altLang="en-US" sz="2000" b="1">
                <a:latin typeface="+mj-ea"/>
                <a:ea typeface="+mj-ea"/>
                <a:sym typeface="+mn-ea"/>
              </a:rPr>
              <a:t>鸭子</a:t>
            </a:r>
          </a:p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 韦海霞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85" y="-825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6</a:t>
            </a:r>
          </a:p>
        </p:txBody>
      </p:sp>
      <p:sp>
        <p:nvSpPr>
          <p:cNvPr id="10" name="矩形 9"/>
          <p:cNvSpPr/>
          <p:nvPr/>
        </p:nvSpPr>
        <p:spPr>
          <a:xfrm>
            <a:off x="-43180" y="297180"/>
            <a:ext cx="1676400" cy="2921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色往事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4325" y="21907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金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54660" y="488950"/>
            <a:ext cx="6873240" cy="1008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1600" b="0" u="none">
              <a:latin typeface="楷体" charset="0"/>
              <a:ea typeface="楷体" charset="0"/>
              <a:cs typeface="宋体" charset="0"/>
            </a:endParaRP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元宵节，是春节的小尾巴，是年味的回归。它并没有春节那么隆重，它来得仓促，走得也快，几乎是“滚滚”而来，有“滚滚”而去。可为什么，却给人留下那么深刻的美好呢？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说说元宵节吧，在这我不想叙述过多的传说和元宵节的由来，我只追求现实的点滴美好。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元宵元宵，家人团聚就不用说了，吃元宵倒更像是一种元宵节的象征。元宵有大汤圆和小汤圆之分。大汤圆有馅，小汤圆无馅。人们常把小汤圆泡在“甜酒”里，一块儿烧，一块儿吃。这就是所谓的“甜酒元宵”。大汤圆本就美味，即使不用“甜酒”，味道也不会输于小元宵。对于我，则更钟情于大元宵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一万热腾腾的大汤圆端上桌，碗里几颗诱人的大珍珠，浸在灵闪闪的汤水中，显得如此可爱，如此珍贵。用筷子轻轻拨一拨，浓郁的芝麻就姗姗往外溢。于是，你又陶醉，又惊慌，毫不犹豫把它一夹，就送入口中。啊，这时你却不忍咬下去了，只是轻轻含在嘴里，因为芝麻的香甜一瞬间就充溢了你的全身，从嘴巴留到心里。当你回过神，咬下去的时候，那汤圆特有的嚼劲又让你无法自拔，于是你的筷子又俘虏了第二个第三个盈亮亮的大白“珍珠”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吃汤圆的快感是没得说的。只不过，我并不愿一下就吃完。我更喜欢与父母坐在电视机前，一边看元宵晚会，一边慢慢享受这份元宵独有的甜蜜。这样，元宵就变得更有味道了。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难忘的是元宵的汤圆，还有就是元宵的灯。对于元宵的灯，我已没有过多的印象，但那份向往总还是有的。想象的元宵灯会是：街道两旁挂满花灯，夜幕降临，灯光亮起的刹那，我迷茫在茫茫的灯海之中，只有眼前泛着红光的迷糊的花灯，向着前方延伸开去，特别是远处的花灯，像极了星星，像极了在微风中摇曳的花火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不知为何如此沉醉于想象世界，至今，脑海中仍浮现着花灯烂漫的情景，或许，这真的是一种情结？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我家有三盏花灯。一盏是神话传说中哪吒的形象。现如今细细端详，很是逼真，又不乏少年的稚气。也不知它是什么时候买的，只知道它伴我走过了我的童年，还有我童年的元宵灯会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一盏是恐龙园灯会统一的花灯，记得那个元宵节，我和妈妈小心地提着它，走进了恐龙园的夜公园。至今还不忘游人们的花灯像鲜花似的散落在周围，与我手中的花灯成为了一道最美丽的风景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最后一盏是妈妈从云南带回来的孔雀灯，每每看到它，我心中就莫名地升起对元宵节的深深的向往与追求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  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最让我感动的是，此时此刻，我在窗外漆黑的夜空中望见了一盏鲜亮鲜亮的孔明灯！它从一簇簇礼花中跃出，安详地往上飘，往上飘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它要飘到哪里去？我不需要知道。它承载着人们对彼此的美好的祝福，对辛福生活的展望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是啊，今天就是元宵节。今年的元宵节，我伏笔写下自己的元宵情       结，只为你，我的朋友，只为你能收到我对你的深深的祝福，愿         你平安、快乐、幸福，愿你能感受到元宵节最最幸福的幸福！</a:t>
            </a:r>
            <a:endParaRPr lang="zh-CN" altLang="en-US" sz="1600">
              <a:latin typeface="楷体" charset="0"/>
              <a:ea typeface="楷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63900" y="112395"/>
            <a:ext cx="120396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cs typeface="宋体" charset="0"/>
                <a:sym typeface="+mn-ea"/>
              </a:rPr>
              <a:t>元宵情结</a:t>
            </a:r>
          </a:p>
          <a:p>
            <a:r>
              <a:rPr lang="zh-CN" altLang="en-US">
                <a:latin typeface="楷体" charset="0"/>
                <a:ea typeface="楷体" charset="0"/>
                <a:cs typeface="宋体" charset="0"/>
                <a:sym typeface="+mn-ea"/>
              </a:rPr>
              <a:t>  杜越昕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95440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7</a:t>
            </a:r>
          </a:p>
        </p:txBody>
      </p:sp>
      <p:sp>
        <p:nvSpPr>
          <p:cNvPr id="10" name="矩形 9"/>
          <p:cNvSpPr/>
          <p:nvPr/>
        </p:nvSpPr>
        <p:spPr>
          <a:xfrm>
            <a:off x="5900420" y="521970"/>
            <a:ext cx="1676400" cy="2921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色往事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1330" y="868045"/>
            <a:ext cx="6718935" cy="7711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ctr"/>
            <a:endParaRPr lang="zh-CN" altLang="en-US">
              <a:latin typeface="楷体" charset="0"/>
              <a:ea typeface="楷体" charset="0"/>
            </a:endParaRPr>
          </a:p>
          <a:p>
            <a:pPr fontAlgn="ctr"/>
            <a:r>
              <a:rPr lang="zh-CN" altLang="en-US">
                <a:latin typeface="楷体" charset="0"/>
                <a:ea typeface="楷体" charset="0"/>
              </a:rPr>
              <a:t>    </a:t>
            </a:r>
            <a:r>
              <a:rPr lang="zh-CN" altLang="en-US" sz="1600">
                <a:latin typeface="楷体" charset="0"/>
                <a:ea typeface="楷体" charset="0"/>
              </a:rPr>
              <a:t>“千里送鹅毛，礼轻情意重。没想到你就要离开这了，这是我一直用的笔，已经没有买来时那样夺人眼球了，但我想送给你做纪念，你是我永远的小妹妹，可不要忘了我。”她温柔的轻轻地说，虽然面带微笑，但依然可以从她眼中看到一丝忧伤。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他是我五年前的邻居姐姐，记忆中与她之间的事已经不清楚，但只要想起她，她那像黑玛瑙般的双眼，那热情活泼的性格，顿时涌上我的心头。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    第一次见到她时，我才刚搬到她家旁边，我站在新家门口，望着陌生的四周，爸爸妈妈忙忙碌碌地搬东西，只听“嗒嗒”的一道脚步声，正越来越来清晰，我回头一看，是一个比我高近一个头的天使般微笑的看着我的女孩，她笑得很自然，洁白的牙齿在阳光的照射下一闪一闪的，若不是白天我还以为是星星呢！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“小妹妹，你是刚搬来的吧，你叫什么名字啊？”没等我仔细观察她，她便立刻向我说话，我没有回答，头微微低下去，向后退了一步。“你不要害羞，我是你的新邻居，只是过来和你打声招呼。”她轻轻拍着我的肩说着，“邻居姐姐。”我轻轻说道，慢慢抬起头。“好吧，既然你叫我姐姐，那以后我就叫你妹妹吧！”他见我不再对她有些陌生，一个箭步走到我身旁，拉着我的手。她的手很温暖，软软的，像小时候吃的棉花糖，我任由她带我四处参观，一开始，我还有些拘谨，但最后就被她的热情，她的笑容融化了。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    一天清晨，门前的大树随风摇摆，鸟儿在树上轻轻吟唱。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    “妹妹——”“怎么了？”我打开门一看，是她，她手里拿着两条绳子，“今天我们一起跳绳吧！”她一脸期待地说，可一想到自己不会跳绳，又不忍心拒绝，无奈的点了点了头，答应了。刚到广场上，她便迫不及待地甩动手中的绳子，那是的我不会跳绳，根本不知道绳可以这么玩，我大叫一声：“好！真厉害！”她朝我笑了一笑，叫我一起玩，我犹豫了一会，拿起她手中的绳，她好像知道我心里想什么，双手握着我的手，经过十几分钟，我终于在她的引导下，学会了，并跳得很不错，她摸着我头，露出了那暖暖的笑容。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回想起这些事，我依然忘不了她，忘不了她的热情活泼，忘不了她对我每一次的微笑。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34430" y="45656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60345" y="575945"/>
            <a:ext cx="120396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ea"/>
              </a:rPr>
              <a:t>忘不了她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韦海霞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0220" y="9189720"/>
            <a:ext cx="6885305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>
                <a:latin typeface="楷体" charset="0"/>
                <a:ea typeface="楷体" charset="0"/>
                <a:cs typeface="宋体" charset="0"/>
                <a:sym typeface="+mn-ea"/>
              </a:rPr>
              <a:t>    </a:t>
            </a:r>
            <a:r>
              <a:rPr lang="zh-CN" altLang="en-US" sz="1600">
                <a:latin typeface="楷体" charset="0"/>
                <a:ea typeface="楷体" charset="0"/>
                <a:cs typeface="宋体" charset="0"/>
                <a:sym typeface="+mn-ea"/>
              </a:rPr>
              <a:t>上学期，我以初一新生的身份参加了我校的校园文化艺术节活动。这在我的初中生活录上画上了绝对给力的一笔。啊，回想起我在黑板前拿着粉笔的投入的样子，我淡淡一笑，心中却涌起熊熊的斗志，还有        一份对汉字的奇妙的情结。</a:t>
            </a:r>
          </a:p>
          <a:p>
            <a:endParaRPr lang="zh-CN" altLang="en-US" sz="1600"/>
          </a:p>
        </p:txBody>
      </p:sp>
      <p:sp>
        <p:nvSpPr>
          <p:cNvPr id="9" name="文本框 8"/>
          <p:cNvSpPr txBox="1"/>
          <p:nvPr/>
        </p:nvSpPr>
        <p:spPr>
          <a:xfrm>
            <a:off x="2695575" y="8599805"/>
            <a:ext cx="2623820" cy="67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 在汉字的熏陶下成长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    杜越昕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14764</Words>
  <Application>Microsoft Office PowerPoint</Application>
  <PresentationFormat>自定义</PresentationFormat>
  <Paragraphs>284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Calibri</vt:lpstr>
      <vt:lpstr>字体管家娜娜体</vt:lpstr>
      <vt:lpstr>锐字云字库舒体1.0</vt:lpstr>
      <vt:lpstr>微软雅黑</vt:lpstr>
      <vt:lpstr>楷体</vt:lpstr>
      <vt:lpstr>字体管家糖果</vt:lpstr>
      <vt:lpstr>Times New Roman</vt:lpstr>
      <vt:lpstr>Calibri Light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13</cp:revision>
  <dcterms:created xsi:type="dcterms:W3CDTF">2016-05-07T03:16:00Z</dcterms:created>
  <dcterms:modified xsi:type="dcterms:W3CDTF">2016-06-25T05:59:39Z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