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28" r:id="rId3"/>
    <p:sldId id="257" r:id="rId4"/>
    <p:sldId id="256" r:id="rId5"/>
    <p:sldId id="261" r:id="rId6"/>
    <p:sldId id="258" r:id="rId7"/>
    <p:sldId id="315" r:id="rId8"/>
    <p:sldId id="263" r:id="rId9"/>
    <p:sldId id="266" r:id="rId10"/>
    <p:sldId id="277" r:id="rId11"/>
    <p:sldId id="270" r:id="rId12"/>
    <p:sldId id="271" r:id="rId13"/>
    <p:sldId id="272" r:id="rId14"/>
    <p:sldId id="307" r:id="rId15"/>
    <p:sldId id="306" r:id="rId16"/>
    <p:sldId id="286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microsoft.com/office/2007/relationships/media" Target="file:///C:\Documents%20and%20Settings\Administrator\&#26700;&#38754;\&#24179;&#31227;&#21644;&#26059;&#36716;\&#32032;&#26448;\&#35270;&#39057;\&#31383;&#25143;.avi" TargetMode="External"/><Relationship Id="rId7" Type="http://schemas.openxmlformats.org/officeDocument/2006/relationships/video" Target="file:///C:\Documents%20and%20Settings\Administrator\&#26700;&#38754;\&#24179;&#31227;&#21644;&#26059;&#36716;\&#32032;&#26448;\&#35270;&#39057;\&#31383;&#25143;.avi" TargetMode="External"/><Relationship Id="rId6" Type="http://schemas.openxmlformats.org/officeDocument/2006/relationships/image" Target="../media/image20.png"/><Relationship Id="rId5" Type="http://schemas.microsoft.com/office/2007/relationships/media" Target="file:///C:\Documents%20and%20Settings\Administrator\&#26700;&#38754;\&#24179;&#31227;&#21644;&#26059;&#36716;\&#32032;&#26448;\&#35270;&#39057;\&#36716;&#30424;.avi" TargetMode="External"/><Relationship Id="rId4" Type="http://schemas.openxmlformats.org/officeDocument/2006/relationships/video" Target="file:///C:\Documents%20and%20Settings\Administrator\&#26700;&#38754;\&#24179;&#31227;&#21644;&#26059;&#36716;\&#32032;&#26448;\&#35270;&#39057;\&#36716;&#30424;.avi" TargetMode="External"/><Relationship Id="rId3" Type="http://schemas.openxmlformats.org/officeDocument/2006/relationships/image" Target="../media/image19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6.jpeg"/><Relationship Id="rId21" Type="http://schemas.openxmlformats.org/officeDocument/2006/relationships/image" Target="../media/image25.png"/><Relationship Id="rId20" Type="http://schemas.microsoft.com/office/2007/relationships/media" Target="file:///C:\Documents%20and%20Settings\Administrator\&#26700;&#38754;\&#24179;&#31227;&#21644;&#26059;&#36716;\&#32032;&#26448;\&#35270;&#39057;\&#27700;&#40857;&#22836;.avi" TargetMode="External"/><Relationship Id="rId2" Type="http://schemas.microsoft.com/office/2007/relationships/media" Target="file:///C:\Documents%20and%20Settings\Administrator\&#26700;&#38754;\&#24179;&#31227;&#21644;&#26059;&#36716;\&#32032;&#26448;\&#35270;&#39057;\&#31639;&#30424;.avi" TargetMode="External"/><Relationship Id="rId19" Type="http://schemas.openxmlformats.org/officeDocument/2006/relationships/video" Target="file:///C:\Documents%20and%20Settings\Administrator\&#26700;&#38754;\&#24179;&#31227;&#21644;&#26059;&#36716;\&#32032;&#26448;\&#35270;&#39057;\&#27700;&#40857;&#22836;.avi" TargetMode="External"/><Relationship Id="rId18" Type="http://schemas.openxmlformats.org/officeDocument/2006/relationships/image" Target="../media/image24.png"/><Relationship Id="rId17" Type="http://schemas.microsoft.com/office/2007/relationships/media" Target="file:///C:\Documents%20and%20Settings\Administrator\&#26700;&#38754;\&#24179;&#31227;&#21644;&#26059;&#36716;\&#32032;&#26448;\&#35270;&#39057;\&#26059;&#36716;&#38376;.avi" TargetMode="External"/><Relationship Id="rId16" Type="http://schemas.openxmlformats.org/officeDocument/2006/relationships/video" Target="file:///C:\Documents%20and%20Settings\Administrator\&#26700;&#38754;\&#24179;&#31227;&#21644;&#26059;&#36716;\&#32032;&#26448;\&#35270;&#39057;\&#26059;&#36716;&#38376;.avi" TargetMode="External"/><Relationship Id="rId15" Type="http://schemas.openxmlformats.org/officeDocument/2006/relationships/image" Target="../media/image23.png"/><Relationship Id="rId14" Type="http://schemas.microsoft.com/office/2007/relationships/media" Target="file:///C:\Documents%20and%20Settings\Administrator\&#26700;&#38754;\&#24179;&#31227;&#21644;&#26059;&#36716;\&#32032;&#26448;\&#35270;&#39057;\&#25277;&#23625;.avi" TargetMode="External"/><Relationship Id="rId13" Type="http://schemas.openxmlformats.org/officeDocument/2006/relationships/video" Target="file:///C:\Documents%20and%20Settings\Administrator\&#26700;&#38754;\&#24179;&#31227;&#21644;&#26059;&#36716;\&#32032;&#26448;\&#35270;&#39057;\&#25277;&#23625;.avi" TargetMode="External"/><Relationship Id="rId12" Type="http://schemas.openxmlformats.org/officeDocument/2006/relationships/image" Target="../media/image22.png"/><Relationship Id="rId11" Type="http://schemas.microsoft.com/office/2007/relationships/media" Target="file:///C:\Documents%20and%20Settings\Administrator\&#26700;&#38754;\&#24179;&#31227;&#21644;&#26059;&#36716;\&#32032;&#26448;\&#35270;&#39057;\&#26041;&#21521;&#30424;.avi" TargetMode="External"/><Relationship Id="rId10" Type="http://schemas.openxmlformats.org/officeDocument/2006/relationships/video" Target="file:///C:\Documents%20and%20Settings\Administrator\&#26700;&#38754;\&#24179;&#31227;&#21644;&#26059;&#36716;\&#32032;&#26448;\&#35270;&#39057;\&#26041;&#21521;&#30424;.avi" TargetMode="External"/><Relationship Id="rId1" Type="http://schemas.openxmlformats.org/officeDocument/2006/relationships/video" Target="file:///C:\Documents%20and%20Settings\Administrator\&#26700;&#38754;\&#24179;&#31227;&#21644;&#26059;&#36716;\&#32032;&#26448;\&#35270;&#39057;\&#31639;&#30424;.avi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GIF"/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GIF"/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GIF"/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9.GIF"/><Relationship Id="rId4" Type="http://schemas.openxmlformats.org/officeDocument/2006/relationships/image" Target="../media/image10.GIF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26"/>
          <p:cNvSpPr txBox="1"/>
          <p:nvPr/>
        </p:nvSpPr>
        <p:spPr>
          <a:xfrm>
            <a:off x="276860" y="403225"/>
            <a:ext cx="8267065" cy="675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800" b="1" dirty="0">
                <a:latin typeface="黑体" panose="02010609060101010101" charset="-122"/>
                <a:ea typeface="黑体" panose="02010609060101010101" charset="-122"/>
              </a:rPr>
              <a:t>下面的运动哪些是平移，哪些是旋转？</a:t>
            </a:r>
            <a:endParaRPr lang="zh-CN" altLang="en-US" sz="3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8675" name="算盘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357360" y="1662430"/>
            <a:ext cx="242633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转盘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715" y="1540510"/>
            <a:ext cx="2747010" cy="168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窗户.avi">
            <a:hlinkClick r:id="" action="ppaction://media"/>
          </p:cNvPr>
          <p:cNvPicPr>
            <a:picLocks noRot="1"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29050" y="1540510"/>
            <a:ext cx="2089150" cy="1555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方向盘.avi">
            <a:hlinkClick r:id="" action="ppaction://media"/>
          </p:cNvPr>
          <p:cNvPicPr>
            <a:picLocks noRot="1"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72580" y="1662430"/>
            <a:ext cx="2067560" cy="131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抽屉.avi">
            <a:hlinkClick r:id="" action="ppaction://media"/>
          </p:cNvPr>
          <p:cNvPicPr>
            <a:picLocks noRot="1"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90245" y="4292600"/>
            <a:ext cx="2215515" cy="1729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旋转门.avi">
            <a:hlinkClick r:id="" action="ppaction://media"/>
          </p:cNvPr>
          <p:cNvPicPr>
            <a:picLocks noRot="1"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829050" y="4292600"/>
            <a:ext cx="2485390" cy="1729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水龙头.avi">
            <a:hlinkClick r:id="" action="ppaction://media"/>
          </p:cNvPr>
          <p:cNvPicPr>
            <a:picLocks noRot="1" noChangeAspect="1"/>
          </p:cNvPicPr>
          <p:nvPr>
            <a:vide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62160" y="4419600"/>
            <a:ext cx="1816735" cy="1475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图片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5615" y="4315460"/>
            <a:ext cx="2066925" cy="1706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5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video>
            <p:vide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video>
            <p:vide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8"/>
                </p:tgtEl>
              </p:cMediaNode>
            </p:video>
            <p:vide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9"/>
                </p:tgtEl>
              </p:cMediaNode>
            </p:video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vide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4" descr="u=3719487874,1669553812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705" y="260350"/>
            <a:ext cx="4103688" cy="331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1" name="Picture 4" descr="ch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4380" y="476250"/>
            <a:ext cx="3744913" cy="2703513"/>
          </a:xfrm>
        </p:spPr>
      </p:pic>
      <p:pic>
        <p:nvPicPr>
          <p:cNvPr id="106502" name="Picture 4" descr="u=1096181316,1050857450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228" y="4034155"/>
            <a:ext cx="3671887" cy="251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3" name="Picture 4" descr="bs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460" y="3573463"/>
            <a:ext cx="3960813" cy="2855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4" name="Rectangle 35"/>
          <p:cNvSpPr/>
          <p:nvPr/>
        </p:nvSpPr>
        <p:spPr>
          <a:xfrm>
            <a:off x="6712268" y="5570220"/>
            <a:ext cx="1082675" cy="629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5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平移</a:t>
            </a:r>
            <a:endParaRPr lang="zh-CN" altLang="en-US" sz="35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6505" name="Rectangle 31"/>
          <p:cNvSpPr/>
          <p:nvPr/>
        </p:nvSpPr>
        <p:spPr>
          <a:xfrm>
            <a:off x="483553" y="260350"/>
            <a:ext cx="1082675" cy="629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5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旋转</a:t>
            </a:r>
            <a:endParaRPr lang="zh-CN" altLang="en-US" sz="35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6506" name="Rectangle 31"/>
          <p:cNvSpPr/>
          <p:nvPr/>
        </p:nvSpPr>
        <p:spPr>
          <a:xfrm>
            <a:off x="6529070" y="260350"/>
            <a:ext cx="1082675" cy="629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5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平移</a:t>
            </a:r>
            <a:endParaRPr lang="zh-CN" altLang="en-US" sz="35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6507" name="Rectangle 31"/>
          <p:cNvSpPr/>
          <p:nvPr/>
        </p:nvSpPr>
        <p:spPr>
          <a:xfrm>
            <a:off x="483553" y="3573463"/>
            <a:ext cx="1082675" cy="629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5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旋转</a:t>
            </a:r>
            <a:endParaRPr lang="zh-CN" altLang="en-US" sz="35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/>
      <p:bldP spid="106505" grpId="0"/>
      <p:bldP spid="106506" grpId="0"/>
      <p:bldP spid="1065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379" name="Picture 4" descr="u=918487030,3251292616&amp;fm=21&amp;gp=0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1088" y="3500438"/>
            <a:ext cx="2808287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0" name="Picture 4" descr="slt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3" y="3789363"/>
            <a:ext cx="388778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4" descr="l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8" y="260350"/>
            <a:ext cx="3600450" cy="295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2" name="Picture 4" descr="xz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438" y="260350"/>
            <a:ext cx="3805237" cy="3392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3" name="Rectangle 31"/>
          <p:cNvSpPr/>
          <p:nvPr/>
        </p:nvSpPr>
        <p:spPr>
          <a:xfrm>
            <a:off x="836930" y="499110"/>
            <a:ext cx="1082675" cy="629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5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平移</a:t>
            </a:r>
            <a:endParaRPr lang="zh-CN" altLang="en-US" sz="35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1384" name="Rectangle 31"/>
          <p:cNvSpPr/>
          <p:nvPr/>
        </p:nvSpPr>
        <p:spPr>
          <a:xfrm>
            <a:off x="836930" y="4319905"/>
            <a:ext cx="1082675" cy="629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5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平移</a:t>
            </a:r>
            <a:endParaRPr lang="zh-CN" altLang="en-US" sz="35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1385" name="Rectangle 31"/>
          <p:cNvSpPr/>
          <p:nvPr/>
        </p:nvSpPr>
        <p:spPr>
          <a:xfrm>
            <a:off x="10418763" y="499110"/>
            <a:ext cx="1082675" cy="629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5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旋转</a:t>
            </a:r>
            <a:endParaRPr lang="zh-CN" altLang="en-US" sz="35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1386" name="Rectangle 31"/>
          <p:cNvSpPr/>
          <p:nvPr/>
        </p:nvSpPr>
        <p:spPr>
          <a:xfrm>
            <a:off x="10418763" y="4319905"/>
            <a:ext cx="1082675" cy="629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5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旋转</a:t>
            </a:r>
            <a:endParaRPr lang="zh-CN" altLang="en-US" sz="35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  <p:bldP spid="101384" grpId="0"/>
      <p:bldP spid="101385" grpId="0"/>
      <p:bldP spid="101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435" y="55880"/>
            <a:ext cx="9462135" cy="49936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6115" y="5570220"/>
            <a:ext cx="104482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/>
              <a:t>    </a:t>
            </a:r>
            <a:r>
              <a:rPr lang="zh-CN" altLang="en-US" sz="4400" b="1"/>
              <a:t>“复兴号”高铁时速高达350公里/时</a:t>
            </a:r>
            <a:endParaRPr lang="zh-CN" alt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8230" y="177165"/>
            <a:ext cx="7250430" cy="38836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74515" y="4927600"/>
            <a:ext cx="1376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涡扇</a:t>
            </a:r>
            <a:endParaRPr lang="zh-CN" alt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5297" name="Group 2"/>
          <p:cNvGrpSpPr/>
          <p:nvPr/>
        </p:nvGrpSpPr>
        <p:grpSpPr>
          <a:xfrm rot="428749">
            <a:off x="8763000" y="2514600"/>
            <a:ext cx="1905000" cy="4337050"/>
            <a:chOff x="0" y="0"/>
            <a:chExt cx="990" cy="2341"/>
          </a:xfrm>
        </p:grpSpPr>
        <p:pic>
          <p:nvPicPr>
            <p:cNvPr id="55298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" y="0"/>
              <a:ext cx="958" cy="23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5299" name="Text Box 4"/>
            <p:cNvSpPr txBox="1"/>
            <p:nvPr/>
          </p:nvSpPr>
          <p:spPr>
            <a:xfrm>
              <a:off x="0" y="408"/>
              <a:ext cx="423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华文琥珀" panose="02010800040101010101" pitchFamily="2" charset="-122"/>
              </a:endParaRPr>
            </a:p>
          </p:txBody>
        </p:sp>
      </p:grpSp>
      <p:sp>
        <p:nvSpPr>
          <p:cNvPr id="55300" name="WordArt 5"/>
          <p:cNvSpPr>
            <a:spLocks noTextEdit="1"/>
          </p:cNvSpPr>
          <p:nvPr/>
        </p:nvSpPr>
        <p:spPr>
          <a:xfrm>
            <a:off x="3429000" y="1981200"/>
            <a:ext cx="4953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99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谢谢！</a:t>
            </a:r>
            <a:endParaRPr lang="zh-CN" altLang="en-US" sz="3600" b="1">
              <a:ln w="1905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27649" descr="15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0805" y="9525"/>
            <a:ext cx="12266930" cy="6838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6" name="组合 27650"/>
          <p:cNvGrpSpPr/>
          <p:nvPr/>
        </p:nvGrpSpPr>
        <p:grpSpPr>
          <a:xfrm>
            <a:off x="1524000" y="4292600"/>
            <a:ext cx="9144000" cy="1143000"/>
            <a:chOff x="624" y="2304"/>
            <a:chExt cx="4416" cy="384"/>
          </a:xfrm>
        </p:grpSpPr>
        <p:pic>
          <p:nvPicPr>
            <p:cNvPr id="6147" name="图片 2765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242B24"/>
                </a:clrFrom>
                <a:clrTo>
                  <a:srgbClr val="242B24">
                    <a:alpha val="0"/>
                  </a:srgbClr>
                </a:clrTo>
              </a:clrChange>
            </a:blip>
            <a:srcRect l="9375" r="12500" b="25829"/>
            <a:stretch>
              <a:fillRect/>
            </a:stretch>
          </p:blipFill>
          <p:spPr>
            <a:xfrm>
              <a:off x="624" y="2304"/>
              <a:ext cx="4416" cy="3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8" name="图片 2765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242B24"/>
                </a:clrFrom>
                <a:clrTo>
                  <a:srgbClr val="242B24">
                    <a:alpha val="0"/>
                  </a:srgbClr>
                </a:clrTo>
              </a:clrChange>
            </a:blip>
            <a:srcRect l="9375" r="12500" b="25829"/>
            <a:stretch>
              <a:fillRect/>
            </a:stretch>
          </p:blipFill>
          <p:spPr>
            <a:xfrm>
              <a:off x="624" y="2352"/>
              <a:ext cx="4416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663" name="组合 27662"/>
          <p:cNvGrpSpPr/>
          <p:nvPr/>
        </p:nvGrpSpPr>
        <p:grpSpPr>
          <a:xfrm>
            <a:off x="1524000" y="1125538"/>
            <a:ext cx="3402013" cy="3963987"/>
            <a:chOff x="0" y="799"/>
            <a:chExt cx="2143" cy="2497"/>
          </a:xfrm>
        </p:grpSpPr>
        <p:pic>
          <p:nvPicPr>
            <p:cNvPr id="6150" name="图片 27653" descr="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 flipH="1" flipV="1">
              <a:off x="0" y="2341"/>
              <a:ext cx="1925" cy="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1" name="图片 27661" descr="ZQ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" y="799"/>
              <a:ext cx="1576" cy="208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6627" name="图片 59395" descr="001p3sh2ty6IPTTHW6q6e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12065"/>
            <a:ext cx="12223750" cy="6925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28674" descr="未标题-5 拷贝"/>
          <p:cNvPicPr>
            <a:picLocks noChangeAspect="1"/>
          </p:cNvPicPr>
          <p:nvPr/>
        </p:nvPicPr>
        <p:blipFill>
          <a:blip r:embed="rId1">
            <a:clrChange>
              <a:clrFrom>
                <a:srgbClr val="CEFEFE"/>
              </a:clrFrom>
              <a:clrTo>
                <a:srgbClr val="CEFEFE">
                  <a:alpha val="0"/>
                </a:srgbClr>
              </a:clrTo>
            </a:clrChange>
          </a:blip>
          <a:srcRect r="3999"/>
          <a:stretch>
            <a:fillRect/>
          </a:stretch>
        </p:blipFill>
        <p:spPr>
          <a:xfrm>
            <a:off x="6336665" y="0"/>
            <a:ext cx="5562600" cy="6934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85" name="组合 28684"/>
          <p:cNvGrpSpPr/>
          <p:nvPr/>
        </p:nvGrpSpPr>
        <p:grpSpPr>
          <a:xfrm>
            <a:off x="6932295" y="82233"/>
            <a:ext cx="830263" cy="1041400"/>
            <a:chOff x="2699" y="0"/>
            <a:chExt cx="432" cy="656"/>
          </a:xfrm>
        </p:grpSpPr>
        <p:pic>
          <p:nvPicPr>
            <p:cNvPr id="7173" name="图片 28682" descr="未标题-6 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D7FFFF"/>
                </a:clrFrom>
                <a:clrTo>
                  <a:srgbClr val="D7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9" y="0"/>
              <a:ext cx="432" cy="6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图片 28683" descr="ZQ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4" y="119"/>
              <a:ext cx="343" cy="45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0595" name="文本占位符 110594" descr="升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685" y="-635"/>
            <a:ext cx="5101590" cy="693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图片 59394" descr="fj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7805" y="975995"/>
            <a:ext cx="6264275" cy="512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5" name="文本占位符 59393" descr="zho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5" y="1188720"/>
            <a:ext cx="4480560" cy="448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50" name="图片 573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474345"/>
            <a:ext cx="3742690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图片 57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110" y="474345"/>
            <a:ext cx="2035810" cy="2300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115" y="3099435"/>
            <a:ext cx="2466975" cy="2844165"/>
          </a:xfrm>
          <a:prstGeom prst="rect">
            <a:avLst/>
          </a:prstGeom>
        </p:spPr>
      </p:pic>
      <p:pic>
        <p:nvPicPr>
          <p:cNvPr id="26625" name="文本占位符 59393" descr="zho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627110" y="3382963"/>
            <a:ext cx="2590800" cy="2590800"/>
          </a:xfrm>
        </p:spPr>
      </p:pic>
      <p:pic>
        <p:nvPicPr>
          <p:cNvPr id="26626" name="图片 59394" descr="fj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28" y="3382963"/>
            <a:ext cx="3505200" cy="272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59395" descr="001p3sh2ty6IPTTHW6q6e&amp;6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240" y="245110"/>
            <a:ext cx="2753360" cy="22961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20675" y="495935"/>
            <a:ext cx="569087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小组合作：</a:t>
            </a:r>
            <a:endParaRPr lang="zh-CN" altLang="en-US" sz="6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3905" y="4259580"/>
            <a:ext cx="97663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+mn-ea"/>
              </a:rPr>
              <a:t>2</a:t>
            </a:r>
            <a:r>
              <a:rPr lang="zh-CN" altLang="en-US" sz="3600" b="1">
                <a:latin typeface="+mn-ea"/>
              </a:rPr>
              <a:t>、</a:t>
            </a:r>
            <a:r>
              <a:rPr lang="zh-CN" sz="3600" b="1">
                <a:latin typeface="+mn-ea"/>
                <a:sym typeface="+mn-ea"/>
              </a:rPr>
              <a:t>思考：它们分别是怎样运动的？（你可以借助文具、数学书、手势等模仿它们的运动）</a:t>
            </a:r>
            <a:endParaRPr lang="zh-CN" sz="3600" b="1">
              <a:latin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3905" y="2200275"/>
            <a:ext cx="96253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uFillTx/>
              </a:rPr>
              <a:t>活动要求</a:t>
            </a:r>
            <a:endParaRPr lang="zh-CN" altLang="en-US" sz="3600" b="1">
              <a:solidFill>
                <a:schemeClr val="tx1"/>
              </a:solidFill>
              <a:uFillTx/>
            </a:endParaRPr>
          </a:p>
          <a:p>
            <a:r>
              <a:rPr lang="en-US" altLang="zh-CN" sz="3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、每小组选择一种你们喜欢的运动方式进行研究</a:t>
            </a:r>
            <a:endParaRPr lang="zh-CN" altLang="en-US" sz="3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4" grpId="1"/>
      <p:bldP spid="8" grpId="0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885" y="1795145"/>
            <a:ext cx="7427595" cy="4597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36195"/>
            <a:ext cx="2752090" cy="838200"/>
          </a:xfrm>
          <a:prstGeom prst="rect">
            <a:avLst/>
          </a:prstGeom>
        </p:spPr>
      </p:pic>
      <p:pic>
        <p:nvPicPr>
          <p:cNvPr id="513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68" y="1794828"/>
            <a:ext cx="1384300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810385" y="718820"/>
            <a:ext cx="85705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把数学书放在卡纸的左上角，把它平移到卡纸</a:t>
            </a:r>
            <a:r>
              <a:rPr lang="zh-CN" altLang="en-US" sz="3200" b="1">
                <a:sym typeface="+mn-ea"/>
              </a:rPr>
              <a:t>的</a:t>
            </a:r>
            <a:r>
              <a:rPr lang="zh-CN" altLang="en-US" sz="3200" b="1"/>
              <a:t>右下角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451" name="Picture 14" descr="番茄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80725" y="5582920"/>
            <a:ext cx="1230630" cy="1426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2" name="AutoShape 15"/>
          <p:cNvSpPr/>
          <p:nvPr/>
        </p:nvSpPr>
        <p:spPr>
          <a:xfrm>
            <a:off x="5108575" y="4545330"/>
            <a:ext cx="6820535" cy="1037590"/>
          </a:xfrm>
          <a:prstGeom prst="wedgeRoundRectCallout">
            <a:avLst>
              <a:gd name="adj1" fmla="val 32819"/>
              <a:gd name="adj2" fmla="val 57199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sz="3500" b="1" dirty="0">
                <a:latin typeface="黑体" panose="02010609060101010101" charset="-122"/>
                <a:ea typeface="黑体" panose="02010609060101010101" charset="-122"/>
              </a:rPr>
              <a:t>你能把指针继续旋转到指向</a:t>
            </a:r>
            <a:r>
              <a:rPr lang="en-US" altLang="zh-CN" sz="3500" b="1">
                <a:latin typeface="黑体" panose="02010609060101010101" charset="-122"/>
                <a:ea typeface="黑体" panose="02010609060101010101" charset="-122"/>
              </a:rPr>
              <a:t>C</a:t>
            </a:r>
            <a:r>
              <a:rPr lang="zh-CN" altLang="en-US" sz="3500" b="1" dirty="0">
                <a:latin typeface="黑体" panose="02010609060101010101" charset="-122"/>
                <a:ea typeface="黑体" panose="02010609060101010101" charset="-122"/>
              </a:rPr>
              <a:t>吗？</a:t>
            </a:r>
            <a:endParaRPr lang="zh-CN" altLang="en-US" sz="35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7652" name="图片 10445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7360" y="486410"/>
            <a:ext cx="4170045" cy="4058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4454" name="组合 104453"/>
          <p:cNvGrpSpPr/>
          <p:nvPr/>
        </p:nvGrpSpPr>
        <p:grpSpPr>
          <a:xfrm>
            <a:off x="3853815" y="1676400"/>
            <a:ext cx="215900" cy="1439863"/>
            <a:chOff x="1565" y="1661"/>
            <a:chExt cx="136" cy="907"/>
          </a:xfrm>
        </p:grpSpPr>
        <p:sp>
          <p:nvSpPr>
            <p:cNvPr id="27654" name="右箭头 104454"/>
            <p:cNvSpPr/>
            <p:nvPr/>
          </p:nvSpPr>
          <p:spPr>
            <a:xfrm rot="-5400000">
              <a:off x="1405" y="1818"/>
              <a:ext cx="453" cy="136"/>
            </a:xfrm>
            <a:prstGeom prst="rightArrow">
              <a:avLst>
                <a:gd name="adj1" fmla="val 50000"/>
                <a:gd name="adj2" fmla="val 83256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5" name="右箭头 104455"/>
            <p:cNvSpPr/>
            <p:nvPr/>
          </p:nvSpPr>
          <p:spPr>
            <a:xfrm rot="5400000">
              <a:off x="1405" y="2272"/>
              <a:ext cx="453" cy="136"/>
            </a:xfrm>
            <a:prstGeom prst="rightArrow">
              <a:avLst>
                <a:gd name="adj1" fmla="val 50000"/>
                <a:gd name="adj2" fmla="val 83256"/>
              </a:avLst>
            </a:prstGeom>
            <a:noFill/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656" name="椭圆 33"/>
          <p:cNvSpPr/>
          <p:nvPr/>
        </p:nvSpPr>
        <p:spPr>
          <a:xfrm>
            <a:off x="3851275" y="2336800"/>
            <a:ext cx="215900" cy="144463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95E8A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square" rtlCol="0" anchor="t">
        <a:spAutoFit/>
      </a:bodyPr>
      <a:lstStyle>
        <a:defPPr algn="ctr">
          <a:defRPr lang="zh-CN" altLang="en-US" sz="6000" b="1"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WPS 演示</Application>
  <PresentationFormat>宽屏</PresentationFormat>
  <Paragraphs>35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黑体</vt:lpstr>
      <vt:lpstr>华文琥珀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chenyi</cp:lastModifiedBy>
  <cp:revision>42</cp:revision>
  <dcterms:created xsi:type="dcterms:W3CDTF">2017-12-17T13:45:00Z</dcterms:created>
  <dcterms:modified xsi:type="dcterms:W3CDTF">2017-12-21T04:43:22Z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