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sldIdLst>
    <p:sldId id="316" r:id="rId6"/>
    <p:sldId id="369" r:id="rId7"/>
    <p:sldId id="317" r:id="rId8"/>
    <p:sldId id="319" r:id="rId9"/>
    <p:sldId id="318" r:id="rId10"/>
    <p:sldId id="424" r:id="rId11"/>
    <p:sldId id="508" r:id="rId12"/>
    <p:sldId id="476" r:id="rId13"/>
    <p:sldId id="475" r:id="rId14"/>
    <p:sldId id="477" r:id="rId15"/>
    <p:sldId id="291" r:id="rId16"/>
    <p:sldId id="276" r:id="rId17"/>
    <p:sldId id="509" r:id="rId18"/>
    <p:sldId id="284" r:id="rId19"/>
    <p:sldId id="286" r:id="rId20"/>
    <p:sldId id="300" r:id="rId21"/>
    <p:sldId id="481" r:id="rId22"/>
    <p:sldId id="482" r:id="rId23"/>
    <p:sldId id="483" r:id="rId2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7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3" name="Line 8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1A000A-3305-4AC1-801E-FC9A363C075F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7F32EB-A472-4E50-AF0B-AE30D74FAF59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9F78C8F-D1F8-45C9-BC9A-C773CA3AE065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37E070A-CC64-4EC0-8472-D53F092B2125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6CF6ABB-1439-492D-87AB-248C16AEB79D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221C068-4D25-4EAE-BE2C-058BDF5215A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E55D18D-9C70-4262-AA5E-E872449D2974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590C5B6-C289-4F04-BBF9-F89A9364CA27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151BAE0-A8DF-4CA4-B98D-F4ED78375552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591EF3-748E-4280-8C77-20EA696D64D9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DC843AE-B9FE-4826-9D79-BD6EA57C8EE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1A000A-3305-4AC1-801E-FC9A363C075F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7F32EB-A472-4E50-AF0B-AE30D74FAF59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9F78C8F-D1F8-45C9-BC9A-C773CA3AE065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37E070A-CC64-4EC0-8472-D53F092B2125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6CF6ABB-1439-492D-87AB-248C16AEB79D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221C068-4D25-4EAE-BE2C-058BDF5215A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E55D18D-9C70-4262-AA5E-E872449D2974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590C5B6-C289-4F04-BBF9-F89A9364CA27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151BAE0-A8DF-4CA4-B98D-F4ED78375552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591EF3-748E-4280-8C77-20EA696D64D9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DC843AE-B9FE-4826-9D79-BD6EA57C8EE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25120"/>
            <a:r>
              <a:rPr lang="zh-CN" altLang="en-US" dirty="0"/>
              <a:t>第二级</a:t>
            </a:r>
            <a:endParaRPr lang="zh-CN" altLang="en-US" dirty="0"/>
          </a:p>
          <a:p>
            <a:pPr lvl="2" indent="-350520"/>
            <a:r>
              <a:rPr lang="zh-CN" altLang="en-US" dirty="0"/>
              <a:t>第三级</a:t>
            </a:r>
            <a:endParaRPr lang="zh-CN" altLang="en-US" dirty="0"/>
          </a:p>
          <a:p>
            <a:pPr lvl="3" indent="-315595"/>
            <a:r>
              <a:rPr lang="zh-CN" altLang="en-US" dirty="0"/>
              <a:t>第四级</a:t>
            </a:r>
            <a:endParaRPr lang="zh-CN" altLang="en-US" dirty="0"/>
          </a:p>
          <a:p>
            <a:pPr lvl="4" indent="-33972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+mj-lt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>
                <a:latin typeface="+mj-lt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2055" name="Freeform 7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6" name="Line 8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75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115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62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480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6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8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30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102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4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2B1D06D-DA9D-4583-9157-39DBB06CA07A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0" hangingPunct="0">
              <a:defRPr sz="14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fontAlgn="base">
              <a:buChar char="•"/>
            </a:pPr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4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2B1D06D-DA9D-4583-9157-39DBB06CA07A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0" hangingPunct="0">
              <a:defRPr sz="14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fontAlgn="base">
              <a:buChar char="•"/>
            </a:pPr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2.jpeg"/><Relationship Id="rId1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image" Target="../media/image3.jpeg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4.jpeg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9153" name="Picture 2" descr="复件 (2) iSzM5W85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8450" y="-222250"/>
            <a:ext cx="9747250" cy="7308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Text Box 2"/>
          <p:cNvSpPr txBox="1"/>
          <p:nvPr/>
        </p:nvSpPr>
        <p:spPr>
          <a:xfrm>
            <a:off x="900113" y="2058988"/>
            <a:ext cx="7345362" cy="2378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5000" dirty="0">
                <a:latin typeface="Arial" panose="020B0604020202020204" pitchFamily="34" charset="0"/>
                <a:ea typeface="楷体_GB2312" pitchFamily="49" charset="-122"/>
              </a:rPr>
              <a:t>它的头顶就像嵌着一颗红宝石，</a:t>
            </a:r>
            <a:r>
              <a:rPr lang="zh-CN" altLang="en-US" sz="50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鲜红鲜红</a:t>
            </a:r>
            <a:r>
              <a:rPr lang="zh-CN" altLang="en-US" sz="5000" dirty="0">
                <a:latin typeface="Arial" panose="020B0604020202020204" pitchFamily="34" charset="0"/>
                <a:ea typeface="楷体_GB2312" pitchFamily="49" charset="-122"/>
              </a:rPr>
              <a:t>的，怪不得人们都叫它丹顶鹤。</a:t>
            </a:r>
            <a:endParaRPr lang="zh-CN" altLang="en-US" sz="5000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900113" y="836613"/>
            <a:ext cx="7345362" cy="47078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5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5000" dirty="0">
                <a:latin typeface="Arial" panose="020B0604020202020204" pitchFamily="34" charset="0"/>
                <a:ea typeface="楷体_GB2312" pitchFamily="49" charset="-122"/>
              </a:rPr>
              <a:t>丹顶鹤有一身洁白的羽毛，而脖子和翅膀边儿是黑的。它的头顶就像嵌着一颗红宝石，鲜红鲜红的，怪不得人们都叫它丹顶鹤。</a:t>
            </a:r>
            <a:endParaRPr lang="zh-CN" altLang="en-US" sz="5000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1438" y="5229225"/>
            <a:ext cx="907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       </a:t>
            </a:r>
            <a:r>
              <a:rPr kumimoji="0" lang="zh-CN" altLang="en-US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它的腿长，脖子长，嘴巴也长。</a:t>
            </a:r>
            <a:endParaRPr kumimoji="0" lang="zh-CN" altLang="en-US" sz="40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楷体_GB2312" pitchFamily="49" charset="-122"/>
              <a:cs typeface="+mn-cs"/>
            </a:endParaRPr>
          </a:p>
        </p:txBody>
      </p:sp>
      <p:pic>
        <p:nvPicPr>
          <p:cNvPr id="8195" name="Picture 3" descr="腿长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4438" y="404813"/>
            <a:ext cx="4319587" cy="4679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5" name="Text Box 2"/>
          <p:cNvSpPr txBox="1"/>
          <p:nvPr/>
        </p:nvSpPr>
        <p:spPr>
          <a:xfrm>
            <a:off x="1042988" y="1052513"/>
            <a:ext cx="6985000" cy="435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4000" dirty="0">
                <a:latin typeface="Arial" panose="020B0604020202020204" pitchFamily="34" charset="0"/>
                <a:ea typeface="楷体_GB2312" pitchFamily="49" charset="-122"/>
              </a:rPr>
              <a:t>丹顶鹤很逗人喜爱。它的腿长，脖子长，嘴巴也长。丹顶鹤无论是在地上引吭高歌，还是在天上展翅飞翔，都显得那么高雅。传说丹顶鹤是神仙的旅伴，所以人们又叫它“仙鹤”。</a:t>
            </a:r>
            <a:endParaRPr lang="zh-CN" altLang="en-US" sz="4000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5" name="Text Box 2"/>
          <p:cNvSpPr txBox="1"/>
          <p:nvPr/>
        </p:nvSpPr>
        <p:spPr>
          <a:xfrm>
            <a:off x="1042988" y="1052513"/>
            <a:ext cx="6985000" cy="435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4000" dirty="0">
                <a:latin typeface="Arial" panose="020B0604020202020204" pitchFamily="34" charset="0"/>
                <a:ea typeface="楷体_GB2312" pitchFamily="49" charset="-122"/>
              </a:rPr>
              <a:t>丹顶鹤很逗人喜爱。它的腿长，脖子长，嘴巴也长。丹顶鹤无论是在地上引吭高歌，还是在天上展翅飞翔，都显得那么高雅。传说丹顶鹤是神仙的旅伴，所以人们又叫它“仙鹤”。</a:t>
            </a:r>
            <a:endParaRPr lang="zh-CN" altLang="en-US" sz="4000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403350" y="476250"/>
            <a:ext cx="6480175" cy="193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       </a:t>
            </a:r>
            <a:r>
              <a:rPr kumimoji="0" lang="zh-CN" altLang="en-US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它们三五成群，无忧无虑地生活着，要在这儿度过整整一个冬天。</a:t>
            </a:r>
            <a:endParaRPr kumimoji="0" lang="zh-CN" altLang="en-US" sz="40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03350" y="476250"/>
            <a:ext cx="6480175" cy="4399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br>
              <a:rPr kumimoji="0" lang="en-US" altLang="zh-CN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</a:br>
            <a:r>
              <a:rPr kumimoji="0" lang="en-US" altLang="zh-CN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       </a:t>
            </a:r>
            <a:r>
              <a:rPr kumimoji="0" lang="zh-CN" altLang="en-US" sz="40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  <a:cs typeface="+mn-cs"/>
              </a:rPr>
              <a:t>我国的黄海之滨是丹顶鹤的第二故乡。深秋时节，丹顶鹤带着自己的孩子来到这里，它们三五成群，无忧无虑地生活着，要在这儿度过整整一个冬天。</a:t>
            </a:r>
            <a:endParaRPr kumimoji="0" lang="zh-CN" altLang="en-US" sz="40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13087"/>
          </a:xfrm>
        </p:spPr>
        <p:txBody>
          <a:bodyPr>
            <a:normAutofit fontScale="90000"/>
          </a:bodyPr>
          <a:lstStyle/>
          <a:p>
            <a:pPr fontAlgn="base"/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>口诀：很多仙人住山上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Group 7"/>
          <p:cNvGraphicFramePr>
            <a:graphicFrameLocks noGrp="1"/>
          </p:cNvGraphicFramePr>
          <p:nvPr/>
        </p:nvGraphicFramePr>
        <p:xfrm>
          <a:off x="571472" y="571480"/>
          <a:ext cx="2786082" cy="2786082"/>
        </p:xfrm>
        <a:graphic>
          <a:graphicData uri="http://schemas.openxmlformats.org/drawingml/2006/table">
            <a:tbl>
              <a:tblPr/>
              <a:tblGrid>
                <a:gridCol w="1359443"/>
                <a:gridCol w="1426639"/>
              </a:tblGrid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2918"/>
            <a:ext cx="221457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900" dirty="0" smtClean="0"/>
              <a:t>仙</a:t>
            </a:r>
            <a:endParaRPr lang="zh-CN" altLang="en-US" sz="15900" dirty="0"/>
          </a:p>
        </p:txBody>
      </p:sp>
      <p:sp>
        <p:nvSpPr>
          <p:cNvPr id="6" name="TextBox 5"/>
          <p:cNvSpPr txBox="1"/>
          <p:nvPr/>
        </p:nvSpPr>
        <p:spPr>
          <a:xfrm>
            <a:off x="3836035" y="642620"/>
            <a:ext cx="28441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err="1" smtClean="0"/>
              <a:t>xiān</a:t>
            </a:r>
            <a:endParaRPr lang="zh-CN" altLang="en-US" sz="9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13087"/>
          </a:xfrm>
        </p:spPr>
        <p:txBody>
          <a:bodyPr>
            <a:normAutofit fontScale="90000"/>
          </a:bodyPr>
          <a:lstStyle/>
          <a:p>
            <a:pPr fontAlgn="base"/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>两个人在一起为伴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Group 7"/>
          <p:cNvGraphicFramePr>
            <a:graphicFrameLocks noGrp="1"/>
          </p:cNvGraphicFramePr>
          <p:nvPr/>
        </p:nvGraphicFramePr>
        <p:xfrm>
          <a:off x="571472" y="571480"/>
          <a:ext cx="2786082" cy="2786082"/>
        </p:xfrm>
        <a:graphic>
          <a:graphicData uri="http://schemas.openxmlformats.org/drawingml/2006/table">
            <a:tbl>
              <a:tblPr/>
              <a:tblGrid>
                <a:gridCol w="1359443"/>
                <a:gridCol w="1426639"/>
              </a:tblGrid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2918"/>
            <a:ext cx="221457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900" dirty="0" smtClean="0"/>
              <a:t>伴</a:t>
            </a:r>
            <a:endParaRPr lang="zh-CN" altLang="en-US" sz="15900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714356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err="1" smtClean="0"/>
              <a:t>bàn</a:t>
            </a:r>
            <a:endParaRPr lang="zh-CN" altLang="en-US" sz="9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13087"/>
          </a:xfrm>
        </p:spPr>
        <p:txBody>
          <a:bodyPr>
            <a:normAutofit fontScale="90000"/>
          </a:bodyPr>
          <a:lstStyle/>
          <a:p>
            <a:pPr fontAlgn="base"/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</a:rPr>
              <a:t>无论、争论、讨论</a:t>
            </a:r>
            <a:endParaRPr lang="en-US" altLang="zh-CN" sz="4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Group 7"/>
          <p:cNvGraphicFramePr>
            <a:graphicFrameLocks noGrp="1"/>
          </p:cNvGraphicFramePr>
          <p:nvPr/>
        </p:nvGraphicFramePr>
        <p:xfrm>
          <a:off x="571472" y="571480"/>
          <a:ext cx="2786082" cy="2786082"/>
        </p:xfrm>
        <a:graphic>
          <a:graphicData uri="http://schemas.openxmlformats.org/drawingml/2006/table">
            <a:tbl>
              <a:tblPr/>
              <a:tblGrid>
                <a:gridCol w="1359443"/>
                <a:gridCol w="1426639"/>
              </a:tblGrid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2918"/>
            <a:ext cx="221457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900" dirty="0" smtClean="0"/>
              <a:t>论</a:t>
            </a:r>
            <a:endParaRPr lang="zh-CN" altLang="en-US" sz="15900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714356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err="1" smtClean="0"/>
              <a:t>lùn</a:t>
            </a:r>
            <a:endParaRPr lang="zh-CN" alt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0177" name="Picture 2" descr="复件 wKGFTSDN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01" name="Picture 2" descr="复件 YHYipS15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728663"/>
            <a:ext cx="7143750" cy="5400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2225" name="Picture 2" descr="复件 NSEzVQ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3249" name="Picture 2" descr="复件 IxqSxZ5Q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4274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588" y="2278063"/>
            <a:ext cx="5402262" cy="935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900113" y="836613"/>
            <a:ext cx="7345362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5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endParaRPr lang="zh-CN" altLang="en-US" sz="50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6590" y="836930"/>
            <a:ext cx="783272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自读要求：</a:t>
            </a:r>
            <a:endParaRPr lang="zh-CN" altLang="zh-CN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en-US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1</a:t>
            </a:r>
            <a:r>
              <a:rPr lang="zh-CN" altLang="en-US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、大声地读一读课文，注意不要多字，不要漏字。</a:t>
            </a:r>
            <a:endParaRPr lang="zh-CN" altLang="en-US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en-US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2</a:t>
            </a:r>
            <a:r>
              <a:rPr lang="zh-CN" altLang="en-US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、读准字音，读通句子，注意停顿。</a:t>
            </a:r>
            <a:endParaRPr lang="zh-CN" altLang="en-US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en-US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3</a:t>
            </a:r>
            <a:r>
              <a:rPr lang="zh-CN" altLang="en-US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、圈出生字，标上自然段序号。</a:t>
            </a:r>
            <a:endParaRPr lang="zh-CN" altLang="en-US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900113" y="836613"/>
            <a:ext cx="7345362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5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endParaRPr lang="zh-CN" altLang="en-US" sz="50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6590" y="1034415"/>
            <a:ext cx="783272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yáo  hè   bó  qiàn xiān</a:t>
            </a:r>
            <a:endParaRPr lang="en-US" altLang="zh-CN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遥   鹤   脖   嵌   鲜</a:t>
            </a:r>
            <a:endParaRPr lang="zh-CN" altLang="en-US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en-US" altLang="zh-CN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dòu xiáng yǎ  bīn  yōu</a:t>
            </a:r>
            <a:endParaRPr lang="en-US" altLang="zh-CN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8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逗   翔   雅   滨  忧</a:t>
            </a:r>
            <a:endParaRPr lang="zh-CN" altLang="en-US" sz="48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900113" y="836613"/>
            <a:ext cx="7345362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5000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endParaRPr lang="zh-CN" altLang="en-US" sz="50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6220" y="613410"/>
            <a:ext cx="10916285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遥远  嘴巴  不论  显得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脖子  神仙  旅伴  仙鹤  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故乡  所以  度过  美丽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怪不得   红宝石   丹顶鹤 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逗人喜爱 引吭高歌 </a:t>
            </a:r>
            <a:r>
              <a:rPr lang="zh-CN" altLang="en-US" sz="45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深秋时节</a:t>
            </a:r>
            <a:endParaRPr lang="zh-CN" altLang="en-US" sz="45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那么高雅 深秋时节 黄海之滨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三五成群 无忧无虑 鲜红鲜红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  <a:p>
            <a:pPr algn="l"/>
            <a:r>
              <a:rPr lang="zh-CN" altLang="en-US" sz="4500" b="1" dirty="0">
                <a:solidFill>
                  <a:srgbClr val="000000"/>
                </a:solidFill>
                <a:uFillTx/>
                <a:latin typeface="楷体_GB2312" charset="0"/>
                <a:ea typeface="楷体_GB2312" pitchFamily="49" charset="-122"/>
                <a:sym typeface="+mn-ea"/>
              </a:rPr>
              <a:t>展翅飞翔 鲜红鲜红 深秋时节</a:t>
            </a:r>
            <a:endParaRPr lang="zh-CN" altLang="en-US" sz="4500" b="1" dirty="0">
              <a:solidFill>
                <a:srgbClr val="000000"/>
              </a:solidFill>
              <a:uFillTx/>
              <a:latin typeface="楷体_GB2312" charset="0"/>
              <a:ea typeface="楷体_GB2312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WPS 演示</Application>
  <PresentationFormat>在屏幕上显示</PresentationFormat>
  <Paragraphs>63</Paragraphs>
  <Slides>19</Slides>
  <Notes>0</Notes>
  <HiddenSlides>0</HiddenSlides>
  <MMClips>5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Garamond</vt:lpstr>
      <vt:lpstr>楷体_GB2312</vt:lpstr>
      <vt:lpstr>楷体_GB2312</vt:lpstr>
      <vt:lpstr>微软雅黑</vt:lpstr>
      <vt:lpstr>Arial Unicode MS</vt:lpstr>
      <vt:lpstr>Calibri</vt:lpstr>
      <vt:lpstr>新宋体</vt:lpstr>
      <vt:lpstr>默认设计模板</vt:lpstr>
      <vt:lpstr>Edge</vt:lpstr>
      <vt:lpstr>默认设计模板_2</vt:lpstr>
      <vt:lpstr>1_默认设计模板_2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</vt:lpstr>
      <vt:lpstr>    </vt:lpstr>
      <vt:lpstr>    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__钰</cp:lastModifiedBy>
  <cp:revision>83</cp:revision>
  <dcterms:created xsi:type="dcterms:W3CDTF">2008-04-06T06:48:00Z</dcterms:created>
  <dcterms:modified xsi:type="dcterms:W3CDTF">2017-12-21T08:07:10Z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000800aa09000000000001024120</vt:lpwstr>
  </property>
  <property fmtid="{D5CDD505-2E9C-101B-9397-08002B2CF9AE}" pid="3" name="KSOProductBuildVer">
    <vt:lpwstr>2052-10.1.0.7023</vt:lpwstr>
  </property>
</Properties>
</file>