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handoutMasterIdLst>
    <p:handoutMasterId r:id="rId67"/>
  </p:handoutMasterIdLst>
  <p:sldIdLst>
    <p:sldId id="273" r:id="rId3"/>
    <p:sldId id="274" r:id="rId4"/>
    <p:sldId id="256" r:id="rId5"/>
    <p:sldId id="257" r:id="rId6"/>
    <p:sldId id="293" r:id="rId7"/>
    <p:sldId id="326" r:id="rId8"/>
    <p:sldId id="327" r:id="rId9"/>
    <p:sldId id="328" r:id="rId10"/>
    <p:sldId id="329" r:id="rId11"/>
    <p:sldId id="258" r:id="rId12"/>
    <p:sldId id="296" r:id="rId13"/>
    <p:sldId id="294" r:id="rId14"/>
    <p:sldId id="275" r:id="rId15"/>
    <p:sldId id="315" r:id="rId16"/>
    <p:sldId id="290" r:id="rId17"/>
    <p:sldId id="298" r:id="rId18"/>
    <p:sldId id="276" r:id="rId19"/>
    <p:sldId id="291" r:id="rId20"/>
    <p:sldId id="297" r:id="rId21"/>
    <p:sldId id="260" r:id="rId22"/>
    <p:sldId id="277" r:id="rId23"/>
    <p:sldId id="313" r:id="rId24"/>
    <p:sldId id="299" r:id="rId25"/>
    <p:sldId id="300" r:id="rId26"/>
    <p:sldId id="302" r:id="rId27"/>
    <p:sldId id="303" r:id="rId28"/>
    <p:sldId id="304" r:id="rId29"/>
    <p:sldId id="338" r:id="rId30"/>
    <p:sldId id="314" r:id="rId31"/>
    <p:sldId id="261" r:id="rId32"/>
    <p:sldId id="305" r:id="rId33"/>
    <p:sldId id="262" r:id="rId34"/>
    <p:sldId id="263" r:id="rId35"/>
    <p:sldId id="264" r:id="rId36"/>
    <p:sldId id="278" r:id="rId37"/>
    <p:sldId id="339" r:id="rId38"/>
    <p:sldId id="279" r:id="rId39"/>
    <p:sldId id="317" r:id="rId40"/>
    <p:sldId id="280" r:id="rId41"/>
    <p:sldId id="306" r:id="rId42"/>
    <p:sldId id="330" r:id="rId43"/>
    <p:sldId id="307" r:id="rId44"/>
    <p:sldId id="332" r:id="rId45"/>
    <p:sldId id="265" r:id="rId46"/>
    <p:sldId id="281" r:id="rId47"/>
    <p:sldId id="266" r:id="rId48"/>
    <p:sldId id="267" r:id="rId49"/>
    <p:sldId id="268" r:id="rId50"/>
    <p:sldId id="282" r:id="rId51"/>
    <p:sldId id="311" r:id="rId52"/>
    <p:sldId id="308" r:id="rId53"/>
    <p:sldId id="272" r:id="rId54"/>
    <p:sldId id="283" r:id="rId55"/>
    <p:sldId id="284" r:id="rId56"/>
    <p:sldId id="292" r:id="rId57"/>
    <p:sldId id="333" r:id="rId58"/>
    <p:sldId id="320" r:id="rId59"/>
    <p:sldId id="334" r:id="rId60"/>
    <p:sldId id="335" r:id="rId61"/>
    <p:sldId id="286" r:id="rId62"/>
    <p:sldId id="336" r:id="rId63"/>
    <p:sldId id="337" r:id="rId64"/>
    <p:sldId id="287" r:id="rId65"/>
    <p:sldId id="288" r:id="rId6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5F28"/>
    <a:srgbClr val="DA251C"/>
    <a:srgbClr val="217189"/>
    <a:srgbClr val="DD5604"/>
    <a:srgbClr val="EE4F0A"/>
    <a:srgbClr val="CC5B17"/>
    <a:srgbClr val="9C3C3F"/>
    <a:srgbClr val="5B9BD5"/>
    <a:srgbClr val="05A0CE"/>
    <a:srgbClr val="FEECC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015" autoAdjust="0"/>
    <p:restoredTop sz="94660"/>
  </p:normalViewPr>
  <p:slideViewPr>
    <p:cSldViewPr snapToGrid="0">
      <p:cViewPr varScale="1">
        <p:scale>
          <a:sx n="75" d="100"/>
          <a:sy n="75" d="100"/>
        </p:scale>
        <p:origin x="-960" y="-90"/>
      </p:cViewPr>
      <p:guideLst>
        <p:guide orient="horz" pos="2160"/>
        <p:guide pos="2880"/>
      </p:guideLst>
    </p:cSldViewPr>
  </p:slideViewPr>
  <p:notesTextViewPr>
    <p:cViewPr>
      <p:scale>
        <a:sx n="1" d="1"/>
        <a:sy n="1" d="1"/>
      </p:scale>
      <p:origin x="0" y="0"/>
    </p:cViewPr>
  </p:notesTextViewPr>
  <p:sorterViewPr>
    <p:cViewPr>
      <p:scale>
        <a:sx n="66" d="100"/>
        <a:sy n="66" d="100"/>
      </p:scale>
      <p:origin x="0" y="1398"/>
    </p:cViewPr>
  </p:sorterViewPr>
  <p:notesViewPr>
    <p:cSldViewPr snapToGrid="0">
      <p:cViewPr varScale="1">
        <p:scale>
          <a:sx n="70" d="100"/>
          <a:sy n="70" d="100"/>
        </p:scale>
        <p:origin x="1668" y="72"/>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 Id="rId7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68B24D-9AFB-4999-829A-4DB9E8518343}" type="datetimeFigureOut">
              <a:rPr lang="zh-CN" altLang="en-US" smtClean="0"/>
              <a:pPr/>
              <a:t>2017/12/13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29F199-5B2C-430F-BFDF-1E5812733FC2}" type="slidenum">
              <a:rPr lang="zh-CN" altLang="en-US" smtClean="0"/>
              <a:pPr/>
              <a:t>‹#›</a:t>
            </a:fld>
            <a:endParaRPr lang="zh-CN" altLang="en-US"/>
          </a:p>
        </p:txBody>
      </p:sp>
    </p:spTree>
    <p:extLst>
      <p:ext uri="{BB962C8B-B14F-4D97-AF65-F5344CB8AC3E}">
        <p14:creationId xmlns="" xmlns:p14="http://schemas.microsoft.com/office/powerpoint/2010/main" val="104283198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3D426CB-8119-4B1A-81B9-F88A120EBCCB}" type="datetimeFigureOut">
              <a:rPr lang="zh-CN" altLang="en-US" smtClean="0"/>
              <a:pPr/>
              <a:t>2017/12/13</a:t>
            </a:fld>
            <a:endParaRPr lang="zh-CN"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2EA4670-6256-4CD5-BBF1-AED892A8D245}" type="slidenum">
              <a:rPr lang="zh-CN" altLang="en-US" smtClean="0"/>
              <a:pPr/>
              <a:t>‹#›</a:t>
            </a:fld>
            <a:endParaRPr lang="zh-CN" altLang="en-US"/>
          </a:p>
        </p:txBody>
      </p:sp>
    </p:spTree>
    <p:extLst>
      <p:ext uri="{BB962C8B-B14F-4D97-AF65-F5344CB8AC3E}">
        <p14:creationId xmlns="" xmlns:p14="http://schemas.microsoft.com/office/powerpoint/2010/main" val="3135520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53D426CB-8119-4B1A-81B9-F88A120EBCCB}" type="datetimeFigureOut">
              <a:rPr lang="zh-CN" altLang="en-US" smtClean="0"/>
              <a:pPr/>
              <a:t>2017/12/13</a:t>
            </a:fld>
            <a:endParaRPr lang="zh-CN"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C2EA4670-6256-4CD5-BBF1-AED892A8D245}" type="slidenum">
              <a:rPr lang="zh-CN" altLang="en-US" smtClean="0"/>
              <a:pPr/>
              <a:t>‹#›</a:t>
            </a:fld>
            <a:endParaRPr lang="zh-CN" altLang="en-US"/>
          </a:p>
        </p:txBody>
      </p:sp>
    </p:spTree>
    <p:extLst>
      <p:ext uri="{BB962C8B-B14F-4D97-AF65-F5344CB8AC3E}">
        <p14:creationId xmlns="" xmlns:p14="http://schemas.microsoft.com/office/powerpoint/2010/main" val="1468350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53D426CB-8119-4B1A-81B9-F88A120EBCCB}" type="datetimeFigureOut">
              <a:rPr lang="zh-CN" altLang="en-US" smtClean="0"/>
              <a:pPr/>
              <a:t>2017/12/13</a:t>
            </a:fld>
            <a:endParaRPr lang="zh-CN"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C2EA4670-6256-4CD5-BBF1-AED892A8D245}" type="slidenum">
              <a:rPr lang="zh-CN" altLang="en-US" smtClean="0"/>
              <a:pPr/>
              <a:t>‹#›</a:t>
            </a:fld>
            <a:endParaRPr lang="zh-CN" altLang="en-US"/>
          </a:p>
        </p:txBody>
      </p:sp>
    </p:spTree>
    <p:extLst>
      <p:ext uri="{BB962C8B-B14F-4D97-AF65-F5344CB8AC3E}">
        <p14:creationId xmlns="" xmlns:p14="http://schemas.microsoft.com/office/powerpoint/2010/main" val="1224616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3D426CB-8119-4B1A-81B9-F88A120EBCCB}" type="datetimeFigureOut">
              <a:rPr lang="zh-CN" altLang="en-US" smtClean="0"/>
              <a:pPr/>
              <a:t>2017/12/13</a:t>
            </a:fld>
            <a:endParaRPr lang="zh-CN"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2EA4670-6256-4CD5-BBF1-AED892A8D245}" type="slidenum">
              <a:rPr lang="zh-CN" altLang="en-US" smtClean="0"/>
              <a:pPr/>
              <a:t>‹#›</a:t>
            </a:fld>
            <a:endParaRPr lang="zh-CN" altLang="en-US"/>
          </a:p>
        </p:txBody>
      </p:sp>
    </p:spTree>
    <p:extLst>
      <p:ext uri="{BB962C8B-B14F-4D97-AF65-F5344CB8AC3E}">
        <p14:creationId xmlns="" xmlns:p14="http://schemas.microsoft.com/office/powerpoint/2010/main" val="1694378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3D426CB-8119-4B1A-81B9-F88A120EBCCB}" type="datetimeFigureOut">
              <a:rPr lang="zh-CN" altLang="en-US" smtClean="0"/>
              <a:pPr/>
              <a:t>2017/12/13</a:t>
            </a:fld>
            <a:endParaRPr lang="zh-CN"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2EA4670-6256-4CD5-BBF1-AED892A8D245}" type="slidenum">
              <a:rPr lang="zh-CN" altLang="en-US" smtClean="0"/>
              <a:pPr/>
              <a:t>‹#›</a:t>
            </a:fld>
            <a:endParaRPr lang="zh-CN" altLang="en-US"/>
          </a:p>
        </p:txBody>
      </p:sp>
    </p:spTree>
    <p:extLst>
      <p:ext uri="{BB962C8B-B14F-4D97-AF65-F5344CB8AC3E}">
        <p14:creationId xmlns="" xmlns:p14="http://schemas.microsoft.com/office/powerpoint/2010/main" val="3943414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4_节标题">
    <p:spTree>
      <p:nvGrpSpPr>
        <p:cNvPr id="1" name=""/>
        <p:cNvGrpSpPr/>
        <p:nvPr/>
      </p:nvGrpSpPr>
      <p:grpSpPr>
        <a:xfrm>
          <a:off x="0" y="0"/>
          <a:ext cx="0" cy="0"/>
          <a:chOff x="0" y="0"/>
          <a:chExt cx="0" cy="0"/>
        </a:xfrm>
      </p:grpSpPr>
      <p:grpSp>
        <p:nvGrpSpPr>
          <p:cNvPr id="2" name="组合 7"/>
          <p:cNvGrpSpPr/>
          <p:nvPr/>
        </p:nvGrpSpPr>
        <p:grpSpPr>
          <a:xfrm flipH="1">
            <a:off x="822623" y="106050"/>
            <a:ext cx="8204419" cy="540000"/>
            <a:chOff x="-255110" y="1387348"/>
            <a:chExt cx="8204419" cy="540000"/>
          </a:xfrm>
          <a:solidFill>
            <a:srgbClr val="F1A201"/>
          </a:solidFill>
        </p:grpSpPr>
        <p:sp>
          <p:nvSpPr>
            <p:cNvPr id="1048608" name="燕尾形 9"/>
            <p:cNvSpPr/>
            <p:nvPr/>
          </p:nvSpPr>
          <p:spPr>
            <a:xfrm flipH="1">
              <a:off x="7225409" y="1387348"/>
              <a:ext cx="723900" cy="540000"/>
            </a:xfrm>
            <a:prstGeom prst="chevron">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sp>
          <p:nvSpPr>
            <p:cNvPr id="1048609" name="矩形 10"/>
            <p:cNvSpPr/>
            <p:nvPr/>
          </p:nvSpPr>
          <p:spPr>
            <a:xfrm flipH="1">
              <a:off x="-255110" y="1387348"/>
              <a:ext cx="7887810" cy="540000"/>
            </a:xfrm>
            <a:prstGeom prst="rect">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dirty="0">
                <a:latin typeface="微软雅黑" panose="020B0503020204020204" pitchFamily="34" charset="-122"/>
                <a:ea typeface="微软雅黑" panose="020B0503020204020204" pitchFamily="34" charset="-122"/>
              </a:endParaRPr>
            </a:p>
          </p:txBody>
        </p:sp>
      </p:grpSp>
      <p:grpSp>
        <p:nvGrpSpPr>
          <p:cNvPr id="3" name="组合 19"/>
          <p:cNvGrpSpPr/>
          <p:nvPr userDrawn="1"/>
        </p:nvGrpSpPr>
        <p:grpSpPr>
          <a:xfrm>
            <a:off x="55790" y="-58834"/>
            <a:ext cx="837911" cy="908895"/>
            <a:chOff x="7609753" y="86970"/>
            <a:chExt cx="837911" cy="908895"/>
          </a:xfrm>
        </p:grpSpPr>
        <p:sp>
          <p:nvSpPr>
            <p:cNvPr id="1048610" name="文本框 11"/>
            <p:cNvSpPr txBox="1"/>
            <p:nvPr userDrawn="1"/>
          </p:nvSpPr>
          <p:spPr>
            <a:xfrm rot="1181054">
              <a:off x="7883784" y="86970"/>
              <a:ext cx="563880" cy="891540"/>
            </a:xfrm>
            <a:prstGeom prst="rect">
              <a:avLst/>
            </a:prstGeom>
            <a:noFill/>
          </p:spPr>
          <p:txBody>
            <a:bodyPr wrap="none" rtlCol="0">
              <a:spAutoFit/>
            </a:bodyPr>
            <a:lstStyle/>
            <a:p>
              <a:r>
                <a:rPr lang="en-US" altLang="zh-CN" sz="5400" b="0" i="0" dirty="0">
                  <a:solidFill>
                    <a:srgbClr val="DD5604"/>
                  </a:solidFill>
                  <a:latin typeface="华文琥珀" panose="02010800040101010101" pitchFamily="2" charset="-122"/>
                  <a:ea typeface="华文琥珀" panose="02010800040101010101" pitchFamily="2" charset="-122"/>
                </a:rPr>
                <a:t>9</a:t>
              </a:r>
              <a:endParaRPr lang="zh-CN" altLang="en-US" sz="5400" b="0" i="0" dirty="0">
                <a:solidFill>
                  <a:srgbClr val="DD5604"/>
                </a:solidFill>
                <a:latin typeface="华文琥珀" panose="02010800040101010101" pitchFamily="2" charset="-122"/>
                <a:ea typeface="华文琥珀" panose="02010800040101010101" pitchFamily="2" charset="-122"/>
              </a:endParaRPr>
            </a:p>
          </p:txBody>
        </p:sp>
        <p:sp>
          <p:nvSpPr>
            <p:cNvPr id="1048611" name="矩形 14"/>
            <p:cNvSpPr/>
            <p:nvPr userDrawn="1"/>
          </p:nvSpPr>
          <p:spPr>
            <a:xfrm rot="19363293">
              <a:off x="7609753" y="164868"/>
              <a:ext cx="534121" cy="830997"/>
            </a:xfrm>
            <a:prstGeom prst="rect">
              <a:avLst/>
            </a:prstGeom>
          </p:spPr>
          <p:txBody>
            <a:bodyPr wrap="none">
              <a:spAutoFit/>
            </a:bodyPr>
            <a:lstStyle/>
            <a:p>
              <a:r>
                <a:rPr lang="en-US" altLang="zh-CN" sz="4800" b="0" i="0" dirty="0">
                  <a:solidFill>
                    <a:srgbClr val="DD5604"/>
                  </a:solidFill>
                  <a:latin typeface="华文琥珀" panose="02010800040101010101" pitchFamily="2" charset="-122"/>
                  <a:ea typeface="华文琥珀" panose="02010800040101010101" pitchFamily="2" charset="-122"/>
                </a:rPr>
                <a:t>1</a:t>
              </a:r>
              <a:endParaRPr lang="zh-CN" altLang="en-US" sz="4800" dirty="0"/>
            </a:p>
          </p:txBody>
        </p:sp>
      </p:grpSp>
      <p:sp>
        <p:nvSpPr>
          <p:cNvPr id="1048612" name="燕尾形 20"/>
          <p:cNvSpPr/>
          <p:nvPr userDrawn="1"/>
        </p:nvSpPr>
        <p:spPr>
          <a:xfrm flipH="1">
            <a:off x="6722679" y="106050"/>
            <a:ext cx="723900" cy="540000"/>
          </a:xfrm>
          <a:prstGeom prst="chevron">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sp>
        <p:nvSpPr>
          <p:cNvPr id="1048613" name="文本占位符 22"/>
          <p:cNvSpPr>
            <a:spLocks noGrp="1"/>
          </p:cNvSpPr>
          <p:nvPr>
            <p:ph type="body" sz="quarter" idx="10"/>
          </p:nvPr>
        </p:nvSpPr>
        <p:spPr>
          <a:xfrm>
            <a:off x="1269695" y="146046"/>
            <a:ext cx="5268232" cy="460007"/>
          </a:xfrm>
          <a:prstGeom prst="rect">
            <a:avLst/>
          </a:prstGeom>
        </p:spPr>
        <p:txBody>
          <a:bodyPr anchor="ctr" anchorCtr="0"/>
          <a:lstStyle>
            <a:lvl1pPr marL="0" indent="0">
              <a:buNone/>
              <a:defRPr sz="2400">
                <a:solidFill>
                  <a:schemeClr val="bg1"/>
                </a:solidFill>
                <a:latin typeface="微软雅黑" panose="020B0503020204020204" pitchFamily="34" charset="-122"/>
                <a:ea typeface="微软雅黑" panose="020B0503020204020204" pitchFamily="34" charset="-122"/>
              </a:defRPr>
            </a:lvl1pPr>
          </a:lstStyle>
          <a:p>
            <a:pPr lvl="0"/>
            <a:r>
              <a:rPr lang="zh-CN" altLang="en-US" dirty="0"/>
              <a:t>单击此处编辑母版文本样式</a:t>
            </a:r>
          </a:p>
        </p:txBody>
      </p:sp>
      <p:grpSp>
        <p:nvGrpSpPr>
          <p:cNvPr id="4" name="组合 35"/>
          <p:cNvGrpSpPr/>
          <p:nvPr userDrawn="1"/>
        </p:nvGrpSpPr>
        <p:grpSpPr>
          <a:xfrm rot="15907901">
            <a:off x="300771" y="496979"/>
            <a:ext cx="196679" cy="216072"/>
            <a:chOff x="256480" y="1472411"/>
            <a:chExt cx="196679" cy="216072"/>
          </a:xfrm>
        </p:grpSpPr>
        <p:cxnSp>
          <p:nvCxnSpPr>
            <p:cNvPr id="3145734" name="直接连接符 30"/>
            <p:cNvCxnSpPr>
              <a:cxnSpLocks/>
            </p:cNvCxnSpPr>
            <p:nvPr userDrawn="1"/>
          </p:nvCxnSpPr>
          <p:spPr>
            <a:xfrm rot="5692099">
              <a:off x="341609" y="1396470"/>
              <a:ext cx="35610" cy="187491"/>
            </a:xfrm>
            <a:prstGeom prst="line">
              <a:avLst/>
            </a:prstGeom>
            <a:ln>
              <a:solidFill>
                <a:srgbClr val="DD5604"/>
              </a:solidFill>
            </a:ln>
          </p:spPr>
          <p:style>
            <a:lnRef idx="1">
              <a:schemeClr val="accent1"/>
            </a:lnRef>
            <a:fillRef idx="0">
              <a:schemeClr val="accent1"/>
            </a:fillRef>
            <a:effectRef idx="0">
              <a:schemeClr val="accent1"/>
            </a:effectRef>
            <a:fontRef idx="minor">
              <a:schemeClr val="tx1"/>
            </a:fontRef>
          </p:style>
        </p:cxnSp>
        <p:cxnSp>
          <p:nvCxnSpPr>
            <p:cNvPr id="3145735" name="直接连接符 31"/>
            <p:cNvCxnSpPr>
              <a:cxnSpLocks/>
            </p:cNvCxnSpPr>
            <p:nvPr userDrawn="1"/>
          </p:nvCxnSpPr>
          <p:spPr>
            <a:xfrm rot="5692099" flipH="1">
              <a:off x="212000" y="1548211"/>
              <a:ext cx="184752" cy="95791"/>
            </a:xfrm>
            <a:prstGeom prst="line">
              <a:avLst/>
            </a:prstGeom>
            <a:ln>
              <a:solidFill>
                <a:srgbClr val="DD5604"/>
              </a:solidFill>
            </a:ln>
          </p:spPr>
          <p:style>
            <a:lnRef idx="1">
              <a:schemeClr val="accent1"/>
            </a:lnRef>
            <a:fillRef idx="0">
              <a:schemeClr val="accent1"/>
            </a:fillRef>
            <a:effectRef idx="0">
              <a:schemeClr val="accent1"/>
            </a:effectRef>
            <a:fontRef idx="minor">
              <a:schemeClr val="tx1"/>
            </a:fontRef>
          </p:style>
        </p:cxnSp>
      </p:grpSp>
      <p:grpSp>
        <p:nvGrpSpPr>
          <p:cNvPr id="5" name="组合 36"/>
          <p:cNvGrpSpPr/>
          <p:nvPr userDrawn="1"/>
        </p:nvGrpSpPr>
        <p:grpSpPr>
          <a:xfrm rot="8829697">
            <a:off x="767076" y="352877"/>
            <a:ext cx="210199" cy="108239"/>
            <a:chOff x="241148" y="1470989"/>
            <a:chExt cx="210199" cy="108239"/>
          </a:xfrm>
        </p:grpSpPr>
        <p:cxnSp>
          <p:nvCxnSpPr>
            <p:cNvPr id="3145736" name="直接连接符 37"/>
            <p:cNvCxnSpPr>
              <a:cxnSpLocks/>
            </p:cNvCxnSpPr>
            <p:nvPr userDrawn="1"/>
          </p:nvCxnSpPr>
          <p:spPr>
            <a:xfrm rot="12770303" flipV="1">
              <a:off x="273045" y="1470989"/>
              <a:ext cx="178302" cy="84071"/>
            </a:xfrm>
            <a:prstGeom prst="line">
              <a:avLst/>
            </a:prstGeom>
            <a:ln>
              <a:solidFill>
                <a:srgbClr val="DD5604"/>
              </a:solidFill>
            </a:ln>
          </p:spPr>
          <p:style>
            <a:lnRef idx="1">
              <a:schemeClr val="accent1"/>
            </a:lnRef>
            <a:fillRef idx="0">
              <a:schemeClr val="accent1"/>
            </a:fillRef>
            <a:effectRef idx="0">
              <a:schemeClr val="accent1"/>
            </a:effectRef>
            <a:fontRef idx="minor">
              <a:schemeClr val="tx1"/>
            </a:fontRef>
          </p:style>
        </p:cxnSp>
        <p:cxnSp>
          <p:nvCxnSpPr>
            <p:cNvPr id="3145737" name="直接连接符 38"/>
            <p:cNvCxnSpPr>
              <a:cxnSpLocks/>
            </p:cNvCxnSpPr>
            <p:nvPr userDrawn="1"/>
          </p:nvCxnSpPr>
          <p:spPr>
            <a:xfrm rot="12770303">
              <a:off x="241148" y="1525529"/>
              <a:ext cx="109978" cy="53699"/>
            </a:xfrm>
            <a:prstGeom prst="line">
              <a:avLst/>
            </a:prstGeom>
            <a:ln>
              <a:solidFill>
                <a:srgbClr val="DD5604"/>
              </a:solidFill>
            </a:ln>
          </p:spPr>
          <p:style>
            <a:lnRef idx="1">
              <a:schemeClr val="accent1"/>
            </a:lnRef>
            <a:fillRef idx="0">
              <a:schemeClr val="accent1"/>
            </a:fillRef>
            <a:effectRef idx="0">
              <a:schemeClr val="accent1"/>
            </a:effectRef>
            <a:fontRef idx="minor">
              <a:schemeClr val="tx1"/>
            </a:fontRef>
          </p:style>
        </p:cxnSp>
      </p:grpSp>
      <p:grpSp>
        <p:nvGrpSpPr>
          <p:cNvPr id="6" name="组合 39"/>
          <p:cNvGrpSpPr/>
          <p:nvPr userDrawn="1"/>
        </p:nvGrpSpPr>
        <p:grpSpPr>
          <a:xfrm rot="1601028">
            <a:off x="183398" y="73879"/>
            <a:ext cx="326055" cy="194892"/>
            <a:chOff x="264495" y="1485300"/>
            <a:chExt cx="326055" cy="194892"/>
          </a:xfrm>
        </p:grpSpPr>
        <p:cxnSp>
          <p:nvCxnSpPr>
            <p:cNvPr id="3145738" name="直接连接符 40"/>
            <p:cNvCxnSpPr>
              <a:cxnSpLocks/>
            </p:cNvCxnSpPr>
            <p:nvPr userDrawn="1"/>
          </p:nvCxnSpPr>
          <p:spPr>
            <a:xfrm flipH="1">
              <a:off x="264495" y="1500000"/>
              <a:ext cx="326055" cy="0"/>
            </a:xfrm>
            <a:prstGeom prst="line">
              <a:avLst/>
            </a:prstGeom>
            <a:ln>
              <a:solidFill>
                <a:srgbClr val="DD5604"/>
              </a:solidFill>
            </a:ln>
          </p:spPr>
          <p:style>
            <a:lnRef idx="1">
              <a:schemeClr val="accent1"/>
            </a:lnRef>
            <a:fillRef idx="0">
              <a:schemeClr val="accent1"/>
            </a:fillRef>
            <a:effectRef idx="0">
              <a:schemeClr val="accent1"/>
            </a:effectRef>
            <a:fontRef idx="minor">
              <a:schemeClr val="tx1"/>
            </a:fontRef>
          </p:style>
        </p:cxnSp>
        <p:cxnSp>
          <p:nvCxnSpPr>
            <p:cNvPr id="3145739" name="直接连接符 41"/>
            <p:cNvCxnSpPr>
              <a:cxnSpLocks/>
            </p:cNvCxnSpPr>
            <p:nvPr userDrawn="1"/>
          </p:nvCxnSpPr>
          <p:spPr>
            <a:xfrm rot="19998972" flipH="1" flipV="1">
              <a:off x="307230" y="1485300"/>
              <a:ext cx="19255" cy="194892"/>
            </a:xfrm>
            <a:prstGeom prst="line">
              <a:avLst/>
            </a:prstGeom>
            <a:ln>
              <a:solidFill>
                <a:srgbClr val="DD5604"/>
              </a:solidFill>
            </a:ln>
          </p:spPr>
          <p:style>
            <a:lnRef idx="1">
              <a:schemeClr val="accent1"/>
            </a:lnRef>
            <a:fillRef idx="0">
              <a:schemeClr val="accent1"/>
            </a:fillRef>
            <a:effectRef idx="0">
              <a:schemeClr val="accent1"/>
            </a:effectRef>
            <a:fontRef idx="minor">
              <a:schemeClr val="tx1"/>
            </a:fontRef>
          </p:style>
        </p:cxnSp>
      </p:grpSp>
      <p:pic>
        <p:nvPicPr>
          <p:cNvPr id="2097158" name="图片 50"/>
          <p:cNvPicPr>
            <a:picLocks noChangeAspect="1"/>
          </p:cNvPicPr>
          <p:nvPr userDrawn="1"/>
        </p:nvPicPr>
        <p:blipFill>
          <a:blip r:embed="rId2" cstate="print">
            <a:duotone>
              <a:schemeClr val="accent2">
                <a:shade val="45000"/>
                <a:satMod val="135000"/>
              </a:schemeClr>
              <a:prstClr val="white"/>
            </a:duotone>
          </a:blip>
          <a:stretch>
            <a:fillRect/>
          </a:stretch>
        </p:blipFill>
        <p:spPr>
          <a:xfrm>
            <a:off x="-25786" y="6066770"/>
            <a:ext cx="9144000" cy="801863"/>
          </a:xfrm>
          <a:prstGeom prst="rect">
            <a:avLst/>
          </a:prstGeom>
        </p:spPr>
      </p:pic>
      <p:sp>
        <p:nvSpPr>
          <p:cNvPr id="1048614" name="椭圆 21"/>
          <p:cNvSpPr/>
          <p:nvPr userDrawn="1"/>
        </p:nvSpPr>
        <p:spPr>
          <a:xfrm>
            <a:off x="472110" y="150643"/>
            <a:ext cx="342000" cy="342000"/>
          </a:xfrm>
          <a:prstGeom prst="ellipse">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97159" name="图片 23"/>
          <p:cNvPicPr>
            <a:picLocks noChangeAspect="1"/>
          </p:cNvPicPr>
          <p:nvPr userDrawn="1"/>
        </p:nvPicPr>
        <p:blipFill>
          <a:blip r:embed="rId3" cstate="print">
            <a:biLevel thresh="25000"/>
          </a:blip>
          <a:stretch>
            <a:fillRect/>
          </a:stretch>
        </p:blipFill>
        <p:spPr>
          <a:xfrm>
            <a:off x="541630" y="209906"/>
            <a:ext cx="198938" cy="2027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7159"/>
                                        </p:tgtEl>
                                        <p:attrNameLst>
                                          <p:attrName>style.visibility</p:attrName>
                                        </p:attrNameLst>
                                      </p:cBhvr>
                                      <p:to>
                                        <p:strVal val="visible"/>
                                      </p:to>
                                    </p:set>
                                    <p:animEffect transition="in" filter="fade">
                                      <p:cBhvr>
                                        <p:cTn id="7" dur="500"/>
                                        <p:tgtEl>
                                          <p:spTgt spid="2097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grpSp>
        <p:nvGrpSpPr>
          <p:cNvPr id="2" name="组合 7"/>
          <p:cNvGrpSpPr/>
          <p:nvPr/>
        </p:nvGrpSpPr>
        <p:grpSpPr>
          <a:xfrm flipH="1">
            <a:off x="822623" y="106050"/>
            <a:ext cx="8204419" cy="540000"/>
            <a:chOff x="-255110" y="1387348"/>
            <a:chExt cx="8204419" cy="540000"/>
          </a:xfrm>
          <a:solidFill>
            <a:srgbClr val="F1A201"/>
          </a:solidFill>
        </p:grpSpPr>
        <p:sp>
          <p:nvSpPr>
            <p:cNvPr id="1048608" name="燕尾形 9"/>
            <p:cNvSpPr/>
            <p:nvPr/>
          </p:nvSpPr>
          <p:spPr>
            <a:xfrm flipH="1">
              <a:off x="7225409" y="1387348"/>
              <a:ext cx="723900" cy="540000"/>
            </a:xfrm>
            <a:prstGeom prst="chevron">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sp>
          <p:nvSpPr>
            <p:cNvPr id="1048609" name="矩形 10"/>
            <p:cNvSpPr/>
            <p:nvPr/>
          </p:nvSpPr>
          <p:spPr>
            <a:xfrm flipH="1">
              <a:off x="-255110" y="1387348"/>
              <a:ext cx="7887810" cy="540000"/>
            </a:xfrm>
            <a:prstGeom prst="rect">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dirty="0">
                <a:latin typeface="微软雅黑" panose="020B0503020204020204" pitchFamily="34" charset="-122"/>
                <a:ea typeface="微软雅黑" panose="020B0503020204020204" pitchFamily="34" charset="-122"/>
              </a:endParaRPr>
            </a:p>
          </p:txBody>
        </p:sp>
      </p:grpSp>
      <p:grpSp>
        <p:nvGrpSpPr>
          <p:cNvPr id="3" name="组合 19"/>
          <p:cNvGrpSpPr/>
          <p:nvPr userDrawn="1"/>
        </p:nvGrpSpPr>
        <p:grpSpPr>
          <a:xfrm>
            <a:off x="55790" y="-58834"/>
            <a:ext cx="837911" cy="908895"/>
            <a:chOff x="7609753" y="86970"/>
            <a:chExt cx="837911" cy="908895"/>
          </a:xfrm>
        </p:grpSpPr>
        <p:sp>
          <p:nvSpPr>
            <p:cNvPr id="1048610" name="文本框 11"/>
            <p:cNvSpPr txBox="1"/>
            <p:nvPr userDrawn="1"/>
          </p:nvSpPr>
          <p:spPr>
            <a:xfrm rot="1181054">
              <a:off x="7883784" y="86970"/>
              <a:ext cx="563880" cy="891540"/>
            </a:xfrm>
            <a:prstGeom prst="rect">
              <a:avLst/>
            </a:prstGeom>
            <a:noFill/>
          </p:spPr>
          <p:txBody>
            <a:bodyPr wrap="none" rtlCol="0">
              <a:spAutoFit/>
            </a:bodyPr>
            <a:lstStyle/>
            <a:p>
              <a:r>
                <a:rPr lang="en-US" altLang="zh-CN" sz="5400" b="0" i="0" dirty="0">
                  <a:solidFill>
                    <a:srgbClr val="DD5604"/>
                  </a:solidFill>
                  <a:latin typeface="华文琥珀" panose="02010800040101010101" pitchFamily="2" charset="-122"/>
                  <a:ea typeface="华文琥珀" panose="02010800040101010101" pitchFamily="2" charset="-122"/>
                </a:rPr>
                <a:t>9</a:t>
              </a:r>
              <a:endParaRPr lang="zh-CN" altLang="en-US" sz="5400" b="0" i="0" dirty="0">
                <a:solidFill>
                  <a:srgbClr val="DD5604"/>
                </a:solidFill>
                <a:latin typeface="华文琥珀" panose="02010800040101010101" pitchFamily="2" charset="-122"/>
                <a:ea typeface="华文琥珀" panose="02010800040101010101" pitchFamily="2" charset="-122"/>
              </a:endParaRPr>
            </a:p>
          </p:txBody>
        </p:sp>
        <p:sp>
          <p:nvSpPr>
            <p:cNvPr id="1048611" name="矩形 14"/>
            <p:cNvSpPr/>
            <p:nvPr userDrawn="1"/>
          </p:nvSpPr>
          <p:spPr>
            <a:xfrm rot="19363293">
              <a:off x="7609753" y="164868"/>
              <a:ext cx="534121" cy="830997"/>
            </a:xfrm>
            <a:prstGeom prst="rect">
              <a:avLst/>
            </a:prstGeom>
          </p:spPr>
          <p:txBody>
            <a:bodyPr wrap="none">
              <a:spAutoFit/>
            </a:bodyPr>
            <a:lstStyle/>
            <a:p>
              <a:r>
                <a:rPr lang="en-US" altLang="zh-CN" sz="4800" b="0" i="0" dirty="0">
                  <a:solidFill>
                    <a:srgbClr val="DD5604"/>
                  </a:solidFill>
                  <a:latin typeface="华文琥珀" panose="02010800040101010101" pitchFamily="2" charset="-122"/>
                  <a:ea typeface="华文琥珀" panose="02010800040101010101" pitchFamily="2" charset="-122"/>
                </a:rPr>
                <a:t>1</a:t>
              </a:r>
              <a:endParaRPr lang="zh-CN" altLang="en-US" sz="4800" dirty="0"/>
            </a:p>
          </p:txBody>
        </p:sp>
      </p:grpSp>
      <p:sp>
        <p:nvSpPr>
          <p:cNvPr id="1048612" name="燕尾形 20"/>
          <p:cNvSpPr/>
          <p:nvPr userDrawn="1"/>
        </p:nvSpPr>
        <p:spPr>
          <a:xfrm flipH="1">
            <a:off x="6722679" y="106050"/>
            <a:ext cx="723900" cy="540000"/>
          </a:xfrm>
          <a:prstGeom prst="chevron">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sp>
        <p:nvSpPr>
          <p:cNvPr id="1048613" name="文本占位符 22"/>
          <p:cNvSpPr>
            <a:spLocks noGrp="1"/>
          </p:cNvSpPr>
          <p:nvPr>
            <p:ph type="body" sz="quarter" idx="10"/>
          </p:nvPr>
        </p:nvSpPr>
        <p:spPr>
          <a:xfrm>
            <a:off x="1269695" y="146046"/>
            <a:ext cx="5268232" cy="460007"/>
          </a:xfrm>
          <a:prstGeom prst="rect">
            <a:avLst/>
          </a:prstGeom>
        </p:spPr>
        <p:txBody>
          <a:bodyPr anchor="ctr" anchorCtr="0"/>
          <a:lstStyle>
            <a:lvl1pPr marL="0" indent="0">
              <a:buNone/>
              <a:defRPr sz="2400">
                <a:solidFill>
                  <a:schemeClr val="bg1"/>
                </a:solidFill>
                <a:latin typeface="微软雅黑" panose="020B0503020204020204" pitchFamily="34" charset="-122"/>
                <a:ea typeface="微软雅黑" panose="020B0503020204020204" pitchFamily="34" charset="-122"/>
              </a:defRPr>
            </a:lvl1pPr>
          </a:lstStyle>
          <a:p>
            <a:pPr lvl="0"/>
            <a:r>
              <a:rPr lang="zh-CN" altLang="en-US" dirty="0"/>
              <a:t>单击此处编辑母版文本样式</a:t>
            </a:r>
          </a:p>
        </p:txBody>
      </p:sp>
      <p:grpSp>
        <p:nvGrpSpPr>
          <p:cNvPr id="4" name="组合 35"/>
          <p:cNvGrpSpPr/>
          <p:nvPr userDrawn="1"/>
        </p:nvGrpSpPr>
        <p:grpSpPr>
          <a:xfrm rot="15907901">
            <a:off x="300771" y="496979"/>
            <a:ext cx="196679" cy="216072"/>
            <a:chOff x="256480" y="1472411"/>
            <a:chExt cx="196679" cy="216072"/>
          </a:xfrm>
        </p:grpSpPr>
        <p:cxnSp>
          <p:nvCxnSpPr>
            <p:cNvPr id="3145734" name="直接连接符 30"/>
            <p:cNvCxnSpPr>
              <a:cxnSpLocks/>
            </p:cNvCxnSpPr>
            <p:nvPr userDrawn="1"/>
          </p:nvCxnSpPr>
          <p:spPr>
            <a:xfrm rot="5692099">
              <a:off x="341609" y="1396470"/>
              <a:ext cx="35610" cy="187491"/>
            </a:xfrm>
            <a:prstGeom prst="line">
              <a:avLst/>
            </a:prstGeom>
            <a:ln>
              <a:solidFill>
                <a:srgbClr val="DD5604"/>
              </a:solidFill>
            </a:ln>
          </p:spPr>
          <p:style>
            <a:lnRef idx="1">
              <a:schemeClr val="accent1"/>
            </a:lnRef>
            <a:fillRef idx="0">
              <a:schemeClr val="accent1"/>
            </a:fillRef>
            <a:effectRef idx="0">
              <a:schemeClr val="accent1"/>
            </a:effectRef>
            <a:fontRef idx="minor">
              <a:schemeClr val="tx1"/>
            </a:fontRef>
          </p:style>
        </p:cxnSp>
        <p:cxnSp>
          <p:nvCxnSpPr>
            <p:cNvPr id="3145735" name="直接连接符 31"/>
            <p:cNvCxnSpPr>
              <a:cxnSpLocks/>
            </p:cNvCxnSpPr>
            <p:nvPr userDrawn="1"/>
          </p:nvCxnSpPr>
          <p:spPr>
            <a:xfrm rot="5692099" flipH="1">
              <a:off x="212000" y="1548211"/>
              <a:ext cx="184752" cy="95791"/>
            </a:xfrm>
            <a:prstGeom prst="line">
              <a:avLst/>
            </a:prstGeom>
            <a:ln>
              <a:solidFill>
                <a:srgbClr val="DD5604"/>
              </a:solidFill>
            </a:ln>
          </p:spPr>
          <p:style>
            <a:lnRef idx="1">
              <a:schemeClr val="accent1"/>
            </a:lnRef>
            <a:fillRef idx="0">
              <a:schemeClr val="accent1"/>
            </a:fillRef>
            <a:effectRef idx="0">
              <a:schemeClr val="accent1"/>
            </a:effectRef>
            <a:fontRef idx="minor">
              <a:schemeClr val="tx1"/>
            </a:fontRef>
          </p:style>
        </p:cxnSp>
      </p:grpSp>
      <p:grpSp>
        <p:nvGrpSpPr>
          <p:cNvPr id="5" name="组合 36"/>
          <p:cNvGrpSpPr/>
          <p:nvPr userDrawn="1"/>
        </p:nvGrpSpPr>
        <p:grpSpPr>
          <a:xfrm rot="8829697">
            <a:off x="767076" y="352877"/>
            <a:ext cx="210199" cy="108239"/>
            <a:chOff x="241148" y="1470989"/>
            <a:chExt cx="210199" cy="108239"/>
          </a:xfrm>
        </p:grpSpPr>
        <p:cxnSp>
          <p:nvCxnSpPr>
            <p:cNvPr id="3145736" name="直接连接符 37"/>
            <p:cNvCxnSpPr>
              <a:cxnSpLocks/>
            </p:cNvCxnSpPr>
            <p:nvPr userDrawn="1"/>
          </p:nvCxnSpPr>
          <p:spPr>
            <a:xfrm rot="12770303" flipV="1">
              <a:off x="273045" y="1470989"/>
              <a:ext cx="178302" cy="84071"/>
            </a:xfrm>
            <a:prstGeom prst="line">
              <a:avLst/>
            </a:prstGeom>
            <a:ln>
              <a:solidFill>
                <a:srgbClr val="DD5604"/>
              </a:solidFill>
            </a:ln>
          </p:spPr>
          <p:style>
            <a:lnRef idx="1">
              <a:schemeClr val="accent1"/>
            </a:lnRef>
            <a:fillRef idx="0">
              <a:schemeClr val="accent1"/>
            </a:fillRef>
            <a:effectRef idx="0">
              <a:schemeClr val="accent1"/>
            </a:effectRef>
            <a:fontRef idx="minor">
              <a:schemeClr val="tx1"/>
            </a:fontRef>
          </p:style>
        </p:cxnSp>
        <p:cxnSp>
          <p:nvCxnSpPr>
            <p:cNvPr id="3145737" name="直接连接符 38"/>
            <p:cNvCxnSpPr>
              <a:cxnSpLocks/>
            </p:cNvCxnSpPr>
            <p:nvPr userDrawn="1"/>
          </p:nvCxnSpPr>
          <p:spPr>
            <a:xfrm rot="12770303">
              <a:off x="241148" y="1525529"/>
              <a:ext cx="109978" cy="53699"/>
            </a:xfrm>
            <a:prstGeom prst="line">
              <a:avLst/>
            </a:prstGeom>
            <a:ln>
              <a:solidFill>
                <a:srgbClr val="DD5604"/>
              </a:solidFill>
            </a:ln>
          </p:spPr>
          <p:style>
            <a:lnRef idx="1">
              <a:schemeClr val="accent1"/>
            </a:lnRef>
            <a:fillRef idx="0">
              <a:schemeClr val="accent1"/>
            </a:fillRef>
            <a:effectRef idx="0">
              <a:schemeClr val="accent1"/>
            </a:effectRef>
            <a:fontRef idx="minor">
              <a:schemeClr val="tx1"/>
            </a:fontRef>
          </p:style>
        </p:cxnSp>
      </p:grpSp>
      <p:grpSp>
        <p:nvGrpSpPr>
          <p:cNvPr id="6" name="组合 39"/>
          <p:cNvGrpSpPr/>
          <p:nvPr userDrawn="1"/>
        </p:nvGrpSpPr>
        <p:grpSpPr>
          <a:xfrm rot="1601028">
            <a:off x="183398" y="73879"/>
            <a:ext cx="326055" cy="194892"/>
            <a:chOff x="264495" y="1485300"/>
            <a:chExt cx="326055" cy="194892"/>
          </a:xfrm>
        </p:grpSpPr>
        <p:cxnSp>
          <p:nvCxnSpPr>
            <p:cNvPr id="3145738" name="直接连接符 40"/>
            <p:cNvCxnSpPr>
              <a:cxnSpLocks/>
            </p:cNvCxnSpPr>
            <p:nvPr userDrawn="1"/>
          </p:nvCxnSpPr>
          <p:spPr>
            <a:xfrm flipH="1">
              <a:off x="264495" y="1500000"/>
              <a:ext cx="326055" cy="0"/>
            </a:xfrm>
            <a:prstGeom prst="line">
              <a:avLst/>
            </a:prstGeom>
            <a:ln>
              <a:solidFill>
                <a:srgbClr val="DD5604"/>
              </a:solidFill>
            </a:ln>
          </p:spPr>
          <p:style>
            <a:lnRef idx="1">
              <a:schemeClr val="accent1"/>
            </a:lnRef>
            <a:fillRef idx="0">
              <a:schemeClr val="accent1"/>
            </a:fillRef>
            <a:effectRef idx="0">
              <a:schemeClr val="accent1"/>
            </a:effectRef>
            <a:fontRef idx="minor">
              <a:schemeClr val="tx1"/>
            </a:fontRef>
          </p:style>
        </p:cxnSp>
        <p:cxnSp>
          <p:nvCxnSpPr>
            <p:cNvPr id="3145739" name="直接连接符 41"/>
            <p:cNvCxnSpPr>
              <a:cxnSpLocks/>
            </p:cNvCxnSpPr>
            <p:nvPr userDrawn="1"/>
          </p:nvCxnSpPr>
          <p:spPr>
            <a:xfrm rot="19998972" flipH="1" flipV="1">
              <a:off x="307230" y="1485300"/>
              <a:ext cx="19255" cy="194892"/>
            </a:xfrm>
            <a:prstGeom prst="line">
              <a:avLst/>
            </a:prstGeom>
            <a:ln>
              <a:solidFill>
                <a:srgbClr val="DD5604"/>
              </a:solidFill>
            </a:ln>
          </p:spPr>
          <p:style>
            <a:lnRef idx="1">
              <a:schemeClr val="accent1"/>
            </a:lnRef>
            <a:fillRef idx="0">
              <a:schemeClr val="accent1"/>
            </a:fillRef>
            <a:effectRef idx="0">
              <a:schemeClr val="accent1"/>
            </a:effectRef>
            <a:fontRef idx="minor">
              <a:schemeClr val="tx1"/>
            </a:fontRef>
          </p:style>
        </p:cxnSp>
      </p:grpSp>
      <p:pic>
        <p:nvPicPr>
          <p:cNvPr id="2097158" name="图片 50"/>
          <p:cNvPicPr>
            <a:picLocks noChangeAspect="1"/>
          </p:cNvPicPr>
          <p:nvPr userDrawn="1"/>
        </p:nvPicPr>
        <p:blipFill>
          <a:blip r:embed="rId2" cstate="print">
            <a:duotone>
              <a:schemeClr val="accent2">
                <a:shade val="45000"/>
                <a:satMod val="135000"/>
              </a:schemeClr>
              <a:prstClr val="white"/>
            </a:duotone>
          </a:blip>
          <a:stretch>
            <a:fillRect/>
          </a:stretch>
        </p:blipFill>
        <p:spPr>
          <a:xfrm>
            <a:off x="-25786" y="6066770"/>
            <a:ext cx="9144000" cy="801863"/>
          </a:xfrm>
          <a:prstGeom prst="rect">
            <a:avLst/>
          </a:prstGeom>
        </p:spPr>
      </p:pic>
      <p:sp>
        <p:nvSpPr>
          <p:cNvPr id="1048614" name="椭圆 21"/>
          <p:cNvSpPr/>
          <p:nvPr userDrawn="1"/>
        </p:nvSpPr>
        <p:spPr>
          <a:xfrm>
            <a:off x="472110" y="150643"/>
            <a:ext cx="342000" cy="342000"/>
          </a:xfrm>
          <a:prstGeom prst="ellipse">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97159" name="图片 23"/>
          <p:cNvPicPr>
            <a:picLocks noChangeAspect="1"/>
          </p:cNvPicPr>
          <p:nvPr userDrawn="1"/>
        </p:nvPicPr>
        <p:blipFill>
          <a:blip r:embed="rId3" cstate="print">
            <a:biLevel thresh="25000"/>
          </a:blip>
          <a:stretch>
            <a:fillRect/>
          </a:stretch>
        </p:blipFill>
        <p:spPr>
          <a:xfrm>
            <a:off x="541630" y="209906"/>
            <a:ext cx="198938" cy="2027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7159"/>
                                        </p:tgtEl>
                                        <p:attrNameLst>
                                          <p:attrName>style.visibility</p:attrName>
                                        </p:attrNameLst>
                                      </p:cBhvr>
                                      <p:to>
                                        <p:strVal val="visible"/>
                                      </p:to>
                                    </p:set>
                                    <p:animEffect transition="in" filter="fade">
                                      <p:cBhvr>
                                        <p:cTn id="7" dur="500"/>
                                        <p:tgtEl>
                                          <p:spTgt spid="2097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2_节标题">
    <p:spTree>
      <p:nvGrpSpPr>
        <p:cNvPr id="1" name=""/>
        <p:cNvGrpSpPr/>
        <p:nvPr/>
      </p:nvGrpSpPr>
      <p:grpSpPr>
        <a:xfrm>
          <a:off x="0" y="0"/>
          <a:ext cx="0" cy="0"/>
          <a:chOff x="0" y="0"/>
          <a:chExt cx="0" cy="0"/>
        </a:xfrm>
      </p:grpSpPr>
      <p:grpSp>
        <p:nvGrpSpPr>
          <p:cNvPr id="2" name="组合 7"/>
          <p:cNvGrpSpPr/>
          <p:nvPr/>
        </p:nvGrpSpPr>
        <p:grpSpPr>
          <a:xfrm flipH="1">
            <a:off x="822623" y="106050"/>
            <a:ext cx="8204419" cy="540000"/>
            <a:chOff x="-255110" y="1387348"/>
            <a:chExt cx="8204419" cy="540000"/>
          </a:xfrm>
          <a:solidFill>
            <a:srgbClr val="F1A201"/>
          </a:solidFill>
        </p:grpSpPr>
        <p:sp>
          <p:nvSpPr>
            <p:cNvPr id="1048608" name="燕尾形 9"/>
            <p:cNvSpPr/>
            <p:nvPr/>
          </p:nvSpPr>
          <p:spPr>
            <a:xfrm flipH="1">
              <a:off x="7225409" y="1387348"/>
              <a:ext cx="723900" cy="540000"/>
            </a:xfrm>
            <a:prstGeom prst="chevron">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sp>
          <p:nvSpPr>
            <p:cNvPr id="1048609" name="矩形 10"/>
            <p:cNvSpPr/>
            <p:nvPr/>
          </p:nvSpPr>
          <p:spPr>
            <a:xfrm flipH="1">
              <a:off x="-255110" y="1387348"/>
              <a:ext cx="7887810" cy="540000"/>
            </a:xfrm>
            <a:prstGeom prst="rect">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dirty="0">
                <a:latin typeface="微软雅黑" panose="020B0503020204020204" pitchFamily="34" charset="-122"/>
                <a:ea typeface="微软雅黑" panose="020B0503020204020204" pitchFamily="34" charset="-122"/>
              </a:endParaRPr>
            </a:p>
          </p:txBody>
        </p:sp>
      </p:grpSp>
      <p:grpSp>
        <p:nvGrpSpPr>
          <p:cNvPr id="3" name="组合 19"/>
          <p:cNvGrpSpPr/>
          <p:nvPr userDrawn="1"/>
        </p:nvGrpSpPr>
        <p:grpSpPr>
          <a:xfrm>
            <a:off x="55790" y="-58834"/>
            <a:ext cx="837911" cy="908895"/>
            <a:chOff x="7609753" y="86970"/>
            <a:chExt cx="837911" cy="908895"/>
          </a:xfrm>
        </p:grpSpPr>
        <p:sp>
          <p:nvSpPr>
            <p:cNvPr id="1048610" name="文本框 11"/>
            <p:cNvSpPr txBox="1"/>
            <p:nvPr userDrawn="1"/>
          </p:nvSpPr>
          <p:spPr>
            <a:xfrm rot="1181054">
              <a:off x="7883784" y="86970"/>
              <a:ext cx="563880" cy="891540"/>
            </a:xfrm>
            <a:prstGeom prst="rect">
              <a:avLst/>
            </a:prstGeom>
            <a:noFill/>
          </p:spPr>
          <p:txBody>
            <a:bodyPr wrap="none" rtlCol="0">
              <a:spAutoFit/>
            </a:bodyPr>
            <a:lstStyle/>
            <a:p>
              <a:r>
                <a:rPr lang="en-US" altLang="zh-CN" sz="5400" b="0" i="0" dirty="0">
                  <a:solidFill>
                    <a:srgbClr val="DD5604"/>
                  </a:solidFill>
                  <a:latin typeface="华文琥珀" panose="02010800040101010101" pitchFamily="2" charset="-122"/>
                  <a:ea typeface="华文琥珀" panose="02010800040101010101" pitchFamily="2" charset="-122"/>
                </a:rPr>
                <a:t>9</a:t>
              </a:r>
              <a:endParaRPr lang="zh-CN" altLang="en-US" sz="5400" b="0" i="0" dirty="0">
                <a:solidFill>
                  <a:srgbClr val="DD5604"/>
                </a:solidFill>
                <a:latin typeface="华文琥珀" panose="02010800040101010101" pitchFamily="2" charset="-122"/>
                <a:ea typeface="华文琥珀" panose="02010800040101010101" pitchFamily="2" charset="-122"/>
              </a:endParaRPr>
            </a:p>
          </p:txBody>
        </p:sp>
        <p:sp>
          <p:nvSpPr>
            <p:cNvPr id="1048611" name="矩形 14"/>
            <p:cNvSpPr/>
            <p:nvPr userDrawn="1"/>
          </p:nvSpPr>
          <p:spPr>
            <a:xfrm rot="19363293">
              <a:off x="7609753" y="164868"/>
              <a:ext cx="534121" cy="830997"/>
            </a:xfrm>
            <a:prstGeom prst="rect">
              <a:avLst/>
            </a:prstGeom>
          </p:spPr>
          <p:txBody>
            <a:bodyPr wrap="none">
              <a:spAutoFit/>
            </a:bodyPr>
            <a:lstStyle/>
            <a:p>
              <a:r>
                <a:rPr lang="en-US" altLang="zh-CN" sz="4800" b="0" i="0" dirty="0">
                  <a:solidFill>
                    <a:srgbClr val="DD5604"/>
                  </a:solidFill>
                  <a:latin typeface="华文琥珀" panose="02010800040101010101" pitchFamily="2" charset="-122"/>
                  <a:ea typeface="华文琥珀" panose="02010800040101010101" pitchFamily="2" charset="-122"/>
                </a:rPr>
                <a:t>1</a:t>
              </a:r>
              <a:endParaRPr lang="zh-CN" altLang="en-US" sz="4800" dirty="0"/>
            </a:p>
          </p:txBody>
        </p:sp>
      </p:grpSp>
      <p:sp>
        <p:nvSpPr>
          <p:cNvPr id="1048612" name="燕尾形 20"/>
          <p:cNvSpPr/>
          <p:nvPr userDrawn="1"/>
        </p:nvSpPr>
        <p:spPr>
          <a:xfrm flipH="1">
            <a:off x="6722679" y="106050"/>
            <a:ext cx="723900" cy="540000"/>
          </a:xfrm>
          <a:prstGeom prst="chevron">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sp>
        <p:nvSpPr>
          <p:cNvPr id="1048613" name="文本占位符 22"/>
          <p:cNvSpPr>
            <a:spLocks noGrp="1"/>
          </p:cNvSpPr>
          <p:nvPr>
            <p:ph type="body" sz="quarter" idx="10"/>
          </p:nvPr>
        </p:nvSpPr>
        <p:spPr>
          <a:xfrm>
            <a:off x="1269695" y="146046"/>
            <a:ext cx="5268232" cy="460007"/>
          </a:xfrm>
          <a:prstGeom prst="rect">
            <a:avLst/>
          </a:prstGeom>
        </p:spPr>
        <p:txBody>
          <a:bodyPr anchor="ctr" anchorCtr="0"/>
          <a:lstStyle>
            <a:lvl1pPr marL="0" indent="0">
              <a:buNone/>
              <a:defRPr sz="2400">
                <a:solidFill>
                  <a:schemeClr val="bg1"/>
                </a:solidFill>
                <a:latin typeface="微软雅黑" panose="020B0503020204020204" pitchFamily="34" charset="-122"/>
                <a:ea typeface="微软雅黑" panose="020B0503020204020204" pitchFamily="34" charset="-122"/>
              </a:defRPr>
            </a:lvl1pPr>
          </a:lstStyle>
          <a:p>
            <a:pPr lvl="0"/>
            <a:r>
              <a:rPr lang="zh-CN" altLang="en-US" dirty="0"/>
              <a:t>单击此处编辑母版文本样式</a:t>
            </a:r>
          </a:p>
        </p:txBody>
      </p:sp>
      <p:grpSp>
        <p:nvGrpSpPr>
          <p:cNvPr id="4" name="组合 35"/>
          <p:cNvGrpSpPr/>
          <p:nvPr userDrawn="1"/>
        </p:nvGrpSpPr>
        <p:grpSpPr>
          <a:xfrm rot="15907901">
            <a:off x="300771" y="496979"/>
            <a:ext cx="196679" cy="216072"/>
            <a:chOff x="256480" y="1472411"/>
            <a:chExt cx="196679" cy="216072"/>
          </a:xfrm>
        </p:grpSpPr>
        <p:cxnSp>
          <p:nvCxnSpPr>
            <p:cNvPr id="3145734" name="直接连接符 30"/>
            <p:cNvCxnSpPr>
              <a:cxnSpLocks/>
            </p:cNvCxnSpPr>
            <p:nvPr userDrawn="1"/>
          </p:nvCxnSpPr>
          <p:spPr>
            <a:xfrm rot="5692099">
              <a:off x="341609" y="1396470"/>
              <a:ext cx="35610" cy="187491"/>
            </a:xfrm>
            <a:prstGeom prst="line">
              <a:avLst/>
            </a:prstGeom>
            <a:ln>
              <a:solidFill>
                <a:srgbClr val="DD5604"/>
              </a:solidFill>
            </a:ln>
          </p:spPr>
          <p:style>
            <a:lnRef idx="1">
              <a:schemeClr val="accent1"/>
            </a:lnRef>
            <a:fillRef idx="0">
              <a:schemeClr val="accent1"/>
            </a:fillRef>
            <a:effectRef idx="0">
              <a:schemeClr val="accent1"/>
            </a:effectRef>
            <a:fontRef idx="minor">
              <a:schemeClr val="tx1"/>
            </a:fontRef>
          </p:style>
        </p:cxnSp>
        <p:cxnSp>
          <p:nvCxnSpPr>
            <p:cNvPr id="3145735" name="直接连接符 31"/>
            <p:cNvCxnSpPr>
              <a:cxnSpLocks/>
            </p:cNvCxnSpPr>
            <p:nvPr userDrawn="1"/>
          </p:nvCxnSpPr>
          <p:spPr>
            <a:xfrm rot="5692099" flipH="1">
              <a:off x="212000" y="1548211"/>
              <a:ext cx="184752" cy="95791"/>
            </a:xfrm>
            <a:prstGeom prst="line">
              <a:avLst/>
            </a:prstGeom>
            <a:ln>
              <a:solidFill>
                <a:srgbClr val="DD5604"/>
              </a:solidFill>
            </a:ln>
          </p:spPr>
          <p:style>
            <a:lnRef idx="1">
              <a:schemeClr val="accent1"/>
            </a:lnRef>
            <a:fillRef idx="0">
              <a:schemeClr val="accent1"/>
            </a:fillRef>
            <a:effectRef idx="0">
              <a:schemeClr val="accent1"/>
            </a:effectRef>
            <a:fontRef idx="minor">
              <a:schemeClr val="tx1"/>
            </a:fontRef>
          </p:style>
        </p:cxnSp>
      </p:grpSp>
      <p:grpSp>
        <p:nvGrpSpPr>
          <p:cNvPr id="5" name="组合 36"/>
          <p:cNvGrpSpPr/>
          <p:nvPr userDrawn="1"/>
        </p:nvGrpSpPr>
        <p:grpSpPr>
          <a:xfrm rot="8829697">
            <a:off x="767076" y="352877"/>
            <a:ext cx="210199" cy="108239"/>
            <a:chOff x="241148" y="1470989"/>
            <a:chExt cx="210199" cy="108239"/>
          </a:xfrm>
        </p:grpSpPr>
        <p:cxnSp>
          <p:nvCxnSpPr>
            <p:cNvPr id="3145736" name="直接连接符 37"/>
            <p:cNvCxnSpPr>
              <a:cxnSpLocks/>
            </p:cNvCxnSpPr>
            <p:nvPr userDrawn="1"/>
          </p:nvCxnSpPr>
          <p:spPr>
            <a:xfrm rot="12770303" flipV="1">
              <a:off x="273045" y="1470989"/>
              <a:ext cx="178302" cy="84071"/>
            </a:xfrm>
            <a:prstGeom prst="line">
              <a:avLst/>
            </a:prstGeom>
            <a:ln>
              <a:solidFill>
                <a:srgbClr val="DD5604"/>
              </a:solidFill>
            </a:ln>
          </p:spPr>
          <p:style>
            <a:lnRef idx="1">
              <a:schemeClr val="accent1"/>
            </a:lnRef>
            <a:fillRef idx="0">
              <a:schemeClr val="accent1"/>
            </a:fillRef>
            <a:effectRef idx="0">
              <a:schemeClr val="accent1"/>
            </a:effectRef>
            <a:fontRef idx="minor">
              <a:schemeClr val="tx1"/>
            </a:fontRef>
          </p:style>
        </p:cxnSp>
        <p:cxnSp>
          <p:nvCxnSpPr>
            <p:cNvPr id="3145737" name="直接连接符 38"/>
            <p:cNvCxnSpPr>
              <a:cxnSpLocks/>
            </p:cNvCxnSpPr>
            <p:nvPr userDrawn="1"/>
          </p:nvCxnSpPr>
          <p:spPr>
            <a:xfrm rot="12770303">
              <a:off x="241148" y="1525529"/>
              <a:ext cx="109978" cy="53699"/>
            </a:xfrm>
            <a:prstGeom prst="line">
              <a:avLst/>
            </a:prstGeom>
            <a:ln>
              <a:solidFill>
                <a:srgbClr val="DD5604"/>
              </a:solidFill>
            </a:ln>
          </p:spPr>
          <p:style>
            <a:lnRef idx="1">
              <a:schemeClr val="accent1"/>
            </a:lnRef>
            <a:fillRef idx="0">
              <a:schemeClr val="accent1"/>
            </a:fillRef>
            <a:effectRef idx="0">
              <a:schemeClr val="accent1"/>
            </a:effectRef>
            <a:fontRef idx="minor">
              <a:schemeClr val="tx1"/>
            </a:fontRef>
          </p:style>
        </p:cxnSp>
      </p:grpSp>
      <p:grpSp>
        <p:nvGrpSpPr>
          <p:cNvPr id="6" name="组合 39"/>
          <p:cNvGrpSpPr/>
          <p:nvPr userDrawn="1"/>
        </p:nvGrpSpPr>
        <p:grpSpPr>
          <a:xfrm rot="1601028">
            <a:off x="183398" y="73879"/>
            <a:ext cx="326055" cy="194892"/>
            <a:chOff x="264495" y="1485300"/>
            <a:chExt cx="326055" cy="194892"/>
          </a:xfrm>
        </p:grpSpPr>
        <p:cxnSp>
          <p:nvCxnSpPr>
            <p:cNvPr id="3145738" name="直接连接符 40"/>
            <p:cNvCxnSpPr>
              <a:cxnSpLocks/>
            </p:cNvCxnSpPr>
            <p:nvPr userDrawn="1"/>
          </p:nvCxnSpPr>
          <p:spPr>
            <a:xfrm flipH="1">
              <a:off x="264495" y="1500000"/>
              <a:ext cx="326055" cy="0"/>
            </a:xfrm>
            <a:prstGeom prst="line">
              <a:avLst/>
            </a:prstGeom>
            <a:ln>
              <a:solidFill>
                <a:srgbClr val="DD5604"/>
              </a:solidFill>
            </a:ln>
          </p:spPr>
          <p:style>
            <a:lnRef idx="1">
              <a:schemeClr val="accent1"/>
            </a:lnRef>
            <a:fillRef idx="0">
              <a:schemeClr val="accent1"/>
            </a:fillRef>
            <a:effectRef idx="0">
              <a:schemeClr val="accent1"/>
            </a:effectRef>
            <a:fontRef idx="minor">
              <a:schemeClr val="tx1"/>
            </a:fontRef>
          </p:style>
        </p:cxnSp>
        <p:cxnSp>
          <p:nvCxnSpPr>
            <p:cNvPr id="3145739" name="直接连接符 41"/>
            <p:cNvCxnSpPr>
              <a:cxnSpLocks/>
            </p:cNvCxnSpPr>
            <p:nvPr userDrawn="1"/>
          </p:nvCxnSpPr>
          <p:spPr>
            <a:xfrm rot="19998972" flipH="1" flipV="1">
              <a:off x="307230" y="1485300"/>
              <a:ext cx="19255" cy="194892"/>
            </a:xfrm>
            <a:prstGeom prst="line">
              <a:avLst/>
            </a:prstGeom>
            <a:ln>
              <a:solidFill>
                <a:srgbClr val="DD5604"/>
              </a:solidFill>
            </a:ln>
          </p:spPr>
          <p:style>
            <a:lnRef idx="1">
              <a:schemeClr val="accent1"/>
            </a:lnRef>
            <a:fillRef idx="0">
              <a:schemeClr val="accent1"/>
            </a:fillRef>
            <a:effectRef idx="0">
              <a:schemeClr val="accent1"/>
            </a:effectRef>
            <a:fontRef idx="minor">
              <a:schemeClr val="tx1"/>
            </a:fontRef>
          </p:style>
        </p:cxnSp>
      </p:grpSp>
      <p:pic>
        <p:nvPicPr>
          <p:cNvPr id="2097158" name="图片 50"/>
          <p:cNvPicPr>
            <a:picLocks noChangeAspect="1"/>
          </p:cNvPicPr>
          <p:nvPr userDrawn="1"/>
        </p:nvPicPr>
        <p:blipFill>
          <a:blip r:embed="rId2" cstate="print">
            <a:duotone>
              <a:schemeClr val="accent2">
                <a:shade val="45000"/>
                <a:satMod val="135000"/>
              </a:schemeClr>
              <a:prstClr val="white"/>
            </a:duotone>
          </a:blip>
          <a:stretch>
            <a:fillRect/>
          </a:stretch>
        </p:blipFill>
        <p:spPr>
          <a:xfrm>
            <a:off x="-25786" y="6066770"/>
            <a:ext cx="9144000" cy="801863"/>
          </a:xfrm>
          <a:prstGeom prst="rect">
            <a:avLst/>
          </a:prstGeom>
        </p:spPr>
      </p:pic>
      <p:sp>
        <p:nvSpPr>
          <p:cNvPr id="1048614" name="椭圆 21"/>
          <p:cNvSpPr/>
          <p:nvPr userDrawn="1"/>
        </p:nvSpPr>
        <p:spPr>
          <a:xfrm>
            <a:off x="472110" y="150643"/>
            <a:ext cx="342000" cy="342000"/>
          </a:xfrm>
          <a:prstGeom prst="ellipse">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97159" name="图片 23"/>
          <p:cNvPicPr>
            <a:picLocks noChangeAspect="1"/>
          </p:cNvPicPr>
          <p:nvPr userDrawn="1"/>
        </p:nvPicPr>
        <p:blipFill>
          <a:blip r:embed="rId3" cstate="print">
            <a:biLevel thresh="25000"/>
          </a:blip>
          <a:stretch>
            <a:fillRect/>
          </a:stretch>
        </p:blipFill>
        <p:spPr>
          <a:xfrm>
            <a:off x="541630" y="209906"/>
            <a:ext cx="198938" cy="2027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7159"/>
                                        </p:tgtEl>
                                        <p:attrNameLst>
                                          <p:attrName>style.visibility</p:attrName>
                                        </p:attrNameLst>
                                      </p:cBhvr>
                                      <p:to>
                                        <p:strVal val="visible"/>
                                      </p:to>
                                    </p:set>
                                    <p:animEffect transition="in" filter="fade">
                                      <p:cBhvr>
                                        <p:cTn id="7" dur="500"/>
                                        <p:tgtEl>
                                          <p:spTgt spid="2097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2017/12/13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mc:Choice xmlns="" xmlns:p14="http://schemas.microsoft.com/office/powerpoint/2010/main" Requires="p14">
      <p:transition/>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2017/12/13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mc:Choice xmlns="" xmlns:p14="http://schemas.microsoft.com/office/powerpoint/2010/main" Requires="p14">
      <p:transition/>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2017/12/13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mc:Choice xmlns="" xmlns:p14="http://schemas.microsoft.com/office/powerpoint/2010/main" Requires="p14">
      <p:transition/>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flipH="1">
            <a:off x="4788382" y="152400"/>
            <a:ext cx="2015342" cy="1405943"/>
          </a:xfrm>
          <a:prstGeom prst="rect">
            <a:avLst/>
          </a:prstGeom>
        </p:spPr>
      </p:pic>
      <p:pic>
        <p:nvPicPr>
          <p:cNvPr id="9" name="图片 8"/>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flipH="1">
            <a:off x="1642391" y="338820"/>
            <a:ext cx="1312620" cy="932548"/>
          </a:xfrm>
          <a:prstGeom prst="rect">
            <a:avLst/>
          </a:prstGeom>
        </p:spPr>
      </p:pic>
      <p:pic>
        <p:nvPicPr>
          <p:cNvPr id="10" name="图片 9"/>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2859182" y="984394"/>
            <a:ext cx="1929200" cy="573949"/>
          </a:xfrm>
          <a:prstGeom prst="rect">
            <a:avLst/>
          </a:prstGeom>
        </p:spPr>
      </p:pic>
    </p:spTree>
    <p:extLst>
      <p:ext uri="{BB962C8B-B14F-4D97-AF65-F5344CB8AC3E}">
        <p14:creationId xmlns="" xmlns:p14="http://schemas.microsoft.com/office/powerpoint/2010/main" val="12273333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2017/12/13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mc:Choice xmlns="" xmlns:p14="http://schemas.microsoft.com/office/powerpoint/2010/main" Requires="p14">
      <p:transition/>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0" y="1778438"/>
            <a:ext cx="3655181"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890080" y="2665379"/>
            <a:ext cx="3655181"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2017/12/13</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mc:Choice xmlns="" xmlns:p14="http://schemas.microsoft.com/office/powerpoint/2010/main" Requires="p14">
      <p:transition/>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2017/12/13</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mc:Choice xmlns="" xmlns:p14="http://schemas.microsoft.com/office/powerpoint/2010/main" Requires="p14">
      <p:transition/>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2017/12/13</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mc:Choice xmlns="" xmlns:p14="http://schemas.microsoft.com/office/powerpoint/2010/main" Requires="p14">
      <p:transition/>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2017/12/13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mc:Choice xmlns="" xmlns:p14="http://schemas.microsoft.com/office/powerpoint/2010/main" Requires="p14">
      <p:transition/>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2017/12/13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mc:Choice xmlns="" xmlns:p14="http://schemas.microsoft.com/office/powerpoint/2010/main" Requires="p14">
      <p:transition/>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365125"/>
            <a:ext cx="78867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2017/12/13</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mc:Choice xmlns="" xmlns:p14="http://schemas.microsoft.com/office/powerpoint/2010/main" Requires="p14">
      <p:transition/>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grpSp>
        <p:nvGrpSpPr>
          <p:cNvPr id="2" name="组合 7"/>
          <p:cNvGrpSpPr/>
          <p:nvPr/>
        </p:nvGrpSpPr>
        <p:grpSpPr>
          <a:xfrm flipH="1">
            <a:off x="822623" y="106050"/>
            <a:ext cx="8204419" cy="540000"/>
            <a:chOff x="-255110" y="1387348"/>
            <a:chExt cx="8204419" cy="540000"/>
          </a:xfrm>
          <a:solidFill>
            <a:srgbClr val="F1A201"/>
          </a:solidFill>
        </p:grpSpPr>
        <p:sp>
          <p:nvSpPr>
            <p:cNvPr id="10" name="燕尾形 9"/>
            <p:cNvSpPr/>
            <p:nvPr/>
          </p:nvSpPr>
          <p:spPr>
            <a:xfrm flipH="1">
              <a:off x="7225409" y="1387348"/>
              <a:ext cx="723900" cy="540000"/>
            </a:xfrm>
            <a:prstGeom prst="chevron">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sp>
          <p:nvSpPr>
            <p:cNvPr id="11" name="矩形 10"/>
            <p:cNvSpPr/>
            <p:nvPr/>
          </p:nvSpPr>
          <p:spPr>
            <a:xfrm flipH="1">
              <a:off x="-255110" y="1387348"/>
              <a:ext cx="7887810" cy="540000"/>
            </a:xfrm>
            <a:prstGeom prst="rect">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dirty="0">
                <a:latin typeface="微软雅黑" panose="020B0503020204020204" pitchFamily="34" charset="-122"/>
                <a:ea typeface="微软雅黑" panose="020B0503020204020204" pitchFamily="34" charset="-122"/>
              </a:endParaRPr>
            </a:p>
          </p:txBody>
        </p:sp>
      </p:grpSp>
      <p:grpSp>
        <p:nvGrpSpPr>
          <p:cNvPr id="3" name="组合 19"/>
          <p:cNvGrpSpPr/>
          <p:nvPr userDrawn="1"/>
        </p:nvGrpSpPr>
        <p:grpSpPr>
          <a:xfrm>
            <a:off x="55790" y="-74729"/>
            <a:ext cx="851433" cy="924790"/>
            <a:chOff x="7609753" y="71075"/>
            <a:chExt cx="851433" cy="924790"/>
          </a:xfrm>
        </p:grpSpPr>
        <p:sp>
          <p:nvSpPr>
            <p:cNvPr id="12" name="文本框 11"/>
            <p:cNvSpPr txBox="1"/>
            <p:nvPr userDrawn="1"/>
          </p:nvSpPr>
          <p:spPr>
            <a:xfrm rot="1181054">
              <a:off x="7883784" y="71075"/>
              <a:ext cx="577402" cy="923330"/>
            </a:xfrm>
            <a:prstGeom prst="rect">
              <a:avLst/>
            </a:prstGeom>
            <a:noFill/>
          </p:spPr>
          <p:txBody>
            <a:bodyPr wrap="none" rtlCol="0">
              <a:spAutoFit/>
            </a:bodyPr>
            <a:lstStyle/>
            <a:p>
              <a:r>
                <a:rPr lang="en-US" altLang="zh-CN" sz="5400" b="0" i="0" dirty="0">
                  <a:solidFill>
                    <a:srgbClr val="DD5604"/>
                  </a:solidFill>
                  <a:latin typeface="华文琥珀" panose="02010800040101010101" pitchFamily="2" charset="-122"/>
                  <a:ea typeface="华文琥珀" panose="02010800040101010101" pitchFamily="2" charset="-122"/>
                </a:rPr>
                <a:t>9</a:t>
              </a:r>
              <a:endParaRPr lang="zh-CN" altLang="en-US" sz="5400" b="0" i="0" dirty="0">
                <a:solidFill>
                  <a:srgbClr val="DD5604"/>
                </a:solidFill>
                <a:latin typeface="华文琥珀" panose="02010800040101010101" pitchFamily="2" charset="-122"/>
                <a:ea typeface="华文琥珀" panose="02010800040101010101" pitchFamily="2" charset="-122"/>
              </a:endParaRPr>
            </a:p>
          </p:txBody>
        </p:sp>
        <p:sp>
          <p:nvSpPr>
            <p:cNvPr id="15" name="矩形 14"/>
            <p:cNvSpPr/>
            <p:nvPr userDrawn="1"/>
          </p:nvSpPr>
          <p:spPr>
            <a:xfrm rot="19363293">
              <a:off x="7609753" y="164868"/>
              <a:ext cx="534121" cy="830997"/>
            </a:xfrm>
            <a:prstGeom prst="rect">
              <a:avLst/>
            </a:prstGeom>
          </p:spPr>
          <p:txBody>
            <a:bodyPr wrap="none">
              <a:spAutoFit/>
            </a:bodyPr>
            <a:lstStyle/>
            <a:p>
              <a:r>
                <a:rPr lang="en-US" altLang="zh-CN" sz="4800" b="0" i="0" dirty="0">
                  <a:solidFill>
                    <a:srgbClr val="DD5604"/>
                  </a:solidFill>
                  <a:latin typeface="华文琥珀" panose="02010800040101010101" pitchFamily="2" charset="-122"/>
                  <a:ea typeface="华文琥珀" panose="02010800040101010101" pitchFamily="2" charset="-122"/>
                </a:rPr>
                <a:t>1</a:t>
              </a:r>
              <a:endParaRPr lang="zh-CN" altLang="en-US" sz="4800" dirty="0"/>
            </a:p>
          </p:txBody>
        </p:sp>
      </p:grpSp>
      <p:sp>
        <p:nvSpPr>
          <p:cNvPr id="21" name="燕尾形 20"/>
          <p:cNvSpPr/>
          <p:nvPr userDrawn="1"/>
        </p:nvSpPr>
        <p:spPr>
          <a:xfrm flipH="1">
            <a:off x="6722679" y="106050"/>
            <a:ext cx="723900" cy="540000"/>
          </a:xfrm>
          <a:prstGeom prst="chevron">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sp>
        <p:nvSpPr>
          <p:cNvPr id="23" name="文本占位符 22"/>
          <p:cNvSpPr>
            <a:spLocks noGrp="1"/>
          </p:cNvSpPr>
          <p:nvPr>
            <p:ph type="body" sz="quarter" idx="10"/>
          </p:nvPr>
        </p:nvSpPr>
        <p:spPr>
          <a:xfrm>
            <a:off x="1269695" y="146046"/>
            <a:ext cx="5268232" cy="460007"/>
          </a:xfrm>
          <a:prstGeom prst="rect">
            <a:avLst/>
          </a:prstGeom>
        </p:spPr>
        <p:txBody>
          <a:bodyPr anchor="ctr" anchorCtr="0"/>
          <a:lstStyle>
            <a:lvl1pPr marL="0" indent="0">
              <a:buNone/>
              <a:defRPr sz="2400">
                <a:solidFill>
                  <a:schemeClr val="bg1"/>
                </a:solidFill>
                <a:latin typeface="微软雅黑" panose="020B0503020204020204" pitchFamily="34" charset="-122"/>
                <a:ea typeface="微软雅黑" panose="020B0503020204020204" pitchFamily="34" charset="-122"/>
              </a:defRPr>
            </a:lvl1pPr>
          </a:lstStyle>
          <a:p>
            <a:pPr lvl="0"/>
            <a:r>
              <a:rPr lang="zh-CN" altLang="en-US" dirty="0"/>
              <a:t>单击此处编辑母版文本样式</a:t>
            </a:r>
          </a:p>
        </p:txBody>
      </p:sp>
      <p:grpSp>
        <p:nvGrpSpPr>
          <p:cNvPr id="4" name="组合 35"/>
          <p:cNvGrpSpPr/>
          <p:nvPr userDrawn="1"/>
        </p:nvGrpSpPr>
        <p:grpSpPr>
          <a:xfrm rot="15907901">
            <a:off x="300771" y="496979"/>
            <a:ext cx="196679" cy="216072"/>
            <a:chOff x="256480" y="1472411"/>
            <a:chExt cx="196679" cy="216072"/>
          </a:xfrm>
        </p:grpSpPr>
        <p:cxnSp>
          <p:nvCxnSpPr>
            <p:cNvPr id="31" name="直接连接符 30"/>
            <p:cNvCxnSpPr/>
            <p:nvPr userDrawn="1"/>
          </p:nvCxnSpPr>
          <p:spPr>
            <a:xfrm rot="5692099">
              <a:off x="341609" y="1396470"/>
              <a:ext cx="35610" cy="187491"/>
            </a:xfrm>
            <a:prstGeom prst="line">
              <a:avLst/>
            </a:prstGeom>
            <a:ln>
              <a:solidFill>
                <a:srgbClr val="DD5604"/>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userDrawn="1"/>
          </p:nvCxnSpPr>
          <p:spPr>
            <a:xfrm rot="5692099" flipH="1">
              <a:off x="212000" y="1548211"/>
              <a:ext cx="184752" cy="95791"/>
            </a:xfrm>
            <a:prstGeom prst="line">
              <a:avLst/>
            </a:prstGeom>
            <a:ln>
              <a:solidFill>
                <a:srgbClr val="DD5604"/>
              </a:solidFill>
            </a:ln>
          </p:spPr>
          <p:style>
            <a:lnRef idx="1">
              <a:schemeClr val="accent1"/>
            </a:lnRef>
            <a:fillRef idx="0">
              <a:schemeClr val="accent1"/>
            </a:fillRef>
            <a:effectRef idx="0">
              <a:schemeClr val="accent1"/>
            </a:effectRef>
            <a:fontRef idx="minor">
              <a:schemeClr val="tx1"/>
            </a:fontRef>
          </p:style>
        </p:cxnSp>
      </p:grpSp>
      <p:grpSp>
        <p:nvGrpSpPr>
          <p:cNvPr id="5" name="组合 36"/>
          <p:cNvGrpSpPr/>
          <p:nvPr userDrawn="1"/>
        </p:nvGrpSpPr>
        <p:grpSpPr>
          <a:xfrm rot="8829697">
            <a:off x="767076" y="352877"/>
            <a:ext cx="210199" cy="108239"/>
            <a:chOff x="241148" y="1470989"/>
            <a:chExt cx="210199" cy="108239"/>
          </a:xfrm>
        </p:grpSpPr>
        <p:cxnSp>
          <p:nvCxnSpPr>
            <p:cNvPr id="38" name="直接连接符 37"/>
            <p:cNvCxnSpPr/>
            <p:nvPr userDrawn="1"/>
          </p:nvCxnSpPr>
          <p:spPr>
            <a:xfrm rot="12770303" flipV="1">
              <a:off x="273045" y="1470989"/>
              <a:ext cx="178302" cy="84071"/>
            </a:xfrm>
            <a:prstGeom prst="line">
              <a:avLst/>
            </a:prstGeom>
            <a:ln>
              <a:solidFill>
                <a:srgbClr val="DD5604"/>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userDrawn="1"/>
          </p:nvCxnSpPr>
          <p:spPr>
            <a:xfrm rot="12770303">
              <a:off x="241148" y="1525529"/>
              <a:ext cx="109978" cy="53699"/>
            </a:xfrm>
            <a:prstGeom prst="line">
              <a:avLst/>
            </a:prstGeom>
            <a:ln>
              <a:solidFill>
                <a:srgbClr val="DD5604"/>
              </a:solidFill>
            </a:ln>
          </p:spPr>
          <p:style>
            <a:lnRef idx="1">
              <a:schemeClr val="accent1"/>
            </a:lnRef>
            <a:fillRef idx="0">
              <a:schemeClr val="accent1"/>
            </a:fillRef>
            <a:effectRef idx="0">
              <a:schemeClr val="accent1"/>
            </a:effectRef>
            <a:fontRef idx="minor">
              <a:schemeClr val="tx1"/>
            </a:fontRef>
          </p:style>
        </p:cxnSp>
      </p:grpSp>
      <p:grpSp>
        <p:nvGrpSpPr>
          <p:cNvPr id="6" name="组合 39"/>
          <p:cNvGrpSpPr/>
          <p:nvPr userDrawn="1"/>
        </p:nvGrpSpPr>
        <p:grpSpPr>
          <a:xfrm rot="1601028">
            <a:off x="183398" y="73879"/>
            <a:ext cx="326055" cy="194892"/>
            <a:chOff x="264495" y="1485300"/>
            <a:chExt cx="326055" cy="194892"/>
          </a:xfrm>
        </p:grpSpPr>
        <p:cxnSp>
          <p:nvCxnSpPr>
            <p:cNvPr id="41" name="直接连接符 40"/>
            <p:cNvCxnSpPr/>
            <p:nvPr userDrawn="1"/>
          </p:nvCxnSpPr>
          <p:spPr>
            <a:xfrm flipH="1">
              <a:off x="264495" y="1500000"/>
              <a:ext cx="326055" cy="0"/>
            </a:xfrm>
            <a:prstGeom prst="line">
              <a:avLst/>
            </a:prstGeom>
            <a:ln>
              <a:solidFill>
                <a:srgbClr val="DD5604"/>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userDrawn="1"/>
          </p:nvCxnSpPr>
          <p:spPr>
            <a:xfrm rot="19998972" flipH="1" flipV="1">
              <a:off x="307230" y="1485300"/>
              <a:ext cx="19255" cy="194892"/>
            </a:xfrm>
            <a:prstGeom prst="line">
              <a:avLst/>
            </a:prstGeom>
            <a:ln>
              <a:solidFill>
                <a:srgbClr val="DD5604"/>
              </a:solidFill>
            </a:ln>
          </p:spPr>
          <p:style>
            <a:lnRef idx="1">
              <a:schemeClr val="accent1"/>
            </a:lnRef>
            <a:fillRef idx="0">
              <a:schemeClr val="accent1"/>
            </a:fillRef>
            <a:effectRef idx="0">
              <a:schemeClr val="accent1"/>
            </a:effectRef>
            <a:fontRef idx="minor">
              <a:schemeClr val="tx1"/>
            </a:fontRef>
          </p:style>
        </p:cxnSp>
      </p:grpSp>
      <p:pic>
        <p:nvPicPr>
          <p:cNvPr id="51" name="图片 50"/>
          <p:cNvPicPr>
            <a:picLocks noChangeAspect="1"/>
          </p:cNvPicPr>
          <p:nvPr userDrawn="1"/>
        </p:nvPicPr>
        <p:blipFill>
          <a:blip r:embed="rId2" cstate="print">
            <a:duotone>
              <a:schemeClr val="accent2">
                <a:shade val="45000"/>
                <a:satMod val="135000"/>
              </a:schemeClr>
              <a:prstClr val="white"/>
            </a:duotone>
            <a:extLst>
              <a:ext uri="{BEBA8EAE-BF5A-486C-A8C5-ECC9F3942E4B}">
                <a14:imgProps xmlns="" xmlns:a14="http://schemas.microsoft.com/office/drawing/2010/main">
                  <a14:imgLayer r:embed="rId3">
                    <a14:imgEffect>
                      <a14:colorTemperature colorTemp="6263"/>
                    </a14:imgEffect>
                    <a14:imgEffect>
                      <a14:brightnessContrast bright="67000"/>
                    </a14:imgEffect>
                  </a14:imgLayer>
                </a14:imgProps>
              </a:ext>
              <a:ext uri="{28A0092B-C50C-407E-A947-70E740481C1C}">
                <a14:useLocalDpi xmlns="" xmlns:a14="http://schemas.microsoft.com/office/drawing/2010/main" val="0"/>
              </a:ext>
            </a:extLst>
          </a:blip>
          <a:stretch>
            <a:fillRect/>
          </a:stretch>
        </p:blipFill>
        <p:spPr>
          <a:xfrm>
            <a:off x="-25786" y="6066770"/>
            <a:ext cx="9144000" cy="801863"/>
          </a:xfrm>
          <a:prstGeom prst="rect">
            <a:avLst/>
          </a:prstGeom>
        </p:spPr>
      </p:pic>
      <p:sp>
        <p:nvSpPr>
          <p:cNvPr id="22" name="椭圆 21">
            <a:extLst>
              <a:ext uri="{FF2B5EF4-FFF2-40B4-BE49-F238E27FC236}">
                <a16:creationId xmlns:a16="http://schemas.microsoft.com/office/drawing/2014/main" xmlns="" id="{626DD340-9D0A-4374-B092-74BB0529BCF2}"/>
              </a:ext>
            </a:extLst>
          </p:cNvPr>
          <p:cNvSpPr/>
          <p:nvPr userDrawn="1"/>
        </p:nvSpPr>
        <p:spPr>
          <a:xfrm>
            <a:off x="472110" y="150643"/>
            <a:ext cx="342000" cy="342000"/>
          </a:xfrm>
          <a:prstGeom prst="ellipse">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a:extLst>
              <a:ext uri="{FF2B5EF4-FFF2-40B4-BE49-F238E27FC236}">
                <a16:creationId xmlns:a16="http://schemas.microsoft.com/office/drawing/2014/main" xmlns="" id="{A73263ED-4898-44B2-9ED2-7E09D6FC0EB2}"/>
              </a:ext>
            </a:extLst>
          </p:cNvPr>
          <p:cNvPicPr>
            <a:picLocks noChangeAspect="1"/>
          </p:cNvPicPr>
          <p:nvPr userDrawn="1"/>
        </p:nvPicPr>
        <p:blipFill>
          <a:blip r:embed="rId4" cstate="print">
            <a:biLevel thresh="25000"/>
            <a:extLst>
              <a:ext uri="{28A0092B-C50C-407E-A947-70E740481C1C}">
                <a14:useLocalDpi xmlns="" xmlns:a14="http://schemas.microsoft.com/office/drawing/2010/main" val="0"/>
              </a:ext>
            </a:extLst>
          </a:blip>
          <a:stretch>
            <a:fillRect/>
          </a:stretch>
        </p:blipFill>
        <p:spPr>
          <a:xfrm>
            <a:off x="541630" y="209906"/>
            <a:ext cx="198938" cy="202791"/>
          </a:xfrm>
          <a:prstGeom prst="rect">
            <a:avLst/>
          </a:prstGeom>
        </p:spPr>
      </p:pic>
    </p:spTree>
    <p:extLst>
      <p:ext uri="{BB962C8B-B14F-4D97-AF65-F5344CB8AC3E}">
        <p14:creationId xmlns="" xmlns:p14="http://schemas.microsoft.com/office/powerpoint/2010/main" val="202709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2286000"/>
            <a:ext cx="9144000" cy="4572000"/>
          </a:xfrm>
          <a:prstGeom prst="rect">
            <a:avLst/>
          </a:prstGeom>
        </p:spPr>
      </p:pic>
    </p:spTree>
    <p:extLst>
      <p:ext uri="{BB962C8B-B14F-4D97-AF65-F5344CB8AC3E}">
        <p14:creationId xmlns="" xmlns:p14="http://schemas.microsoft.com/office/powerpoint/2010/main" val="1300608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566812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8" name="组合 7"/>
          <p:cNvGrpSpPr/>
          <p:nvPr/>
        </p:nvGrpSpPr>
        <p:grpSpPr>
          <a:xfrm flipH="1">
            <a:off x="822623" y="106050"/>
            <a:ext cx="8204419" cy="540000"/>
            <a:chOff x="-255110" y="1387348"/>
            <a:chExt cx="8204419" cy="540000"/>
          </a:xfrm>
          <a:solidFill>
            <a:srgbClr val="F1A201"/>
          </a:solidFill>
        </p:grpSpPr>
        <p:sp>
          <p:nvSpPr>
            <p:cNvPr id="10" name="燕尾形 9"/>
            <p:cNvSpPr/>
            <p:nvPr/>
          </p:nvSpPr>
          <p:spPr>
            <a:xfrm flipH="1">
              <a:off x="7225409" y="1387348"/>
              <a:ext cx="723900" cy="540000"/>
            </a:xfrm>
            <a:prstGeom prst="chevron">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sp>
          <p:nvSpPr>
            <p:cNvPr id="11" name="矩形 10"/>
            <p:cNvSpPr/>
            <p:nvPr/>
          </p:nvSpPr>
          <p:spPr>
            <a:xfrm flipH="1">
              <a:off x="-255110" y="1387348"/>
              <a:ext cx="7887810" cy="540000"/>
            </a:xfrm>
            <a:prstGeom prst="rect">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dirty="0">
                <a:latin typeface="微软雅黑" panose="020B0503020204020204" pitchFamily="34" charset="-122"/>
                <a:ea typeface="微软雅黑" panose="020B0503020204020204" pitchFamily="34" charset="-122"/>
              </a:endParaRPr>
            </a:p>
          </p:txBody>
        </p:sp>
      </p:grpSp>
      <p:grpSp>
        <p:nvGrpSpPr>
          <p:cNvPr id="20" name="组合 19"/>
          <p:cNvGrpSpPr/>
          <p:nvPr userDrawn="1"/>
        </p:nvGrpSpPr>
        <p:grpSpPr>
          <a:xfrm>
            <a:off x="55790" y="-74729"/>
            <a:ext cx="851433" cy="924790"/>
            <a:chOff x="7609753" y="71075"/>
            <a:chExt cx="851433" cy="924790"/>
          </a:xfrm>
        </p:grpSpPr>
        <p:sp>
          <p:nvSpPr>
            <p:cNvPr id="12" name="文本框 11"/>
            <p:cNvSpPr txBox="1"/>
            <p:nvPr userDrawn="1"/>
          </p:nvSpPr>
          <p:spPr>
            <a:xfrm rot="1181054">
              <a:off x="7883784" y="71075"/>
              <a:ext cx="577402" cy="923330"/>
            </a:xfrm>
            <a:prstGeom prst="rect">
              <a:avLst/>
            </a:prstGeom>
            <a:noFill/>
          </p:spPr>
          <p:txBody>
            <a:bodyPr wrap="none" rtlCol="0">
              <a:spAutoFit/>
            </a:bodyPr>
            <a:lstStyle/>
            <a:p>
              <a:r>
                <a:rPr lang="en-US" altLang="zh-CN" sz="5400" b="0" i="0" dirty="0">
                  <a:solidFill>
                    <a:srgbClr val="DD5604"/>
                  </a:solidFill>
                  <a:latin typeface="华文琥珀" panose="02010800040101010101" pitchFamily="2" charset="-122"/>
                  <a:ea typeface="华文琥珀" panose="02010800040101010101" pitchFamily="2" charset="-122"/>
                </a:rPr>
                <a:t>9</a:t>
              </a:r>
              <a:endParaRPr lang="zh-CN" altLang="en-US" sz="5400" b="0" i="0" dirty="0">
                <a:solidFill>
                  <a:srgbClr val="DD5604"/>
                </a:solidFill>
                <a:latin typeface="华文琥珀" panose="02010800040101010101" pitchFamily="2" charset="-122"/>
                <a:ea typeface="华文琥珀" panose="02010800040101010101" pitchFamily="2" charset="-122"/>
              </a:endParaRPr>
            </a:p>
          </p:txBody>
        </p:sp>
        <p:sp>
          <p:nvSpPr>
            <p:cNvPr id="15" name="矩形 14"/>
            <p:cNvSpPr/>
            <p:nvPr userDrawn="1"/>
          </p:nvSpPr>
          <p:spPr>
            <a:xfrm rot="19363293">
              <a:off x="7609753" y="164868"/>
              <a:ext cx="534121" cy="830997"/>
            </a:xfrm>
            <a:prstGeom prst="rect">
              <a:avLst/>
            </a:prstGeom>
          </p:spPr>
          <p:txBody>
            <a:bodyPr wrap="none">
              <a:spAutoFit/>
            </a:bodyPr>
            <a:lstStyle/>
            <a:p>
              <a:r>
                <a:rPr lang="en-US" altLang="zh-CN" sz="4800" b="0" i="0" dirty="0">
                  <a:solidFill>
                    <a:srgbClr val="DD5604"/>
                  </a:solidFill>
                  <a:latin typeface="华文琥珀" panose="02010800040101010101" pitchFamily="2" charset="-122"/>
                  <a:ea typeface="华文琥珀" panose="02010800040101010101" pitchFamily="2" charset="-122"/>
                </a:rPr>
                <a:t>1</a:t>
              </a:r>
              <a:endParaRPr lang="zh-CN" altLang="en-US" sz="4800" dirty="0"/>
            </a:p>
          </p:txBody>
        </p:sp>
      </p:grpSp>
      <p:sp>
        <p:nvSpPr>
          <p:cNvPr id="21" name="燕尾形 20"/>
          <p:cNvSpPr/>
          <p:nvPr userDrawn="1"/>
        </p:nvSpPr>
        <p:spPr>
          <a:xfrm flipH="1">
            <a:off x="6722679" y="106050"/>
            <a:ext cx="723900" cy="540000"/>
          </a:xfrm>
          <a:prstGeom prst="chevron">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sp>
        <p:nvSpPr>
          <p:cNvPr id="23" name="文本占位符 22"/>
          <p:cNvSpPr>
            <a:spLocks noGrp="1"/>
          </p:cNvSpPr>
          <p:nvPr>
            <p:ph type="body" sz="quarter" idx="10"/>
          </p:nvPr>
        </p:nvSpPr>
        <p:spPr>
          <a:xfrm>
            <a:off x="1269695" y="146046"/>
            <a:ext cx="5268232" cy="460007"/>
          </a:xfrm>
          <a:prstGeom prst="rect">
            <a:avLst/>
          </a:prstGeom>
        </p:spPr>
        <p:txBody>
          <a:bodyPr anchor="ctr" anchorCtr="0"/>
          <a:lstStyle>
            <a:lvl1pPr marL="0" indent="0">
              <a:buNone/>
              <a:defRPr sz="2400">
                <a:solidFill>
                  <a:schemeClr val="bg1"/>
                </a:solidFill>
                <a:latin typeface="微软雅黑" panose="020B0503020204020204" pitchFamily="34" charset="-122"/>
                <a:ea typeface="微软雅黑" panose="020B0503020204020204" pitchFamily="34" charset="-122"/>
              </a:defRPr>
            </a:lvl1pPr>
          </a:lstStyle>
          <a:p>
            <a:pPr lvl="0"/>
            <a:r>
              <a:rPr lang="zh-CN" altLang="en-US" dirty="0"/>
              <a:t>单击此处编辑母版文本样式</a:t>
            </a:r>
          </a:p>
        </p:txBody>
      </p:sp>
      <p:grpSp>
        <p:nvGrpSpPr>
          <p:cNvPr id="36" name="组合 35"/>
          <p:cNvGrpSpPr/>
          <p:nvPr userDrawn="1"/>
        </p:nvGrpSpPr>
        <p:grpSpPr>
          <a:xfrm rot="15907901">
            <a:off x="300771" y="496979"/>
            <a:ext cx="196679" cy="216072"/>
            <a:chOff x="256480" y="1472411"/>
            <a:chExt cx="196679" cy="216072"/>
          </a:xfrm>
        </p:grpSpPr>
        <p:cxnSp>
          <p:nvCxnSpPr>
            <p:cNvPr id="31" name="直接连接符 30"/>
            <p:cNvCxnSpPr/>
            <p:nvPr userDrawn="1"/>
          </p:nvCxnSpPr>
          <p:spPr>
            <a:xfrm rot="5692099">
              <a:off x="341609" y="1396470"/>
              <a:ext cx="35610" cy="187491"/>
            </a:xfrm>
            <a:prstGeom prst="line">
              <a:avLst/>
            </a:prstGeom>
            <a:ln>
              <a:solidFill>
                <a:srgbClr val="DD5604"/>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userDrawn="1"/>
          </p:nvCxnSpPr>
          <p:spPr>
            <a:xfrm rot="5692099" flipH="1">
              <a:off x="212000" y="1548211"/>
              <a:ext cx="184752" cy="95791"/>
            </a:xfrm>
            <a:prstGeom prst="line">
              <a:avLst/>
            </a:prstGeom>
            <a:ln>
              <a:solidFill>
                <a:srgbClr val="DD5604"/>
              </a:solidFill>
            </a:ln>
          </p:spPr>
          <p:style>
            <a:lnRef idx="1">
              <a:schemeClr val="accent1"/>
            </a:lnRef>
            <a:fillRef idx="0">
              <a:schemeClr val="accent1"/>
            </a:fillRef>
            <a:effectRef idx="0">
              <a:schemeClr val="accent1"/>
            </a:effectRef>
            <a:fontRef idx="minor">
              <a:schemeClr val="tx1"/>
            </a:fontRef>
          </p:style>
        </p:cxnSp>
      </p:grpSp>
      <p:grpSp>
        <p:nvGrpSpPr>
          <p:cNvPr id="37" name="组合 36"/>
          <p:cNvGrpSpPr/>
          <p:nvPr userDrawn="1"/>
        </p:nvGrpSpPr>
        <p:grpSpPr>
          <a:xfrm rot="8829697">
            <a:off x="767076" y="352877"/>
            <a:ext cx="210199" cy="108239"/>
            <a:chOff x="241148" y="1470989"/>
            <a:chExt cx="210199" cy="108239"/>
          </a:xfrm>
        </p:grpSpPr>
        <p:cxnSp>
          <p:nvCxnSpPr>
            <p:cNvPr id="38" name="直接连接符 37"/>
            <p:cNvCxnSpPr/>
            <p:nvPr userDrawn="1"/>
          </p:nvCxnSpPr>
          <p:spPr>
            <a:xfrm rot="12770303" flipV="1">
              <a:off x="273045" y="1470989"/>
              <a:ext cx="178302" cy="84071"/>
            </a:xfrm>
            <a:prstGeom prst="line">
              <a:avLst/>
            </a:prstGeom>
            <a:ln>
              <a:solidFill>
                <a:srgbClr val="DD5604"/>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userDrawn="1"/>
          </p:nvCxnSpPr>
          <p:spPr>
            <a:xfrm rot="12770303">
              <a:off x="241148" y="1525529"/>
              <a:ext cx="109978" cy="53699"/>
            </a:xfrm>
            <a:prstGeom prst="line">
              <a:avLst/>
            </a:prstGeom>
            <a:ln>
              <a:solidFill>
                <a:srgbClr val="DD5604"/>
              </a:solidFill>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userDrawn="1"/>
        </p:nvGrpSpPr>
        <p:grpSpPr>
          <a:xfrm rot="1601028">
            <a:off x="183398" y="73879"/>
            <a:ext cx="326055" cy="194892"/>
            <a:chOff x="264495" y="1485300"/>
            <a:chExt cx="326055" cy="194892"/>
          </a:xfrm>
        </p:grpSpPr>
        <p:cxnSp>
          <p:nvCxnSpPr>
            <p:cNvPr id="41" name="直接连接符 40"/>
            <p:cNvCxnSpPr/>
            <p:nvPr userDrawn="1"/>
          </p:nvCxnSpPr>
          <p:spPr>
            <a:xfrm flipH="1">
              <a:off x="264495" y="1500000"/>
              <a:ext cx="326055" cy="0"/>
            </a:xfrm>
            <a:prstGeom prst="line">
              <a:avLst/>
            </a:prstGeom>
            <a:ln>
              <a:solidFill>
                <a:srgbClr val="DD5604"/>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userDrawn="1"/>
          </p:nvCxnSpPr>
          <p:spPr>
            <a:xfrm rot="19998972" flipH="1" flipV="1">
              <a:off x="307230" y="1485300"/>
              <a:ext cx="19255" cy="194892"/>
            </a:xfrm>
            <a:prstGeom prst="line">
              <a:avLst/>
            </a:prstGeom>
            <a:ln>
              <a:solidFill>
                <a:srgbClr val="DD5604"/>
              </a:solidFill>
            </a:ln>
          </p:spPr>
          <p:style>
            <a:lnRef idx="1">
              <a:schemeClr val="accent1"/>
            </a:lnRef>
            <a:fillRef idx="0">
              <a:schemeClr val="accent1"/>
            </a:fillRef>
            <a:effectRef idx="0">
              <a:schemeClr val="accent1"/>
            </a:effectRef>
            <a:fontRef idx="minor">
              <a:schemeClr val="tx1"/>
            </a:fontRef>
          </p:style>
        </p:cxnSp>
      </p:grpSp>
      <p:pic>
        <p:nvPicPr>
          <p:cNvPr id="51" name="图片 50"/>
          <p:cNvPicPr>
            <a:picLocks noChangeAspect="1"/>
          </p:cNvPicPr>
          <p:nvPr userDrawn="1"/>
        </p:nvPicPr>
        <p:blipFill>
          <a:blip r:embed="rId2" cstate="print">
            <a:duotone>
              <a:schemeClr val="accent2">
                <a:shade val="45000"/>
                <a:satMod val="135000"/>
              </a:schemeClr>
              <a:prstClr val="white"/>
            </a:duotone>
            <a:extLst>
              <a:ext uri="{BEBA8EAE-BF5A-486C-A8C5-ECC9F3942E4B}">
                <a14:imgProps xmlns="" xmlns:a14="http://schemas.microsoft.com/office/drawing/2010/main">
                  <a14:imgLayer r:embed="rId3">
                    <a14:imgEffect>
                      <a14:colorTemperature colorTemp="6263"/>
                    </a14:imgEffect>
                    <a14:imgEffect>
                      <a14:brightnessContrast bright="67000"/>
                    </a14:imgEffect>
                  </a14:imgLayer>
                </a14:imgProps>
              </a:ext>
              <a:ext uri="{28A0092B-C50C-407E-A947-70E740481C1C}">
                <a14:useLocalDpi xmlns="" xmlns:a14="http://schemas.microsoft.com/office/drawing/2010/main" val="0"/>
              </a:ext>
            </a:extLst>
          </a:blip>
          <a:stretch>
            <a:fillRect/>
          </a:stretch>
        </p:blipFill>
        <p:spPr>
          <a:xfrm>
            <a:off x="-25786" y="6066770"/>
            <a:ext cx="9144000" cy="801863"/>
          </a:xfrm>
          <a:prstGeom prst="rect">
            <a:avLst/>
          </a:prstGeom>
        </p:spPr>
      </p:pic>
      <p:sp>
        <p:nvSpPr>
          <p:cNvPr id="22" name="椭圆 21">
            <a:extLst>
              <a:ext uri="{FF2B5EF4-FFF2-40B4-BE49-F238E27FC236}">
                <a16:creationId xmlns:a16="http://schemas.microsoft.com/office/drawing/2014/main" xmlns="" id="{626DD340-9D0A-4374-B092-74BB0529BCF2}"/>
              </a:ext>
            </a:extLst>
          </p:cNvPr>
          <p:cNvSpPr/>
          <p:nvPr userDrawn="1"/>
        </p:nvSpPr>
        <p:spPr>
          <a:xfrm>
            <a:off x="472110" y="150643"/>
            <a:ext cx="342000" cy="342000"/>
          </a:xfrm>
          <a:prstGeom prst="ellipse">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a:extLst>
              <a:ext uri="{FF2B5EF4-FFF2-40B4-BE49-F238E27FC236}">
                <a16:creationId xmlns:a16="http://schemas.microsoft.com/office/drawing/2014/main" xmlns="" id="{A73263ED-4898-44B2-9ED2-7E09D6FC0EB2}"/>
              </a:ext>
            </a:extLst>
          </p:cNvPr>
          <p:cNvPicPr>
            <a:picLocks noChangeAspect="1"/>
          </p:cNvPicPr>
          <p:nvPr userDrawn="1"/>
        </p:nvPicPr>
        <p:blipFill>
          <a:blip r:embed="rId4" cstate="print">
            <a:biLevel thresh="25000"/>
            <a:extLst>
              <a:ext uri="{28A0092B-C50C-407E-A947-70E740481C1C}">
                <a14:useLocalDpi xmlns="" xmlns:a14="http://schemas.microsoft.com/office/drawing/2010/main" val="0"/>
              </a:ext>
            </a:extLst>
          </a:blip>
          <a:stretch>
            <a:fillRect/>
          </a:stretch>
        </p:blipFill>
        <p:spPr>
          <a:xfrm>
            <a:off x="541630" y="209906"/>
            <a:ext cx="198938" cy="202791"/>
          </a:xfrm>
          <a:prstGeom prst="rect">
            <a:avLst/>
          </a:prstGeom>
        </p:spPr>
      </p:pic>
    </p:spTree>
    <p:extLst>
      <p:ext uri="{BB962C8B-B14F-4D97-AF65-F5344CB8AC3E}">
        <p14:creationId xmlns="" xmlns:p14="http://schemas.microsoft.com/office/powerpoint/2010/main" val="202709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53D426CB-8119-4B1A-81B9-F88A120EBCCB}" type="datetimeFigureOut">
              <a:rPr lang="zh-CN" altLang="en-US" smtClean="0"/>
              <a:pPr/>
              <a:t>2017/12/13</a:t>
            </a:fld>
            <a:endParaRPr lang="zh-CN"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C2EA4670-6256-4CD5-BBF1-AED892A8D245}" type="slidenum">
              <a:rPr lang="zh-CN" altLang="en-US" smtClean="0"/>
              <a:pPr/>
              <a:t>‹#›</a:t>
            </a:fld>
            <a:endParaRPr lang="zh-CN" altLang="en-US"/>
          </a:p>
        </p:txBody>
      </p:sp>
    </p:spTree>
    <p:extLst>
      <p:ext uri="{BB962C8B-B14F-4D97-AF65-F5344CB8AC3E}">
        <p14:creationId xmlns="" xmlns:p14="http://schemas.microsoft.com/office/powerpoint/2010/main" val="2396301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53D426CB-8119-4B1A-81B9-F88A120EBCCB}" type="datetimeFigureOut">
              <a:rPr lang="zh-CN" altLang="en-US" smtClean="0"/>
              <a:pPr/>
              <a:t>2017/12/13</a:t>
            </a:fld>
            <a:endParaRPr lang="zh-CN" alt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C2EA4670-6256-4CD5-BBF1-AED892A8D245}" type="slidenum">
              <a:rPr lang="zh-CN" altLang="en-US" smtClean="0"/>
              <a:pPr/>
              <a:t>‹#›</a:t>
            </a:fld>
            <a:endParaRPr lang="zh-CN" altLang="en-US"/>
          </a:p>
        </p:txBody>
      </p:sp>
    </p:spTree>
    <p:extLst>
      <p:ext uri="{BB962C8B-B14F-4D97-AF65-F5344CB8AC3E}">
        <p14:creationId xmlns="" xmlns:p14="http://schemas.microsoft.com/office/powerpoint/2010/main" val="2891766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53D426CB-8119-4B1A-81B9-F88A120EBCCB}" type="datetimeFigureOut">
              <a:rPr lang="zh-CN" altLang="en-US" smtClean="0"/>
              <a:pPr/>
              <a:t>2017/12/13</a:t>
            </a:fld>
            <a:endParaRPr lang="zh-CN" alt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C2EA4670-6256-4CD5-BBF1-AED892A8D245}" type="slidenum">
              <a:rPr lang="zh-CN" altLang="en-US" smtClean="0"/>
              <a:pPr/>
              <a:t>‹#›</a:t>
            </a:fld>
            <a:endParaRPr lang="zh-CN" altLang="en-US"/>
          </a:p>
        </p:txBody>
      </p:sp>
    </p:spTree>
    <p:extLst>
      <p:ext uri="{BB962C8B-B14F-4D97-AF65-F5344CB8AC3E}">
        <p14:creationId xmlns="" xmlns:p14="http://schemas.microsoft.com/office/powerpoint/2010/main" val="3690074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53D426CB-8119-4B1A-81B9-F88A120EBCCB}" type="datetimeFigureOut">
              <a:rPr lang="zh-CN" altLang="en-US" smtClean="0"/>
              <a:pPr/>
              <a:t>2017/12/13</a:t>
            </a:fld>
            <a:endParaRPr lang="zh-CN" alt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C2EA4670-6256-4CD5-BBF1-AED892A8D245}" type="slidenum">
              <a:rPr lang="zh-CN" altLang="en-US" smtClean="0"/>
              <a:pPr/>
              <a:t>‹#›</a:t>
            </a:fld>
            <a:endParaRPr lang="zh-CN" altLang="en-US"/>
          </a:p>
        </p:txBody>
      </p:sp>
    </p:spTree>
    <p:extLst>
      <p:ext uri="{BB962C8B-B14F-4D97-AF65-F5344CB8AC3E}">
        <p14:creationId xmlns="" xmlns:p14="http://schemas.microsoft.com/office/powerpoint/2010/main" val="3992140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DnDiag">
          <a:fgClr>
            <a:schemeClr val="accent2">
              <a:lumMod val="20000"/>
              <a:lumOff val="80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216711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3"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87" r:id="rId14"/>
    <p:sldLayoutId id="2147483688" r:id="rId15"/>
    <p:sldLayoutId id="214748368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solidFill>
                  <a:prstClr val="black">
                    <a:tint val="75000"/>
                  </a:prstClr>
                </a:solidFill>
              </a:rPr>
              <a:pPr/>
              <a:t>2017/12/13</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mc:Choice xmlns="" xmlns:p14="http://schemas.microsoft.com/office/powerpoint/2010/main" Requires="p14">
      <p:transition/>
    </mc:Choice>
    <mc:Fallback>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5246" y="2214587"/>
            <a:ext cx="8494633" cy="923330"/>
          </a:xfrm>
          <a:prstGeom prst="rect">
            <a:avLst/>
          </a:prstGeom>
        </p:spPr>
        <p:txBody>
          <a:bodyPr wrap="none">
            <a:spAutoFit/>
          </a:bodyPr>
          <a:lstStyle/>
          <a:p>
            <a:r>
              <a:rPr lang="zh-CN" altLang="en-US" sz="5400" b="1" dirty="0">
                <a:ln w="9525">
                  <a:solidFill>
                    <a:schemeClr val="bg1"/>
                  </a:solidFill>
                  <a:prstDash val="solid"/>
                </a:ln>
                <a:solidFill>
                  <a:srgbClr val="E65F28"/>
                </a:solidFill>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党的十九大精神宣讲报告会</a:t>
            </a:r>
          </a:p>
        </p:txBody>
      </p:sp>
      <p:sp>
        <p:nvSpPr>
          <p:cNvPr id="5" name="矩形 4"/>
          <p:cNvSpPr/>
          <p:nvPr/>
        </p:nvSpPr>
        <p:spPr>
          <a:xfrm>
            <a:off x="2153064" y="3757228"/>
            <a:ext cx="5211683" cy="523220"/>
          </a:xfrm>
          <a:prstGeom prst="rect">
            <a:avLst/>
          </a:prstGeom>
        </p:spPr>
        <p:txBody>
          <a:bodyPr wrap="none">
            <a:spAutoFit/>
          </a:bodyPr>
          <a:lstStyle/>
          <a:p>
            <a:r>
              <a:rPr lang="zh-CN" altLang="en-US" sz="2800" b="1" dirty="0" smtClean="0">
                <a:ln w="9525">
                  <a:solidFill>
                    <a:schemeClr val="bg1"/>
                  </a:solidFill>
                  <a:prstDash val="solid"/>
                </a:ln>
                <a:solidFill>
                  <a:srgbClr val="E65F28"/>
                </a:solidFill>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武进区教育局十九大精神宣讲团</a:t>
            </a:r>
            <a:endParaRPr lang="zh-CN" altLang="en-US" sz="2800" b="1" dirty="0">
              <a:ln w="9525">
                <a:solidFill>
                  <a:schemeClr val="bg1"/>
                </a:solidFill>
                <a:prstDash val="solid"/>
              </a:ln>
              <a:solidFill>
                <a:srgbClr val="E65F28"/>
              </a:solidFill>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endParaRPr>
          </a:p>
        </p:txBody>
      </p:sp>
      <p:sp>
        <p:nvSpPr>
          <p:cNvPr id="6" name="矩形 5"/>
          <p:cNvSpPr/>
          <p:nvPr/>
        </p:nvSpPr>
        <p:spPr>
          <a:xfrm>
            <a:off x="3136763" y="4767239"/>
            <a:ext cx="3031599" cy="523220"/>
          </a:xfrm>
          <a:prstGeom prst="rect">
            <a:avLst/>
          </a:prstGeom>
        </p:spPr>
        <p:txBody>
          <a:bodyPr wrap="none">
            <a:spAutoFit/>
          </a:bodyPr>
          <a:lstStyle/>
          <a:p>
            <a:r>
              <a:rPr lang="en-US" altLang="zh-CN" sz="2800" b="1" dirty="0">
                <a:ln w="9525">
                  <a:solidFill>
                    <a:schemeClr val="bg1"/>
                  </a:solidFill>
                  <a:prstDash val="solid"/>
                </a:ln>
                <a:solidFill>
                  <a:srgbClr val="E65F28"/>
                </a:solidFill>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2017</a:t>
            </a:r>
            <a:r>
              <a:rPr lang="zh-CN" altLang="en-US" sz="2800" b="1" dirty="0">
                <a:ln w="9525">
                  <a:solidFill>
                    <a:schemeClr val="bg1"/>
                  </a:solidFill>
                  <a:prstDash val="solid"/>
                </a:ln>
                <a:solidFill>
                  <a:srgbClr val="E65F28"/>
                </a:solidFill>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年</a:t>
            </a:r>
            <a:r>
              <a:rPr lang="en-US" altLang="zh-CN" sz="2800" b="1" dirty="0" smtClean="0">
                <a:ln w="9525">
                  <a:solidFill>
                    <a:schemeClr val="bg1"/>
                  </a:solidFill>
                  <a:prstDash val="solid"/>
                </a:ln>
                <a:solidFill>
                  <a:srgbClr val="E65F28"/>
                </a:solidFill>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12</a:t>
            </a:r>
            <a:r>
              <a:rPr lang="zh-CN" altLang="en-US" sz="2800" b="1" dirty="0" smtClean="0">
                <a:ln w="9525">
                  <a:solidFill>
                    <a:schemeClr val="bg1"/>
                  </a:solidFill>
                  <a:prstDash val="solid"/>
                </a:ln>
                <a:solidFill>
                  <a:srgbClr val="E65F28"/>
                </a:solidFill>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月</a:t>
            </a:r>
            <a:r>
              <a:rPr lang="en-US" altLang="zh-CN" sz="2800" b="1" smtClean="0">
                <a:ln w="9525">
                  <a:solidFill>
                    <a:schemeClr val="bg1"/>
                  </a:solidFill>
                  <a:prstDash val="solid"/>
                </a:ln>
                <a:solidFill>
                  <a:srgbClr val="E65F28"/>
                </a:solidFill>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13</a:t>
            </a:r>
            <a:r>
              <a:rPr lang="zh-CN" altLang="en-US" sz="2800" b="1" smtClean="0">
                <a:ln w="9525">
                  <a:solidFill>
                    <a:schemeClr val="bg1"/>
                  </a:solidFill>
                  <a:prstDash val="solid"/>
                </a:ln>
                <a:solidFill>
                  <a:srgbClr val="E65F28"/>
                </a:solidFill>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日</a:t>
            </a:r>
            <a:endParaRPr lang="zh-CN" altLang="en-US" sz="2800" b="1" dirty="0">
              <a:ln w="9525">
                <a:solidFill>
                  <a:schemeClr val="bg1"/>
                </a:solidFill>
                <a:prstDash val="solid"/>
              </a:ln>
              <a:solidFill>
                <a:srgbClr val="E65F28"/>
              </a:solidFill>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endParaRPr>
          </a:p>
        </p:txBody>
      </p:sp>
      <p:grpSp>
        <p:nvGrpSpPr>
          <p:cNvPr id="22" name="组合 21"/>
          <p:cNvGrpSpPr/>
          <p:nvPr/>
        </p:nvGrpSpPr>
        <p:grpSpPr>
          <a:xfrm>
            <a:off x="3693633" y="238967"/>
            <a:ext cx="2185241" cy="2215990"/>
            <a:chOff x="3693633" y="238967"/>
            <a:chExt cx="2185241" cy="2215990"/>
          </a:xfrm>
        </p:grpSpPr>
        <p:grpSp>
          <p:nvGrpSpPr>
            <p:cNvPr id="20" name="组合 19"/>
            <p:cNvGrpSpPr/>
            <p:nvPr/>
          </p:nvGrpSpPr>
          <p:grpSpPr>
            <a:xfrm>
              <a:off x="3693633" y="238967"/>
              <a:ext cx="2185241" cy="2215990"/>
              <a:chOff x="3662656" y="502914"/>
              <a:chExt cx="855735" cy="867776"/>
            </a:xfrm>
          </p:grpSpPr>
          <p:grpSp>
            <p:nvGrpSpPr>
              <p:cNvPr id="7" name="组合 6"/>
              <p:cNvGrpSpPr/>
              <p:nvPr/>
            </p:nvGrpSpPr>
            <p:grpSpPr>
              <a:xfrm>
                <a:off x="3662656" y="502914"/>
                <a:ext cx="728932" cy="867776"/>
                <a:chOff x="7676506" y="98853"/>
                <a:chExt cx="728932" cy="867776"/>
              </a:xfrm>
            </p:grpSpPr>
            <p:sp>
              <p:nvSpPr>
                <p:cNvPr id="8" name="文本框 7"/>
                <p:cNvSpPr txBox="1"/>
                <p:nvPr/>
              </p:nvSpPr>
              <p:spPr>
                <a:xfrm rot="1181054">
                  <a:off x="7939535" y="98853"/>
                  <a:ext cx="465903" cy="867776"/>
                </a:xfrm>
                <a:prstGeom prst="rect">
                  <a:avLst/>
                </a:prstGeom>
                <a:noFill/>
              </p:spPr>
              <p:txBody>
                <a:bodyPr wrap="none" rtlCol="0">
                  <a:spAutoFit/>
                </a:bodyPr>
                <a:lstStyle/>
                <a:p>
                  <a:r>
                    <a:rPr lang="en-US" altLang="zh-CN" sz="13800" b="0" i="0" dirty="0">
                      <a:solidFill>
                        <a:srgbClr val="DD5604"/>
                      </a:solidFill>
                      <a:latin typeface="华文琥珀" panose="02010800040101010101" pitchFamily="2" charset="-122"/>
                      <a:ea typeface="华文琥珀" panose="02010800040101010101" pitchFamily="2" charset="-122"/>
                    </a:rPr>
                    <a:t>9</a:t>
                  </a:r>
                  <a:endParaRPr lang="zh-CN" altLang="en-US" sz="13800" b="0" i="0" dirty="0">
                    <a:solidFill>
                      <a:srgbClr val="DD5604"/>
                    </a:solidFill>
                    <a:latin typeface="华文琥珀" panose="02010800040101010101" pitchFamily="2" charset="-122"/>
                    <a:ea typeface="华文琥珀" panose="02010800040101010101" pitchFamily="2" charset="-122"/>
                  </a:endParaRPr>
                </a:p>
              </p:txBody>
            </p:sp>
            <p:sp>
              <p:nvSpPr>
                <p:cNvPr id="9" name="矩形 8"/>
                <p:cNvSpPr/>
                <p:nvPr/>
              </p:nvSpPr>
              <p:spPr>
                <a:xfrm rot="19363293">
                  <a:off x="7676506" y="219945"/>
                  <a:ext cx="400619" cy="729173"/>
                </a:xfrm>
                <a:prstGeom prst="rect">
                  <a:avLst/>
                </a:prstGeom>
              </p:spPr>
              <p:txBody>
                <a:bodyPr wrap="none">
                  <a:spAutoFit/>
                </a:bodyPr>
                <a:lstStyle/>
                <a:p>
                  <a:r>
                    <a:rPr lang="en-US" altLang="zh-CN" sz="11500" b="0" i="0" dirty="0">
                      <a:solidFill>
                        <a:srgbClr val="DD5604"/>
                      </a:solidFill>
                      <a:latin typeface="华文琥珀" panose="02010800040101010101" pitchFamily="2" charset="-122"/>
                      <a:ea typeface="华文琥珀" panose="02010800040101010101" pitchFamily="2" charset="-122"/>
                    </a:rPr>
                    <a:t>1</a:t>
                  </a:r>
                  <a:endParaRPr lang="zh-CN" altLang="en-US" sz="11500" dirty="0"/>
                </a:p>
              </p:txBody>
            </p:sp>
          </p:grpSp>
          <p:grpSp>
            <p:nvGrpSpPr>
              <p:cNvPr id="10" name="组合 9"/>
              <p:cNvGrpSpPr/>
              <p:nvPr/>
            </p:nvGrpSpPr>
            <p:grpSpPr>
              <a:xfrm rot="15907901">
                <a:off x="3836959" y="1054713"/>
                <a:ext cx="192070" cy="203898"/>
                <a:chOff x="257539" y="1472138"/>
                <a:chExt cx="192070" cy="203898"/>
              </a:xfrm>
            </p:grpSpPr>
            <p:cxnSp>
              <p:nvCxnSpPr>
                <p:cNvPr id="11" name="直接连接符 10"/>
                <p:cNvCxnSpPr/>
                <p:nvPr/>
              </p:nvCxnSpPr>
              <p:spPr>
                <a:xfrm rot="5692099">
                  <a:off x="345796" y="1389767"/>
                  <a:ext cx="21442" cy="186184"/>
                </a:xfrm>
                <a:prstGeom prst="line">
                  <a:avLst/>
                </a:prstGeom>
                <a:ln>
                  <a:solidFill>
                    <a:srgbClr val="DD5604"/>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5692099" flipH="1">
                  <a:off x="213059" y="1535764"/>
                  <a:ext cx="184752" cy="95791"/>
                </a:xfrm>
                <a:prstGeom prst="line">
                  <a:avLst/>
                </a:prstGeom>
                <a:ln>
                  <a:solidFill>
                    <a:srgbClr val="DD5604"/>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rot="8829697">
                <a:off x="4313419" y="900906"/>
                <a:ext cx="204972" cy="113477"/>
                <a:chOff x="241148" y="1465751"/>
                <a:chExt cx="204972" cy="113477"/>
              </a:xfrm>
            </p:grpSpPr>
            <p:cxnSp>
              <p:nvCxnSpPr>
                <p:cNvPr id="14" name="直接连接符 13"/>
                <p:cNvCxnSpPr/>
                <p:nvPr/>
              </p:nvCxnSpPr>
              <p:spPr>
                <a:xfrm rot="12770303" flipV="1">
                  <a:off x="274589" y="1465751"/>
                  <a:ext cx="171531" cy="87769"/>
                </a:xfrm>
                <a:prstGeom prst="line">
                  <a:avLst/>
                </a:prstGeom>
                <a:ln>
                  <a:solidFill>
                    <a:srgbClr val="DD5604"/>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12770303">
                  <a:off x="241148" y="1525529"/>
                  <a:ext cx="109978" cy="53699"/>
                </a:xfrm>
                <a:prstGeom prst="line">
                  <a:avLst/>
                </a:prstGeom>
                <a:ln>
                  <a:solidFill>
                    <a:srgbClr val="DD5604"/>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rot="1601028">
                <a:off x="3753968" y="568339"/>
                <a:ext cx="261900" cy="246412"/>
                <a:chOff x="281812" y="1433780"/>
                <a:chExt cx="261900" cy="246412"/>
              </a:xfrm>
            </p:grpSpPr>
            <p:cxnSp>
              <p:nvCxnSpPr>
                <p:cNvPr id="17" name="直接连接符 16"/>
                <p:cNvCxnSpPr/>
                <p:nvPr/>
              </p:nvCxnSpPr>
              <p:spPr>
                <a:xfrm rot="19998972" flipH="1" flipV="1">
                  <a:off x="281812" y="1433780"/>
                  <a:ext cx="261900" cy="139237"/>
                </a:xfrm>
                <a:prstGeom prst="line">
                  <a:avLst/>
                </a:prstGeom>
                <a:ln>
                  <a:solidFill>
                    <a:srgbClr val="DD5604"/>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rot="19998972" flipH="1" flipV="1">
                  <a:off x="307230" y="1485300"/>
                  <a:ext cx="19255" cy="194892"/>
                </a:xfrm>
                <a:prstGeom prst="line">
                  <a:avLst/>
                </a:prstGeom>
                <a:ln>
                  <a:solidFill>
                    <a:srgbClr val="DD5604"/>
                  </a:solidFill>
                </a:ln>
              </p:spPr>
              <p:style>
                <a:lnRef idx="1">
                  <a:schemeClr val="accent1"/>
                </a:lnRef>
                <a:fillRef idx="0">
                  <a:schemeClr val="accent1"/>
                </a:fillRef>
                <a:effectRef idx="0">
                  <a:schemeClr val="accent1"/>
                </a:effectRef>
                <a:fontRef idx="minor">
                  <a:schemeClr val="tx1"/>
                </a:fontRef>
              </p:style>
            </p:cxnSp>
          </p:grpSp>
        </p:grpSp>
        <p:sp>
          <p:nvSpPr>
            <p:cNvPr id="21" name="椭圆 20"/>
            <p:cNvSpPr/>
            <p:nvPr/>
          </p:nvSpPr>
          <p:spPr>
            <a:xfrm>
              <a:off x="4563757" y="721685"/>
              <a:ext cx="900000" cy="900000"/>
            </a:xfrm>
            <a:prstGeom prst="ellipse">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p:cNvPicPr>
              <a:picLocks noChangeAspect="1"/>
            </p:cNvPicPr>
            <p:nvPr/>
          </p:nvPicPr>
          <p:blipFill>
            <a:blip r:embed="rId2" cstate="print">
              <a:duotone>
                <a:schemeClr val="accent4">
                  <a:shade val="45000"/>
                  <a:satMod val="135000"/>
                </a:schemeClr>
                <a:prstClr val="white"/>
              </a:duotone>
              <a:extLst>
                <a:ext uri="{28A0092B-C50C-407E-A947-70E740481C1C}">
                  <a14:useLocalDpi xmlns="" xmlns:a14="http://schemas.microsoft.com/office/drawing/2010/main" val="0"/>
                </a:ext>
              </a:extLst>
            </a:blip>
            <a:stretch>
              <a:fillRect/>
            </a:stretch>
          </p:blipFill>
          <p:spPr>
            <a:xfrm>
              <a:off x="4796979" y="935551"/>
              <a:ext cx="445693" cy="454325"/>
            </a:xfrm>
            <a:prstGeom prst="rect">
              <a:avLst/>
            </a:prstGeom>
          </p:spPr>
        </p:pic>
      </p:grpSp>
    </p:spTree>
    <p:extLst>
      <p:ext uri="{BB962C8B-B14F-4D97-AF65-F5344CB8AC3E}">
        <p14:creationId xmlns="" xmlns:p14="http://schemas.microsoft.com/office/powerpoint/2010/main" val="19756223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69694" y="146046"/>
            <a:ext cx="6811049" cy="460007"/>
          </a:xfrm>
        </p:spPr>
        <p:txBody>
          <a:bodyPr/>
          <a:lstStyle/>
          <a:p>
            <a:r>
              <a:rPr lang="zh-CN" altLang="en-US" dirty="0"/>
              <a:t>一、准确把握十九大主题、主要成果</a:t>
            </a:r>
          </a:p>
        </p:txBody>
      </p:sp>
      <p:grpSp>
        <p:nvGrpSpPr>
          <p:cNvPr id="15" name="组合 14"/>
          <p:cNvGrpSpPr/>
          <p:nvPr/>
        </p:nvGrpSpPr>
        <p:grpSpPr>
          <a:xfrm>
            <a:off x="1902869" y="951084"/>
            <a:ext cx="5295753" cy="540000"/>
            <a:chOff x="1524000" y="1238163"/>
            <a:chExt cx="5295753" cy="540000"/>
          </a:xfrm>
        </p:grpSpPr>
        <p:sp>
          <p:nvSpPr>
            <p:cNvPr id="5" name="燕尾形 4"/>
            <p:cNvSpPr/>
            <p:nvPr/>
          </p:nvSpPr>
          <p:spPr>
            <a:xfrm>
              <a:off x="1911195" y="1238163"/>
              <a:ext cx="723900" cy="540000"/>
            </a:xfrm>
            <a:prstGeom prst="chevron">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sp>
          <p:nvSpPr>
            <p:cNvPr id="6" name="矩形 5"/>
            <p:cNvSpPr/>
            <p:nvPr/>
          </p:nvSpPr>
          <p:spPr>
            <a:xfrm>
              <a:off x="2227804" y="1238163"/>
              <a:ext cx="3879082" cy="540000"/>
            </a:xfrm>
            <a:prstGeom prst="rect">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7" name="燕尾形 6"/>
            <p:cNvSpPr/>
            <p:nvPr/>
          </p:nvSpPr>
          <p:spPr>
            <a:xfrm flipH="1">
              <a:off x="5744936" y="1238163"/>
              <a:ext cx="723900" cy="540000"/>
            </a:xfrm>
            <a:prstGeom prst="chevron">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sp>
          <p:nvSpPr>
            <p:cNvPr id="8" name="文本占位符 22"/>
            <p:cNvSpPr txBox="1">
              <a:spLocks/>
            </p:cNvSpPr>
            <p:nvPr/>
          </p:nvSpPr>
          <p:spPr>
            <a:xfrm>
              <a:off x="2227805" y="1281707"/>
              <a:ext cx="3879082" cy="460007"/>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200" dirty="0"/>
                <a:t>（二）党的十九大的主要成果</a:t>
              </a:r>
            </a:p>
          </p:txBody>
        </p:sp>
        <p:sp>
          <p:nvSpPr>
            <p:cNvPr id="9" name="燕尾形 8"/>
            <p:cNvSpPr/>
            <p:nvPr/>
          </p:nvSpPr>
          <p:spPr>
            <a:xfrm>
              <a:off x="1524000" y="1238163"/>
              <a:ext cx="519052" cy="540000"/>
            </a:xfrm>
            <a:prstGeom prst="chevron">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sp>
          <p:nvSpPr>
            <p:cNvPr id="10" name="燕尾形 9"/>
            <p:cNvSpPr/>
            <p:nvPr/>
          </p:nvSpPr>
          <p:spPr>
            <a:xfrm rot="10800000">
              <a:off x="6300701" y="1238163"/>
              <a:ext cx="519052" cy="540000"/>
            </a:xfrm>
            <a:prstGeom prst="chevron">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grpSp>
      <p:sp>
        <p:nvSpPr>
          <p:cNvPr id="17" name="文本占位符 22"/>
          <p:cNvSpPr txBox="1">
            <a:spLocks/>
          </p:cNvSpPr>
          <p:nvPr/>
        </p:nvSpPr>
        <p:spPr>
          <a:xfrm>
            <a:off x="3645461" y="1827383"/>
            <a:ext cx="1440000" cy="1440000"/>
          </a:xfrm>
          <a:prstGeom prst="ellipse">
            <a:avLst/>
          </a:prstGeom>
          <a:solidFill>
            <a:srgbClr val="05A0CE"/>
          </a:solidFill>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800" dirty="0"/>
              <a:t>最重要的</a:t>
            </a:r>
          </a:p>
        </p:txBody>
      </p:sp>
      <p:sp>
        <p:nvSpPr>
          <p:cNvPr id="4" name="弧形 3"/>
          <p:cNvSpPr/>
          <p:nvPr/>
        </p:nvSpPr>
        <p:spPr>
          <a:xfrm rot="5400000">
            <a:off x="2754977" y="744775"/>
            <a:ext cx="3091168" cy="3091168"/>
          </a:xfrm>
          <a:prstGeom prst="arc">
            <a:avLst>
              <a:gd name="adj1" fmla="val 16677727"/>
              <a:gd name="adj2" fmla="val 4799489"/>
            </a:avLst>
          </a:prstGeom>
          <a:ln w="1905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同心圆 11"/>
          <p:cNvSpPr/>
          <p:nvPr/>
        </p:nvSpPr>
        <p:spPr>
          <a:xfrm>
            <a:off x="2698545" y="2415786"/>
            <a:ext cx="144000" cy="144000"/>
          </a:xfrm>
          <a:prstGeom prst="ellipse">
            <a:avLst/>
          </a:prstGeom>
          <a:solidFill>
            <a:srgbClr val="DD5604"/>
          </a:soli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同心圆 18"/>
          <p:cNvSpPr/>
          <p:nvPr/>
        </p:nvSpPr>
        <p:spPr>
          <a:xfrm>
            <a:off x="3415868" y="3512203"/>
            <a:ext cx="144000" cy="144000"/>
          </a:xfrm>
          <a:prstGeom prst="ellipse">
            <a:avLst/>
          </a:prstGeom>
          <a:solidFill>
            <a:srgbClr val="DD5604"/>
          </a:soli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同心圆 19"/>
          <p:cNvSpPr/>
          <p:nvPr/>
        </p:nvSpPr>
        <p:spPr>
          <a:xfrm>
            <a:off x="4988743" y="3545510"/>
            <a:ext cx="144000" cy="144000"/>
          </a:xfrm>
          <a:prstGeom prst="ellipse">
            <a:avLst/>
          </a:prstGeom>
          <a:solidFill>
            <a:srgbClr val="DD5604"/>
          </a:soli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24" name="组合 23"/>
          <p:cNvGrpSpPr/>
          <p:nvPr/>
        </p:nvGrpSpPr>
        <p:grpSpPr>
          <a:xfrm>
            <a:off x="423192" y="1939619"/>
            <a:ext cx="1909740" cy="2127695"/>
            <a:chOff x="833360" y="2072165"/>
            <a:chExt cx="1909740" cy="2127695"/>
          </a:xfrm>
        </p:grpSpPr>
        <p:sp>
          <p:nvSpPr>
            <p:cNvPr id="11" name="矩形 10"/>
            <p:cNvSpPr/>
            <p:nvPr/>
          </p:nvSpPr>
          <p:spPr>
            <a:xfrm>
              <a:off x="998484" y="2548137"/>
              <a:ext cx="1640221" cy="1651723"/>
            </a:xfrm>
            <a:prstGeom prst="rect">
              <a:avLst/>
            </a:prstGeom>
            <a:solidFill>
              <a:srgbClr val="05A0CE"/>
            </a:solidFill>
            <a:ln>
              <a:noFill/>
            </a:ln>
          </p:spPr>
          <p:txBody>
            <a:bodyPr wrap="square" lIns="180000" tIns="180000" rIns="0" bIns="180000" anchor="ctr" anchorCtr="0">
              <a:noAutofit/>
            </a:bodyPr>
            <a:lstStyle/>
            <a:p>
              <a:r>
                <a:rPr lang="zh-CN" altLang="en-US" sz="2000" b="0" i="0" dirty="0">
                  <a:solidFill>
                    <a:schemeClr val="bg1"/>
                  </a:solidFill>
                  <a:effectLst/>
                  <a:latin typeface="Microsoft YaHei" panose="020B0503020204020204" pitchFamily="34" charset="-122"/>
                  <a:ea typeface="Microsoft YaHei" panose="020B0503020204020204" pitchFamily="34" charset="-122"/>
                </a:rPr>
                <a:t>选举产生了以习近平同志为核心的新一届中央领导集体</a:t>
              </a:r>
              <a:endParaRPr lang="zh-CN" altLang="en-US" sz="2000" dirty="0">
                <a:solidFill>
                  <a:schemeClr val="bg1"/>
                </a:solidFill>
              </a:endParaRPr>
            </a:p>
          </p:txBody>
        </p:sp>
        <p:sp>
          <p:nvSpPr>
            <p:cNvPr id="18" name="文本占位符 22"/>
            <p:cNvSpPr txBox="1">
              <a:spLocks/>
            </p:cNvSpPr>
            <p:nvPr/>
          </p:nvSpPr>
          <p:spPr>
            <a:xfrm>
              <a:off x="842128" y="2072165"/>
              <a:ext cx="1900972" cy="489166"/>
            </a:xfrm>
            <a:prstGeom prst="rect">
              <a:avLst/>
            </a:prstGeom>
            <a:solidFill>
              <a:srgbClr val="DD5604"/>
            </a:solidFill>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200" dirty="0"/>
                <a:t>政治成果</a:t>
              </a:r>
            </a:p>
          </p:txBody>
        </p:sp>
        <p:sp>
          <p:nvSpPr>
            <p:cNvPr id="23" name="直角三角形 22"/>
            <p:cNvSpPr/>
            <p:nvPr/>
          </p:nvSpPr>
          <p:spPr>
            <a:xfrm flipH="1" flipV="1">
              <a:off x="833360" y="2561331"/>
              <a:ext cx="165124" cy="113660"/>
            </a:xfrm>
            <a:prstGeom prst="rtTriangle">
              <a:avLst/>
            </a:prstGeom>
            <a:solidFill>
              <a:srgbClr val="9C3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2215035" y="4180974"/>
            <a:ext cx="2150426" cy="2511883"/>
            <a:chOff x="1462667" y="4536442"/>
            <a:chExt cx="2150426" cy="2511883"/>
          </a:xfrm>
        </p:grpSpPr>
        <p:sp>
          <p:nvSpPr>
            <p:cNvPr id="13" name="矩形 12"/>
            <p:cNvSpPr/>
            <p:nvPr/>
          </p:nvSpPr>
          <p:spPr>
            <a:xfrm>
              <a:off x="1624888" y="5025608"/>
              <a:ext cx="1862591" cy="2022717"/>
            </a:xfrm>
            <a:prstGeom prst="rect">
              <a:avLst/>
            </a:prstGeom>
            <a:solidFill>
              <a:srgbClr val="05A0CE"/>
            </a:solidFill>
            <a:ln>
              <a:noFill/>
            </a:ln>
          </p:spPr>
          <p:txBody>
            <a:bodyPr wrap="square" lIns="180000" tIns="180000" rIns="0" bIns="180000" anchor="ctr" anchorCtr="0">
              <a:noAutofit/>
            </a:bodyPr>
            <a:lstStyle/>
            <a:p>
              <a:r>
                <a:rPr lang="zh-CN" altLang="en-US" sz="2000" b="0" i="0">
                  <a:solidFill>
                    <a:schemeClr val="bg1"/>
                  </a:solidFill>
                  <a:effectLst/>
                  <a:latin typeface="Microsoft YaHei" panose="020B0503020204020204" pitchFamily="34" charset="-122"/>
                  <a:ea typeface="Microsoft YaHei" panose="020B0503020204020204" pitchFamily="34" charset="-122"/>
                </a:rPr>
                <a:t>确立了习近平新时代中国特色社会主义思想是我们党必须长期坚持的指导思想</a:t>
              </a:r>
              <a:endParaRPr lang="zh-CN" altLang="en-US" sz="2000" dirty="0">
                <a:solidFill>
                  <a:schemeClr val="bg1"/>
                </a:solidFill>
              </a:endParaRPr>
            </a:p>
          </p:txBody>
        </p:sp>
        <p:sp>
          <p:nvSpPr>
            <p:cNvPr id="25" name="文本占位符 22"/>
            <p:cNvSpPr txBox="1">
              <a:spLocks/>
            </p:cNvSpPr>
            <p:nvPr/>
          </p:nvSpPr>
          <p:spPr>
            <a:xfrm>
              <a:off x="1471434" y="4536442"/>
              <a:ext cx="2141659" cy="489166"/>
            </a:xfrm>
            <a:prstGeom prst="rect">
              <a:avLst/>
            </a:prstGeom>
            <a:solidFill>
              <a:srgbClr val="DD5604"/>
            </a:solidFill>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200" dirty="0"/>
                <a:t>理论成果</a:t>
              </a:r>
            </a:p>
          </p:txBody>
        </p:sp>
        <p:sp>
          <p:nvSpPr>
            <p:cNvPr id="26" name="直角三角形 25"/>
            <p:cNvSpPr/>
            <p:nvPr/>
          </p:nvSpPr>
          <p:spPr>
            <a:xfrm flipH="1" flipV="1">
              <a:off x="1462667" y="5025608"/>
              <a:ext cx="165124" cy="113660"/>
            </a:xfrm>
            <a:prstGeom prst="rtTriangle">
              <a:avLst/>
            </a:prstGeom>
            <a:solidFill>
              <a:srgbClr val="9C3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4573526" y="4180974"/>
            <a:ext cx="2396011" cy="2511883"/>
            <a:chOff x="1462667" y="4536442"/>
            <a:chExt cx="2396011" cy="2511883"/>
          </a:xfrm>
        </p:grpSpPr>
        <p:sp>
          <p:nvSpPr>
            <p:cNvPr id="29" name="矩形 28"/>
            <p:cNvSpPr/>
            <p:nvPr/>
          </p:nvSpPr>
          <p:spPr>
            <a:xfrm>
              <a:off x="1624887" y="5025608"/>
              <a:ext cx="2106199" cy="2022717"/>
            </a:xfrm>
            <a:prstGeom prst="rect">
              <a:avLst/>
            </a:prstGeom>
            <a:solidFill>
              <a:srgbClr val="05A0CE"/>
            </a:solidFill>
            <a:ln>
              <a:noFill/>
            </a:ln>
          </p:spPr>
          <p:txBody>
            <a:bodyPr wrap="square" lIns="180000" tIns="180000" rIns="0" bIns="180000" anchor="ctr" anchorCtr="0">
              <a:noAutofit/>
            </a:bodyPr>
            <a:lstStyle/>
            <a:p>
              <a:r>
                <a:rPr lang="zh-CN" altLang="en-US" sz="2000" dirty="0">
                  <a:solidFill>
                    <a:schemeClr val="bg1"/>
                  </a:solidFill>
                  <a:latin typeface="Microsoft YaHei" panose="020B0503020204020204" pitchFamily="34" charset="-122"/>
                  <a:ea typeface="Microsoft YaHei" panose="020B0503020204020204" pitchFamily="34" charset="-122"/>
                </a:rPr>
                <a:t>全面规划部署了建设富强民主文明和谐美丽的社会主义现代化强国的路线图和时间表</a:t>
              </a:r>
            </a:p>
          </p:txBody>
        </p:sp>
        <p:sp>
          <p:nvSpPr>
            <p:cNvPr id="30" name="文本占位符 22"/>
            <p:cNvSpPr txBox="1">
              <a:spLocks/>
            </p:cNvSpPr>
            <p:nvPr/>
          </p:nvSpPr>
          <p:spPr>
            <a:xfrm>
              <a:off x="1471434" y="4536442"/>
              <a:ext cx="2387244" cy="489166"/>
            </a:xfrm>
            <a:prstGeom prst="rect">
              <a:avLst/>
            </a:prstGeom>
            <a:solidFill>
              <a:srgbClr val="DD5604"/>
            </a:solidFill>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200" dirty="0"/>
                <a:t>实践成果</a:t>
              </a:r>
            </a:p>
          </p:txBody>
        </p:sp>
        <p:sp>
          <p:nvSpPr>
            <p:cNvPr id="31" name="直角三角形 30"/>
            <p:cNvSpPr/>
            <p:nvPr/>
          </p:nvSpPr>
          <p:spPr>
            <a:xfrm flipH="1" flipV="1">
              <a:off x="1462667" y="5025608"/>
              <a:ext cx="165124" cy="113660"/>
            </a:xfrm>
            <a:prstGeom prst="rtTriangle">
              <a:avLst/>
            </a:prstGeom>
            <a:solidFill>
              <a:srgbClr val="9C3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同心圆 31"/>
          <p:cNvSpPr/>
          <p:nvPr/>
        </p:nvSpPr>
        <p:spPr>
          <a:xfrm>
            <a:off x="5763443" y="2348612"/>
            <a:ext cx="144000" cy="144000"/>
          </a:xfrm>
          <a:prstGeom prst="ellipse">
            <a:avLst/>
          </a:prstGeom>
          <a:solidFill>
            <a:srgbClr val="DD5604"/>
          </a:soli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33" name="组合 32"/>
          <p:cNvGrpSpPr/>
          <p:nvPr/>
        </p:nvGrpSpPr>
        <p:grpSpPr>
          <a:xfrm>
            <a:off x="6175201" y="1907994"/>
            <a:ext cx="2660454" cy="2127695"/>
            <a:chOff x="833360" y="2072165"/>
            <a:chExt cx="2660454" cy="2127695"/>
          </a:xfrm>
        </p:grpSpPr>
        <p:sp>
          <p:nvSpPr>
            <p:cNvPr id="34" name="矩形 33"/>
            <p:cNvSpPr/>
            <p:nvPr/>
          </p:nvSpPr>
          <p:spPr>
            <a:xfrm>
              <a:off x="998484" y="2548137"/>
              <a:ext cx="2354690" cy="1651723"/>
            </a:xfrm>
            <a:prstGeom prst="rect">
              <a:avLst/>
            </a:prstGeom>
            <a:solidFill>
              <a:srgbClr val="05A0CE"/>
            </a:solidFill>
            <a:ln>
              <a:noFill/>
            </a:ln>
          </p:spPr>
          <p:txBody>
            <a:bodyPr wrap="square" lIns="180000" tIns="180000" rIns="0" bIns="180000" anchor="ctr" anchorCtr="0">
              <a:noAutofit/>
            </a:bodyPr>
            <a:lstStyle/>
            <a:p>
              <a:r>
                <a:rPr lang="zh-CN" altLang="en-US" sz="2000" dirty="0">
                  <a:solidFill>
                    <a:schemeClr val="bg1"/>
                  </a:solidFill>
                  <a:latin typeface="Microsoft YaHei" panose="020B0503020204020204" pitchFamily="34" charset="-122"/>
                  <a:ea typeface="Microsoft YaHei" panose="020B0503020204020204" pitchFamily="34" charset="-122"/>
                </a:rPr>
                <a:t>拓展了发展中国家走向现代化的途径，为科学社会主义在</a:t>
              </a:r>
              <a:r>
                <a:rPr lang="en-US" altLang="zh-CN" sz="2000" dirty="0">
                  <a:solidFill>
                    <a:schemeClr val="bg1"/>
                  </a:solidFill>
                  <a:latin typeface="Microsoft YaHei" panose="020B0503020204020204" pitchFamily="34" charset="-122"/>
                  <a:ea typeface="Microsoft YaHei" panose="020B0503020204020204" pitchFamily="34" charset="-122"/>
                </a:rPr>
                <a:t>21</a:t>
              </a:r>
              <a:r>
                <a:rPr lang="zh-CN" altLang="en-US" sz="2000" dirty="0">
                  <a:solidFill>
                    <a:schemeClr val="bg1"/>
                  </a:solidFill>
                  <a:latin typeface="Microsoft YaHei" panose="020B0503020204020204" pitchFamily="34" charset="-122"/>
                  <a:ea typeface="Microsoft YaHei" panose="020B0503020204020204" pitchFamily="34" charset="-122"/>
                </a:rPr>
                <a:t>世纪的振兴提供了强大动力</a:t>
              </a:r>
            </a:p>
          </p:txBody>
        </p:sp>
        <p:sp>
          <p:nvSpPr>
            <p:cNvPr id="35" name="文本占位符 22"/>
            <p:cNvSpPr txBox="1">
              <a:spLocks/>
            </p:cNvSpPr>
            <p:nvPr/>
          </p:nvSpPr>
          <p:spPr>
            <a:xfrm>
              <a:off x="842127" y="2072165"/>
              <a:ext cx="2651687" cy="489166"/>
            </a:xfrm>
            <a:prstGeom prst="rect">
              <a:avLst/>
            </a:prstGeom>
            <a:solidFill>
              <a:srgbClr val="DD5604"/>
            </a:solidFill>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200" dirty="0"/>
                <a:t>世界意义</a:t>
              </a:r>
            </a:p>
          </p:txBody>
        </p:sp>
        <p:sp>
          <p:nvSpPr>
            <p:cNvPr id="36" name="直角三角形 35"/>
            <p:cNvSpPr/>
            <p:nvPr/>
          </p:nvSpPr>
          <p:spPr>
            <a:xfrm flipH="1" flipV="1">
              <a:off x="833360" y="2561331"/>
              <a:ext cx="165124" cy="113660"/>
            </a:xfrm>
            <a:prstGeom prst="rtTriangle">
              <a:avLst/>
            </a:prstGeom>
            <a:solidFill>
              <a:srgbClr val="9C3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 xmlns:p14="http://schemas.microsoft.com/office/powerpoint/2010/main" val="14736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up)">
                                      <p:cBhvr>
                                        <p:cTn id="28" dur="500"/>
                                        <p:tgtEl>
                                          <p:spTgt spid="2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par>
                          <p:cTn id="32" fill="hold">
                            <p:stCondLst>
                              <p:cond delay="2000"/>
                            </p:stCondLst>
                            <p:childTnLst>
                              <p:par>
                                <p:cTn id="33" presetID="22" presetClass="entr" presetSubtype="1"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up)">
                                      <p:cBhvr>
                                        <p:cTn id="35" dur="500"/>
                                        <p:tgtEl>
                                          <p:spTgt spid="2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childTnLst>
                          </p:cTn>
                        </p:par>
                        <p:par>
                          <p:cTn id="39" fill="hold">
                            <p:stCondLst>
                              <p:cond delay="2500"/>
                            </p:stCondLst>
                            <p:childTnLst>
                              <p:par>
                                <p:cTn id="40" presetID="22" presetClass="entr" presetSubtype="1" fill="hold" nodeType="after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up)">
                                      <p:cBhvr>
                                        <p:cTn id="4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 grpId="0" animBg="1"/>
      <p:bldP spid="12" grpId="0" animBg="1"/>
      <p:bldP spid="19" grpId="0" animBg="1"/>
      <p:bldP spid="20"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69694" y="146046"/>
            <a:ext cx="7183190" cy="460007"/>
          </a:xfrm>
        </p:spPr>
        <p:txBody>
          <a:bodyPr/>
          <a:lstStyle/>
          <a:p>
            <a:r>
              <a:rPr lang="zh-CN" altLang="en-US" dirty="0"/>
              <a:t>二、准确把握习近平新时代中国特色社会主义思想</a:t>
            </a:r>
          </a:p>
        </p:txBody>
      </p:sp>
      <p:sp>
        <p:nvSpPr>
          <p:cNvPr id="37" name="矩形 36"/>
          <p:cNvSpPr/>
          <p:nvPr/>
        </p:nvSpPr>
        <p:spPr>
          <a:xfrm>
            <a:off x="357809" y="1582279"/>
            <a:ext cx="8375374" cy="4442609"/>
          </a:xfrm>
          <a:prstGeom prst="rect">
            <a:avLst/>
          </a:prstGeom>
          <a:noFill/>
          <a:ln>
            <a:solidFill>
              <a:srgbClr val="CC5B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1020418" y="2007201"/>
            <a:ext cx="7368209" cy="3046988"/>
          </a:xfrm>
          <a:prstGeom prst="rect">
            <a:avLst/>
          </a:prstGeom>
        </p:spPr>
        <p:txBody>
          <a:bodyPr wrap="square">
            <a:spAutoFit/>
          </a:bodyPr>
          <a:lstStyle/>
          <a:p>
            <a:pPr>
              <a:lnSpc>
                <a:spcPct val="200000"/>
              </a:lnSpc>
            </a:pPr>
            <a:r>
              <a:rPr lang="zh-CN" altLang="zh-CN" sz="2800" dirty="0" smtClean="0">
                <a:solidFill>
                  <a:srgbClr val="DD5604"/>
                </a:solidFill>
                <a:latin typeface="Microsoft YaHei" panose="020B0503020204020204" pitchFamily="34" charset="-122"/>
                <a:ea typeface="Microsoft YaHei" panose="020B0503020204020204" pitchFamily="34" charset="-122"/>
              </a:rPr>
              <a:t>党的十九提出</a:t>
            </a:r>
            <a:r>
              <a:rPr lang="zh-CN" altLang="zh-CN" sz="3200" b="1" dirty="0" smtClean="0">
                <a:solidFill>
                  <a:srgbClr val="DD5604"/>
                </a:solidFill>
                <a:latin typeface="Microsoft YaHei" panose="020B0503020204020204" pitchFamily="34" charset="-122"/>
                <a:ea typeface="Microsoft YaHei" panose="020B0503020204020204" pitchFamily="34" charset="-122"/>
              </a:rPr>
              <a:t>习近平新时代中国特色社会主义思想</a:t>
            </a:r>
            <a:r>
              <a:rPr lang="zh-CN" altLang="zh-CN" sz="2800" dirty="0" smtClean="0">
                <a:solidFill>
                  <a:srgbClr val="DD5604"/>
                </a:solidFill>
                <a:latin typeface="Microsoft YaHei" panose="020B0503020204020204" pitchFamily="34" charset="-122"/>
                <a:ea typeface="Microsoft YaHei" panose="020B0503020204020204" pitchFamily="34" charset="-122"/>
              </a:rPr>
              <a:t>，确立为党必须长期坚持的指导思想并写入党章，</a:t>
            </a:r>
            <a:r>
              <a:rPr lang="zh-CN" altLang="en-US" sz="2800" dirty="0" smtClean="0">
                <a:solidFill>
                  <a:srgbClr val="DD5604"/>
                </a:solidFill>
                <a:latin typeface="Microsoft YaHei" panose="020B0503020204020204" pitchFamily="34" charset="-122"/>
                <a:ea typeface="Microsoft YaHei" panose="020B0503020204020204" pitchFamily="34" charset="-122"/>
              </a:rPr>
              <a:t>这是</a:t>
            </a:r>
            <a:r>
              <a:rPr lang="zh-CN" altLang="en-US" sz="3200" b="1" dirty="0" smtClean="0">
                <a:solidFill>
                  <a:srgbClr val="DD5604"/>
                </a:solidFill>
                <a:latin typeface="Microsoft YaHei" panose="020B0503020204020204" pitchFamily="34" charset="-122"/>
                <a:ea typeface="Microsoft YaHei" panose="020B0503020204020204" pitchFamily="34" charset="-122"/>
              </a:rPr>
              <a:t>十九大的灵魂</a:t>
            </a:r>
            <a:r>
              <a:rPr lang="zh-CN" altLang="en-US" sz="2800" dirty="0" smtClean="0">
                <a:solidFill>
                  <a:srgbClr val="DD5604"/>
                </a:solidFill>
                <a:latin typeface="Microsoft YaHei" panose="020B0503020204020204" pitchFamily="34" charset="-122"/>
                <a:ea typeface="Microsoft YaHei" panose="020B0503020204020204" pitchFamily="34" charset="-122"/>
              </a:rPr>
              <a:t>。</a:t>
            </a:r>
          </a:p>
        </p:txBody>
      </p:sp>
    </p:spTree>
    <p:extLst>
      <p:ext uri="{BB962C8B-B14F-4D97-AF65-F5344CB8AC3E}">
        <p14:creationId xmlns="" xmlns:p14="http://schemas.microsoft.com/office/powerpoint/2010/main" val="29426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left)">
                                      <p:cBhvr>
                                        <p:cTn id="1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69694" y="146046"/>
            <a:ext cx="7183190" cy="460007"/>
          </a:xfrm>
        </p:spPr>
        <p:txBody>
          <a:bodyPr/>
          <a:lstStyle/>
          <a:p>
            <a:r>
              <a:rPr lang="zh-CN" altLang="en-US" dirty="0"/>
              <a:t>二、准确把握习近平新时代中国特色社会主义思想</a:t>
            </a:r>
          </a:p>
        </p:txBody>
      </p:sp>
      <p:grpSp>
        <p:nvGrpSpPr>
          <p:cNvPr id="3" name="组合 11"/>
          <p:cNvGrpSpPr/>
          <p:nvPr/>
        </p:nvGrpSpPr>
        <p:grpSpPr>
          <a:xfrm>
            <a:off x="181600" y="1105905"/>
            <a:ext cx="8827318" cy="540000"/>
            <a:chOff x="493327" y="1109562"/>
            <a:chExt cx="8827318" cy="540000"/>
          </a:xfrm>
        </p:grpSpPr>
        <p:sp>
          <p:nvSpPr>
            <p:cNvPr id="11" name="矩形 10"/>
            <p:cNvSpPr/>
            <p:nvPr/>
          </p:nvSpPr>
          <p:spPr>
            <a:xfrm>
              <a:off x="1815123" y="1109562"/>
              <a:ext cx="7505522" cy="540000"/>
            </a:xfrm>
            <a:prstGeom prst="rect">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endParaRPr>
            </a:p>
          </p:txBody>
        </p:sp>
        <p:grpSp>
          <p:nvGrpSpPr>
            <p:cNvPr id="8" name="组合 2"/>
            <p:cNvGrpSpPr/>
            <p:nvPr/>
          </p:nvGrpSpPr>
          <p:grpSpPr>
            <a:xfrm>
              <a:off x="493327" y="1109562"/>
              <a:ext cx="1792673" cy="540000"/>
              <a:chOff x="5267018" y="1238163"/>
              <a:chExt cx="1792673" cy="540000"/>
            </a:xfrm>
          </p:grpSpPr>
          <p:sp>
            <p:nvSpPr>
              <p:cNvPr id="5" name="矩形 4"/>
              <p:cNvSpPr/>
              <p:nvPr/>
            </p:nvSpPr>
            <p:spPr>
              <a:xfrm>
                <a:off x="5267018" y="1238163"/>
                <a:ext cx="839867" cy="540000"/>
              </a:xfrm>
              <a:prstGeom prst="rect">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6" name="燕尾形 5"/>
              <p:cNvSpPr/>
              <p:nvPr/>
            </p:nvSpPr>
            <p:spPr>
              <a:xfrm>
                <a:off x="5744936" y="1238163"/>
                <a:ext cx="723900" cy="540000"/>
              </a:xfrm>
              <a:prstGeom prst="chevron">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sp>
            <p:nvSpPr>
              <p:cNvPr id="7" name="文本占位符 22"/>
              <p:cNvSpPr txBox="1">
                <a:spLocks/>
              </p:cNvSpPr>
              <p:nvPr/>
            </p:nvSpPr>
            <p:spPr>
              <a:xfrm>
                <a:off x="5394019" y="1281707"/>
                <a:ext cx="793802" cy="460007"/>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dirty="0"/>
                  <a:t>（一）</a:t>
                </a:r>
              </a:p>
            </p:txBody>
          </p:sp>
          <p:sp>
            <p:nvSpPr>
              <p:cNvPr id="9" name="燕尾形 8"/>
              <p:cNvSpPr/>
              <p:nvPr/>
            </p:nvSpPr>
            <p:spPr>
              <a:xfrm rot="10800000" flipH="1">
                <a:off x="6300701" y="1238163"/>
                <a:ext cx="758990" cy="540000"/>
              </a:xfrm>
              <a:prstGeom prst="chevron">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grpSp>
        <p:sp>
          <p:nvSpPr>
            <p:cNvPr id="10" name="文本占位符 22"/>
            <p:cNvSpPr txBox="1">
              <a:spLocks/>
            </p:cNvSpPr>
            <p:nvPr/>
          </p:nvSpPr>
          <p:spPr>
            <a:xfrm>
              <a:off x="1815123" y="1109562"/>
              <a:ext cx="7349659" cy="540000"/>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dirty="0"/>
                <a:t>习近平新时代中国特色社会主义思想确立为党的指导思想的意义</a:t>
              </a:r>
            </a:p>
          </p:txBody>
        </p:sp>
      </p:grpSp>
      <p:grpSp>
        <p:nvGrpSpPr>
          <p:cNvPr id="12" name="组合 26">
            <a:extLst>
              <a:ext uri="{FF2B5EF4-FFF2-40B4-BE49-F238E27FC236}">
                <a16:creationId xmlns:a16="http://schemas.microsoft.com/office/drawing/2014/main" xmlns="" id="{D1BE752D-EE64-483F-A380-D63E50704BDC}"/>
              </a:ext>
            </a:extLst>
          </p:cNvPr>
          <p:cNvGrpSpPr/>
          <p:nvPr/>
        </p:nvGrpSpPr>
        <p:grpSpPr>
          <a:xfrm>
            <a:off x="2465367" y="2659027"/>
            <a:ext cx="3124693" cy="781805"/>
            <a:chOff x="2919954" y="2316127"/>
            <a:chExt cx="3124693" cy="781805"/>
          </a:xfrm>
        </p:grpSpPr>
        <p:grpSp>
          <p:nvGrpSpPr>
            <p:cNvPr id="15" name="组合 25">
              <a:extLst>
                <a:ext uri="{FF2B5EF4-FFF2-40B4-BE49-F238E27FC236}">
                  <a16:creationId xmlns:a16="http://schemas.microsoft.com/office/drawing/2014/main" xmlns="" id="{83712BFF-4575-4511-ABC9-9C602D844A31}"/>
                </a:ext>
              </a:extLst>
            </p:cNvPr>
            <p:cNvGrpSpPr/>
            <p:nvPr/>
          </p:nvGrpSpPr>
          <p:grpSpPr>
            <a:xfrm>
              <a:off x="2919954" y="2316127"/>
              <a:ext cx="3124693" cy="781805"/>
              <a:chOff x="2919954" y="2316127"/>
              <a:chExt cx="3124693" cy="781805"/>
            </a:xfrm>
          </p:grpSpPr>
          <p:grpSp>
            <p:nvGrpSpPr>
              <p:cNvPr id="17" name="组合 14">
                <a:extLst>
                  <a:ext uri="{FF2B5EF4-FFF2-40B4-BE49-F238E27FC236}">
                    <a16:creationId xmlns:a16="http://schemas.microsoft.com/office/drawing/2014/main" xmlns="" id="{89CD2B35-91F9-432D-BEB3-9B35EC835A25}"/>
                  </a:ext>
                </a:extLst>
              </p:cNvPr>
              <p:cNvGrpSpPr/>
              <p:nvPr/>
            </p:nvGrpSpPr>
            <p:grpSpPr>
              <a:xfrm>
                <a:off x="3678698" y="2316429"/>
                <a:ext cx="2365949" cy="781200"/>
                <a:chOff x="2544491" y="2087228"/>
                <a:chExt cx="2365949" cy="781200"/>
              </a:xfrm>
              <a:solidFill>
                <a:srgbClr val="DD5604"/>
              </a:solidFill>
            </p:grpSpPr>
            <p:sp>
              <p:nvSpPr>
                <p:cNvPr id="16" name="燕尾形 8">
                  <a:extLst>
                    <a:ext uri="{FF2B5EF4-FFF2-40B4-BE49-F238E27FC236}">
                      <a16:creationId xmlns:a16="http://schemas.microsoft.com/office/drawing/2014/main" xmlns="" id="{641B48F8-6DF0-4253-93EC-EFEF59B9C56B}"/>
                    </a:ext>
                  </a:extLst>
                </p:cNvPr>
                <p:cNvSpPr/>
                <p:nvPr/>
              </p:nvSpPr>
              <p:spPr>
                <a:xfrm rot="10800000" flipH="1">
                  <a:off x="2544491" y="2087228"/>
                  <a:ext cx="758990" cy="781200"/>
                </a:xfrm>
                <a:prstGeom prst="chevron">
                  <a:avLst>
                    <a:gd name="adj" fmla="val 32090"/>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sp>
              <p:nvSpPr>
                <p:cNvPr id="19" name="矩形 18">
                  <a:extLst>
                    <a:ext uri="{FF2B5EF4-FFF2-40B4-BE49-F238E27FC236}">
                      <a16:creationId xmlns:a16="http://schemas.microsoft.com/office/drawing/2014/main" xmlns="" id="{E8AF3E6F-24F3-4223-B532-F74ED7234009}"/>
                    </a:ext>
                  </a:extLst>
                </p:cNvPr>
                <p:cNvSpPr/>
                <p:nvPr/>
              </p:nvSpPr>
              <p:spPr>
                <a:xfrm>
                  <a:off x="2866291" y="2087228"/>
                  <a:ext cx="2044149" cy="781200"/>
                </a:xfrm>
                <a:prstGeom prst="rect">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endParaRPr>
                </a:p>
              </p:txBody>
            </p:sp>
          </p:grpSp>
          <p:sp>
            <p:nvSpPr>
              <p:cNvPr id="4" name="矩形 3"/>
              <p:cNvSpPr/>
              <p:nvPr/>
            </p:nvSpPr>
            <p:spPr>
              <a:xfrm>
                <a:off x="3949761" y="2522363"/>
                <a:ext cx="1941083" cy="369332"/>
              </a:xfrm>
              <a:prstGeom prst="rect">
                <a:avLst/>
              </a:prstGeom>
            </p:spPr>
            <p:txBody>
              <a:bodyPr wrap="square">
                <a:spAutoFit/>
              </a:bodyPr>
              <a:lstStyle/>
              <a:p>
                <a:pPr algn="ctr"/>
                <a:r>
                  <a:rPr lang="zh-CN" altLang="zh-CN" dirty="0">
                    <a:solidFill>
                      <a:schemeClr val="bg1"/>
                    </a:solidFill>
                    <a:latin typeface="微软雅黑" panose="020B0503020204020204" pitchFamily="34" charset="-122"/>
                    <a:ea typeface="微软雅黑" panose="020B0503020204020204" pitchFamily="34" charset="-122"/>
                    <a:cs typeface="Helvetica" panose="020B0604020202020204" pitchFamily="34" charset="0"/>
                  </a:rPr>
                  <a:t>强调了</a:t>
                </a:r>
                <a:r>
                  <a:rPr lang="zh-CN" altLang="zh-CN" dirty="0">
                    <a:solidFill>
                      <a:srgbClr val="FFFF00"/>
                    </a:solidFill>
                    <a:latin typeface="微软雅黑" panose="020B0503020204020204" pitchFamily="34" charset="-122"/>
                    <a:ea typeface="微软雅黑" panose="020B0503020204020204" pitchFamily="34" charset="-122"/>
                    <a:cs typeface="Helvetica" panose="020B0604020202020204" pitchFamily="34" charset="0"/>
                  </a:rPr>
                  <a:t>继承性</a:t>
                </a:r>
                <a:endParaRPr lang="zh-CN" altLang="en-US" dirty="0">
                  <a:solidFill>
                    <a:srgbClr val="FFFF00"/>
                  </a:solidFill>
                  <a:latin typeface="微软雅黑" panose="020B0503020204020204" pitchFamily="34" charset="-122"/>
                  <a:ea typeface="微软雅黑" panose="020B0503020204020204" pitchFamily="34" charset="-122"/>
                </a:endParaRPr>
              </a:p>
            </p:txBody>
          </p:sp>
          <p:sp>
            <p:nvSpPr>
              <p:cNvPr id="13" name="六边形 12">
                <a:extLst>
                  <a:ext uri="{FF2B5EF4-FFF2-40B4-BE49-F238E27FC236}">
                    <a16:creationId xmlns:a16="http://schemas.microsoft.com/office/drawing/2014/main" xmlns="" id="{7D695914-2627-4F0A-9F9E-EF5DC1B46EC6}"/>
                  </a:ext>
                </a:extLst>
              </p:cNvPr>
              <p:cNvSpPr/>
              <p:nvPr/>
            </p:nvSpPr>
            <p:spPr>
              <a:xfrm>
                <a:off x="2919954" y="2316127"/>
                <a:ext cx="906894" cy="781805"/>
              </a:xfrm>
              <a:prstGeom prst="hexagon">
                <a:avLst>
                  <a:gd name="adj" fmla="val 32692"/>
                  <a:gd name="vf" fmla="val 11547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a16="http://schemas.microsoft.com/office/drawing/2014/main" xmlns="" id="{2864796B-61A5-4640-9549-C3C54DB85542}"/>
                </a:ext>
              </a:extLst>
            </p:cNvPr>
            <p:cNvSpPr/>
            <p:nvPr/>
          </p:nvSpPr>
          <p:spPr>
            <a:xfrm>
              <a:off x="3164850" y="2522363"/>
              <a:ext cx="417102" cy="369332"/>
            </a:xfrm>
            <a:prstGeom prst="rect">
              <a:avLst/>
            </a:prstGeom>
          </p:spPr>
          <p:txBody>
            <a:bodyPr wrap="none">
              <a:spAutoFit/>
            </a:bodyPr>
            <a:lstStyle/>
            <a:p>
              <a:r>
                <a:rPr lang="zh-CN" altLang="zh-CN" dirty="0">
                  <a:solidFill>
                    <a:schemeClr val="bg1"/>
                  </a:solidFill>
                  <a:latin typeface="微软雅黑" panose="020B0503020204020204" pitchFamily="34" charset="-122"/>
                  <a:ea typeface="微软雅黑" panose="020B0503020204020204" pitchFamily="34" charset="-122"/>
                  <a:cs typeface="Helvetica" panose="020B0604020202020204" pitchFamily="34" charset="0"/>
                </a:rPr>
                <a:t>一</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18" name="组合 27">
            <a:extLst>
              <a:ext uri="{FF2B5EF4-FFF2-40B4-BE49-F238E27FC236}">
                <a16:creationId xmlns:a16="http://schemas.microsoft.com/office/drawing/2014/main" xmlns="" id="{390BC4F7-06F6-4352-BFFC-AB4E5A525572}"/>
              </a:ext>
            </a:extLst>
          </p:cNvPr>
          <p:cNvGrpSpPr/>
          <p:nvPr/>
        </p:nvGrpSpPr>
        <p:grpSpPr>
          <a:xfrm>
            <a:off x="3224110" y="3653130"/>
            <a:ext cx="3094684" cy="781200"/>
            <a:chOff x="3008521" y="3310230"/>
            <a:chExt cx="3094684" cy="781200"/>
          </a:xfrm>
        </p:grpSpPr>
        <p:grpSp>
          <p:nvGrpSpPr>
            <p:cNvPr id="20" name="组合 19">
              <a:extLst>
                <a:ext uri="{FF2B5EF4-FFF2-40B4-BE49-F238E27FC236}">
                  <a16:creationId xmlns:a16="http://schemas.microsoft.com/office/drawing/2014/main" xmlns="" id="{CF25316C-F172-451C-BB5E-29F93F7F501A}"/>
                </a:ext>
              </a:extLst>
            </p:cNvPr>
            <p:cNvGrpSpPr/>
            <p:nvPr/>
          </p:nvGrpSpPr>
          <p:grpSpPr>
            <a:xfrm flipH="1">
              <a:off x="3008521" y="3310230"/>
              <a:ext cx="2365949" cy="781200"/>
              <a:chOff x="2544491" y="2133281"/>
              <a:chExt cx="2365949" cy="781200"/>
            </a:xfrm>
            <a:solidFill>
              <a:srgbClr val="DD5604"/>
            </a:solidFill>
          </p:grpSpPr>
          <p:sp>
            <p:nvSpPr>
              <p:cNvPr id="21" name="燕尾形 8">
                <a:extLst>
                  <a:ext uri="{FF2B5EF4-FFF2-40B4-BE49-F238E27FC236}">
                    <a16:creationId xmlns:a16="http://schemas.microsoft.com/office/drawing/2014/main" xmlns="" id="{3DCB764F-FC45-41BC-8868-5364B5A9310F}"/>
                  </a:ext>
                </a:extLst>
              </p:cNvPr>
              <p:cNvSpPr/>
              <p:nvPr/>
            </p:nvSpPr>
            <p:spPr>
              <a:xfrm rot="10800000" flipH="1">
                <a:off x="2544491" y="2133281"/>
                <a:ext cx="758990" cy="781200"/>
              </a:xfrm>
              <a:prstGeom prst="chevron">
                <a:avLst>
                  <a:gd name="adj" fmla="val 32090"/>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sp>
            <p:nvSpPr>
              <p:cNvPr id="22" name="矩形 21">
                <a:extLst>
                  <a:ext uri="{FF2B5EF4-FFF2-40B4-BE49-F238E27FC236}">
                    <a16:creationId xmlns:a16="http://schemas.microsoft.com/office/drawing/2014/main" xmlns="" id="{3E8A7AB0-FD9B-4E4B-BCA8-B5558217D695}"/>
                  </a:ext>
                </a:extLst>
              </p:cNvPr>
              <p:cNvSpPr/>
              <p:nvPr/>
            </p:nvSpPr>
            <p:spPr>
              <a:xfrm>
                <a:off x="2866291" y="2133281"/>
                <a:ext cx="2044149" cy="781200"/>
              </a:xfrm>
              <a:prstGeom prst="rect">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endParaRPr>
              </a:p>
            </p:txBody>
          </p:sp>
        </p:grpSp>
        <p:sp>
          <p:nvSpPr>
            <p:cNvPr id="23" name="矩形 22">
              <a:extLst>
                <a:ext uri="{FF2B5EF4-FFF2-40B4-BE49-F238E27FC236}">
                  <a16:creationId xmlns:a16="http://schemas.microsoft.com/office/drawing/2014/main" xmlns="" id="{5F72E6C1-A0A6-4993-BAF7-63EC28B66349}"/>
                </a:ext>
              </a:extLst>
            </p:cNvPr>
            <p:cNvSpPr/>
            <p:nvPr/>
          </p:nvSpPr>
          <p:spPr>
            <a:xfrm>
              <a:off x="3279584" y="3516164"/>
              <a:ext cx="1941083" cy="369332"/>
            </a:xfrm>
            <a:prstGeom prst="rect">
              <a:avLst/>
            </a:prstGeom>
          </p:spPr>
          <p:txBody>
            <a:bodyPr wrap="square">
              <a:spAutoFit/>
            </a:bodyPr>
            <a:lstStyle/>
            <a:p>
              <a:pPr algn="ctr"/>
              <a:r>
                <a:rPr lang="zh-CN" altLang="zh-CN" dirty="0">
                  <a:solidFill>
                    <a:schemeClr val="bg1"/>
                  </a:solidFill>
                  <a:latin typeface="微软雅黑" panose="020B0503020204020204" pitchFamily="34" charset="-122"/>
                  <a:ea typeface="微软雅黑" panose="020B0503020204020204" pitchFamily="34" charset="-122"/>
                  <a:cs typeface="Helvetica" panose="020B0604020202020204" pitchFamily="34" charset="0"/>
                </a:rPr>
                <a:t>强调了</a:t>
              </a:r>
              <a:r>
                <a:rPr lang="zh-CN" altLang="en-US" dirty="0">
                  <a:solidFill>
                    <a:srgbClr val="FFFF00"/>
                  </a:solidFill>
                  <a:latin typeface="微软雅黑" panose="020B0503020204020204" pitchFamily="34" charset="-122"/>
                  <a:ea typeface="微软雅黑" panose="020B0503020204020204" pitchFamily="34" charset="-122"/>
                  <a:cs typeface="Helvetica" panose="020B0604020202020204" pitchFamily="34" charset="0"/>
                </a:rPr>
                <a:t>创新</a:t>
              </a:r>
              <a:r>
                <a:rPr lang="zh-CN" altLang="zh-CN" dirty="0">
                  <a:solidFill>
                    <a:srgbClr val="FFFF00"/>
                  </a:solidFill>
                  <a:latin typeface="微软雅黑" panose="020B0503020204020204" pitchFamily="34" charset="-122"/>
                  <a:ea typeface="微软雅黑" panose="020B0503020204020204" pitchFamily="34" charset="-122"/>
                  <a:cs typeface="Helvetica" panose="020B0604020202020204" pitchFamily="34" charset="0"/>
                </a:rPr>
                <a:t>性</a:t>
              </a:r>
              <a:endParaRPr lang="zh-CN" altLang="en-US" dirty="0">
                <a:solidFill>
                  <a:srgbClr val="FFFF00"/>
                </a:solidFill>
                <a:latin typeface="微软雅黑" panose="020B0503020204020204" pitchFamily="34" charset="-122"/>
                <a:ea typeface="微软雅黑" panose="020B0503020204020204" pitchFamily="34" charset="-122"/>
              </a:endParaRPr>
            </a:p>
          </p:txBody>
        </p:sp>
        <p:sp>
          <p:nvSpPr>
            <p:cNvPr id="24" name="六边形 23">
              <a:extLst>
                <a:ext uri="{FF2B5EF4-FFF2-40B4-BE49-F238E27FC236}">
                  <a16:creationId xmlns:a16="http://schemas.microsoft.com/office/drawing/2014/main" xmlns="" id="{05EBEEE4-F9D5-4200-B343-CAA7CCBA418B}"/>
                </a:ext>
              </a:extLst>
            </p:cNvPr>
            <p:cNvSpPr/>
            <p:nvPr/>
          </p:nvSpPr>
          <p:spPr>
            <a:xfrm>
              <a:off x="5196311" y="3310230"/>
              <a:ext cx="906894" cy="781200"/>
            </a:xfrm>
            <a:prstGeom prst="hexagon">
              <a:avLst>
                <a:gd name="adj" fmla="val 32692"/>
                <a:gd name="vf" fmla="val 11547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xmlns="" id="{644F35AC-89D8-4ECD-91E7-67D9649AB3E8}"/>
                </a:ext>
              </a:extLst>
            </p:cNvPr>
            <p:cNvSpPr/>
            <p:nvPr/>
          </p:nvSpPr>
          <p:spPr>
            <a:xfrm>
              <a:off x="5447126" y="3516164"/>
              <a:ext cx="415498"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cs typeface="Helvetica" panose="020B0604020202020204" pitchFamily="34" charset="0"/>
                </a:rPr>
                <a:t>二</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26" name="组合 28">
            <a:extLst>
              <a:ext uri="{FF2B5EF4-FFF2-40B4-BE49-F238E27FC236}">
                <a16:creationId xmlns:a16="http://schemas.microsoft.com/office/drawing/2014/main" xmlns="" id="{9CFD506E-784E-4E42-A810-50A75E93F456}"/>
              </a:ext>
            </a:extLst>
          </p:cNvPr>
          <p:cNvGrpSpPr/>
          <p:nvPr/>
        </p:nvGrpSpPr>
        <p:grpSpPr>
          <a:xfrm>
            <a:off x="2482951" y="4695803"/>
            <a:ext cx="3107109" cy="781805"/>
            <a:chOff x="2937538" y="2362180"/>
            <a:chExt cx="3107109" cy="781805"/>
          </a:xfrm>
        </p:grpSpPr>
        <p:grpSp>
          <p:nvGrpSpPr>
            <p:cNvPr id="27" name="组合 29">
              <a:extLst>
                <a:ext uri="{FF2B5EF4-FFF2-40B4-BE49-F238E27FC236}">
                  <a16:creationId xmlns:a16="http://schemas.microsoft.com/office/drawing/2014/main" xmlns="" id="{8532B33F-F316-4022-BCC0-D1B337786687}"/>
                </a:ext>
              </a:extLst>
            </p:cNvPr>
            <p:cNvGrpSpPr/>
            <p:nvPr/>
          </p:nvGrpSpPr>
          <p:grpSpPr>
            <a:xfrm>
              <a:off x="2937538" y="2362180"/>
              <a:ext cx="3107109" cy="781805"/>
              <a:chOff x="2937538" y="2362180"/>
              <a:chExt cx="3107109" cy="781805"/>
            </a:xfrm>
          </p:grpSpPr>
          <p:grpSp>
            <p:nvGrpSpPr>
              <p:cNvPr id="28" name="组合 31">
                <a:extLst>
                  <a:ext uri="{FF2B5EF4-FFF2-40B4-BE49-F238E27FC236}">
                    <a16:creationId xmlns:a16="http://schemas.microsoft.com/office/drawing/2014/main" xmlns="" id="{4F56B364-AC9D-4320-BB02-EA8BE0B2288C}"/>
                  </a:ext>
                </a:extLst>
              </p:cNvPr>
              <p:cNvGrpSpPr/>
              <p:nvPr/>
            </p:nvGrpSpPr>
            <p:grpSpPr>
              <a:xfrm>
                <a:off x="3678698" y="2362482"/>
                <a:ext cx="2365949" cy="781200"/>
                <a:chOff x="2544491" y="2133281"/>
                <a:chExt cx="2365949" cy="781200"/>
              </a:xfrm>
              <a:solidFill>
                <a:srgbClr val="DD5604"/>
              </a:solidFill>
            </p:grpSpPr>
            <p:sp>
              <p:nvSpPr>
                <p:cNvPr id="35" name="燕尾形 8">
                  <a:extLst>
                    <a:ext uri="{FF2B5EF4-FFF2-40B4-BE49-F238E27FC236}">
                      <a16:creationId xmlns:a16="http://schemas.microsoft.com/office/drawing/2014/main" xmlns="" id="{293ECD78-EC19-4194-A761-DED9EEA9C879}"/>
                    </a:ext>
                  </a:extLst>
                </p:cNvPr>
                <p:cNvSpPr/>
                <p:nvPr/>
              </p:nvSpPr>
              <p:spPr>
                <a:xfrm rot="10800000" flipH="1">
                  <a:off x="2544491" y="2133281"/>
                  <a:ext cx="758990" cy="781200"/>
                </a:xfrm>
                <a:prstGeom prst="chevron">
                  <a:avLst>
                    <a:gd name="adj" fmla="val 32090"/>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sp>
              <p:nvSpPr>
                <p:cNvPr id="36" name="矩形 35">
                  <a:extLst>
                    <a:ext uri="{FF2B5EF4-FFF2-40B4-BE49-F238E27FC236}">
                      <a16:creationId xmlns:a16="http://schemas.microsoft.com/office/drawing/2014/main" xmlns="" id="{57D43A2C-F503-45F7-B211-E6BEBBF86289}"/>
                    </a:ext>
                  </a:extLst>
                </p:cNvPr>
                <p:cNvSpPr/>
                <p:nvPr/>
              </p:nvSpPr>
              <p:spPr>
                <a:xfrm>
                  <a:off x="2866291" y="2133281"/>
                  <a:ext cx="2044149" cy="781200"/>
                </a:xfrm>
                <a:prstGeom prst="rect">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endParaRPr>
                </a:p>
              </p:txBody>
            </p:sp>
          </p:grpSp>
          <p:sp>
            <p:nvSpPr>
              <p:cNvPr id="33" name="矩形 32">
                <a:extLst>
                  <a:ext uri="{FF2B5EF4-FFF2-40B4-BE49-F238E27FC236}">
                    <a16:creationId xmlns:a16="http://schemas.microsoft.com/office/drawing/2014/main" xmlns="" id="{34DFB7F4-6C67-4092-9255-73DAD2FF5D3F}"/>
                  </a:ext>
                </a:extLst>
              </p:cNvPr>
              <p:cNvSpPr/>
              <p:nvPr/>
            </p:nvSpPr>
            <p:spPr>
              <a:xfrm>
                <a:off x="3949761" y="2568416"/>
                <a:ext cx="1941083" cy="369332"/>
              </a:xfrm>
              <a:prstGeom prst="rect">
                <a:avLst/>
              </a:prstGeom>
            </p:spPr>
            <p:txBody>
              <a:bodyPr wrap="square">
                <a:spAutoFit/>
              </a:bodyPr>
              <a:lstStyle/>
              <a:p>
                <a:pPr algn="ctr"/>
                <a:r>
                  <a:rPr lang="zh-CN" altLang="zh-CN" dirty="0">
                    <a:solidFill>
                      <a:schemeClr val="bg1"/>
                    </a:solidFill>
                    <a:latin typeface="微软雅黑" panose="020B0503020204020204" pitchFamily="34" charset="-122"/>
                    <a:ea typeface="微软雅黑" panose="020B0503020204020204" pitchFamily="34" charset="-122"/>
                    <a:cs typeface="Helvetica" panose="020B0604020202020204" pitchFamily="34" charset="0"/>
                  </a:rPr>
                  <a:t>强调了</a:t>
                </a:r>
                <a:r>
                  <a:rPr lang="zh-CN" altLang="en-US" dirty="0">
                    <a:solidFill>
                      <a:srgbClr val="FFFF00"/>
                    </a:solidFill>
                    <a:latin typeface="微软雅黑" panose="020B0503020204020204" pitchFamily="34" charset="-122"/>
                    <a:ea typeface="微软雅黑" panose="020B0503020204020204" pitchFamily="34" charset="-122"/>
                    <a:cs typeface="Helvetica" panose="020B0604020202020204" pitchFamily="34" charset="0"/>
                  </a:rPr>
                  <a:t>时代性</a:t>
                </a:r>
                <a:endParaRPr lang="zh-CN" altLang="en-US" dirty="0">
                  <a:solidFill>
                    <a:srgbClr val="FFFF00"/>
                  </a:solidFill>
                  <a:latin typeface="微软雅黑" panose="020B0503020204020204" pitchFamily="34" charset="-122"/>
                  <a:ea typeface="微软雅黑" panose="020B0503020204020204" pitchFamily="34" charset="-122"/>
                </a:endParaRPr>
              </a:p>
            </p:txBody>
          </p:sp>
          <p:sp>
            <p:nvSpPr>
              <p:cNvPr id="34" name="六边形 33">
                <a:extLst>
                  <a:ext uri="{FF2B5EF4-FFF2-40B4-BE49-F238E27FC236}">
                    <a16:creationId xmlns:a16="http://schemas.microsoft.com/office/drawing/2014/main" xmlns="" id="{727BA90D-970D-4495-8281-EDDB5CE57CF8}"/>
                  </a:ext>
                </a:extLst>
              </p:cNvPr>
              <p:cNvSpPr/>
              <p:nvPr/>
            </p:nvSpPr>
            <p:spPr>
              <a:xfrm>
                <a:off x="2937538" y="2362180"/>
                <a:ext cx="906894" cy="781805"/>
              </a:xfrm>
              <a:prstGeom prst="hexagon">
                <a:avLst>
                  <a:gd name="adj" fmla="val 32692"/>
                  <a:gd name="vf" fmla="val 11547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矩形 30">
              <a:extLst>
                <a:ext uri="{FF2B5EF4-FFF2-40B4-BE49-F238E27FC236}">
                  <a16:creationId xmlns:a16="http://schemas.microsoft.com/office/drawing/2014/main" xmlns="" id="{7A2EDC42-DC93-441E-B66E-42C314946760}"/>
                </a:ext>
              </a:extLst>
            </p:cNvPr>
            <p:cNvSpPr/>
            <p:nvPr/>
          </p:nvSpPr>
          <p:spPr>
            <a:xfrm>
              <a:off x="3188353" y="2568416"/>
              <a:ext cx="415498"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三</a:t>
              </a:r>
            </a:p>
          </p:txBody>
        </p:sp>
      </p:grpSp>
      <p:cxnSp>
        <p:nvCxnSpPr>
          <p:cNvPr id="38" name="连接符: 肘形 37">
            <a:extLst>
              <a:ext uri="{FF2B5EF4-FFF2-40B4-BE49-F238E27FC236}">
                <a16:creationId xmlns:a16="http://schemas.microsoft.com/office/drawing/2014/main" xmlns="" id="{F9CF5173-B5A3-405E-9624-73B043C2818A}"/>
              </a:ext>
            </a:extLst>
          </p:cNvPr>
          <p:cNvCxnSpPr>
            <a:stCxn id="19" idx="3"/>
            <a:endCxn id="24" idx="0"/>
          </p:cNvCxnSpPr>
          <p:nvPr/>
        </p:nvCxnSpPr>
        <p:spPr>
          <a:xfrm>
            <a:off x="5590060" y="3049929"/>
            <a:ext cx="728734" cy="993801"/>
          </a:xfrm>
          <a:prstGeom prst="bentConnector3">
            <a:avLst>
              <a:gd name="adj1" fmla="val 131369"/>
            </a:avLst>
          </a:prstGeom>
          <a:ln w="28575"/>
        </p:spPr>
        <p:style>
          <a:lnRef idx="1">
            <a:schemeClr val="accent1"/>
          </a:lnRef>
          <a:fillRef idx="0">
            <a:schemeClr val="accent1"/>
          </a:fillRef>
          <a:effectRef idx="0">
            <a:schemeClr val="accent1"/>
          </a:effectRef>
          <a:fontRef idx="minor">
            <a:schemeClr val="tx1"/>
          </a:fontRef>
        </p:style>
      </p:cxnSp>
      <p:cxnSp>
        <p:nvCxnSpPr>
          <p:cNvPr id="40" name="连接符: 肘形 39">
            <a:extLst>
              <a:ext uri="{FF2B5EF4-FFF2-40B4-BE49-F238E27FC236}">
                <a16:creationId xmlns:a16="http://schemas.microsoft.com/office/drawing/2014/main" xmlns="" id="{0B81AB88-08E5-4A31-B93B-02199E973C39}"/>
              </a:ext>
            </a:extLst>
          </p:cNvPr>
          <p:cNvCxnSpPr>
            <a:stCxn id="22" idx="3"/>
            <a:endCxn id="34" idx="3"/>
          </p:cNvCxnSpPr>
          <p:nvPr/>
        </p:nvCxnSpPr>
        <p:spPr>
          <a:xfrm rot="10800000" flipV="1">
            <a:off x="2482952" y="4043730"/>
            <a:ext cx="741159" cy="1042976"/>
          </a:xfrm>
          <a:prstGeom prst="bentConnector3">
            <a:avLst>
              <a:gd name="adj1" fmla="val 130844"/>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9426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up)">
                                      <p:cBhvr>
                                        <p:cTn id="16" dur="500"/>
                                        <p:tgtEl>
                                          <p:spTgt spid="38"/>
                                        </p:tgtEl>
                                      </p:cBhvr>
                                    </p:animEffect>
                                  </p:childTnLst>
                                </p:cTn>
                              </p:par>
                            </p:childTnLst>
                          </p:cTn>
                        </p:par>
                        <p:par>
                          <p:cTn id="17" fill="hold">
                            <p:stCondLst>
                              <p:cond delay="1500"/>
                            </p:stCondLst>
                            <p:childTnLst>
                              <p:par>
                                <p:cTn id="18" presetID="22" presetClass="entr" presetSubtype="2"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right)">
                                      <p:cBhvr>
                                        <p:cTn id="20" dur="500"/>
                                        <p:tgtEl>
                                          <p:spTgt spid="18"/>
                                        </p:tgtEl>
                                      </p:cBhvr>
                                    </p:animEffect>
                                  </p:childTnLst>
                                </p:cTn>
                              </p:par>
                            </p:childTnLst>
                          </p:cTn>
                        </p:par>
                        <p:par>
                          <p:cTn id="21" fill="hold">
                            <p:stCondLst>
                              <p:cond delay="2000"/>
                            </p:stCondLst>
                            <p:childTnLst>
                              <p:par>
                                <p:cTn id="22" presetID="22" presetClass="entr" presetSubtype="1"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ipe(up)">
                                      <p:cBhvr>
                                        <p:cTn id="24" dur="500"/>
                                        <p:tgtEl>
                                          <p:spTgt spid="40"/>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69694" y="146046"/>
            <a:ext cx="7055599" cy="460007"/>
          </a:xfrm>
        </p:spPr>
        <p:txBody>
          <a:bodyPr/>
          <a:lstStyle/>
          <a:p>
            <a:r>
              <a:rPr lang="zh-CN" altLang="en-US" dirty="0"/>
              <a:t>二、准确把握习近平新时代中国特色社会主义思想</a:t>
            </a:r>
          </a:p>
        </p:txBody>
      </p:sp>
      <p:grpSp>
        <p:nvGrpSpPr>
          <p:cNvPr id="12" name="组合 11"/>
          <p:cNvGrpSpPr/>
          <p:nvPr/>
        </p:nvGrpSpPr>
        <p:grpSpPr>
          <a:xfrm>
            <a:off x="181600" y="1105905"/>
            <a:ext cx="8671455" cy="540000"/>
            <a:chOff x="493327" y="1109562"/>
            <a:chExt cx="8671455" cy="540000"/>
          </a:xfrm>
        </p:grpSpPr>
        <p:sp>
          <p:nvSpPr>
            <p:cNvPr id="11" name="矩形 10"/>
            <p:cNvSpPr/>
            <p:nvPr/>
          </p:nvSpPr>
          <p:spPr>
            <a:xfrm>
              <a:off x="1815123" y="1109562"/>
              <a:ext cx="6867729" cy="540000"/>
            </a:xfrm>
            <a:prstGeom prst="rect">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endParaRPr>
            </a:p>
          </p:txBody>
        </p:sp>
        <p:grpSp>
          <p:nvGrpSpPr>
            <p:cNvPr id="3" name="组合 2"/>
            <p:cNvGrpSpPr/>
            <p:nvPr/>
          </p:nvGrpSpPr>
          <p:grpSpPr>
            <a:xfrm>
              <a:off x="493327" y="1109562"/>
              <a:ext cx="1792673" cy="540000"/>
              <a:chOff x="5267018" y="1238163"/>
              <a:chExt cx="1792673" cy="540000"/>
            </a:xfrm>
          </p:grpSpPr>
          <p:sp>
            <p:nvSpPr>
              <p:cNvPr id="5" name="矩形 4"/>
              <p:cNvSpPr/>
              <p:nvPr/>
            </p:nvSpPr>
            <p:spPr>
              <a:xfrm>
                <a:off x="5267018" y="1238163"/>
                <a:ext cx="839867" cy="540000"/>
              </a:xfrm>
              <a:prstGeom prst="rect">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6" name="燕尾形 5"/>
              <p:cNvSpPr/>
              <p:nvPr/>
            </p:nvSpPr>
            <p:spPr>
              <a:xfrm>
                <a:off x="5744936" y="1238163"/>
                <a:ext cx="723900" cy="540000"/>
              </a:xfrm>
              <a:prstGeom prst="chevron">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sp>
            <p:nvSpPr>
              <p:cNvPr id="7" name="文本占位符 22"/>
              <p:cNvSpPr txBox="1">
                <a:spLocks/>
              </p:cNvSpPr>
              <p:nvPr/>
            </p:nvSpPr>
            <p:spPr>
              <a:xfrm>
                <a:off x="5394019" y="1281707"/>
                <a:ext cx="793802" cy="460007"/>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dirty="0"/>
                  <a:t>（二）</a:t>
                </a:r>
              </a:p>
            </p:txBody>
          </p:sp>
          <p:sp>
            <p:nvSpPr>
              <p:cNvPr id="9" name="燕尾形 8"/>
              <p:cNvSpPr/>
              <p:nvPr/>
            </p:nvSpPr>
            <p:spPr>
              <a:xfrm rot="10800000" flipH="1">
                <a:off x="6300701" y="1238163"/>
                <a:ext cx="758990" cy="540000"/>
              </a:xfrm>
              <a:prstGeom prst="chevron">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grpSp>
        <p:sp>
          <p:nvSpPr>
            <p:cNvPr id="10" name="文本占位符 22"/>
            <p:cNvSpPr txBox="1">
              <a:spLocks/>
            </p:cNvSpPr>
            <p:nvPr/>
          </p:nvSpPr>
          <p:spPr>
            <a:xfrm>
              <a:off x="1815123" y="1109562"/>
              <a:ext cx="7349659" cy="540000"/>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000" dirty="0"/>
                <a:t>习近平新时代中国特色社会主义思想的丰富内涵</a:t>
              </a:r>
            </a:p>
          </p:txBody>
        </p:sp>
      </p:grpSp>
      <p:grpSp>
        <p:nvGrpSpPr>
          <p:cNvPr id="17" name="组合 16">
            <a:extLst>
              <a:ext uri="{FF2B5EF4-FFF2-40B4-BE49-F238E27FC236}">
                <a16:creationId xmlns:a16="http://schemas.microsoft.com/office/drawing/2014/main" xmlns="" id="{91B097E0-5BE0-4391-B922-8BFC7C09A6DC}"/>
              </a:ext>
            </a:extLst>
          </p:cNvPr>
          <p:cNvGrpSpPr/>
          <p:nvPr/>
        </p:nvGrpSpPr>
        <p:grpSpPr>
          <a:xfrm>
            <a:off x="703573" y="2032718"/>
            <a:ext cx="7667552" cy="2312723"/>
            <a:chOff x="703573" y="2145757"/>
            <a:chExt cx="7667552" cy="2312723"/>
          </a:xfrm>
        </p:grpSpPr>
        <p:grpSp>
          <p:nvGrpSpPr>
            <p:cNvPr id="16" name="组合 15">
              <a:extLst>
                <a:ext uri="{FF2B5EF4-FFF2-40B4-BE49-F238E27FC236}">
                  <a16:creationId xmlns:a16="http://schemas.microsoft.com/office/drawing/2014/main" xmlns="" id="{12DF6F86-8172-40FC-8E4C-A2C6E7364D4E}"/>
                </a:ext>
              </a:extLst>
            </p:cNvPr>
            <p:cNvGrpSpPr/>
            <p:nvPr/>
          </p:nvGrpSpPr>
          <p:grpSpPr>
            <a:xfrm>
              <a:off x="703573" y="2145757"/>
              <a:ext cx="7667552" cy="2312723"/>
              <a:chOff x="703573" y="2145757"/>
              <a:chExt cx="7667552" cy="2312723"/>
            </a:xfrm>
          </p:grpSpPr>
          <p:sp>
            <p:nvSpPr>
              <p:cNvPr id="14" name="矩形: 圆角 13">
                <a:extLst>
                  <a:ext uri="{FF2B5EF4-FFF2-40B4-BE49-F238E27FC236}">
                    <a16:creationId xmlns:a16="http://schemas.microsoft.com/office/drawing/2014/main" xmlns="" id="{A4A7E3DB-4DB7-4E3E-A9AF-6F5D719AAC75}"/>
                  </a:ext>
                </a:extLst>
              </p:cNvPr>
              <p:cNvSpPr/>
              <p:nvPr/>
            </p:nvSpPr>
            <p:spPr>
              <a:xfrm>
                <a:off x="703574" y="2145757"/>
                <a:ext cx="7515874" cy="2312723"/>
              </a:xfrm>
              <a:prstGeom prst="roundRect">
                <a:avLst>
                  <a:gd name="adj" fmla="val 14789"/>
                </a:avLst>
              </a:prstGeom>
              <a:solidFill>
                <a:srgbClr val="DD5604"/>
              </a:solidFill>
              <a:ln w="9525">
                <a:solidFill>
                  <a:srgbClr val="DD56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xmlns="" id="{DFDF7999-0E56-4F3A-ADEE-04B74CC82EB0}"/>
                  </a:ext>
                </a:extLst>
              </p:cNvPr>
              <p:cNvSpPr/>
              <p:nvPr/>
            </p:nvSpPr>
            <p:spPr>
              <a:xfrm>
                <a:off x="703573" y="2482166"/>
                <a:ext cx="7667552" cy="1976314"/>
              </a:xfrm>
              <a:prstGeom prst="rect">
                <a:avLst/>
              </a:prstGeom>
              <a:solidFill>
                <a:srgbClr val="DD5604"/>
              </a:solidFill>
              <a:ln w="9525">
                <a:solidFill>
                  <a:srgbClr val="DD560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4" name="矩形 3">
              <a:extLst>
                <a:ext uri="{FF2B5EF4-FFF2-40B4-BE49-F238E27FC236}">
                  <a16:creationId xmlns:a16="http://schemas.microsoft.com/office/drawing/2014/main" xmlns="" id="{2EF6D551-BD16-4502-9D2F-C63133569D2B}"/>
                </a:ext>
              </a:extLst>
            </p:cNvPr>
            <p:cNvSpPr/>
            <p:nvPr/>
          </p:nvSpPr>
          <p:spPr>
            <a:xfrm>
              <a:off x="1021467" y="2145757"/>
              <a:ext cx="7349658" cy="2312723"/>
            </a:xfrm>
            <a:prstGeom prst="rect">
              <a:avLst/>
            </a:prstGeom>
            <a:solidFill>
              <a:schemeClr val="bg1"/>
            </a:solidFill>
            <a:ln>
              <a:solidFill>
                <a:srgbClr val="DD5604"/>
              </a:solidFill>
            </a:ln>
          </p:spPr>
          <p:txBody>
            <a:bodyPr wrap="square" anchor="ctr" anchorCtr="0">
              <a:noAutofit/>
            </a:bodyPr>
            <a:lstStyle/>
            <a:p>
              <a:pPr indent="457200">
                <a:lnSpc>
                  <a:spcPct val="150000"/>
                </a:lnSpc>
              </a:pPr>
              <a:r>
                <a:rPr lang="zh-CN" altLang="zh-CN" sz="2000" dirty="0">
                  <a:solidFill>
                    <a:srgbClr val="DD5604"/>
                  </a:solidFill>
                  <a:latin typeface="Microsoft YaHei" panose="020B0503020204020204" pitchFamily="34" charset="-122"/>
                  <a:ea typeface="Microsoft YaHei" panose="020B0503020204020204" pitchFamily="34" charset="-122"/>
                </a:rPr>
                <a:t>一是</a:t>
              </a:r>
              <a:r>
                <a:rPr lang="zh-CN" altLang="zh-CN" sz="2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icrosoft YaHei" panose="020B0503020204020204" pitchFamily="34" charset="-122"/>
                  <a:ea typeface="Microsoft YaHei" panose="020B0503020204020204" pitchFamily="34" charset="-122"/>
                </a:rPr>
                <a:t>明确</a:t>
              </a:r>
              <a:r>
                <a:rPr lang="zh-CN" altLang="zh-CN" sz="2000" dirty="0">
                  <a:solidFill>
                    <a:srgbClr val="DD5604"/>
                  </a:solidFill>
                  <a:latin typeface="Microsoft YaHei" panose="020B0503020204020204" pitchFamily="34" charset="-122"/>
                  <a:ea typeface="Microsoft YaHei" panose="020B0503020204020204" pitchFamily="34" charset="-122"/>
                </a:rPr>
                <a:t>坚持和发展中国特色社会主义，总任务是实现社会主义现代化和中华民族伟大复兴，在全面建成小康社会的基础上，分两步走在本世纪中叶建成富强民主文明和谐美丽的社会主义现代化强国；</a:t>
              </a:r>
            </a:p>
          </p:txBody>
        </p:sp>
      </p:grpSp>
      <p:grpSp>
        <p:nvGrpSpPr>
          <p:cNvPr id="20" name="组合 19">
            <a:extLst>
              <a:ext uri="{FF2B5EF4-FFF2-40B4-BE49-F238E27FC236}">
                <a16:creationId xmlns:a16="http://schemas.microsoft.com/office/drawing/2014/main" xmlns="" id="{FA66D075-AB6E-46C1-B74F-06545E9D6A78}"/>
              </a:ext>
            </a:extLst>
          </p:cNvPr>
          <p:cNvGrpSpPr/>
          <p:nvPr/>
        </p:nvGrpSpPr>
        <p:grpSpPr>
          <a:xfrm>
            <a:off x="703573" y="4447318"/>
            <a:ext cx="7667552" cy="1732628"/>
            <a:chOff x="703573" y="2145757"/>
            <a:chExt cx="7667552" cy="2312723"/>
          </a:xfrm>
        </p:grpSpPr>
        <p:sp>
          <p:nvSpPr>
            <p:cNvPr id="24" name="矩形 23">
              <a:extLst>
                <a:ext uri="{FF2B5EF4-FFF2-40B4-BE49-F238E27FC236}">
                  <a16:creationId xmlns:a16="http://schemas.microsoft.com/office/drawing/2014/main" xmlns="" id="{44C7DA5F-274F-4AF3-818D-D0AA8C55109D}"/>
                </a:ext>
              </a:extLst>
            </p:cNvPr>
            <p:cNvSpPr/>
            <p:nvPr/>
          </p:nvSpPr>
          <p:spPr>
            <a:xfrm>
              <a:off x="703573" y="2145757"/>
              <a:ext cx="7667551" cy="2312723"/>
            </a:xfrm>
            <a:prstGeom prst="rect">
              <a:avLst/>
            </a:prstGeom>
            <a:solidFill>
              <a:srgbClr val="DD5604"/>
            </a:solidFill>
            <a:ln w="9525">
              <a:solidFill>
                <a:srgbClr val="DD560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2" name="矩形 21">
              <a:extLst>
                <a:ext uri="{FF2B5EF4-FFF2-40B4-BE49-F238E27FC236}">
                  <a16:creationId xmlns:a16="http://schemas.microsoft.com/office/drawing/2014/main" xmlns="" id="{5E62E2BB-C4A7-423C-9D68-942199146C3F}"/>
                </a:ext>
              </a:extLst>
            </p:cNvPr>
            <p:cNvSpPr/>
            <p:nvPr/>
          </p:nvSpPr>
          <p:spPr>
            <a:xfrm>
              <a:off x="1021467" y="2145757"/>
              <a:ext cx="7349658" cy="2312723"/>
            </a:xfrm>
            <a:prstGeom prst="rect">
              <a:avLst/>
            </a:prstGeom>
            <a:solidFill>
              <a:schemeClr val="bg1"/>
            </a:solidFill>
            <a:ln>
              <a:solidFill>
                <a:srgbClr val="DD5604"/>
              </a:solidFill>
            </a:ln>
          </p:spPr>
          <p:txBody>
            <a:bodyPr wrap="square" anchor="ctr" anchorCtr="0">
              <a:noAutofit/>
            </a:bodyPr>
            <a:lstStyle/>
            <a:p>
              <a:pPr indent="457200">
                <a:lnSpc>
                  <a:spcPct val="150000"/>
                </a:lnSpc>
              </a:pPr>
              <a:r>
                <a:rPr lang="zh-CN" altLang="en-US" sz="2000" dirty="0">
                  <a:solidFill>
                    <a:srgbClr val="DD5604"/>
                  </a:solidFill>
                  <a:latin typeface="Microsoft YaHei" panose="020B0503020204020204" pitchFamily="34" charset="-122"/>
                  <a:ea typeface="Microsoft YaHei" panose="020B0503020204020204" pitchFamily="34" charset="-122"/>
                </a:rPr>
                <a:t>二是</a:t>
              </a:r>
              <a:r>
                <a:rPr lang="zh-CN" altLang="en-US" sz="2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icrosoft YaHei" panose="020B0503020204020204" pitchFamily="34" charset="-122"/>
                  <a:ea typeface="Microsoft YaHei" panose="020B0503020204020204" pitchFamily="34" charset="-122"/>
                </a:rPr>
                <a:t>明确</a:t>
              </a:r>
              <a:r>
                <a:rPr lang="zh-CN" altLang="en-US" sz="2000" dirty="0">
                  <a:solidFill>
                    <a:srgbClr val="DD5604"/>
                  </a:solidFill>
                  <a:latin typeface="Microsoft YaHei" panose="020B0503020204020204" pitchFamily="34" charset="-122"/>
                  <a:ea typeface="Microsoft YaHei" panose="020B0503020204020204" pitchFamily="34" charset="-122"/>
                </a:rPr>
                <a:t>新时代我国社会主要矛盾是人民日益增长的美好生活需要和不平衡不充分的发展之间的矛盾，必须坚持以人民为中心的发展思想，不断促进人的全面发展、全体人民共同富裕；</a:t>
              </a:r>
              <a:endParaRPr lang="zh-CN" altLang="zh-CN" sz="2000" dirty="0">
                <a:solidFill>
                  <a:srgbClr val="DD5604"/>
                </a:solidFill>
                <a:latin typeface="Microsoft YaHei" panose="020B0503020204020204" pitchFamily="34" charset="-122"/>
                <a:ea typeface="Microsoft YaHei" panose="020B0503020204020204" pitchFamily="34" charset="-122"/>
              </a:endParaRPr>
            </a:p>
          </p:txBody>
        </p:sp>
      </p:grpSp>
    </p:spTree>
    <p:extLst>
      <p:ext uri="{BB962C8B-B14F-4D97-AF65-F5344CB8AC3E}">
        <p14:creationId xmlns="" xmlns:p14="http://schemas.microsoft.com/office/powerpoint/2010/main" val="6350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1000"/>
                                        <p:tgtEl>
                                          <p:spTgt spid="17"/>
                                        </p:tgtEl>
                                      </p:cBhvr>
                                    </p:animEffect>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3" name="文本占位符 1"/>
          <p:cNvSpPr>
            <a:spLocks noGrp="1"/>
          </p:cNvSpPr>
          <p:nvPr>
            <p:ph type="body" sz="quarter" idx="10"/>
          </p:nvPr>
        </p:nvSpPr>
        <p:spPr>
          <a:xfrm>
            <a:off x="1269694" y="146046"/>
            <a:ext cx="7055599" cy="460007"/>
          </a:xfrm>
        </p:spPr>
        <p:txBody>
          <a:bodyPr/>
          <a:lstStyle/>
          <a:p>
            <a:r>
              <a:rPr lang="zh-CN" altLang="en-US" dirty="0"/>
              <a:t>二、准确把握习近平新时代中国特色社会主义思想</a:t>
            </a:r>
          </a:p>
        </p:txBody>
      </p:sp>
      <p:grpSp>
        <p:nvGrpSpPr>
          <p:cNvPr id="2" name="组合 16"/>
          <p:cNvGrpSpPr/>
          <p:nvPr/>
        </p:nvGrpSpPr>
        <p:grpSpPr>
          <a:xfrm>
            <a:off x="627017" y="1097281"/>
            <a:ext cx="7824652" cy="2207622"/>
            <a:chOff x="703573" y="2145757"/>
            <a:chExt cx="7777614" cy="2524487"/>
          </a:xfrm>
        </p:grpSpPr>
        <p:sp>
          <p:nvSpPr>
            <p:cNvPr id="1048694" name="矩形 14"/>
            <p:cNvSpPr/>
            <p:nvPr/>
          </p:nvSpPr>
          <p:spPr>
            <a:xfrm>
              <a:off x="703573" y="2145757"/>
              <a:ext cx="7667551" cy="2312723"/>
            </a:xfrm>
            <a:prstGeom prst="rect">
              <a:avLst/>
            </a:prstGeom>
            <a:solidFill>
              <a:srgbClr val="DD5604"/>
            </a:solidFill>
            <a:ln w="9525">
              <a:solidFill>
                <a:srgbClr val="DD560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48695" name="矩形 3"/>
            <p:cNvSpPr/>
            <p:nvPr/>
          </p:nvSpPr>
          <p:spPr>
            <a:xfrm>
              <a:off x="1021466" y="2145757"/>
              <a:ext cx="7459721" cy="2524487"/>
            </a:xfrm>
            <a:prstGeom prst="rect">
              <a:avLst/>
            </a:prstGeom>
            <a:solidFill>
              <a:schemeClr val="bg1"/>
            </a:solidFill>
            <a:ln>
              <a:solidFill>
                <a:srgbClr val="DD5604"/>
              </a:solidFill>
            </a:ln>
          </p:spPr>
          <p:txBody>
            <a:bodyPr wrap="square" anchor="ctr" anchorCtr="0">
              <a:noAutofit/>
            </a:bodyPr>
            <a:lstStyle/>
            <a:p>
              <a:pPr indent="457200" algn="just">
                <a:lnSpc>
                  <a:spcPct val="150000"/>
                </a:lnSpc>
              </a:pPr>
              <a:r>
                <a:rPr lang="zh-CN" altLang="en-US" sz="2000" dirty="0">
                  <a:solidFill>
                    <a:srgbClr val="DD5604"/>
                  </a:solidFill>
                  <a:latin typeface="Microsoft YaHei" panose="020B0503020204020204" pitchFamily="34" charset="-122"/>
                  <a:ea typeface="Microsoft YaHei" panose="020B0503020204020204" pitchFamily="34" charset="-122"/>
                </a:rPr>
                <a:t>三是</a:t>
              </a:r>
              <a:r>
                <a:rPr lang="zh-CN" altLang="en-US" sz="2000" b="1" dirty="0">
                  <a:ln w="9525">
                    <a:solidFill>
                      <a:schemeClr val="bg1"/>
                    </a:solidFill>
                    <a:prstDash val="solid"/>
                  </a:ln>
                  <a:solidFill>
                    <a:schemeClr val="accent5"/>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明确</a:t>
              </a:r>
              <a:r>
                <a:rPr lang="zh-CN" altLang="en-US" sz="2000" dirty="0">
                  <a:solidFill>
                    <a:srgbClr val="DD5604"/>
                  </a:solidFill>
                  <a:latin typeface="Microsoft YaHei" panose="020B0503020204020204" pitchFamily="34" charset="-122"/>
                  <a:ea typeface="Microsoft YaHei" panose="020B0503020204020204" pitchFamily="34" charset="-122"/>
                </a:rPr>
                <a:t>中国特色社会主义事业总体布局是“五位一体</a:t>
              </a:r>
              <a:r>
                <a:rPr lang="zh-CN" altLang="en-US" sz="2000" dirty="0" smtClean="0">
                  <a:solidFill>
                    <a:srgbClr val="DD5604"/>
                  </a:solidFill>
                  <a:latin typeface="Microsoft YaHei" panose="020B0503020204020204" pitchFamily="34" charset="-122"/>
                  <a:ea typeface="Microsoft YaHei" panose="020B0503020204020204" pitchFamily="34" charset="-122"/>
                </a:rPr>
                <a:t>”（</a:t>
              </a:r>
              <a:r>
                <a:rPr lang="zh-CN" altLang="en-US" sz="2000" dirty="0" smtClean="0">
                  <a:solidFill>
                    <a:schemeClr val="accent5">
                      <a:lumMod val="75000"/>
                    </a:schemeClr>
                  </a:solidFill>
                  <a:latin typeface="Microsoft YaHei" panose="020B0503020204020204" pitchFamily="34" charset="-122"/>
                  <a:ea typeface="Microsoft YaHei" panose="020B0503020204020204" pitchFamily="34" charset="-122"/>
                </a:rPr>
                <a:t>经济建设、政治</a:t>
              </a:r>
              <a:r>
                <a:rPr lang="zh-CN" altLang="en-US" sz="2000" smtClean="0">
                  <a:solidFill>
                    <a:schemeClr val="accent5">
                      <a:lumMod val="75000"/>
                    </a:schemeClr>
                  </a:solidFill>
                  <a:latin typeface="Microsoft YaHei" panose="020B0503020204020204" pitchFamily="34" charset="-122"/>
                  <a:ea typeface="Microsoft YaHei" panose="020B0503020204020204" pitchFamily="34" charset="-122"/>
                </a:rPr>
                <a:t>建设、文化建设</a:t>
              </a:r>
              <a:r>
                <a:rPr lang="zh-CN" altLang="en-US" sz="2000" dirty="0" smtClean="0">
                  <a:solidFill>
                    <a:schemeClr val="accent5">
                      <a:lumMod val="75000"/>
                    </a:schemeClr>
                  </a:solidFill>
                  <a:latin typeface="Microsoft YaHei" panose="020B0503020204020204" pitchFamily="34" charset="-122"/>
                  <a:ea typeface="Microsoft YaHei" panose="020B0503020204020204" pitchFamily="34" charset="-122"/>
                </a:rPr>
                <a:t>、社会建设、生态建设</a:t>
              </a:r>
              <a:r>
                <a:rPr lang="zh-CN" altLang="en-US" sz="2000" dirty="0" smtClean="0">
                  <a:solidFill>
                    <a:srgbClr val="DD5604"/>
                  </a:solidFill>
                  <a:latin typeface="Microsoft YaHei" panose="020B0503020204020204" pitchFamily="34" charset="-122"/>
                  <a:ea typeface="Microsoft YaHei" panose="020B0503020204020204" pitchFamily="34" charset="-122"/>
                </a:rPr>
                <a:t>），战</a:t>
              </a:r>
              <a:r>
                <a:rPr lang="zh-CN" altLang="en-US" sz="2000" dirty="0">
                  <a:solidFill>
                    <a:srgbClr val="DD5604"/>
                  </a:solidFill>
                  <a:latin typeface="Microsoft YaHei" panose="020B0503020204020204" pitchFamily="34" charset="-122"/>
                  <a:ea typeface="Microsoft YaHei" panose="020B0503020204020204" pitchFamily="34" charset="-122"/>
                </a:rPr>
                <a:t>略布局是“四个全面</a:t>
              </a:r>
              <a:r>
                <a:rPr lang="zh-CN" altLang="en-US" sz="2000" dirty="0" smtClean="0">
                  <a:solidFill>
                    <a:srgbClr val="DD5604"/>
                  </a:solidFill>
                  <a:latin typeface="Microsoft YaHei" panose="020B0503020204020204" pitchFamily="34" charset="-122"/>
                  <a:ea typeface="Microsoft YaHei" panose="020B0503020204020204" pitchFamily="34" charset="-122"/>
                </a:rPr>
                <a:t>”（</a:t>
              </a:r>
              <a:r>
                <a:rPr lang="zh-CN" altLang="en-US" sz="2000" dirty="0" smtClean="0">
                  <a:solidFill>
                    <a:schemeClr val="accent5">
                      <a:lumMod val="75000"/>
                    </a:schemeClr>
                  </a:solidFill>
                  <a:latin typeface="Microsoft YaHei" panose="020B0503020204020204" pitchFamily="34" charset="-122"/>
                  <a:ea typeface="Microsoft YaHei" panose="020B0503020204020204" pitchFamily="34" charset="-122"/>
                </a:rPr>
                <a:t>全面建成小康社会、全面深化改革，全面依法治国，全面从严治党</a:t>
              </a:r>
              <a:r>
                <a:rPr lang="zh-CN" altLang="en-US" sz="2000" dirty="0" smtClean="0">
                  <a:solidFill>
                    <a:srgbClr val="DD5604"/>
                  </a:solidFill>
                  <a:latin typeface="Microsoft YaHei" panose="020B0503020204020204" pitchFamily="34" charset="-122"/>
                  <a:ea typeface="Microsoft YaHei" panose="020B0503020204020204" pitchFamily="34" charset="-122"/>
                </a:rPr>
                <a:t>），</a:t>
              </a:r>
              <a:r>
                <a:rPr lang="zh-CN" altLang="en-US" sz="2000" dirty="0">
                  <a:solidFill>
                    <a:srgbClr val="DD5604"/>
                  </a:solidFill>
                  <a:latin typeface="Microsoft YaHei" panose="020B0503020204020204" pitchFamily="34" charset="-122"/>
                  <a:ea typeface="Microsoft YaHei" panose="020B0503020204020204" pitchFamily="34" charset="-122"/>
                </a:rPr>
                <a:t>强调坚</a:t>
              </a:r>
              <a:r>
                <a:rPr lang="zh-CN" altLang="en-US" sz="2000" dirty="0" smtClean="0">
                  <a:solidFill>
                    <a:srgbClr val="DD5604"/>
                  </a:solidFill>
                  <a:latin typeface="Microsoft YaHei" panose="020B0503020204020204" pitchFamily="34" charset="-122"/>
                  <a:ea typeface="Microsoft YaHei" panose="020B0503020204020204" pitchFamily="34" charset="-122"/>
                </a:rPr>
                <a:t>定“四个自信</a:t>
              </a:r>
              <a:r>
                <a:rPr lang="zh-CN" altLang="en-US" sz="2000" dirty="0" smtClean="0">
                  <a:solidFill>
                    <a:schemeClr val="accent5">
                      <a:lumMod val="75000"/>
                    </a:schemeClr>
                  </a:solidFill>
                  <a:latin typeface="Microsoft YaHei" panose="020B0503020204020204" pitchFamily="34" charset="-122"/>
                  <a:ea typeface="Microsoft YaHei" panose="020B0503020204020204" pitchFamily="34" charset="-122"/>
                </a:rPr>
                <a:t>”（道路自信、理论自信、制度自信、文化自信）；</a:t>
              </a:r>
              <a:endParaRPr lang="zh-CN" altLang="zh-CN" sz="2000" dirty="0">
                <a:solidFill>
                  <a:schemeClr val="accent5">
                    <a:lumMod val="75000"/>
                  </a:schemeClr>
                </a:solidFill>
                <a:latin typeface="Microsoft YaHei" panose="020B0503020204020204" pitchFamily="34" charset="-122"/>
                <a:ea typeface="Microsoft YaHei" panose="020B0503020204020204" pitchFamily="34" charset="-122"/>
              </a:endParaRPr>
            </a:p>
          </p:txBody>
        </p:sp>
      </p:grpSp>
      <p:grpSp>
        <p:nvGrpSpPr>
          <p:cNvPr id="3" name="组合 24"/>
          <p:cNvGrpSpPr/>
          <p:nvPr/>
        </p:nvGrpSpPr>
        <p:grpSpPr>
          <a:xfrm>
            <a:off x="738224" y="3357191"/>
            <a:ext cx="7739570" cy="1227872"/>
            <a:chOff x="703574" y="2145757"/>
            <a:chExt cx="7667551" cy="2312723"/>
          </a:xfrm>
        </p:grpSpPr>
        <p:sp>
          <p:nvSpPr>
            <p:cNvPr id="1048696" name="矩形 25"/>
            <p:cNvSpPr/>
            <p:nvPr/>
          </p:nvSpPr>
          <p:spPr>
            <a:xfrm>
              <a:off x="703574" y="2145757"/>
              <a:ext cx="7667550" cy="2312723"/>
            </a:xfrm>
            <a:prstGeom prst="rect">
              <a:avLst/>
            </a:prstGeom>
            <a:solidFill>
              <a:srgbClr val="DD5604"/>
            </a:solidFill>
            <a:ln w="9525">
              <a:solidFill>
                <a:srgbClr val="DD560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48697" name="矩形 26"/>
            <p:cNvSpPr/>
            <p:nvPr/>
          </p:nvSpPr>
          <p:spPr>
            <a:xfrm>
              <a:off x="1021467" y="2145757"/>
              <a:ext cx="7349658" cy="2312723"/>
            </a:xfrm>
            <a:prstGeom prst="rect">
              <a:avLst/>
            </a:prstGeom>
            <a:solidFill>
              <a:schemeClr val="bg1"/>
            </a:solidFill>
            <a:ln>
              <a:solidFill>
                <a:srgbClr val="DD5604"/>
              </a:solidFill>
            </a:ln>
          </p:spPr>
          <p:txBody>
            <a:bodyPr wrap="square" anchor="ctr" anchorCtr="0">
              <a:noAutofit/>
            </a:bodyPr>
            <a:lstStyle/>
            <a:p>
              <a:pPr indent="457200">
                <a:lnSpc>
                  <a:spcPct val="150000"/>
                </a:lnSpc>
              </a:pPr>
              <a:r>
                <a:rPr lang="zh-CN" altLang="en-US" sz="2000" dirty="0">
                  <a:solidFill>
                    <a:srgbClr val="DD5604"/>
                  </a:solidFill>
                  <a:latin typeface="Microsoft YaHei" panose="020B0503020204020204" pitchFamily="34" charset="-122"/>
                  <a:ea typeface="Microsoft YaHei" panose="020B0503020204020204" pitchFamily="34" charset="-122"/>
                </a:rPr>
                <a:t>四是</a:t>
              </a:r>
              <a:r>
                <a:rPr lang="zh-CN" altLang="en-US" sz="2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icrosoft YaHei" panose="020B0503020204020204" pitchFamily="34" charset="-122"/>
                  <a:ea typeface="Microsoft YaHei" panose="020B0503020204020204" pitchFamily="34" charset="-122"/>
                </a:rPr>
                <a:t>明确</a:t>
              </a:r>
              <a:r>
                <a:rPr lang="zh-CN" altLang="en-US" sz="2000" dirty="0">
                  <a:solidFill>
                    <a:srgbClr val="DD5604"/>
                  </a:solidFill>
                  <a:latin typeface="Microsoft YaHei" panose="020B0503020204020204" pitchFamily="34" charset="-122"/>
                  <a:ea typeface="Microsoft YaHei" panose="020B0503020204020204" pitchFamily="34" charset="-122"/>
                </a:rPr>
                <a:t>全面深化改革总目标是完善和发展中国特色社会主义制度、推进国家治理体系和治理能力现代化；</a:t>
              </a:r>
              <a:endParaRPr lang="zh-CN" altLang="zh-CN" sz="2000" dirty="0">
                <a:solidFill>
                  <a:srgbClr val="DD5604"/>
                </a:solidFill>
                <a:latin typeface="Microsoft YaHei" panose="020B0503020204020204" pitchFamily="34" charset="-122"/>
                <a:ea typeface="Microsoft YaHei" panose="020B0503020204020204" pitchFamily="34" charset="-122"/>
              </a:endParaRPr>
            </a:p>
          </p:txBody>
        </p:sp>
      </p:grpSp>
      <p:grpSp>
        <p:nvGrpSpPr>
          <p:cNvPr id="4" name="组合 27"/>
          <p:cNvGrpSpPr/>
          <p:nvPr/>
        </p:nvGrpSpPr>
        <p:grpSpPr>
          <a:xfrm>
            <a:off x="712098" y="4715692"/>
            <a:ext cx="7791399" cy="1397726"/>
            <a:chOff x="677448" y="2426297"/>
            <a:chExt cx="7667550" cy="2501489"/>
          </a:xfrm>
        </p:grpSpPr>
        <p:sp>
          <p:nvSpPr>
            <p:cNvPr id="1048698" name="矩形 28"/>
            <p:cNvSpPr/>
            <p:nvPr/>
          </p:nvSpPr>
          <p:spPr>
            <a:xfrm>
              <a:off x="677448" y="2615063"/>
              <a:ext cx="7667550" cy="2312723"/>
            </a:xfrm>
            <a:prstGeom prst="rect">
              <a:avLst/>
            </a:prstGeom>
            <a:solidFill>
              <a:srgbClr val="DD5604"/>
            </a:solidFill>
            <a:ln w="9525">
              <a:solidFill>
                <a:srgbClr val="DD560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48699" name="矩形 29"/>
            <p:cNvSpPr/>
            <p:nvPr/>
          </p:nvSpPr>
          <p:spPr>
            <a:xfrm>
              <a:off x="944336" y="2426297"/>
              <a:ext cx="7349658" cy="2312724"/>
            </a:xfrm>
            <a:prstGeom prst="rect">
              <a:avLst/>
            </a:prstGeom>
            <a:solidFill>
              <a:schemeClr val="bg1"/>
            </a:solidFill>
            <a:ln>
              <a:solidFill>
                <a:srgbClr val="DD5604"/>
              </a:solidFill>
            </a:ln>
          </p:spPr>
          <p:txBody>
            <a:bodyPr wrap="square" anchor="ctr" anchorCtr="0">
              <a:noAutofit/>
            </a:bodyPr>
            <a:lstStyle/>
            <a:p>
              <a:pPr indent="457200">
                <a:lnSpc>
                  <a:spcPct val="150000"/>
                </a:lnSpc>
              </a:pPr>
              <a:r>
                <a:rPr lang="zh-CN" altLang="en-US" sz="2000" dirty="0">
                  <a:solidFill>
                    <a:srgbClr val="DD5604"/>
                  </a:solidFill>
                  <a:latin typeface="Microsoft YaHei" panose="020B0503020204020204" pitchFamily="34" charset="-122"/>
                  <a:ea typeface="Microsoft YaHei" panose="020B0503020204020204" pitchFamily="34" charset="-122"/>
                </a:rPr>
                <a:t>五是</a:t>
              </a:r>
              <a:r>
                <a:rPr lang="zh-CN" altLang="en-US" sz="2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icrosoft YaHei" panose="020B0503020204020204" pitchFamily="34" charset="-122"/>
                  <a:ea typeface="Microsoft YaHei" panose="020B0503020204020204" pitchFamily="34" charset="-122"/>
                </a:rPr>
                <a:t>明确</a:t>
              </a:r>
              <a:r>
                <a:rPr lang="zh-CN" altLang="en-US" sz="2000" dirty="0">
                  <a:solidFill>
                    <a:srgbClr val="DD5604"/>
                  </a:solidFill>
                  <a:latin typeface="Microsoft YaHei" panose="020B0503020204020204" pitchFamily="34" charset="-122"/>
                  <a:ea typeface="Microsoft YaHei" panose="020B0503020204020204" pitchFamily="34" charset="-122"/>
                </a:rPr>
                <a:t>全面推进依法治国总目标是建设中国特色社会主义法治体系、建设社会主义法治国家；</a:t>
              </a:r>
              <a:endParaRPr lang="zh-CN" altLang="zh-CN" sz="2000" dirty="0">
                <a:solidFill>
                  <a:srgbClr val="DD5604"/>
                </a:solidFill>
                <a:latin typeface="Microsoft YaHei" panose="020B0503020204020204" pitchFamily="34" charset="-122"/>
                <a:ea typeface="Microsoft YaHei"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1000"/>
                                        <p:tgtEl>
                                          <p:spTgt spid="3"/>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69694" y="146046"/>
            <a:ext cx="7055599" cy="460007"/>
          </a:xfrm>
        </p:spPr>
        <p:txBody>
          <a:bodyPr/>
          <a:lstStyle/>
          <a:p>
            <a:r>
              <a:rPr lang="zh-CN" altLang="en-US" dirty="0"/>
              <a:t>二、准确把握习近平新时代中国特色社会主义思想</a:t>
            </a:r>
          </a:p>
        </p:txBody>
      </p:sp>
      <p:grpSp>
        <p:nvGrpSpPr>
          <p:cNvPr id="17" name="组合 16">
            <a:extLst>
              <a:ext uri="{FF2B5EF4-FFF2-40B4-BE49-F238E27FC236}">
                <a16:creationId xmlns:a16="http://schemas.microsoft.com/office/drawing/2014/main" xmlns="" id="{91B097E0-5BE0-4391-B922-8BFC7C09A6DC}"/>
              </a:ext>
            </a:extLst>
          </p:cNvPr>
          <p:cNvGrpSpPr/>
          <p:nvPr/>
        </p:nvGrpSpPr>
        <p:grpSpPr>
          <a:xfrm>
            <a:off x="738223" y="1261755"/>
            <a:ext cx="7667552" cy="1624881"/>
            <a:chOff x="703573" y="2145757"/>
            <a:chExt cx="7667552" cy="2312723"/>
          </a:xfrm>
        </p:grpSpPr>
        <p:sp>
          <p:nvSpPr>
            <p:cNvPr id="15" name="矩形 14">
              <a:extLst>
                <a:ext uri="{FF2B5EF4-FFF2-40B4-BE49-F238E27FC236}">
                  <a16:creationId xmlns:a16="http://schemas.microsoft.com/office/drawing/2014/main" xmlns="" id="{DFDF7999-0E56-4F3A-ADEE-04B74CC82EB0}"/>
                </a:ext>
              </a:extLst>
            </p:cNvPr>
            <p:cNvSpPr/>
            <p:nvPr/>
          </p:nvSpPr>
          <p:spPr>
            <a:xfrm>
              <a:off x="703573" y="2145757"/>
              <a:ext cx="7667551" cy="2312723"/>
            </a:xfrm>
            <a:prstGeom prst="rect">
              <a:avLst/>
            </a:prstGeom>
            <a:solidFill>
              <a:srgbClr val="DD5604"/>
            </a:solidFill>
            <a:ln w="9525">
              <a:solidFill>
                <a:srgbClr val="DD560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 name="矩形 3">
              <a:extLst>
                <a:ext uri="{FF2B5EF4-FFF2-40B4-BE49-F238E27FC236}">
                  <a16:creationId xmlns:a16="http://schemas.microsoft.com/office/drawing/2014/main" xmlns="" id="{2EF6D551-BD16-4502-9D2F-C63133569D2B}"/>
                </a:ext>
              </a:extLst>
            </p:cNvPr>
            <p:cNvSpPr/>
            <p:nvPr/>
          </p:nvSpPr>
          <p:spPr>
            <a:xfrm>
              <a:off x="1021467" y="2145757"/>
              <a:ext cx="7349658" cy="2312723"/>
            </a:xfrm>
            <a:prstGeom prst="rect">
              <a:avLst/>
            </a:prstGeom>
            <a:solidFill>
              <a:schemeClr val="bg1"/>
            </a:solidFill>
            <a:ln>
              <a:solidFill>
                <a:srgbClr val="DD5604"/>
              </a:solidFill>
            </a:ln>
          </p:spPr>
          <p:txBody>
            <a:bodyPr wrap="square" anchor="ctr" anchorCtr="0">
              <a:noAutofit/>
            </a:bodyPr>
            <a:lstStyle/>
            <a:p>
              <a:pPr indent="457200">
                <a:lnSpc>
                  <a:spcPct val="150000"/>
                </a:lnSpc>
              </a:pPr>
              <a:r>
                <a:rPr lang="zh-CN" altLang="en-US" sz="2000" dirty="0">
                  <a:solidFill>
                    <a:srgbClr val="DD5604"/>
                  </a:solidFill>
                  <a:latin typeface="Microsoft YaHei" panose="020B0503020204020204" pitchFamily="34" charset="-122"/>
                  <a:ea typeface="Microsoft YaHei" panose="020B0503020204020204" pitchFamily="34" charset="-122"/>
                </a:rPr>
                <a:t>六是</a:t>
              </a:r>
              <a:r>
                <a:rPr lang="zh-CN" altLang="en-US" sz="2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icrosoft YaHei" panose="020B0503020204020204" pitchFamily="34" charset="-122"/>
                  <a:ea typeface="Microsoft YaHei" panose="020B0503020204020204" pitchFamily="34" charset="-122"/>
                </a:rPr>
                <a:t>明确</a:t>
              </a:r>
              <a:r>
                <a:rPr lang="zh-CN" altLang="en-US" sz="2000" dirty="0">
                  <a:solidFill>
                    <a:srgbClr val="DD5604"/>
                  </a:solidFill>
                  <a:latin typeface="Microsoft YaHei" panose="020B0503020204020204" pitchFamily="34" charset="-122"/>
                  <a:ea typeface="Microsoft YaHei" panose="020B0503020204020204" pitchFamily="34" charset="-122"/>
                </a:rPr>
                <a:t>党在新时代的强军目标是建设一支听党指挥、能打胜仗、作风优良的人民军队，把人民军队建设成为世界一流军队；</a:t>
              </a:r>
              <a:endParaRPr lang="zh-CN" altLang="zh-CN" sz="2000" dirty="0">
                <a:solidFill>
                  <a:srgbClr val="DD5604"/>
                </a:solidFill>
                <a:latin typeface="Microsoft YaHei" panose="020B0503020204020204" pitchFamily="34" charset="-122"/>
                <a:ea typeface="Microsoft YaHei" panose="020B0503020204020204" pitchFamily="34" charset="-122"/>
              </a:endParaRPr>
            </a:p>
          </p:txBody>
        </p:sp>
      </p:grpSp>
      <p:grpSp>
        <p:nvGrpSpPr>
          <p:cNvPr id="25" name="组合 24">
            <a:extLst>
              <a:ext uri="{FF2B5EF4-FFF2-40B4-BE49-F238E27FC236}">
                <a16:creationId xmlns:a16="http://schemas.microsoft.com/office/drawing/2014/main" xmlns="" id="{DD1CEABD-97C4-4805-B67B-82D86541810D}"/>
              </a:ext>
            </a:extLst>
          </p:cNvPr>
          <p:cNvGrpSpPr/>
          <p:nvPr/>
        </p:nvGrpSpPr>
        <p:grpSpPr>
          <a:xfrm>
            <a:off x="738224" y="3045732"/>
            <a:ext cx="7667551" cy="1158716"/>
            <a:chOff x="703574" y="2145757"/>
            <a:chExt cx="7667551" cy="2312723"/>
          </a:xfrm>
        </p:grpSpPr>
        <p:sp>
          <p:nvSpPr>
            <p:cNvPr id="26" name="矩形 25">
              <a:extLst>
                <a:ext uri="{FF2B5EF4-FFF2-40B4-BE49-F238E27FC236}">
                  <a16:creationId xmlns:a16="http://schemas.microsoft.com/office/drawing/2014/main" xmlns="" id="{37EC71DD-0BB1-4C25-BE5D-B33BAB1A478C}"/>
                </a:ext>
              </a:extLst>
            </p:cNvPr>
            <p:cNvSpPr/>
            <p:nvPr/>
          </p:nvSpPr>
          <p:spPr>
            <a:xfrm>
              <a:off x="703574" y="2145757"/>
              <a:ext cx="7667550" cy="2312723"/>
            </a:xfrm>
            <a:prstGeom prst="rect">
              <a:avLst/>
            </a:prstGeom>
            <a:solidFill>
              <a:srgbClr val="DD5604"/>
            </a:solidFill>
            <a:ln w="9525">
              <a:solidFill>
                <a:srgbClr val="DD560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7" name="矩形 26">
              <a:extLst>
                <a:ext uri="{FF2B5EF4-FFF2-40B4-BE49-F238E27FC236}">
                  <a16:creationId xmlns:a16="http://schemas.microsoft.com/office/drawing/2014/main" xmlns="" id="{4E008992-1E81-4263-81F2-28CF40BE78F8}"/>
                </a:ext>
              </a:extLst>
            </p:cNvPr>
            <p:cNvSpPr/>
            <p:nvPr/>
          </p:nvSpPr>
          <p:spPr>
            <a:xfrm>
              <a:off x="1021467" y="2145757"/>
              <a:ext cx="7349658" cy="2312723"/>
            </a:xfrm>
            <a:prstGeom prst="rect">
              <a:avLst/>
            </a:prstGeom>
            <a:solidFill>
              <a:schemeClr val="bg1"/>
            </a:solidFill>
            <a:ln>
              <a:solidFill>
                <a:srgbClr val="DD5604"/>
              </a:solidFill>
            </a:ln>
          </p:spPr>
          <p:txBody>
            <a:bodyPr wrap="square" anchor="ctr" anchorCtr="0">
              <a:noAutofit/>
            </a:bodyPr>
            <a:lstStyle/>
            <a:p>
              <a:pPr indent="457200">
                <a:lnSpc>
                  <a:spcPct val="150000"/>
                </a:lnSpc>
              </a:pPr>
              <a:r>
                <a:rPr lang="zh-CN" altLang="en-US" sz="2000" dirty="0">
                  <a:solidFill>
                    <a:srgbClr val="DD5604"/>
                  </a:solidFill>
                  <a:latin typeface="Microsoft YaHei" panose="020B0503020204020204" pitchFamily="34" charset="-122"/>
                  <a:ea typeface="Microsoft YaHei" panose="020B0503020204020204" pitchFamily="34" charset="-122"/>
                </a:rPr>
                <a:t>七是</a:t>
              </a:r>
              <a:r>
                <a:rPr lang="zh-CN" altLang="en-US" sz="2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icrosoft YaHei" panose="020B0503020204020204" pitchFamily="34" charset="-122"/>
                  <a:ea typeface="Microsoft YaHei" panose="020B0503020204020204" pitchFamily="34" charset="-122"/>
                </a:rPr>
                <a:t>明确</a:t>
              </a:r>
              <a:r>
                <a:rPr lang="zh-CN" altLang="en-US" sz="2000" dirty="0">
                  <a:solidFill>
                    <a:srgbClr val="DD5604"/>
                  </a:solidFill>
                  <a:latin typeface="Microsoft YaHei" panose="020B0503020204020204" pitchFamily="34" charset="-122"/>
                  <a:ea typeface="Microsoft YaHei" panose="020B0503020204020204" pitchFamily="34" charset="-122"/>
                </a:rPr>
                <a:t>中国特色大国外交要推动构建新型国际关系，推动构建人类命运共同体；</a:t>
              </a:r>
              <a:endParaRPr lang="zh-CN" altLang="zh-CN" sz="2000" dirty="0">
                <a:solidFill>
                  <a:srgbClr val="DD5604"/>
                </a:solidFill>
                <a:latin typeface="Microsoft YaHei" panose="020B0503020204020204" pitchFamily="34" charset="-122"/>
                <a:ea typeface="Microsoft YaHei" panose="020B0503020204020204" pitchFamily="34" charset="-122"/>
              </a:endParaRPr>
            </a:p>
          </p:txBody>
        </p:sp>
      </p:grpSp>
      <p:grpSp>
        <p:nvGrpSpPr>
          <p:cNvPr id="12" name="组合 11">
            <a:extLst>
              <a:ext uri="{FF2B5EF4-FFF2-40B4-BE49-F238E27FC236}">
                <a16:creationId xmlns:a16="http://schemas.microsoft.com/office/drawing/2014/main" xmlns="" id="{60A07832-53A5-413A-89CB-BA3387034384}"/>
              </a:ext>
            </a:extLst>
          </p:cNvPr>
          <p:cNvGrpSpPr/>
          <p:nvPr/>
        </p:nvGrpSpPr>
        <p:grpSpPr>
          <a:xfrm>
            <a:off x="738223" y="4363543"/>
            <a:ext cx="7668762" cy="2312724"/>
            <a:chOff x="702363" y="2145756"/>
            <a:chExt cx="7668762" cy="2312724"/>
          </a:xfrm>
        </p:grpSpPr>
        <p:grpSp>
          <p:nvGrpSpPr>
            <p:cNvPr id="13" name="组合 12">
              <a:extLst>
                <a:ext uri="{FF2B5EF4-FFF2-40B4-BE49-F238E27FC236}">
                  <a16:creationId xmlns:a16="http://schemas.microsoft.com/office/drawing/2014/main" xmlns="" id="{796B0BF5-35B6-4785-B4F0-2E67E0F13330}"/>
                </a:ext>
              </a:extLst>
            </p:cNvPr>
            <p:cNvGrpSpPr/>
            <p:nvPr/>
          </p:nvGrpSpPr>
          <p:grpSpPr>
            <a:xfrm>
              <a:off x="702363" y="2145756"/>
              <a:ext cx="7667551" cy="2312724"/>
              <a:chOff x="702363" y="2145756"/>
              <a:chExt cx="7667551" cy="2312724"/>
            </a:xfrm>
          </p:grpSpPr>
          <p:sp>
            <p:nvSpPr>
              <p:cNvPr id="16" name="矩形: 圆角 15">
                <a:extLst>
                  <a:ext uri="{FF2B5EF4-FFF2-40B4-BE49-F238E27FC236}">
                    <a16:creationId xmlns:a16="http://schemas.microsoft.com/office/drawing/2014/main" xmlns="" id="{DC4CBB15-D48E-45BE-9556-A1AB8354E441}"/>
                  </a:ext>
                </a:extLst>
              </p:cNvPr>
              <p:cNvSpPr/>
              <p:nvPr/>
            </p:nvSpPr>
            <p:spPr>
              <a:xfrm>
                <a:off x="702363" y="2145757"/>
                <a:ext cx="7666340" cy="2312723"/>
              </a:xfrm>
              <a:prstGeom prst="roundRect">
                <a:avLst>
                  <a:gd name="adj" fmla="val 16586"/>
                </a:avLst>
              </a:prstGeom>
              <a:solidFill>
                <a:srgbClr val="DD5604"/>
              </a:solidFill>
              <a:ln w="9525">
                <a:solidFill>
                  <a:srgbClr val="DD56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xmlns="" id="{1500C57C-35BC-41FC-B3B0-982C05C19C71}"/>
                  </a:ext>
                </a:extLst>
              </p:cNvPr>
              <p:cNvSpPr/>
              <p:nvPr/>
            </p:nvSpPr>
            <p:spPr>
              <a:xfrm>
                <a:off x="703574" y="2145756"/>
                <a:ext cx="7666340" cy="1777483"/>
              </a:xfrm>
              <a:prstGeom prst="rect">
                <a:avLst/>
              </a:prstGeom>
              <a:solidFill>
                <a:srgbClr val="DD5604"/>
              </a:solidFill>
              <a:ln w="9525">
                <a:solidFill>
                  <a:srgbClr val="DD560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14" name="矩形 13">
              <a:extLst>
                <a:ext uri="{FF2B5EF4-FFF2-40B4-BE49-F238E27FC236}">
                  <a16:creationId xmlns:a16="http://schemas.microsoft.com/office/drawing/2014/main" xmlns="" id="{49E7DADE-B3E1-42A3-9104-623CBE390435}"/>
                </a:ext>
              </a:extLst>
            </p:cNvPr>
            <p:cNvSpPr/>
            <p:nvPr/>
          </p:nvSpPr>
          <p:spPr>
            <a:xfrm>
              <a:off x="1021467" y="2145757"/>
              <a:ext cx="7349658" cy="2312723"/>
            </a:xfrm>
            <a:prstGeom prst="rect">
              <a:avLst/>
            </a:prstGeom>
            <a:solidFill>
              <a:schemeClr val="bg1"/>
            </a:solidFill>
            <a:ln>
              <a:solidFill>
                <a:srgbClr val="DD5604"/>
              </a:solidFill>
            </a:ln>
          </p:spPr>
          <p:txBody>
            <a:bodyPr wrap="square" anchor="ctr" anchorCtr="0">
              <a:noAutofit/>
            </a:bodyPr>
            <a:lstStyle/>
            <a:p>
              <a:pPr indent="457200">
                <a:lnSpc>
                  <a:spcPct val="150000"/>
                </a:lnSpc>
              </a:pPr>
              <a:r>
                <a:rPr lang="zh-CN" altLang="en-US" sz="2000" dirty="0">
                  <a:solidFill>
                    <a:srgbClr val="DD5604"/>
                  </a:solidFill>
                  <a:latin typeface="Microsoft YaHei" panose="020B0503020204020204" pitchFamily="34" charset="-122"/>
                  <a:ea typeface="Microsoft YaHei" panose="020B0503020204020204" pitchFamily="34" charset="-122"/>
                </a:rPr>
                <a:t>八是</a:t>
              </a:r>
              <a:r>
                <a:rPr lang="zh-CN" altLang="en-US" sz="2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icrosoft YaHei" panose="020B0503020204020204" pitchFamily="34" charset="-122"/>
                  <a:ea typeface="Microsoft YaHei" panose="020B0503020204020204" pitchFamily="34" charset="-122"/>
                </a:rPr>
                <a:t>明确</a:t>
              </a:r>
              <a:r>
                <a:rPr lang="zh-CN" altLang="en-US" sz="2000" dirty="0">
                  <a:solidFill>
                    <a:srgbClr val="DD5604"/>
                  </a:solidFill>
                  <a:latin typeface="Microsoft YaHei" panose="020B0503020204020204" pitchFamily="34" charset="-122"/>
                  <a:ea typeface="Microsoft YaHei" panose="020B0503020204020204" pitchFamily="34" charset="-122"/>
                </a:rPr>
                <a:t>中国特色社会主义最本质的特征是中国共产党领导，中国特色社会主义制度的最大优势是中国共产党领导，党是最高政治领导力量，提出新时代党的建设总要求，突出政治建设在党的建设中的重要地位。</a:t>
              </a:r>
              <a:endParaRPr lang="zh-CN" altLang="zh-CN" sz="2000" dirty="0">
                <a:solidFill>
                  <a:srgbClr val="DD5604"/>
                </a:solidFill>
                <a:latin typeface="Microsoft YaHei" panose="020B0503020204020204" pitchFamily="34" charset="-122"/>
                <a:ea typeface="Microsoft YaHei" panose="020B0503020204020204" pitchFamily="34" charset="-122"/>
              </a:endParaRPr>
            </a:p>
          </p:txBody>
        </p:sp>
      </p:grpSp>
    </p:spTree>
    <p:extLst>
      <p:ext uri="{BB962C8B-B14F-4D97-AF65-F5344CB8AC3E}">
        <p14:creationId xmlns="" xmlns:p14="http://schemas.microsoft.com/office/powerpoint/2010/main" val="201909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1000"/>
                                        <p:tgtEl>
                                          <p:spTgt spid="17"/>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up)">
                                      <p:cBhvr>
                                        <p:cTn id="11" dur="1000"/>
                                        <p:tgtEl>
                                          <p:spTgt spid="25"/>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69694" y="146046"/>
            <a:ext cx="7183190" cy="460007"/>
          </a:xfrm>
        </p:spPr>
        <p:txBody>
          <a:bodyPr/>
          <a:lstStyle/>
          <a:p>
            <a:r>
              <a:rPr lang="zh-CN" altLang="en-US" dirty="0"/>
              <a:t>二、准确把握习近平新时代中国特色社会主义思想</a:t>
            </a:r>
          </a:p>
        </p:txBody>
      </p:sp>
      <p:sp>
        <p:nvSpPr>
          <p:cNvPr id="37" name="矩形 36"/>
          <p:cNvSpPr/>
          <p:nvPr/>
        </p:nvSpPr>
        <p:spPr>
          <a:xfrm>
            <a:off x="955964" y="1900327"/>
            <a:ext cx="7294418" cy="4442609"/>
          </a:xfrm>
          <a:prstGeom prst="rect">
            <a:avLst/>
          </a:prstGeom>
          <a:noFill/>
          <a:ln>
            <a:solidFill>
              <a:srgbClr val="CC5B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1364974" y="2365010"/>
            <a:ext cx="6599582" cy="3247877"/>
          </a:xfrm>
          <a:prstGeom prst="rect">
            <a:avLst/>
          </a:prstGeom>
        </p:spPr>
        <p:txBody>
          <a:bodyPr wrap="square">
            <a:spAutoFit/>
          </a:bodyPr>
          <a:lstStyle/>
          <a:p>
            <a:pPr>
              <a:lnSpc>
                <a:spcPct val="150000"/>
              </a:lnSpc>
            </a:pPr>
            <a:r>
              <a:rPr lang="zh-CN" altLang="en-US" sz="2800" dirty="0" smtClean="0">
                <a:solidFill>
                  <a:srgbClr val="DD5604"/>
                </a:solidFill>
                <a:latin typeface="Microsoft YaHei" panose="020B0503020204020204" pitchFamily="34" charset="-122"/>
                <a:ea typeface="Microsoft YaHei" panose="020B0503020204020204" pitchFamily="34" charset="-122"/>
              </a:rPr>
              <a:t>这“八个明确”高度凝练、提纲挈领地阐明了</a:t>
            </a:r>
            <a:r>
              <a:rPr lang="zh-CN" altLang="en-US" sz="2800" b="1" dirty="0" smtClean="0">
                <a:solidFill>
                  <a:srgbClr val="DD5604"/>
                </a:solidFill>
                <a:latin typeface="Microsoft YaHei" panose="020B0503020204020204" pitchFamily="34" charset="-122"/>
                <a:ea typeface="Microsoft YaHei" panose="020B0503020204020204" pitchFamily="34" charset="-122"/>
              </a:rPr>
              <a:t>习近平新时代中国特色社会主义思想</a:t>
            </a:r>
            <a:r>
              <a:rPr lang="zh-CN" altLang="en-US" sz="2800" dirty="0" smtClean="0">
                <a:solidFill>
                  <a:srgbClr val="DD5604"/>
                </a:solidFill>
                <a:latin typeface="Microsoft YaHei" panose="020B0503020204020204" pitchFamily="34" charset="-122"/>
                <a:ea typeface="Microsoft YaHei" panose="020B0503020204020204" pitchFamily="34" charset="-122"/>
              </a:rPr>
              <a:t>的主要内容，构成了系统完备、逻辑严密、内在统一的科学体系，每一个明确都非常重要，都具有非常丰富的含义和内涵。</a:t>
            </a:r>
          </a:p>
        </p:txBody>
      </p:sp>
      <p:grpSp>
        <p:nvGrpSpPr>
          <p:cNvPr id="13" name="组合 12"/>
          <p:cNvGrpSpPr/>
          <p:nvPr/>
        </p:nvGrpSpPr>
        <p:grpSpPr>
          <a:xfrm>
            <a:off x="181600" y="1105905"/>
            <a:ext cx="8671455" cy="540000"/>
            <a:chOff x="493327" y="1109562"/>
            <a:chExt cx="8671455" cy="540000"/>
          </a:xfrm>
        </p:grpSpPr>
        <p:sp>
          <p:nvSpPr>
            <p:cNvPr id="14" name="矩形 13"/>
            <p:cNvSpPr/>
            <p:nvPr/>
          </p:nvSpPr>
          <p:spPr>
            <a:xfrm>
              <a:off x="1815123" y="1109562"/>
              <a:ext cx="6867729" cy="540000"/>
            </a:xfrm>
            <a:prstGeom prst="rect">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endParaRPr>
            </a:p>
          </p:txBody>
        </p:sp>
        <p:grpSp>
          <p:nvGrpSpPr>
            <p:cNvPr id="15" name="组合 2"/>
            <p:cNvGrpSpPr/>
            <p:nvPr/>
          </p:nvGrpSpPr>
          <p:grpSpPr>
            <a:xfrm>
              <a:off x="493327" y="1109562"/>
              <a:ext cx="1792673" cy="540000"/>
              <a:chOff x="5267018" y="1238163"/>
              <a:chExt cx="1792673" cy="540000"/>
            </a:xfrm>
          </p:grpSpPr>
          <p:sp>
            <p:nvSpPr>
              <p:cNvPr id="17" name="矩形 16"/>
              <p:cNvSpPr/>
              <p:nvPr/>
            </p:nvSpPr>
            <p:spPr>
              <a:xfrm>
                <a:off x="5267018" y="1238163"/>
                <a:ext cx="839867" cy="540000"/>
              </a:xfrm>
              <a:prstGeom prst="rect">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8" name="燕尾形 17"/>
              <p:cNvSpPr/>
              <p:nvPr/>
            </p:nvSpPr>
            <p:spPr>
              <a:xfrm>
                <a:off x="5744936" y="1238163"/>
                <a:ext cx="723900" cy="540000"/>
              </a:xfrm>
              <a:prstGeom prst="chevron">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sp>
            <p:nvSpPr>
              <p:cNvPr id="19" name="文本占位符 22"/>
              <p:cNvSpPr txBox="1">
                <a:spLocks/>
              </p:cNvSpPr>
              <p:nvPr/>
            </p:nvSpPr>
            <p:spPr>
              <a:xfrm>
                <a:off x="5394019" y="1281707"/>
                <a:ext cx="793802" cy="460007"/>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dirty="0"/>
                  <a:t>（二）</a:t>
                </a:r>
              </a:p>
            </p:txBody>
          </p:sp>
          <p:sp>
            <p:nvSpPr>
              <p:cNvPr id="20" name="燕尾形 19"/>
              <p:cNvSpPr/>
              <p:nvPr/>
            </p:nvSpPr>
            <p:spPr>
              <a:xfrm rot="10800000" flipH="1">
                <a:off x="6300701" y="1238163"/>
                <a:ext cx="758990" cy="540000"/>
              </a:xfrm>
              <a:prstGeom prst="chevron">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grpSp>
        <p:sp>
          <p:nvSpPr>
            <p:cNvPr id="16" name="文本占位符 22"/>
            <p:cNvSpPr txBox="1">
              <a:spLocks/>
            </p:cNvSpPr>
            <p:nvPr/>
          </p:nvSpPr>
          <p:spPr>
            <a:xfrm>
              <a:off x="1815123" y="1109562"/>
              <a:ext cx="7349659" cy="540000"/>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000" dirty="0"/>
                <a:t>习近平新时代中国特色社会主义思想的丰富内涵</a:t>
              </a:r>
            </a:p>
          </p:txBody>
        </p:sp>
      </p:grpSp>
    </p:spTree>
    <p:extLst>
      <p:ext uri="{BB962C8B-B14F-4D97-AF65-F5344CB8AC3E}">
        <p14:creationId xmlns="" xmlns:p14="http://schemas.microsoft.com/office/powerpoint/2010/main" val="29426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up)">
                                      <p:cBhvr>
                                        <p:cTn id="12" dur="500"/>
                                        <p:tgtEl>
                                          <p:spTgt spid="37"/>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up)">
                                      <p:cBhvr>
                                        <p:cTn id="1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69694" y="146046"/>
            <a:ext cx="7119394" cy="460007"/>
          </a:xfrm>
        </p:spPr>
        <p:txBody>
          <a:bodyPr/>
          <a:lstStyle/>
          <a:p>
            <a:r>
              <a:rPr lang="zh-CN" altLang="en-US" dirty="0"/>
              <a:t>二、准确把握习近平新时代中国特色社会主义思想</a:t>
            </a:r>
          </a:p>
        </p:txBody>
      </p:sp>
      <p:grpSp>
        <p:nvGrpSpPr>
          <p:cNvPr id="12" name="组合 11"/>
          <p:cNvGrpSpPr/>
          <p:nvPr/>
        </p:nvGrpSpPr>
        <p:grpSpPr>
          <a:xfrm>
            <a:off x="181600" y="1105905"/>
            <a:ext cx="8827318" cy="540000"/>
            <a:chOff x="493327" y="1109562"/>
            <a:chExt cx="8827318" cy="540000"/>
          </a:xfrm>
        </p:grpSpPr>
        <p:sp>
          <p:nvSpPr>
            <p:cNvPr id="11" name="矩形 10"/>
            <p:cNvSpPr/>
            <p:nvPr/>
          </p:nvSpPr>
          <p:spPr>
            <a:xfrm>
              <a:off x="1815123" y="1109562"/>
              <a:ext cx="7505522" cy="540000"/>
            </a:xfrm>
            <a:prstGeom prst="rect">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endParaRPr>
            </a:p>
          </p:txBody>
        </p:sp>
        <p:grpSp>
          <p:nvGrpSpPr>
            <p:cNvPr id="3" name="组合 2"/>
            <p:cNvGrpSpPr/>
            <p:nvPr/>
          </p:nvGrpSpPr>
          <p:grpSpPr>
            <a:xfrm>
              <a:off x="493327" y="1109562"/>
              <a:ext cx="1792673" cy="540000"/>
              <a:chOff x="5267018" y="1238163"/>
              <a:chExt cx="1792673" cy="540000"/>
            </a:xfrm>
          </p:grpSpPr>
          <p:sp>
            <p:nvSpPr>
              <p:cNvPr id="5" name="矩形 4"/>
              <p:cNvSpPr/>
              <p:nvPr/>
            </p:nvSpPr>
            <p:spPr>
              <a:xfrm>
                <a:off x="5267018" y="1238163"/>
                <a:ext cx="839867" cy="540000"/>
              </a:xfrm>
              <a:prstGeom prst="rect">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6" name="燕尾形 5"/>
              <p:cNvSpPr/>
              <p:nvPr/>
            </p:nvSpPr>
            <p:spPr>
              <a:xfrm>
                <a:off x="5744936" y="1238163"/>
                <a:ext cx="723900" cy="540000"/>
              </a:xfrm>
              <a:prstGeom prst="chevron">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sp>
            <p:nvSpPr>
              <p:cNvPr id="7" name="文本占位符 22"/>
              <p:cNvSpPr txBox="1">
                <a:spLocks/>
              </p:cNvSpPr>
              <p:nvPr/>
            </p:nvSpPr>
            <p:spPr>
              <a:xfrm>
                <a:off x="5394019" y="1281707"/>
                <a:ext cx="793802" cy="460007"/>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dirty="0"/>
                  <a:t>（三）</a:t>
                </a:r>
              </a:p>
            </p:txBody>
          </p:sp>
          <p:sp>
            <p:nvSpPr>
              <p:cNvPr id="9" name="燕尾形 8"/>
              <p:cNvSpPr/>
              <p:nvPr/>
            </p:nvSpPr>
            <p:spPr>
              <a:xfrm rot="10800000" flipH="1">
                <a:off x="6300701" y="1238163"/>
                <a:ext cx="758990" cy="540000"/>
              </a:xfrm>
              <a:prstGeom prst="chevron">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grpSp>
        <p:sp>
          <p:nvSpPr>
            <p:cNvPr id="10" name="文本占位符 22"/>
            <p:cNvSpPr txBox="1">
              <a:spLocks/>
            </p:cNvSpPr>
            <p:nvPr/>
          </p:nvSpPr>
          <p:spPr>
            <a:xfrm>
              <a:off x="1815123" y="1109562"/>
              <a:ext cx="7349659" cy="540000"/>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000" dirty="0"/>
                <a:t>新时代坚持和发展中国特色社会主义的基本方略</a:t>
              </a:r>
            </a:p>
          </p:txBody>
        </p:sp>
      </p:grpSp>
      <p:grpSp>
        <p:nvGrpSpPr>
          <p:cNvPr id="23" name="组合 22">
            <a:extLst>
              <a:ext uri="{FF2B5EF4-FFF2-40B4-BE49-F238E27FC236}">
                <a16:creationId xmlns:a16="http://schemas.microsoft.com/office/drawing/2014/main" xmlns="" id="{59C9D270-79C4-440A-807C-55EAE7020FCF}"/>
              </a:ext>
            </a:extLst>
          </p:cNvPr>
          <p:cNvGrpSpPr/>
          <p:nvPr/>
        </p:nvGrpSpPr>
        <p:grpSpPr>
          <a:xfrm>
            <a:off x="2521120" y="1857757"/>
            <a:ext cx="4988964" cy="576000"/>
            <a:chOff x="1232543" y="2404763"/>
            <a:chExt cx="4988964" cy="576000"/>
          </a:xfrm>
        </p:grpSpPr>
        <p:sp>
          <p:nvSpPr>
            <p:cNvPr id="4" name="矩形: 圆角 3">
              <a:extLst>
                <a:ext uri="{FF2B5EF4-FFF2-40B4-BE49-F238E27FC236}">
                  <a16:creationId xmlns:a16="http://schemas.microsoft.com/office/drawing/2014/main" xmlns="" id="{7DFF99A1-3138-4603-96C3-A05321CF6125}"/>
                </a:ext>
              </a:extLst>
            </p:cNvPr>
            <p:cNvSpPr/>
            <p:nvPr/>
          </p:nvSpPr>
          <p:spPr>
            <a:xfrm>
              <a:off x="1232543" y="2456329"/>
              <a:ext cx="2324533" cy="49754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a:extLst>
                <a:ext uri="{FF2B5EF4-FFF2-40B4-BE49-F238E27FC236}">
                  <a16:creationId xmlns:a16="http://schemas.microsoft.com/office/drawing/2014/main" xmlns="" id="{2E8B3327-D50C-48EC-A97E-20A89A4EC1B6}"/>
                </a:ext>
              </a:extLst>
            </p:cNvPr>
            <p:cNvGrpSpPr/>
            <p:nvPr/>
          </p:nvGrpSpPr>
          <p:grpSpPr>
            <a:xfrm>
              <a:off x="1929448" y="2404763"/>
              <a:ext cx="4292059" cy="576000"/>
              <a:chOff x="2019096" y="2287067"/>
              <a:chExt cx="6099220" cy="693698"/>
            </a:xfrm>
            <a:effectLst>
              <a:outerShdw blurRad="50800" dist="38100" dir="17400000" rotWithShape="0">
                <a:prstClr val="black">
                  <a:alpha val="40000"/>
                </a:prstClr>
              </a:outerShdw>
            </a:effectLst>
          </p:grpSpPr>
          <p:sp>
            <p:nvSpPr>
              <p:cNvPr id="15" name="矩形: 圆角 14">
                <a:extLst>
                  <a:ext uri="{FF2B5EF4-FFF2-40B4-BE49-F238E27FC236}">
                    <a16:creationId xmlns:a16="http://schemas.microsoft.com/office/drawing/2014/main" xmlns="" id="{9DB293E6-58CF-4DB2-ABA3-60E21DFF2434}"/>
                  </a:ext>
                </a:extLst>
              </p:cNvPr>
              <p:cNvSpPr/>
              <p:nvPr/>
            </p:nvSpPr>
            <p:spPr>
              <a:xfrm>
                <a:off x="2362765" y="2287067"/>
                <a:ext cx="5755551" cy="69369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平行四边形 15">
                <a:extLst>
                  <a:ext uri="{FF2B5EF4-FFF2-40B4-BE49-F238E27FC236}">
                    <a16:creationId xmlns:a16="http://schemas.microsoft.com/office/drawing/2014/main" xmlns="" id="{D10E0899-BCD3-479B-8A11-EFD0DEBBD581}"/>
                  </a:ext>
                </a:extLst>
              </p:cNvPr>
              <p:cNvSpPr/>
              <p:nvPr/>
            </p:nvSpPr>
            <p:spPr>
              <a:xfrm>
                <a:off x="2019096" y="2349169"/>
                <a:ext cx="1011009" cy="631596"/>
              </a:xfrm>
              <a:prstGeom prst="parallelogram">
                <a:avLst>
                  <a:gd name="adj" fmla="val 487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矩形 18">
              <a:extLst>
                <a:ext uri="{FF2B5EF4-FFF2-40B4-BE49-F238E27FC236}">
                  <a16:creationId xmlns:a16="http://schemas.microsoft.com/office/drawing/2014/main" xmlns="" id="{D2289C89-D913-49B8-B948-7ECFC39C1A46}"/>
                </a:ext>
              </a:extLst>
            </p:cNvPr>
            <p:cNvSpPr/>
            <p:nvPr/>
          </p:nvSpPr>
          <p:spPr>
            <a:xfrm>
              <a:off x="2264624" y="2511469"/>
              <a:ext cx="2723823"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坚持党对一切工作的领导</a:t>
              </a:r>
            </a:p>
          </p:txBody>
        </p:sp>
        <p:sp>
          <p:nvSpPr>
            <p:cNvPr id="22" name="矩形 21">
              <a:extLst>
                <a:ext uri="{FF2B5EF4-FFF2-40B4-BE49-F238E27FC236}">
                  <a16:creationId xmlns:a16="http://schemas.microsoft.com/office/drawing/2014/main" xmlns="" id="{67E1ED08-5ADE-464B-8962-7F49E360CD8D}"/>
                </a:ext>
              </a:extLst>
            </p:cNvPr>
            <p:cNvSpPr/>
            <p:nvPr/>
          </p:nvSpPr>
          <p:spPr>
            <a:xfrm>
              <a:off x="1345872" y="2532528"/>
              <a:ext cx="646331" cy="369332"/>
            </a:xfrm>
            <a:prstGeom prst="rect">
              <a:avLst/>
            </a:prstGeom>
          </p:spPr>
          <p:txBody>
            <a:bodyPr wrap="none">
              <a:spAutoFit/>
            </a:bodyPr>
            <a:lstStyle/>
            <a:p>
              <a:r>
                <a:rPr lang="zh-CN" altLang="en-US" dirty="0">
                  <a:solidFill>
                    <a:srgbClr val="5B9BD5"/>
                  </a:solidFill>
                  <a:latin typeface="微软雅黑" panose="020B0503020204020204" pitchFamily="34" charset="-122"/>
                  <a:ea typeface="微软雅黑" panose="020B0503020204020204" pitchFamily="34" charset="-122"/>
                </a:rPr>
                <a:t>一是</a:t>
              </a:r>
              <a:endParaRPr lang="zh-CN" altLang="en-US" dirty="0">
                <a:solidFill>
                  <a:srgbClr val="5B9BD5"/>
                </a:solidFill>
              </a:endParaRPr>
            </a:p>
          </p:txBody>
        </p:sp>
      </p:grpSp>
      <p:grpSp>
        <p:nvGrpSpPr>
          <p:cNvPr id="24" name="组合 23">
            <a:extLst>
              <a:ext uri="{FF2B5EF4-FFF2-40B4-BE49-F238E27FC236}">
                <a16:creationId xmlns:a16="http://schemas.microsoft.com/office/drawing/2014/main" xmlns="" id="{15BCC9CC-3B00-464F-BA03-46F92AA8AD4B}"/>
              </a:ext>
            </a:extLst>
          </p:cNvPr>
          <p:cNvGrpSpPr/>
          <p:nvPr/>
        </p:nvGrpSpPr>
        <p:grpSpPr>
          <a:xfrm>
            <a:off x="2521120" y="2543703"/>
            <a:ext cx="4988964" cy="576000"/>
            <a:chOff x="1232543" y="2404763"/>
            <a:chExt cx="4988964" cy="576000"/>
          </a:xfrm>
        </p:grpSpPr>
        <p:sp>
          <p:nvSpPr>
            <p:cNvPr id="25" name="矩形: 圆角 24">
              <a:extLst>
                <a:ext uri="{FF2B5EF4-FFF2-40B4-BE49-F238E27FC236}">
                  <a16:creationId xmlns:a16="http://schemas.microsoft.com/office/drawing/2014/main" xmlns="" id="{5BB38A3B-B306-4D91-A165-D41CE93F524A}"/>
                </a:ext>
              </a:extLst>
            </p:cNvPr>
            <p:cNvSpPr/>
            <p:nvPr/>
          </p:nvSpPr>
          <p:spPr>
            <a:xfrm>
              <a:off x="1232543" y="2456329"/>
              <a:ext cx="2324533" cy="49754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a:extLst>
                <a:ext uri="{FF2B5EF4-FFF2-40B4-BE49-F238E27FC236}">
                  <a16:creationId xmlns:a16="http://schemas.microsoft.com/office/drawing/2014/main" xmlns="" id="{781617DD-A6CD-4373-B076-98C8D7A3E74D}"/>
                </a:ext>
              </a:extLst>
            </p:cNvPr>
            <p:cNvGrpSpPr/>
            <p:nvPr/>
          </p:nvGrpSpPr>
          <p:grpSpPr>
            <a:xfrm>
              <a:off x="1929448" y="2404763"/>
              <a:ext cx="4292059" cy="576000"/>
              <a:chOff x="2019096" y="2287067"/>
              <a:chExt cx="6099220" cy="693698"/>
            </a:xfrm>
            <a:effectLst>
              <a:outerShdw blurRad="50800" dist="38100" dir="17400000" rotWithShape="0">
                <a:prstClr val="black">
                  <a:alpha val="40000"/>
                </a:prstClr>
              </a:outerShdw>
            </a:effectLst>
          </p:grpSpPr>
          <p:sp>
            <p:nvSpPr>
              <p:cNvPr id="29" name="矩形: 圆角 28">
                <a:extLst>
                  <a:ext uri="{FF2B5EF4-FFF2-40B4-BE49-F238E27FC236}">
                    <a16:creationId xmlns:a16="http://schemas.microsoft.com/office/drawing/2014/main" xmlns="" id="{D067DC9C-14A4-44DC-AA86-F0332F264A80}"/>
                  </a:ext>
                </a:extLst>
              </p:cNvPr>
              <p:cNvSpPr/>
              <p:nvPr/>
            </p:nvSpPr>
            <p:spPr>
              <a:xfrm>
                <a:off x="2362765" y="2287067"/>
                <a:ext cx="5755551" cy="69369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平行四边形 29">
                <a:extLst>
                  <a:ext uri="{FF2B5EF4-FFF2-40B4-BE49-F238E27FC236}">
                    <a16:creationId xmlns:a16="http://schemas.microsoft.com/office/drawing/2014/main" xmlns="" id="{6B0E1CC9-BD24-4301-BB23-760FE86F8D11}"/>
                  </a:ext>
                </a:extLst>
              </p:cNvPr>
              <p:cNvSpPr/>
              <p:nvPr/>
            </p:nvSpPr>
            <p:spPr>
              <a:xfrm>
                <a:off x="2019096" y="2349169"/>
                <a:ext cx="1011009" cy="631596"/>
              </a:xfrm>
              <a:prstGeom prst="parallelogram">
                <a:avLst>
                  <a:gd name="adj" fmla="val 487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矩形 26">
              <a:extLst>
                <a:ext uri="{FF2B5EF4-FFF2-40B4-BE49-F238E27FC236}">
                  <a16:creationId xmlns:a16="http://schemas.microsoft.com/office/drawing/2014/main" xmlns="" id="{C22283E5-86EE-4EC6-9D32-2A2DDD0FB538}"/>
                </a:ext>
              </a:extLst>
            </p:cNvPr>
            <p:cNvSpPr/>
            <p:nvPr/>
          </p:nvSpPr>
          <p:spPr>
            <a:xfrm>
              <a:off x="2264624" y="2511469"/>
              <a:ext cx="2031325"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坚持以人民为中心</a:t>
              </a:r>
            </a:p>
          </p:txBody>
        </p:sp>
        <p:sp>
          <p:nvSpPr>
            <p:cNvPr id="28" name="矩形 27">
              <a:extLst>
                <a:ext uri="{FF2B5EF4-FFF2-40B4-BE49-F238E27FC236}">
                  <a16:creationId xmlns:a16="http://schemas.microsoft.com/office/drawing/2014/main" xmlns="" id="{FEBEB683-A72E-4C48-8799-BB2DE9D0643E}"/>
                </a:ext>
              </a:extLst>
            </p:cNvPr>
            <p:cNvSpPr/>
            <p:nvPr/>
          </p:nvSpPr>
          <p:spPr>
            <a:xfrm>
              <a:off x="1345872" y="2532528"/>
              <a:ext cx="646331" cy="369332"/>
            </a:xfrm>
            <a:prstGeom prst="rect">
              <a:avLst/>
            </a:prstGeom>
          </p:spPr>
          <p:txBody>
            <a:bodyPr wrap="none">
              <a:spAutoFit/>
            </a:bodyPr>
            <a:lstStyle/>
            <a:p>
              <a:r>
                <a:rPr lang="zh-CN" altLang="en-US" dirty="0">
                  <a:solidFill>
                    <a:srgbClr val="5B9BD5"/>
                  </a:solidFill>
                  <a:latin typeface="微软雅黑" panose="020B0503020204020204" pitchFamily="34" charset="-122"/>
                  <a:ea typeface="微软雅黑" panose="020B0503020204020204" pitchFamily="34" charset="-122"/>
                </a:rPr>
                <a:t>二是</a:t>
              </a:r>
              <a:endParaRPr lang="zh-CN" altLang="en-US" dirty="0">
                <a:solidFill>
                  <a:srgbClr val="5B9BD5"/>
                </a:solidFill>
              </a:endParaRPr>
            </a:p>
          </p:txBody>
        </p:sp>
      </p:grpSp>
      <p:grpSp>
        <p:nvGrpSpPr>
          <p:cNvPr id="31" name="组合 30">
            <a:extLst>
              <a:ext uri="{FF2B5EF4-FFF2-40B4-BE49-F238E27FC236}">
                <a16:creationId xmlns:a16="http://schemas.microsoft.com/office/drawing/2014/main" xmlns="" id="{8C369169-4DAB-42CB-99A7-F7F26EC32EAD}"/>
              </a:ext>
            </a:extLst>
          </p:cNvPr>
          <p:cNvGrpSpPr/>
          <p:nvPr/>
        </p:nvGrpSpPr>
        <p:grpSpPr>
          <a:xfrm>
            <a:off x="2521120" y="3229649"/>
            <a:ext cx="4988964" cy="576000"/>
            <a:chOff x="1232543" y="2404763"/>
            <a:chExt cx="4988964" cy="576000"/>
          </a:xfrm>
        </p:grpSpPr>
        <p:sp>
          <p:nvSpPr>
            <p:cNvPr id="32" name="矩形: 圆角 31">
              <a:extLst>
                <a:ext uri="{FF2B5EF4-FFF2-40B4-BE49-F238E27FC236}">
                  <a16:creationId xmlns:a16="http://schemas.microsoft.com/office/drawing/2014/main" xmlns="" id="{74E5C156-DE5E-442E-8379-7C58F4408DD8}"/>
                </a:ext>
              </a:extLst>
            </p:cNvPr>
            <p:cNvSpPr/>
            <p:nvPr/>
          </p:nvSpPr>
          <p:spPr>
            <a:xfrm>
              <a:off x="1232543" y="2456329"/>
              <a:ext cx="2324533" cy="49754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a:extLst>
                <a:ext uri="{FF2B5EF4-FFF2-40B4-BE49-F238E27FC236}">
                  <a16:creationId xmlns:a16="http://schemas.microsoft.com/office/drawing/2014/main" xmlns="" id="{90483994-058C-4C1D-9EC4-7E0199723B47}"/>
                </a:ext>
              </a:extLst>
            </p:cNvPr>
            <p:cNvGrpSpPr/>
            <p:nvPr/>
          </p:nvGrpSpPr>
          <p:grpSpPr>
            <a:xfrm>
              <a:off x="1929448" y="2404763"/>
              <a:ext cx="4292059" cy="576000"/>
              <a:chOff x="2019096" y="2287067"/>
              <a:chExt cx="6099220" cy="693698"/>
            </a:xfrm>
            <a:effectLst>
              <a:outerShdw blurRad="50800" dist="38100" dir="17400000" rotWithShape="0">
                <a:prstClr val="black">
                  <a:alpha val="40000"/>
                </a:prstClr>
              </a:outerShdw>
            </a:effectLst>
          </p:grpSpPr>
          <p:sp>
            <p:nvSpPr>
              <p:cNvPr id="36" name="矩形: 圆角 35">
                <a:extLst>
                  <a:ext uri="{FF2B5EF4-FFF2-40B4-BE49-F238E27FC236}">
                    <a16:creationId xmlns:a16="http://schemas.microsoft.com/office/drawing/2014/main" xmlns="" id="{BB131DFA-85A6-4470-96B7-F18A9E3EC6A7}"/>
                  </a:ext>
                </a:extLst>
              </p:cNvPr>
              <p:cNvSpPr/>
              <p:nvPr/>
            </p:nvSpPr>
            <p:spPr>
              <a:xfrm>
                <a:off x="2362765" y="2287067"/>
                <a:ext cx="5755551" cy="69369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平行四边形 36">
                <a:extLst>
                  <a:ext uri="{FF2B5EF4-FFF2-40B4-BE49-F238E27FC236}">
                    <a16:creationId xmlns:a16="http://schemas.microsoft.com/office/drawing/2014/main" xmlns="" id="{CCEBC1F0-B51B-4A45-B31F-05D4CA9827BB}"/>
                  </a:ext>
                </a:extLst>
              </p:cNvPr>
              <p:cNvSpPr/>
              <p:nvPr/>
            </p:nvSpPr>
            <p:spPr>
              <a:xfrm>
                <a:off x="2019096" y="2349169"/>
                <a:ext cx="1011009" cy="631596"/>
              </a:xfrm>
              <a:prstGeom prst="parallelogram">
                <a:avLst>
                  <a:gd name="adj" fmla="val 487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矩形 33">
              <a:extLst>
                <a:ext uri="{FF2B5EF4-FFF2-40B4-BE49-F238E27FC236}">
                  <a16:creationId xmlns:a16="http://schemas.microsoft.com/office/drawing/2014/main" xmlns="" id="{866A1582-2452-40E5-984D-40C9B4A60DD7}"/>
                </a:ext>
              </a:extLst>
            </p:cNvPr>
            <p:cNvSpPr/>
            <p:nvPr/>
          </p:nvSpPr>
          <p:spPr>
            <a:xfrm>
              <a:off x="2264624" y="2511469"/>
              <a:ext cx="2031325"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坚持全面深化改革</a:t>
              </a:r>
            </a:p>
          </p:txBody>
        </p:sp>
        <p:sp>
          <p:nvSpPr>
            <p:cNvPr id="35" name="矩形 34">
              <a:extLst>
                <a:ext uri="{FF2B5EF4-FFF2-40B4-BE49-F238E27FC236}">
                  <a16:creationId xmlns:a16="http://schemas.microsoft.com/office/drawing/2014/main" xmlns="" id="{A494885F-B370-4298-AE73-291EFAB385A2}"/>
                </a:ext>
              </a:extLst>
            </p:cNvPr>
            <p:cNvSpPr/>
            <p:nvPr/>
          </p:nvSpPr>
          <p:spPr>
            <a:xfrm>
              <a:off x="1345872" y="2532528"/>
              <a:ext cx="646331" cy="369332"/>
            </a:xfrm>
            <a:prstGeom prst="rect">
              <a:avLst/>
            </a:prstGeom>
          </p:spPr>
          <p:txBody>
            <a:bodyPr wrap="none">
              <a:spAutoFit/>
            </a:bodyPr>
            <a:lstStyle/>
            <a:p>
              <a:r>
                <a:rPr lang="zh-CN" altLang="en-US" dirty="0">
                  <a:solidFill>
                    <a:srgbClr val="5B9BD5"/>
                  </a:solidFill>
                  <a:latin typeface="微软雅黑" panose="020B0503020204020204" pitchFamily="34" charset="-122"/>
                  <a:ea typeface="微软雅黑" panose="020B0503020204020204" pitchFamily="34" charset="-122"/>
                </a:rPr>
                <a:t>三是</a:t>
              </a:r>
              <a:endParaRPr lang="zh-CN" altLang="en-US" dirty="0">
                <a:solidFill>
                  <a:srgbClr val="5B9BD5"/>
                </a:solidFill>
              </a:endParaRPr>
            </a:p>
          </p:txBody>
        </p:sp>
      </p:grpSp>
      <p:grpSp>
        <p:nvGrpSpPr>
          <p:cNvPr id="38" name="组合 37">
            <a:extLst>
              <a:ext uri="{FF2B5EF4-FFF2-40B4-BE49-F238E27FC236}">
                <a16:creationId xmlns:a16="http://schemas.microsoft.com/office/drawing/2014/main" xmlns="" id="{91330FCA-B40A-425E-B5A8-F8C927833AC1}"/>
              </a:ext>
            </a:extLst>
          </p:cNvPr>
          <p:cNvGrpSpPr/>
          <p:nvPr/>
        </p:nvGrpSpPr>
        <p:grpSpPr>
          <a:xfrm>
            <a:off x="2521120" y="3915595"/>
            <a:ext cx="4988964" cy="576000"/>
            <a:chOff x="1232543" y="2404763"/>
            <a:chExt cx="4988964" cy="576000"/>
          </a:xfrm>
        </p:grpSpPr>
        <p:sp>
          <p:nvSpPr>
            <p:cNvPr id="39" name="矩形: 圆角 38">
              <a:extLst>
                <a:ext uri="{FF2B5EF4-FFF2-40B4-BE49-F238E27FC236}">
                  <a16:creationId xmlns:a16="http://schemas.microsoft.com/office/drawing/2014/main" xmlns="" id="{C4085E05-76DA-438A-AF2E-DEAA393B477D}"/>
                </a:ext>
              </a:extLst>
            </p:cNvPr>
            <p:cNvSpPr/>
            <p:nvPr/>
          </p:nvSpPr>
          <p:spPr>
            <a:xfrm>
              <a:off x="1232543" y="2456329"/>
              <a:ext cx="2324533" cy="49754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a:extLst>
                <a:ext uri="{FF2B5EF4-FFF2-40B4-BE49-F238E27FC236}">
                  <a16:creationId xmlns:a16="http://schemas.microsoft.com/office/drawing/2014/main" xmlns="" id="{4C8DC259-DA57-484E-BB23-7B006407AFF2}"/>
                </a:ext>
              </a:extLst>
            </p:cNvPr>
            <p:cNvGrpSpPr/>
            <p:nvPr/>
          </p:nvGrpSpPr>
          <p:grpSpPr>
            <a:xfrm>
              <a:off x="1929448" y="2404763"/>
              <a:ext cx="4292059" cy="576000"/>
              <a:chOff x="2019096" y="2287067"/>
              <a:chExt cx="6099220" cy="693698"/>
            </a:xfrm>
            <a:effectLst>
              <a:outerShdw blurRad="50800" dist="38100" dir="17400000" rotWithShape="0">
                <a:prstClr val="black">
                  <a:alpha val="40000"/>
                </a:prstClr>
              </a:outerShdw>
            </a:effectLst>
          </p:grpSpPr>
          <p:sp>
            <p:nvSpPr>
              <p:cNvPr id="43" name="矩形: 圆角 42">
                <a:extLst>
                  <a:ext uri="{FF2B5EF4-FFF2-40B4-BE49-F238E27FC236}">
                    <a16:creationId xmlns:a16="http://schemas.microsoft.com/office/drawing/2014/main" xmlns="" id="{DBC38C94-2E74-449A-A2E1-3681721C2A76}"/>
                  </a:ext>
                </a:extLst>
              </p:cNvPr>
              <p:cNvSpPr/>
              <p:nvPr/>
            </p:nvSpPr>
            <p:spPr>
              <a:xfrm>
                <a:off x="2362765" y="2287067"/>
                <a:ext cx="5755551" cy="69369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平行四边形 43">
                <a:extLst>
                  <a:ext uri="{FF2B5EF4-FFF2-40B4-BE49-F238E27FC236}">
                    <a16:creationId xmlns:a16="http://schemas.microsoft.com/office/drawing/2014/main" xmlns="" id="{C98B2B88-5FFE-4DB9-98A6-409F8508E3D0}"/>
                  </a:ext>
                </a:extLst>
              </p:cNvPr>
              <p:cNvSpPr/>
              <p:nvPr/>
            </p:nvSpPr>
            <p:spPr>
              <a:xfrm>
                <a:off x="2019096" y="2349169"/>
                <a:ext cx="1011009" cy="631596"/>
              </a:xfrm>
              <a:prstGeom prst="parallelogram">
                <a:avLst>
                  <a:gd name="adj" fmla="val 487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矩形 40">
              <a:extLst>
                <a:ext uri="{FF2B5EF4-FFF2-40B4-BE49-F238E27FC236}">
                  <a16:creationId xmlns:a16="http://schemas.microsoft.com/office/drawing/2014/main" xmlns="" id="{2A7B863F-2870-44DE-A01E-F3E12FE335CE}"/>
                </a:ext>
              </a:extLst>
            </p:cNvPr>
            <p:cNvSpPr/>
            <p:nvPr/>
          </p:nvSpPr>
          <p:spPr>
            <a:xfrm>
              <a:off x="2264624" y="2511469"/>
              <a:ext cx="1800493"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坚持新发展理念</a:t>
              </a:r>
            </a:p>
          </p:txBody>
        </p:sp>
        <p:sp>
          <p:nvSpPr>
            <p:cNvPr id="42" name="矩形 41">
              <a:extLst>
                <a:ext uri="{FF2B5EF4-FFF2-40B4-BE49-F238E27FC236}">
                  <a16:creationId xmlns:a16="http://schemas.microsoft.com/office/drawing/2014/main" xmlns="" id="{0D31A675-9568-4BE5-A667-A7D23E1EE184}"/>
                </a:ext>
              </a:extLst>
            </p:cNvPr>
            <p:cNvSpPr/>
            <p:nvPr/>
          </p:nvSpPr>
          <p:spPr>
            <a:xfrm>
              <a:off x="1345872" y="2532528"/>
              <a:ext cx="646331" cy="369332"/>
            </a:xfrm>
            <a:prstGeom prst="rect">
              <a:avLst/>
            </a:prstGeom>
          </p:spPr>
          <p:txBody>
            <a:bodyPr wrap="none">
              <a:spAutoFit/>
            </a:bodyPr>
            <a:lstStyle/>
            <a:p>
              <a:r>
                <a:rPr lang="zh-CN" altLang="en-US" dirty="0">
                  <a:solidFill>
                    <a:srgbClr val="5B9BD5"/>
                  </a:solidFill>
                  <a:latin typeface="微软雅黑" panose="020B0503020204020204" pitchFamily="34" charset="-122"/>
                  <a:ea typeface="微软雅黑" panose="020B0503020204020204" pitchFamily="34" charset="-122"/>
                </a:rPr>
                <a:t>四是</a:t>
              </a:r>
              <a:endParaRPr lang="zh-CN" altLang="en-US" dirty="0">
                <a:solidFill>
                  <a:srgbClr val="5B9BD5"/>
                </a:solidFill>
              </a:endParaRPr>
            </a:p>
          </p:txBody>
        </p:sp>
      </p:grpSp>
      <p:grpSp>
        <p:nvGrpSpPr>
          <p:cNvPr id="45" name="组合 44">
            <a:extLst>
              <a:ext uri="{FF2B5EF4-FFF2-40B4-BE49-F238E27FC236}">
                <a16:creationId xmlns:a16="http://schemas.microsoft.com/office/drawing/2014/main" xmlns="" id="{4DB5B575-D6D9-4847-83B3-D09D503595FA}"/>
              </a:ext>
            </a:extLst>
          </p:cNvPr>
          <p:cNvGrpSpPr/>
          <p:nvPr/>
        </p:nvGrpSpPr>
        <p:grpSpPr>
          <a:xfrm>
            <a:off x="2521120" y="4601541"/>
            <a:ext cx="4988964" cy="576000"/>
            <a:chOff x="1232543" y="2404763"/>
            <a:chExt cx="4988964" cy="576000"/>
          </a:xfrm>
        </p:grpSpPr>
        <p:sp>
          <p:nvSpPr>
            <p:cNvPr id="46" name="矩形: 圆角 45">
              <a:extLst>
                <a:ext uri="{FF2B5EF4-FFF2-40B4-BE49-F238E27FC236}">
                  <a16:creationId xmlns:a16="http://schemas.microsoft.com/office/drawing/2014/main" xmlns="" id="{1EE76FDB-6A94-450F-A233-56EF5738E50D}"/>
                </a:ext>
              </a:extLst>
            </p:cNvPr>
            <p:cNvSpPr/>
            <p:nvPr/>
          </p:nvSpPr>
          <p:spPr>
            <a:xfrm>
              <a:off x="1232543" y="2456329"/>
              <a:ext cx="2324533" cy="49754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7" name="组合 46">
              <a:extLst>
                <a:ext uri="{FF2B5EF4-FFF2-40B4-BE49-F238E27FC236}">
                  <a16:creationId xmlns:a16="http://schemas.microsoft.com/office/drawing/2014/main" xmlns="" id="{4ED5DCF7-BAAA-4DE0-BAEB-1E8CA714F451}"/>
                </a:ext>
              </a:extLst>
            </p:cNvPr>
            <p:cNvGrpSpPr/>
            <p:nvPr/>
          </p:nvGrpSpPr>
          <p:grpSpPr>
            <a:xfrm>
              <a:off x="1929448" y="2404763"/>
              <a:ext cx="4292059" cy="576000"/>
              <a:chOff x="2019096" y="2287067"/>
              <a:chExt cx="6099220" cy="693698"/>
            </a:xfrm>
            <a:effectLst>
              <a:outerShdw blurRad="50800" dist="38100" dir="17400000" rotWithShape="0">
                <a:prstClr val="black">
                  <a:alpha val="40000"/>
                </a:prstClr>
              </a:outerShdw>
            </a:effectLst>
          </p:grpSpPr>
          <p:sp>
            <p:nvSpPr>
              <p:cNvPr id="50" name="矩形: 圆角 49">
                <a:extLst>
                  <a:ext uri="{FF2B5EF4-FFF2-40B4-BE49-F238E27FC236}">
                    <a16:creationId xmlns:a16="http://schemas.microsoft.com/office/drawing/2014/main" xmlns="" id="{F452A215-C4B0-4F6A-86FA-09516D28C6C9}"/>
                  </a:ext>
                </a:extLst>
              </p:cNvPr>
              <p:cNvSpPr/>
              <p:nvPr/>
            </p:nvSpPr>
            <p:spPr>
              <a:xfrm>
                <a:off x="2362765" y="2287067"/>
                <a:ext cx="5755551" cy="69369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a:extLst>
                  <a:ext uri="{FF2B5EF4-FFF2-40B4-BE49-F238E27FC236}">
                    <a16:creationId xmlns:a16="http://schemas.microsoft.com/office/drawing/2014/main" xmlns="" id="{924078FD-35FA-411B-BAA8-65CD84BA60CF}"/>
                  </a:ext>
                </a:extLst>
              </p:cNvPr>
              <p:cNvSpPr/>
              <p:nvPr/>
            </p:nvSpPr>
            <p:spPr>
              <a:xfrm>
                <a:off x="2019096" y="2349169"/>
                <a:ext cx="1011009" cy="631596"/>
              </a:xfrm>
              <a:prstGeom prst="parallelogram">
                <a:avLst>
                  <a:gd name="adj" fmla="val 487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8" name="矩形 47">
              <a:extLst>
                <a:ext uri="{FF2B5EF4-FFF2-40B4-BE49-F238E27FC236}">
                  <a16:creationId xmlns:a16="http://schemas.microsoft.com/office/drawing/2014/main" xmlns="" id="{C6BC1E9F-C89B-4A6B-AB47-EA399BAF9BC6}"/>
                </a:ext>
              </a:extLst>
            </p:cNvPr>
            <p:cNvSpPr/>
            <p:nvPr/>
          </p:nvSpPr>
          <p:spPr>
            <a:xfrm>
              <a:off x="2264624" y="2511469"/>
              <a:ext cx="2031325"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坚持人民当家作主</a:t>
              </a:r>
            </a:p>
          </p:txBody>
        </p:sp>
        <p:sp>
          <p:nvSpPr>
            <p:cNvPr id="49" name="矩形 48">
              <a:extLst>
                <a:ext uri="{FF2B5EF4-FFF2-40B4-BE49-F238E27FC236}">
                  <a16:creationId xmlns:a16="http://schemas.microsoft.com/office/drawing/2014/main" xmlns="" id="{54718155-328E-423A-8ACB-633E56A1A28E}"/>
                </a:ext>
              </a:extLst>
            </p:cNvPr>
            <p:cNvSpPr/>
            <p:nvPr/>
          </p:nvSpPr>
          <p:spPr>
            <a:xfrm>
              <a:off x="1345872" y="2532528"/>
              <a:ext cx="646331" cy="369332"/>
            </a:xfrm>
            <a:prstGeom prst="rect">
              <a:avLst/>
            </a:prstGeom>
          </p:spPr>
          <p:txBody>
            <a:bodyPr wrap="none">
              <a:spAutoFit/>
            </a:bodyPr>
            <a:lstStyle/>
            <a:p>
              <a:r>
                <a:rPr lang="zh-CN" altLang="en-US" dirty="0">
                  <a:solidFill>
                    <a:srgbClr val="5B9BD5"/>
                  </a:solidFill>
                  <a:latin typeface="微软雅黑" panose="020B0503020204020204" pitchFamily="34" charset="-122"/>
                  <a:ea typeface="微软雅黑" panose="020B0503020204020204" pitchFamily="34" charset="-122"/>
                </a:rPr>
                <a:t>五是</a:t>
              </a:r>
              <a:endParaRPr lang="zh-CN" altLang="en-US" dirty="0">
                <a:solidFill>
                  <a:srgbClr val="5B9BD5"/>
                </a:solidFill>
              </a:endParaRPr>
            </a:p>
          </p:txBody>
        </p:sp>
      </p:grpSp>
      <p:grpSp>
        <p:nvGrpSpPr>
          <p:cNvPr id="52" name="组合 51">
            <a:extLst>
              <a:ext uri="{FF2B5EF4-FFF2-40B4-BE49-F238E27FC236}">
                <a16:creationId xmlns:a16="http://schemas.microsoft.com/office/drawing/2014/main" xmlns="" id="{8F9D798F-AB38-492E-94B1-2795D2A2BD61}"/>
              </a:ext>
            </a:extLst>
          </p:cNvPr>
          <p:cNvGrpSpPr/>
          <p:nvPr/>
        </p:nvGrpSpPr>
        <p:grpSpPr>
          <a:xfrm>
            <a:off x="2521120" y="5287487"/>
            <a:ext cx="4988964" cy="576000"/>
            <a:chOff x="1232543" y="2404763"/>
            <a:chExt cx="4988964" cy="576000"/>
          </a:xfrm>
        </p:grpSpPr>
        <p:sp>
          <p:nvSpPr>
            <p:cNvPr id="53" name="矩形: 圆角 52">
              <a:extLst>
                <a:ext uri="{FF2B5EF4-FFF2-40B4-BE49-F238E27FC236}">
                  <a16:creationId xmlns:a16="http://schemas.microsoft.com/office/drawing/2014/main" xmlns="" id="{C19416B5-7929-481C-8DDD-7D5BFE010F40}"/>
                </a:ext>
              </a:extLst>
            </p:cNvPr>
            <p:cNvSpPr/>
            <p:nvPr/>
          </p:nvSpPr>
          <p:spPr>
            <a:xfrm>
              <a:off x="1232543" y="2456329"/>
              <a:ext cx="2324533" cy="49754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4" name="组合 53">
              <a:extLst>
                <a:ext uri="{FF2B5EF4-FFF2-40B4-BE49-F238E27FC236}">
                  <a16:creationId xmlns:a16="http://schemas.microsoft.com/office/drawing/2014/main" xmlns="" id="{1A818212-83BF-4392-9A2E-15F83AC9FFB5}"/>
                </a:ext>
              </a:extLst>
            </p:cNvPr>
            <p:cNvGrpSpPr/>
            <p:nvPr/>
          </p:nvGrpSpPr>
          <p:grpSpPr>
            <a:xfrm>
              <a:off x="1929448" y="2404763"/>
              <a:ext cx="4292059" cy="576000"/>
              <a:chOff x="2019096" y="2287067"/>
              <a:chExt cx="6099220" cy="693698"/>
            </a:xfrm>
            <a:effectLst>
              <a:outerShdw blurRad="50800" dist="38100" dir="17400000" rotWithShape="0">
                <a:prstClr val="black">
                  <a:alpha val="40000"/>
                </a:prstClr>
              </a:outerShdw>
            </a:effectLst>
          </p:grpSpPr>
          <p:sp>
            <p:nvSpPr>
              <p:cNvPr id="57" name="矩形: 圆角 56">
                <a:extLst>
                  <a:ext uri="{FF2B5EF4-FFF2-40B4-BE49-F238E27FC236}">
                    <a16:creationId xmlns:a16="http://schemas.microsoft.com/office/drawing/2014/main" xmlns="" id="{E4F108D8-82D9-4468-89AB-88F1099A0F3A}"/>
                  </a:ext>
                </a:extLst>
              </p:cNvPr>
              <p:cNvSpPr/>
              <p:nvPr/>
            </p:nvSpPr>
            <p:spPr>
              <a:xfrm>
                <a:off x="2362765" y="2287067"/>
                <a:ext cx="5755551" cy="69369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平行四边形 57">
                <a:extLst>
                  <a:ext uri="{FF2B5EF4-FFF2-40B4-BE49-F238E27FC236}">
                    <a16:creationId xmlns:a16="http://schemas.microsoft.com/office/drawing/2014/main" xmlns="" id="{FF2E26F8-66F0-410C-8576-4DE9D2B5930A}"/>
                  </a:ext>
                </a:extLst>
              </p:cNvPr>
              <p:cNvSpPr/>
              <p:nvPr/>
            </p:nvSpPr>
            <p:spPr>
              <a:xfrm>
                <a:off x="2019096" y="2349169"/>
                <a:ext cx="1011009" cy="631596"/>
              </a:xfrm>
              <a:prstGeom prst="parallelogram">
                <a:avLst>
                  <a:gd name="adj" fmla="val 487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5" name="矩形 54">
              <a:extLst>
                <a:ext uri="{FF2B5EF4-FFF2-40B4-BE49-F238E27FC236}">
                  <a16:creationId xmlns:a16="http://schemas.microsoft.com/office/drawing/2014/main" xmlns="" id="{6C39DE50-B30B-4CB3-99DC-EB7CC54FDFB9}"/>
                </a:ext>
              </a:extLst>
            </p:cNvPr>
            <p:cNvSpPr/>
            <p:nvPr/>
          </p:nvSpPr>
          <p:spPr>
            <a:xfrm>
              <a:off x="2264624" y="2511469"/>
              <a:ext cx="2031325"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坚持全面依法治国</a:t>
              </a:r>
            </a:p>
          </p:txBody>
        </p:sp>
        <p:sp>
          <p:nvSpPr>
            <p:cNvPr id="56" name="矩形 55">
              <a:extLst>
                <a:ext uri="{FF2B5EF4-FFF2-40B4-BE49-F238E27FC236}">
                  <a16:creationId xmlns:a16="http://schemas.microsoft.com/office/drawing/2014/main" xmlns="" id="{87FD40D3-FEDF-4EC6-8B3F-3E08FE2029A0}"/>
                </a:ext>
              </a:extLst>
            </p:cNvPr>
            <p:cNvSpPr/>
            <p:nvPr/>
          </p:nvSpPr>
          <p:spPr>
            <a:xfrm>
              <a:off x="1345872" y="2532528"/>
              <a:ext cx="646331" cy="369332"/>
            </a:xfrm>
            <a:prstGeom prst="rect">
              <a:avLst/>
            </a:prstGeom>
          </p:spPr>
          <p:txBody>
            <a:bodyPr wrap="none">
              <a:spAutoFit/>
            </a:bodyPr>
            <a:lstStyle/>
            <a:p>
              <a:r>
                <a:rPr lang="zh-CN" altLang="en-US" dirty="0">
                  <a:solidFill>
                    <a:srgbClr val="5B9BD5"/>
                  </a:solidFill>
                  <a:latin typeface="微软雅黑" panose="020B0503020204020204" pitchFamily="34" charset="-122"/>
                  <a:ea typeface="微软雅黑" panose="020B0503020204020204" pitchFamily="34" charset="-122"/>
                </a:rPr>
                <a:t>六是</a:t>
              </a:r>
              <a:endParaRPr lang="zh-CN" altLang="en-US" dirty="0">
                <a:solidFill>
                  <a:srgbClr val="5B9BD5"/>
                </a:solidFill>
              </a:endParaRPr>
            </a:p>
          </p:txBody>
        </p:sp>
      </p:grpSp>
      <p:grpSp>
        <p:nvGrpSpPr>
          <p:cNvPr id="59" name="组合 58">
            <a:extLst>
              <a:ext uri="{FF2B5EF4-FFF2-40B4-BE49-F238E27FC236}">
                <a16:creationId xmlns:a16="http://schemas.microsoft.com/office/drawing/2014/main" xmlns="" id="{BAFBBD46-91CE-4089-9148-67A0B5D6F564}"/>
              </a:ext>
            </a:extLst>
          </p:cNvPr>
          <p:cNvGrpSpPr/>
          <p:nvPr/>
        </p:nvGrpSpPr>
        <p:grpSpPr>
          <a:xfrm>
            <a:off x="2521120" y="5973433"/>
            <a:ext cx="4988964" cy="576000"/>
            <a:chOff x="1232543" y="2404763"/>
            <a:chExt cx="4988964" cy="576000"/>
          </a:xfrm>
        </p:grpSpPr>
        <p:sp>
          <p:nvSpPr>
            <p:cNvPr id="60" name="矩形: 圆角 59">
              <a:extLst>
                <a:ext uri="{FF2B5EF4-FFF2-40B4-BE49-F238E27FC236}">
                  <a16:creationId xmlns:a16="http://schemas.microsoft.com/office/drawing/2014/main" xmlns="" id="{31B335F7-EDDA-4653-9DDD-9B90F3B1AFDE}"/>
                </a:ext>
              </a:extLst>
            </p:cNvPr>
            <p:cNvSpPr/>
            <p:nvPr/>
          </p:nvSpPr>
          <p:spPr>
            <a:xfrm>
              <a:off x="1232543" y="2456329"/>
              <a:ext cx="2324533" cy="49754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 name="组合 60">
              <a:extLst>
                <a:ext uri="{FF2B5EF4-FFF2-40B4-BE49-F238E27FC236}">
                  <a16:creationId xmlns:a16="http://schemas.microsoft.com/office/drawing/2014/main" xmlns="" id="{98ED43F5-2994-4069-8934-0B4BAD6682F8}"/>
                </a:ext>
              </a:extLst>
            </p:cNvPr>
            <p:cNvGrpSpPr/>
            <p:nvPr/>
          </p:nvGrpSpPr>
          <p:grpSpPr>
            <a:xfrm>
              <a:off x="1929448" y="2404763"/>
              <a:ext cx="4292059" cy="576000"/>
              <a:chOff x="2019096" y="2287067"/>
              <a:chExt cx="6099220" cy="693698"/>
            </a:xfrm>
            <a:effectLst>
              <a:outerShdw blurRad="50800" dist="38100" dir="17400000" rotWithShape="0">
                <a:prstClr val="black">
                  <a:alpha val="40000"/>
                </a:prstClr>
              </a:outerShdw>
            </a:effectLst>
          </p:grpSpPr>
          <p:sp>
            <p:nvSpPr>
              <p:cNvPr id="64" name="矩形: 圆角 63">
                <a:extLst>
                  <a:ext uri="{FF2B5EF4-FFF2-40B4-BE49-F238E27FC236}">
                    <a16:creationId xmlns:a16="http://schemas.microsoft.com/office/drawing/2014/main" xmlns="" id="{C72967C0-C5DD-4071-8083-16DA4E6D2358}"/>
                  </a:ext>
                </a:extLst>
              </p:cNvPr>
              <p:cNvSpPr/>
              <p:nvPr/>
            </p:nvSpPr>
            <p:spPr>
              <a:xfrm>
                <a:off x="2362765" y="2287067"/>
                <a:ext cx="5755551" cy="69369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平行四边形 64">
                <a:extLst>
                  <a:ext uri="{FF2B5EF4-FFF2-40B4-BE49-F238E27FC236}">
                    <a16:creationId xmlns:a16="http://schemas.microsoft.com/office/drawing/2014/main" xmlns="" id="{9ED6E4C3-990A-4F85-87B6-B5305AC8E60A}"/>
                  </a:ext>
                </a:extLst>
              </p:cNvPr>
              <p:cNvSpPr/>
              <p:nvPr/>
            </p:nvSpPr>
            <p:spPr>
              <a:xfrm>
                <a:off x="2019096" y="2349169"/>
                <a:ext cx="1011009" cy="631596"/>
              </a:xfrm>
              <a:prstGeom prst="parallelogram">
                <a:avLst>
                  <a:gd name="adj" fmla="val 487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矩形 61">
              <a:extLst>
                <a:ext uri="{FF2B5EF4-FFF2-40B4-BE49-F238E27FC236}">
                  <a16:creationId xmlns:a16="http://schemas.microsoft.com/office/drawing/2014/main" xmlns="" id="{960B749F-55C3-40B8-9245-6799DA4E0566}"/>
                </a:ext>
              </a:extLst>
            </p:cNvPr>
            <p:cNvSpPr/>
            <p:nvPr/>
          </p:nvSpPr>
          <p:spPr>
            <a:xfrm>
              <a:off x="2264624" y="2511469"/>
              <a:ext cx="2954655"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坚持社会主义核心价值体系</a:t>
              </a:r>
            </a:p>
          </p:txBody>
        </p:sp>
        <p:sp>
          <p:nvSpPr>
            <p:cNvPr id="63" name="矩形 62">
              <a:extLst>
                <a:ext uri="{FF2B5EF4-FFF2-40B4-BE49-F238E27FC236}">
                  <a16:creationId xmlns:a16="http://schemas.microsoft.com/office/drawing/2014/main" xmlns="" id="{FB61685A-5498-40EE-96EF-AB355A82B349}"/>
                </a:ext>
              </a:extLst>
            </p:cNvPr>
            <p:cNvSpPr/>
            <p:nvPr/>
          </p:nvSpPr>
          <p:spPr>
            <a:xfrm>
              <a:off x="1345872" y="2532528"/>
              <a:ext cx="646331" cy="369332"/>
            </a:xfrm>
            <a:prstGeom prst="rect">
              <a:avLst/>
            </a:prstGeom>
          </p:spPr>
          <p:txBody>
            <a:bodyPr wrap="none">
              <a:spAutoFit/>
            </a:bodyPr>
            <a:lstStyle/>
            <a:p>
              <a:r>
                <a:rPr lang="zh-CN" altLang="en-US" dirty="0">
                  <a:solidFill>
                    <a:srgbClr val="5B9BD5"/>
                  </a:solidFill>
                  <a:latin typeface="微软雅黑" panose="020B0503020204020204" pitchFamily="34" charset="-122"/>
                  <a:ea typeface="微软雅黑" panose="020B0503020204020204" pitchFamily="34" charset="-122"/>
                </a:rPr>
                <a:t>七是</a:t>
              </a:r>
              <a:endParaRPr lang="zh-CN" altLang="en-US" dirty="0">
                <a:solidFill>
                  <a:srgbClr val="5B9BD5"/>
                </a:solidFill>
              </a:endParaRPr>
            </a:p>
          </p:txBody>
        </p:sp>
      </p:grpSp>
    </p:spTree>
    <p:extLst>
      <p:ext uri="{BB962C8B-B14F-4D97-AF65-F5344CB8AC3E}">
        <p14:creationId xmlns="" xmlns:p14="http://schemas.microsoft.com/office/powerpoint/2010/main" val="943578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anim calcmode="lin" valueType="num">
                                      <p:cBhvr>
                                        <p:cTn id="13" dur="500" fill="hold"/>
                                        <p:tgtEl>
                                          <p:spTgt spid="23"/>
                                        </p:tgtEl>
                                        <p:attrNameLst>
                                          <p:attrName>ppt_x</p:attrName>
                                        </p:attrNameLst>
                                      </p:cBhvr>
                                      <p:tavLst>
                                        <p:tav tm="0">
                                          <p:val>
                                            <p:strVal val="#ppt_x"/>
                                          </p:val>
                                        </p:tav>
                                        <p:tav tm="100000">
                                          <p:val>
                                            <p:strVal val="#ppt_x"/>
                                          </p:val>
                                        </p:tav>
                                      </p:tavLst>
                                    </p:anim>
                                    <p:anim calcmode="lin" valueType="num">
                                      <p:cBhvr>
                                        <p:cTn id="14" dur="500" fill="hold"/>
                                        <p:tgtEl>
                                          <p:spTgt spid="2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anim calcmode="lin" valueType="num">
                                      <p:cBhvr>
                                        <p:cTn id="19" dur="500" fill="hold"/>
                                        <p:tgtEl>
                                          <p:spTgt spid="24"/>
                                        </p:tgtEl>
                                        <p:attrNameLst>
                                          <p:attrName>ppt_x</p:attrName>
                                        </p:attrNameLst>
                                      </p:cBhvr>
                                      <p:tavLst>
                                        <p:tav tm="0">
                                          <p:val>
                                            <p:strVal val="#ppt_x"/>
                                          </p:val>
                                        </p:tav>
                                        <p:tav tm="100000">
                                          <p:val>
                                            <p:strVal val="#ppt_x"/>
                                          </p:val>
                                        </p:tav>
                                      </p:tavLst>
                                    </p:anim>
                                    <p:anim calcmode="lin" valueType="num">
                                      <p:cBhvr>
                                        <p:cTn id="20" dur="500" fill="hold"/>
                                        <p:tgtEl>
                                          <p:spTgt spid="24"/>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anim calcmode="lin" valueType="num">
                                      <p:cBhvr>
                                        <p:cTn id="25" dur="500" fill="hold"/>
                                        <p:tgtEl>
                                          <p:spTgt spid="31"/>
                                        </p:tgtEl>
                                        <p:attrNameLst>
                                          <p:attrName>ppt_x</p:attrName>
                                        </p:attrNameLst>
                                      </p:cBhvr>
                                      <p:tavLst>
                                        <p:tav tm="0">
                                          <p:val>
                                            <p:strVal val="#ppt_x"/>
                                          </p:val>
                                        </p:tav>
                                        <p:tav tm="100000">
                                          <p:val>
                                            <p:strVal val="#ppt_x"/>
                                          </p:val>
                                        </p:tav>
                                      </p:tavLst>
                                    </p:anim>
                                    <p:anim calcmode="lin" valueType="num">
                                      <p:cBhvr>
                                        <p:cTn id="26" dur="500" fill="hold"/>
                                        <p:tgtEl>
                                          <p:spTgt spid="31"/>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anim calcmode="lin" valueType="num">
                                      <p:cBhvr>
                                        <p:cTn id="31" dur="500" fill="hold"/>
                                        <p:tgtEl>
                                          <p:spTgt spid="38"/>
                                        </p:tgtEl>
                                        <p:attrNameLst>
                                          <p:attrName>ppt_x</p:attrName>
                                        </p:attrNameLst>
                                      </p:cBhvr>
                                      <p:tavLst>
                                        <p:tav tm="0">
                                          <p:val>
                                            <p:strVal val="#ppt_x"/>
                                          </p:val>
                                        </p:tav>
                                        <p:tav tm="100000">
                                          <p:val>
                                            <p:strVal val="#ppt_x"/>
                                          </p:val>
                                        </p:tav>
                                      </p:tavLst>
                                    </p:anim>
                                    <p:anim calcmode="lin" valueType="num">
                                      <p:cBhvr>
                                        <p:cTn id="32" dur="500" fill="hold"/>
                                        <p:tgtEl>
                                          <p:spTgt spid="38"/>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42" presetClass="entr" presetSubtype="0" fill="hold" nodeType="after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500"/>
                                        <p:tgtEl>
                                          <p:spTgt spid="45"/>
                                        </p:tgtEl>
                                      </p:cBhvr>
                                    </p:animEffect>
                                    <p:anim calcmode="lin" valueType="num">
                                      <p:cBhvr>
                                        <p:cTn id="37" dur="500" fill="hold"/>
                                        <p:tgtEl>
                                          <p:spTgt spid="45"/>
                                        </p:tgtEl>
                                        <p:attrNameLst>
                                          <p:attrName>ppt_x</p:attrName>
                                        </p:attrNameLst>
                                      </p:cBhvr>
                                      <p:tavLst>
                                        <p:tav tm="0">
                                          <p:val>
                                            <p:strVal val="#ppt_x"/>
                                          </p:val>
                                        </p:tav>
                                        <p:tav tm="100000">
                                          <p:val>
                                            <p:strVal val="#ppt_x"/>
                                          </p:val>
                                        </p:tav>
                                      </p:tavLst>
                                    </p:anim>
                                    <p:anim calcmode="lin" valueType="num">
                                      <p:cBhvr>
                                        <p:cTn id="38" dur="500" fill="hold"/>
                                        <p:tgtEl>
                                          <p:spTgt spid="45"/>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42" presetClass="entr" presetSubtype="0" fill="hold"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fade">
                                      <p:cBhvr>
                                        <p:cTn id="42" dur="500"/>
                                        <p:tgtEl>
                                          <p:spTgt spid="52"/>
                                        </p:tgtEl>
                                      </p:cBhvr>
                                    </p:animEffect>
                                    <p:anim calcmode="lin" valueType="num">
                                      <p:cBhvr>
                                        <p:cTn id="43" dur="500" fill="hold"/>
                                        <p:tgtEl>
                                          <p:spTgt spid="52"/>
                                        </p:tgtEl>
                                        <p:attrNameLst>
                                          <p:attrName>ppt_x</p:attrName>
                                        </p:attrNameLst>
                                      </p:cBhvr>
                                      <p:tavLst>
                                        <p:tav tm="0">
                                          <p:val>
                                            <p:strVal val="#ppt_x"/>
                                          </p:val>
                                        </p:tav>
                                        <p:tav tm="100000">
                                          <p:val>
                                            <p:strVal val="#ppt_x"/>
                                          </p:val>
                                        </p:tav>
                                      </p:tavLst>
                                    </p:anim>
                                    <p:anim calcmode="lin" valueType="num">
                                      <p:cBhvr>
                                        <p:cTn id="44" dur="500" fill="hold"/>
                                        <p:tgtEl>
                                          <p:spTgt spid="52"/>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59"/>
                                        </p:tgtEl>
                                        <p:attrNameLst>
                                          <p:attrName>style.visibility</p:attrName>
                                        </p:attrNameLst>
                                      </p:cBhvr>
                                      <p:to>
                                        <p:strVal val="visible"/>
                                      </p:to>
                                    </p:set>
                                    <p:animEffect transition="in" filter="fade">
                                      <p:cBhvr>
                                        <p:cTn id="48" dur="500"/>
                                        <p:tgtEl>
                                          <p:spTgt spid="59"/>
                                        </p:tgtEl>
                                      </p:cBhvr>
                                    </p:animEffect>
                                    <p:anim calcmode="lin" valueType="num">
                                      <p:cBhvr>
                                        <p:cTn id="49" dur="500" fill="hold"/>
                                        <p:tgtEl>
                                          <p:spTgt spid="59"/>
                                        </p:tgtEl>
                                        <p:attrNameLst>
                                          <p:attrName>ppt_x</p:attrName>
                                        </p:attrNameLst>
                                      </p:cBhvr>
                                      <p:tavLst>
                                        <p:tav tm="0">
                                          <p:val>
                                            <p:strVal val="#ppt_x"/>
                                          </p:val>
                                        </p:tav>
                                        <p:tav tm="100000">
                                          <p:val>
                                            <p:strVal val="#ppt_x"/>
                                          </p:val>
                                        </p:tav>
                                      </p:tavLst>
                                    </p:anim>
                                    <p:anim calcmode="lin" valueType="num">
                                      <p:cBhvr>
                                        <p:cTn id="50" dur="5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69694" y="146046"/>
            <a:ext cx="7119394" cy="460007"/>
          </a:xfrm>
        </p:spPr>
        <p:txBody>
          <a:bodyPr/>
          <a:lstStyle/>
          <a:p>
            <a:r>
              <a:rPr lang="zh-CN" altLang="en-US" dirty="0"/>
              <a:t>二、准确把握习近平新时代中国特色社会主义思想</a:t>
            </a:r>
          </a:p>
        </p:txBody>
      </p:sp>
      <p:grpSp>
        <p:nvGrpSpPr>
          <p:cNvPr id="23" name="组合 22">
            <a:extLst>
              <a:ext uri="{FF2B5EF4-FFF2-40B4-BE49-F238E27FC236}">
                <a16:creationId xmlns:a16="http://schemas.microsoft.com/office/drawing/2014/main" xmlns="" id="{59C9D270-79C4-440A-807C-55EAE7020FCF}"/>
              </a:ext>
            </a:extLst>
          </p:cNvPr>
          <p:cNvGrpSpPr/>
          <p:nvPr/>
        </p:nvGrpSpPr>
        <p:grpSpPr>
          <a:xfrm>
            <a:off x="1918855" y="1151991"/>
            <a:ext cx="4988964" cy="576000"/>
            <a:chOff x="1232543" y="2404763"/>
            <a:chExt cx="4988964" cy="576000"/>
          </a:xfrm>
        </p:grpSpPr>
        <p:sp>
          <p:nvSpPr>
            <p:cNvPr id="4" name="矩形: 圆角 3">
              <a:extLst>
                <a:ext uri="{FF2B5EF4-FFF2-40B4-BE49-F238E27FC236}">
                  <a16:creationId xmlns:a16="http://schemas.microsoft.com/office/drawing/2014/main" xmlns="" id="{7DFF99A1-3138-4603-96C3-A05321CF6125}"/>
                </a:ext>
              </a:extLst>
            </p:cNvPr>
            <p:cNvSpPr/>
            <p:nvPr/>
          </p:nvSpPr>
          <p:spPr>
            <a:xfrm>
              <a:off x="1232543" y="2456329"/>
              <a:ext cx="2324533" cy="49754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a:extLst>
                <a:ext uri="{FF2B5EF4-FFF2-40B4-BE49-F238E27FC236}">
                  <a16:creationId xmlns:a16="http://schemas.microsoft.com/office/drawing/2014/main" xmlns="" id="{2E8B3327-D50C-48EC-A97E-20A89A4EC1B6}"/>
                </a:ext>
              </a:extLst>
            </p:cNvPr>
            <p:cNvGrpSpPr/>
            <p:nvPr/>
          </p:nvGrpSpPr>
          <p:grpSpPr>
            <a:xfrm>
              <a:off x="1929448" y="2404763"/>
              <a:ext cx="4292059" cy="576000"/>
              <a:chOff x="2019096" y="2287067"/>
              <a:chExt cx="6099220" cy="693698"/>
            </a:xfrm>
            <a:effectLst>
              <a:outerShdw blurRad="50800" dist="38100" dir="17400000" rotWithShape="0">
                <a:prstClr val="black">
                  <a:alpha val="40000"/>
                </a:prstClr>
              </a:outerShdw>
            </a:effectLst>
          </p:grpSpPr>
          <p:sp>
            <p:nvSpPr>
              <p:cNvPr id="15" name="矩形: 圆角 14">
                <a:extLst>
                  <a:ext uri="{FF2B5EF4-FFF2-40B4-BE49-F238E27FC236}">
                    <a16:creationId xmlns:a16="http://schemas.microsoft.com/office/drawing/2014/main" xmlns="" id="{9DB293E6-58CF-4DB2-ABA3-60E21DFF2434}"/>
                  </a:ext>
                </a:extLst>
              </p:cNvPr>
              <p:cNvSpPr/>
              <p:nvPr/>
            </p:nvSpPr>
            <p:spPr>
              <a:xfrm>
                <a:off x="2362765" y="2287067"/>
                <a:ext cx="5755551" cy="69369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平行四边形 15">
                <a:extLst>
                  <a:ext uri="{FF2B5EF4-FFF2-40B4-BE49-F238E27FC236}">
                    <a16:creationId xmlns:a16="http://schemas.microsoft.com/office/drawing/2014/main" xmlns="" id="{D10E0899-BCD3-479B-8A11-EFD0DEBBD581}"/>
                  </a:ext>
                </a:extLst>
              </p:cNvPr>
              <p:cNvSpPr/>
              <p:nvPr/>
            </p:nvSpPr>
            <p:spPr>
              <a:xfrm>
                <a:off x="2019096" y="2349169"/>
                <a:ext cx="1011009" cy="631596"/>
              </a:xfrm>
              <a:prstGeom prst="parallelogram">
                <a:avLst>
                  <a:gd name="adj" fmla="val 487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矩形 18">
              <a:extLst>
                <a:ext uri="{FF2B5EF4-FFF2-40B4-BE49-F238E27FC236}">
                  <a16:creationId xmlns:a16="http://schemas.microsoft.com/office/drawing/2014/main" xmlns="" id="{D2289C89-D913-49B8-B948-7ECFC39C1A46}"/>
                </a:ext>
              </a:extLst>
            </p:cNvPr>
            <p:cNvSpPr/>
            <p:nvPr/>
          </p:nvSpPr>
          <p:spPr>
            <a:xfrm>
              <a:off x="2264624" y="2511469"/>
              <a:ext cx="3185487"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坚持在发展中保障和改善民生</a:t>
              </a:r>
            </a:p>
          </p:txBody>
        </p:sp>
        <p:sp>
          <p:nvSpPr>
            <p:cNvPr id="22" name="矩形 21">
              <a:extLst>
                <a:ext uri="{FF2B5EF4-FFF2-40B4-BE49-F238E27FC236}">
                  <a16:creationId xmlns:a16="http://schemas.microsoft.com/office/drawing/2014/main" xmlns="" id="{67E1ED08-5ADE-464B-8962-7F49E360CD8D}"/>
                </a:ext>
              </a:extLst>
            </p:cNvPr>
            <p:cNvSpPr/>
            <p:nvPr/>
          </p:nvSpPr>
          <p:spPr>
            <a:xfrm>
              <a:off x="1345872" y="2532528"/>
              <a:ext cx="646331" cy="369332"/>
            </a:xfrm>
            <a:prstGeom prst="rect">
              <a:avLst/>
            </a:prstGeom>
          </p:spPr>
          <p:txBody>
            <a:bodyPr wrap="none">
              <a:spAutoFit/>
            </a:bodyPr>
            <a:lstStyle/>
            <a:p>
              <a:r>
                <a:rPr lang="zh-CN" altLang="en-US" dirty="0">
                  <a:solidFill>
                    <a:srgbClr val="5B9BD5"/>
                  </a:solidFill>
                  <a:latin typeface="微软雅黑" panose="020B0503020204020204" pitchFamily="34" charset="-122"/>
                  <a:ea typeface="微软雅黑" panose="020B0503020204020204" pitchFamily="34" charset="-122"/>
                </a:rPr>
                <a:t>八是</a:t>
              </a:r>
              <a:endParaRPr lang="zh-CN" altLang="en-US" dirty="0">
                <a:solidFill>
                  <a:srgbClr val="5B9BD5"/>
                </a:solidFill>
              </a:endParaRPr>
            </a:p>
          </p:txBody>
        </p:sp>
      </p:grpSp>
      <p:grpSp>
        <p:nvGrpSpPr>
          <p:cNvPr id="24" name="组合 23">
            <a:extLst>
              <a:ext uri="{FF2B5EF4-FFF2-40B4-BE49-F238E27FC236}">
                <a16:creationId xmlns:a16="http://schemas.microsoft.com/office/drawing/2014/main" xmlns="" id="{15BCC9CC-3B00-464F-BA03-46F92AA8AD4B}"/>
              </a:ext>
            </a:extLst>
          </p:cNvPr>
          <p:cNvGrpSpPr/>
          <p:nvPr/>
        </p:nvGrpSpPr>
        <p:grpSpPr>
          <a:xfrm>
            <a:off x="1918855" y="1909550"/>
            <a:ext cx="4988964" cy="576000"/>
            <a:chOff x="1232543" y="2404763"/>
            <a:chExt cx="4988964" cy="576000"/>
          </a:xfrm>
        </p:grpSpPr>
        <p:sp>
          <p:nvSpPr>
            <p:cNvPr id="25" name="矩形: 圆角 24">
              <a:extLst>
                <a:ext uri="{FF2B5EF4-FFF2-40B4-BE49-F238E27FC236}">
                  <a16:creationId xmlns:a16="http://schemas.microsoft.com/office/drawing/2014/main" xmlns="" id="{5BB38A3B-B306-4D91-A165-D41CE93F524A}"/>
                </a:ext>
              </a:extLst>
            </p:cNvPr>
            <p:cNvSpPr/>
            <p:nvPr/>
          </p:nvSpPr>
          <p:spPr>
            <a:xfrm>
              <a:off x="1232543" y="2456329"/>
              <a:ext cx="2324533" cy="49754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a:extLst>
                <a:ext uri="{FF2B5EF4-FFF2-40B4-BE49-F238E27FC236}">
                  <a16:creationId xmlns:a16="http://schemas.microsoft.com/office/drawing/2014/main" xmlns="" id="{781617DD-A6CD-4373-B076-98C8D7A3E74D}"/>
                </a:ext>
              </a:extLst>
            </p:cNvPr>
            <p:cNvGrpSpPr/>
            <p:nvPr/>
          </p:nvGrpSpPr>
          <p:grpSpPr>
            <a:xfrm>
              <a:off x="1929448" y="2404763"/>
              <a:ext cx="4292059" cy="576000"/>
              <a:chOff x="2019096" y="2287067"/>
              <a:chExt cx="6099220" cy="693698"/>
            </a:xfrm>
            <a:effectLst>
              <a:outerShdw blurRad="50800" dist="38100" dir="17400000" rotWithShape="0">
                <a:prstClr val="black">
                  <a:alpha val="40000"/>
                </a:prstClr>
              </a:outerShdw>
            </a:effectLst>
          </p:grpSpPr>
          <p:sp>
            <p:nvSpPr>
              <p:cNvPr id="29" name="矩形: 圆角 28">
                <a:extLst>
                  <a:ext uri="{FF2B5EF4-FFF2-40B4-BE49-F238E27FC236}">
                    <a16:creationId xmlns:a16="http://schemas.microsoft.com/office/drawing/2014/main" xmlns="" id="{D067DC9C-14A4-44DC-AA86-F0332F264A80}"/>
                  </a:ext>
                </a:extLst>
              </p:cNvPr>
              <p:cNvSpPr/>
              <p:nvPr/>
            </p:nvSpPr>
            <p:spPr>
              <a:xfrm>
                <a:off x="2362765" y="2287067"/>
                <a:ext cx="5755551" cy="69369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平行四边形 29">
                <a:extLst>
                  <a:ext uri="{FF2B5EF4-FFF2-40B4-BE49-F238E27FC236}">
                    <a16:creationId xmlns:a16="http://schemas.microsoft.com/office/drawing/2014/main" xmlns="" id="{6B0E1CC9-BD24-4301-BB23-760FE86F8D11}"/>
                  </a:ext>
                </a:extLst>
              </p:cNvPr>
              <p:cNvSpPr/>
              <p:nvPr/>
            </p:nvSpPr>
            <p:spPr>
              <a:xfrm>
                <a:off x="2019096" y="2349169"/>
                <a:ext cx="1011009" cy="631596"/>
              </a:xfrm>
              <a:prstGeom prst="parallelogram">
                <a:avLst>
                  <a:gd name="adj" fmla="val 487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矩形 26">
              <a:extLst>
                <a:ext uri="{FF2B5EF4-FFF2-40B4-BE49-F238E27FC236}">
                  <a16:creationId xmlns:a16="http://schemas.microsoft.com/office/drawing/2014/main" xmlns="" id="{C22283E5-86EE-4EC6-9D32-2A2DDD0FB538}"/>
                </a:ext>
              </a:extLst>
            </p:cNvPr>
            <p:cNvSpPr/>
            <p:nvPr/>
          </p:nvSpPr>
          <p:spPr>
            <a:xfrm>
              <a:off x="2264624" y="2511469"/>
              <a:ext cx="2492990"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坚持人与自然和谐共生</a:t>
              </a:r>
            </a:p>
          </p:txBody>
        </p:sp>
        <p:sp>
          <p:nvSpPr>
            <p:cNvPr id="28" name="矩形 27">
              <a:extLst>
                <a:ext uri="{FF2B5EF4-FFF2-40B4-BE49-F238E27FC236}">
                  <a16:creationId xmlns:a16="http://schemas.microsoft.com/office/drawing/2014/main" xmlns="" id="{FEBEB683-A72E-4C48-8799-BB2DE9D0643E}"/>
                </a:ext>
              </a:extLst>
            </p:cNvPr>
            <p:cNvSpPr/>
            <p:nvPr/>
          </p:nvSpPr>
          <p:spPr>
            <a:xfrm>
              <a:off x="1345872" y="2532528"/>
              <a:ext cx="646331" cy="369332"/>
            </a:xfrm>
            <a:prstGeom prst="rect">
              <a:avLst/>
            </a:prstGeom>
          </p:spPr>
          <p:txBody>
            <a:bodyPr wrap="none">
              <a:spAutoFit/>
            </a:bodyPr>
            <a:lstStyle/>
            <a:p>
              <a:r>
                <a:rPr lang="zh-CN" altLang="en-US" dirty="0">
                  <a:solidFill>
                    <a:srgbClr val="5B9BD5"/>
                  </a:solidFill>
                  <a:latin typeface="微软雅黑" panose="020B0503020204020204" pitchFamily="34" charset="-122"/>
                  <a:ea typeface="微软雅黑" panose="020B0503020204020204" pitchFamily="34" charset="-122"/>
                </a:rPr>
                <a:t>九是</a:t>
              </a:r>
              <a:endParaRPr lang="zh-CN" altLang="en-US" dirty="0">
                <a:solidFill>
                  <a:srgbClr val="5B9BD5"/>
                </a:solidFill>
              </a:endParaRPr>
            </a:p>
          </p:txBody>
        </p:sp>
      </p:grpSp>
      <p:grpSp>
        <p:nvGrpSpPr>
          <p:cNvPr id="31" name="组合 30">
            <a:extLst>
              <a:ext uri="{FF2B5EF4-FFF2-40B4-BE49-F238E27FC236}">
                <a16:creationId xmlns:a16="http://schemas.microsoft.com/office/drawing/2014/main" xmlns="" id="{8C369169-4DAB-42CB-99A7-F7F26EC32EAD}"/>
              </a:ext>
            </a:extLst>
          </p:cNvPr>
          <p:cNvGrpSpPr/>
          <p:nvPr/>
        </p:nvGrpSpPr>
        <p:grpSpPr>
          <a:xfrm>
            <a:off x="1918855" y="2667109"/>
            <a:ext cx="4988964" cy="576000"/>
            <a:chOff x="1232543" y="2404763"/>
            <a:chExt cx="4988964" cy="576000"/>
          </a:xfrm>
        </p:grpSpPr>
        <p:sp>
          <p:nvSpPr>
            <p:cNvPr id="32" name="矩形: 圆角 31">
              <a:extLst>
                <a:ext uri="{FF2B5EF4-FFF2-40B4-BE49-F238E27FC236}">
                  <a16:creationId xmlns:a16="http://schemas.microsoft.com/office/drawing/2014/main" xmlns="" id="{74E5C156-DE5E-442E-8379-7C58F4408DD8}"/>
                </a:ext>
              </a:extLst>
            </p:cNvPr>
            <p:cNvSpPr/>
            <p:nvPr/>
          </p:nvSpPr>
          <p:spPr>
            <a:xfrm>
              <a:off x="1232543" y="2456329"/>
              <a:ext cx="2324533" cy="49754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a:extLst>
                <a:ext uri="{FF2B5EF4-FFF2-40B4-BE49-F238E27FC236}">
                  <a16:creationId xmlns:a16="http://schemas.microsoft.com/office/drawing/2014/main" xmlns="" id="{90483994-058C-4C1D-9EC4-7E0199723B47}"/>
                </a:ext>
              </a:extLst>
            </p:cNvPr>
            <p:cNvGrpSpPr/>
            <p:nvPr/>
          </p:nvGrpSpPr>
          <p:grpSpPr>
            <a:xfrm>
              <a:off x="1929448" y="2404763"/>
              <a:ext cx="4292059" cy="576000"/>
              <a:chOff x="2019096" y="2287067"/>
              <a:chExt cx="6099220" cy="693698"/>
            </a:xfrm>
            <a:effectLst>
              <a:outerShdw blurRad="50800" dist="38100" dir="17400000" rotWithShape="0">
                <a:prstClr val="black">
                  <a:alpha val="40000"/>
                </a:prstClr>
              </a:outerShdw>
            </a:effectLst>
          </p:grpSpPr>
          <p:sp>
            <p:nvSpPr>
              <p:cNvPr id="36" name="矩形: 圆角 35">
                <a:extLst>
                  <a:ext uri="{FF2B5EF4-FFF2-40B4-BE49-F238E27FC236}">
                    <a16:creationId xmlns:a16="http://schemas.microsoft.com/office/drawing/2014/main" xmlns="" id="{BB131DFA-85A6-4470-96B7-F18A9E3EC6A7}"/>
                  </a:ext>
                </a:extLst>
              </p:cNvPr>
              <p:cNvSpPr/>
              <p:nvPr/>
            </p:nvSpPr>
            <p:spPr>
              <a:xfrm>
                <a:off x="2362765" y="2287067"/>
                <a:ext cx="5755551" cy="69369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平行四边形 36">
                <a:extLst>
                  <a:ext uri="{FF2B5EF4-FFF2-40B4-BE49-F238E27FC236}">
                    <a16:creationId xmlns:a16="http://schemas.microsoft.com/office/drawing/2014/main" xmlns="" id="{CCEBC1F0-B51B-4A45-B31F-05D4CA9827BB}"/>
                  </a:ext>
                </a:extLst>
              </p:cNvPr>
              <p:cNvSpPr/>
              <p:nvPr/>
            </p:nvSpPr>
            <p:spPr>
              <a:xfrm>
                <a:off x="2019096" y="2349169"/>
                <a:ext cx="1011009" cy="631596"/>
              </a:xfrm>
              <a:prstGeom prst="parallelogram">
                <a:avLst>
                  <a:gd name="adj" fmla="val 487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矩形 33">
              <a:extLst>
                <a:ext uri="{FF2B5EF4-FFF2-40B4-BE49-F238E27FC236}">
                  <a16:creationId xmlns:a16="http://schemas.microsoft.com/office/drawing/2014/main" xmlns="" id="{866A1582-2452-40E5-984D-40C9B4A60DD7}"/>
                </a:ext>
              </a:extLst>
            </p:cNvPr>
            <p:cNvSpPr/>
            <p:nvPr/>
          </p:nvSpPr>
          <p:spPr>
            <a:xfrm>
              <a:off x="2264624" y="2511469"/>
              <a:ext cx="2262158"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坚持总体国家安全观</a:t>
              </a:r>
            </a:p>
          </p:txBody>
        </p:sp>
        <p:sp>
          <p:nvSpPr>
            <p:cNvPr id="35" name="矩形 34">
              <a:extLst>
                <a:ext uri="{FF2B5EF4-FFF2-40B4-BE49-F238E27FC236}">
                  <a16:creationId xmlns:a16="http://schemas.microsoft.com/office/drawing/2014/main" xmlns="" id="{A494885F-B370-4298-AE73-291EFAB385A2}"/>
                </a:ext>
              </a:extLst>
            </p:cNvPr>
            <p:cNvSpPr/>
            <p:nvPr/>
          </p:nvSpPr>
          <p:spPr>
            <a:xfrm>
              <a:off x="1345872" y="2532528"/>
              <a:ext cx="646331" cy="369332"/>
            </a:xfrm>
            <a:prstGeom prst="rect">
              <a:avLst/>
            </a:prstGeom>
          </p:spPr>
          <p:txBody>
            <a:bodyPr wrap="none">
              <a:spAutoFit/>
            </a:bodyPr>
            <a:lstStyle/>
            <a:p>
              <a:r>
                <a:rPr lang="zh-CN" altLang="en-US" dirty="0">
                  <a:solidFill>
                    <a:srgbClr val="5B9BD5"/>
                  </a:solidFill>
                  <a:latin typeface="微软雅黑" panose="020B0503020204020204" pitchFamily="34" charset="-122"/>
                  <a:ea typeface="微软雅黑" panose="020B0503020204020204" pitchFamily="34" charset="-122"/>
                </a:rPr>
                <a:t>十是</a:t>
              </a:r>
              <a:endParaRPr lang="zh-CN" altLang="en-US" dirty="0">
                <a:solidFill>
                  <a:srgbClr val="5B9BD5"/>
                </a:solidFill>
              </a:endParaRPr>
            </a:p>
          </p:txBody>
        </p:sp>
      </p:grpSp>
      <p:grpSp>
        <p:nvGrpSpPr>
          <p:cNvPr id="38" name="组合 37">
            <a:extLst>
              <a:ext uri="{FF2B5EF4-FFF2-40B4-BE49-F238E27FC236}">
                <a16:creationId xmlns:a16="http://schemas.microsoft.com/office/drawing/2014/main" xmlns="" id="{91330FCA-B40A-425E-B5A8-F8C927833AC1}"/>
              </a:ext>
            </a:extLst>
          </p:cNvPr>
          <p:cNvGrpSpPr/>
          <p:nvPr/>
        </p:nvGrpSpPr>
        <p:grpSpPr>
          <a:xfrm>
            <a:off x="1918855" y="3424668"/>
            <a:ext cx="5239974" cy="576000"/>
            <a:chOff x="1232543" y="2404763"/>
            <a:chExt cx="5239974" cy="576000"/>
          </a:xfrm>
        </p:grpSpPr>
        <p:sp>
          <p:nvSpPr>
            <p:cNvPr id="39" name="矩形: 圆角 38">
              <a:extLst>
                <a:ext uri="{FF2B5EF4-FFF2-40B4-BE49-F238E27FC236}">
                  <a16:creationId xmlns:a16="http://schemas.microsoft.com/office/drawing/2014/main" xmlns="" id="{C4085E05-76DA-438A-AF2E-DEAA393B477D}"/>
                </a:ext>
              </a:extLst>
            </p:cNvPr>
            <p:cNvSpPr/>
            <p:nvPr/>
          </p:nvSpPr>
          <p:spPr>
            <a:xfrm>
              <a:off x="1232543" y="2456329"/>
              <a:ext cx="2324533" cy="49754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a:extLst>
                <a:ext uri="{FF2B5EF4-FFF2-40B4-BE49-F238E27FC236}">
                  <a16:creationId xmlns:a16="http://schemas.microsoft.com/office/drawing/2014/main" xmlns="" id="{4C8DC259-DA57-484E-BB23-7B006407AFF2}"/>
                </a:ext>
              </a:extLst>
            </p:cNvPr>
            <p:cNvGrpSpPr/>
            <p:nvPr/>
          </p:nvGrpSpPr>
          <p:grpSpPr>
            <a:xfrm>
              <a:off x="2180458" y="2404763"/>
              <a:ext cx="4292059" cy="576000"/>
              <a:chOff x="2375794" y="2287067"/>
              <a:chExt cx="6099220" cy="693698"/>
            </a:xfrm>
            <a:effectLst>
              <a:outerShdw blurRad="50800" dist="38100" dir="17400000" rotWithShape="0">
                <a:prstClr val="black">
                  <a:alpha val="40000"/>
                </a:prstClr>
              </a:outerShdw>
            </a:effectLst>
          </p:grpSpPr>
          <p:sp>
            <p:nvSpPr>
              <p:cNvPr id="43" name="矩形: 圆角 42">
                <a:extLst>
                  <a:ext uri="{FF2B5EF4-FFF2-40B4-BE49-F238E27FC236}">
                    <a16:creationId xmlns:a16="http://schemas.microsoft.com/office/drawing/2014/main" xmlns="" id="{DBC38C94-2E74-449A-A2E1-3681721C2A76}"/>
                  </a:ext>
                </a:extLst>
              </p:cNvPr>
              <p:cNvSpPr/>
              <p:nvPr/>
            </p:nvSpPr>
            <p:spPr>
              <a:xfrm>
                <a:off x="2719463" y="2287067"/>
                <a:ext cx="5755551" cy="69369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平行四边形 43">
                <a:extLst>
                  <a:ext uri="{FF2B5EF4-FFF2-40B4-BE49-F238E27FC236}">
                    <a16:creationId xmlns:a16="http://schemas.microsoft.com/office/drawing/2014/main" xmlns="" id="{C98B2B88-5FFE-4DB9-98A6-409F8508E3D0}"/>
                  </a:ext>
                </a:extLst>
              </p:cNvPr>
              <p:cNvSpPr/>
              <p:nvPr/>
            </p:nvSpPr>
            <p:spPr>
              <a:xfrm>
                <a:off x="2375794" y="2349169"/>
                <a:ext cx="1011009" cy="631596"/>
              </a:xfrm>
              <a:prstGeom prst="parallelogram">
                <a:avLst>
                  <a:gd name="adj" fmla="val 487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矩形 40">
              <a:extLst>
                <a:ext uri="{FF2B5EF4-FFF2-40B4-BE49-F238E27FC236}">
                  <a16:creationId xmlns:a16="http://schemas.microsoft.com/office/drawing/2014/main" xmlns="" id="{2A7B863F-2870-44DE-A01E-F3E12FE335CE}"/>
                </a:ext>
              </a:extLst>
            </p:cNvPr>
            <p:cNvSpPr/>
            <p:nvPr/>
          </p:nvSpPr>
          <p:spPr>
            <a:xfrm>
              <a:off x="2515634" y="2511469"/>
              <a:ext cx="3185487"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坚持党对人民军队的绝对领导</a:t>
              </a:r>
            </a:p>
          </p:txBody>
        </p:sp>
        <p:sp>
          <p:nvSpPr>
            <p:cNvPr id="42" name="矩形 41">
              <a:extLst>
                <a:ext uri="{FF2B5EF4-FFF2-40B4-BE49-F238E27FC236}">
                  <a16:creationId xmlns:a16="http://schemas.microsoft.com/office/drawing/2014/main" xmlns="" id="{0D31A675-9568-4BE5-A667-A7D23E1EE184}"/>
                </a:ext>
              </a:extLst>
            </p:cNvPr>
            <p:cNvSpPr/>
            <p:nvPr/>
          </p:nvSpPr>
          <p:spPr>
            <a:xfrm>
              <a:off x="1345872" y="2532528"/>
              <a:ext cx="877163" cy="369332"/>
            </a:xfrm>
            <a:prstGeom prst="rect">
              <a:avLst/>
            </a:prstGeom>
          </p:spPr>
          <p:txBody>
            <a:bodyPr wrap="none">
              <a:spAutoFit/>
            </a:bodyPr>
            <a:lstStyle/>
            <a:p>
              <a:r>
                <a:rPr lang="zh-CN" altLang="en-US" dirty="0">
                  <a:solidFill>
                    <a:srgbClr val="5B9BD5"/>
                  </a:solidFill>
                  <a:latin typeface="微软雅黑" panose="020B0503020204020204" pitchFamily="34" charset="-122"/>
                  <a:ea typeface="微软雅黑" panose="020B0503020204020204" pitchFamily="34" charset="-122"/>
                </a:rPr>
                <a:t>十一是</a:t>
              </a:r>
              <a:endParaRPr lang="zh-CN" altLang="en-US" dirty="0">
                <a:solidFill>
                  <a:srgbClr val="5B9BD5"/>
                </a:solidFill>
              </a:endParaRPr>
            </a:p>
          </p:txBody>
        </p:sp>
      </p:grpSp>
      <p:grpSp>
        <p:nvGrpSpPr>
          <p:cNvPr id="66" name="组合 65">
            <a:extLst>
              <a:ext uri="{FF2B5EF4-FFF2-40B4-BE49-F238E27FC236}">
                <a16:creationId xmlns:a16="http://schemas.microsoft.com/office/drawing/2014/main" xmlns="" id="{3EE1C5DF-82A0-4254-991F-5A06AE77AA1D}"/>
              </a:ext>
            </a:extLst>
          </p:cNvPr>
          <p:cNvGrpSpPr/>
          <p:nvPr/>
        </p:nvGrpSpPr>
        <p:grpSpPr>
          <a:xfrm>
            <a:off x="1918855" y="4182227"/>
            <a:ext cx="5239974" cy="576000"/>
            <a:chOff x="1232543" y="2404763"/>
            <a:chExt cx="5239974" cy="576000"/>
          </a:xfrm>
        </p:grpSpPr>
        <p:sp>
          <p:nvSpPr>
            <p:cNvPr id="67" name="矩形: 圆角 66">
              <a:extLst>
                <a:ext uri="{FF2B5EF4-FFF2-40B4-BE49-F238E27FC236}">
                  <a16:creationId xmlns:a16="http://schemas.microsoft.com/office/drawing/2014/main" xmlns="" id="{94DD6308-F4D3-4246-AE29-0C0AFCC02F92}"/>
                </a:ext>
              </a:extLst>
            </p:cNvPr>
            <p:cNvSpPr/>
            <p:nvPr/>
          </p:nvSpPr>
          <p:spPr>
            <a:xfrm>
              <a:off x="1232543" y="2456329"/>
              <a:ext cx="2324533" cy="49754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 name="组合 67">
              <a:extLst>
                <a:ext uri="{FF2B5EF4-FFF2-40B4-BE49-F238E27FC236}">
                  <a16:creationId xmlns:a16="http://schemas.microsoft.com/office/drawing/2014/main" xmlns="" id="{62F7E8EC-9299-4316-B7F3-58EAA27A9D5A}"/>
                </a:ext>
              </a:extLst>
            </p:cNvPr>
            <p:cNvGrpSpPr/>
            <p:nvPr/>
          </p:nvGrpSpPr>
          <p:grpSpPr>
            <a:xfrm>
              <a:off x="2180458" y="2404763"/>
              <a:ext cx="4292059" cy="576000"/>
              <a:chOff x="2375794" y="2287067"/>
              <a:chExt cx="6099220" cy="693698"/>
            </a:xfrm>
            <a:effectLst>
              <a:outerShdw blurRad="50800" dist="38100" dir="17400000" rotWithShape="0">
                <a:prstClr val="black">
                  <a:alpha val="40000"/>
                </a:prstClr>
              </a:outerShdw>
            </a:effectLst>
          </p:grpSpPr>
          <p:sp>
            <p:nvSpPr>
              <p:cNvPr id="71" name="矩形: 圆角 70">
                <a:extLst>
                  <a:ext uri="{FF2B5EF4-FFF2-40B4-BE49-F238E27FC236}">
                    <a16:creationId xmlns:a16="http://schemas.microsoft.com/office/drawing/2014/main" xmlns="" id="{35B7674F-BA71-4BF6-97C2-C205FEE97E34}"/>
                  </a:ext>
                </a:extLst>
              </p:cNvPr>
              <p:cNvSpPr/>
              <p:nvPr/>
            </p:nvSpPr>
            <p:spPr>
              <a:xfrm>
                <a:off x="2719463" y="2287067"/>
                <a:ext cx="5755551" cy="69369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平行四边形 71">
                <a:extLst>
                  <a:ext uri="{FF2B5EF4-FFF2-40B4-BE49-F238E27FC236}">
                    <a16:creationId xmlns:a16="http://schemas.microsoft.com/office/drawing/2014/main" xmlns="" id="{99637E31-CA09-4BB3-8BA5-3C720CA4240A}"/>
                  </a:ext>
                </a:extLst>
              </p:cNvPr>
              <p:cNvSpPr/>
              <p:nvPr/>
            </p:nvSpPr>
            <p:spPr>
              <a:xfrm>
                <a:off x="2375794" y="2349169"/>
                <a:ext cx="1011009" cy="631596"/>
              </a:xfrm>
              <a:prstGeom prst="parallelogram">
                <a:avLst>
                  <a:gd name="adj" fmla="val 487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9" name="矩形 68">
              <a:extLst>
                <a:ext uri="{FF2B5EF4-FFF2-40B4-BE49-F238E27FC236}">
                  <a16:creationId xmlns:a16="http://schemas.microsoft.com/office/drawing/2014/main" xmlns="" id="{68499C11-281C-49EB-AE2E-2AD3C35F72A8}"/>
                </a:ext>
              </a:extLst>
            </p:cNvPr>
            <p:cNvSpPr/>
            <p:nvPr/>
          </p:nvSpPr>
          <p:spPr>
            <a:xfrm>
              <a:off x="2515634" y="2511469"/>
              <a:ext cx="3647152"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坚持“一国两制”和推进祖国统一</a:t>
              </a:r>
            </a:p>
          </p:txBody>
        </p:sp>
        <p:sp>
          <p:nvSpPr>
            <p:cNvPr id="70" name="矩形 69">
              <a:extLst>
                <a:ext uri="{FF2B5EF4-FFF2-40B4-BE49-F238E27FC236}">
                  <a16:creationId xmlns:a16="http://schemas.microsoft.com/office/drawing/2014/main" xmlns="" id="{1CA315F4-26AE-4D9A-8A4C-5639D58988A0}"/>
                </a:ext>
              </a:extLst>
            </p:cNvPr>
            <p:cNvSpPr/>
            <p:nvPr/>
          </p:nvSpPr>
          <p:spPr>
            <a:xfrm>
              <a:off x="1345872" y="2532528"/>
              <a:ext cx="877163" cy="369332"/>
            </a:xfrm>
            <a:prstGeom prst="rect">
              <a:avLst/>
            </a:prstGeom>
          </p:spPr>
          <p:txBody>
            <a:bodyPr wrap="none">
              <a:spAutoFit/>
            </a:bodyPr>
            <a:lstStyle/>
            <a:p>
              <a:r>
                <a:rPr lang="zh-CN" altLang="en-US" dirty="0">
                  <a:solidFill>
                    <a:srgbClr val="5B9BD5"/>
                  </a:solidFill>
                  <a:latin typeface="微软雅黑" panose="020B0503020204020204" pitchFamily="34" charset="-122"/>
                  <a:ea typeface="微软雅黑" panose="020B0503020204020204" pitchFamily="34" charset="-122"/>
                </a:rPr>
                <a:t>十二是</a:t>
              </a:r>
              <a:endParaRPr lang="zh-CN" altLang="en-US" dirty="0">
                <a:solidFill>
                  <a:srgbClr val="5B9BD5"/>
                </a:solidFill>
              </a:endParaRPr>
            </a:p>
          </p:txBody>
        </p:sp>
      </p:grpSp>
      <p:grpSp>
        <p:nvGrpSpPr>
          <p:cNvPr id="73" name="组合 72">
            <a:extLst>
              <a:ext uri="{FF2B5EF4-FFF2-40B4-BE49-F238E27FC236}">
                <a16:creationId xmlns:a16="http://schemas.microsoft.com/office/drawing/2014/main" xmlns="" id="{1FFCD63F-459F-4DDC-A099-673C711F4A65}"/>
              </a:ext>
            </a:extLst>
          </p:cNvPr>
          <p:cNvGrpSpPr/>
          <p:nvPr/>
        </p:nvGrpSpPr>
        <p:grpSpPr>
          <a:xfrm>
            <a:off x="1918855" y="4939786"/>
            <a:ext cx="5239974" cy="576000"/>
            <a:chOff x="1232543" y="2404763"/>
            <a:chExt cx="5239974" cy="576000"/>
          </a:xfrm>
        </p:grpSpPr>
        <p:sp>
          <p:nvSpPr>
            <p:cNvPr id="74" name="矩形: 圆角 73">
              <a:extLst>
                <a:ext uri="{FF2B5EF4-FFF2-40B4-BE49-F238E27FC236}">
                  <a16:creationId xmlns:a16="http://schemas.microsoft.com/office/drawing/2014/main" xmlns="" id="{9B08E7E0-0DA7-4116-BF3A-0F48535D636D}"/>
                </a:ext>
              </a:extLst>
            </p:cNvPr>
            <p:cNvSpPr/>
            <p:nvPr/>
          </p:nvSpPr>
          <p:spPr>
            <a:xfrm>
              <a:off x="1232543" y="2456329"/>
              <a:ext cx="2324533" cy="49754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5" name="组合 74">
              <a:extLst>
                <a:ext uri="{FF2B5EF4-FFF2-40B4-BE49-F238E27FC236}">
                  <a16:creationId xmlns:a16="http://schemas.microsoft.com/office/drawing/2014/main" xmlns="" id="{694EB230-C155-4910-A776-D55FBD7ED361}"/>
                </a:ext>
              </a:extLst>
            </p:cNvPr>
            <p:cNvGrpSpPr/>
            <p:nvPr/>
          </p:nvGrpSpPr>
          <p:grpSpPr>
            <a:xfrm>
              <a:off x="2180458" y="2404763"/>
              <a:ext cx="4292059" cy="576000"/>
              <a:chOff x="2375794" y="2287067"/>
              <a:chExt cx="6099220" cy="693698"/>
            </a:xfrm>
            <a:effectLst>
              <a:outerShdw blurRad="50800" dist="38100" dir="17400000" rotWithShape="0">
                <a:prstClr val="black">
                  <a:alpha val="40000"/>
                </a:prstClr>
              </a:outerShdw>
            </a:effectLst>
          </p:grpSpPr>
          <p:sp>
            <p:nvSpPr>
              <p:cNvPr id="78" name="矩形: 圆角 77">
                <a:extLst>
                  <a:ext uri="{FF2B5EF4-FFF2-40B4-BE49-F238E27FC236}">
                    <a16:creationId xmlns:a16="http://schemas.microsoft.com/office/drawing/2014/main" xmlns="" id="{7CFBEEE7-D445-48B1-A3A9-C94F178A3C57}"/>
                  </a:ext>
                </a:extLst>
              </p:cNvPr>
              <p:cNvSpPr/>
              <p:nvPr/>
            </p:nvSpPr>
            <p:spPr>
              <a:xfrm>
                <a:off x="2719463" y="2287067"/>
                <a:ext cx="5755551" cy="69369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平行四边形 78">
                <a:extLst>
                  <a:ext uri="{FF2B5EF4-FFF2-40B4-BE49-F238E27FC236}">
                    <a16:creationId xmlns:a16="http://schemas.microsoft.com/office/drawing/2014/main" xmlns="" id="{66C77BE1-A57B-4598-82FC-224444C8426F}"/>
                  </a:ext>
                </a:extLst>
              </p:cNvPr>
              <p:cNvSpPr/>
              <p:nvPr/>
            </p:nvSpPr>
            <p:spPr>
              <a:xfrm>
                <a:off x="2375794" y="2349169"/>
                <a:ext cx="1011009" cy="631596"/>
              </a:xfrm>
              <a:prstGeom prst="parallelogram">
                <a:avLst>
                  <a:gd name="adj" fmla="val 487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6" name="矩形 75">
              <a:extLst>
                <a:ext uri="{FF2B5EF4-FFF2-40B4-BE49-F238E27FC236}">
                  <a16:creationId xmlns:a16="http://schemas.microsoft.com/office/drawing/2014/main" xmlns="" id="{5511D2E9-470C-4088-919E-75A141A36732}"/>
                </a:ext>
              </a:extLst>
            </p:cNvPr>
            <p:cNvSpPr/>
            <p:nvPr/>
          </p:nvSpPr>
          <p:spPr>
            <a:xfrm>
              <a:off x="2515634" y="2511469"/>
              <a:ext cx="3185487"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坚持推动构建人类命运共同体</a:t>
              </a:r>
            </a:p>
          </p:txBody>
        </p:sp>
        <p:sp>
          <p:nvSpPr>
            <p:cNvPr id="77" name="矩形 76">
              <a:extLst>
                <a:ext uri="{FF2B5EF4-FFF2-40B4-BE49-F238E27FC236}">
                  <a16:creationId xmlns:a16="http://schemas.microsoft.com/office/drawing/2014/main" xmlns="" id="{D9304204-853B-4590-B1DA-BF1FB8463521}"/>
                </a:ext>
              </a:extLst>
            </p:cNvPr>
            <p:cNvSpPr/>
            <p:nvPr/>
          </p:nvSpPr>
          <p:spPr>
            <a:xfrm>
              <a:off x="1345872" y="2532528"/>
              <a:ext cx="877163" cy="369332"/>
            </a:xfrm>
            <a:prstGeom prst="rect">
              <a:avLst/>
            </a:prstGeom>
          </p:spPr>
          <p:txBody>
            <a:bodyPr wrap="none">
              <a:spAutoFit/>
            </a:bodyPr>
            <a:lstStyle/>
            <a:p>
              <a:r>
                <a:rPr lang="zh-CN" altLang="en-US" dirty="0">
                  <a:solidFill>
                    <a:srgbClr val="5B9BD5"/>
                  </a:solidFill>
                  <a:latin typeface="微软雅黑" panose="020B0503020204020204" pitchFamily="34" charset="-122"/>
                  <a:ea typeface="微软雅黑" panose="020B0503020204020204" pitchFamily="34" charset="-122"/>
                </a:rPr>
                <a:t>十三是</a:t>
              </a:r>
              <a:endParaRPr lang="zh-CN" altLang="en-US" dirty="0">
                <a:solidFill>
                  <a:srgbClr val="5B9BD5"/>
                </a:solidFill>
              </a:endParaRPr>
            </a:p>
          </p:txBody>
        </p:sp>
      </p:grpSp>
      <p:grpSp>
        <p:nvGrpSpPr>
          <p:cNvPr id="80" name="组合 79">
            <a:extLst>
              <a:ext uri="{FF2B5EF4-FFF2-40B4-BE49-F238E27FC236}">
                <a16:creationId xmlns:a16="http://schemas.microsoft.com/office/drawing/2014/main" xmlns="" id="{64AF5647-FF0F-4332-8B65-4927C9DF82A0}"/>
              </a:ext>
            </a:extLst>
          </p:cNvPr>
          <p:cNvGrpSpPr/>
          <p:nvPr/>
        </p:nvGrpSpPr>
        <p:grpSpPr>
          <a:xfrm>
            <a:off x="1918855" y="5697345"/>
            <a:ext cx="5239974" cy="576000"/>
            <a:chOff x="1232543" y="2404763"/>
            <a:chExt cx="5239974" cy="576000"/>
          </a:xfrm>
        </p:grpSpPr>
        <p:sp>
          <p:nvSpPr>
            <p:cNvPr id="81" name="矩形: 圆角 80">
              <a:extLst>
                <a:ext uri="{FF2B5EF4-FFF2-40B4-BE49-F238E27FC236}">
                  <a16:creationId xmlns:a16="http://schemas.microsoft.com/office/drawing/2014/main" xmlns="" id="{E3439CE9-372D-4B27-8712-17690600FA2D}"/>
                </a:ext>
              </a:extLst>
            </p:cNvPr>
            <p:cNvSpPr/>
            <p:nvPr/>
          </p:nvSpPr>
          <p:spPr>
            <a:xfrm>
              <a:off x="1232543" y="2456329"/>
              <a:ext cx="2324533" cy="49754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2" name="组合 81">
              <a:extLst>
                <a:ext uri="{FF2B5EF4-FFF2-40B4-BE49-F238E27FC236}">
                  <a16:creationId xmlns:a16="http://schemas.microsoft.com/office/drawing/2014/main" xmlns="" id="{4A765510-9341-4533-A007-A6F79BCE29FD}"/>
                </a:ext>
              </a:extLst>
            </p:cNvPr>
            <p:cNvGrpSpPr/>
            <p:nvPr/>
          </p:nvGrpSpPr>
          <p:grpSpPr>
            <a:xfrm>
              <a:off x="2180458" y="2404763"/>
              <a:ext cx="4292059" cy="576000"/>
              <a:chOff x="2375794" y="2287067"/>
              <a:chExt cx="6099220" cy="693698"/>
            </a:xfrm>
            <a:effectLst>
              <a:outerShdw blurRad="50800" dist="38100" dir="17400000" rotWithShape="0">
                <a:prstClr val="black">
                  <a:alpha val="40000"/>
                </a:prstClr>
              </a:outerShdw>
            </a:effectLst>
          </p:grpSpPr>
          <p:sp>
            <p:nvSpPr>
              <p:cNvPr id="85" name="矩形: 圆角 84">
                <a:extLst>
                  <a:ext uri="{FF2B5EF4-FFF2-40B4-BE49-F238E27FC236}">
                    <a16:creationId xmlns:a16="http://schemas.microsoft.com/office/drawing/2014/main" xmlns="" id="{114D1864-A10A-4843-9C43-5B880B846908}"/>
                  </a:ext>
                </a:extLst>
              </p:cNvPr>
              <p:cNvSpPr/>
              <p:nvPr/>
            </p:nvSpPr>
            <p:spPr>
              <a:xfrm>
                <a:off x="2719463" y="2287067"/>
                <a:ext cx="5755551" cy="69369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平行四边形 85">
                <a:extLst>
                  <a:ext uri="{FF2B5EF4-FFF2-40B4-BE49-F238E27FC236}">
                    <a16:creationId xmlns:a16="http://schemas.microsoft.com/office/drawing/2014/main" xmlns="" id="{067133F4-FCDD-4741-A2F2-EE061A0D7103}"/>
                  </a:ext>
                </a:extLst>
              </p:cNvPr>
              <p:cNvSpPr/>
              <p:nvPr/>
            </p:nvSpPr>
            <p:spPr>
              <a:xfrm>
                <a:off x="2375794" y="2349169"/>
                <a:ext cx="1011009" cy="631596"/>
              </a:xfrm>
              <a:prstGeom prst="parallelogram">
                <a:avLst>
                  <a:gd name="adj" fmla="val 487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3" name="矩形 82">
              <a:extLst>
                <a:ext uri="{FF2B5EF4-FFF2-40B4-BE49-F238E27FC236}">
                  <a16:creationId xmlns:a16="http://schemas.microsoft.com/office/drawing/2014/main" xmlns="" id="{5A46F148-64D0-40BF-8A44-BA79D2B19BAF}"/>
                </a:ext>
              </a:extLst>
            </p:cNvPr>
            <p:cNvSpPr/>
            <p:nvPr/>
          </p:nvSpPr>
          <p:spPr>
            <a:xfrm>
              <a:off x="2515634" y="2511469"/>
              <a:ext cx="2031325"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坚持全面从严治党</a:t>
              </a:r>
            </a:p>
          </p:txBody>
        </p:sp>
        <p:sp>
          <p:nvSpPr>
            <p:cNvPr id="84" name="矩形 83">
              <a:extLst>
                <a:ext uri="{FF2B5EF4-FFF2-40B4-BE49-F238E27FC236}">
                  <a16:creationId xmlns:a16="http://schemas.microsoft.com/office/drawing/2014/main" xmlns="" id="{B03D775C-6B92-4606-A7D2-B25915DE8CF0}"/>
                </a:ext>
              </a:extLst>
            </p:cNvPr>
            <p:cNvSpPr/>
            <p:nvPr/>
          </p:nvSpPr>
          <p:spPr>
            <a:xfrm>
              <a:off x="1345872" y="2532528"/>
              <a:ext cx="877163" cy="369332"/>
            </a:xfrm>
            <a:prstGeom prst="rect">
              <a:avLst/>
            </a:prstGeom>
          </p:spPr>
          <p:txBody>
            <a:bodyPr wrap="none">
              <a:spAutoFit/>
            </a:bodyPr>
            <a:lstStyle/>
            <a:p>
              <a:r>
                <a:rPr lang="zh-CN" altLang="en-US" dirty="0">
                  <a:solidFill>
                    <a:srgbClr val="5B9BD5"/>
                  </a:solidFill>
                  <a:latin typeface="微软雅黑" panose="020B0503020204020204" pitchFamily="34" charset="-122"/>
                  <a:ea typeface="微软雅黑" panose="020B0503020204020204" pitchFamily="34" charset="-122"/>
                </a:rPr>
                <a:t>十四是</a:t>
              </a:r>
              <a:endParaRPr lang="zh-CN" altLang="en-US" dirty="0">
                <a:solidFill>
                  <a:srgbClr val="5B9BD5"/>
                </a:solidFill>
              </a:endParaRPr>
            </a:p>
          </p:txBody>
        </p:sp>
      </p:grpSp>
    </p:spTree>
    <p:extLst>
      <p:ext uri="{BB962C8B-B14F-4D97-AF65-F5344CB8AC3E}">
        <p14:creationId xmlns="" xmlns:p14="http://schemas.microsoft.com/office/powerpoint/2010/main" val="285080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anim calcmode="lin" valueType="num">
                                      <p:cBhvr>
                                        <p:cTn id="14" dur="500" fill="hold"/>
                                        <p:tgtEl>
                                          <p:spTgt spid="24"/>
                                        </p:tgtEl>
                                        <p:attrNameLst>
                                          <p:attrName>ppt_x</p:attrName>
                                        </p:attrNameLst>
                                      </p:cBhvr>
                                      <p:tavLst>
                                        <p:tav tm="0">
                                          <p:val>
                                            <p:strVal val="#ppt_x"/>
                                          </p:val>
                                        </p:tav>
                                        <p:tav tm="100000">
                                          <p:val>
                                            <p:strVal val="#ppt_x"/>
                                          </p:val>
                                        </p:tav>
                                      </p:tavLst>
                                    </p:anim>
                                    <p:anim calcmode="lin" valueType="num">
                                      <p:cBhvr>
                                        <p:cTn id="15" dur="500" fill="hold"/>
                                        <p:tgtEl>
                                          <p:spTgt spid="2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anim calcmode="lin" valueType="num">
                                      <p:cBhvr>
                                        <p:cTn id="20" dur="500" fill="hold"/>
                                        <p:tgtEl>
                                          <p:spTgt spid="31"/>
                                        </p:tgtEl>
                                        <p:attrNameLst>
                                          <p:attrName>ppt_x</p:attrName>
                                        </p:attrNameLst>
                                      </p:cBhvr>
                                      <p:tavLst>
                                        <p:tav tm="0">
                                          <p:val>
                                            <p:strVal val="#ppt_x"/>
                                          </p:val>
                                        </p:tav>
                                        <p:tav tm="100000">
                                          <p:val>
                                            <p:strVal val="#ppt_x"/>
                                          </p:val>
                                        </p:tav>
                                      </p:tavLst>
                                    </p:anim>
                                    <p:anim calcmode="lin" valueType="num">
                                      <p:cBhvr>
                                        <p:cTn id="21" dur="500" fill="hold"/>
                                        <p:tgtEl>
                                          <p:spTgt spid="31"/>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anim calcmode="lin" valueType="num">
                                      <p:cBhvr>
                                        <p:cTn id="26" dur="500" fill="hold"/>
                                        <p:tgtEl>
                                          <p:spTgt spid="38"/>
                                        </p:tgtEl>
                                        <p:attrNameLst>
                                          <p:attrName>ppt_x</p:attrName>
                                        </p:attrNameLst>
                                      </p:cBhvr>
                                      <p:tavLst>
                                        <p:tav tm="0">
                                          <p:val>
                                            <p:strVal val="#ppt_x"/>
                                          </p:val>
                                        </p:tav>
                                        <p:tav tm="100000">
                                          <p:val>
                                            <p:strVal val="#ppt_x"/>
                                          </p:val>
                                        </p:tav>
                                      </p:tavLst>
                                    </p:anim>
                                    <p:anim calcmode="lin" valueType="num">
                                      <p:cBhvr>
                                        <p:cTn id="27" dur="500" fill="hold"/>
                                        <p:tgtEl>
                                          <p:spTgt spid="3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fade">
                                      <p:cBhvr>
                                        <p:cTn id="31" dur="500"/>
                                        <p:tgtEl>
                                          <p:spTgt spid="66"/>
                                        </p:tgtEl>
                                      </p:cBhvr>
                                    </p:animEffect>
                                    <p:anim calcmode="lin" valueType="num">
                                      <p:cBhvr>
                                        <p:cTn id="32" dur="500" fill="hold"/>
                                        <p:tgtEl>
                                          <p:spTgt spid="66"/>
                                        </p:tgtEl>
                                        <p:attrNameLst>
                                          <p:attrName>ppt_x</p:attrName>
                                        </p:attrNameLst>
                                      </p:cBhvr>
                                      <p:tavLst>
                                        <p:tav tm="0">
                                          <p:val>
                                            <p:strVal val="#ppt_x"/>
                                          </p:val>
                                        </p:tav>
                                        <p:tav tm="100000">
                                          <p:val>
                                            <p:strVal val="#ppt_x"/>
                                          </p:val>
                                        </p:tav>
                                      </p:tavLst>
                                    </p:anim>
                                    <p:anim calcmode="lin" valueType="num">
                                      <p:cBhvr>
                                        <p:cTn id="33" dur="500" fill="hold"/>
                                        <p:tgtEl>
                                          <p:spTgt spid="66"/>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500"/>
                                        <p:tgtEl>
                                          <p:spTgt spid="73"/>
                                        </p:tgtEl>
                                      </p:cBhvr>
                                    </p:animEffect>
                                    <p:anim calcmode="lin" valueType="num">
                                      <p:cBhvr>
                                        <p:cTn id="38" dur="500" fill="hold"/>
                                        <p:tgtEl>
                                          <p:spTgt spid="73"/>
                                        </p:tgtEl>
                                        <p:attrNameLst>
                                          <p:attrName>ppt_x</p:attrName>
                                        </p:attrNameLst>
                                      </p:cBhvr>
                                      <p:tavLst>
                                        <p:tav tm="0">
                                          <p:val>
                                            <p:strVal val="#ppt_x"/>
                                          </p:val>
                                        </p:tav>
                                        <p:tav tm="100000">
                                          <p:val>
                                            <p:strVal val="#ppt_x"/>
                                          </p:val>
                                        </p:tav>
                                      </p:tavLst>
                                    </p:anim>
                                    <p:anim calcmode="lin" valueType="num">
                                      <p:cBhvr>
                                        <p:cTn id="39" dur="500" fill="hold"/>
                                        <p:tgtEl>
                                          <p:spTgt spid="7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Effect transition="in" filter="fade">
                                      <p:cBhvr>
                                        <p:cTn id="43" dur="500"/>
                                        <p:tgtEl>
                                          <p:spTgt spid="80"/>
                                        </p:tgtEl>
                                      </p:cBhvr>
                                    </p:animEffect>
                                    <p:anim calcmode="lin" valueType="num">
                                      <p:cBhvr>
                                        <p:cTn id="44" dur="500" fill="hold"/>
                                        <p:tgtEl>
                                          <p:spTgt spid="80"/>
                                        </p:tgtEl>
                                        <p:attrNameLst>
                                          <p:attrName>ppt_x</p:attrName>
                                        </p:attrNameLst>
                                      </p:cBhvr>
                                      <p:tavLst>
                                        <p:tav tm="0">
                                          <p:val>
                                            <p:strVal val="#ppt_x"/>
                                          </p:val>
                                        </p:tav>
                                        <p:tav tm="100000">
                                          <p:val>
                                            <p:strVal val="#ppt_x"/>
                                          </p:val>
                                        </p:tav>
                                      </p:tavLst>
                                    </p:anim>
                                    <p:anim calcmode="lin" valueType="num">
                                      <p:cBhvr>
                                        <p:cTn id="45" dur="5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69694" y="146046"/>
            <a:ext cx="7183190" cy="460007"/>
          </a:xfrm>
        </p:spPr>
        <p:txBody>
          <a:bodyPr/>
          <a:lstStyle/>
          <a:p>
            <a:r>
              <a:rPr lang="zh-CN" altLang="en-US" dirty="0"/>
              <a:t>二、准确把握习近平新时代中国特色社会主义思想</a:t>
            </a:r>
          </a:p>
        </p:txBody>
      </p:sp>
      <p:sp>
        <p:nvSpPr>
          <p:cNvPr id="37" name="矩形 36"/>
          <p:cNvSpPr/>
          <p:nvPr/>
        </p:nvSpPr>
        <p:spPr>
          <a:xfrm>
            <a:off x="955964" y="1900327"/>
            <a:ext cx="7294418" cy="4442609"/>
          </a:xfrm>
          <a:prstGeom prst="rect">
            <a:avLst/>
          </a:prstGeom>
          <a:noFill/>
          <a:ln>
            <a:solidFill>
              <a:srgbClr val="CC5B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1258957" y="2033706"/>
            <a:ext cx="6361044" cy="4616648"/>
          </a:xfrm>
          <a:prstGeom prst="rect">
            <a:avLst/>
          </a:prstGeom>
        </p:spPr>
        <p:txBody>
          <a:bodyPr wrap="square">
            <a:spAutoFit/>
          </a:bodyPr>
          <a:lstStyle/>
          <a:p>
            <a:pPr>
              <a:lnSpc>
                <a:spcPct val="150000"/>
              </a:lnSpc>
            </a:pPr>
            <a:r>
              <a:rPr lang="zh-CN" altLang="zh-CN" sz="2800" dirty="0" smtClean="0">
                <a:solidFill>
                  <a:srgbClr val="DD5604"/>
                </a:solidFill>
                <a:latin typeface="Microsoft YaHei" panose="020B0503020204020204" pitchFamily="34" charset="-122"/>
                <a:ea typeface="Microsoft YaHei" panose="020B0503020204020204" pitchFamily="34" charset="-122"/>
              </a:rPr>
              <a:t>这</a:t>
            </a:r>
            <a:r>
              <a:rPr lang="zh-CN" altLang="en-US" sz="2800" dirty="0" smtClean="0">
                <a:solidFill>
                  <a:srgbClr val="DD5604"/>
                </a:solidFill>
                <a:latin typeface="Microsoft YaHei" panose="020B0503020204020204" pitchFamily="34" charset="-122"/>
                <a:ea typeface="Microsoft YaHei" panose="020B0503020204020204" pitchFamily="34" charset="-122"/>
              </a:rPr>
              <a:t>十四</a:t>
            </a:r>
            <a:r>
              <a:rPr lang="zh-CN" altLang="zh-CN" sz="2800" dirty="0" smtClean="0">
                <a:solidFill>
                  <a:srgbClr val="DD5604"/>
                </a:solidFill>
                <a:latin typeface="Microsoft YaHei" panose="020B0503020204020204" pitchFamily="34" charset="-122"/>
                <a:ea typeface="Microsoft YaHei" panose="020B0503020204020204" pitchFamily="34" charset="-122"/>
              </a:rPr>
              <a:t>条涵盖坚持党的领导和全面从严治党，涵盖</a:t>
            </a:r>
            <a:r>
              <a:rPr lang="en-US" altLang="zh-CN" sz="2800" dirty="0" smtClean="0">
                <a:solidFill>
                  <a:srgbClr val="DD5604"/>
                </a:solidFill>
                <a:latin typeface="Microsoft YaHei" panose="020B0503020204020204" pitchFamily="34" charset="-122"/>
                <a:ea typeface="Microsoft YaHei" panose="020B0503020204020204" pitchFamily="34" charset="-122"/>
              </a:rPr>
              <a:t>“</a:t>
            </a:r>
            <a:r>
              <a:rPr lang="zh-CN" altLang="zh-CN" sz="2800" dirty="0" smtClean="0">
                <a:solidFill>
                  <a:srgbClr val="DD5604"/>
                </a:solidFill>
                <a:latin typeface="Microsoft YaHei" panose="020B0503020204020204" pitchFamily="34" charset="-122"/>
                <a:ea typeface="Microsoft YaHei" panose="020B0503020204020204" pitchFamily="34" charset="-122"/>
              </a:rPr>
              <a:t>五位一体</a:t>
            </a:r>
            <a:r>
              <a:rPr lang="en-US" altLang="zh-CN" sz="2800" dirty="0" smtClean="0">
                <a:solidFill>
                  <a:srgbClr val="DD5604"/>
                </a:solidFill>
                <a:latin typeface="Microsoft YaHei" panose="020B0503020204020204" pitchFamily="34" charset="-122"/>
                <a:ea typeface="Microsoft YaHei" panose="020B0503020204020204" pitchFamily="34" charset="-122"/>
              </a:rPr>
              <a:t>”</a:t>
            </a:r>
            <a:r>
              <a:rPr lang="zh-CN" altLang="zh-CN" sz="2800" dirty="0" smtClean="0">
                <a:solidFill>
                  <a:srgbClr val="DD5604"/>
                </a:solidFill>
                <a:latin typeface="Microsoft YaHei" panose="020B0503020204020204" pitchFamily="34" charset="-122"/>
                <a:ea typeface="Microsoft YaHei" panose="020B0503020204020204" pitchFamily="34" charset="-122"/>
              </a:rPr>
              <a:t>、</a:t>
            </a:r>
            <a:r>
              <a:rPr lang="en-US" altLang="zh-CN" sz="2800" dirty="0" smtClean="0">
                <a:solidFill>
                  <a:srgbClr val="DD5604"/>
                </a:solidFill>
                <a:latin typeface="Microsoft YaHei" panose="020B0503020204020204" pitchFamily="34" charset="-122"/>
                <a:ea typeface="Microsoft YaHei" panose="020B0503020204020204" pitchFamily="34" charset="-122"/>
              </a:rPr>
              <a:t>“</a:t>
            </a:r>
            <a:r>
              <a:rPr lang="zh-CN" altLang="zh-CN" sz="2800" dirty="0" smtClean="0">
                <a:solidFill>
                  <a:srgbClr val="DD5604"/>
                </a:solidFill>
                <a:latin typeface="Microsoft YaHei" panose="020B0503020204020204" pitchFamily="34" charset="-122"/>
                <a:ea typeface="Microsoft YaHei" panose="020B0503020204020204" pitchFamily="34" charset="-122"/>
              </a:rPr>
              <a:t>四个全面</a:t>
            </a:r>
            <a:r>
              <a:rPr lang="en-US" altLang="zh-CN" sz="2800" dirty="0" smtClean="0">
                <a:solidFill>
                  <a:srgbClr val="DD5604"/>
                </a:solidFill>
                <a:latin typeface="Microsoft YaHei" panose="020B0503020204020204" pitchFamily="34" charset="-122"/>
                <a:ea typeface="Microsoft YaHei" panose="020B0503020204020204" pitchFamily="34" charset="-122"/>
              </a:rPr>
              <a:t>”</a:t>
            </a:r>
            <a:r>
              <a:rPr lang="zh-CN" altLang="zh-CN" sz="2800" dirty="0" smtClean="0">
                <a:solidFill>
                  <a:srgbClr val="DD5604"/>
                </a:solidFill>
                <a:latin typeface="Microsoft YaHei" panose="020B0503020204020204" pitchFamily="34" charset="-122"/>
                <a:ea typeface="Microsoft YaHei" panose="020B0503020204020204" pitchFamily="34" charset="-122"/>
              </a:rPr>
              <a:t>，涵盖国防和军队建设、维护国家安全、</a:t>
            </a:r>
            <a:r>
              <a:rPr lang="en-US" altLang="zh-CN" sz="2800" dirty="0" smtClean="0">
                <a:solidFill>
                  <a:srgbClr val="DD5604"/>
                </a:solidFill>
                <a:latin typeface="Microsoft YaHei" panose="020B0503020204020204" pitchFamily="34" charset="-122"/>
                <a:ea typeface="Microsoft YaHei" panose="020B0503020204020204" pitchFamily="34" charset="-122"/>
              </a:rPr>
              <a:t>“</a:t>
            </a:r>
            <a:r>
              <a:rPr lang="zh-CN" altLang="zh-CN" sz="2800" dirty="0" smtClean="0">
                <a:solidFill>
                  <a:srgbClr val="DD5604"/>
                </a:solidFill>
                <a:latin typeface="Microsoft YaHei" panose="020B0503020204020204" pitchFamily="34" charset="-122"/>
                <a:ea typeface="Microsoft YaHei" panose="020B0503020204020204" pitchFamily="34" charset="-122"/>
              </a:rPr>
              <a:t>一国两制</a:t>
            </a:r>
            <a:r>
              <a:rPr lang="en-US" altLang="zh-CN" sz="2800" dirty="0" smtClean="0">
                <a:solidFill>
                  <a:srgbClr val="DD5604"/>
                </a:solidFill>
                <a:latin typeface="Microsoft YaHei" panose="020B0503020204020204" pitchFamily="34" charset="-122"/>
                <a:ea typeface="Microsoft YaHei" panose="020B0503020204020204" pitchFamily="34" charset="-122"/>
              </a:rPr>
              <a:t>”</a:t>
            </a:r>
            <a:r>
              <a:rPr lang="zh-CN" altLang="zh-CN" sz="2800" dirty="0" smtClean="0">
                <a:solidFill>
                  <a:srgbClr val="DD5604"/>
                </a:solidFill>
                <a:latin typeface="Microsoft YaHei" panose="020B0503020204020204" pitchFamily="34" charset="-122"/>
                <a:ea typeface="Microsoft YaHei" panose="020B0503020204020204" pitchFamily="34" charset="-122"/>
              </a:rPr>
              <a:t>和祖国统一、对外战略，是习近平新时代中国特色社会主义思想的重要组成部分。</a:t>
            </a:r>
          </a:p>
          <a:p>
            <a:pPr>
              <a:lnSpc>
                <a:spcPct val="150000"/>
              </a:lnSpc>
            </a:pPr>
            <a:endParaRPr lang="zh-CN" altLang="en-US" sz="2800" dirty="0" smtClean="0">
              <a:solidFill>
                <a:srgbClr val="DD5604"/>
              </a:solidFill>
              <a:latin typeface="Microsoft YaHei" panose="020B0503020204020204" pitchFamily="34" charset="-122"/>
              <a:ea typeface="Microsoft YaHei" panose="020B0503020204020204" pitchFamily="34" charset="-122"/>
            </a:endParaRPr>
          </a:p>
        </p:txBody>
      </p:sp>
      <p:grpSp>
        <p:nvGrpSpPr>
          <p:cNvPr id="5" name="组合 4"/>
          <p:cNvGrpSpPr/>
          <p:nvPr/>
        </p:nvGrpSpPr>
        <p:grpSpPr>
          <a:xfrm>
            <a:off x="181600" y="1105905"/>
            <a:ext cx="8827318" cy="540000"/>
            <a:chOff x="493327" y="1109562"/>
            <a:chExt cx="8827318" cy="540000"/>
          </a:xfrm>
        </p:grpSpPr>
        <p:sp>
          <p:nvSpPr>
            <p:cNvPr id="6" name="矩形 5"/>
            <p:cNvSpPr/>
            <p:nvPr/>
          </p:nvSpPr>
          <p:spPr>
            <a:xfrm>
              <a:off x="1815123" y="1109562"/>
              <a:ext cx="7505522" cy="540000"/>
            </a:xfrm>
            <a:prstGeom prst="rect">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endParaRPr>
            </a:p>
          </p:txBody>
        </p:sp>
        <p:grpSp>
          <p:nvGrpSpPr>
            <p:cNvPr id="7" name="组合 2"/>
            <p:cNvGrpSpPr/>
            <p:nvPr/>
          </p:nvGrpSpPr>
          <p:grpSpPr>
            <a:xfrm>
              <a:off x="493327" y="1109562"/>
              <a:ext cx="1792673" cy="540000"/>
              <a:chOff x="5267018" y="1238163"/>
              <a:chExt cx="1792673" cy="540000"/>
            </a:xfrm>
          </p:grpSpPr>
          <p:sp>
            <p:nvSpPr>
              <p:cNvPr id="9" name="矩形 8"/>
              <p:cNvSpPr/>
              <p:nvPr/>
            </p:nvSpPr>
            <p:spPr>
              <a:xfrm>
                <a:off x="5267018" y="1238163"/>
                <a:ext cx="839867" cy="540000"/>
              </a:xfrm>
              <a:prstGeom prst="rect">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0" name="燕尾形 9"/>
              <p:cNvSpPr/>
              <p:nvPr/>
            </p:nvSpPr>
            <p:spPr>
              <a:xfrm>
                <a:off x="5744936" y="1238163"/>
                <a:ext cx="723900" cy="540000"/>
              </a:xfrm>
              <a:prstGeom prst="chevron">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sp>
            <p:nvSpPr>
              <p:cNvPr id="11" name="文本占位符 22"/>
              <p:cNvSpPr txBox="1">
                <a:spLocks/>
              </p:cNvSpPr>
              <p:nvPr/>
            </p:nvSpPr>
            <p:spPr>
              <a:xfrm>
                <a:off x="5394019" y="1281707"/>
                <a:ext cx="793802" cy="460007"/>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dirty="0"/>
                  <a:t>（三）</a:t>
                </a:r>
              </a:p>
            </p:txBody>
          </p:sp>
          <p:sp>
            <p:nvSpPr>
              <p:cNvPr id="12" name="燕尾形 11"/>
              <p:cNvSpPr/>
              <p:nvPr/>
            </p:nvSpPr>
            <p:spPr>
              <a:xfrm rot="10800000" flipH="1">
                <a:off x="6300701" y="1238163"/>
                <a:ext cx="758990" cy="540000"/>
              </a:xfrm>
              <a:prstGeom prst="chevron">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grpSp>
        <p:sp>
          <p:nvSpPr>
            <p:cNvPr id="8" name="文本占位符 22"/>
            <p:cNvSpPr txBox="1">
              <a:spLocks/>
            </p:cNvSpPr>
            <p:nvPr/>
          </p:nvSpPr>
          <p:spPr>
            <a:xfrm>
              <a:off x="1815123" y="1109562"/>
              <a:ext cx="7349659" cy="540000"/>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000" dirty="0"/>
                <a:t>新时代坚持和发展中国特色社会主义的基本方略</a:t>
              </a:r>
            </a:p>
          </p:txBody>
        </p:sp>
      </p:grpSp>
    </p:spTree>
    <p:extLst>
      <p:ext uri="{BB962C8B-B14F-4D97-AF65-F5344CB8AC3E}">
        <p14:creationId xmlns="" xmlns:p14="http://schemas.microsoft.com/office/powerpoint/2010/main" val="29426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up)">
                                      <p:cBhvr>
                                        <p:cTn id="12" dur="500"/>
                                        <p:tgtEl>
                                          <p:spTgt spid="37"/>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up)">
                                      <p:cBhvr>
                                        <p:cTn id="1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55964" y="1569027"/>
            <a:ext cx="7294418" cy="4442609"/>
          </a:xfrm>
          <a:prstGeom prst="rect">
            <a:avLst/>
          </a:prstGeom>
          <a:noFill/>
          <a:ln>
            <a:solidFill>
              <a:srgbClr val="CC5B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767783" y="1722341"/>
            <a:ext cx="5670779" cy="3970318"/>
          </a:xfrm>
          <a:prstGeom prst="rect">
            <a:avLst/>
          </a:prstGeom>
        </p:spPr>
        <p:txBody>
          <a:bodyPr wrap="square">
            <a:spAutoFit/>
          </a:bodyPr>
          <a:lstStyle/>
          <a:p>
            <a:pPr indent="457200">
              <a:lnSpc>
                <a:spcPct val="150000"/>
              </a:lnSpc>
              <a:spcAft>
                <a:spcPts val="0"/>
              </a:spcAft>
            </a:pPr>
            <a:r>
              <a:rPr lang="en-US" altLang="zh-CN" sz="2800" dirty="0">
                <a:solidFill>
                  <a:srgbClr val="DD5604"/>
                </a:solidFill>
                <a:latin typeface="Microsoft YaHei" panose="020B0503020204020204" pitchFamily="34" charset="-122"/>
                <a:ea typeface="Microsoft YaHei" panose="020B0503020204020204" pitchFamily="34" charset="-122"/>
              </a:rPr>
              <a:t>  </a:t>
            </a:r>
            <a:r>
              <a:rPr lang="zh-CN" altLang="zh-CN" sz="2800" dirty="0">
                <a:solidFill>
                  <a:srgbClr val="DD5604"/>
                </a:solidFill>
                <a:latin typeface="Microsoft YaHei" panose="020B0503020204020204" pitchFamily="34" charset="-122"/>
                <a:ea typeface="Microsoft YaHei" panose="020B0503020204020204" pitchFamily="34" charset="-122"/>
              </a:rPr>
              <a:t>党的十九大是在我国全面建成小康社会决胜阶段、中国特色社会主义进入新时代的关键时期召开的一次十分重要的大会</a:t>
            </a:r>
            <a:r>
              <a:rPr lang="en-US" altLang="zh-CN" sz="2800" dirty="0">
                <a:solidFill>
                  <a:srgbClr val="DD5604"/>
                </a:solidFill>
                <a:latin typeface="Microsoft YaHei" panose="020B0503020204020204" pitchFamily="34" charset="-122"/>
                <a:ea typeface="Microsoft YaHei" panose="020B0503020204020204" pitchFamily="34" charset="-122"/>
              </a:rPr>
              <a:t>,</a:t>
            </a:r>
            <a:r>
              <a:rPr lang="zh-CN" altLang="zh-CN" sz="2800" dirty="0">
                <a:solidFill>
                  <a:srgbClr val="DD5604"/>
                </a:solidFill>
                <a:latin typeface="Microsoft YaHei" panose="020B0503020204020204" pitchFamily="34" charset="-122"/>
                <a:ea typeface="Microsoft YaHei" panose="020B0503020204020204" pitchFamily="34" charset="-122"/>
              </a:rPr>
              <a:t>也是一次在党和国家发展史上具有划时代、里程碑意义的大会。</a:t>
            </a:r>
          </a:p>
        </p:txBody>
      </p:sp>
      <p:pic>
        <p:nvPicPr>
          <p:cNvPr id="4" name="图片 3"/>
          <p:cNvPicPr>
            <a:picLocks noChangeAspect="1"/>
          </p:cNvPicPr>
          <p:nvPr/>
        </p:nvPicPr>
        <p:blipFill>
          <a:blip r:embed="rId2" cstate="print">
            <a:duotone>
              <a:schemeClr val="accent2">
                <a:shade val="45000"/>
                <a:satMod val="135000"/>
              </a:schemeClr>
              <a:prstClr val="white"/>
            </a:duotone>
            <a:extLst>
              <a:ext uri="{BEBA8EAE-BF5A-486C-A8C5-ECC9F3942E4B}">
                <a14:imgProps xmlns="" xmlns:a14="http://schemas.microsoft.com/office/drawing/2010/main">
                  <a14:imgLayer r:embed="rId3">
                    <a14:imgEffect>
                      <a14:colorTemperature colorTemp="6263"/>
                    </a14:imgEffect>
                    <a14:imgEffect>
                      <a14:brightnessContrast bright="67000"/>
                    </a14:imgEffect>
                  </a14:imgLayer>
                </a14:imgProps>
              </a:ext>
              <a:ext uri="{28A0092B-C50C-407E-A947-70E740481C1C}">
                <a14:useLocalDpi xmlns="" xmlns:a14="http://schemas.microsoft.com/office/drawing/2010/main" val="0"/>
              </a:ext>
            </a:extLst>
          </a:blip>
          <a:stretch>
            <a:fillRect/>
          </a:stretch>
        </p:blipFill>
        <p:spPr>
          <a:xfrm>
            <a:off x="-25786" y="6066770"/>
            <a:ext cx="9144000" cy="801863"/>
          </a:xfrm>
          <a:prstGeom prst="rect">
            <a:avLst/>
          </a:prstGeom>
        </p:spPr>
      </p:pic>
    </p:spTree>
    <p:extLst>
      <p:ext uri="{BB962C8B-B14F-4D97-AF65-F5344CB8AC3E}">
        <p14:creationId xmlns="" xmlns:p14="http://schemas.microsoft.com/office/powerpoint/2010/main" val="112863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69694" y="146046"/>
            <a:ext cx="7176101" cy="460007"/>
          </a:xfrm>
        </p:spPr>
        <p:txBody>
          <a:bodyPr/>
          <a:lstStyle/>
          <a:p>
            <a:r>
              <a:rPr lang="zh-CN" altLang="en-US" dirty="0"/>
              <a:t>二、准确把握习近平新时代中国特色社会主义思想</a:t>
            </a:r>
          </a:p>
        </p:txBody>
      </p:sp>
      <p:sp>
        <p:nvSpPr>
          <p:cNvPr id="13" name="文本占位符 22"/>
          <p:cNvSpPr txBox="1">
            <a:spLocks/>
          </p:cNvSpPr>
          <p:nvPr/>
        </p:nvSpPr>
        <p:spPr>
          <a:xfrm>
            <a:off x="421808" y="1801906"/>
            <a:ext cx="8449244" cy="1395729"/>
          </a:xfrm>
          <a:prstGeom prst="rect">
            <a:avLst/>
          </a:prstGeom>
          <a:ln>
            <a:solidFill>
              <a:srgbClr val="DD5604"/>
            </a:solidFill>
          </a:ln>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chemeClr val="tx1"/>
                </a:solidFill>
              </a:rPr>
              <a:t>       习近平新时代中国特色社会主义思想和新时代中国特色社会主义基本方略是完全统一的，体现了理论与实践相统一、认识论和方法论相一致、战略与战术相结合的理论特色。</a:t>
            </a:r>
          </a:p>
        </p:txBody>
      </p:sp>
      <p:cxnSp>
        <p:nvCxnSpPr>
          <p:cNvPr id="19" name="直接连接符 18"/>
          <p:cNvCxnSpPr/>
          <p:nvPr/>
        </p:nvCxnSpPr>
        <p:spPr>
          <a:xfrm>
            <a:off x="2438945" y="4455043"/>
            <a:ext cx="0" cy="444774"/>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2" name="文本占位符 22"/>
          <p:cNvSpPr txBox="1">
            <a:spLocks/>
          </p:cNvSpPr>
          <p:nvPr/>
        </p:nvSpPr>
        <p:spPr>
          <a:xfrm>
            <a:off x="1066893" y="3624479"/>
            <a:ext cx="2760825" cy="833899"/>
          </a:xfrm>
          <a:prstGeom prst="rect">
            <a:avLst/>
          </a:prstGeom>
          <a:ln>
            <a:solidFill>
              <a:srgbClr val="DD5604"/>
            </a:solidFill>
          </a:ln>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dirty="0">
                <a:solidFill>
                  <a:schemeClr val="tx1"/>
                </a:solidFill>
              </a:rPr>
              <a:t>习近平新时代中国特色社会主义思想</a:t>
            </a:r>
          </a:p>
        </p:txBody>
      </p:sp>
      <p:sp>
        <p:nvSpPr>
          <p:cNvPr id="24" name="文本占位符 22"/>
          <p:cNvSpPr txBox="1">
            <a:spLocks/>
          </p:cNvSpPr>
          <p:nvPr/>
        </p:nvSpPr>
        <p:spPr>
          <a:xfrm>
            <a:off x="5419155" y="3624479"/>
            <a:ext cx="2760825" cy="833899"/>
          </a:xfrm>
          <a:prstGeom prst="rect">
            <a:avLst/>
          </a:prstGeom>
          <a:ln>
            <a:solidFill>
              <a:srgbClr val="DD5604"/>
            </a:solidFill>
          </a:ln>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dirty="0">
                <a:solidFill>
                  <a:schemeClr val="tx1"/>
                </a:solidFill>
              </a:rPr>
              <a:t>新时代中国特色社会主义基本方略</a:t>
            </a:r>
          </a:p>
        </p:txBody>
      </p:sp>
      <p:sp>
        <p:nvSpPr>
          <p:cNvPr id="21" name="矩形 20"/>
          <p:cNvSpPr/>
          <p:nvPr/>
        </p:nvSpPr>
        <p:spPr>
          <a:xfrm>
            <a:off x="832979" y="4925643"/>
            <a:ext cx="7559653" cy="522788"/>
          </a:xfrm>
          <a:prstGeom prst="rect">
            <a:avLst/>
          </a:prstGeom>
          <a:solidFill>
            <a:srgbClr val="DA71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左右箭头 26"/>
          <p:cNvSpPr/>
          <p:nvPr/>
        </p:nvSpPr>
        <p:spPr>
          <a:xfrm>
            <a:off x="3970246" y="4944721"/>
            <a:ext cx="927055" cy="484632"/>
          </a:xfrm>
          <a:prstGeom prst="lef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连接符 27"/>
          <p:cNvCxnSpPr/>
          <p:nvPr/>
        </p:nvCxnSpPr>
        <p:spPr>
          <a:xfrm>
            <a:off x="2410544" y="5459064"/>
            <a:ext cx="0" cy="444774"/>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832979" y="5914471"/>
            <a:ext cx="7559653" cy="522788"/>
          </a:xfrm>
          <a:prstGeom prst="rect">
            <a:avLst/>
          </a:prstGeom>
          <a:solidFill>
            <a:srgbClr val="DA71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左右箭头 29"/>
          <p:cNvSpPr/>
          <p:nvPr/>
        </p:nvSpPr>
        <p:spPr>
          <a:xfrm>
            <a:off x="3970246" y="5933549"/>
            <a:ext cx="927055" cy="484632"/>
          </a:xfrm>
          <a:prstGeom prst="lef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 name="直接连接符 30"/>
          <p:cNvCxnSpPr/>
          <p:nvPr/>
        </p:nvCxnSpPr>
        <p:spPr>
          <a:xfrm>
            <a:off x="6805334" y="4455043"/>
            <a:ext cx="0" cy="444774"/>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6805334" y="5459064"/>
            <a:ext cx="0" cy="444774"/>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3" name="文本占位符 22"/>
          <p:cNvSpPr txBox="1">
            <a:spLocks/>
          </p:cNvSpPr>
          <p:nvPr/>
        </p:nvSpPr>
        <p:spPr>
          <a:xfrm>
            <a:off x="971245" y="4932202"/>
            <a:ext cx="2867108" cy="497151"/>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dirty="0"/>
              <a:t>是指导思想层面的表述</a:t>
            </a:r>
          </a:p>
        </p:txBody>
      </p:sp>
      <p:sp>
        <p:nvSpPr>
          <p:cNvPr id="34" name="文本占位符 22"/>
          <p:cNvSpPr txBox="1">
            <a:spLocks/>
          </p:cNvSpPr>
          <p:nvPr/>
        </p:nvSpPr>
        <p:spPr>
          <a:xfrm>
            <a:off x="832979" y="5927289"/>
            <a:ext cx="3005374" cy="497151"/>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dirty="0"/>
              <a:t>侧重于理论与思想的要求</a:t>
            </a:r>
          </a:p>
        </p:txBody>
      </p:sp>
      <p:sp>
        <p:nvSpPr>
          <p:cNvPr id="35" name="文本占位符 22"/>
          <p:cNvSpPr txBox="1">
            <a:spLocks/>
          </p:cNvSpPr>
          <p:nvPr/>
        </p:nvSpPr>
        <p:spPr>
          <a:xfrm>
            <a:off x="5227808" y="4945021"/>
            <a:ext cx="2867108" cy="497151"/>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dirty="0"/>
              <a:t>是行动纲领层面的表述</a:t>
            </a:r>
          </a:p>
        </p:txBody>
      </p:sp>
      <p:sp>
        <p:nvSpPr>
          <p:cNvPr id="36" name="文本占位符 22"/>
          <p:cNvSpPr txBox="1">
            <a:spLocks/>
          </p:cNvSpPr>
          <p:nvPr/>
        </p:nvSpPr>
        <p:spPr>
          <a:xfrm>
            <a:off x="4912243" y="5940108"/>
            <a:ext cx="3533552" cy="497151"/>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dirty="0"/>
              <a:t>侧重于方针和策略的实践要求</a:t>
            </a:r>
          </a:p>
        </p:txBody>
      </p:sp>
      <p:grpSp>
        <p:nvGrpSpPr>
          <p:cNvPr id="4" name="组合 3">
            <a:extLst>
              <a:ext uri="{FF2B5EF4-FFF2-40B4-BE49-F238E27FC236}">
                <a16:creationId xmlns:a16="http://schemas.microsoft.com/office/drawing/2014/main" xmlns="" id="{699C4695-537C-409F-AB3D-7C92A6A1E083}"/>
              </a:ext>
            </a:extLst>
          </p:cNvPr>
          <p:cNvGrpSpPr/>
          <p:nvPr/>
        </p:nvGrpSpPr>
        <p:grpSpPr>
          <a:xfrm>
            <a:off x="1705058" y="1117092"/>
            <a:ext cx="4883453" cy="540000"/>
            <a:chOff x="620328" y="1109562"/>
            <a:chExt cx="4883453" cy="540000"/>
          </a:xfrm>
        </p:grpSpPr>
        <p:grpSp>
          <p:nvGrpSpPr>
            <p:cNvPr id="12" name="组合 11"/>
            <p:cNvGrpSpPr/>
            <p:nvPr/>
          </p:nvGrpSpPr>
          <p:grpSpPr>
            <a:xfrm>
              <a:off x="620328" y="1109562"/>
              <a:ext cx="4146080" cy="540000"/>
              <a:chOff x="620328" y="1109562"/>
              <a:chExt cx="4146080" cy="540000"/>
            </a:xfrm>
          </p:grpSpPr>
          <p:sp>
            <p:nvSpPr>
              <p:cNvPr id="11" name="矩形 10"/>
              <p:cNvSpPr/>
              <p:nvPr/>
            </p:nvSpPr>
            <p:spPr>
              <a:xfrm>
                <a:off x="1815124" y="1109562"/>
                <a:ext cx="2831306" cy="540000"/>
              </a:xfrm>
              <a:prstGeom prst="rect">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3" name="组合 2"/>
              <p:cNvGrpSpPr/>
              <p:nvPr/>
            </p:nvGrpSpPr>
            <p:grpSpPr>
              <a:xfrm>
                <a:off x="620328" y="1109562"/>
                <a:ext cx="1665672" cy="540000"/>
                <a:chOff x="5394019" y="1238163"/>
                <a:chExt cx="1665672" cy="540000"/>
              </a:xfrm>
            </p:grpSpPr>
            <p:sp>
              <p:nvSpPr>
                <p:cNvPr id="6" name="燕尾形 5"/>
                <p:cNvSpPr/>
                <p:nvPr/>
              </p:nvSpPr>
              <p:spPr>
                <a:xfrm>
                  <a:off x="5840584" y="1238163"/>
                  <a:ext cx="628252" cy="540000"/>
                </a:xfrm>
                <a:prstGeom prst="chevron">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sp>
              <p:nvSpPr>
                <p:cNvPr id="7" name="文本占位符 22"/>
                <p:cNvSpPr txBox="1">
                  <a:spLocks/>
                </p:cNvSpPr>
                <p:nvPr/>
              </p:nvSpPr>
              <p:spPr>
                <a:xfrm>
                  <a:off x="5394019" y="1281707"/>
                  <a:ext cx="793802" cy="460007"/>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zh-CN" altLang="en-US" sz="2000" dirty="0"/>
                </a:p>
              </p:txBody>
            </p:sp>
            <p:sp>
              <p:nvSpPr>
                <p:cNvPr id="9" name="燕尾形 8"/>
                <p:cNvSpPr/>
                <p:nvPr/>
              </p:nvSpPr>
              <p:spPr>
                <a:xfrm rot="10800000" flipH="1">
                  <a:off x="6300701" y="1238163"/>
                  <a:ext cx="758990" cy="540000"/>
                </a:xfrm>
                <a:prstGeom prst="chevron">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grpSp>
          <p:sp>
            <p:nvSpPr>
              <p:cNvPr id="10" name="文本占位符 22"/>
              <p:cNvSpPr txBox="1">
                <a:spLocks/>
              </p:cNvSpPr>
              <p:nvPr/>
            </p:nvSpPr>
            <p:spPr>
              <a:xfrm>
                <a:off x="1815123" y="1109562"/>
                <a:ext cx="2951285" cy="540000"/>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dirty="0"/>
                  <a:t>思想和方略的关系</a:t>
                </a:r>
              </a:p>
            </p:txBody>
          </p:sp>
        </p:grpSp>
        <p:sp>
          <p:nvSpPr>
            <p:cNvPr id="26" name="燕尾形 5">
              <a:extLst>
                <a:ext uri="{FF2B5EF4-FFF2-40B4-BE49-F238E27FC236}">
                  <a16:creationId xmlns:a16="http://schemas.microsoft.com/office/drawing/2014/main" xmlns="" id="{DF06E150-045C-4EAF-8A9A-2301D6E91EC5}"/>
                </a:ext>
              </a:extLst>
            </p:cNvPr>
            <p:cNvSpPr/>
            <p:nvPr/>
          </p:nvSpPr>
          <p:spPr>
            <a:xfrm flipH="1">
              <a:off x="4875529" y="1109562"/>
              <a:ext cx="628252" cy="540000"/>
            </a:xfrm>
            <a:prstGeom prst="chevron">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sp>
          <p:nvSpPr>
            <p:cNvPr id="37" name="燕尾形 8">
              <a:extLst>
                <a:ext uri="{FF2B5EF4-FFF2-40B4-BE49-F238E27FC236}">
                  <a16:creationId xmlns:a16="http://schemas.microsoft.com/office/drawing/2014/main" xmlns="" id="{1C7AFD71-8ACB-4532-8CFE-0986DB1ECB2A}"/>
                </a:ext>
              </a:extLst>
            </p:cNvPr>
            <p:cNvSpPr/>
            <p:nvPr/>
          </p:nvSpPr>
          <p:spPr>
            <a:xfrm rot="10800000">
              <a:off x="4268472" y="1109562"/>
              <a:ext cx="758990" cy="540000"/>
            </a:xfrm>
            <a:prstGeom prst="chevron">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grpSp>
    </p:spTree>
    <p:extLst>
      <p:ext uri="{BB962C8B-B14F-4D97-AF65-F5344CB8AC3E}">
        <p14:creationId xmlns="" xmlns:p14="http://schemas.microsoft.com/office/powerpoint/2010/main" val="254022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arn(outVertical)">
                                      <p:cBhvr>
                                        <p:cTn id="33" dur="500"/>
                                        <p:tgtEl>
                                          <p:spTgt spid="21"/>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arn(outVertical)">
                                      <p:cBhvr>
                                        <p:cTn id="37" dur="500"/>
                                        <p:tgtEl>
                                          <p:spTgt spid="27"/>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up)">
                                      <p:cBhvr>
                                        <p:cTn id="41" dur="500"/>
                                        <p:tgtEl>
                                          <p:spTgt spid="28"/>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16" presetClass="entr" presetSubtype="37" fill="hold" grpId="0"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barn(outVertical)">
                                      <p:cBhvr>
                                        <p:cTn id="49" dur="500"/>
                                        <p:tgtEl>
                                          <p:spTgt spid="30"/>
                                        </p:tgtEl>
                                      </p:cBhvr>
                                    </p:animEffect>
                                  </p:childTnLst>
                                </p:cTn>
                              </p:par>
                            </p:childTnLst>
                          </p:cTn>
                        </p:par>
                        <p:par>
                          <p:cTn id="50" fill="hold">
                            <p:stCondLst>
                              <p:cond delay="5500"/>
                            </p:stCondLst>
                            <p:childTnLst>
                              <p:par>
                                <p:cTn id="51" presetID="16" presetClass="entr" presetSubtype="37"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barn(outVertical)">
                                      <p:cBhvr>
                                        <p:cTn id="5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animBg="1"/>
      <p:bldP spid="24" grpId="0" animBg="1"/>
      <p:bldP spid="21" grpId="0" animBg="1"/>
      <p:bldP spid="27" grpId="0" animBg="1"/>
      <p:bldP spid="29" grpId="0" animBg="1"/>
      <p:bldP spid="3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a:extLst>
              <a:ext uri="{FF2B5EF4-FFF2-40B4-BE49-F238E27FC236}">
                <a16:creationId xmlns:a16="http://schemas.microsoft.com/office/drawing/2014/main" xmlns="" id="{9F773788-1B3F-4E7A-8364-E13ED8BAB556}"/>
              </a:ext>
            </a:extLst>
          </p:cNvPr>
          <p:cNvGrpSpPr/>
          <p:nvPr/>
        </p:nvGrpSpPr>
        <p:grpSpPr>
          <a:xfrm flipH="1">
            <a:off x="6293412" y="4885990"/>
            <a:ext cx="907542" cy="594720"/>
            <a:chOff x="1900099" y="1037619"/>
            <a:chExt cx="907542" cy="594720"/>
          </a:xfrm>
        </p:grpSpPr>
        <p:sp>
          <p:nvSpPr>
            <p:cNvPr id="43" name="等腰三角形 42">
              <a:extLst>
                <a:ext uri="{FF2B5EF4-FFF2-40B4-BE49-F238E27FC236}">
                  <a16:creationId xmlns:a16="http://schemas.microsoft.com/office/drawing/2014/main" xmlns="" id="{B05222BF-386F-4632-86F5-10EA1A38393F}"/>
                </a:ext>
              </a:extLst>
            </p:cNvPr>
            <p:cNvSpPr/>
            <p:nvPr/>
          </p:nvSpPr>
          <p:spPr>
            <a:xfrm rot="1642264">
              <a:off x="1918207" y="1400271"/>
              <a:ext cx="889434" cy="232068"/>
            </a:xfrm>
            <a:prstGeom prst="triangle">
              <a:avLst/>
            </a:prstGeom>
            <a:solidFill>
              <a:schemeClr val="accent2">
                <a:lumMod val="75000"/>
              </a:schemeClr>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流程图: 手动输入 43">
              <a:extLst>
                <a:ext uri="{FF2B5EF4-FFF2-40B4-BE49-F238E27FC236}">
                  <a16:creationId xmlns:a16="http://schemas.microsoft.com/office/drawing/2014/main" xmlns="" id="{A840376F-39AC-49D7-BE19-4C30281A10E5}"/>
                </a:ext>
              </a:extLst>
            </p:cNvPr>
            <p:cNvSpPr/>
            <p:nvPr/>
          </p:nvSpPr>
          <p:spPr>
            <a:xfrm rot="5400000" flipV="1">
              <a:off x="1973974" y="963744"/>
              <a:ext cx="369329" cy="517080"/>
            </a:xfrm>
            <a:prstGeom prst="flowChartManualInput">
              <a:avLst/>
            </a:prstGeom>
            <a:solidFill>
              <a:srgbClr val="DD5604"/>
            </a:solidFill>
            <a:ln w="9525">
              <a:solidFill>
                <a:srgbClr val="DD56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a:extLst>
              <a:ext uri="{FF2B5EF4-FFF2-40B4-BE49-F238E27FC236}">
                <a16:creationId xmlns:a16="http://schemas.microsoft.com/office/drawing/2014/main" xmlns="" id="{0F540245-4A1F-4A5A-B5A9-01CE065224E2}"/>
              </a:ext>
            </a:extLst>
          </p:cNvPr>
          <p:cNvGrpSpPr/>
          <p:nvPr/>
        </p:nvGrpSpPr>
        <p:grpSpPr>
          <a:xfrm flipH="1">
            <a:off x="6307961" y="3784079"/>
            <a:ext cx="907542" cy="594720"/>
            <a:chOff x="1900099" y="1037619"/>
            <a:chExt cx="907542" cy="594720"/>
          </a:xfrm>
        </p:grpSpPr>
        <p:sp>
          <p:nvSpPr>
            <p:cNvPr id="46" name="等腰三角形 45">
              <a:extLst>
                <a:ext uri="{FF2B5EF4-FFF2-40B4-BE49-F238E27FC236}">
                  <a16:creationId xmlns:a16="http://schemas.microsoft.com/office/drawing/2014/main" xmlns="" id="{4511CE5F-5070-43AD-BFDE-B307F22D31C1}"/>
                </a:ext>
              </a:extLst>
            </p:cNvPr>
            <p:cNvSpPr/>
            <p:nvPr/>
          </p:nvSpPr>
          <p:spPr>
            <a:xfrm rot="1642264">
              <a:off x="1918207" y="1400271"/>
              <a:ext cx="889434" cy="232068"/>
            </a:xfrm>
            <a:prstGeom prst="triangle">
              <a:avLst/>
            </a:prstGeom>
            <a:solidFill>
              <a:schemeClr val="accent2">
                <a:lumMod val="75000"/>
              </a:schemeClr>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流程图: 手动输入 46">
              <a:extLst>
                <a:ext uri="{FF2B5EF4-FFF2-40B4-BE49-F238E27FC236}">
                  <a16:creationId xmlns:a16="http://schemas.microsoft.com/office/drawing/2014/main" xmlns="" id="{581BEA93-1455-4DC3-B35C-8A487319CC3F}"/>
                </a:ext>
              </a:extLst>
            </p:cNvPr>
            <p:cNvSpPr/>
            <p:nvPr/>
          </p:nvSpPr>
          <p:spPr>
            <a:xfrm rot="5400000" flipV="1">
              <a:off x="1973974" y="963744"/>
              <a:ext cx="369329" cy="517080"/>
            </a:xfrm>
            <a:prstGeom prst="flowChartManualInput">
              <a:avLst/>
            </a:prstGeom>
            <a:solidFill>
              <a:srgbClr val="DD5604"/>
            </a:solidFill>
            <a:ln w="9525">
              <a:solidFill>
                <a:srgbClr val="DD56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组合 47">
            <a:extLst>
              <a:ext uri="{FF2B5EF4-FFF2-40B4-BE49-F238E27FC236}">
                <a16:creationId xmlns:a16="http://schemas.microsoft.com/office/drawing/2014/main" xmlns="" id="{38F712AC-9F85-480B-BB28-C2D61D584ED1}"/>
              </a:ext>
            </a:extLst>
          </p:cNvPr>
          <p:cNvGrpSpPr/>
          <p:nvPr/>
        </p:nvGrpSpPr>
        <p:grpSpPr>
          <a:xfrm flipH="1">
            <a:off x="6293413" y="2685496"/>
            <a:ext cx="907542" cy="594720"/>
            <a:chOff x="1900099" y="1037619"/>
            <a:chExt cx="907542" cy="594720"/>
          </a:xfrm>
        </p:grpSpPr>
        <p:sp>
          <p:nvSpPr>
            <p:cNvPr id="49" name="等腰三角形 48">
              <a:extLst>
                <a:ext uri="{FF2B5EF4-FFF2-40B4-BE49-F238E27FC236}">
                  <a16:creationId xmlns:a16="http://schemas.microsoft.com/office/drawing/2014/main" xmlns="" id="{1552B54B-656F-4747-B756-B4CD8FE6B4B0}"/>
                </a:ext>
              </a:extLst>
            </p:cNvPr>
            <p:cNvSpPr/>
            <p:nvPr/>
          </p:nvSpPr>
          <p:spPr>
            <a:xfrm rot="1642264">
              <a:off x="1918207" y="1400271"/>
              <a:ext cx="889434" cy="232068"/>
            </a:xfrm>
            <a:prstGeom prst="triangle">
              <a:avLst/>
            </a:prstGeom>
            <a:solidFill>
              <a:schemeClr val="accent2">
                <a:lumMod val="75000"/>
              </a:schemeClr>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流程图: 手动输入 49">
              <a:extLst>
                <a:ext uri="{FF2B5EF4-FFF2-40B4-BE49-F238E27FC236}">
                  <a16:creationId xmlns:a16="http://schemas.microsoft.com/office/drawing/2014/main" xmlns="" id="{5B179AE0-7691-467C-9758-F1393DD1FB91}"/>
                </a:ext>
              </a:extLst>
            </p:cNvPr>
            <p:cNvSpPr/>
            <p:nvPr/>
          </p:nvSpPr>
          <p:spPr>
            <a:xfrm rot="5400000" flipV="1">
              <a:off x="1973974" y="963744"/>
              <a:ext cx="369329" cy="517080"/>
            </a:xfrm>
            <a:prstGeom prst="flowChartManualInput">
              <a:avLst/>
            </a:prstGeom>
            <a:solidFill>
              <a:srgbClr val="DD5604"/>
            </a:solidFill>
            <a:ln w="9525">
              <a:solidFill>
                <a:srgbClr val="DD56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a:extLst>
              <a:ext uri="{FF2B5EF4-FFF2-40B4-BE49-F238E27FC236}">
                <a16:creationId xmlns:a16="http://schemas.microsoft.com/office/drawing/2014/main" xmlns="" id="{492CD693-98F3-43F1-9629-937551867A32}"/>
              </a:ext>
            </a:extLst>
          </p:cNvPr>
          <p:cNvGrpSpPr/>
          <p:nvPr/>
        </p:nvGrpSpPr>
        <p:grpSpPr>
          <a:xfrm flipH="1">
            <a:off x="6293411" y="1586908"/>
            <a:ext cx="907542" cy="594720"/>
            <a:chOff x="1900099" y="1037619"/>
            <a:chExt cx="907542" cy="594720"/>
          </a:xfrm>
        </p:grpSpPr>
        <p:sp>
          <p:nvSpPr>
            <p:cNvPr id="31" name="等腰三角形 30">
              <a:extLst>
                <a:ext uri="{FF2B5EF4-FFF2-40B4-BE49-F238E27FC236}">
                  <a16:creationId xmlns:a16="http://schemas.microsoft.com/office/drawing/2014/main" xmlns="" id="{2A67A379-6C31-4174-A190-3E3A187A61BF}"/>
                </a:ext>
              </a:extLst>
            </p:cNvPr>
            <p:cNvSpPr/>
            <p:nvPr/>
          </p:nvSpPr>
          <p:spPr>
            <a:xfrm rot="1642264">
              <a:off x="1918207" y="1400271"/>
              <a:ext cx="889434" cy="232068"/>
            </a:xfrm>
            <a:prstGeom prst="triangle">
              <a:avLst/>
            </a:prstGeom>
            <a:solidFill>
              <a:schemeClr val="accent2">
                <a:lumMod val="75000"/>
              </a:schemeClr>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流程图: 手动输入 31">
              <a:extLst>
                <a:ext uri="{FF2B5EF4-FFF2-40B4-BE49-F238E27FC236}">
                  <a16:creationId xmlns:a16="http://schemas.microsoft.com/office/drawing/2014/main" xmlns="" id="{4747EA67-1240-4CF8-A1F8-E73679326E42}"/>
                </a:ext>
              </a:extLst>
            </p:cNvPr>
            <p:cNvSpPr/>
            <p:nvPr/>
          </p:nvSpPr>
          <p:spPr>
            <a:xfrm rot="5400000" flipV="1">
              <a:off x="1973974" y="963744"/>
              <a:ext cx="369329" cy="517080"/>
            </a:xfrm>
            <a:prstGeom prst="flowChartManualInput">
              <a:avLst/>
            </a:prstGeom>
            <a:solidFill>
              <a:srgbClr val="DD5604"/>
            </a:solidFill>
            <a:ln w="9525">
              <a:solidFill>
                <a:srgbClr val="DD56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a:extLst>
              <a:ext uri="{FF2B5EF4-FFF2-40B4-BE49-F238E27FC236}">
                <a16:creationId xmlns:a16="http://schemas.microsoft.com/office/drawing/2014/main" xmlns="" id="{57735C5D-2BA6-4580-BBDF-B9936454E506}"/>
              </a:ext>
            </a:extLst>
          </p:cNvPr>
          <p:cNvGrpSpPr/>
          <p:nvPr/>
        </p:nvGrpSpPr>
        <p:grpSpPr>
          <a:xfrm>
            <a:off x="2184371" y="5431966"/>
            <a:ext cx="907542" cy="594720"/>
            <a:chOff x="1900099" y="1037619"/>
            <a:chExt cx="907542" cy="594720"/>
          </a:xfrm>
        </p:grpSpPr>
        <p:sp>
          <p:nvSpPr>
            <p:cNvPr id="28" name="等腰三角形 27">
              <a:extLst>
                <a:ext uri="{FF2B5EF4-FFF2-40B4-BE49-F238E27FC236}">
                  <a16:creationId xmlns:a16="http://schemas.microsoft.com/office/drawing/2014/main" xmlns="" id="{87B8214C-7D93-4D81-9D3F-943A5223D2D6}"/>
                </a:ext>
              </a:extLst>
            </p:cNvPr>
            <p:cNvSpPr/>
            <p:nvPr/>
          </p:nvSpPr>
          <p:spPr>
            <a:xfrm rot="1642264">
              <a:off x="1918207" y="1400271"/>
              <a:ext cx="889434" cy="232068"/>
            </a:xfrm>
            <a:prstGeom prst="triangle">
              <a:avLst/>
            </a:prstGeom>
            <a:solidFill>
              <a:schemeClr val="accent2">
                <a:lumMod val="75000"/>
              </a:schemeClr>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流程图: 手动输入 28">
              <a:extLst>
                <a:ext uri="{FF2B5EF4-FFF2-40B4-BE49-F238E27FC236}">
                  <a16:creationId xmlns:a16="http://schemas.microsoft.com/office/drawing/2014/main" xmlns="" id="{31E6ABC7-C8B3-44F2-B7D1-2BC6DE1DA0FF}"/>
                </a:ext>
              </a:extLst>
            </p:cNvPr>
            <p:cNvSpPr/>
            <p:nvPr/>
          </p:nvSpPr>
          <p:spPr>
            <a:xfrm rot="5400000" flipV="1">
              <a:off x="1973974" y="963744"/>
              <a:ext cx="369329" cy="517080"/>
            </a:xfrm>
            <a:prstGeom prst="flowChartManualInput">
              <a:avLst/>
            </a:prstGeom>
            <a:solidFill>
              <a:srgbClr val="DD5604"/>
            </a:solidFill>
            <a:ln w="9525">
              <a:solidFill>
                <a:srgbClr val="DD56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a:extLst>
              <a:ext uri="{FF2B5EF4-FFF2-40B4-BE49-F238E27FC236}">
                <a16:creationId xmlns:a16="http://schemas.microsoft.com/office/drawing/2014/main" xmlns="" id="{DFC2824E-12C7-4090-9B21-C6E9D0C75B79}"/>
              </a:ext>
            </a:extLst>
          </p:cNvPr>
          <p:cNvGrpSpPr/>
          <p:nvPr/>
        </p:nvGrpSpPr>
        <p:grpSpPr>
          <a:xfrm>
            <a:off x="2184372" y="4336696"/>
            <a:ext cx="907542" cy="594720"/>
            <a:chOff x="1900099" y="1037619"/>
            <a:chExt cx="907542" cy="594720"/>
          </a:xfrm>
        </p:grpSpPr>
        <p:sp>
          <p:nvSpPr>
            <p:cNvPr id="24" name="等腰三角形 23">
              <a:extLst>
                <a:ext uri="{FF2B5EF4-FFF2-40B4-BE49-F238E27FC236}">
                  <a16:creationId xmlns:a16="http://schemas.microsoft.com/office/drawing/2014/main" xmlns="" id="{2F967A47-2776-4046-8A50-A2B17C8CA6FD}"/>
                </a:ext>
              </a:extLst>
            </p:cNvPr>
            <p:cNvSpPr/>
            <p:nvPr/>
          </p:nvSpPr>
          <p:spPr>
            <a:xfrm rot="1642264">
              <a:off x="1918207" y="1400271"/>
              <a:ext cx="889434" cy="232068"/>
            </a:xfrm>
            <a:prstGeom prst="triangle">
              <a:avLst/>
            </a:prstGeom>
            <a:solidFill>
              <a:schemeClr val="accent2">
                <a:lumMod val="75000"/>
              </a:schemeClr>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流程图: 手动输入 24">
              <a:extLst>
                <a:ext uri="{FF2B5EF4-FFF2-40B4-BE49-F238E27FC236}">
                  <a16:creationId xmlns:a16="http://schemas.microsoft.com/office/drawing/2014/main" xmlns="" id="{FFDF1B2D-32E8-4478-B1A9-7E003E0ECC5F}"/>
                </a:ext>
              </a:extLst>
            </p:cNvPr>
            <p:cNvSpPr/>
            <p:nvPr/>
          </p:nvSpPr>
          <p:spPr>
            <a:xfrm rot="5400000" flipV="1">
              <a:off x="1973974" y="963744"/>
              <a:ext cx="369329" cy="517080"/>
            </a:xfrm>
            <a:prstGeom prst="flowChartManualInput">
              <a:avLst/>
            </a:prstGeom>
            <a:solidFill>
              <a:srgbClr val="DD5604"/>
            </a:solidFill>
            <a:ln w="9525">
              <a:solidFill>
                <a:srgbClr val="DD56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a:extLst>
              <a:ext uri="{FF2B5EF4-FFF2-40B4-BE49-F238E27FC236}">
                <a16:creationId xmlns:a16="http://schemas.microsoft.com/office/drawing/2014/main" xmlns="" id="{3C9A60B3-2CFA-4960-838A-C29069E3A175}"/>
              </a:ext>
            </a:extLst>
          </p:cNvPr>
          <p:cNvGrpSpPr/>
          <p:nvPr/>
        </p:nvGrpSpPr>
        <p:grpSpPr>
          <a:xfrm>
            <a:off x="2198921" y="3234785"/>
            <a:ext cx="907542" cy="594720"/>
            <a:chOff x="1900099" y="1037619"/>
            <a:chExt cx="907542" cy="594720"/>
          </a:xfrm>
        </p:grpSpPr>
        <p:sp>
          <p:nvSpPr>
            <p:cNvPr id="21" name="等腰三角形 20">
              <a:extLst>
                <a:ext uri="{FF2B5EF4-FFF2-40B4-BE49-F238E27FC236}">
                  <a16:creationId xmlns:a16="http://schemas.microsoft.com/office/drawing/2014/main" xmlns="" id="{7B9F9446-EDA8-4FA6-B381-97FB614FB2A8}"/>
                </a:ext>
              </a:extLst>
            </p:cNvPr>
            <p:cNvSpPr/>
            <p:nvPr/>
          </p:nvSpPr>
          <p:spPr>
            <a:xfrm rot="1642264">
              <a:off x="1918207" y="1400271"/>
              <a:ext cx="889434" cy="232068"/>
            </a:xfrm>
            <a:prstGeom prst="triangle">
              <a:avLst/>
            </a:prstGeom>
            <a:solidFill>
              <a:schemeClr val="accent2">
                <a:lumMod val="75000"/>
              </a:schemeClr>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流程图: 手动输入 21">
              <a:extLst>
                <a:ext uri="{FF2B5EF4-FFF2-40B4-BE49-F238E27FC236}">
                  <a16:creationId xmlns:a16="http://schemas.microsoft.com/office/drawing/2014/main" xmlns="" id="{64C6EB1D-FA23-4EE7-8D10-B6DD5B76DD65}"/>
                </a:ext>
              </a:extLst>
            </p:cNvPr>
            <p:cNvSpPr/>
            <p:nvPr/>
          </p:nvSpPr>
          <p:spPr>
            <a:xfrm rot="5400000" flipV="1">
              <a:off x="1973974" y="963744"/>
              <a:ext cx="369329" cy="517080"/>
            </a:xfrm>
            <a:prstGeom prst="flowChartManualInput">
              <a:avLst/>
            </a:prstGeom>
            <a:solidFill>
              <a:srgbClr val="DD5604"/>
            </a:solidFill>
            <a:ln w="9525">
              <a:solidFill>
                <a:srgbClr val="DD56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a:extLst>
              <a:ext uri="{FF2B5EF4-FFF2-40B4-BE49-F238E27FC236}">
                <a16:creationId xmlns:a16="http://schemas.microsoft.com/office/drawing/2014/main" xmlns="" id="{60DE00E6-A342-4174-AF28-344800754449}"/>
              </a:ext>
            </a:extLst>
          </p:cNvPr>
          <p:cNvGrpSpPr/>
          <p:nvPr/>
        </p:nvGrpSpPr>
        <p:grpSpPr>
          <a:xfrm>
            <a:off x="2184373" y="2136202"/>
            <a:ext cx="907542" cy="594720"/>
            <a:chOff x="1900099" y="1037619"/>
            <a:chExt cx="907542" cy="594720"/>
          </a:xfrm>
        </p:grpSpPr>
        <p:sp>
          <p:nvSpPr>
            <p:cNvPr id="18" name="等腰三角形 17">
              <a:extLst>
                <a:ext uri="{FF2B5EF4-FFF2-40B4-BE49-F238E27FC236}">
                  <a16:creationId xmlns:a16="http://schemas.microsoft.com/office/drawing/2014/main" xmlns="" id="{EB0E6CCD-E731-49F8-AD64-87A404B0EB1A}"/>
                </a:ext>
              </a:extLst>
            </p:cNvPr>
            <p:cNvSpPr/>
            <p:nvPr/>
          </p:nvSpPr>
          <p:spPr>
            <a:xfrm rot="1642264">
              <a:off x="1918207" y="1400271"/>
              <a:ext cx="889434" cy="232068"/>
            </a:xfrm>
            <a:prstGeom prst="triangle">
              <a:avLst/>
            </a:prstGeom>
            <a:solidFill>
              <a:schemeClr val="accent2">
                <a:lumMod val="75000"/>
              </a:schemeClr>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流程图: 手动输入 18">
              <a:extLst>
                <a:ext uri="{FF2B5EF4-FFF2-40B4-BE49-F238E27FC236}">
                  <a16:creationId xmlns:a16="http://schemas.microsoft.com/office/drawing/2014/main" xmlns="" id="{9B321981-4021-4EDC-A858-D14B6D97809C}"/>
                </a:ext>
              </a:extLst>
            </p:cNvPr>
            <p:cNvSpPr/>
            <p:nvPr/>
          </p:nvSpPr>
          <p:spPr>
            <a:xfrm rot="5400000" flipV="1">
              <a:off x="1973974" y="963744"/>
              <a:ext cx="369329" cy="517080"/>
            </a:xfrm>
            <a:prstGeom prst="flowChartManualInput">
              <a:avLst/>
            </a:prstGeom>
            <a:solidFill>
              <a:srgbClr val="DD5604"/>
            </a:solidFill>
            <a:ln w="9525">
              <a:solidFill>
                <a:srgbClr val="DD56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a:extLst>
              <a:ext uri="{FF2B5EF4-FFF2-40B4-BE49-F238E27FC236}">
                <a16:creationId xmlns:a16="http://schemas.microsoft.com/office/drawing/2014/main" xmlns="" id="{FEEDE84D-760E-47D7-96B8-D1617185DD53}"/>
              </a:ext>
            </a:extLst>
          </p:cNvPr>
          <p:cNvGrpSpPr/>
          <p:nvPr/>
        </p:nvGrpSpPr>
        <p:grpSpPr>
          <a:xfrm>
            <a:off x="2191047" y="1037619"/>
            <a:ext cx="907542" cy="594720"/>
            <a:chOff x="1900099" y="1037619"/>
            <a:chExt cx="907542" cy="594720"/>
          </a:xfrm>
        </p:grpSpPr>
        <p:sp>
          <p:nvSpPr>
            <p:cNvPr id="7" name="等腰三角形 6">
              <a:extLst>
                <a:ext uri="{FF2B5EF4-FFF2-40B4-BE49-F238E27FC236}">
                  <a16:creationId xmlns:a16="http://schemas.microsoft.com/office/drawing/2014/main" xmlns="" id="{A82EE629-054B-43E4-A989-62AC6204A7E7}"/>
                </a:ext>
              </a:extLst>
            </p:cNvPr>
            <p:cNvSpPr/>
            <p:nvPr/>
          </p:nvSpPr>
          <p:spPr>
            <a:xfrm rot="1642264">
              <a:off x="1918207" y="1400271"/>
              <a:ext cx="889434" cy="232068"/>
            </a:xfrm>
            <a:prstGeom prst="triangle">
              <a:avLst/>
            </a:prstGeom>
            <a:solidFill>
              <a:schemeClr val="accent2">
                <a:lumMod val="75000"/>
              </a:schemeClr>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流程图: 手动输入 5">
              <a:extLst>
                <a:ext uri="{FF2B5EF4-FFF2-40B4-BE49-F238E27FC236}">
                  <a16:creationId xmlns:a16="http://schemas.microsoft.com/office/drawing/2014/main" xmlns="" id="{DC1120FB-704C-40A6-AF2C-5CA9435330D7}"/>
                </a:ext>
              </a:extLst>
            </p:cNvPr>
            <p:cNvSpPr/>
            <p:nvPr/>
          </p:nvSpPr>
          <p:spPr>
            <a:xfrm rot="5400000" flipV="1">
              <a:off x="1973974" y="963744"/>
              <a:ext cx="369329" cy="517080"/>
            </a:xfrm>
            <a:prstGeom prst="flowChartManualInput">
              <a:avLst/>
            </a:prstGeom>
            <a:solidFill>
              <a:srgbClr val="DD5604"/>
            </a:solidFill>
            <a:ln w="9525">
              <a:solidFill>
                <a:srgbClr val="DD56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占位符 1"/>
          <p:cNvSpPr>
            <a:spLocks noGrp="1"/>
          </p:cNvSpPr>
          <p:nvPr>
            <p:ph type="body" sz="quarter" idx="10"/>
          </p:nvPr>
        </p:nvSpPr>
        <p:spPr>
          <a:xfrm>
            <a:off x="1269694" y="146046"/>
            <a:ext cx="7374575" cy="460007"/>
          </a:xfrm>
        </p:spPr>
        <p:txBody>
          <a:bodyPr/>
          <a:lstStyle/>
          <a:p>
            <a:r>
              <a:rPr lang="zh-CN" altLang="en-US" dirty="0"/>
              <a:t>三、准确把握过去五年的历史性成就和历史性变革</a:t>
            </a:r>
          </a:p>
        </p:txBody>
      </p:sp>
      <p:sp>
        <p:nvSpPr>
          <p:cNvPr id="4" name="矩形 3"/>
          <p:cNvSpPr/>
          <p:nvPr/>
        </p:nvSpPr>
        <p:spPr>
          <a:xfrm>
            <a:off x="2708126" y="1037616"/>
            <a:ext cx="3983622" cy="369332"/>
          </a:xfrm>
          <a:prstGeom prst="rect">
            <a:avLst/>
          </a:prstGeom>
          <a:solidFill>
            <a:schemeClr val="bg1"/>
          </a:solidFill>
          <a:ln>
            <a:solidFill>
              <a:srgbClr val="DD5604"/>
            </a:solidFill>
          </a:ln>
        </p:spPr>
        <p:txBody>
          <a:bodyPr wrap="square">
            <a:spAutoFit/>
          </a:bodyPr>
          <a:lstStyle/>
          <a:p>
            <a:pPr algn="ctr"/>
            <a:r>
              <a:rPr lang="zh-CN" altLang="en-US" dirty="0">
                <a:solidFill>
                  <a:srgbClr val="DD5604"/>
                </a:solidFill>
                <a:latin typeface="Microsoft YaHei" panose="020B0503020204020204" pitchFamily="34" charset="-122"/>
                <a:ea typeface="Microsoft YaHei" panose="020B0503020204020204" pitchFamily="34" charset="-122"/>
              </a:rPr>
              <a:t>经济建设取得重大成就</a:t>
            </a:r>
            <a:endParaRPr lang="zh-CN" altLang="en-US" dirty="0">
              <a:solidFill>
                <a:srgbClr val="DD5604"/>
              </a:solidFill>
            </a:endParaRPr>
          </a:p>
        </p:txBody>
      </p:sp>
      <p:sp>
        <p:nvSpPr>
          <p:cNvPr id="5" name="矩形 4"/>
          <p:cNvSpPr/>
          <p:nvPr/>
        </p:nvSpPr>
        <p:spPr>
          <a:xfrm>
            <a:off x="2708126" y="1586910"/>
            <a:ext cx="3983622" cy="369332"/>
          </a:xfrm>
          <a:prstGeom prst="rect">
            <a:avLst/>
          </a:prstGeom>
          <a:solidFill>
            <a:schemeClr val="bg1"/>
          </a:solidFill>
          <a:ln>
            <a:solidFill>
              <a:srgbClr val="DD5604"/>
            </a:solidFill>
          </a:ln>
        </p:spPr>
        <p:txBody>
          <a:bodyPr wrap="square">
            <a:spAutoFit/>
          </a:bodyPr>
          <a:lstStyle/>
          <a:p>
            <a:pPr algn="ctr"/>
            <a:r>
              <a:rPr lang="zh-CN" altLang="en-US" dirty="0">
                <a:solidFill>
                  <a:srgbClr val="DD5604"/>
                </a:solidFill>
                <a:latin typeface="Microsoft YaHei" panose="020B0503020204020204" pitchFamily="34" charset="-122"/>
                <a:ea typeface="Microsoft YaHei" panose="020B0503020204020204" pitchFamily="34" charset="-122"/>
              </a:rPr>
              <a:t>全面深化改革取得重大突破</a:t>
            </a:r>
            <a:endParaRPr lang="zh-CN" altLang="en-US" dirty="0">
              <a:solidFill>
                <a:srgbClr val="DD5604"/>
              </a:solidFill>
            </a:endParaRPr>
          </a:p>
        </p:txBody>
      </p:sp>
      <p:sp>
        <p:nvSpPr>
          <p:cNvPr id="13" name="矩形 12"/>
          <p:cNvSpPr/>
          <p:nvPr/>
        </p:nvSpPr>
        <p:spPr>
          <a:xfrm>
            <a:off x="2708126" y="2136204"/>
            <a:ext cx="3983622" cy="369332"/>
          </a:xfrm>
          <a:prstGeom prst="rect">
            <a:avLst/>
          </a:prstGeom>
          <a:solidFill>
            <a:schemeClr val="bg1"/>
          </a:solidFill>
          <a:ln>
            <a:solidFill>
              <a:srgbClr val="DD5604"/>
            </a:solidFill>
          </a:ln>
        </p:spPr>
        <p:txBody>
          <a:bodyPr wrap="square">
            <a:spAutoFit/>
          </a:bodyPr>
          <a:lstStyle/>
          <a:p>
            <a:pPr algn="ctr"/>
            <a:r>
              <a:rPr lang="zh-CN" altLang="en-US" dirty="0">
                <a:solidFill>
                  <a:srgbClr val="DD5604"/>
                </a:solidFill>
                <a:latin typeface="Microsoft YaHei" panose="020B0503020204020204" pitchFamily="34" charset="-122"/>
                <a:ea typeface="Microsoft YaHei" panose="020B0503020204020204" pitchFamily="34" charset="-122"/>
              </a:rPr>
              <a:t>民主法治建设迈出重大步伐</a:t>
            </a:r>
            <a:endParaRPr lang="zh-CN" altLang="en-US" dirty="0">
              <a:solidFill>
                <a:srgbClr val="DD5604"/>
              </a:solidFill>
            </a:endParaRPr>
          </a:p>
        </p:txBody>
      </p:sp>
      <p:sp>
        <p:nvSpPr>
          <p:cNvPr id="26" name="矩形 25"/>
          <p:cNvSpPr/>
          <p:nvPr/>
        </p:nvSpPr>
        <p:spPr>
          <a:xfrm>
            <a:off x="2708126" y="2685498"/>
            <a:ext cx="3983622" cy="369332"/>
          </a:xfrm>
          <a:prstGeom prst="rect">
            <a:avLst/>
          </a:prstGeom>
          <a:solidFill>
            <a:schemeClr val="bg1"/>
          </a:solidFill>
          <a:ln>
            <a:solidFill>
              <a:srgbClr val="DD5604"/>
            </a:solidFill>
          </a:ln>
        </p:spPr>
        <p:txBody>
          <a:bodyPr wrap="square">
            <a:spAutoFit/>
          </a:bodyPr>
          <a:lstStyle/>
          <a:p>
            <a:pPr algn="ctr"/>
            <a:r>
              <a:rPr lang="zh-CN" altLang="en-US" dirty="0">
                <a:solidFill>
                  <a:srgbClr val="DD5604"/>
                </a:solidFill>
                <a:latin typeface="Microsoft YaHei" panose="020B0503020204020204" pitchFamily="34" charset="-122"/>
                <a:ea typeface="Microsoft YaHei" panose="020B0503020204020204" pitchFamily="34" charset="-122"/>
              </a:rPr>
              <a:t>思想文化建设取得重大进展</a:t>
            </a:r>
            <a:endParaRPr lang="zh-CN" altLang="en-US" dirty="0">
              <a:solidFill>
                <a:srgbClr val="DD5604"/>
              </a:solidFill>
            </a:endParaRPr>
          </a:p>
        </p:txBody>
      </p:sp>
      <p:sp>
        <p:nvSpPr>
          <p:cNvPr id="37" name="矩形 36"/>
          <p:cNvSpPr/>
          <p:nvPr/>
        </p:nvSpPr>
        <p:spPr>
          <a:xfrm>
            <a:off x="2708126" y="3234792"/>
            <a:ext cx="3983622" cy="369332"/>
          </a:xfrm>
          <a:prstGeom prst="rect">
            <a:avLst/>
          </a:prstGeom>
          <a:solidFill>
            <a:schemeClr val="bg1"/>
          </a:solidFill>
          <a:ln>
            <a:solidFill>
              <a:srgbClr val="DD5604"/>
            </a:solidFill>
          </a:ln>
        </p:spPr>
        <p:txBody>
          <a:bodyPr wrap="square">
            <a:spAutoFit/>
          </a:bodyPr>
          <a:lstStyle/>
          <a:p>
            <a:pPr algn="ctr"/>
            <a:r>
              <a:rPr lang="zh-CN" altLang="en-US" dirty="0">
                <a:solidFill>
                  <a:srgbClr val="DD5604"/>
                </a:solidFill>
                <a:latin typeface="Microsoft YaHei" panose="020B0503020204020204" pitchFamily="34" charset="-122"/>
                <a:ea typeface="Microsoft YaHei" panose="020B0503020204020204" pitchFamily="34" charset="-122"/>
              </a:rPr>
              <a:t>人民生活不断改善</a:t>
            </a:r>
            <a:endParaRPr lang="zh-CN" altLang="en-US" dirty="0">
              <a:solidFill>
                <a:srgbClr val="DD5604"/>
              </a:solidFill>
            </a:endParaRPr>
          </a:p>
        </p:txBody>
      </p:sp>
      <p:sp>
        <p:nvSpPr>
          <p:cNvPr id="38" name="矩形 37"/>
          <p:cNvSpPr/>
          <p:nvPr/>
        </p:nvSpPr>
        <p:spPr>
          <a:xfrm>
            <a:off x="2708126" y="3784086"/>
            <a:ext cx="3983622" cy="369332"/>
          </a:xfrm>
          <a:prstGeom prst="rect">
            <a:avLst/>
          </a:prstGeom>
          <a:solidFill>
            <a:schemeClr val="bg1"/>
          </a:solidFill>
          <a:ln>
            <a:solidFill>
              <a:srgbClr val="DD5604"/>
            </a:solidFill>
          </a:ln>
        </p:spPr>
        <p:txBody>
          <a:bodyPr wrap="square">
            <a:spAutoFit/>
          </a:bodyPr>
          <a:lstStyle/>
          <a:p>
            <a:pPr algn="ctr"/>
            <a:r>
              <a:rPr lang="zh-CN" altLang="en-US" dirty="0">
                <a:solidFill>
                  <a:srgbClr val="DD5604"/>
                </a:solidFill>
                <a:latin typeface="Microsoft YaHei" panose="020B0503020204020204" pitchFamily="34" charset="-122"/>
                <a:ea typeface="Microsoft YaHei" panose="020B0503020204020204" pitchFamily="34" charset="-122"/>
              </a:rPr>
              <a:t>生态文明建设成效显著</a:t>
            </a:r>
            <a:endParaRPr lang="zh-CN" altLang="en-US" dirty="0">
              <a:solidFill>
                <a:srgbClr val="DD5604"/>
              </a:solidFill>
            </a:endParaRPr>
          </a:p>
        </p:txBody>
      </p:sp>
      <p:sp>
        <p:nvSpPr>
          <p:cNvPr id="39" name="矩形 38"/>
          <p:cNvSpPr/>
          <p:nvPr/>
        </p:nvSpPr>
        <p:spPr>
          <a:xfrm>
            <a:off x="2708126" y="4333380"/>
            <a:ext cx="3983622" cy="369332"/>
          </a:xfrm>
          <a:prstGeom prst="rect">
            <a:avLst/>
          </a:prstGeom>
          <a:solidFill>
            <a:schemeClr val="bg1"/>
          </a:solidFill>
          <a:ln>
            <a:solidFill>
              <a:srgbClr val="DD5604"/>
            </a:solidFill>
          </a:ln>
        </p:spPr>
        <p:txBody>
          <a:bodyPr wrap="square">
            <a:spAutoFit/>
          </a:bodyPr>
          <a:lstStyle/>
          <a:p>
            <a:pPr algn="ctr"/>
            <a:r>
              <a:rPr lang="zh-CN" altLang="en-US" dirty="0">
                <a:solidFill>
                  <a:srgbClr val="DD5604"/>
                </a:solidFill>
                <a:latin typeface="Microsoft YaHei" panose="020B0503020204020204" pitchFamily="34" charset="-122"/>
                <a:ea typeface="Microsoft YaHei" panose="020B0503020204020204" pitchFamily="34" charset="-122"/>
              </a:rPr>
              <a:t>强军兴军开创新局面</a:t>
            </a:r>
            <a:endParaRPr lang="zh-CN" altLang="en-US" dirty="0">
              <a:solidFill>
                <a:srgbClr val="DD5604"/>
              </a:solidFill>
            </a:endParaRPr>
          </a:p>
        </p:txBody>
      </p:sp>
      <p:sp>
        <p:nvSpPr>
          <p:cNvPr id="40" name="矩形 39"/>
          <p:cNvSpPr/>
          <p:nvPr/>
        </p:nvSpPr>
        <p:spPr>
          <a:xfrm>
            <a:off x="2708126" y="4882674"/>
            <a:ext cx="3983622" cy="369332"/>
          </a:xfrm>
          <a:prstGeom prst="rect">
            <a:avLst/>
          </a:prstGeom>
          <a:solidFill>
            <a:schemeClr val="bg1"/>
          </a:solidFill>
          <a:ln>
            <a:solidFill>
              <a:srgbClr val="DD5604"/>
            </a:solidFill>
          </a:ln>
        </p:spPr>
        <p:txBody>
          <a:bodyPr wrap="square">
            <a:spAutoFit/>
          </a:bodyPr>
          <a:lstStyle/>
          <a:p>
            <a:pPr algn="ctr"/>
            <a:r>
              <a:rPr lang="zh-CN" altLang="en-US" dirty="0">
                <a:solidFill>
                  <a:srgbClr val="DD5604"/>
                </a:solidFill>
                <a:latin typeface="Microsoft YaHei" panose="020B0503020204020204" pitchFamily="34" charset="-122"/>
                <a:ea typeface="Microsoft YaHei" panose="020B0503020204020204" pitchFamily="34" charset="-122"/>
              </a:rPr>
              <a:t>港澳台工作取得新进展</a:t>
            </a:r>
            <a:endParaRPr lang="zh-CN" altLang="en-US" dirty="0">
              <a:solidFill>
                <a:srgbClr val="DD5604"/>
              </a:solidFill>
            </a:endParaRPr>
          </a:p>
        </p:txBody>
      </p:sp>
      <p:sp>
        <p:nvSpPr>
          <p:cNvPr id="41" name="矩形 40"/>
          <p:cNvSpPr/>
          <p:nvPr/>
        </p:nvSpPr>
        <p:spPr>
          <a:xfrm>
            <a:off x="2708126" y="5431968"/>
            <a:ext cx="3983622" cy="369332"/>
          </a:xfrm>
          <a:prstGeom prst="rect">
            <a:avLst/>
          </a:prstGeom>
          <a:solidFill>
            <a:schemeClr val="bg1"/>
          </a:solidFill>
          <a:ln>
            <a:solidFill>
              <a:srgbClr val="DD5604"/>
            </a:solidFill>
          </a:ln>
        </p:spPr>
        <p:txBody>
          <a:bodyPr wrap="square">
            <a:spAutoFit/>
          </a:bodyPr>
          <a:lstStyle/>
          <a:p>
            <a:pPr algn="ctr"/>
            <a:r>
              <a:rPr lang="zh-CN" altLang="en-US" dirty="0">
                <a:solidFill>
                  <a:srgbClr val="DD5604"/>
                </a:solidFill>
                <a:latin typeface="Microsoft YaHei" panose="020B0503020204020204" pitchFamily="34" charset="-122"/>
                <a:ea typeface="Microsoft YaHei" panose="020B0503020204020204" pitchFamily="34" charset="-122"/>
              </a:rPr>
              <a:t>全方位外交布局深入展开</a:t>
            </a:r>
            <a:endParaRPr lang="zh-CN" altLang="en-US" dirty="0">
              <a:solidFill>
                <a:srgbClr val="DD5604"/>
              </a:solidFill>
            </a:endParaRPr>
          </a:p>
        </p:txBody>
      </p:sp>
      <p:sp>
        <p:nvSpPr>
          <p:cNvPr id="42" name="矩形 41"/>
          <p:cNvSpPr/>
          <p:nvPr/>
        </p:nvSpPr>
        <p:spPr>
          <a:xfrm>
            <a:off x="2708126" y="5981260"/>
            <a:ext cx="3983622" cy="369332"/>
          </a:xfrm>
          <a:prstGeom prst="rect">
            <a:avLst/>
          </a:prstGeom>
          <a:solidFill>
            <a:schemeClr val="bg1"/>
          </a:solidFill>
          <a:ln>
            <a:solidFill>
              <a:srgbClr val="DD5604"/>
            </a:solidFill>
          </a:ln>
        </p:spPr>
        <p:txBody>
          <a:bodyPr wrap="square">
            <a:spAutoFit/>
          </a:bodyPr>
          <a:lstStyle/>
          <a:p>
            <a:pPr algn="ctr"/>
            <a:r>
              <a:rPr lang="zh-CN" altLang="en-US" dirty="0">
                <a:solidFill>
                  <a:srgbClr val="DD5604"/>
                </a:solidFill>
                <a:latin typeface="Microsoft YaHei" panose="020B0503020204020204" pitchFamily="34" charset="-122"/>
                <a:ea typeface="Microsoft YaHei" panose="020B0503020204020204" pitchFamily="34" charset="-122"/>
              </a:rPr>
              <a:t>全面从严治党成效卓著</a:t>
            </a:r>
            <a:endParaRPr lang="zh-CN" altLang="en-US" dirty="0">
              <a:solidFill>
                <a:srgbClr val="DD5604"/>
              </a:solidFill>
            </a:endParaRPr>
          </a:p>
        </p:txBody>
      </p:sp>
    </p:spTree>
    <p:extLst>
      <p:ext uri="{BB962C8B-B14F-4D97-AF65-F5344CB8AC3E}">
        <p14:creationId xmlns="" xmlns:p14="http://schemas.microsoft.com/office/powerpoint/2010/main" val="307942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up)">
                                      <p:cBhvr>
                                        <p:cTn id="19" dur="500"/>
                                        <p:tgtEl>
                                          <p:spTgt spid="30"/>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500"/>
                                        <p:tgtEl>
                                          <p:spTgt spid="13"/>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up)">
                                      <p:cBhvr>
                                        <p:cTn id="27" dur="500"/>
                                        <p:tgtEl>
                                          <p:spTgt spid="17"/>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up)">
                                      <p:cBhvr>
                                        <p:cTn id="43" dur="500"/>
                                        <p:tgtEl>
                                          <p:spTgt spid="20"/>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left)">
                                      <p:cBhvr>
                                        <p:cTn id="47" dur="500"/>
                                        <p:tgtEl>
                                          <p:spTgt spid="38"/>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2"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right)">
                                      <p:cBhvr>
                                        <p:cTn id="55" dur="500"/>
                                        <p:tgtEl>
                                          <p:spTgt spid="39"/>
                                        </p:tgtEl>
                                      </p:cBhvr>
                                    </p:animEffect>
                                  </p:childTnLst>
                                </p:cTn>
                              </p:par>
                            </p:childTnLst>
                          </p:cTn>
                        </p:par>
                        <p:par>
                          <p:cTn id="56" fill="hold">
                            <p:stCondLst>
                              <p:cond delay="6500"/>
                            </p:stCondLst>
                            <p:childTnLst>
                              <p:par>
                                <p:cTn id="57" presetID="22" presetClass="entr" presetSubtype="1"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up)">
                                      <p:cBhvr>
                                        <p:cTn id="59" dur="500"/>
                                        <p:tgtEl>
                                          <p:spTgt spid="23"/>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wipe(left)">
                                      <p:cBhvr>
                                        <p:cTn id="63" dur="500"/>
                                        <p:tgtEl>
                                          <p:spTgt spid="40"/>
                                        </p:tgtEl>
                                      </p:cBhvr>
                                    </p:animEffect>
                                  </p:childTnLst>
                                </p:cTn>
                              </p:par>
                            </p:childTnLst>
                          </p:cTn>
                        </p:par>
                        <p:par>
                          <p:cTn id="64" fill="hold">
                            <p:stCondLst>
                              <p:cond delay="7500"/>
                            </p:stCondLst>
                            <p:childTnLst>
                              <p:par>
                                <p:cTn id="65" presetID="22" presetClass="entr" presetSubtype="1" fill="hold" nodeType="after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wipe(up)">
                                      <p:cBhvr>
                                        <p:cTn id="67" dur="500"/>
                                        <p:tgtEl>
                                          <p:spTgt spid="36"/>
                                        </p:tgtEl>
                                      </p:cBhvr>
                                    </p:animEffect>
                                  </p:childTnLst>
                                </p:cTn>
                              </p:par>
                            </p:childTnLst>
                          </p:cTn>
                        </p:par>
                        <p:par>
                          <p:cTn id="68" fill="hold">
                            <p:stCondLst>
                              <p:cond delay="8000"/>
                            </p:stCondLst>
                            <p:childTnLst>
                              <p:par>
                                <p:cTn id="69" presetID="22" presetClass="entr" presetSubtype="2"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right)">
                                      <p:cBhvr>
                                        <p:cTn id="71" dur="500"/>
                                        <p:tgtEl>
                                          <p:spTgt spid="41"/>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up)">
                                      <p:cBhvr>
                                        <p:cTn id="75" dur="500"/>
                                        <p:tgtEl>
                                          <p:spTgt spid="27"/>
                                        </p:tgtEl>
                                      </p:cBhvr>
                                    </p:animEffect>
                                  </p:childTnLst>
                                </p:cTn>
                              </p:par>
                            </p:childTnLst>
                          </p:cTn>
                        </p:par>
                        <p:par>
                          <p:cTn id="76" fill="hold">
                            <p:stCondLst>
                              <p:cond delay="900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3" grpId="0" animBg="1"/>
      <p:bldP spid="26" grpId="0" animBg="1"/>
      <p:bldP spid="37" grpId="0" animBg="1"/>
      <p:bldP spid="38" grpId="0" animBg="1"/>
      <p:bldP spid="39" grpId="0" animBg="1"/>
      <p:bldP spid="40" grpId="0" animBg="1"/>
      <p:bldP spid="41" grpId="0" animBg="1"/>
      <p:bldP spid="4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69694" y="146046"/>
            <a:ext cx="6991803" cy="460007"/>
          </a:xfrm>
        </p:spPr>
        <p:txBody>
          <a:bodyPr/>
          <a:lstStyle/>
          <a:p>
            <a:r>
              <a:rPr lang="zh-CN" altLang="en-US" dirty="0"/>
              <a:t>三、准确把握过去五年的历史性成就和历史性变革</a:t>
            </a:r>
          </a:p>
        </p:txBody>
      </p:sp>
      <p:sp>
        <p:nvSpPr>
          <p:cNvPr id="21" name="标题 1"/>
          <p:cNvSpPr txBox="1">
            <a:spLocks noChangeArrowheads="1"/>
          </p:cNvSpPr>
          <p:nvPr/>
        </p:nvSpPr>
        <p:spPr>
          <a:xfrm>
            <a:off x="987287" y="997227"/>
            <a:ext cx="7543800" cy="791817"/>
          </a:xfrm>
          <a:prstGeom prst="rect">
            <a:avLst/>
          </a:prstGeom>
        </p:spPr>
        <p:txBody>
          <a:bodyPr/>
          <a:lstStyle/>
          <a:p>
            <a:pPr marL="0" marR="0" lvl="0" indent="0" algn="l" defTabSz="914400" rtl="0" eaLnBrk="1" fontAlgn="auto" latinLnBrk="0" hangingPunct="1">
              <a:lnSpc>
                <a:spcPts val="4840"/>
              </a:lnSpc>
              <a:spcBef>
                <a:spcPct val="0"/>
              </a:spcBef>
              <a:spcAft>
                <a:spcPts val="0"/>
              </a:spcAft>
              <a:buClrTx/>
              <a:buSzTx/>
              <a:buFontTx/>
              <a:buNone/>
              <a:tabLst/>
              <a:defRPr/>
            </a:pPr>
            <a:r>
              <a:rPr kumimoji="0" lang="zh-CN" altLang="en-US" sz="2000" i="0" u="none" strike="noStrike" kern="1200" cap="none" spc="0" normalizeH="0" baseline="0" noProof="0" dirty="0" smtClean="0">
                <a:ln>
                  <a:noFill/>
                </a:ln>
                <a:solidFill>
                  <a:srgbClr val="E65F28"/>
                </a:solidFill>
                <a:effectLst/>
                <a:uLnTx/>
                <a:uFillTx/>
                <a:latin typeface="微软雅黑" pitchFamily="34" charset="-122"/>
                <a:ea typeface="微软雅黑" pitchFamily="34" charset="-122"/>
                <a:cs typeface="+mj-cs"/>
              </a:rPr>
              <a:t>中国的新四大发明：网购、高铁、支付宝、共享单车</a:t>
            </a:r>
            <a:endParaRPr kumimoji="0" lang="zh-CN" altLang="en-US" sz="2000" i="0" u="none" strike="noStrike" kern="1200" cap="none" spc="0" normalizeH="0" baseline="0" noProof="0" dirty="0">
              <a:ln>
                <a:noFill/>
              </a:ln>
              <a:solidFill>
                <a:srgbClr val="E65F28"/>
              </a:solidFill>
              <a:effectLst/>
              <a:uLnTx/>
              <a:uFillTx/>
              <a:latin typeface="微软雅黑" pitchFamily="34" charset="-122"/>
              <a:ea typeface="微软雅黑" pitchFamily="34" charset="-122"/>
              <a:cs typeface="+mj-cs"/>
            </a:endParaRPr>
          </a:p>
        </p:txBody>
      </p:sp>
      <p:pic>
        <p:nvPicPr>
          <p:cNvPr id="22" name="内容占位符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a:xfrm>
            <a:off x="0" y="1828800"/>
            <a:ext cx="9144000" cy="5029200"/>
          </a:xfrm>
          <a:prstGeom prst="rect">
            <a:avLst/>
          </a:prstGeom>
        </p:spPr>
      </p:pic>
    </p:spTree>
    <p:extLst>
      <p:ext uri="{BB962C8B-B14F-4D97-AF65-F5344CB8AC3E}">
        <p14:creationId xmlns="" xmlns:p14="http://schemas.microsoft.com/office/powerpoint/2010/main" val="189666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circle(in)">
                                      <p:cBhvr>
                                        <p:cTn id="11"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69694" y="146046"/>
            <a:ext cx="6991803" cy="460007"/>
          </a:xfrm>
        </p:spPr>
        <p:txBody>
          <a:bodyPr/>
          <a:lstStyle/>
          <a:p>
            <a:r>
              <a:rPr lang="zh-CN" altLang="en-US" dirty="0"/>
              <a:t>三、准确把握过去五年的历史性成就和历史性变革</a:t>
            </a:r>
          </a:p>
        </p:txBody>
      </p:sp>
      <p:grpSp>
        <p:nvGrpSpPr>
          <p:cNvPr id="4" name="组合 28"/>
          <p:cNvGrpSpPr/>
          <p:nvPr/>
        </p:nvGrpSpPr>
        <p:grpSpPr>
          <a:xfrm>
            <a:off x="1302878" y="2232168"/>
            <a:ext cx="1609154" cy="1609154"/>
            <a:chOff x="1302878" y="1132252"/>
            <a:chExt cx="1609154" cy="1609154"/>
          </a:xfrm>
        </p:grpSpPr>
        <p:sp>
          <p:nvSpPr>
            <p:cNvPr id="3" name="弦形 2"/>
            <p:cNvSpPr/>
            <p:nvPr/>
          </p:nvSpPr>
          <p:spPr>
            <a:xfrm rot="6765932">
              <a:off x="1302878" y="1132252"/>
              <a:ext cx="1609154" cy="1609154"/>
            </a:xfrm>
            <a:prstGeom prst="chord">
              <a:avLst>
                <a:gd name="adj1" fmla="val 1720891"/>
                <a:gd name="adj2" fmla="val 1718267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文本占位符 22"/>
            <p:cNvSpPr txBox="1">
              <a:spLocks/>
            </p:cNvSpPr>
            <p:nvPr/>
          </p:nvSpPr>
          <p:spPr>
            <a:xfrm>
              <a:off x="1311832" y="1520550"/>
              <a:ext cx="1591246" cy="833899"/>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dirty="0"/>
                <a:t>三点认识</a:t>
              </a:r>
            </a:p>
          </p:txBody>
        </p:sp>
      </p:grpSp>
      <p:sp>
        <p:nvSpPr>
          <p:cNvPr id="7" name="文本占位符 22"/>
          <p:cNvSpPr txBox="1">
            <a:spLocks/>
          </p:cNvSpPr>
          <p:nvPr/>
        </p:nvSpPr>
        <p:spPr>
          <a:xfrm>
            <a:off x="4244601" y="1983507"/>
            <a:ext cx="3420047" cy="587646"/>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000" dirty="0">
                <a:solidFill>
                  <a:schemeClr val="tx1"/>
                </a:solidFill>
              </a:rPr>
              <a:t>成就是全方位的、开创性的</a:t>
            </a:r>
          </a:p>
        </p:txBody>
      </p:sp>
      <p:sp>
        <p:nvSpPr>
          <p:cNvPr id="8" name="文本占位符 22"/>
          <p:cNvSpPr txBox="1">
            <a:spLocks/>
          </p:cNvSpPr>
          <p:nvPr/>
        </p:nvSpPr>
        <p:spPr>
          <a:xfrm>
            <a:off x="4244601" y="2571153"/>
            <a:ext cx="3420047" cy="587646"/>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000" dirty="0">
                <a:solidFill>
                  <a:schemeClr val="tx1"/>
                </a:solidFill>
              </a:rPr>
              <a:t>变革是深层次的、根本性的</a:t>
            </a:r>
          </a:p>
        </p:txBody>
      </p:sp>
      <p:sp>
        <p:nvSpPr>
          <p:cNvPr id="9" name="文本占位符 22"/>
          <p:cNvSpPr txBox="1">
            <a:spLocks/>
          </p:cNvSpPr>
          <p:nvPr/>
        </p:nvSpPr>
        <p:spPr>
          <a:xfrm>
            <a:off x="4244601" y="3180065"/>
            <a:ext cx="3420047" cy="1078314"/>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000" dirty="0">
                <a:solidFill>
                  <a:schemeClr val="tx1"/>
                </a:solidFill>
              </a:rPr>
              <a:t>历史性成就和变革，是在以习近平同志为核心的党中央坚强领导下取得的</a:t>
            </a:r>
          </a:p>
        </p:txBody>
      </p:sp>
      <p:grpSp>
        <p:nvGrpSpPr>
          <p:cNvPr id="5" name="组合 30"/>
          <p:cNvGrpSpPr/>
          <p:nvPr/>
        </p:nvGrpSpPr>
        <p:grpSpPr>
          <a:xfrm>
            <a:off x="3529824" y="1898318"/>
            <a:ext cx="429926" cy="731395"/>
            <a:chOff x="3529824" y="824906"/>
            <a:chExt cx="429926" cy="731395"/>
          </a:xfrm>
        </p:grpSpPr>
        <p:cxnSp>
          <p:nvCxnSpPr>
            <p:cNvPr id="14" name="直接连接符 13"/>
            <p:cNvCxnSpPr/>
            <p:nvPr/>
          </p:nvCxnSpPr>
          <p:spPr>
            <a:xfrm flipH="1">
              <a:off x="3529824" y="1063259"/>
              <a:ext cx="429926" cy="4930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3529824" y="824906"/>
              <a:ext cx="360996" cy="646331"/>
            </a:xfrm>
            <a:prstGeom prst="rect">
              <a:avLst/>
            </a:prstGeom>
            <a:noFill/>
          </p:spPr>
          <p:txBody>
            <a:bodyPr wrap="none" rtlCol="0">
              <a:spAutoFit/>
            </a:bodyPr>
            <a:lstStyle/>
            <a:p>
              <a:r>
                <a:rPr lang="en-US" altLang="zh-CN" sz="3600" b="1" dirty="0">
                  <a:latin typeface="Impact" panose="020B0806030902050204" pitchFamily="34" charset="0"/>
                  <a:ea typeface="黑体" panose="02010609060101010101" pitchFamily="49" charset="-122"/>
                </a:rPr>
                <a:t>1</a:t>
              </a:r>
              <a:endParaRPr lang="zh-CN" altLang="en-US" sz="3600" b="1" dirty="0">
                <a:latin typeface="Impact" panose="020B0806030902050204" pitchFamily="34" charset="0"/>
                <a:ea typeface="黑体" panose="02010609060101010101" pitchFamily="49" charset="-122"/>
              </a:endParaRPr>
            </a:p>
          </p:txBody>
        </p:sp>
      </p:grpSp>
      <p:grpSp>
        <p:nvGrpSpPr>
          <p:cNvPr id="13" name="组合 31"/>
          <p:cNvGrpSpPr/>
          <p:nvPr/>
        </p:nvGrpSpPr>
        <p:grpSpPr>
          <a:xfrm>
            <a:off x="3529824" y="2520176"/>
            <a:ext cx="429926" cy="731191"/>
            <a:chOff x="3529824" y="1420260"/>
            <a:chExt cx="429926" cy="731191"/>
          </a:xfrm>
        </p:grpSpPr>
        <p:sp>
          <p:nvSpPr>
            <p:cNvPr id="11" name="文本框 10"/>
            <p:cNvSpPr txBox="1"/>
            <p:nvPr/>
          </p:nvSpPr>
          <p:spPr>
            <a:xfrm>
              <a:off x="3529824" y="1420260"/>
              <a:ext cx="417102" cy="646331"/>
            </a:xfrm>
            <a:prstGeom prst="rect">
              <a:avLst/>
            </a:prstGeom>
            <a:noFill/>
          </p:spPr>
          <p:txBody>
            <a:bodyPr wrap="none" rtlCol="0">
              <a:spAutoFit/>
            </a:bodyPr>
            <a:lstStyle/>
            <a:p>
              <a:r>
                <a:rPr lang="en-US" altLang="zh-CN" sz="3600" b="1" dirty="0">
                  <a:latin typeface="Impact" panose="020B0806030902050204" pitchFamily="34" charset="0"/>
                  <a:ea typeface="黑体" panose="02010609060101010101" pitchFamily="49" charset="-122"/>
                </a:rPr>
                <a:t>2</a:t>
              </a:r>
              <a:endParaRPr lang="zh-CN" altLang="en-US" sz="3600" b="1" dirty="0">
                <a:latin typeface="Impact" panose="020B0806030902050204" pitchFamily="34" charset="0"/>
                <a:ea typeface="黑体" panose="02010609060101010101" pitchFamily="49" charset="-122"/>
              </a:endParaRPr>
            </a:p>
          </p:txBody>
        </p:sp>
        <p:cxnSp>
          <p:nvCxnSpPr>
            <p:cNvPr id="15" name="直接连接符 14"/>
            <p:cNvCxnSpPr/>
            <p:nvPr/>
          </p:nvCxnSpPr>
          <p:spPr>
            <a:xfrm flipH="1">
              <a:off x="3529824" y="1658409"/>
              <a:ext cx="429926" cy="4930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组合 32"/>
          <p:cNvGrpSpPr/>
          <p:nvPr/>
        </p:nvGrpSpPr>
        <p:grpSpPr>
          <a:xfrm>
            <a:off x="3529824" y="3093755"/>
            <a:ext cx="429926" cy="697540"/>
            <a:chOff x="3529824" y="1993839"/>
            <a:chExt cx="429926" cy="697540"/>
          </a:xfrm>
        </p:grpSpPr>
        <p:sp>
          <p:nvSpPr>
            <p:cNvPr id="12" name="文本框 11"/>
            <p:cNvSpPr txBox="1"/>
            <p:nvPr/>
          </p:nvSpPr>
          <p:spPr>
            <a:xfrm>
              <a:off x="3529824" y="1993839"/>
              <a:ext cx="429926" cy="646331"/>
            </a:xfrm>
            <a:prstGeom prst="rect">
              <a:avLst/>
            </a:prstGeom>
            <a:noFill/>
          </p:spPr>
          <p:txBody>
            <a:bodyPr wrap="none" rtlCol="0">
              <a:spAutoFit/>
            </a:bodyPr>
            <a:lstStyle/>
            <a:p>
              <a:r>
                <a:rPr lang="en-US" altLang="zh-CN" sz="3600" b="1" dirty="0">
                  <a:latin typeface="Impact" panose="020B0806030902050204" pitchFamily="34" charset="0"/>
                  <a:ea typeface="黑体" panose="02010609060101010101" pitchFamily="49" charset="-122"/>
                </a:rPr>
                <a:t>3</a:t>
              </a:r>
              <a:endParaRPr lang="zh-CN" altLang="en-US" sz="3600" b="1" dirty="0">
                <a:latin typeface="Impact" panose="020B0806030902050204" pitchFamily="34" charset="0"/>
                <a:ea typeface="黑体" panose="02010609060101010101" pitchFamily="49" charset="-122"/>
              </a:endParaRPr>
            </a:p>
          </p:txBody>
        </p:sp>
        <p:cxnSp>
          <p:nvCxnSpPr>
            <p:cNvPr id="16" name="直接连接符 15"/>
            <p:cNvCxnSpPr/>
            <p:nvPr/>
          </p:nvCxnSpPr>
          <p:spPr>
            <a:xfrm flipH="1">
              <a:off x="3529824" y="2198337"/>
              <a:ext cx="429926" cy="4930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189666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anim calcmode="lin" valueType="num">
                                      <p:cBhvr>
                                        <p:cTn id="20" dur="500" fill="hold"/>
                                        <p:tgtEl>
                                          <p:spTgt spid="7"/>
                                        </p:tgtEl>
                                        <p:attrNameLst>
                                          <p:attrName>ppt_x</p:attrName>
                                        </p:attrNameLst>
                                      </p:cBhvr>
                                      <p:tavLst>
                                        <p:tav tm="0">
                                          <p:val>
                                            <p:strVal val="#ppt_x"/>
                                          </p:val>
                                        </p:tav>
                                        <p:tav tm="100000">
                                          <p:val>
                                            <p:strVal val="#ppt_x"/>
                                          </p:val>
                                        </p:tav>
                                      </p:tavLst>
                                    </p:anim>
                                    <p:anim calcmode="lin" valueType="num">
                                      <p:cBhvr>
                                        <p:cTn id="21" dur="5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strVal val="#ppt_x"/>
                                          </p:val>
                                        </p:tav>
                                        <p:tav tm="100000">
                                          <p:val>
                                            <p:strVal val="#ppt_x"/>
                                          </p:val>
                                        </p:tav>
                                      </p:tavLst>
                                    </p:anim>
                                    <p:anim calcmode="lin" valueType="num">
                                      <p:cBhvr>
                                        <p:cTn id="27" dur="5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anim calcmode="lin" valueType="num">
                                      <p:cBhvr>
                                        <p:cTn id="32" dur="500" fill="hold"/>
                                        <p:tgtEl>
                                          <p:spTgt spid="8"/>
                                        </p:tgtEl>
                                        <p:attrNameLst>
                                          <p:attrName>ppt_x</p:attrName>
                                        </p:attrNameLst>
                                      </p:cBhvr>
                                      <p:tavLst>
                                        <p:tav tm="0">
                                          <p:val>
                                            <p:strVal val="#ppt_x"/>
                                          </p:val>
                                        </p:tav>
                                        <p:tav tm="100000">
                                          <p:val>
                                            <p:strVal val="#ppt_x"/>
                                          </p:val>
                                        </p:tav>
                                      </p:tavLst>
                                    </p:anim>
                                    <p:anim calcmode="lin" valueType="num">
                                      <p:cBhvr>
                                        <p:cTn id="33" dur="500" fill="hold"/>
                                        <p:tgtEl>
                                          <p:spTgt spid="8"/>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anim calcmode="lin" valueType="num">
                                      <p:cBhvr>
                                        <p:cTn id="38" dur="500" fill="hold"/>
                                        <p:tgtEl>
                                          <p:spTgt spid="26"/>
                                        </p:tgtEl>
                                        <p:attrNameLst>
                                          <p:attrName>ppt_x</p:attrName>
                                        </p:attrNameLst>
                                      </p:cBhvr>
                                      <p:tavLst>
                                        <p:tav tm="0">
                                          <p:val>
                                            <p:strVal val="#ppt_x"/>
                                          </p:val>
                                        </p:tav>
                                        <p:tav tm="100000">
                                          <p:val>
                                            <p:strVal val="#ppt_x"/>
                                          </p:val>
                                        </p:tav>
                                      </p:tavLst>
                                    </p:anim>
                                    <p:anim calcmode="lin" valueType="num">
                                      <p:cBhvr>
                                        <p:cTn id="39" dur="500" fill="hold"/>
                                        <p:tgtEl>
                                          <p:spTgt spid="26"/>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anim calcmode="lin" valueType="num">
                                      <p:cBhvr>
                                        <p:cTn id="44" dur="500" fill="hold"/>
                                        <p:tgtEl>
                                          <p:spTgt spid="9"/>
                                        </p:tgtEl>
                                        <p:attrNameLst>
                                          <p:attrName>ppt_x</p:attrName>
                                        </p:attrNameLst>
                                      </p:cBhvr>
                                      <p:tavLst>
                                        <p:tav tm="0">
                                          <p:val>
                                            <p:strVal val="#ppt_x"/>
                                          </p:val>
                                        </p:tav>
                                        <p:tav tm="100000">
                                          <p:val>
                                            <p:strVal val="#ppt_x"/>
                                          </p:val>
                                        </p:tav>
                                      </p:tavLst>
                                    </p:anim>
                                    <p:anim calcmode="lin" valueType="num">
                                      <p:cBhvr>
                                        <p:cTn id="45"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69694" y="146046"/>
            <a:ext cx="7183190" cy="460007"/>
          </a:xfrm>
        </p:spPr>
        <p:txBody>
          <a:bodyPr/>
          <a:lstStyle/>
          <a:p>
            <a:r>
              <a:rPr lang="zh-CN" altLang="en-US" dirty="0" smtClean="0"/>
              <a:t>三、准确把握过去五年的历史性成就和历史性变革</a:t>
            </a:r>
            <a:endParaRPr lang="zh-CN" altLang="en-US" dirty="0"/>
          </a:p>
        </p:txBody>
      </p:sp>
      <p:sp>
        <p:nvSpPr>
          <p:cNvPr id="37" name="矩形 36"/>
          <p:cNvSpPr/>
          <p:nvPr/>
        </p:nvSpPr>
        <p:spPr>
          <a:xfrm>
            <a:off x="955964" y="1900327"/>
            <a:ext cx="7294418" cy="4442609"/>
          </a:xfrm>
          <a:prstGeom prst="rect">
            <a:avLst/>
          </a:prstGeom>
          <a:noFill/>
          <a:ln>
            <a:solidFill>
              <a:srgbClr val="CC5B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zh-CN" altLang="en-US" dirty="0"/>
          </a:p>
        </p:txBody>
      </p:sp>
      <p:sp>
        <p:nvSpPr>
          <p:cNvPr id="39" name="矩形 38"/>
          <p:cNvSpPr/>
          <p:nvPr/>
        </p:nvSpPr>
        <p:spPr>
          <a:xfrm>
            <a:off x="1258957" y="2033706"/>
            <a:ext cx="6361044" cy="3783998"/>
          </a:xfrm>
          <a:prstGeom prst="rect">
            <a:avLst/>
          </a:prstGeom>
        </p:spPr>
        <p:txBody>
          <a:bodyPr wrap="square">
            <a:spAutoFit/>
          </a:bodyPr>
          <a:lstStyle/>
          <a:p>
            <a:pPr>
              <a:lnSpc>
                <a:spcPct val="200000"/>
              </a:lnSpc>
              <a:buFont typeface="Wingdings" pitchFamily="2" charset="2"/>
              <a:buChar char="u"/>
            </a:pPr>
            <a:r>
              <a:rPr lang="zh-CN" altLang="en-US" sz="2400" dirty="0" smtClean="0">
                <a:solidFill>
                  <a:srgbClr val="DD5604"/>
                </a:solidFill>
                <a:latin typeface="Microsoft YaHei" panose="020B0503020204020204" pitchFamily="34" charset="-122"/>
                <a:ea typeface="Microsoft YaHei" panose="020B0503020204020204" pitchFamily="34" charset="-122"/>
              </a:rPr>
              <a:t>为什么说是全方位的？</a:t>
            </a:r>
            <a:endParaRPr lang="en-US" altLang="zh-CN" sz="2400" dirty="0" smtClean="0">
              <a:solidFill>
                <a:srgbClr val="DD5604"/>
              </a:solidFill>
              <a:latin typeface="Microsoft YaHei" panose="020B0503020204020204" pitchFamily="34" charset="-122"/>
              <a:ea typeface="Microsoft YaHei" panose="020B0503020204020204" pitchFamily="34" charset="-122"/>
            </a:endParaRPr>
          </a:p>
          <a:p>
            <a:pPr>
              <a:lnSpc>
                <a:spcPct val="200000"/>
              </a:lnSpc>
            </a:pPr>
            <a:r>
              <a:rPr lang="zh-CN" altLang="en-US" sz="2000" dirty="0" smtClean="0">
                <a:solidFill>
                  <a:schemeClr val="tx1">
                    <a:lumMod val="95000"/>
                    <a:lumOff val="5000"/>
                  </a:schemeClr>
                </a:solidFill>
                <a:latin typeface="Microsoft YaHei" panose="020B0503020204020204" pitchFamily="34" charset="-122"/>
                <a:ea typeface="Microsoft YaHei" panose="020B0503020204020204" pitchFamily="34" charset="-122"/>
              </a:rPr>
              <a:t>因为这五年，提出了一系列新理念新思想新战略，出台了一系列重大方针政策，推出了一系列重大举措，推进了一系列重大工作，在各领域各方面都取得了辉煌成就，开启了中国特色社会主义新时代。</a:t>
            </a:r>
          </a:p>
          <a:p>
            <a:pPr>
              <a:lnSpc>
                <a:spcPct val="200000"/>
              </a:lnSpc>
            </a:pPr>
            <a:endParaRPr lang="zh-CN" altLang="en-US" sz="1600" dirty="0" smtClean="0">
              <a:solidFill>
                <a:srgbClr val="DD5604"/>
              </a:solidFill>
              <a:latin typeface="Microsoft YaHei" panose="020B0503020204020204" pitchFamily="34" charset="-122"/>
              <a:ea typeface="Microsoft YaHei" panose="020B0503020204020204" pitchFamily="34" charset="-122"/>
            </a:endParaRPr>
          </a:p>
        </p:txBody>
      </p:sp>
      <p:grpSp>
        <p:nvGrpSpPr>
          <p:cNvPr id="3" name="组合 4"/>
          <p:cNvGrpSpPr/>
          <p:nvPr/>
        </p:nvGrpSpPr>
        <p:grpSpPr>
          <a:xfrm>
            <a:off x="181600" y="1105905"/>
            <a:ext cx="8827318" cy="540000"/>
            <a:chOff x="493327" y="1109562"/>
            <a:chExt cx="8827318" cy="540000"/>
          </a:xfrm>
        </p:grpSpPr>
        <p:sp>
          <p:nvSpPr>
            <p:cNvPr id="6" name="矩形 5"/>
            <p:cNvSpPr/>
            <p:nvPr/>
          </p:nvSpPr>
          <p:spPr>
            <a:xfrm>
              <a:off x="1815123" y="1109562"/>
              <a:ext cx="7505522" cy="540000"/>
            </a:xfrm>
            <a:prstGeom prst="rect">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endParaRPr>
            </a:p>
          </p:txBody>
        </p:sp>
        <p:grpSp>
          <p:nvGrpSpPr>
            <p:cNvPr id="4" name="组合 2"/>
            <p:cNvGrpSpPr/>
            <p:nvPr/>
          </p:nvGrpSpPr>
          <p:grpSpPr>
            <a:xfrm>
              <a:off x="493327" y="1109562"/>
              <a:ext cx="1792673" cy="540000"/>
              <a:chOff x="5267018" y="1238163"/>
              <a:chExt cx="1792673" cy="540000"/>
            </a:xfrm>
          </p:grpSpPr>
          <p:sp>
            <p:nvSpPr>
              <p:cNvPr id="9" name="矩形 8"/>
              <p:cNvSpPr/>
              <p:nvPr/>
            </p:nvSpPr>
            <p:spPr>
              <a:xfrm>
                <a:off x="5267018" y="1238163"/>
                <a:ext cx="839867" cy="540000"/>
              </a:xfrm>
              <a:prstGeom prst="rect">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0" name="燕尾形 9"/>
              <p:cNvSpPr/>
              <p:nvPr/>
            </p:nvSpPr>
            <p:spPr>
              <a:xfrm>
                <a:off x="5744936" y="1238163"/>
                <a:ext cx="723900" cy="540000"/>
              </a:xfrm>
              <a:prstGeom prst="chevron">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sp>
            <p:nvSpPr>
              <p:cNvPr id="11" name="文本占位符 22"/>
              <p:cNvSpPr txBox="1">
                <a:spLocks/>
              </p:cNvSpPr>
              <p:nvPr/>
            </p:nvSpPr>
            <p:spPr>
              <a:xfrm>
                <a:off x="5394019" y="1281707"/>
                <a:ext cx="793802" cy="460007"/>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dirty="0" smtClean="0"/>
                  <a:t>（一）</a:t>
                </a:r>
                <a:endParaRPr lang="zh-CN" altLang="en-US" sz="2000" dirty="0"/>
              </a:p>
            </p:txBody>
          </p:sp>
          <p:sp>
            <p:nvSpPr>
              <p:cNvPr id="12" name="燕尾形 11"/>
              <p:cNvSpPr/>
              <p:nvPr/>
            </p:nvSpPr>
            <p:spPr>
              <a:xfrm rot="10800000" flipH="1">
                <a:off x="6300701" y="1238163"/>
                <a:ext cx="758990" cy="540000"/>
              </a:xfrm>
              <a:prstGeom prst="chevron">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grpSp>
        <p:sp>
          <p:nvSpPr>
            <p:cNvPr id="8" name="文本占位符 22"/>
            <p:cNvSpPr txBox="1">
              <a:spLocks/>
            </p:cNvSpPr>
            <p:nvPr/>
          </p:nvSpPr>
          <p:spPr>
            <a:xfrm>
              <a:off x="1815123" y="1109562"/>
              <a:ext cx="7349659" cy="540000"/>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hangingPunct="0"/>
              <a:r>
                <a:rPr lang="zh-CN" altLang="zh-CN" sz="2000" dirty="0" smtClean="0"/>
                <a:t>要深刻认识五年来的成就是全方位的、开创性的</a:t>
              </a:r>
              <a:endParaRPr lang="zh-CN" altLang="zh-CN" sz="2000" dirty="0"/>
            </a:p>
          </p:txBody>
        </p:sp>
      </p:grpSp>
    </p:spTree>
    <p:extLst>
      <p:ext uri="{BB962C8B-B14F-4D97-AF65-F5344CB8AC3E}">
        <p14:creationId xmlns="" xmlns:p14="http://schemas.microsoft.com/office/powerpoint/2010/main" val="29426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up)">
                                      <p:cBhvr>
                                        <p:cTn id="12" dur="500"/>
                                        <p:tgtEl>
                                          <p:spTgt spid="37"/>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up)">
                                      <p:cBhvr>
                                        <p:cTn id="1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69694" y="146046"/>
            <a:ext cx="7183190" cy="460007"/>
          </a:xfrm>
        </p:spPr>
        <p:txBody>
          <a:bodyPr/>
          <a:lstStyle/>
          <a:p>
            <a:r>
              <a:rPr lang="zh-CN" altLang="en-US" dirty="0" smtClean="0"/>
              <a:t>三、准确把握过去五年的历史性成就和历史性变革</a:t>
            </a:r>
            <a:endParaRPr lang="zh-CN" altLang="en-US" dirty="0"/>
          </a:p>
        </p:txBody>
      </p:sp>
      <p:sp>
        <p:nvSpPr>
          <p:cNvPr id="37" name="矩形 36"/>
          <p:cNvSpPr/>
          <p:nvPr/>
        </p:nvSpPr>
        <p:spPr>
          <a:xfrm>
            <a:off x="955964" y="1900327"/>
            <a:ext cx="7294418" cy="4442609"/>
          </a:xfrm>
          <a:prstGeom prst="rect">
            <a:avLst/>
          </a:prstGeom>
          <a:noFill/>
          <a:ln>
            <a:solidFill>
              <a:srgbClr val="CC5B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zh-CN" altLang="en-US" dirty="0"/>
          </a:p>
        </p:txBody>
      </p:sp>
      <p:sp>
        <p:nvSpPr>
          <p:cNvPr id="39" name="矩形 38"/>
          <p:cNvSpPr/>
          <p:nvPr/>
        </p:nvSpPr>
        <p:spPr>
          <a:xfrm>
            <a:off x="1258957" y="2033706"/>
            <a:ext cx="6361044" cy="4401205"/>
          </a:xfrm>
          <a:prstGeom prst="rect">
            <a:avLst/>
          </a:prstGeom>
        </p:spPr>
        <p:txBody>
          <a:bodyPr wrap="square">
            <a:spAutoFit/>
          </a:bodyPr>
          <a:lstStyle/>
          <a:p>
            <a:pPr>
              <a:lnSpc>
                <a:spcPct val="200000"/>
              </a:lnSpc>
              <a:buFont typeface="Wingdings" pitchFamily="2" charset="2"/>
              <a:buChar char="u"/>
            </a:pPr>
            <a:r>
              <a:rPr lang="zh-CN" altLang="en-US" sz="2400" dirty="0" smtClean="0">
                <a:solidFill>
                  <a:srgbClr val="DD5604"/>
                </a:solidFill>
                <a:latin typeface="Microsoft YaHei" panose="020B0503020204020204" pitchFamily="34" charset="-122"/>
                <a:ea typeface="Microsoft YaHei" panose="020B0503020204020204" pitchFamily="34" charset="-122"/>
              </a:rPr>
              <a:t>为什么说是开创性的？</a:t>
            </a:r>
            <a:endParaRPr lang="en-US" altLang="zh-CN" sz="2400" dirty="0" smtClean="0">
              <a:solidFill>
                <a:srgbClr val="DD5604"/>
              </a:solidFill>
              <a:latin typeface="Microsoft YaHei" panose="020B0503020204020204" pitchFamily="34" charset="-122"/>
              <a:ea typeface="Microsoft YaHei" panose="020B0503020204020204" pitchFamily="34" charset="-122"/>
            </a:endParaRPr>
          </a:p>
          <a:p>
            <a:pPr>
              <a:lnSpc>
                <a:spcPct val="200000"/>
              </a:lnSpc>
            </a:pPr>
            <a:r>
              <a:rPr lang="zh-CN" altLang="en-US" sz="2000" dirty="0" smtClean="0">
                <a:solidFill>
                  <a:schemeClr val="tx1">
                    <a:lumMod val="95000"/>
                    <a:lumOff val="5000"/>
                  </a:schemeClr>
                </a:solidFill>
                <a:latin typeface="Microsoft YaHei" panose="020B0503020204020204" pitchFamily="34" charset="-122"/>
                <a:ea typeface="Microsoft YaHei" panose="020B0503020204020204" pitchFamily="34" charset="-122"/>
              </a:rPr>
              <a:t>因为这五年，确立了中国特色社会主义事业“五位一体”总体布局和“四个全面”战略布局，全面深化改革取得重大突破，全面依法治国深入推进，全面从严治党成效卓著，解决了许多长期想解决而没有解决的难题，办成了许多过去想办而没有办成的大事。</a:t>
            </a:r>
          </a:p>
          <a:p>
            <a:pPr>
              <a:lnSpc>
                <a:spcPct val="200000"/>
              </a:lnSpc>
            </a:pPr>
            <a:endParaRPr lang="zh-CN" altLang="en-US" sz="1600" dirty="0" smtClean="0">
              <a:solidFill>
                <a:srgbClr val="DD5604"/>
              </a:solidFill>
              <a:latin typeface="Microsoft YaHei" panose="020B0503020204020204" pitchFamily="34" charset="-122"/>
              <a:ea typeface="Microsoft YaHei" panose="020B0503020204020204" pitchFamily="34" charset="-122"/>
            </a:endParaRPr>
          </a:p>
        </p:txBody>
      </p:sp>
      <p:grpSp>
        <p:nvGrpSpPr>
          <p:cNvPr id="3" name="组合 4"/>
          <p:cNvGrpSpPr/>
          <p:nvPr/>
        </p:nvGrpSpPr>
        <p:grpSpPr>
          <a:xfrm>
            <a:off x="181600" y="1105905"/>
            <a:ext cx="8827318" cy="540000"/>
            <a:chOff x="493327" y="1109562"/>
            <a:chExt cx="8827318" cy="540000"/>
          </a:xfrm>
        </p:grpSpPr>
        <p:sp>
          <p:nvSpPr>
            <p:cNvPr id="6" name="矩形 5"/>
            <p:cNvSpPr/>
            <p:nvPr/>
          </p:nvSpPr>
          <p:spPr>
            <a:xfrm>
              <a:off x="1815123" y="1109562"/>
              <a:ext cx="7505522" cy="540000"/>
            </a:xfrm>
            <a:prstGeom prst="rect">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endParaRPr>
            </a:p>
          </p:txBody>
        </p:sp>
        <p:grpSp>
          <p:nvGrpSpPr>
            <p:cNvPr id="4" name="组合 2"/>
            <p:cNvGrpSpPr/>
            <p:nvPr/>
          </p:nvGrpSpPr>
          <p:grpSpPr>
            <a:xfrm>
              <a:off x="493327" y="1109562"/>
              <a:ext cx="1792673" cy="540000"/>
              <a:chOff x="5267018" y="1238163"/>
              <a:chExt cx="1792673" cy="540000"/>
            </a:xfrm>
          </p:grpSpPr>
          <p:sp>
            <p:nvSpPr>
              <p:cNvPr id="9" name="矩形 8"/>
              <p:cNvSpPr/>
              <p:nvPr/>
            </p:nvSpPr>
            <p:spPr>
              <a:xfrm>
                <a:off x="5267018" y="1238163"/>
                <a:ext cx="839867" cy="540000"/>
              </a:xfrm>
              <a:prstGeom prst="rect">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0" name="燕尾形 9"/>
              <p:cNvSpPr/>
              <p:nvPr/>
            </p:nvSpPr>
            <p:spPr>
              <a:xfrm>
                <a:off x="5744936" y="1238163"/>
                <a:ext cx="723900" cy="540000"/>
              </a:xfrm>
              <a:prstGeom prst="chevron">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sp>
            <p:nvSpPr>
              <p:cNvPr id="11" name="文本占位符 22"/>
              <p:cNvSpPr txBox="1">
                <a:spLocks/>
              </p:cNvSpPr>
              <p:nvPr/>
            </p:nvSpPr>
            <p:spPr>
              <a:xfrm>
                <a:off x="5394019" y="1281707"/>
                <a:ext cx="793802" cy="460007"/>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dirty="0" smtClean="0"/>
                  <a:t>（一）</a:t>
                </a:r>
                <a:endParaRPr lang="zh-CN" altLang="en-US" sz="2000" dirty="0"/>
              </a:p>
            </p:txBody>
          </p:sp>
          <p:sp>
            <p:nvSpPr>
              <p:cNvPr id="12" name="燕尾形 11"/>
              <p:cNvSpPr/>
              <p:nvPr/>
            </p:nvSpPr>
            <p:spPr>
              <a:xfrm rot="10800000" flipH="1">
                <a:off x="6300701" y="1238163"/>
                <a:ext cx="758990" cy="540000"/>
              </a:xfrm>
              <a:prstGeom prst="chevron">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grpSp>
        <p:sp>
          <p:nvSpPr>
            <p:cNvPr id="8" name="文本占位符 22"/>
            <p:cNvSpPr txBox="1">
              <a:spLocks/>
            </p:cNvSpPr>
            <p:nvPr/>
          </p:nvSpPr>
          <p:spPr>
            <a:xfrm>
              <a:off x="1815123" y="1109562"/>
              <a:ext cx="7349659" cy="540000"/>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hangingPunct="0"/>
              <a:r>
                <a:rPr lang="zh-CN" altLang="zh-CN" sz="2000" dirty="0" smtClean="0"/>
                <a:t>要深刻认识五年来的成就是全方位的、开创性的</a:t>
              </a:r>
              <a:endParaRPr lang="zh-CN" altLang="zh-CN" sz="2000" dirty="0"/>
            </a:p>
          </p:txBody>
        </p:sp>
      </p:grpSp>
    </p:spTree>
    <p:extLst>
      <p:ext uri="{BB962C8B-B14F-4D97-AF65-F5344CB8AC3E}">
        <p14:creationId xmlns="" xmlns:p14="http://schemas.microsoft.com/office/powerpoint/2010/main" val="29426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up)">
                                      <p:cBhvr>
                                        <p:cTn id="12" dur="500"/>
                                        <p:tgtEl>
                                          <p:spTgt spid="37"/>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up)">
                                      <p:cBhvr>
                                        <p:cTn id="1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69694" y="146046"/>
            <a:ext cx="7183190" cy="460007"/>
          </a:xfrm>
        </p:spPr>
        <p:txBody>
          <a:bodyPr/>
          <a:lstStyle/>
          <a:p>
            <a:r>
              <a:rPr lang="zh-CN" altLang="en-US" dirty="0" smtClean="0"/>
              <a:t>三、准确把握过去五年的历史性成就和历史性变革</a:t>
            </a:r>
            <a:endParaRPr lang="zh-CN" altLang="en-US" dirty="0"/>
          </a:p>
        </p:txBody>
      </p:sp>
      <p:sp>
        <p:nvSpPr>
          <p:cNvPr id="37" name="矩形 36"/>
          <p:cNvSpPr/>
          <p:nvPr/>
        </p:nvSpPr>
        <p:spPr>
          <a:xfrm>
            <a:off x="955964" y="1900327"/>
            <a:ext cx="7294418" cy="4442609"/>
          </a:xfrm>
          <a:prstGeom prst="rect">
            <a:avLst/>
          </a:prstGeom>
          <a:noFill/>
          <a:ln>
            <a:solidFill>
              <a:srgbClr val="CC5B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zh-CN" altLang="en-US" dirty="0"/>
          </a:p>
        </p:txBody>
      </p:sp>
      <p:sp>
        <p:nvSpPr>
          <p:cNvPr id="39" name="矩形 38"/>
          <p:cNvSpPr/>
          <p:nvPr/>
        </p:nvSpPr>
        <p:spPr>
          <a:xfrm>
            <a:off x="1258957" y="2033706"/>
            <a:ext cx="6361044" cy="3293209"/>
          </a:xfrm>
          <a:prstGeom prst="rect">
            <a:avLst/>
          </a:prstGeom>
        </p:spPr>
        <p:txBody>
          <a:bodyPr wrap="square">
            <a:spAutoFit/>
          </a:bodyPr>
          <a:lstStyle/>
          <a:p>
            <a:pPr>
              <a:lnSpc>
                <a:spcPct val="200000"/>
              </a:lnSpc>
              <a:buFont typeface="Wingdings" pitchFamily="2" charset="2"/>
              <a:buChar char="u"/>
            </a:pPr>
            <a:r>
              <a:rPr lang="zh-CN" altLang="en-US" sz="2400" dirty="0" smtClean="0">
                <a:solidFill>
                  <a:srgbClr val="DD5604"/>
                </a:solidFill>
                <a:latin typeface="Microsoft YaHei" panose="020B0503020204020204" pitchFamily="34" charset="-122"/>
                <a:ea typeface="Microsoft YaHei" panose="020B0503020204020204" pitchFamily="34" charset="-122"/>
              </a:rPr>
              <a:t>为什么说是深层次的？</a:t>
            </a:r>
            <a:endParaRPr lang="en-US" altLang="zh-CN" sz="2400" dirty="0" smtClean="0">
              <a:solidFill>
                <a:srgbClr val="DD5604"/>
              </a:solidFill>
              <a:latin typeface="Microsoft YaHei" panose="020B0503020204020204" pitchFamily="34" charset="-122"/>
              <a:ea typeface="Microsoft YaHei" panose="020B0503020204020204" pitchFamily="34" charset="-122"/>
            </a:endParaRPr>
          </a:p>
          <a:p>
            <a:pPr>
              <a:lnSpc>
                <a:spcPct val="200000"/>
              </a:lnSpc>
            </a:pPr>
            <a:r>
              <a:rPr lang="zh-CN" altLang="en-US" sz="2000" dirty="0" smtClean="0">
                <a:solidFill>
                  <a:schemeClr val="tx1">
                    <a:lumMod val="95000"/>
                    <a:lumOff val="5000"/>
                  </a:schemeClr>
                </a:solidFill>
                <a:latin typeface="Microsoft YaHei" panose="020B0503020204020204" pitchFamily="34" charset="-122"/>
                <a:ea typeface="Microsoft YaHei" panose="020B0503020204020204" pitchFamily="34" charset="-122"/>
              </a:rPr>
              <a:t>因为五年来，改革全面发力、多点突破、纵深推进，先后出台</a:t>
            </a:r>
            <a:r>
              <a:rPr lang="en-US" altLang="zh-CN" sz="2000" dirty="0" smtClean="0">
                <a:solidFill>
                  <a:schemeClr val="tx1">
                    <a:lumMod val="95000"/>
                    <a:lumOff val="5000"/>
                  </a:schemeClr>
                </a:solidFill>
                <a:latin typeface="Microsoft YaHei" panose="020B0503020204020204" pitchFamily="34" charset="-122"/>
                <a:ea typeface="Microsoft YaHei" panose="020B0503020204020204" pitchFamily="34" charset="-122"/>
              </a:rPr>
              <a:t>1500</a:t>
            </a:r>
            <a:r>
              <a:rPr lang="zh-CN" altLang="en-US" sz="2000" dirty="0" smtClean="0">
                <a:solidFill>
                  <a:schemeClr val="tx1">
                    <a:lumMod val="95000"/>
                    <a:lumOff val="5000"/>
                  </a:schemeClr>
                </a:solidFill>
                <a:latin typeface="Microsoft YaHei" panose="020B0503020204020204" pitchFamily="34" charset="-122"/>
                <a:ea typeface="Microsoft YaHei" panose="020B0503020204020204" pitchFamily="34" charset="-122"/>
              </a:rPr>
              <a:t>多项改革举措，重要领域和关键环节改革取得突破性进展，主要领域改革主体框架基本确立，很多改革成果都已经通过立法和制度确认下来。</a:t>
            </a:r>
            <a:endParaRPr lang="zh-CN" altLang="en-US" sz="1600" dirty="0" smtClean="0">
              <a:solidFill>
                <a:srgbClr val="DD5604"/>
              </a:solidFill>
              <a:latin typeface="Microsoft YaHei" panose="020B0503020204020204" pitchFamily="34" charset="-122"/>
              <a:ea typeface="Microsoft YaHei" panose="020B0503020204020204" pitchFamily="34" charset="-122"/>
            </a:endParaRPr>
          </a:p>
        </p:txBody>
      </p:sp>
      <p:grpSp>
        <p:nvGrpSpPr>
          <p:cNvPr id="3" name="组合 4"/>
          <p:cNvGrpSpPr/>
          <p:nvPr/>
        </p:nvGrpSpPr>
        <p:grpSpPr>
          <a:xfrm>
            <a:off x="181600" y="1105905"/>
            <a:ext cx="8827318" cy="540000"/>
            <a:chOff x="493327" y="1109562"/>
            <a:chExt cx="8827318" cy="540000"/>
          </a:xfrm>
        </p:grpSpPr>
        <p:sp>
          <p:nvSpPr>
            <p:cNvPr id="6" name="矩形 5"/>
            <p:cNvSpPr/>
            <p:nvPr/>
          </p:nvSpPr>
          <p:spPr>
            <a:xfrm>
              <a:off x="1815123" y="1109562"/>
              <a:ext cx="7505522" cy="540000"/>
            </a:xfrm>
            <a:prstGeom prst="rect">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endParaRPr>
            </a:p>
          </p:txBody>
        </p:sp>
        <p:grpSp>
          <p:nvGrpSpPr>
            <p:cNvPr id="4" name="组合 2"/>
            <p:cNvGrpSpPr/>
            <p:nvPr/>
          </p:nvGrpSpPr>
          <p:grpSpPr>
            <a:xfrm>
              <a:off x="493327" y="1109562"/>
              <a:ext cx="1792673" cy="540000"/>
              <a:chOff x="5267018" y="1238163"/>
              <a:chExt cx="1792673" cy="540000"/>
            </a:xfrm>
          </p:grpSpPr>
          <p:sp>
            <p:nvSpPr>
              <p:cNvPr id="9" name="矩形 8"/>
              <p:cNvSpPr/>
              <p:nvPr/>
            </p:nvSpPr>
            <p:spPr>
              <a:xfrm>
                <a:off x="5267018" y="1238163"/>
                <a:ext cx="839867" cy="540000"/>
              </a:xfrm>
              <a:prstGeom prst="rect">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0" name="燕尾形 9"/>
              <p:cNvSpPr/>
              <p:nvPr/>
            </p:nvSpPr>
            <p:spPr>
              <a:xfrm>
                <a:off x="5744936" y="1238163"/>
                <a:ext cx="723900" cy="540000"/>
              </a:xfrm>
              <a:prstGeom prst="chevron">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sp>
            <p:nvSpPr>
              <p:cNvPr id="11" name="文本占位符 22"/>
              <p:cNvSpPr txBox="1">
                <a:spLocks/>
              </p:cNvSpPr>
              <p:nvPr/>
            </p:nvSpPr>
            <p:spPr>
              <a:xfrm>
                <a:off x="5394019" y="1281707"/>
                <a:ext cx="793802" cy="460007"/>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dirty="0" smtClean="0"/>
                  <a:t>（二）</a:t>
                </a:r>
                <a:endParaRPr lang="zh-CN" altLang="en-US" sz="2000" dirty="0"/>
              </a:p>
            </p:txBody>
          </p:sp>
          <p:sp>
            <p:nvSpPr>
              <p:cNvPr id="12" name="燕尾形 11"/>
              <p:cNvSpPr/>
              <p:nvPr/>
            </p:nvSpPr>
            <p:spPr>
              <a:xfrm rot="10800000" flipH="1">
                <a:off x="6300701" y="1238163"/>
                <a:ext cx="758990" cy="540000"/>
              </a:xfrm>
              <a:prstGeom prst="chevron">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grpSp>
        <p:sp>
          <p:nvSpPr>
            <p:cNvPr id="8" name="文本占位符 22"/>
            <p:cNvSpPr txBox="1">
              <a:spLocks/>
            </p:cNvSpPr>
            <p:nvPr/>
          </p:nvSpPr>
          <p:spPr>
            <a:xfrm>
              <a:off x="1815123" y="1109562"/>
              <a:ext cx="7349659" cy="540000"/>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hangingPunct="0"/>
              <a:r>
                <a:rPr lang="zh-CN" altLang="en-US" sz="2000" dirty="0" smtClean="0"/>
                <a:t>要深刻认识五年来的变革是深层次的、根本性的</a:t>
              </a:r>
              <a:endParaRPr lang="zh-CN" altLang="zh-CN" sz="2000" dirty="0"/>
            </a:p>
          </p:txBody>
        </p:sp>
      </p:grpSp>
    </p:spTree>
    <p:extLst>
      <p:ext uri="{BB962C8B-B14F-4D97-AF65-F5344CB8AC3E}">
        <p14:creationId xmlns="" xmlns:p14="http://schemas.microsoft.com/office/powerpoint/2010/main" val="29426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up)">
                                      <p:cBhvr>
                                        <p:cTn id="12" dur="500"/>
                                        <p:tgtEl>
                                          <p:spTgt spid="37"/>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up)">
                                      <p:cBhvr>
                                        <p:cTn id="1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69694" y="146046"/>
            <a:ext cx="7183190" cy="460007"/>
          </a:xfrm>
        </p:spPr>
        <p:txBody>
          <a:bodyPr/>
          <a:lstStyle/>
          <a:p>
            <a:r>
              <a:rPr lang="zh-CN" altLang="en-US" dirty="0" smtClean="0"/>
              <a:t>三、准确把握过去五年的历史性成就和历史性变革</a:t>
            </a:r>
            <a:endParaRPr lang="zh-CN" altLang="en-US" dirty="0"/>
          </a:p>
        </p:txBody>
      </p:sp>
      <p:sp>
        <p:nvSpPr>
          <p:cNvPr id="37" name="矩形 36"/>
          <p:cNvSpPr/>
          <p:nvPr/>
        </p:nvSpPr>
        <p:spPr>
          <a:xfrm>
            <a:off x="955964" y="1900327"/>
            <a:ext cx="7294418" cy="4442609"/>
          </a:xfrm>
          <a:prstGeom prst="rect">
            <a:avLst/>
          </a:prstGeom>
          <a:noFill/>
          <a:ln>
            <a:solidFill>
              <a:srgbClr val="CC5B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zh-CN" altLang="en-US" dirty="0"/>
          </a:p>
        </p:txBody>
      </p:sp>
      <p:sp>
        <p:nvSpPr>
          <p:cNvPr id="39" name="矩形 38"/>
          <p:cNvSpPr/>
          <p:nvPr/>
        </p:nvSpPr>
        <p:spPr>
          <a:xfrm>
            <a:off x="1258957" y="2033706"/>
            <a:ext cx="6361044" cy="3908762"/>
          </a:xfrm>
          <a:prstGeom prst="rect">
            <a:avLst/>
          </a:prstGeom>
        </p:spPr>
        <p:txBody>
          <a:bodyPr wrap="square">
            <a:spAutoFit/>
          </a:bodyPr>
          <a:lstStyle/>
          <a:p>
            <a:pPr>
              <a:lnSpc>
                <a:spcPct val="200000"/>
              </a:lnSpc>
              <a:buFont typeface="Wingdings" pitchFamily="2" charset="2"/>
              <a:buChar char="u"/>
            </a:pPr>
            <a:r>
              <a:rPr lang="zh-CN" altLang="en-US" sz="2400" dirty="0" smtClean="0">
                <a:solidFill>
                  <a:srgbClr val="DD5604"/>
                </a:solidFill>
                <a:latin typeface="Microsoft YaHei" panose="020B0503020204020204" pitchFamily="34" charset="-122"/>
                <a:ea typeface="Microsoft YaHei" panose="020B0503020204020204" pitchFamily="34" charset="-122"/>
              </a:rPr>
              <a:t>为什么说是根本性的？</a:t>
            </a:r>
            <a:endParaRPr lang="en-US" altLang="zh-CN" sz="2400" dirty="0" smtClean="0">
              <a:solidFill>
                <a:srgbClr val="DD5604"/>
              </a:solidFill>
              <a:latin typeface="Microsoft YaHei" panose="020B0503020204020204" pitchFamily="34" charset="-122"/>
              <a:ea typeface="Microsoft YaHei" panose="020B0503020204020204" pitchFamily="34" charset="-122"/>
            </a:endParaRPr>
          </a:p>
          <a:p>
            <a:pPr>
              <a:lnSpc>
                <a:spcPct val="200000"/>
              </a:lnSpc>
            </a:pPr>
            <a:r>
              <a:rPr lang="zh-CN" altLang="en-US" sz="2000" dirty="0" smtClean="0">
                <a:solidFill>
                  <a:schemeClr val="tx1">
                    <a:lumMod val="95000"/>
                    <a:lumOff val="5000"/>
                  </a:schemeClr>
                </a:solidFill>
                <a:latin typeface="Microsoft YaHei" panose="020B0503020204020204" pitchFamily="34" charset="-122"/>
                <a:ea typeface="Microsoft YaHei" panose="020B0503020204020204" pitchFamily="34" charset="-122"/>
              </a:rPr>
              <a:t>因为五年来，我们的党风、政风、社会风气发生了根本性变化，党的面貌、国家面貌、军队面貌发生了根本性变化。“人心是最大的政治。”党心凝聚了，军心振奋了，民心昂扬了，中国特色社会主义事业焕发出强大生机和活力。</a:t>
            </a:r>
          </a:p>
        </p:txBody>
      </p:sp>
      <p:grpSp>
        <p:nvGrpSpPr>
          <p:cNvPr id="3" name="组合 4"/>
          <p:cNvGrpSpPr/>
          <p:nvPr/>
        </p:nvGrpSpPr>
        <p:grpSpPr>
          <a:xfrm>
            <a:off x="181600" y="1105905"/>
            <a:ext cx="8827318" cy="540000"/>
            <a:chOff x="493327" y="1109562"/>
            <a:chExt cx="8827318" cy="540000"/>
          </a:xfrm>
        </p:grpSpPr>
        <p:sp>
          <p:nvSpPr>
            <p:cNvPr id="6" name="矩形 5"/>
            <p:cNvSpPr/>
            <p:nvPr/>
          </p:nvSpPr>
          <p:spPr>
            <a:xfrm>
              <a:off x="1815123" y="1109562"/>
              <a:ext cx="7505522" cy="540000"/>
            </a:xfrm>
            <a:prstGeom prst="rect">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endParaRPr>
            </a:p>
          </p:txBody>
        </p:sp>
        <p:grpSp>
          <p:nvGrpSpPr>
            <p:cNvPr id="4" name="组合 2"/>
            <p:cNvGrpSpPr/>
            <p:nvPr/>
          </p:nvGrpSpPr>
          <p:grpSpPr>
            <a:xfrm>
              <a:off x="493327" y="1109562"/>
              <a:ext cx="1792673" cy="540000"/>
              <a:chOff x="5267018" y="1238163"/>
              <a:chExt cx="1792673" cy="540000"/>
            </a:xfrm>
          </p:grpSpPr>
          <p:sp>
            <p:nvSpPr>
              <p:cNvPr id="9" name="矩形 8"/>
              <p:cNvSpPr/>
              <p:nvPr/>
            </p:nvSpPr>
            <p:spPr>
              <a:xfrm>
                <a:off x="5267018" y="1238163"/>
                <a:ext cx="839867" cy="540000"/>
              </a:xfrm>
              <a:prstGeom prst="rect">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0" name="燕尾形 9"/>
              <p:cNvSpPr/>
              <p:nvPr/>
            </p:nvSpPr>
            <p:spPr>
              <a:xfrm>
                <a:off x="5744936" y="1238163"/>
                <a:ext cx="723900" cy="540000"/>
              </a:xfrm>
              <a:prstGeom prst="chevron">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sp>
            <p:nvSpPr>
              <p:cNvPr id="11" name="文本占位符 22"/>
              <p:cNvSpPr txBox="1">
                <a:spLocks/>
              </p:cNvSpPr>
              <p:nvPr/>
            </p:nvSpPr>
            <p:spPr>
              <a:xfrm>
                <a:off x="5394019" y="1281707"/>
                <a:ext cx="793802" cy="460007"/>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dirty="0" smtClean="0"/>
                  <a:t>（二）</a:t>
                </a:r>
                <a:endParaRPr lang="zh-CN" altLang="en-US" sz="2000" dirty="0"/>
              </a:p>
            </p:txBody>
          </p:sp>
          <p:sp>
            <p:nvSpPr>
              <p:cNvPr id="12" name="燕尾形 11"/>
              <p:cNvSpPr/>
              <p:nvPr/>
            </p:nvSpPr>
            <p:spPr>
              <a:xfrm rot="10800000" flipH="1">
                <a:off x="6300701" y="1238163"/>
                <a:ext cx="758990" cy="540000"/>
              </a:xfrm>
              <a:prstGeom prst="chevron">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grpSp>
        <p:sp>
          <p:nvSpPr>
            <p:cNvPr id="8" name="文本占位符 22"/>
            <p:cNvSpPr txBox="1">
              <a:spLocks/>
            </p:cNvSpPr>
            <p:nvPr/>
          </p:nvSpPr>
          <p:spPr>
            <a:xfrm>
              <a:off x="1815123" y="1109562"/>
              <a:ext cx="7349659" cy="540000"/>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hangingPunct="0"/>
              <a:r>
                <a:rPr lang="zh-CN" altLang="en-US" sz="2000" dirty="0" smtClean="0"/>
                <a:t>要深刻认识五年来的变革是深层次的、根本性的</a:t>
              </a:r>
              <a:endParaRPr lang="zh-CN" altLang="zh-CN" sz="2000" dirty="0"/>
            </a:p>
          </p:txBody>
        </p:sp>
      </p:grpSp>
    </p:spTree>
    <p:extLst>
      <p:ext uri="{BB962C8B-B14F-4D97-AF65-F5344CB8AC3E}">
        <p14:creationId xmlns="" xmlns:p14="http://schemas.microsoft.com/office/powerpoint/2010/main" val="29426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up)">
                                      <p:cBhvr>
                                        <p:cTn id="12" dur="500"/>
                                        <p:tgtEl>
                                          <p:spTgt spid="37"/>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up)">
                                      <p:cBhvr>
                                        <p:cTn id="1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69694" y="146046"/>
            <a:ext cx="7183190" cy="460007"/>
          </a:xfrm>
        </p:spPr>
        <p:txBody>
          <a:bodyPr/>
          <a:lstStyle/>
          <a:p>
            <a:r>
              <a:rPr lang="zh-CN" altLang="en-US" dirty="0" smtClean="0"/>
              <a:t>三、准确把握过去五年的历史性成就和历史性变革</a:t>
            </a:r>
            <a:endParaRPr lang="zh-CN" altLang="en-US" dirty="0"/>
          </a:p>
        </p:txBody>
      </p:sp>
      <p:grpSp>
        <p:nvGrpSpPr>
          <p:cNvPr id="3" name="组合 4"/>
          <p:cNvGrpSpPr/>
          <p:nvPr/>
        </p:nvGrpSpPr>
        <p:grpSpPr>
          <a:xfrm>
            <a:off x="181600" y="1105905"/>
            <a:ext cx="8827318" cy="540000"/>
            <a:chOff x="493327" y="1109562"/>
            <a:chExt cx="8827318" cy="540000"/>
          </a:xfrm>
        </p:grpSpPr>
        <p:sp>
          <p:nvSpPr>
            <p:cNvPr id="6" name="矩形 5"/>
            <p:cNvSpPr/>
            <p:nvPr/>
          </p:nvSpPr>
          <p:spPr>
            <a:xfrm>
              <a:off x="1815123" y="1109562"/>
              <a:ext cx="7505522" cy="540000"/>
            </a:xfrm>
            <a:prstGeom prst="rect">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endParaRPr>
            </a:p>
          </p:txBody>
        </p:sp>
        <p:grpSp>
          <p:nvGrpSpPr>
            <p:cNvPr id="4" name="组合 2"/>
            <p:cNvGrpSpPr/>
            <p:nvPr/>
          </p:nvGrpSpPr>
          <p:grpSpPr>
            <a:xfrm>
              <a:off x="493327" y="1109562"/>
              <a:ext cx="1792673" cy="540000"/>
              <a:chOff x="5267018" y="1238163"/>
              <a:chExt cx="1792673" cy="540000"/>
            </a:xfrm>
          </p:grpSpPr>
          <p:sp>
            <p:nvSpPr>
              <p:cNvPr id="9" name="矩形 8"/>
              <p:cNvSpPr/>
              <p:nvPr/>
            </p:nvSpPr>
            <p:spPr>
              <a:xfrm>
                <a:off x="5267018" y="1238163"/>
                <a:ext cx="839867" cy="540000"/>
              </a:xfrm>
              <a:prstGeom prst="rect">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0" name="燕尾形 9"/>
              <p:cNvSpPr/>
              <p:nvPr/>
            </p:nvSpPr>
            <p:spPr>
              <a:xfrm>
                <a:off x="5744936" y="1238163"/>
                <a:ext cx="723900" cy="540000"/>
              </a:xfrm>
              <a:prstGeom prst="chevron">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sp>
            <p:nvSpPr>
              <p:cNvPr id="11" name="文本占位符 22"/>
              <p:cNvSpPr txBox="1">
                <a:spLocks/>
              </p:cNvSpPr>
              <p:nvPr/>
            </p:nvSpPr>
            <p:spPr>
              <a:xfrm>
                <a:off x="5394019" y="1281707"/>
                <a:ext cx="793802" cy="460007"/>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dirty="0" smtClean="0"/>
                  <a:t>（二）</a:t>
                </a:r>
                <a:endParaRPr lang="zh-CN" altLang="en-US" sz="2000" dirty="0"/>
              </a:p>
            </p:txBody>
          </p:sp>
          <p:sp>
            <p:nvSpPr>
              <p:cNvPr id="12" name="燕尾形 11"/>
              <p:cNvSpPr/>
              <p:nvPr/>
            </p:nvSpPr>
            <p:spPr>
              <a:xfrm rot="10800000" flipH="1">
                <a:off x="6300701" y="1238163"/>
                <a:ext cx="758990" cy="540000"/>
              </a:xfrm>
              <a:prstGeom prst="chevron">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grpSp>
        <p:sp>
          <p:nvSpPr>
            <p:cNvPr id="8" name="文本占位符 22"/>
            <p:cNvSpPr txBox="1">
              <a:spLocks/>
            </p:cNvSpPr>
            <p:nvPr/>
          </p:nvSpPr>
          <p:spPr>
            <a:xfrm>
              <a:off x="1815123" y="1109562"/>
              <a:ext cx="7349659" cy="540000"/>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hangingPunct="0"/>
              <a:r>
                <a:rPr lang="zh-CN" altLang="en-US" sz="2000" dirty="0" smtClean="0"/>
                <a:t>要深刻认识五年来的变革是深层次的、根本性的</a:t>
              </a:r>
              <a:endParaRPr lang="zh-CN" altLang="zh-CN" sz="2000" dirty="0"/>
            </a:p>
          </p:txBody>
        </p:sp>
      </p:grpSp>
      <p:grpSp>
        <p:nvGrpSpPr>
          <p:cNvPr id="14" name="组 18"/>
          <p:cNvGrpSpPr/>
          <p:nvPr/>
        </p:nvGrpSpPr>
        <p:grpSpPr>
          <a:xfrm>
            <a:off x="487195" y="2158230"/>
            <a:ext cx="7736043" cy="2619962"/>
            <a:chOff x="2258325" y="1710811"/>
            <a:chExt cx="7736043" cy="2619962"/>
          </a:xfrm>
        </p:grpSpPr>
        <p:pic>
          <p:nvPicPr>
            <p:cNvPr id="17" name="图片 16"/>
            <p:cNvPicPr>
              <a:picLocks noChangeAspect="1"/>
            </p:cNvPicPr>
            <p:nvPr/>
          </p:nvPicPr>
          <p:blipFill>
            <a:blip r:embed="rId2" cstate="print"/>
            <a:stretch>
              <a:fillRect/>
            </a:stretch>
          </p:blipFill>
          <p:spPr>
            <a:xfrm>
              <a:off x="2258325" y="1710811"/>
              <a:ext cx="1989231" cy="2619962"/>
            </a:xfrm>
            <a:prstGeom prst="rect">
              <a:avLst/>
            </a:prstGeom>
          </p:spPr>
        </p:pic>
        <p:sp>
          <p:nvSpPr>
            <p:cNvPr id="18" name="矩形 17"/>
            <p:cNvSpPr/>
            <p:nvPr/>
          </p:nvSpPr>
          <p:spPr>
            <a:xfrm>
              <a:off x="4656650" y="1750710"/>
              <a:ext cx="5337718" cy="2523768"/>
            </a:xfrm>
            <a:prstGeom prst="rect">
              <a:avLst/>
            </a:prstGeom>
          </p:spPr>
          <p:txBody>
            <a:bodyPr wrap="square">
              <a:spAutoFit/>
            </a:bodyPr>
            <a:lstStyle/>
            <a:p>
              <a:pPr marL="285750" indent="-285750">
                <a:buFont typeface="Arial" charset="0"/>
                <a:buChar char="•"/>
              </a:pPr>
              <a:r>
                <a:rPr lang="zh-CN" altLang="en-US" kern="0" dirty="0" smtClean="0">
                  <a:solidFill>
                    <a:srgbClr val="E65F28"/>
                  </a:solidFill>
                  <a:ea typeface="微软雅黑" panose="020B0503020204020204" charset="-122"/>
                  <a:sym typeface="+mn-ea"/>
                </a:rPr>
                <a:t>共立案审查省军级以上党员干部及其他中管干部</a:t>
              </a:r>
              <a:r>
                <a:rPr lang="zh-CN" altLang="en-US" sz="2800" b="1" kern="0" dirty="0" smtClean="0">
                  <a:solidFill>
                    <a:srgbClr val="E65F28"/>
                  </a:solidFill>
                  <a:ea typeface="微软雅黑" panose="020B0503020204020204" charset="-122"/>
                  <a:sym typeface="+mn-ea"/>
                </a:rPr>
                <a:t>440</a:t>
              </a:r>
              <a:r>
                <a:rPr lang="zh-CN" altLang="en-US" kern="0" dirty="0" smtClean="0">
                  <a:solidFill>
                    <a:srgbClr val="E65F28"/>
                  </a:solidFill>
                  <a:ea typeface="微软雅黑" panose="020B0503020204020204" charset="-122"/>
                  <a:sym typeface="+mn-ea"/>
                </a:rPr>
                <a:t>人</a:t>
              </a:r>
              <a:endParaRPr lang="en-US" altLang="zh-CN" kern="0" dirty="0" smtClean="0">
                <a:solidFill>
                  <a:srgbClr val="E65F28"/>
                </a:solidFill>
                <a:ea typeface="微软雅黑" panose="020B0503020204020204" charset="-122"/>
                <a:sym typeface="+mn-ea"/>
              </a:endParaRPr>
            </a:p>
            <a:p>
              <a:pPr marL="285750" indent="-285750">
                <a:buFont typeface="Arial" charset="0"/>
                <a:buChar char="•"/>
              </a:pPr>
              <a:r>
                <a:rPr lang="zh-CN" altLang="en-US" kern="0" dirty="0" smtClean="0">
                  <a:solidFill>
                    <a:srgbClr val="E65F28"/>
                  </a:solidFill>
                  <a:ea typeface="微软雅黑" panose="020B0503020204020204" charset="-122"/>
                  <a:sym typeface="+mn-ea"/>
                </a:rPr>
                <a:t>十八届中央委员、中央候补委员</a:t>
              </a:r>
              <a:r>
                <a:rPr lang="zh-CN" altLang="en-US" sz="2800" b="1" kern="0" dirty="0" smtClean="0">
                  <a:solidFill>
                    <a:srgbClr val="E65F28"/>
                  </a:solidFill>
                  <a:ea typeface="微软雅黑" panose="020B0503020204020204" charset="-122"/>
                  <a:sym typeface="+mn-ea"/>
                </a:rPr>
                <a:t>43</a:t>
              </a:r>
              <a:r>
                <a:rPr lang="zh-CN" altLang="en-US" kern="0" dirty="0" smtClean="0">
                  <a:solidFill>
                    <a:srgbClr val="E65F28"/>
                  </a:solidFill>
                  <a:ea typeface="微软雅黑" panose="020B0503020204020204" charset="-122"/>
                  <a:sym typeface="+mn-ea"/>
                </a:rPr>
                <a:t>人</a:t>
              </a:r>
              <a:endParaRPr lang="en-US" altLang="zh-CN" kern="0" dirty="0" smtClean="0">
                <a:solidFill>
                  <a:srgbClr val="E65F28"/>
                </a:solidFill>
                <a:ea typeface="微软雅黑" panose="020B0503020204020204" charset="-122"/>
                <a:sym typeface="+mn-ea"/>
              </a:endParaRPr>
            </a:p>
            <a:p>
              <a:pPr marL="285750" indent="-285750">
                <a:buFont typeface="Arial" charset="0"/>
                <a:buChar char="•"/>
              </a:pPr>
              <a:r>
                <a:rPr lang="zh-CN" altLang="en-US" kern="0" dirty="0" smtClean="0">
                  <a:solidFill>
                    <a:srgbClr val="E65F28"/>
                  </a:solidFill>
                  <a:ea typeface="微软雅黑" panose="020B0503020204020204" charset="-122"/>
                  <a:sym typeface="+mn-ea"/>
                </a:rPr>
                <a:t>中央纪委委员</a:t>
              </a:r>
              <a:r>
                <a:rPr lang="zh-CN" altLang="en-US" sz="2800" b="1" kern="0" dirty="0" smtClean="0">
                  <a:solidFill>
                    <a:srgbClr val="E65F28"/>
                  </a:solidFill>
                  <a:ea typeface="微软雅黑" panose="020B0503020204020204" charset="-122"/>
                  <a:sym typeface="+mn-ea"/>
                </a:rPr>
                <a:t>9</a:t>
              </a:r>
              <a:r>
                <a:rPr lang="zh-CN" altLang="en-US" kern="0" dirty="0" smtClean="0">
                  <a:solidFill>
                    <a:srgbClr val="E65F28"/>
                  </a:solidFill>
                  <a:ea typeface="微软雅黑" panose="020B0503020204020204" charset="-122"/>
                  <a:sym typeface="+mn-ea"/>
                </a:rPr>
                <a:t>人</a:t>
              </a:r>
              <a:endParaRPr lang="en-US" altLang="zh-CN" kern="0" dirty="0" smtClean="0">
                <a:solidFill>
                  <a:srgbClr val="E65F28"/>
                </a:solidFill>
                <a:ea typeface="微软雅黑" panose="020B0503020204020204" charset="-122"/>
                <a:sym typeface="+mn-ea"/>
              </a:endParaRPr>
            </a:p>
            <a:p>
              <a:pPr marL="285750" indent="-285750">
                <a:buFont typeface="Arial" charset="0"/>
                <a:buChar char="•"/>
              </a:pPr>
              <a:r>
                <a:rPr lang="zh-CN" altLang="en-US" kern="0" dirty="0" smtClean="0">
                  <a:solidFill>
                    <a:srgbClr val="E65F28"/>
                  </a:solidFill>
                  <a:ea typeface="微软雅黑" panose="020B0503020204020204" charset="-122"/>
                  <a:sym typeface="+mn-ea"/>
                </a:rPr>
                <a:t>厅局级干部</a:t>
              </a:r>
              <a:r>
                <a:rPr lang="zh-CN" altLang="en-US" sz="2800" b="1" kern="0" dirty="0" smtClean="0">
                  <a:solidFill>
                    <a:srgbClr val="E65F28"/>
                  </a:solidFill>
                  <a:ea typeface="微软雅黑" panose="020B0503020204020204" charset="-122"/>
                  <a:sym typeface="+mn-ea"/>
                </a:rPr>
                <a:t>8900</a:t>
              </a:r>
              <a:r>
                <a:rPr lang="zh-CN" altLang="en-US" kern="0" dirty="0" smtClean="0">
                  <a:solidFill>
                    <a:srgbClr val="E65F28"/>
                  </a:solidFill>
                  <a:ea typeface="微软雅黑" panose="020B0503020204020204" charset="-122"/>
                  <a:sym typeface="+mn-ea"/>
                </a:rPr>
                <a:t>多人</a:t>
              </a:r>
              <a:endParaRPr lang="en-US" altLang="zh-CN" kern="0" dirty="0" smtClean="0">
                <a:solidFill>
                  <a:srgbClr val="E65F28"/>
                </a:solidFill>
                <a:ea typeface="微软雅黑" panose="020B0503020204020204" charset="-122"/>
                <a:sym typeface="+mn-ea"/>
              </a:endParaRPr>
            </a:p>
            <a:p>
              <a:pPr marL="285750" indent="-285750">
                <a:buFont typeface="Arial" charset="0"/>
                <a:buChar char="•"/>
              </a:pPr>
              <a:r>
                <a:rPr lang="zh-CN" altLang="en-US" kern="0" dirty="0" smtClean="0">
                  <a:solidFill>
                    <a:srgbClr val="E65F28"/>
                  </a:solidFill>
                  <a:ea typeface="微软雅黑" panose="020B0503020204020204" charset="-122"/>
                  <a:sym typeface="+mn-ea"/>
                </a:rPr>
                <a:t>县处级干部</a:t>
              </a:r>
              <a:r>
                <a:rPr lang="zh-CN" altLang="en-US" sz="2800" b="1" kern="0" dirty="0" smtClean="0">
                  <a:solidFill>
                    <a:srgbClr val="E65F28"/>
                  </a:solidFill>
                  <a:ea typeface="微软雅黑" panose="020B0503020204020204" charset="-122"/>
                  <a:sym typeface="+mn-ea"/>
                </a:rPr>
                <a:t>6.3</a:t>
              </a:r>
              <a:r>
                <a:rPr lang="zh-CN" altLang="en-US" kern="0" dirty="0" smtClean="0">
                  <a:solidFill>
                    <a:srgbClr val="E65F28"/>
                  </a:solidFill>
                  <a:ea typeface="微软雅黑" panose="020B0503020204020204" charset="-122"/>
                  <a:sym typeface="+mn-ea"/>
                </a:rPr>
                <a:t>万人</a:t>
              </a:r>
              <a:endParaRPr lang="en-US" altLang="zh-CN" kern="0" dirty="0" smtClean="0">
                <a:solidFill>
                  <a:srgbClr val="E65F28"/>
                </a:solidFill>
                <a:ea typeface="微软雅黑" panose="020B0503020204020204" charset="-122"/>
                <a:sym typeface="+mn-ea"/>
              </a:endParaRPr>
            </a:p>
          </p:txBody>
        </p:sp>
      </p:grpSp>
      <p:sp>
        <p:nvSpPr>
          <p:cNvPr id="20" name="文本框 2"/>
          <p:cNvSpPr txBox="1"/>
          <p:nvPr/>
        </p:nvSpPr>
        <p:spPr>
          <a:xfrm>
            <a:off x="755375" y="5044081"/>
            <a:ext cx="7977809" cy="521233"/>
          </a:xfrm>
          <a:prstGeom prst="rect">
            <a:avLst/>
          </a:prstGeom>
          <a:noFill/>
        </p:spPr>
        <p:txBody>
          <a:bodyPr wrap="square" rtlCol="0">
            <a:spAutoFit/>
          </a:bodyPr>
          <a:lstStyle/>
          <a:p>
            <a:pPr>
              <a:lnSpc>
                <a:spcPct val="180000"/>
              </a:lnSpc>
            </a:pPr>
            <a:r>
              <a:rPr lang="zh-CN" altLang="en-US" b="1" dirty="0">
                <a:solidFill>
                  <a:srgbClr val="E65F28"/>
                </a:solidFill>
                <a:latin typeface="微软雅黑" pitchFamily="34" charset="-122"/>
                <a:ea typeface="微软雅黑" pitchFamily="34" charset="-122"/>
              </a:rPr>
              <a:t>著名作家二月</a:t>
            </a:r>
            <a:r>
              <a:rPr lang="zh-CN" altLang="en-US" b="1" dirty="0" smtClean="0">
                <a:solidFill>
                  <a:srgbClr val="E65F28"/>
                </a:solidFill>
                <a:latin typeface="微软雅黑" pitchFamily="34" charset="-122"/>
                <a:ea typeface="微软雅黑" pitchFamily="34" charset="-122"/>
              </a:rPr>
              <a:t>河： “</a:t>
            </a:r>
            <a:r>
              <a:rPr lang="zh-CN" altLang="en-US" b="1" dirty="0">
                <a:solidFill>
                  <a:srgbClr val="E65F28"/>
                </a:solidFill>
                <a:latin typeface="微软雅黑" pitchFamily="34" charset="-122"/>
                <a:ea typeface="微软雅黑" pitchFamily="34" charset="-122"/>
              </a:rPr>
              <a:t>我们党的反腐力度，读遍二十四史没有像现在这么强”。</a:t>
            </a:r>
          </a:p>
        </p:txBody>
      </p:sp>
    </p:spTree>
    <p:extLst>
      <p:ext uri="{BB962C8B-B14F-4D97-AF65-F5344CB8AC3E}">
        <p14:creationId xmlns="" xmlns:p14="http://schemas.microsoft.com/office/powerpoint/2010/main" val="29426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69694" y="146046"/>
            <a:ext cx="7183190" cy="460007"/>
          </a:xfrm>
        </p:spPr>
        <p:txBody>
          <a:bodyPr/>
          <a:lstStyle/>
          <a:p>
            <a:r>
              <a:rPr lang="zh-CN" altLang="en-US" dirty="0" smtClean="0"/>
              <a:t>三、准确把握过去五年的历史性成就和历史性变革</a:t>
            </a:r>
            <a:endParaRPr lang="zh-CN" altLang="en-US" dirty="0"/>
          </a:p>
        </p:txBody>
      </p:sp>
      <p:grpSp>
        <p:nvGrpSpPr>
          <p:cNvPr id="3" name="组合 4"/>
          <p:cNvGrpSpPr/>
          <p:nvPr/>
        </p:nvGrpSpPr>
        <p:grpSpPr>
          <a:xfrm>
            <a:off x="181600" y="1105905"/>
            <a:ext cx="8827318" cy="540000"/>
            <a:chOff x="493327" y="1109562"/>
            <a:chExt cx="8827318" cy="540000"/>
          </a:xfrm>
        </p:grpSpPr>
        <p:sp>
          <p:nvSpPr>
            <p:cNvPr id="6" name="矩形 5"/>
            <p:cNvSpPr/>
            <p:nvPr/>
          </p:nvSpPr>
          <p:spPr>
            <a:xfrm>
              <a:off x="1815123" y="1109562"/>
              <a:ext cx="7505522" cy="540000"/>
            </a:xfrm>
            <a:prstGeom prst="rect">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endParaRPr>
            </a:p>
          </p:txBody>
        </p:sp>
        <p:grpSp>
          <p:nvGrpSpPr>
            <p:cNvPr id="4" name="组合 2"/>
            <p:cNvGrpSpPr/>
            <p:nvPr/>
          </p:nvGrpSpPr>
          <p:grpSpPr>
            <a:xfrm>
              <a:off x="493327" y="1109562"/>
              <a:ext cx="1792673" cy="540000"/>
              <a:chOff x="5267018" y="1238163"/>
              <a:chExt cx="1792673" cy="540000"/>
            </a:xfrm>
          </p:grpSpPr>
          <p:sp>
            <p:nvSpPr>
              <p:cNvPr id="9" name="矩形 8"/>
              <p:cNvSpPr/>
              <p:nvPr/>
            </p:nvSpPr>
            <p:spPr>
              <a:xfrm>
                <a:off x="5267018" y="1238163"/>
                <a:ext cx="839867" cy="540000"/>
              </a:xfrm>
              <a:prstGeom prst="rect">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0" name="燕尾形 9"/>
              <p:cNvSpPr/>
              <p:nvPr/>
            </p:nvSpPr>
            <p:spPr>
              <a:xfrm>
                <a:off x="5744936" y="1238163"/>
                <a:ext cx="723900" cy="540000"/>
              </a:xfrm>
              <a:prstGeom prst="chevron">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sp>
            <p:nvSpPr>
              <p:cNvPr id="11" name="文本占位符 22"/>
              <p:cNvSpPr txBox="1">
                <a:spLocks/>
              </p:cNvSpPr>
              <p:nvPr/>
            </p:nvSpPr>
            <p:spPr>
              <a:xfrm>
                <a:off x="5394019" y="1281707"/>
                <a:ext cx="793802" cy="460007"/>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dirty="0" smtClean="0"/>
                  <a:t>（二）</a:t>
                </a:r>
                <a:endParaRPr lang="zh-CN" altLang="en-US" sz="2000" dirty="0"/>
              </a:p>
            </p:txBody>
          </p:sp>
          <p:sp>
            <p:nvSpPr>
              <p:cNvPr id="12" name="燕尾形 11"/>
              <p:cNvSpPr/>
              <p:nvPr/>
            </p:nvSpPr>
            <p:spPr>
              <a:xfrm rot="10800000" flipH="1">
                <a:off x="6300701" y="1238163"/>
                <a:ext cx="758990" cy="540000"/>
              </a:xfrm>
              <a:prstGeom prst="chevron">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grpSp>
        <p:sp>
          <p:nvSpPr>
            <p:cNvPr id="8" name="文本占位符 22"/>
            <p:cNvSpPr txBox="1">
              <a:spLocks/>
            </p:cNvSpPr>
            <p:nvPr/>
          </p:nvSpPr>
          <p:spPr>
            <a:xfrm>
              <a:off x="1815123" y="1109562"/>
              <a:ext cx="7349659" cy="540000"/>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hangingPunct="0"/>
              <a:r>
                <a:rPr lang="zh-CN" altLang="en-US" sz="2000" dirty="0" smtClean="0"/>
                <a:t>要深刻认识五年来的变革是深层次的、根本性的</a:t>
              </a:r>
              <a:endParaRPr lang="zh-CN" altLang="zh-CN" sz="2000" dirty="0"/>
            </a:p>
          </p:txBody>
        </p:sp>
      </p:grpSp>
      <p:pic>
        <p:nvPicPr>
          <p:cNvPr id="1026" name="Picture 2"/>
          <p:cNvPicPr>
            <a:picLocks noChangeAspect="1" noChangeArrowheads="1"/>
          </p:cNvPicPr>
          <p:nvPr/>
        </p:nvPicPr>
        <p:blipFill>
          <a:blip r:embed="rId2" cstate="print"/>
          <a:srcRect/>
          <a:stretch>
            <a:fillRect/>
          </a:stretch>
        </p:blipFill>
        <p:spPr bwMode="auto">
          <a:xfrm>
            <a:off x="3415335" y="1763988"/>
            <a:ext cx="5066057" cy="3730688"/>
          </a:xfrm>
          <a:prstGeom prst="rect">
            <a:avLst/>
          </a:prstGeom>
          <a:noFill/>
          <a:ln w="9525">
            <a:noFill/>
            <a:miter lim="800000"/>
            <a:headEnd/>
            <a:tailEnd/>
          </a:ln>
        </p:spPr>
      </p:pic>
      <p:pic>
        <p:nvPicPr>
          <p:cNvPr id="15" name="图片 14"/>
          <p:cNvPicPr>
            <a:picLocks noChangeAspect="1"/>
          </p:cNvPicPr>
          <p:nvPr/>
        </p:nvPicPr>
        <p:blipFill>
          <a:blip r:embed="rId3" cstate="print"/>
          <a:stretch>
            <a:fillRect/>
          </a:stretch>
        </p:blipFill>
        <p:spPr>
          <a:xfrm>
            <a:off x="212035" y="2013198"/>
            <a:ext cx="2940050" cy="3352165"/>
          </a:xfrm>
          <a:prstGeom prst="rect">
            <a:avLst/>
          </a:prstGeom>
        </p:spPr>
      </p:pic>
    </p:spTree>
    <p:extLst>
      <p:ext uri="{BB962C8B-B14F-4D97-AF65-F5344CB8AC3E}">
        <p14:creationId xmlns="" xmlns:p14="http://schemas.microsoft.com/office/powerpoint/2010/main" val="29426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wipe(left)">
                                      <p:cBhvr>
                                        <p:cTn id="1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1059028" y="1722585"/>
            <a:ext cx="7207764" cy="540000"/>
            <a:chOff x="868528" y="1387348"/>
            <a:chExt cx="7207764" cy="540000"/>
          </a:xfrm>
        </p:grpSpPr>
        <p:grpSp>
          <p:nvGrpSpPr>
            <p:cNvPr id="11" name="组合 10"/>
            <p:cNvGrpSpPr/>
            <p:nvPr/>
          </p:nvGrpSpPr>
          <p:grpSpPr>
            <a:xfrm>
              <a:off x="868528" y="1387348"/>
              <a:ext cx="908581" cy="540000"/>
              <a:chOff x="868528" y="1387348"/>
              <a:chExt cx="908581" cy="540000"/>
            </a:xfrm>
            <a:solidFill>
              <a:srgbClr val="F1A201"/>
            </a:solidFill>
          </p:grpSpPr>
          <p:sp>
            <p:nvSpPr>
              <p:cNvPr id="8" name="燕尾形 7"/>
              <p:cNvSpPr/>
              <p:nvPr/>
            </p:nvSpPr>
            <p:spPr>
              <a:xfrm flipH="1">
                <a:off x="1053209" y="1387348"/>
                <a:ext cx="723900" cy="54000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矩形 8"/>
              <p:cNvSpPr/>
              <p:nvPr/>
            </p:nvSpPr>
            <p:spPr>
              <a:xfrm flipH="1">
                <a:off x="868528" y="1387348"/>
                <a:ext cx="635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一</a:t>
                </a:r>
              </a:p>
            </p:txBody>
          </p:sp>
        </p:grpSp>
        <p:sp>
          <p:nvSpPr>
            <p:cNvPr id="12" name="五边形 11"/>
            <p:cNvSpPr/>
            <p:nvPr/>
          </p:nvSpPr>
          <p:spPr>
            <a:xfrm flipH="1">
              <a:off x="1596292" y="1387348"/>
              <a:ext cx="6480000" cy="540000"/>
            </a:xfrm>
            <a:prstGeom prst="homePlate">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0000"/>
              <a:r>
                <a:rPr lang="zh-CN" altLang="en-US" sz="2000" dirty="0">
                  <a:latin typeface="微软雅黑" panose="020B0503020204020204" pitchFamily="34" charset="-122"/>
                  <a:ea typeface="微软雅黑" panose="020B0503020204020204" pitchFamily="34" charset="-122"/>
                </a:rPr>
                <a:t>准确把握十九大的主题、主要成果</a:t>
              </a:r>
            </a:p>
          </p:txBody>
        </p:sp>
      </p:grpSp>
      <p:grpSp>
        <p:nvGrpSpPr>
          <p:cNvPr id="18" name="组合 17"/>
          <p:cNvGrpSpPr/>
          <p:nvPr/>
        </p:nvGrpSpPr>
        <p:grpSpPr>
          <a:xfrm>
            <a:off x="1059028" y="2332227"/>
            <a:ext cx="7207764" cy="540000"/>
            <a:chOff x="868528" y="1387348"/>
            <a:chExt cx="7207764" cy="540000"/>
          </a:xfrm>
        </p:grpSpPr>
        <p:grpSp>
          <p:nvGrpSpPr>
            <p:cNvPr id="19" name="组合 18"/>
            <p:cNvGrpSpPr/>
            <p:nvPr/>
          </p:nvGrpSpPr>
          <p:grpSpPr>
            <a:xfrm>
              <a:off x="868528" y="1387348"/>
              <a:ext cx="908581" cy="540000"/>
              <a:chOff x="868528" y="1387348"/>
              <a:chExt cx="908581" cy="540000"/>
            </a:xfrm>
            <a:solidFill>
              <a:srgbClr val="F1A201"/>
            </a:solidFill>
          </p:grpSpPr>
          <p:sp>
            <p:nvSpPr>
              <p:cNvPr id="21" name="燕尾形 20"/>
              <p:cNvSpPr/>
              <p:nvPr/>
            </p:nvSpPr>
            <p:spPr>
              <a:xfrm flipH="1">
                <a:off x="1053209" y="1387348"/>
                <a:ext cx="723900" cy="54000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矩形 21"/>
              <p:cNvSpPr/>
              <p:nvPr/>
            </p:nvSpPr>
            <p:spPr>
              <a:xfrm flipH="1">
                <a:off x="868528" y="1387348"/>
                <a:ext cx="635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二</a:t>
                </a:r>
              </a:p>
            </p:txBody>
          </p:sp>
        </p:grpSp>
        <p:sp>
          <p:nvSpPr>
            <p:cNvPr id="20" name="五边形 19"/>
            <p:cNvSpPr/>
            <p:nvPr/>
          </p:nvSpPr>
          <p:spPr>
            <a:xfrm flipH="1">
              <a:off x="1596292" y="1387348"/>
              <a:ext cx="6480000" cy="540000"/>
            </a:xfrm>
            <a:prstGeom prst="homePlate">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0000"/>
              <a:r>
                <a:rPr lang="zh-CN" altLang="en-US" sz="2000" dirty="0">
                  <a:latin typeface="微软雅黑" panose="020B0503020204020204" pitchFamily="34" charset="-122"/>
                  <a:ea typeface="微软雅黑" panose="020B0503020204020204" pitchFamily="34" charset="-122"/>
                </a:rPr>
                <a:t>准确把握习近平新时代中国特色社会主义思想</a:t>
              </a:r>
            </a:p>
          </p:txBody>
        </p:sp>
      </p:grpSp>
      <p:grpSp>
        <p:nvGrpSpPr>
          <p:cNvPr id="23" name="组合 22"/>
          <p:cNvGrpSpPr/>
          <p:nvPr/>
        </p:nvGrpSpPr>
        <p:grpSpPr>
          <a:xfrm>
            <a:off x="1059028" y="2941869"/>
            <a:ext cx="7207764" cy="540000"/>
            <a:chOff x="868528" y="1387348"/>
            <a:chExt cx="7207764" cy="540000"/>
          </a:xfrm>
        </p:grpSpPr>
        <p:grpSp>
          <p:nvGrpSpPr>
            <p:cNvPr id="24" name="组合 23"/>
            <p:cNvGrpSpPr/>
            <p:nvPr/>
          </p:nvGrpSpPr>
          <p:grpSpPr>
            <a:xfrm>
              <a:off x="868528" y="1387348"/>
              <a:ext cx="908581" cy="540000"/>
              <a:chOff x="868528" y="1387348"/>
              <a:chExt cx="908581" cy="540000"/>
            </a:xfrm>
            <a:solidFill>
              <a:srgbClr val="F1A201"/>
            </a:solidFill>
          </p:grpSpPr>
          <p:sp>
            <p:nvSpPr>
              <p:cNvPr id="26" name="燕尾形 25"/>
              <p:cNvSpPr/>
              <p:nvPr/>
            </p:nvSpPr>
            <p:spPr>
              <a:xfrm flipH="1">
                <a:off x="1053209" y="1387348"/>
                <a:ext cx="723900" cy="54000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矩形 26"/>
              <p:cNvSpPr/>
              <p:nvPr/>
            </p:nvSpPr>
            <p:spPr>
              <a:xfrm flipH="1">
                <a:off x="868528" y="1387348"/>
                <a:ext cx="635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三</a:t>
                </a:r>
              </a:p>
            </p:txBody>
          </p:sp>
        </p:grpSp>
        <p:sp>
          <p:nvSpPr>
            <p:cNvPr id="25" name="五边形 24"/>
            <p:cNvSpPr/>
            <p:nvPr/>
          </p:nvSpPr>
          <p:spPr>
            <a:xfrm flipH="1">
              <a:off x="1596292" y="1387348"/>
              <a:ext cx="6480000" cy="540000"/>
            </a:xfrm>
            <a:prstGeom prst="homePlate">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0000"/>
              <a:r>
                <a:rPr lang="zh-CN" altLang="en-US" sz="2000" dirty="0">
                  <a:latin typeface="微软雅黑" panose="020B0503020204020204" pitchFamily="34" charset="-122"/>
                  <a:ea typeface="微软雅黑" panose="020B0503020204020204" pitchFamily="34" charset="-122"/>
                </a:rPr>
                <a:t>准确把握过去五年的历史性成就和历史性变革</a:t>
              </a:r>
            </a:p>
          </p:txBody>
        </p:sp>
      </p:grpSp>
      <p:grpSp>
        <p:nvGrpSpPr>
          <p:cNvPr id="28" name="组合 27"/>
          <p:cNvGrpSpPr/>
          <p:nvPr/>
        </p:nvGrpSpPr>
        <p:grpSpPr>
          <a:xfrm>
            <a:off x="1059028" y="3551511"/>
            <a:ext cx="7207764" cy="540000"/>
            <a:chOff x="868528" y="1387348"/>
            <a:chExt cx="7207764" cy="540000"/>
          </a:xfrm>
        </p:grpSpPr>
        <p:grpSp>
          <p:nvGrpSpPr>
            <p:cNvPr id="29" name="组合 28"/>
            <p:cNvGrpSpPr/>
            <p:nvPr/>
          </p:nvGrpSpPr>
          <p:grpSpPr>
            <a:xfrm>
              <a:off x="868528" y="1387348"/>
              <a:ext cx="908581" cy="540000"/>
              <a:chOff x="868528" y="1387348"/>
              <a:chExt cx="908581" cy="540000"/>
            </a:xfrm>
            <a:solidFill>
              <a:srgbClr val="F1A201"/>
            </a:solidFill>
          </p:grpSpPr>
          <p:sp>
            <p:nvSpPr>
              <p:cNvPr id="31" name="燕尾形 30"/>
              <p:cNvSpPr/>
              <p:nvPr/>
            </p:nvSpPr>
            <p:spPr>
              <a:xfrm flipH="1">
                <a:off x="1053209" y="1387348"/>
                <a:ext cx="723900" cy="54000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 name="矩形 31"/>
              <p:cNvSpPr/>
              <p:nvPr/>
            </p:nvSpPr>
            <p:spPr>
              <a:xfrm flipH="1">
                <a:off x="868528" y="1387348"/>
                <a:ext cx="635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四</a:t>
                </a:r>
              </a:p>
            </p:txBody>
          </p:sp>
        </p:grpSp>
        <p:sp>
          <p:nvSpPr>
            <p:cNvPr id="30" name="五边形 29"/>
            <p:cNvSpPr/>
            <p:nvPr/>
          </p:nvSpPr>
          <p:spPr>
            <a:xfrm flipH="1">
              <a:off x="1596292" y="1387348"/>
              <a:ext cx="6480000" cy="540000"/>
            </a:xfrm>
            <a:prstGeom prst="homePlate">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0000"/>
              <a:r>
                <a:rPr lang="zh-CN" altLang="en-US" sz="2000" dirty="0">
                  <a:latin typeface="微软雅黑" panose="020B0503020204020204" pitchFamily="34" charset="-122"/>
                  <a:ea typeface="微软雅黑" panose="020B0503020204020204" pitchFamily="34" charset="-122"/>
                </a:rPr>
                <a:t>准确把握中国特色社会主义进入新时代的重大判断</a:t>
              </a:r>
            </a:p>
          </p:txBody>
        </p:sp>
      </p:grpSp>
      <p:grpSp>
        <p:nvGrpSpPr>
          <p:cNvPr id="33" name="组合 32"/>
          <p:cNvGrpSpPr/>
          <p:nvPr/>
        </p:nvGrpSpPr>
        <p:grpSpPr>
          <a:xfrm>
            <a:off x="1059028" y="4161153"/>
            <a:ext cx="7207764" cy="540000"/>
            <a:chOff x="868528" y="1387348"/>
            <a:chExt cx="7207764" cy="540000"/>
          </a:xfrm>
        </p:grpSpPr>
        <p:grpSp>
          <p:nvGrpSpPr>
            <p:cNvPr id="34" name="组合 33"/>
            <p:cNvGrpSpPr/>
            <p:nvPr/>
          </p:nvGrpSpPr>
          <p:grpSpPr>
            <a:xfrm>
              <a:off x="868528" y="1387348"/>
              <a:ext cx="908581" cy="540000"/>
              <a:chOff x="868528" y="1387348"/>
              <a:chExt cx="908581" cy="540000"/>
            </a:xfrm>
            <a:solidFill>
              <a:srgbClr val="F1A201"/>
            </a:solidFill>
          </p:grpSpPr>
          <p:sp>
            <p:nvSpPr>
              <p:cNvPr id="36" name="燕尾形 35"/>
              <p:cNvSpPr/>
              <p:nvPr/>
            </p:nvSpPr>
            <p:spPr>
              <a:xfrm flipH="1">
                <a:off x="1053209" y="1387348"/>
                <a:ext cx="723900" cy="54000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矩形 36"/>
              <p:cNvSpPr/>
              <p:nvPr/>
            </p:nvSpPr>
            <p:spPr>
              <a:xfrm flipH="1">
                <a:off x="868528" y="1387348"/>
                <a:ext cx="635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五</a:t>
                </a:r>
              </a:p>
            </p:txBody>
          </p:sp>
        </p:grpSp>
        <p:sp>
          <p:nvSpPr>
            <p:cNvPr id="35" name="五边形 34"/>
            <p:cNvSpPr/>
            <p:nvPr/>
          </p:nvSpPr>
          <p:spPr>
            <a:xfrm flipH="1">
              <a:off x="1596292" y="1387348"/>
              <a:ext cx="6480000" cy="540000"/>
            </a:xfrm>
            <a:prstGeom prst="homePlate">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0000"/>
              <a:r>
                <a:rPr lang="zh-CN" altLang="en-US" sz="2000" dirty="0">
                  <a:latin typeface="微软雅黑" panose="020B0503020204020204" pitchFamily="34" charset="-122"/>
                  <a:ea typeface="微软雅黑" panose="020B0503020204020204" pitchFamily="34" charset="-122"/>
                </a:rPr>
                <a:t>准确把握我国社会主要矛盾发生的历史性变化</a:t>
              </a:r>
            </a:p>
          </p:txBody>
        </p:sp>
      </p:grpSp>
      <p:grpSp>
        <p:nvGrpSpPr>
          <p:cNvPr id="38" name="组合 37"/>
          <p:cNvGrpSpPr/>
          <p:nvPr/>
        </p:nvGrpSpPr>
        <p:grpSpPr>
          <a:xfrm>
            <a:off x="1059028" y="4770795"/>
            <a:ext cx="7207764" cy="540000"/>
            <a:chOff x="868528" y="1387348"/>
            <a:chExt cx="7207764" cy="540000"/>
          </a:xfrm>
        </p:grpSpPr>
        <p:grpSp>
          <p:nvGrpSpPr>
            <p:cNvPr id="39" name="组合 38"/>
            <p:cNvGrpSpPr/>
            <p:nvPr/>
          </p:nvGrpSpPr>
          <p:grpSpPr>
            <a:xfrm>
              <a:off x="868528" y="1387348"/>
              <a:ext cx="908581" cy="540000"/>
              <a:chOff x="868528" y="1387348"/>
              <a:chExt cx="908581" cy="540000"/>
            </a:xfrm>
            <a:solidFill>
              <a:srgbClr val="F1A201"/>
            </a:solidFill>
          </p:grpSpPr>
          <p:sp>
            <p:nvSpPr>
              <p:cNvPr id="41" name="燕尾形 40"/>
              <p:cNvSpPr/>
              <p:nvPr/>
            </p:nvSpPr>
            <p:spPr>
              <a:xfrm flipH="1">
                <a:off x="1053209" y="1387348"/>
                <a:ext cx="723900" cy="54000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2" name="矩形 41"/>
              <p:cNvSpPr/>
              <p:nvPr/>
            </p:nvSpPr>
            <p:spPr>
              <a:xfrm flipH="1">
                <a:off x="868528" y="1387348"/>
                <a:ext cx="635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六</a:t>
                </a:r>
              </a:p>
            </p:txBody>
          </p:sp>
        </p:grpSp>
        <p:sp>
          <p:nvSpPr>
            <p:cNvPr id="40" name="五边形 39"/>
            <p:cNvSpPr/>
            <p:nvPr/>
          </p:nvSpPr>
          <p:spPr>
            <a:xfrm flipH="1">
              <a:off x="1596292" y="1387348"/>
              <a:ext cx="6480000" cy="540000"/>
            </a:xfrm>
            <a:prstGeom prst="homePlate">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0000"/>
              <a:r>
                <a:rPr lang="zh-CN" altLang="en-US" sz="2000" dirty="0">
                  <a:latin typeface="微软雅黑" panose="020B0503020204020204" pitchFamily="34" charset="-122"/>
                  <a:ea typeface="微软雅黑" panose="020B0503020204020204" pitchFamily="34" charset="-122"/>
                </a:rPr>
                <a:t>准确把握两个一百年奋斗目标的战略部署</a:t>
              </a:r>
            </a:p>
          </p:txBody>
        </p:sp>
      </p:grpSp>
      <p:grpSp>
        <p:nvGrpSpPr>
          <p:cNvPr id="43" name="组合 42"/>
          <p:cNvGrpSpPr/>
          <p:nvPr/>
        </p:nvGrpSpPr>
        <p:grpSpPr>
          <a:xfrm>
            <a:off x="1059028" y="5380437"/>
            <a:ext cx="7207764" cy="540000"/>
            <a:chOff x="868528" y="1387348"/>
            <a:chExt cx="7207764" cy="540000"/>
          </a:xfrm>
        </p:grpSpPr>
        <p:grpSp>
          <p:nvGrpSpPr>
            <p:cNvPr id="44" name="组合 43"/>
            <p:cNvGrpSpPr/>
            <p:nvPr/>
          </p:nvGrpSpPr>
          <p:grpSpPr>
            <a:xfrm>
              <a:off x="868528" y="1387348"/>
              <a:ext cx="908581" cy="540000"/>
              <a:chOff x="868528" y="1387348"/>
              <a:chExt cx="908581" cy="540000"/>
            </a:xfrm>
            <a:solidFill>
              <a:srgbClr val="F1A201"/>
            </a:solidFill>
          </p:grpSpPr>
          <p:sp>
            <p:nvSpPr>
              <p:cNvPr id="46" name="燕尾形 45"/>
              <p:cNvSpPr/>
              <p:nvPr/>
            </p:nvSpPr>
            <p:spPr>
              <a:xfrm flipH="1">
                <a:off x="1053209" y="1387348"/>
                <a:ext cx="723900" cy="54000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7" name="矩形 46"/>
              <p:cNvSpPr/>
              <p:nvPr/>
            </p:nvSpPr>
            <p:spPr>
              <a:xfrm flipH="1">
                <a:off x="868528" y="1387348"/>
                <a:ext cx="635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七</a:t>
                </a:r>
              </a:p>
            </p:txBody>
          </p:sp>
        </p:grpSp>
        <p:sp>
          <p:nvSpPr>
            <p:cNvPr id="45" name="五边形 44"/>
            <p:cNvSpPr/>
            <p:nvPr/>
          </p:nvSpPr>
          <p:spPr>
            <a:xfrm flipH="1">
              <a:off x="1596292" y="1387348"/>
              <a:ext cx="6480000" cy="540000"/>
            </a:xfrm>
            <a:prstGeom prst="homePlate">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0000"/>
              <a:r>
                <a:rPr lang="zh-CN" altLang="en-US" sz="2000" dirty="0">
                  <a:latin typeface="微软雅黑" panose="020B0503020204020204" pitchFamily="34" charset="-122"/>
                  <a:ea typeface="微软雅黑" panose="020B0503020204020204" pitchFamily="34" charset="-122"/>
                </a:rPr>
                <a:t>准确把握我国经济社会发展重大战略部署</a:t>
              </a:r>
            </a:p>
          </p:txBody>
        </p:sp>
      </p:grpSp>
      <p:grpSp>
        <p:nvGrpSpPr>
          <p:cNvPr id="48" name="组合 47"/>
          <p:cNvGrpSpPr/>
          <p:nvPr/>
        </p:nvGrpSpPr>
        <p:grpSpPr>
          <a:xfrm>
            <a:off x="1059028" y="5990082"/>
            <a:ext cx="7207764" cy="540000"/>
            <a:chOff x="868528" y="1387348"/>
            <a:chExt cx="7207764" cy="540000"/>
          </a:xfrm>
        </p:grpSpPr>
        <p:grpSp>
          <p:nvGrpSpPr>
            <p:cNvPr id="49" name="组合 48"/>
            <p:cNvGrpSpPr/>
            <p:nvPr/>
          </p:nvGrpSpPr>
          <p:grpSpPr>
            <a:xfrm>
              <a:off x="868528" y="1387348"/>
              <a:ext cx="908581" cy="540000"/>
              <a:chOff x="868528" y="1387348"/>
              <a:chExt cx="908581" cy="540000"/>
            </a:xfrm>
            <a:solidFill>
              <a:srgbClr val="F1A201"/>
            </a:solidFill>
          </p:grpSpPr>
          <p:sp>
            <p:nvSpPr>
              <p:cNvPr id="51" name="燕尾形 50"/>
              <p:cNvSpPr/>
              <p:nvPr/>
            </p:nvSpPr>
            <p:spPr>
              <a:xfrm flipH="1">
                <a:off x="1053209" y="1387348"/>
                <a:ext cx="723900" cy="54000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2" name="矩形 51"/>
              <p:cNvSpPr/>
              <p:nvPr/>
            </p:nvSpPr>
            <p:spPr>
              <a:xfrm flipH="1">
                <a:off x="868528" y="1387348"/>
                <a:ext cx="635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八</a:t>
                </a:r>
              </a:p>
            </p:txBody>
          </p:sp>
        </p:grpSp>
        <p:sp>
          <p:nvSpPr>
            <p:cNvPr id="50" name="五边形 49"/>
            <p:cNvSpPr/>
            <p:nvPr/>
          </p:nvSpPr>
          <p:spPr>
            <a:xfrm flipH="1">
              <a:off x="1596292" y="1387348"/>
              <a:ext cx="6480000" cy="540000"/>
            </a:xfrm>
            <a:prstGeom prst="homePlate">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0000"/>
              <a:r>
                <a:rPr lang="zh-CN" altLang="en-US" sz="2000" dirty="0">
                  <a:latin typeface="微软雅黑" panose="020B0503020204020204" pitchFamily="34" charset="-122"/>
                  <a:ea typeface="微软雅黑" panose="020B0503020204020204" pitchFamily="34" charset="-122"/>
                </a:rPr>
                <a:t>准确把握坚定不移推进全面从严治党</a:t>
              </a:r>
            </a:p>
          </p:txBody>
        </p:sp>
      </p:grpSp>
    </p:spTree>
    <p:extLst>
      <p:ext uri="{BB962C8B-B14F-4D97-AF65-F5344CB8AC3E}">
        <p14:creationId xmlns="" xmlns:p14="http://schemas.microsoft.com/office/powerpoint/2010/main" val="141354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strVal val="#ppt_x"/>
                                          </p:val>
                                        </p:tav>
                                        <p:tav tm="100000">
                                          <p:val>
                                            <p:strVal val="#ppt_x"/>
                                          </p:val>
                                        </p:tav>
                                      </p:tavLst>
                                    </p:anim>
                                    <p:anim calcmode="lin" valueType="num">
                                      <p:cBhvr>
                                        <p:cTn id="15" dur="500" fill="hold"/>
                                        <p:tgtEl>
                                          <p:spTgt spid="18"/>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anim calcmode="lin" valueType="num">
                                      <p:cBhvr>
                                        <p:cTn id="20" dur="500" fill="hold"/>
                                        <p:tgtEl>
                                          <p:spTgt spid="23"/>
                                        </p:tgtEl>
                                        <p:attrNameLst>
                                          <p:attrName>ppt_x</p:attrName>
                                        </p:attrNameLst>
                                      </p:cBhvr>
                                      <p:tavLst>
                                        <p:tav tm="0">
                                          <p:val>
                                            <p:strVal val="#ppt_x"/>
                                          </p:val>
                                        </p:tav>
                                        <p:tav tm="100000">
                                          <p:val>
                                            <p:strVal val="#ppt_x"/>
                                          </p:val>
                                        </p:tav>
                                      </p:tavLst>
                                    </p:anim>
                                    <p:anim calcmode="lin" valueType="num">
                                      <p:cBhvr>
                                        <p:cTn id="21" dur="500" fill="hold"/>
                                        <p:tgtEl>
                                          <p:spTgt spid="2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anim calcmode="lin" valueType="num">
                                      <p:cBhvr>
                                        <p:cTn id="26" dur="500" fill="hold"/>
                                        <p:tgtEl>
                                          <p:spTgt spid="28"/>
                                        </p:tgtEl>
                                        <p:attrNameLst>
                                          <p:attrName>ppt_x</p:attrName>
                                        </p:attrNameLst>
                                      </p:cBhvr>
                                      <p:tavLst>
                                        <p:tav tm="0">
                                          <p:val>
                                            <p:strVal val="#ppt_x"/>
                                          </p:val>
                                        </p:tav>
                                        <p:tav tm="100000">
                                          <p:val>
                                            <p:strVal val="#ppt_x"/>
                                          </p:val>
                                        </p:tav>
                                      </p:tavLst>
                                    </p:anim>
                                    <p:anim calcmode="lin" valueType="num">
                                      <p:cBhvr>
                                        <p:cTn id="27" dur="5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strVal val="#ppt_x"/>
                                          </p:val>
                                        </p:tav>
                                        <p:tav tm="100000">
                                          <p:val>
                                            <p:strVal val="#ppt_x"/>
                                          </p:val>
                                        </p:tav>
                                      </p:tavLst>
                                    </p:anim>
                                    <p:anim calcmode="lin" valueType="num">
                                      <p:cBhvr>
                                        <p:cTn id="33" dur="500" fill="hold"/>
                                        <p:tgtEl>
                                          <p:spTgt spid="33"/>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anim calcmode="lin" valueType="num">
                                      <p:cBhvr>
                                        <p:cTn id="38" dur="500" fill="hold"/>
                                        <p:tgtEl>
                                          <p:spTgt spid="38"/>
                                        </p:tgtEl>
                                        <p:attrNameLst>
                                          <p:attrName>ppt_x</p:attrName>
                                        </p:attrNameLst>
                                      </p:cBhvr>
                                      <p:tavLst>
                                        <p:tav tm="0">
                                          <p:val>
                                            <p:strVal val="#ppt_x"/>
                                          </p:val>
                                        </p:tav>
                                        <p:tav tm="100000">
                                          <p:val>
                                            <p:strVal val="#ppt_x"/>
                                          </p:val>
                                        </p:tav>
                                      </p:tavLst>
                                    </p:anim>
                                    <p:anim calcmode="lin" valueType="num">
                                      <p:cBhvr>
                                        <p:cTn id="39" dur="5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anim calcmode="lin" valueType="num">
                                      <p:cBhvr>
                                        <p:cTn id="44" dur="500" fill="hold"/>
                                        <p:tgtEl>
                                          <p:spTgt spid="43"/>
                                        </p:tgtEl>
                                        <p:attrNameLst>
                                          <p:attrName>ppt_x</p:attrName>
                                        </p:attrNameLst>
                                      </p:cBhvr>
                                      <p:tavLst>
                                        <p:tav tm="0">
                                          <p:val>
                                            <p:strVal val="#ppt_x"/>
                                          </p:val>
                                        </p:tav>
                                        <p:tav tm="100000">
                                          <p:val>
                                            <p:strVal val="#ppt_x"/>
                                          </p:val>
                                        </p:tav>
                                      </p:tavLst>
                                    </p:anim>
                                    <p:anim calcmode="lin" valueType="num">
                                      <p:cBhvr>
                                        <p:cTn id="45" dur="500" fill="hold"/>
                                        <p:tgtEl>
                                          <p:spTgt spid="43"/>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500"/>
                                        <p:tgtEl>
                                          <p:spTgt spid="48"/>
                                        </p:tgtEl>
                                      </p:cBhvr>
                                    </p:animEffect>
                                    <p:anim calcmode="lin" valueType="num">
                                      <p:cBhvr>
                                        <p:cTn id="50" dur="500" fill="hold"/>
                                        <p:tgtEl>
                                          <p:spTgt spid="48"/>
                                        </p:tgtEl>
                                        <p:attrNameLst>
                                          <p:attrName>ppt_x</p:attrName>
                                        </p:attrNameLst>
                                      </p:cBhvr>
                                      <p:tavLst>
                                        <p:tav tm="0">
                                          <p:val>
                                            <p:strVal val="#ppt_x"/>
                                          </p:val>
                                        </p:tav>
                                        <p:tav tm="100000">
                                          <p:val>
                                            <p:strVal val="#ppt_x"/>
                                          </p:val>
                                        </p:tav>
                                      </p:tavLst>
                                    </p:anim>
                                    <p:anim calcmode="lin" valueType="num">
                                      <p:cBhvr>
                                        <p:cTn id="51" dur="5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69694" y="146046"/>
            <a:ext cx="6991803" cy="460007"/>
          </a:xfrm>
        </p:spPr>
        <p:txBody>
          <a:bodyPr/>
          <a:lstStyle/>
          <a:p>
            <a:r>
              <a:rPr lang="zh-CN" altLang="en-US" dirty="0"/>
              <a:t>三、准确把握过去五年的历史性成就和历史性变革</a:t>
            </a:r>
          </a:p>
        </p:txBody>
      </p:sp>
      <p:sp>
        <p:nvSpPr>
          <p:cNvPr id="18" name="文本占位符 22"/>
          <p:cNvSpPr txBox="1">
            <a:spLocks/>
          </p:cNvSpPr>
          <p:nvPr/>
        </p:nvSpPr>
        <p:spPr>
          <a:xfrm>
            <a:off x="4244601" y="2732989"/>
            <a:ext cx="3420047" cy="587646"/>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000" dirty="0">
                <a:solidFill>
                  <a:schemeClr val="tx1"/>
                </a:solidFill>
              </a:rPr>
              <a:t>党必须有坚强的领导核心</a:t>
            </a:r>
          </a:p>
        </p:txBody>
      </p:sp>
      <p:sp>
        <p:nvSpPr>
          <p:cNvPr id="19" name="文本占位符 22"/>
          <p:cNvSpPr txBox="1">
            <a:spLocks/>
          </p:cNvSpPr>
          <p:nvPr/>
        </p:nvSpPr>
        <p:spPr>
          <a:xfrm>
            <a:off x="4244601" y="3320635"/>
            <a:ext cx="3420047" cy="587646"/>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000" dirty="0">
                <a:solidFill>
                  <a:schemeClr val="tx1"/>
                </a:solidFill>
              </a:rPr>
              <a:t>必须全面加强党的领导</a:t>
            </a:r>
          </a:p>
        </p:txBody>
      </p:sp>
      <p:sp>
        <p:nvSpPr>
          <p:cNvPr id="20" name="文本占位符 22"/>
          <p:cNvSpPr txBox="1">
            <a:spLocks/>
          </p:cNvSpPr>
          <p:nvPr/>
        </p:nvSpPr>
        <p:spPr>
          <a:xfrm>
            <a:off x="4244601" y="3929547"/>
            <a:ext cx="3420047" cy="560021"/>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000" dirty="0">
                <a:solidFill>
                  <a:schemeClr val="tx1"/>
                </a:solidFill>
              </a:rPr>
              <a:t>必须坚定不移全面从严治党</a:t>
            </a:r>
          </a:p>
        </p:txBody>
      </p:sp>
      <p:grpSp>
        <p:nvGrpSpPr>
          <p:cNvPr id="34" name="组合 33"/>
          <p:cNvGrpSpPr/>
          <p:nvPr/>
        </p:nvGrpSpPr>
        <p:grpSpPr>
          <a:xfrm>
            <a:off x="3529824" y="2674304"/>
            <a:ext cx="429926" cy="731395"/>
            <a:chOff x="3529824" y="3996953"/>
            <a:chExt cx="429926" cy="731395"/>
          </a:xfrm>
        </p:grpSpPr>
        <p:cxnSp>
          <p:nvCxnSpPr>
            <p:cNvPr id="17" name="直接连接符 16"/>
            <p:cNvCxnSpPr/>
            <p:nvPr/>
          </p:nvCxnSpPr>
          <p:spPr>
            <a:xfrm flipH="1">
              <a:off x="3529824" y="4235306"/>
              <a:ext cx="429926" cy="4930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3529824" y="3996953"/>
              <a:ext cx="360996" cy="646331"/>
            </a:xfrm>
            <a:prstGeom prst="rect">
              <a:avLst/>
            </a:prstGeom>
            <a:noFill/>
          </p:spPr>
          <p:txBody>
            <a:bodyPr wrap="none" rtlCol="0">
              <a:spAutoFit/>
            </a:bodyPr>
            <a:lstStyle/>
            <a:p>
              <a:r>
                <a:rPr lang="en-US" altLang="zh-CN" sz="3600" b="1" dirty="0">
                  <a:latin typeface="Impact" panose="020B0806030902050204" pitchFamily="34" charset="0"/>
                  <a:ea typeface="黑体" panose="02010609060101010101" pitchFamily="49" charset="-122"/>
                </a:rPr>
                <a:t>1</a:t>
              </a:r>
              <a:endParaRPr lang="zh-CN" altLang="en-US" sz="3600" b="1" dirty="0">
                <a:latin typeface="Impact" panose="020B0806030902050204" pitchFamily="34" charset="0"/>
                <a:ea typeface="黑体" panose="02010609060101010101" pitchFamily="49" charset="-122"/>
              </a:endParaRPr>
            </a:p>
          </p:txBody>
        </p:sp>
      </p:grpSp>
      <p:grpSp>
        <p:nvGrpSpPr>
          <p:cNvPr id="35" name="组合 34"/>
          <p:cNvGrpSpPr/>
          <p:nvPr/>
        </p:nvGrpSpPr>
        <p:grpSpPr>
          <a:xfrm>
            <a:off x="3529824" y="3269658"/>
            <a:ext cx="429926" cy="731191"/>
            <a:chOff x="3529824" y="4592307"/>
            <a:chExt cx="429926" cy="731191"/>
          </a:xfrm>
        </p:grpSpPr>
        <p:sp>
          <p:nvSpPr>
            <p:cNvPr id="22" name="文本框 21"/>
            <p:cNvSpPr txBox="1"/>
            <p:nvPr/>
          </p:nvSpPr>
          <p:spPr>
            <a:xfrm>
              <a:off x="3529824" y="4592307"/>
              <a:ext cx="417102" cy="646331"/>
            </a:xfrm>
            <a:prstGeom prst="rect">
              <a:avLst/>
            </a:prstGeom>
            <a:noFill/>
          </p:spPr>
          <p:txBody>
            <a:bodyPr wrap="none" rtlCol="0">
              <a:spAutoFit/>
            </a:bodyPr>
            <a:lstStyle/>
            <a:p>
              <a:r>
                <a:rPr lang="en-US" altLang="zh-CN" sz="3600" b="1" dirty="0">
                  <a:latin typeface="Impact" panose="020B0806030902050204" pitchFamily="34" charset="0"/>
                  <a:ea typeface="黑体" panose="02010609060101010101" pitchFamily="49" charset="-122"/>
                </a:rPr>
                <a:t>2</a:t>
              </a:r>
              <a:endParaRPr lang="zh-CN" altLang="en-US" sz="3600" b="1" dirty="0">
                <a:latin typeface="Impact" panose="020B0806030902050204" pitchFamily="34" charset="0"/>
                <a:ea typeface="黑体" panose="02010609060101010101" pitchFamily="49" charset="-122"/>
              </a:endParaRPr>
            </a:p>
          </p:txBody>
        </p:sp>
        <p:cxnSp>
          <p:nvCxnSpPr>
            <p:cNvPr id="24" name="直接连接符 23"/>
            <p:cNvCxnSpPr/>
            <p:nvPr/>
          </p:nvCxnSpPr>
          <p:spPr>
            <a:xfrm flipH="1">
              <a:off x="3529824" y="4830456"/>
              <a:ext cx="429926" cy="4930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3529824" y="3843237"/>
            <a:ext cx="429926" cy="697540"/>
            <a:chOff x="3529824" y="5165886"/>
            <a:chExt cx="429926" cy="697540"/>
          </a:xfrm>
        </p:grpSpPr>
        <p:sp>
          <p:nvSpPr>
            <p:cNvPr id="23" name="文本框 22"/>
            <p:cNvSpPr txBox="1"/>
            <p:nvPr/>
          </p:nvSpPr>
          <p:spPr>
            <a:xfrm>
              <a:off x="3529824" y="5165886"/>
              <a:ext cx="429926" cy="646331"/>
            </a:xfrm>
            <a:prstGeom prst="rect">
              <a:avLst/>
            </a:prstGeom>
            <a:noFill/>
          </p:spPr>
          <p:txBody>
            <a:bodyPr wrap="none" rtlCol="0">
              <a:spAutoFit/>
            </a:bodyPr>
            <a:lstStyle/>
            <a:p>
              <a:r>
                <a:rPr lang="en-US" altLang="zh-CN" sz="3600" b="1" dirty="0">
                  <a:latin typeface="Impact" panose="020B0806030902050204" pitchFamily="34" charset="0"/>
                  <a:ea typeface="黑体" panose="02010609060101010101" pitchFamily="49" charset="-122"/>
                </a:rPr>
                <a:t>3</a:t>
              </a:r>
              <a:endParaRPr lang="zh-CN" altLang="en-US" sz="3600" b="1" dirty="0">
                <a:latin typeface="Impact" panose="020B0806030902050204" pitchFamily="34" charset="0"/>
                <a:ea typeface="黑体" panose="02010609060101010101" pitchFamily="49" charset="-122"/>
              </a:endParaRPr>
            </a:p>
          </p:txBody>
        </p:sp>
        <p:cxnSp>
          <p:nvCxnSpPr>
            <p:cNvPr id="25" name="直接连接符 24"/>
            <p:cNvCxnSpPr/>
            <p:nvPr/>
          </p:nvCxnSpPr>
          <p:spPr>
            <a:xfrm flipH="1">
              <a:off x="3529824" y="5370384"/>
              <a:ext cx="429926" cy="4930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1318230" y="2706547"/>
            <a:ext cx="1609154" cy="1609154"/>
            <a:chOff x="1318230" y="4029196"/>
            <a:chExt cx="1609154" cy="1609154"/>
          </a:xfrm>
        </p:grpSpPr>
        <p:sp>
          <p:nvSpPr>
            <p:cNvPr id="27" name="弦形 26"/>
            <p:cNvSpPr/>
            <p:nvPr/>
          </p:nvSpPr>
          <p:spPr>
            <a:xfrm rot="6765932">
              <a:off x="1318230" y="4029196"/>
              <a:ext cx="1609154" cy="1609154"/>
            </a:xfrm>
            <a:prstGeom prst="chord">
              <a:avLst>
                <a:gd name="adj1" fmla="val 1720891"/>
                <a:gd name="adj2" fmla="val 1718267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文本占位符 22"/>
            <p:cNvSpPr txBox="1">
              <a:spLocks/>
            </p:cNvSpPr>
            <p:nvPr/>
          </p:nvSpPr>
          <p:spPr>
            <a:xfrm>
              <a:off x="1327184" y="4417494"/>
              <a:ext cx="1591246" cy="833899"/>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dirty="0"/>
                <a:t>三条启示</a:t>
              </a:r>
            </a:p>
          </p:txBody>
        </p:sp>
      </p:grpSp>
      <p:grpSp>
        <p:nvGrpSpPr>
          <p:cNvPr id="37" name="组合 4"/>
          <p:cNvGrpSpPr/>
          <p:nvPr/>
        </p:nvGrpSpPr>
        <p:grpSpPr>
          <a:xfrm>
            <a:off x="181600" y="914400"/>
            <a:ext cx="8827318" cy="731505"/>
            <a:chOff x="493327" y="1109562"/>
            <a:chExt cx="8827318" cy="540000"/>
          </a:xfrm>
        </p:grpSpPr>
        <p:sp>
          <p:nvSpPr>
            <p:cNvPr id="38" name="矩形 37"/>
            <p:cNvSpPr/>
            <p:nvPr/>
          </p:nvSpPr>
          <p:spPr>
            <a:xfrm>
              <a:off x="1815123" y="1109562"/>
              <a:ext cx="7505522" cy="540000"/>
            </a:xfrm>
            <a:prstGeom prst="rect">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endParaRPr>
            </a:p>
          </p:txBody>
        </p:sp>
        <p:grpSp>
          <p:nvGrpSpPr>
            <p:cNvPr id="39" name="组合 2"/>
            <p:cNvGrpSpPr/>
            <p:nvPr/>
          </p:nvGrpSpPr>
          <p:grpSpPr>
            <a:xfrm>
              <a:off x="493327" y="1109562"/>
              <a:ext cx="1792673" cy="540000"/>
              <a:chOff x="5267018" y="1238163"/>
              <a:chExt cx="1792673" cy="540000"/>
            </a:xfrm>
          </p:grpSpPr>
          <p:sp>
            <p:nvSpPr>
              <p:cNvPr id="41" name="矩形 40"/>
              <p:cNvSpPr/>
              <p:nvPr/>
            </p:nvSpPr>
            <p:spPr>
              <a:xfrm>
                <a:off x="5267018" y="1238163"/>
                <a:ext cx="839867" cy="540000"/>
              </a:xfrm>
              <a:prstGeom prst="rect">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42" name="燕尾形 41"/>
              <p:cNvSpPr/>
              <p:nvPr/>
            </p:nvSpPr>
            <p:spPr>
              <a:xfrm>
                <a:off x="5744936" y="1238163"/>
                <a:ext cx="723900" cy="540000"/>
              </a:xfrm>
              <a:prstGeom prst="chevron">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sp>
            <p:nvSpPr>
              <p:cNvPr id="43" name="文本占位符 22"/>
              <p:cNvSpPr txBox="1">
                <a:spLocks/>
              </p:cNvSpPr>
              <p:nvPr/>
            </p:nvSpPr>
            <p:spPr>
              <a:xfrm>
                <a:off x="5394019" y="1281707"/>
                <a:ext cx="793802" cy="460007"/>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dirty="0" smtClean="0"/>
                  <a:t>（三）</a:t>
                </a:r>
                <a:endParaRPr lang="zh-CN" altLang="en-US" sz="2000" dirty="0"/>
              </a:p>
            </p:txBody>
          </p:sp>
          <p:sp>
            <p:nvSpPr>
              <p:cNvPr id="44" name="燕尾形 43"/>
              <p:cNvSpPr/>
              <p:nvPr/>
            </p:nvSpPr>
            <p:spPr>
              <a:xfrm rot="10800000" flipH="1">
                <a:off x="6300701" y="1238163"/>
                <a:ext cx="758990" cy="540000"/>
              </a:xfrm>
              <a:prstGeom prst="chevron">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grpSp>
        <p:sp>
          <p:nvSpPr>
            <p:cNvPr id="40" name="文本占位符 22"/>
            <p:cNvSpPr txBox="1">
              <a:spLocks/>
            </p:cNvSpPr>
            <p:nvPr/>
          </p:nvSpPr>
          <p:spPr>
            <a:xfrm>
              <a:off x="1815123" y="1109562"/>
              <a:ext cx="7349659" cy="540000"/>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hangingPunct="0"/>
              <a:r>
                <a:rPr lang="zh-CN" altLang="en-US" sz="2000" dirty="0" smtClean="0"/>
                <a:t>要深刻认识五年来的历史性成就和历史性变革，是在以习近平同志为核心的党中央坚强领导下取得的</a:t>
              </a:r>
              <a:endParaRPr lang="zh-CN" altLang="zh-CN" sz="2000" dirty="0"/>
            </a:p>
          </p:txBody>
        </p:sp>
      </p:grpSp>
    </p:spTree>
    <p:extLst>
      <p:ext uri="{BB962C8B-B14F-4D97-AF65-F5344CB8AC3E}">
        <p14:creationId xmlns="" xmlns:p14="http://schemas.microsoft.com/office/powerpoint/2010/main" val="189666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anim calcmode="lin" valueType="num">
                                      <p:cBhvr>
                                        <p:cTn id="13" dur="500" fill="hold"/>
                                        <p:tgtEl>
                                          <p:spTgt spid="30"/>
                                        </p:tgtEl>
                                        <p:attrNameLst>
                                          <p:attrName>ppt_x</p:attrName>
                                        </p:attrNameLst>
                                      </p:cBhvr>
                                      <p:tavLst>
                                        <p:tav tm="0">
                                          <p:val>
                                            <p:strVal val="#ppt_x"/>
                                          </p:val>
                                        </p:tav>
                                        <p:tav tm="100000">
                                          <p:val>
                                            <p:strVal val="#ppt_x"/>
                                          </p:val>
                                        </p:tav>
                                      </p:tavLst>
                                    </p:anim>
                                    <p:anim calcmode="lin" valueType="num">
                                      <p:cBhvr>
                                        <p:cTn id="14" dur="500" fill="hold"/>
                                        <p:tgtEl>
                                          <p:spTgt spid="3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anim calcmode="lin" valueType="num">
                                      <p:cBhvr>
                                        <p:cTn id="19" dur="500" fill="hold"/>
                                        <p:tgtEl>
                                          <p:spTgt spid="34"/>
                                        </p:tgtEl>
                                        <p:attrNameLst>
                                          <p:attrName>ppt_x</p:attrName>
                                        </p:attrNameLst>
                                      </p:cBhvr>
                                      <p:tavLst>
                                        <p:tav tm="0">
                                          <p:val>
                                            <p:strVal val="#ppt_x"/>
                                          </p:val>
                                        </p:tav>
                                        <p:tav tm="100000">
                                          <p:val>
                                            <p:strVal val="#ppt_x"/>
                                          </p:val>
                                        </p:tav>
                                      </p:tavLst>
                                    </p:anim>
                                    <p:anim calcmode="lin" valueType="num">
                                      <p:cBhvr>
                                        <p:cTn id="20" dur="500" fill="hold"/>
                                        <p:tgtEl>
                                          <p:spTgt spid="34"/>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anim calcmode="lin" valueType="num">
                                      <p:cBhvr>
                                        <p:cTn id="25" dur="500" fill="hold"/>
                                        <p:tgtEl>
                                          <p:spTgt spid="18"/>
                                        </p:tgtEl>
                                        <p:attrNameLst>
                                          <p:attrName>ppt_x</p:attrName>
                                        </p:attrNameLst>
                                      </p:cBhvr>
                                      <p:tavLst>
                                        <p:tav tm="0">
                                          <p:val>
                                            <p:strVal val="#ppt_x"/>
                                          </p:val>
                                        </p:tav>
                                        <p:tav tm="100000">
                                          <p:val>
                                            <p:strVal val="#ppt_x"/>
                                          </p:val>
                                        </p:tav>
                                      </p:tavLst>
                                    </p:anim>
                                    <p:anim calcmode="lin" valueType="num">
                                      <p:cBhvr>
                                        <p:cTn id="26" dur="500" fill="hold"/>
                                        <p:tgtEl>
                                          <p:spTgt spid="18"/>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anim calcmode="lin" valueType="num">
                                      <p:cBhvr>
                                        <p:cTn id="31" dur="500" fill="hold"/>
                                        <p:tgtEl>
                                          <p:spTgt spid="35"/>
                                        </p:tgtEl>
                                        <p:attrNameLst>
                                          <p:attrName>ppt_x</p:attrName>
                                        </p:attrNameLst>
                                      </p:cBhvr>
                                      <p:tavLst>
                                        <p:tav tm="0">
                                          <p:val>
                                            <p:strVal val="#ppt_x"/>
                                          </p:val>
                                        </p:tav>
                                        <p:tav tm="100000">
                                          <p:val>
                                            <p:strVal val="#ppt_x"/>
                                          </p:val>
                                        </p:tav>
                                      </p:tavLst>
                                    </p:anim>
                                    <p:anim calcmode="lin" valueType="num">
                                      <p:cBhvr>
                                        <p:cTn id="32" dur="500" fill="hold"/>
                                        <p:tgtEl>
                                          <p:spTgt spid="35"/>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anim calcmode="lin" valueType="num">
                                      <p:cBhvr>
                                        <p:cTn id="37" dur="500" fill="hold"/>
                                        <p:tgtEl>
                                          <p:spTgt spid="19"/>
                                        </p:tgtEl>
                                        <p:attrNameLst>
                                          <p:attrName>ppt_x</p:attrName>
                                        </p:attrNameLst>
                                      </p:cBhvr>
                                      <p:tavLst>
                                        <p:tav tm="0">
                                          <p:val>
                                            <p:strVal val="#ppt_x"/>
                                          </p:val>
                                        </p:tav>
                                        <p:tav tm="100000">
                                          <p:val>
                                            <p:strVal val="#ppt_x"/>
                                          </p:val>
                                        </p:tav>
                                      </p:tavLst>
                                    </p:anim>
                                    <p:anim calcmode="lin" valueType="num">
                                      <p:cBhvr>
                                        <p:cTn id="38" dur="500" fill="hold"/>
                                        <p:tgtEl>
                                          <p:spTgt spid="19"/>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42" presetClass="entr" presetSubtype="0" fill="hold" nodeType="after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anim calcmode="lin" valueType="num">
                                      <p:cBhvr>
                                        <p:cTn id="43" dur="500" fill="hold"/>
                                        <p:tgtEl>
                                          <p:spTgt spid="36"/>
                                        </p:tgtEl>
                                        <p:attrNameLst>
                                          <p:attrName>ppt_x</p:attrName>
                                        </p:attrNameLst>
                                      </p:cBhvr>
                                      <p:tavLst>
                                        <p:tav tm="0">
                                          <p:val>
                                            <p:strVal val="#ppt_x"/>
                                          </p:val>
                                        </p:tav>
                                        <p:tav tm="100000">
                                          <p:val>
                                            <p:strVal val="#ppt_x"/>
                                          </p:val>
                                        </p:tav>
                                      </p:tavLst>
                                    </p:anim>
                                    <p:anim calcmode="lin" valueType="num">
                                      <p:cBhvr>
                                        <p:cTn id="44" dur="500" fill="hold"/>
                                        <p:tgtEl>
                                          <p:spTgt spid="36"/>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anim calcmode="lin" valueType="num">
                                      <p:cBhvr>
                                        <p:cTn id="49" dur="500" fill="hold"/>
                                        <p:tgtEl>
                                          <p:spTgt spid="20"/>
                                        </p:tgtEl>
                                        <p:attrNameLst>
                                          <p:attrName>ppt_x</p:attrName>
                                        </p:attrNameLst>
                                      </p:cBhvr>
                                      <p:tavLst>
                                        <p:tav tm="0">
                                          <p:val>
                                            <p:strVal val="#ppt_x"/>
                                          </p:val>
                                        </p:tav>
                                        <p:tav tm="100000">
                                          <p:val>
                                            <p:strVal val="#ppt_x"/>
                                          </p:val>
                                        </p:tav>
                                      </p:tavLst>
                                    </p:anim>
                                    <p:anim calcmode="lin" valueType="num">
                                      <p:cBhvr>
                                        <p:cTn id="50"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69695" y="146046"/>
            <a:ext cx="7687269" cy="460007"/>
          </a:xfrm>
        </p:spPr>
        <p:txBody>
          <a:bodyPr/>
          <a:lstStyle/>
          <a:p>
            <a:r>
              <a:rPr lang="zh-CN" altLang="en-US" dirty="0"/>
              <a:t>四、准确把握中国特色社会主义进入新时代的重大判断</a:t>
            </a:r>
          </a:p>
        </p:txBody>
      </p:sp>
      <p:sp>
        <p:nvSpPr>
          <p:cNvPr id="36" name="矩形 35"/>
          <p:cNvSpPr/>
          <p:nvPr/>
        </p:nvSpPr>
        <p:spPr>
          <a:xfrm>
            <a:off x="4518991" y="1992947"/>
            <a:ext cx="4267199" cy="2973122"/>
          </a:xfrm>
          <a:prstGeom prst="rect">
            <a:avLst/>
          </a:prstGeom>
        </p:spPr>
        <p:txBody>
          <a:bodyPr wrap="square">
            <a:spAutoFit/>
          </a:bodyPr>
          <a:lstStyle/>
          <a:p>
            <a:pPr>
              <a:lnSpc>
                <a:spcPct val="180000"/>
              </a:lnSpc>
            </a:pPr>
            <a:r>
              <a:rPr lang="zh-CN" altLang="en-US" sz="3200" dirty="0" smtClean="0">
                <a:solidFill>
                  <a:srgbClr val="DD5604"/>
                </a:solidFill>
                <a:latin typeface="Microsoft YaHei" panose="020B0503020204020204" pitchFamily="34" charset="-122"/>
                <a:ea typeface="Microsoft YaHei" panose="020B0503020204020204" pitchFamily="34" charset="-122"/>
              </a:rPr>
              <a:t>十九大报告：“</a:t>
            </a:r>
            <a:r>
              <a:rPr lang="zh-CN" altLang="en-US" sz="3200" dirty="0">
                <a:solidFill>
                  <a:srgbClr val="DD5604"/>
                </a:solidFill>
                <a:latin typeface="Microsoft YaHei" panose="020B0503020204020204" pitchFamily="34" charset="-122"/>
                <a:ea typeface="Microsoft YaHei" panose="020B0503020204020204" pitchFamily="34" charset="-122"/>
              </a:rPr>
              <a:t>经过长期努力</a:t>
            </a:r>
            <a:r>
              <a:rPr lang="zh-CN" altLang="en-US" sz="3200" dirty="0" smtClean="0">
                <a:solidFill>
                  <a:srgbClr val="DD5604"/>
                </a:solidFill>
                <a:latin typeface="Microsoft YaHei" panose="020B0503020204020204" pitchFamily="34" charset="-122"/>
                <a:ea typeface="Microsoft YaHei" panose="020B0503020204020204" pitchFamily="34" charset="-122"/>
              </a:rPr>
              <a:t>，中国</a:t>
            </a:r>
            <a:r>
              <a:rPr lang="zh-CN" altLang="en-US" sz="3200" dirty="0">
                <a:solidFill>
                  <a:srgbClr val="DD5604"/>
                </a:solidFill>
                <a:latin typeface="Microsoft YaHei" panose="020B0503020204020204" pitchFamily="34" charset="-122"/>
                <a:ea typeface="Microsoft YaHei" panose="020B0503020204020204" pitchFamily="34" charset="-122"/>
              </a:rPr>
              <a:t>特色社会主义</a:t>
            </a:r>
            <a:r>
              <a:rPr lang="zh-CN" altLang="en-US" sz="3200" dirty="0" smtClean="0">
                <a:solidFill>
                  <a:srgbClr val="DD5604"/>
                </a:solidFill>
                <a:latin typeface="Microsoft YaHei" panose="020B0503020204020204" pitchFamily="34" charset="-122"/>
                <a:ea typeface="Microsoft YaHei" panose="020B0503020204020204" pitchFamily="34" charset="-122"/>
              </a:rPr>
              <a:t>进入</a:t>
            </a:r>
            <a:r>
              <a:rPr lang="zh-CN" altLang="en-US" sz="4000" b="1" dirty="0" smtClean="0">
                <a:solidFill>
                  <a:srgbClr val="DA251C"/>
                </a:solidFill>
                <a:latin typeface="Microsoft YaHei" panose="020B0503020204020204" pitchFamily="34" charset="-122"/>
                <a:ea typeface="Microsoft YaHei" panose="020B0503020204020204" pitchFamily="34" charset="-122"/>
              </a:rPr>
              <a:t>新时代</a:t>
            </a:r>
            <a:r>
              <a:rPr lang="zh-CN" altLang="en-US" sz="3200" dirty="0" smtClean="0">
                <a:solidFill>
                  <a:srgbClr val="DD5604"/>
                </a:solidFill>
                <a:latin typeface="Microsoft YaHei" panose="020B0503020204020204" pitchFamily="34" charset="-122"/>
                <a:ea typeface="Microsoft YaHei" panose="020B0503020204020204" pitchFamily="34" charset="-122"/>
              </a:rPr>
              <a:t>。”</a:t>
            </a:r>
            <a:r>
              <a:rPr lang="en-US" altLang="zh-CN" sz="3200" dirty="0" smtClean="0">
                <a:solidFill>
                  <a:srgbClr val="DD5604"/>
                </a:solidFill>
                <a:latin typeface="Microsoft YaHei" panose="020B0503020204020204" pitchFamily="34" charset="-122"/>
                <a:ea typeface="Microsoft YaHei" panose="020B0503020204020204" pitchFamily="34" charset="-122"/>
              </a:rPr>
              <a:t>         </a:t>
            </a:r>
            <a:endParaRPr lang="zh-CN" altLang="en-US" sz="3200" dirty="0">
              <a:solidFill>
                <a:srgbClr val="DD5604"/>
              </a:solidFill>
              <a:latin typeface="Microsoft YaHei" panose="020B0503020204020204" pitchFamily="34" charset="-122"/>
              <a:ea typeface="Microsoft YaHei" panose="020B0503020204020204" pitchFamily="34" charset="-122"/>
            </a:endParaRPr>
          </a:p>
        </p:txBody>
      </p:sp>
      <p:pic>
        <p:nvPicPr>
          <p:cNvPr id="1026" name="Picture 2"/>
          <p:cNvPicPr>
            <a:picLocks noChangeAspect="1" noChangeArrowheads="1"/>
          </p:cNvPicPr>
          <p:nvPr/>
        </p:nvPicPr>
        <p:blipFill>
          <a:blip r:embed="rId2" cstate="print"/>
          <a:srcRect/>
          <a:stretch>
            <a:fillRect/>
          </a:stretch>
        </p:blipFill>
        <p:spPr bwMode="auto">
          <a:xfrm>
            <a:off x="198782" y="1908524"/>
            <a:ext cx="4056857" cy="3140555"/>
          </a:xfrm>
          <a:prstGeom prst="rect">
            <a:avLst/>
          </a:prstGeom>
          <a:noFill/>
          <a:ln w="9525">
            <a:noFill/>
            <a:miter lim="800000"/>
            <a:headEnd/>
            <a:tailEnd/>
          </a:ln>
        </p:spPr>
      </p:pic>
    </p:spTree>
    <p:extLst>
      <p:ext uri="{BB962C8B-B14F-4D97-AF65-F5344CB8AC3E}">
        <p14:creationId xmlns="" xmlns:p14="http://schemas.microsoft.com/office/powerpoint/2010/main" val="285514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69695" y="146046"/>
            <a:ext cx="7687269" cy="460007"/>
          </a:xfrm>
        </p:spPr>
        <p:txBody>
          <a:bodyPr/>
          <a:lstStyle/>
          <a:p>
            <a:r>
              <a:rPr lang="zh-CN" altLang="en-US" dirty="0"/>
              <a:t>四、准确把握中国特色社会主义进入新时代的重大判断</a:t>
            </a:r>
          </a:p>
        </p:txBody>
      </p:sp>
      <p:grpSp>
        <p:nvGrpSpPr>
          <p:cNvPr id="30" name="组合 29"/>
          <p:cNvGrpSpPr/>
          <p:nvPr/>
        </p:nvGrpSpPr>
        <p:grpSpPr>
          <a:xfrm>
            <a:off x="3560974" y="1000016"/>
            <a:ext cx="2124125" cy="945090"/>
            <a:chOff x="3592873" y="1141070"/>
            <a:chExt cx="2124125" cy="945090"/>
          </a:xfrm>
        </p:grpSpPr>
        <p:sp>
          <p:nvSpPr>
            <p:cNvPr id="4" name="文本占位符 22"/>
            <p:cNvSpPr txBox="1">
              <a:spLocks/>
            </p:cNvSpPr>
            <p:nvPr/>
          </p:nvSpPr>
          <p:spPr>
            <a:xfrm>
              <a:off x="3592873" y="1498514"/>
              <a:ext cx="848394" cy="587646"/>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dirty="0">
                  <a:solidFill>
                    <a:srgbClr val="27A9C6"/>
                  </a:solidFill>
                </a:rPr>
                <a:t>把握</a:t>
              </a:r>
            </a:p>
          </p:txBody>
        </p:sp>
        <p:pic>
          <p:nvPicPr>
            <p:cNvPr id="8" name="图片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344497" y="1141070"/>
              <a:ext cx="565713" cy="900000"/>
            </a:xfrm>
            <a:prstGeom prst="rect">
              <a:avLst/>
            </a:prstGeom>
          </p:spPr>
        </p:pic>
        <p:sp>
          <p:nvSpPr>
            <p:cNvPr id="9" name="文本占位符 22"/>
            <p:cNvSpPr txBox="1">
              <a:spLocks/>
            </p:cNvSpPr>
            <p:nvPr/>
          </p:nvSpPr>
          <p:spPr>
            <a:xfrm>
              <a:off x="4868604" y="1498514"/>
              <a:ext cx="848394" cy="587646"/>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dirty="0">
                  <a:solidFill>
                    <a:srgbClr val="27A9C6"/>
                  </a:solidFill>
                </a:rPr>
                <a:t>点</a:t>
              </a:r>
            </a:p>
          </p:txBody>
        </p:sp>
      </p:grpSp>
      <p:grpSp>
        <p:nvGrpSpPr>
          <p:cNvPr id="34" name="组合 33"/>
          <p:cNvGrpSpPr/>
          <p:nvPr/>
        </p:nvGrpSpPr>
        <p:grpSpPr>
          <a:xfrm>
            <a:off x="2125949" y="2339070"/>
            <a:ext cx="4994176" cy="541857"/>
            <a:chOff x="2125949" y="2339070"/>
            <a:chExt cx="4994176" cy="541857"/>
          </a:xfrm>
        </p:grpSpPr>
        <p:sp>
          <p:nvSpPr>
            <p:cNvPr id="10" name="剪去单角的矩形 9"/>
            <p:cNvSpPr/>
            <p:nvPr/>
          </p:nvSpPr>
          <p:spPr>
            <a:xfrm>
              <a:off x="2125949" y="2339070"/>
              <a:ext cx="4994176" cy="541857"/>
            </a:xfrm>
            <a:prstGeom prst="snip1Rect">
              <a:avLst>
                <a:gd name="adj" fmla="val 37283"/>
              </a:avLst>
            </a:prstGeom>
            <a:solidFill>
              <a:srgbClr val="C00000"/>
            </a:solidFill>
            <a:ln>
              <a:noFill/>
            </a:ln>
          </p:spPr>
          <p:txBody>
            <a:bodyPr wrap="square" lIns="180000" tIns="180000" rIns="0" bIns="180000" anchor="ctr" anchorCtr="0">
              <a:noAutofit/>
            </a:bodyPr>
            <a:lstStyle/>
            <a:p>
              <a:pPr algn="ctr"/>
              <a:endParaRPr lang="zh-CN" altLang="en-US" sz="2000" dirty="0">
                <a:solidFill>
                  <a:schemeClr val="bg1"/>
                </a:solidFill>
              </a:endParaRPr>
            </a:p>
          </p:txBody>
        </p:sp>
        <p:sp>
          <p:nvSpPr>
            <p:cNvPr id="11" name="矩形 10"/>
            <p:cNvSpPr/>
            <p:nvPr/>
          </p:nvSpPr>
          <p:spPr>
            <a:xfrm>
              <a:off x="2383167" y="2415135"/>
              <a:ext cx="4288353" cy="400110"/>
            </a:xfrm>
            <a:prstGeom prst="rect">
              <a:avLst/>
            </a:prstGeom>
          </p:spPr>
          <p:txBody>
            <a:bodyPr wrap="none">
              <a:spAutoFit/>
            </a:bodyPr>
            <a:lstStyle/>
            <a:p>
              <a:pPr algn="ctr"/>
              <a:r>
                <a:rPr lang="zh-CN" altLang="en-US" sz="2000" b="1" i="0" dirty="0">
                  <a:solidFill>
                    <a:schemeClr val="bg1"/>
                  </a:solidFill>
                  <a:effectLst/>
                  <a:latin typeface="Microsoft YaHei" panose="020B0503020204020204" pitchFamily="34" charset="-122"/>
                  <a:ea typeface="Microsoft YaHei" panose="020B0503020204020204" pitchFamily="34" charset="-122"/>
                </a:rPr>
                <a:t>提出中国特色社会主义进入了新时代</a:t>
              </a:r>
              <a:endParaRPr lang="zh-CN" altLang="en-US" sz="2000" b="1" dirty="0">
                <a:solidFill>
                  <a:schemeClr val="bg1"/>
                </a:solidFill>
              </a:endParaRPr>
            </a:p>
          </p:txBody>
        </p:sp>
      </p:grpSp>
      <p:cxnSp>
        <p:nvCxnSpPr>
          <p:cNvPr id="13" name="直接箭头连接符 12"/>
          <p:cNvCxnSpPr/>
          <p:nvPr/>
        </p:nvCxnSpPr>
        <p:spPr>
          <a:xfrm flipH="1">
            <a:off x="2890575" y="2880927"/>
            <a:ext cx="702298" cy="561314"/>
          </a:xfrm>
          <a:prstGeom prst="straightConnector1">
            <a:avLst/>
          </a:prstGeom>
          <a:ln w="28575" cap="flat">
            <a:gradFill>
              <a:gsLst>
                <a:gs pos="0">
                  <a:schemeClr val="accent1">
                    <a:lumMod val="5000"/>
                    <a:lumOff val="95000"/>
                  </a:schemeClr>
                </a:gs>
                <a:gs pos="84000">
                  <a:schemeClr val="tx1">
                    <a:alpha val="93000"/>
                  </a:schemeClr>
                </a:gs>
                <a:gs pos="100000">
                  <a:schemeClr val="tx1"/>
                </a:gs>
              </a:gsLst>
              <a:lin ang="5400000" scaled="1"/>
            </a:gradFill>
            <a:prstDash val="sysDot"/>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a:off x="4623037" y="2880927"/>
            <a:ext cx="0" cy="656142"/>
          </a:xfrm>
          <a:prstGeom prst="straightConnector1">
            <a:avLst/>
          </a:prstGeom>
          <a:ln w="28575" cap="flat">
            <a:gradFill>
              <a:gsLst>
                <a:gs pos="0">
                  <a:schemeClr val="accent1">
                    <a:lumMod val="5000"/>
                    <a:lumOff val="95000"/>
                  </a:schemeClr>
                </a:gs>
                <a:gs pos="84000">
                  <a:schemeClr val="tx1">
                    <a:alpha val="93000"/>
                  </a:schemeClr>
                </a:gs>
                <a:gs pos="100000">
                  <a:schemeClr val="tx1"/>
                </a:gs>
              </a:gsLst>
              <a:lin ang="5400000" scaled="1"/>
            </a:gradFill>
            <a:prstDash val="sysDot"/>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a:off x="5653200" y="2880927"/>
            <a:ext cx="702298" cy="561314"/>
          </a:xfrm>
          <a:prstGeom prst="straightConnector1">
            <a:avLst/>
          </a:prstGeom>
          <a:ln w="28575" cap="flat">
            <a:gradFill>
              <a:gsLst>
                <a:gs pos="0">
                  <a:schemeClr val="accent1">
                    <a:lumMod val="5000"/>
                    <a:lumOff val="95000"/>
                  </a:schemeClr>
                </a:gs>
                <a:gs pos="84000">
                  <a:schemeClr val="tx1">
                    <a:alpha val="93000"/>
                  </a:schemeClr>
                </a:gs>
                <a:gs pos="100000">
                  <a:schemeClr val="tx1"/>
                </a:gs>
              </a:gsLst>
              <a:lin ang="5400000" scaled="1"/>
            </a:gradFill>
            <a:prstDash val="sysDot"/>
            <a:headEnd type="none"/>
            <a:tailEnd type="triangle" w="lg" len="lg"/>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5716869" y="3507923"/>
            <a:ext cx="2329574" cy="2211968"/>
            <a:chOff x="5716869" y="3507923"/>
            <a:chExt cx="2329574" cy="2211968"/>
          </a:xfrm>
        </p:grpSpPr>
        <p:sp>
          <p:nvSpPr>
            <p:cNvPr id="25" name="矩形 24"/>
            <p:cNvSpPr/>
            <p:nvPr/>
          </p:nvSpPr>
          <p:spPr>
            <a:xfrm>
              <a:off x="5716869" y="3507923"/>
              <a:ext cx="2329574" cy="2211968"/>
            </a:xfrm>
            <a:prstGeom prst="rect">
              <a:avLst/>
            </a:prstGeom>
            <a:solidFill>
              <a:srgbClr val="EE4F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27" name="矩形 26"/>
            <p:cNvSpPr/>
            <p:nvPr/>
          </p:nvSpPr>
          <p:spPr>
            <a:xfrm>
              <a:off x="6052798" y="3736744"/>
              <a:ext cx="1905567" cy="1754326"/>
            </a:xfrm>
            <a:prstGeom prst="rect">
              <a:avLst/>
            </a:prstGeom>
          </p:spPr>
          <p:txBody>
            <a:bodyPr wrap="square">
              <a:spAutoFit/>
            </a:bodyPr>
            <a:lstStyle/>
            <a:p>
              <a:r>
                <a:rPr lang="zh-CN" altLang="en-US" b="1" dirty="0">
                  <a:ln w="9525">
                    <a:solidFill>
                      <a:schemeClr val="bg1"/>
                    </a:solidFill>
                    <a:prstDash val="solid"/>
                  </a:ln>
                  <a:solidFill>
                    <a:srgbClr val="217189"/>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rPr>
                <a:t>不仅仅</a:t>
              </a:r>
              <a:r>
                <a:rPr lang="zh-CN" altLang="en-US" b="1" dirty="0">
                  <a:solidFill>
                    <a:schemeClr val="tx1"/>
                  </a:solidFill>
                  <a:latin typeface="微软雅黑" panose="020B0503020204020204" pitchFamily="34" charset="-122"/>
                  <a:ea typeface="微软雅黑" panose="020B0503020204020204" pitchFamily="34" charset="-122"/>
                </a:rPr>
                <a:t>是</a:t>
              </a:r>
              <a:r>
                <a:rPr lang="zh-CN" altLang="en-US" dirty="0">
                  <a:solidFill>
                    <a:schemeClr val="tx1"/>
                  </a:solidFill>
                  <a:latin typeface="微软雅黑" panose="020B0503020204020204" pitchFamily="34" charset="-122"/>
                  <a:ea typeface="微软雅黑" panose="020B0503020204020204" pitchFamily="34" charset="-122"/>
                </a:rPr>
                <a:t>从党内国内发展来考虑的，</a:t>
              </a:r>
              <a:r>
                <a:rPr lang="zh-CN" altLang="en-US" b="1" dirty="0">
                  <a:ln w="9525">
                    <a:solidFill>
                      <a:schemeClr val="bg1"/>
                    </a:solidFill>
                    <a:prstDash val="solid"/>
                  </a:ln>
                  <a:solidFill>
                    <a:srgbClr val="217189"/>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rPr>
                <a:t>而是</a:t>
              </a:r>
              <a:r>
                <a:rPr lang="zh-CN" altLang="en-US" dirty="0">
                  <a:solidFill>
                    <a:schemeClr val="tx1"/>
                  </a:solidFill>
                  <a:latin typeface="微软雅黑" panose="020B0503020204020204" pitchFamily="34" charset="-122"/>
                  <a:ea typeface="微软雅黑" panose="020B0503020204020204" pitchFamily="34" charset="-122"/>
                </a:rPr>
                <a:t>从世情、国情、党情变化的大格局来分析提出的</a:t>
              </a:r>
            </a:p>
          </p:txBody>
        </p:sp>
      </p:grpSp>
      <p:grpSp>
        <p:nvGrpSpPr>
          <p:cNvPr id="32" name="组合 31"/>
          <p:cNvGrpSpPr/>
          <p:nvPr/>
        </p:nvGrpSpPr>
        <p:grpSpPr>
          <a:xfrm>
            <a:off x="3496638" y="3507923"/>
            <a:ext cx="2352413" cy="2211968"/>
            <a:chOff x="3496638" y="3507923"/>
            <a:chExt cx="2352413" cy="2211968"/>
          </a:xfrm>
        </p:grpSpPr>
        <p:sp>
          <p:nvSpPr>
            <p:cNvPr id="24" name="矩形 23"/>
            <p:cNvSpPr/>
            <p:nvPr/>
          </p:nvSpPr>
          <p:spPr>
            <a:xfrm>
              <a:off x="3496638" y="3507923"/>
              <a:ext cx="2226943" cy="2211968"/>
            </a:xfrm>
            <a:prstGeom prst="rect">
              <a:avLst/>
            </a:prstGeom>
            <a:solidFill>
              <a:srgbClr val="EEA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26" name="矩形 25"/>
            <p:cNvSpPr/>
            <p:nvPr/>
          </p:nvSpPr>
          <p:spPr>
            <a:xfrm>
              <a:off x="3825856" y="3736744"/>
              <a:ext cx="1619850" cy="1754326"/>
            </a:xfrm>
            <a:prstGeom prst="rect">
              <a:avLst/>
            </a:prstGeom>
          </p:spPr>
          <p:txBody>
            <a:bodyPr wrap="square">
              <a:spAutoFit/>
            </a:bodyPr>
            <a:lstStyle/>
            <a:p>
              <a:r>
                <a:rPr lang="zh-CN" altLang="en-US" b="1" dirty="0">
                  <a:ln w="9525">
                    <a:solidFill>
                      <a:schemeClr val="bg1"/>
                    </a:solidFill>
                    <a:prstDash val="solid"/>
                  </a:ln>
                  <a:solidFill>
                    <a:srgbClr val="217189"/>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rPr>
                <a:t>不是</a:t>
              </a:r>
              <a:r>
                <a:rPr lang="zh-CN" altLang="en-US" dirty="0">
                  <a:solidFill>
                    <a:schemeClr val="tx1"/>
                  </a:solidFill>
                  <a:latin typeface="微软雅黑" panose="020B0503020204020204" pitchFamily="34" charset="-122"/>
                  <a:ea typeface="微软雅黑" panose="020B0503020204020204" pitchFamily="34" charset="-122"/>
                </a:rPr>
                <a:t>历史学上时代划分的概念，</a:t>
              </a:r>
              <a:r>
                <a:rPr lang="zh-CN" altLang="en-US" b="1" dirty="0">
                  <a:ln w="9525">
                    <a:solidFill>
                      <a:schemeClr val="bg1"/>
                    </a:solidFill>
                    <a:prstDash val="solid"/>
                  </a:ln>
                  <a:solidFill>
                    <a:srgbClr val="217189"/>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rPr>
                <a:t>而是</a:t>
              </a:r>
              <a:r>
                <a:rPr lang="zh-CN" altLang="en-US" dirty="0">
                  <a:solidFill>
                    <a:schemeClr val="tx1"/>
                  </a:solidFill>
                  <a:latin typeface="微软雅黑" panose="020B0503020204020204" pitchFamily="34" charset="-122"/>
                  <a:ea typeface="微软雅黑" panose="020B0503020204020204" pitchFamily="34" charset="-122"/>
                </a:rPr>
                <a:t>从党和国家事业发展的意义上提出来的</a:t>
              </a:r>
            </a:p>
          </p:txBody>
        </p:sp>
        <p:sp>
          <p:nvSpPr>
            <p:cNvPr id="29" name="直角三角形 28"/>
            <p:cNvSpPr/>
            <p:nvPr/>
          </p:nvSpPr>
          <p:spPr>
            <a:xfrm rot="13500000">
              <a:off x="5556026" y="4467395"/>
              <a:ext cx="293025" cy="293025"/>
            </a:xfrm>
            <a:prstGeom prst="rtTriangle">
              <a:avLst/>
            </a:prstGeom>
            <a:solidFill>
              <a:srgbClr val="EEA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1269695" y="3507923"/>
            <a:ext cx="2371884" cy="2211968"/>
            <a:chOff x="1269695" y="3507923"/>
            <a:chExt cx="2371884" cy="2211968"/>
          </a:xfrm>
        </p:grpSpPr>
        <p:sp>
          <p:nvSpPr>
            <p:cNvPr id="22" name="矩形 21"/>
            <p:cNvSpPr/>
            <p:nvPr/>
          </p:nvSpPr>
          <p:spPr>
            <a:xfrm>
              <a:off x="1269695" y="3507923"/>
              <a:ext cx="2226943" cy="2211968"/>
            </a:xfrm>
            <a:prstGeom prst="rect">
              <a:avLst/>
            </a:prstGeom>
            <a:solidFill>
              <a:srgbClr val="D9D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23" name="矩形 22"/>
            <p:cNvSpPr/>
            <p:nvPr/>
          </p:nvSpPr>
          <p:spPr>
            <a:xfrm>
              <a:off x="1569726" y="3736744"/>
              <a:ext cx="1619850" cy="1754326"/>
            </a:xfrm>
            <a:prstGeom prst="rect">
              <a:avLst/>
            </a:prstGeom>
          </p:spPr>
          <p:txBody>
            <a:bodyPr wrap="square">
              <a:spAutoFit/>
            </a:bodyPr>
            <a:lstStyle/>
            <a:p>
              <a:r>
                <a:rPr lang="zh-CN" altLang="en-US" b="1" dirty="0">
                  <a:ln w="9525">
                    <a:solidFill>
                      <a:schemeClr val="bg1"/>
                    </a:solidFill>
                    <a:prstDash val="solid"/>
                  </a:ln>
                  <a:solidFill>
                    <a:srgbClr val="217189"/>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rPr>
                <a:t>不是</a:t>
              </a:r>
              <a:r>
                <a:rPr lang="zh-CN" altLang="en-US" dirty="0">
                  <a:solidFill>
                    <a:schemeClr val="tx1"/>
                  </a:solidFill>
                  <a:latin typeface="微软雅黑" panose="020B0503020204020204" pitchFamily="34" charset="-122"/>
                  <a:ea typeface="微软雅黑" panose="020B0503020204020204" pitchFamily="34" charset="-122"/>
                </a:rPr>
                <a:t>简单的说法，</a:t>
              </a:r>
              <a:r>
                <a:rPr lang="zh-CN" altLang="en-US" b="1" dirty="0">
                  <a:ln w="9525">
                    <a:solidFill>
                      <a:schemeClr val="bg1"/>
                    </a:solidFill>
                    <a:prstDash val="solid"/>
                  </a:ln>
                  <a:solidFill>
                    <a:srgbClr val="217189"/>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rPr>
                <a:t>而是</a:t>
              </a:r>
              <a:r>
                <a:rPr lang="zh-CN" altLang="en-US" dirty="0">
                  <a:solidFill>
                    <a:schemeClr val="tx1"/>
                  </a:solidFill>
                  <a:latin typeface="微软雅黑" panose="020B0503020204020204" pitchFamily="34" charset="-122"/>
                  <a:ea typeface="微软雅黑" panose="020B0503020204020204" pitchFamily="34" charset="-122"/>
                </a:rPr>
                <a:t>一个非常重大的政治判断，是一个关系全局的战略考量</a:t>
              </a:r>
            </a:p>
          </p:txBody>
        </p:sp>
        <p:sp>
          <p:nvSpPr>
            <p:cNvPr id="28" name="直角三角形 27"/>
            <p:cNvSpPr/>
            <p:nvPr/>
          </p:nvSpPr>
          <p:spPr>
            <a:xfrm rot="13500000">
              <a:off x="3348554" y="4467395"/>
              <a:ext cx="293025" cy="293025"/>
            </a:xfrm>
            <a:prstGeom prst="rtTriangle">
              <a:avLst/>
            </a:prstGeom>
            <a:solidFill>
              <a:srgbClr val="D9D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 xmlns:p14="http://schemas.microsoft.com/office/powerpoint/2010/main" val="13254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anim calcmode="lin" valueType="num">
                                      <p:cBhvr>
                                        <p:cTn id="8" dur="500" fill="hold"/>
                                        <p:tgtEl>
                                          <p:spTgt spid="30"/>
                                        </p:tgtEl>
                                        <p:attrNameLst>
                                          <p:attrName>ppt_x</p:attrName>
                                        </p:attrNameLst>
                                      </p:cBhvr>
                                      <p:tavLst>
                                        <p:tav tm="0">
                                          <p:val>
                                            <p:strVal val="#ppt_x"/>
                                          </p:val>
                                        </p:tav>
                                        <p:tav tm="100000">
                                          <p:val>
                                            <p:strVal val="#ppt_x"/>
                                          </p:val>
                                        </p:tav>
                                      </p:tavLst>
                                    </p:anim>
                                    <p:anim calcmode="lin" valueType="num">
                                      <p:cBhvr>
                                        <p:cTn id="9" dur="5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anim calcmode="lin" valueType="num">
                                      <p:cBhvr>
                                        <p:cTn id="14" dur="500" fill="hold"/>
                                        <p:tgtEl>
                                          <p:spTgt spid="34"/>
                                        </p:tgtEl>
                                        <p:attrNameLst>
                                          <p:attrName>ppt_x</p:attrName>
                                        </p:attrNameLst>
                                      </p:cBhvr>
                                      <p:tavLst>
                                        <p:tav tm="0">
                                          <p:val>
                                            <p:strVal val="#ppt_x"/>
                                          </p:val>
                                        </p:tav>
                                        <p:tav tm="100000">
                                          <p:val>
                                            <p:strVal val="#ppt_x"/>
                                          </p:val>
                                        </p:tav>
                                      </p:tavLst>
                                    </p:anim>
                                    <p:anim calcmode="lin" valueType="num">
                                      <p:cBhvr>
                                        <p:cTn id="15" dur="500" fill="hold"/>
                                        <p:tgtEl>
                                          <p:spTgt spid="3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2" presetClass="entr" presetSubtype="1"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par>
                          <p:cTn id="20" fill="hold">
                            <p:stCondLst>
                              <p:cond delay="1500"/>
                            </p:stCondLst>
                            <p:childTnLst>
                              <p:par>
                                <p:cTn id="21" presetID="2" presetClass="entr" presetSubtype="2"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1+#ppt_w/2"/>
                                          </p:val>
                                        </p:tav>
                                        <p:tav tm="100000">
                                          <p:val>
                                            <p:strVal val="#ppt_x"/>
                                          </p:val>
                                        </p:tav>
                                      </p:tavLst>
                                    </p:anim>
                                    <p:anim calcmode="lin" valueType="num">
                                      <p:cBhvr additive="base">
                                        <p:cTn id="24" dur="500" fill="hold"/>
                                        <p:tgtEl>
                                          <p:spTgt spid="31"/>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2" presetClass="entr" presetSubtype="1"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up)">
                                      <p:cBhvr>
                                        <p:cTn id="28" dur="500"/>
                                        <p:tgtEl>
                                          <p:spTgt spid="16"/>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1"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up)">
                                      <p:cBhvr>
                                        <p:cTn id="37" dur="500"/>
                                        <p:tgtEl>
                                          <p:spTgt spid="21"/>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500" fill="hold"/>
                                        <p:tgtEl>
                                          <p:spTgt spid="33"/>
                                        </p:tgtEl>
                                        <p:attrNameLst>
                                          <p:attrName>ppt_x</p:attrName>
                                        </p:attrNameLst>
                                      </p:cBhvr>
                                      <p:tavLst>
                                        <p:tav tm="0">
                                          <p:val>
                                            <p:strVal val="1+#ppt_w/2"/>
                                          </p:val>
                                        </p:tav>
                                        <p:tav tm="100000">
                                          <p:val>
                                            <p:strVal val="#ppt_x"/>
                                          </p:val>
                                        </p:tav>
                                      </p:tavLst>
                                    </p:anim>
                                    <p:anim calcmode="lin" valueType="num">
                                      <p:cBhvr additive="base">
                                        <p:cTn id="42"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69694" y="146046"/>
            <a:ext cx="7717283" cy="460007"/>
          </a:xfrm>
        </p:spPr>
        <p:txBody>
          <a:bodyPr/>
          <a:lstStyle/>
          <a:p>
            <a:r>
              <a:rPr lang="zh-CN" altLang="en-US" dirty="0"/>
              <a:t>四、准确把握中国特色社会主义进入新时代的重大判断</a:t>
            </a:r>
          </a:p>
        </p:txBody>
      </p:sp>
      <p:grpSp>
        <p:nvGrpSpPr>
          <p:cNvPr id="6" name="组合 5"/>
          <p:cNvGrpSpPr/>
          <p:nvPr/>
        </p:nvGrpSpPr>
        <p:grpSpPr>
          <a:xfrm>
            <a:off x="1269694" y="1712050"/>
            <a:ext cx="7187607" cy="865587"/>
            <a:chOff x="2413591" y="2569011"/>
            <a:chExt cx="7187607" cy="865587"/>
          </a:xfrm>
        </p:grpSpPr>
        <p:sp>
          <p:nvSpPr>
            <p:cNvPr id="10" name="五边形 9"/>
            <p:cNvSpPr/>
            <p:nvPr/>
          </p:nvSpPr>
          <p:spPr>
            <a:xfrm>
              <a:off x="2860158" y="2714444"/>
              <a:ext cx="6741040" cy="707885"/>
            </a:xfrm>
            <a:prstGeom prst="homePlate">
              <a:avLst/>
            </a:prstGeom>
            <a:solidFill>
              <a:srgbClr val="FAA336"/>
            </a:solidFill>
            <a:ln>
              <a:noFill/>
            </a:ln>
          </p:spPr>
          <p:txBody>
            <a:bodyPr wrap="square" lIns="180000" tIns="180000" rIns="0" bIns="180000" anchor="ctr" anchorCtr="0">
              <a:noAutofit/>
            </a:bodyPr>
            <a:lstStyle/>
            <a:p>
              <a:pPr algn="ctr"/>
              <a:endParaRPr lang="zh-CN" altLang="en-US" sz="2000" dirty="0">
                <a:solidFill>
                  <a:schemeClr val="bg1"/>
                </a:solidFill>
              </a:endParaRPr>
            </a:p>
          </p:txBody>
        </p:sp>
        <p:sp>
          <p:nvSpPr>
            <p:cNvPr id="11" name="矩形 10"/>
            <p:cNvSpPr/>
            <p:nvPr/>
          </p:nvSpPr>
          <p:spPr>
            <a:xfrm>
              <a:off x="3524749" y="2726712"/>
              <a:ext cx="5799588" cy="707886"/>
            </a:xfrm>
            <a:prstGeom prst="rect">
              <a:avLst/>
            </a:prstGeom>
          </p:spPr>
          <p:txBody>
            <a:bodyPr wrap="square">
              <a:spAutoFit/>
            </a:bodyPr>
            <a:lstStyle/>
            <a:p>
              <a:r>
                <a:rPr lang="zh-CN" altLang="en-US" sz="2000" dirty="0">
                  <a:latin typeface="Microsoft YaHei" panose="020B0503020204020204" pitchFamily="34" charset="-122"/>
                  <a:ea typeface="Microsoft YaHei" panose="020B0503020204020204" pitchFamily="34" charset="-122"/>
                </a:rPr>
                <a:t>承前启后、继往开来、在新的历史条件下继续夺取中国特色社会主义伟大胜利的时代</a:t>
              </a:r>
              <a:endParaRPr lang="zh-CN" altLang="en-US" sz="2000" dirty="0"/>
            </a:p>
          </p:txBody>
        </p:sp>
        <p:sp>
          <p:nvSpPr>
            <p:cNvPr id="20" name="矩形 19"/>
            <p:cNvSpPr/>
            <p:nvPr/>
          </p:nvSpPr>
          <p:spPr>
            <a:xfrm>
              <a:off x="2413591" y="2569011"/>
              <a:ext cx="1043053" cy="556074"/>
            </a:xfrm>
            <a:prstGeom prst="rect">
              <a:avLst/>
            </a:prstGeom>
            <a:solidFill>
              <a:srgbClr val="FAA336"/>
            </a:solidFill>
            <a:ln>
              <a:noFill/>
            </a:ln>
          </p:spPr>
          <p:txBody>
            <a:bodyPr wrap="square" lIns="0" tIns="180000" rIns="0" bIns="180000" anchor="ctr" anchorCtr="0">
              <a:no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一是</a:t>
              </a:r>
            </a:p>
          </p:txBody>
        </p:sp>
        <p:sp>
          <p:nvSpPr>
            <p:cNvPr id="5" name="直角三角形 4"/>
            <p:cNvSpPr/>
            <p:nvPr/>
          </p:nvSpPr>
          <p:spPr>
            <a:xfrm rot="5400000">
              <a:off x="3012824" y="2972418"/>
              <a:ext cx="291152" cy="596487"/>
            </a:xfrm>
            <a:prstGeom prst="rtTriangle">
              <a:avLst/>
            </a:prstGeom>
            <a:solidFill>
              <a:srgbClr val="CC5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a:off x="2986284" y="751486"/>
            <a:ext cx="3739902" cy="906551"/>
            <a:chOff x="2798025" y="752436"/>
            <a:chExt cx="3739902" cy="906551"/>
          </a:xfrm>
        </p:grpSpPr>
        <p:grpSp>
          <p:nvGrpSpPr>
            <p:cNvPr id="7" name="组合 6"/>
            <p:cNvGrpSpPr/>
            <p:nvPr/>
          </p:nvGrpSpPr>
          <p:grpSpPr>
            <a:xfrm>
              <a:off x="2798025" y="1071341"/>
              <a:ext cx="3739902" cy="587646"/>
              <a:chOff x="2860157" y="1268869"/>
              <a:chExt cx="3739902" cy="587646"/>
            </a:xfrm>
          </p:grpSpPr>
          <p:sp>
            <p:nvSpPr>
              <p:cNvPr id="4" name="文本占位符 22"/>
              <p:cNvSpPr txBox="1">
                <a:spLocks/>
              </p:cNvSpPr>
              <p:nvPr/>
            </p:nvSpPr>
            <p:spPr>
              <a:xfrm>
                <a:off x="2860157" y="1268869"/>
                <a:ext cx="848394" cy="587646"/>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dirty="0">
                    <a:solidFill>
                      <a:srgbClr val="27A9C6"/>
                    </a:solidFill>
                  </a:rPr>
                  <a:t>体会</a:t>
                </a:r>
              </a:p>
            </p:txBody>
          </p:sp>
          <p:sp>
            <p:nvSpPr>
              <p:cNvPr id="9" name="文本占位符 22"/>
              <p:cNvSpPr txBox="1">
                <a:spLocks/>
              </p:cNvSpPr>
              <p:nvPr/>
            </p:nvSpPr>
            <p:spPr>
              <a:xfrm>
                <a:off x="4284740" y="1268869"/>
                <a:ext cx="2315319" cy="587646"/>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dirty="0">
                    <a:solidFill>
                      <a:srgbClr val="27A9C6"/>
                    </a:solidFill>
                  </a:rPr>
                  <a:t>方面深刻内涵</a:t>
                </a:r>
              </a:p>
            </p:txBody>
          </p:sp>
        </p:grpSp>
        <p:pic>
          <p:nvPicPr>
            <p:cNvPr id="31" name="图片 30"/>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588487" y="752436"/>
              <a:ext cx="659999" cy="900000"/>
            </a:xfrm>
            <a:prstGeom prst="rect">
              <a:avLst/>
            </a:prstGeom>
          </p:spPr>
        </p:pic>
      </p:grpSp>
      <p:grpSp>
        <p:nvGrpSpPr>
          <p:cNvPr id="32" name="组合 31">
            <a:extLst>
              <a:ext uri="{FF2B5EF4-FFF2-40B4-BE49-F238E27FC236}">
                <a16:creationId xmlns:a16="http://schemas.microsoft.com/office/drawing/2014/main" xmlns="" id="{7D9AFABD-593A-47C8-BC7C-B11B8B1C7DFF}"/>
              </a:ext>
            </a:extLst>
          </p:cNvPr>
          <p:cNvGrpSpPr/>
          <p:nvPr/>
        </p:nvGrpSpPr>
        <p:grpSpPr>
          <a:xfrm>
            <a:off x="1269694" y="2690101"/>
            <a:ext cx="7187607" cy="865587"/>
            <a:chOff x="2413591" y="2569011"/>
            <a:chExt cx="7187607" cy="865587"/>
          </a:xfrm>
        </p:grpSpPr>
        <p:sp>
          <p:nvSpPr>
            <p:cNvPr id="33" name="五边形 9">
              <a:extLst>
                <a:ext uri="{FF2B5EF4-FFF2-40B4-BE49-F238E27FC236}">
                  <a16:creationId xmlns:a16="http://schemas.microsoft.com/office/drawing/2014/main" xmlns="" id="{A03ACBC2-74B6-492D-B9D5-B1AA9AE107A1}"/>
                </a:ext>
              </a:extLst>
            </p:cNvPr>
            <p:cNvSpPr/>
            <p:nvPr/>
          </p:nvSpPr>
          <p:spPr>
            <a:xfrm>
              <a:off x="2860158" y="2714444"/>
              <a:ext cx="6741040" cy="707885"/>
            </a:xfrm>
            <a:prstGeom prst="homePlate">
              <a:avLst/>
            </a:prstGeom>
            <a:solidFill>
              <a:srgbClr val="FAA336"/>
            </a:solidFill>
            <a:ln>
              <a:noFill/>
            </a:ln>
          </p:spPr>
          <p:txBody>
            <a:bodyPr wrap="square" lIns="180000" tIns="180000" rIns="0" bIns="180000" anchor="ctr" anchorCtr="0">
              <a:noAutofit/>
            </a:bodyPr>
            <a:lstStyle/>
            <a:p>
              <a:pPr algn="ctr"/>
              <a:endParaRPr lang="zh-CN" altLang="en-US" sz="2000" dirty="0">
                <a:solidFill>
                  <a:schemeClr val="bg1"/>
                </a:solidFill>
              </a:endParaRPr>
            </a:p>
          </p:txBody>
        </p:sp>
        <p:sp>
          <p:nvSpPr>
            <p:cNvPr id="34" name="矩形 33">
              <a:extLst>
                <a:ext uri="{FF2B5EF4-FFF2-40B4-BE49-F238E27FC236}">
                  <a16:creationId xmlns:a16="http://schemas.microsoft.com/office/drawing/2014/main" xmlns="" id="{EAE4568E-6961-4ECB-A095-904828C40585}"/>
                </a:ext>
              </a:extLst>
            </p:cNvPr>
            <p:cNvSpPr/>
            <p:nvPr/>
          </p:nvSpPr>
          <p:spPr>
            <a:xfrm>
              <a:off x="3524749" y="2726712"/>
              <a:ext cx="5799588" cy="707886"/>
            </a:xfrm>
            <a:prstGeom prst="rect">
              <a:avLst/>
            </a:prstGeom>
          </p:spPr>
          <p:txBody>
            <a:bodyPr wrap="square">
              <a:spAutoFit/>
            </a:bodyPr>
            <a:lstStyle/>
            <a:p>
              <a:r>
                <a:rPr lang="zh-CN" altLang="en-US" sz="2000" dirty="0">
                  <a:latin typeface="Microsoft YaHei" panose="020B0503020204020204" pitchFamily="34" charset="-122"/>
                  <a:ea typeface="Microsoft YaHei" panose="020B0503020204020204" pitchFamily="34" charset="-122"/>
                </a:rPr>
                <a:t>决胜全面建成小康社会、进而全面建设社会主义现代化强国的时代</a:t>
              </a:r>
              <a:endParaRPr lang="zh-CN" altLang="en-US" sz="2000" dirty="0"/>
            </a:p>
          </p:txBody>
        </p:sp>
        <p:sp>
          <p:nvSpPr>
            <p:cNvPr id="50" name="矩形 49">
              <a:extLst>
                <a:ext uri="{FF2B5EF4-FFF2-40B4-BE49-F238E27FC236}">
                  <a16:creationId xmlns:a16="http://schemas.microsoft.com/office/drawing/2014/main" xmlns="" id="{D6A66D5C-FE9A-4C11-9FC4-37BC1162888C}"/>
                </a:ext>
              </a:extLst>
            </p:cNvPr>
            <p:cNvSpPr/>
            <p:nvPr/>
          </p:nvSpPr>
          <p:spPr>
            <a:xfrm>
              <a:off x="2413591" y="2569011"/>
              <a:ext cx="1043053" cy="556074"/>
            </a:xfrm>
            <a:prstGeom prst="rect">
              <a:avLst/>
            </a:prstGeom>
            <a:solidFill>
              <a:srgbClr val="FAA336"/>
            </a:solidFill>
            <a:ln>
              <a:noFill/>
            </a:ln>
          </p:spPr>
          <p:txBody>
            <a:bodyPr wrap="square" lIns="0" tIns="180000" rIns="0" bIns="180000" anchor="ctr" anchorCtr="0">
              <a:no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二是</a:t>
              </a:r>
            </a:p>
          </p:txBody>
        </p:sp>
        <p:sp>
          <p:nvSpPr>
            <p:cNvPr id="51" name="直角三角形 50">
              <a:extLst>
                <a:ext uri="{FF2B5EF4-FFF2-40B4-BE49-F238E27FC236}">
                  <a16:creationId xmlns:a16="http://schemas.microsoft.com/office/drawing/2014/main" xmlns="" id="{31750A96-C5D8-4B35-948F-B041703F0E15}"/>
                </a:ext>
              </a:extLst>
            </p:cNvPr>
            <p:cNvSpPr/>
            <p:nvPr/>
          </p:nvSpPr>
          <p:spPr>
            <a:xfrm rot="5400000">
              <a:off x="3012824" y="2972418"/>
              <a:ext cx="291152" cy="596487"/>
            </a:xfrm>
            <a:prstGeom prst="rtTriangle">
              <a:avLst/>
            </a:prstGeom>
            <a:solidFill>
              <a:srgbClr val="CC5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a:extLst>
              <a:ext uri="{FF2B5EF4-FFF2-40B4-BE49-F238E27FC236}">
                <a16:creationId xmlns:a16="http://schemas.microsoft.com/office/drawing/2014/main" xmlns="" id="{6F607760-5948-48BA-890A-E9D14B7C0B0F}"/>
              </a:ext>
            </a:extLst>
          </p:cNvPr>
          <p:cNvGrpSpPr/>
          <p:nvPr/>
        </p:nvGrpSpPr>
        <p:grpSpPr>
          <a:xfrm>
            <a:off x="1269694" y="3668152"/>
            <a:ext cx="7187607" cy="865587"/>
            <a:chOff x="2413591" y="2569011"/>
            <a:chExt cx="7187607" cy="865587"/>
          </a:xfrm>
        </p:grpSpPr>
        <p:sp>
          <p:nvSpPr>
            <p:cNvPr id="53" name="五边形 9">
              <a:extLst>
                <a:ext uri="{FF2B5EF4-FFF2-40B4-BE49-F238E27FC236}">
                  <a16:creationId xmlns:a16="http://schemas.microsoft.com/office/drawing/2014/main" xmlns="" id="{B22E6E04-8320-4F5F-B274-B2C9AB974F8A}"/>
                </a:ext>
              </a:extLst>
            </p:cNvPr>
            <p:cNvSpPr/>
            <p:nvPr/>
          </p:nvSpPr>
          <p:spPr>
            <a:xfrm>
              <a:off x="2860158" y="2714444"/>
              <a:ext cx="6741040" cy="707885"/>
            </a:xfrm>
            <a:prstGeom prst="homePlate">
              <a:avLst/>
            </a:prstGeom>
            <a:solidFill>
              <a:srgbClr val="FAA336"/>
            </a:solidFill>
            <a:ln>
              <a:noFill/>
            </a:ln>
          </p:spPr>
          <p:txBody>
            <a:bodyPr wrap="square" lIns="180000" tIns="180000" rIns="0" bIns="180000" anchor="ctr" anchorCtr="0">
              <a:noAutofit/>
            </a:bodyPr>
            <a:lstStyle/>
            <a:p>
              <a:pPr algn="ctr"/>
              <a:endParaRPr lang="zh-CN" altLang="en-US" sz="2000" dirty="0">
                <a:solidFill>
                  <a:schemeClr val="bg1"/>
                </a:solidFill>
              </a:endParaRPr>
            </a:p>
          </p:txBody>
        </p:sp>
        <p:sp>
          <p:nvSpPr>
            <p:cNvPr id="54" name="矩形 53">
              <a:extLst>
                <a:ext uri="{FF2B5EF4-FFF2-40B4-BE49-F238E27FC236}">
                  <a16:creationId xmlns:a16="http://schemas.microsoft.com/office/drawing/2014/main" xmlns="" id="{34EFE103-7A59-4B78-93F1-B8D1998C4F7E}"/>
                </a:ext>
              </a:extLst>
            </p:cNvPr>
            <p:cNvSpPr/>
            <p:nvPr/>
          </p:nvSpPr>
          <p:spPr>
            <a:xfrm>
              <a:off x="3524749" y="2726712"/>
              <a:ext cx="5799588" cy="707886"/>
            </a:xfrm>
            <a:prstGeom prst="rect">
              <a:avLst/>
            </a:prstGeom>
          </p:spPr>
          <p:txBody>
            <a:bodyPr wrap="square">
              <a:spAutoFit/>
            </a:bodyPr>
            <a:lstStyle/>
            <a:p>
              <a:r>
                <a:rPr lang="zh-CN" altLang="en-US" sz="2000" dirty="0">
                  <a:latin typeface="Microsoft YaHei" panose="020B0503020204020204" pitchFamily="34" charset="-122"/>
                  <a:ea typeface="Microsoft YaHei" panose="020B0503020204020204" pitchFamily="34" charset="-122"/>
                </a:rPr>
                <a:t>全国各族人民团结奋斗、不断创造美好生活、逐步实现全体人民共同富裕的时代</a:t>
              </a:r>
              <a:endParaRPr lang="zh-CN" altLang="en-US" sz="2000" dirty="0"/>
            </a:p>
          </p:txBody>
        </p:sp>
        <p:sp>
          <p:nvSpPr>
            <p:cNvPr id="55" name="矩形 54">
              <a:extLst>
                <a:ext uri="{FF2B5EF4-FFF2-40B4-BE49-F238E27FC236}">
                  <a16:creationId xmlns:a16="http://schemas.microsoft.com/office/drawing/2014/main" xmlns="" id="{7A0038C1-8F9C-400F-9060-93A9E06F26C0}"/>
                </a:ext>
              </a:extLst>
            </p:cNvPr>
            <p:cNvSpPr/>
            <p:nvPr/>
          </p:nvSpPr>
          <p:spPr>
            <a:xfrm>
              <a:off x="2413591" y="2569011"/>
              <a:ext cx="1043053" cy="556074"/>
            </a:xfrm>
            <a:prstGeom prst="rect">
              <a:avLst/>
            </a:prstGeom>
            <a:solidFill>
              <a:srgbClr val="FAA336"/>
            </a:solidFill>
            <a:ln>
              <a:noFill/>
            </a:ln>
          </p:spPr>
          <p:txBody>
            <a:bodyPr wrap="square" lIns="0" tIns="180000" rIns="0" bIns="180000" anchor="ctr" anchorCtr="0">
              <a:no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三是</a:t>
              </a:r>
            </a:p>
          </p:txBody>
        </p:sp>
        <p:sp>
          <p:nvSpPr>
            <p:cNvPr id="56" name="直角三角形 55">
              <a:extLst>
                <a:ext uri="{FF2B5EF4-FFF2-40B4-BE49-F238E27FC236}">
                  <a16:creationId xmlns:a16="http://schemas.microsoft.com/office/drawing/2014/main" xmlns="" id="{10F77351-525F-4A95-8A38-442F89594522}"/>
                </a:ext>
              </a:extLst>
            </p:cNvPr>
            <p:cNvSpPr/>
            <p:nvPr/>
          </p:nvSpPr>
          <p:spPr>
            <a:xfrm rot="5400000">
              <a:off x="3012824" y="2972418"/>
              <a:ext cx="291152" cy="596487"/>
            </a:xfrm>
            <a:prstGeom prst="rtTriangle">
              <a:avLst/>
            </a:prstGeom>
            <a:solidFill>
              <a:srgbClr val="CC5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7" name="组合 56">
            <a:extLst>
              <a:ext uri="{FF2B5EF4-FFF2-40B4-BE49-F238E27FC236}">
                <a16:creationId xmlns:a16="http://schemas.microsoft.com/office/drawing/2014/main" xmlns="" id="{83DC594D-FFDE-4683-9868-ACC8E06D168A}"/>
              </a:ext>
            </a:extLst>
          </p:cNvPr>
          <p:cNvGrpSpPr/>
          <p:nvPr/>
        </p:nvGrpSpPr>
        <p:grpSpPr>
          <a:xfrm>
            <a:off x="1269694" y="4646203"/>
            <a:ext cx="7187607" cy="865587"/>
            <a:chOff x="2413591" y="2569011"/>
            <a:chExt cx="7187607" cy="865587"/>
          </a:xfrm>
        </p:grpSpPr>
        <p:sp>
          <p:nvSpPr>
            <p:cNvPr id="58" name="五边形 9">
              <a:extLst>
                <a:ext uri="{FF2B5EF4-FFF2-40B4-BE49-F238E27FC236}">
                  <a16:creationId xmlns:a16="http://schemas.microsoft.com/office/drawing/2014/main" xmlns="" id="{BB5042E5-CE5E-485F-9231-35FAC5D2430C}"/>
                </a:ext>
              </a:extLst>
            </p:cNvPr>
            <p:cNvSpPr/>
            <p:nvPr/>
          </p:nvSpPr>
          <p:spPr>
            <a:xfrm>
              <a:off x="2860158" y="2714444"/>
              <a:ext cx="6741040" cy="707885"/>
            </a:xfrm>
            <a:prstGeom prst="homePlate">
              <a:avLst/>
            </a:prstGeom>
            <a:solidFill>
              <a:srgbClr val="FAA336"/>
            </a:solidFill>
            <a:ln>
              <a:noFill/>
            </a:ln>
          </p:spPr>
          <p:txBody>
            <a:bodyPr wrap="square" lIns="180000" tIns="180000" rIns="0" bIns="180000" anchor="ctr" anchorCtr="0">
              <a:noAutofit/>
            </a:bodyPr>
            <a:lstStyle/>
            <a:p>
              <a:pPr algn="ctr"/>
              <a:endParaRPr lang="zh-CN" altLang="en-US" sz="2000" dirty="0">
                <a:solidFill>
                  <a:schemeClr val="bg1"/>
                </a:solidFill>
              </a:endParaRPr>
            </a:p>
          </p:txBody>
        </p:sp>
        <p:sp>
          <p:nvSpPr>
            <p:cNvPr id="59" name="矩形 58">
              <a:extLst>
                <a:ext uri="{FF2B5EF4-FFF2-40B4-BE49-F238E27FC236}">
                  <a16:creationId xmlns:a16="http://schemas.microsoft.com/office/drawing/2014/main" xmlns="" id="{F8B2A266-6E50-463E-924A-8FCC592F2EA6}"/>
                </a:ext>
              </a:extLst>
            </p:cNvPr>
            <p:cNvSpPr/>
            <p:nvPr/>
          </p:nvSpPr>
          <p:spPr>
            <a:xfrm>
              <a:off x="3524749" y="2726712"/>
              <a:ext cx="5799588" cy="707886"/>
            </a:xfrm>
            <a:prstGeom prst="rect">
              <a:avLst/>
            </a:prstGeom>
          </p:spPr>
          <p:txBody>
            <a:bodyPr wrap="square">
              <a:spAutoFit/>
            </a:bodyPr>
            <a:lstStyle/>
            <a:p>
              <a:r>
                <a:rPr lang="zh-CN" altLang="en-US" sz="2000" dirty="0">
                  <a:latin typeface="Microsoft YaHei" panose="020B0503020204020204" pitchFamily="34" charset="-122"/>
                  <a:ea typeface="Microsoft YaHei" panose="020B0503020204020204" pitchFamily="34" charset="-122"/>
                </a:rPr>
                <a:t>全体中华儿女勠力同心、奋力实现中华民族伟大复兴中国梦的时代</a:t>
              </a:r>
              <a:endParaRPr lang="zh-CN" altLang="en-US" sz="2000" dirty="0"/>
            </a:p>
          </p:txBody>
        </p:sp>
        <p:sp>
          <p:nvSpPr>
            <p:cNvPr id="60" name="矩形 59">
              <a:extLst>
                <a:ext uri="{FF2B5EF4-FFF2-40B4-BE49-F238E27FC236}">
                  <a16:creationId xmlns:a16="http://schemas.microsoft.com/office/drawing/2014/main" xmlns="" id="{2848FB21-2A88-4FBB-AD8A-F89312613A6F}"/>
                </a:ext>
              </a:extLst>
            </p:cNvPr>
            <p:cNvSpPr/>
            <p:nvPr/>
          </p:nvSpPr>
          <p:spPr>
            <a:xfrm>
              <a:off x="2413591" y="2569011"/>
              <a:ext cx="1043053" cy="556074"/>
            </a:xfrm>
            <a:prstGeom prst="rect">
              <a:avLst/>
            </a:prstGeom>
            <a:solidFill>
              <a:srgbClr val="FAA336"/>
            </a:solidFill>
            <a:ln>
              <a:noFill/>
            </a:ln>
          </p:spPr>
          <p:txBody>
            <a:bodyPr wrap="square" lIns="0" tIns="180000" rIns="0" bIns="180000" anchor="ctr" anchorCtr="0">
              <a:no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四是</a:t>
              </a:r>
            </a:p>
          </p:txBody>
        </p:sp>
        <p:sp>
          <p:nvSpPr>
            <p:cNvPr id="61" name="直角三角形 60">
              <a:extLst>
                <a:ext uri="{FF2B5EF4-FFF2-40B4-BE49-F238E27FC236}">
                  <a16:creationId xmlns:a16="http://schemas.microsoft.com/office/drawing/2014/main" xmlns="" id="{CDC403A9-499C-4AC5-9314-2B38D7443400}"/>
                </a:ext>
              </a:extLst>
            </p:cNvPr>
            <p:cNvSpPr/>
            <p:nvPr/>
          </p:nvSpPr>
          <p:spPr>
            <a:xfrm rot="5400000">
              <a:off x="3012824" y="2972418"/>
              <a:ext cx="291152" cy="596487"/>
            </a:xfrm>
            <a:prstGeom prst="rtTriangle">
              <a:avLst/>
            </a:prstGeom>
            <a:solidFill>
              <a:srgbClr val="CC5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2" name="组合 61">
            <a:extLst>
              <a:ext uri="{FF2B5EF4-FFF2-40B4-BE49-F238E27FC236}">
                <a16:creationId xmlns:a16="http://schemas.microsoft.com/office/drawing/2014/main" xmlns="" id="{23C52D6F-FC73-4B2D-9AAB-C66FF92BCA6E}"/>
              </a:ext>
            </a:extLst>
          </p:cNvPr>
          <p:cNvGrpSpPr/>
          <p:nvPr/>
        </p:nvGrpSpPr>
        <p:grpSpPr>
          <a:xfrm>
            <a:off x="1269694" y="5624252"/>
            <a:ext cx="7187607" cy="865587"/>
            <a:chOff x="2413591" y="2569011"/>
            <a:chExt cx="7187607" cy="865587"/>
          </a:xfrm>
        </p:grpSpPr>
        <p:sp>
          <p:nvSpPr>
            <p:cNvPr id="63" name="五边形 9">
              <a:extLst>
                <a:ext uri="{FF2B5EF4-FFF2-40B4-BE49-F238E27FC236}">
                  <a16:creationId xmlns:a16="http://schemas.microsoft.com/office/drawing/2014/main" xmlns="" id="{4651C245-6CE4-49E7-95D8-5899685FEB70}"/>
                </a:ext>
              </a:extLst>
            </p:cNvPr>
            <p:cNvSpPr/>
            <p:nvPr/>
          </p:nvSpPr>
          <p:spPr>
            <a:xfrm>
              <a:off x="2860158" y="2714444"/>
              <a:ext cx="6741040" cy="707885"/>
            </a:xfrm>
            <a:prstGeom prst="homePlate">
              <a:avLst/>
            </a:prstGeom>
            <a:solidFill>
              <a:srgbClr val="FAA336"/>
            </a:solidFill>
            <a:ln>
              <a:noFill/>
            </a:ln>
          </p:spPr>
          <p:txBody>
            <a:bodyPr wrap="square" lIns="180000" tIns="180000" rIns="0" bIns="180000" anchor="ctr" anchorCtr="0">
              <a:noAutofit/>
            </a:bodyPr>
            <a:lstStyle/>
            <a:p>
              <a:pPr algn="ctr"/>
              <a:endParaRPr lang="zh-CN" altLang="en-US" sz="2000" dirty="0">
                <a:solidFill>
                  <a:schemeClr val="bg1"/>
                </a:solidFill>
              </a:endParaRPr>
            </a:p>
          </p:txBody>
        </p:sp>
        <p:sp>
          <p:nvSpPr>
            <p:cNvPr id="64" name="矩形 63">
              <a:extLst>
                <a:ext uri="{FF2B5EF4-FFF2-40B4-BE49-F238E27FC236}">
                  <a16:creationId xmlns:a16="http://schemas.microsoft.com/office/drawing/2014/main" xmlns="" id="{3FF79FBC-DEFC-49CE-B5B0-C4D56F4888A2}"/>
                </a:ext>
              </a:extLst>
            </p:cNvPr>
            <p:cNvSpPr/>
            <p:nvPr/>
          </p:nvSpPr>
          <p:spPr>
            <a:xfrm>
              <a:off x="3524749" y="2726712"/>
              <a:ext cx="5799588" cy="707886"/>
            </a:xfrm>
            <a:prstGeom prst="rect">
              <a:avLst/>
            </a:prstGeom>
          </p:spPr>
          <p:txBody>
            <a:bodyPr wrap="square">
              <a:spAutoFit/>
            </a:bodyPr>
            <a:lstStyle/>
            <a:p>
              <a:r>
                <a:rPr lang="zh-CN" altLang="en-US" sz="2000" dirty="0">
                  <a:latin typeface="Microsoft YaHei" panose="020B0503020204020204" pitchFamily="34" charset="-122"/>
                  <a:ea typeface="Microsoft YaHei" panose="020B0503020204020204" pitchFamily="34" charset="-122"/>
                </a:rPr>
                <a:t>我国日益走近世界舞台中央、不断为人类作出更大贡献的时代</a:t>
              </a:r>
              <a:endParaRPr lang="zh-CN" altLang="en-US" sz="2000" dirty="0"/>
            </a:p>
          </p:txBody>
        </p:sp>
        <p:sp>
          <p:nvSpPr>
            <p:cNvPr id="65" name="矩形 64">
              <a:extLst>
                <a:ext uri="{FF2B5EF4-FFF2-40B4-BE49-F238E27FC236}">
                  <a16:creationId xmlns:a16="http://schemas.microsoft.com/office/drawing/2014/main" xmlns="" id="{9A702AAE-E922-4D7F-9733-42F7DACADC5D}"/>
                </a:ext>
              </a:extLst>
            </p:cNvPr>
            <p:cNvSpPr/>
            <p:nvPr/>
          </p:nvSpPr>
          <p:spPr>
            <a:xfrm>
              <a:off x="2413591" y="2569011"/>
              <a:ext cx="1043053" cy="556074"/>
            </a:xfrm>
            <a:prstGeom prst="rect">
              <a:avLst/>
            </a:prstGeom>
            <a:solidFill>
              <a:srgbClr val="FAA336"/>
            </a:solidFill>
            <a:ln>
              <a:noFill/>
            </a:ln>
          </p:spPr>
          <p:txBody>
            <a:bodyPr wrap="square" lIns="0" tIns="180000" rIns="0" bIns="180000" anchor="ctr" anchorCtr="0">
              <a:no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五是</a:t>
              </a:r>
            </a:p>
          </p:txBody>
        </p:sp>
        <p:sp>
          <p:nvSpPr>
            <p:cNvPr id="66" name="直角三角形 65">
              <a:extLst>
                <a:ext uri="{FF2B5EF4-FFF2-40B4-BE49-F238E27FC236}">
                  <a16:creationId xmlns:a16="http://schemas.microsoft.com/office/drawing/2014/main" xmlns="" id="{3441A670-8173-4B1E-B2CA-BF64FCEF03DE}"/>
                </a:ext>
              </a:extLst>
            </p:cNvPr>
            <p:cNvSpPr/>
            <p:nvPr/>
          </p:nvSpPr>
          <p:spPr>
            <a:xfrm rot="5400000">
              <a:off x="3012824" y="2972418"/>
              <a:ext cx="291152" cy="596487"/>
            </a:xfrm>
            <a:prstGeom prst="rtTriangle">
              <a:avLst/>
            </a:prstGeom>
            <a:solidFill>
              <a:srgbClr val="CC5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 xmlns:p14="http://schemas.microsoft.com/office/powerpoint/2010/main" val="200320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500" fill="hold"/>
                                        <p:tgtEl>
                                          <p:spTgt spid="32"/>
                                        </p:tgtEl>
                                        <p:attrNameLst>
                                          <p:attrName>ppt_x</p:attrName>
                                        </p:attrNameLst>
                                      </p:cBhvr>
                                      <p:tavLst>
                                        <p:tav tm="0">
                                          <p:val>
                                            <p:strVal val="0-#ppt_w/2"/>
                                          </p:val>
                                        </p:tav>
                                        <p:tav tm="100000">
                                          <p:val>
                                            <p:strVal val="#ppt_x"/>
                                          </p:val>
                                        </p:tav>
                                      </p:tavLst>
                                    </p:anim>
                                    <p:anim calcmode="lin" valueType="num">
                                      <p:cBhvr additive="base">
                                        <p:cTn id="19" dur="500" fill="hold"/>
                                        <p:tgtEl>
                                          <p:spTgt spid="32"/>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500" fill="hold"/>
                                        <p:tgtEl>
                                          <p:spTgt spid="52"/>
                                        </p:tgtEl>
                                        <p:attrNameLst>
                                          <p:attrName>ppt_x</p:attrName>
                                        </p:attrNameLst>
                                      </p:cBhvr>
                                      <p:tavLst>
                                        <p:tav tm="0">
                                          <p:val>
                                            <p:strVal val="0-#ppt_w/2"/>
                                          </p:val>
                                        </p:tav>
                                        <p:tav tm="100000">
                                          <p:val>
                                            <p:strVal val="#ppt_x"/>
                                          </p:val>
                                        </p:tav>
                                      </p:tavLst>
                                    </p:anim>
                                    <p:anim calcmode="lin" valueType="num">
                                      <p:cBhvr additive="base">
                                        <p:cTn id="24" dur="500" fill="hold"/>
                                        <p:tgtEl>
                                          <p:spTgt spid="52"/>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8" fill="hold" nodeType="afterEffect">
                                  <p:stCondLst>
                                    <p:cond delay="0"/>
                                  </p:stCondLst>
                                  <p:childTnLst>
                                    <p:set>
                                      <p:cBhvr>
                                        <p:cTn id="27" dur="1" fill="hold">
                                          <p:stCondLst>
                                            <p:cond delay="0"/>
                                          </p:stCondLst>
                                        </p:cTn>
                                        <p:tgtEl>
                                          <p:spTgt spid="57"/>
                                        </p:tgtEl>
                                        <p:attrNameLst>
                                          <p:attrName>style.visibility</p:attrName>
                                        </p:attrNameLst>
                                      </p:cBhvr>
                                      <p:to>
                                        <p:strVal val="visible"/>
                                      </p:to>
                                    </p:set>
                                    <p:anim calcmode="lin" valueType="num">
                                      <p:cBhvr additive="base">
                                        <p:cTn id="28" dur="500" fill="hold"/>
                                        <p:tgtEl>
                                          <p:spTgt spid="57"/>
                                        </p:tgtEl>
                                        <p:attrNameLst>
                                          <p:attrName>ppt_x</p:attrName>
                                        </p:attrNameLst>
                                      </p:cBhvr>
                                      <p:tavLst>
                                        <p:tav tm="0">
                                          <p:val>
                                            <p:strVal val="0-#ppt_w/2"/>
                                          </p:val>
                                        </p:tav>
                                        <p:tav tm="100000">
                                          <p:val>
                                            <p:strVal val="#ppt_x"/>
                                          </p:val>
                                        </p:tav>
                                      </p:tavLst>
                                    </p:anim>
                                    <p:anim calcmode="lin" valueType="num">
                                      <p:cBhvr additive="base">
                                        <p:cTn id="29" dur="500" fill="hold"/>
                                        <p:tgtEl>
                                          <p:spTgt spid="57"/>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8" fill="hold" nodeType="afterEffect">
                                  <p:stCondLst>
                                    <p:cond delay="0"/>
                                  </p:stCondLst>
                                  <p:childTnLst>
                                    <p:set>
                                      <p:cBhvr>
                                        <p:cTn id="32" dur="1" fill="hold">
                                          <p:stCondLst>
                                            <p:cond delay="0"/>
                                          </p:stCondLst>
                                        </p:cTn>
                                        <p:tgtEl>
                                          <p:spTgt spid="62"/>
                                        </p:tgtEl>
                                        <p:attrNameLst>
                                          <p:attrName>style.visibility</p:attrName>
                                        </p:attrNameLst>
                                      </p:cBhvr>
                                      <p:to>
                                        <p:strVal val="visible"/>
                                      </p:to>
                                    </p:set>
                                    <p:anim calcmode="lin" valueType="num">
                                      <p:cBhvr additive="base">
                                        <p:cTn id="33" dur="500" fill="hold"/>
                                        <p:tgtEl>
                                          <p:spTgt spid="62"/>
                                        </p:tgtEl>
                                        <p:attrNameLst>
                                          <p:attrName>ppt_x</p:attrName>
                                        </p:attrNameLst>
                                      </p:cBhvr>
                                      <p:tavLst>
                                        <p:tav tm="0">
                                          <p:val>
                                            <p:strVal val="0-#ppt_w/2"/>
                                          </p:val>
                                        </p:tav>
                                        <p:tav tm="100000">
                                          <p:val>
                                            <p:strVal val="#ppt_x"/>
                                          </p:val>
                                        </p:tav>
                                      </p:tavLst>
                                    </p:anim>
                                    <p:anim calcmode="lin" valueType="num">
                                      <p:cBhvr additive="base">
                                        <p:cTn id="34" dur="500" fill="hold"/>
                                        <p:tgtEl>
                                          <p:spTgt spid="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69694" y="146046"/>
            <a:ext cx="7604141" cy="460007"/>
          </a:xfrm>
        </p:spPr>
        <p:txBody>
          <a:bodyPr/>
          <a:lstStyle/>
          <a:p>
            <a:r>
              <a:rPr lang="zh-CN" altLang="en-US" dirty="0"/>
              <a:t>四、准确把握中国特色社会主义进入新时代的重大判断</a:t>
            </a:r>
          </a:p>
        </p:txBody>
      </p:sp>
      <p:grpSp>
        <p:nvGrpSpPr>
          <p:cNvPr id="5" name="组合 4"/>
          <p:cNvGrpSpPr/>
          <p:nvPr/>
        </p:nvGrpSpPr>
        <p:grpSpPr>
          <a:xfrm>
            <a:off x="2478449" y="724256"/>
            <a:ext cx="4059478" cy="934731"/>
            <a:chOff x="2478449" y="724256"/>
            <a:chExt cx="4059478" cy="934731"/>
          </a:xfrm>
        </p:grpSpPr>
        <p:grpSp>
          <p:nvGrpSpPr>
            <p:cNvPr id="7" name="组合 6"/>
            <p:cNvGrpSpPr/>
            <p:nvPr/>
          </p:nvGrpSpPr>
          <p:grpSpPr>
            <a:xfrm>
              <a:off x="2478449" y="1071341"/>
              <a:ext cx="4059478" cy="587646"/>
              <a:chOff x="2540581" y="1268869"/>
              <a:chExt cx="4059478" cy="587646"/>
            </a:xfrm>
          </p:grpSpPr>
          <p:sp>
            <p:nvSpPr>
              <p:cNvPr id="4" name="文本占位符 22"/>
              <p:cNvSpPr txBox="1">
                <a:spLocks/>
              </p:cNvSpPr>
              <p:nvPr/>
            </p:nvSpPr>
            <p:spPr>
              <a:xfrm>
                <a:off x="2540581" y="1268869"/>
                <a:ext cx="1167970" cy="587646"/>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dirty="0">
                    <a:solidFill>
                      <a:srgbClr val="27A9C6"/>
                    </a:solidFill>
                  </a:rPr>
                  <a:t>把握好</a:t>
                </a:r>
              </a:p>
            </p:txBody>
          </p:sp>
          <p:sp>
            <p:nvSpPr>
              <p:cNvPr id="9" name="文本占位符 22"/>
              <p:cNvSpPr txBox="1">
                <a:spLocks/>
              </p:cNvSpPr>
              <p:nvPr/>
            </p:nvSpPr>
            <p:spPr>
              <a:xfrm>
                <a:off x="4284740" y="1268869"/>
                <a:ext cx="2315319" cy="587646"/>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dirty="0">
                    <a:solidFill>
                      <a:srgbClr val="27A9C6"/>
                    </a:solidFill>
                  </a:rPr>
                  <a:t>点重大意义</a:t>
                </a:r>
              </a:p>
            </p:txBody>
          </p:sp>
        </p:grpSp>
        <p:pic>
          <p:nvPicPr>
            <p:cNvPr id="17" name="图片 1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20954" y="724256"/>
              <a:ext cx="565713" cy="900000"/>
            </a:xfrm>
            <a:prstGeom prst="rect">
              <a:avLst/>
            </a:prstGeom>
          </p:spPr>
        </p:pic>
      </p:grpSp>
      <p:grpSp>
        <p:nvGrpSpPr>
          <p:cNvPr id="13" name="组合 12">
            <a:extLst>
              <a:ext uri="{FF2B5EF4-FFF2-40B4-BE49-F238E27FC236}">
                <a16:creationId xmlns:a16="http://schemas.microsoft.com/office/drawing/2014/main" xmlns="" id="{1233D182-9433-4E65-8956-04822D8C8369}"/>
              </a:ext>
            </a:extLst>
          </p:cNvPr>
          <p:cNvGrpSpPr/>
          <p:nvPr/>
        </p:nvGrpSpPr>
        <p:grpSpPr>
          <a:xfrm>
            <a:off x="1144188" y="1830036"/>
            <a:ext cx="6843365" cy="1350365"/>
            <a:chOff x="1269694" y="2054854"/>
            <a:chExt cx="6683507" cy="1350365"/>
          </a:xfrm>
        </p:grpSpPr>
        <p:sp>
          <p:nvSpPr>
            <p:cNvPr id="24" name="矩形: 圆角 23">
              <a:extLst>
                <a:ext uri="{FF2B5EF4-FFF2-40B4-BE49-F238E27FC236}">
                  <a16:creationId xmlns:a16="http://schemas.microsoft.com/office/drawing/2014/main" xmlns="" id="{19577334-23FF-4157-90DE-5BE7890642A5}"/>
                </a:ext>
              </a:extLst>
            </p:cNvPr>
            <p:cNvSpPr/>
            <p:nvPr/>
          </p:nvSpPr>
          <p:spPr>
            <a:xfrm>
              <a:off x="1269694" y="2054854"/>
              <a:ext cx="6683507" cy="1249452"/>
            </a:xfrm>
            <a:prstGeom prst="roundRect">
              <a:avLst/>
            </a:prstGeom>
            <a:solidFill>
              <a:srgbClr val="CC5B17"/>
            </a:solidFill>
            <a:ln>
              <a:solidFill>
                <a:srgbClr val="CC5B17"/>
              </a:solidFill>
            </a:ln>
          </p:spPr>
          <p:txBody>
            <a:bodyPr anchor="ctr" anchorCtr="0"/>
            <a:lstStyle/>
            <a:p>
              <a:pPr>
                <a:lnSpc>
                  <a:spcPct val="90000"/>
                </a:lnSpc>
                <a:spcBef>
                  <a:spcPts val="1000"/>
                </a:spcBef>
              </a:pPr>
              <a:endParaRPr lang="zh-CN" altLang="zh-CN" sz="2000" dirty="0">
                <a:latin typeface="微软雅黑" panose="020B0503020204020204" pitchFamily="34" charset="-122"/>
                <a:ea typeface="微软雅黑" panose="020B0503020204020204" pitchFamily="34" charset="-122"/>
              </a:endParaRPr>
            </a:p>
          </p:txBody>
        </p:sp>
        <p:sp>
          <p:nvSpPr>
            <p:cNvPr id="6" name="矩形: 圆角 5"/>
            <p:cNvSpPr/>
            <p:nvPr/>
          </p:nvSpPr>
          <p:spPr>
            <a:xfrm>
              <a:off x="1269694" y="2251371"/>
              <a:ext cx="6683507" cy="1153848"/>
            </a:xfrm>
            <a:prstGeom prst="roundRect">
              <a:avLst/>
            </a:prstGeom>
            <a:solidFill>
              <a:schemeClr val="bg1"/>
            </a:solidFill>
            <a:ln>
              <a:solidFill>
                <a:srgbClr val="CC5B17"/>
              </a:solidFill>
            </a:ln>
          </p:spPr>
          <p:txBody>
            <a:bodyPr anchor="ctr" anchorCtr="0"/>
            <a:lstStyle/>
            <a:p>
              <a:pPr>
                <a:lnSpc>
                  <a:spcPct val="90000"/>
                </a:lnSpc>
                <a:spcBef>
                  <a:spcPts val="1000"/>
                </a:spcBef>
              </a:pPr>
              <a:r>
                <a:rPr lang="zh-CN" altLang="zh-CN" sz="2000" dirty="0">
                  <a:latin typeface="微软雅黑" panose="020B0503020204020204" pitchFamily="34" charset="-122"/>
                  <a:ea typeface="微软雅黑" panose="020B0503020204020204" pitchFamily="34" charset="-122"/>
                </a:rPr>
                <a:t>一是</a:t>
              </a:r>
              <a:r>
                <a:rPr lang="zh-CN" altLang="zh-CN" sz="2400" b="1" dirty="0">
                  <a:ln w="9525">
                    <a:solidFill>
                      <a:schemeClr val="bg1"/>
                    </a:solidFill>
                    <a:prstDash val="solid"/>
                  </a:ln>
                  <a:solidFill>
                    <a:srgbClr val="DD5604"/>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rPr>
                <a:t>意味</a:t>
              </a:r>
              <a:r>
                <a:rPr lang="zh-CN" altLang="zh-CN" sz="2000" dirty="0">
                  <a:latin typeface="微软雅黑" panose="020B0503020204020204" pitchFamily="34" charset="-122"/>
                  <a:ea typeface="微软雅黑" panose="020B0503020204020204" pitchFamily="34" charset="-122"/>
                </a:rPr>
                <a:t>着中华民族迎来了从</a:t>
              </a:r>
              <a:r>
                <a:rPr lang="zh-CN" altLang="zh-CN" sz="2000" dirty="0">
                  <a:solidFill>
                    <a:srgbClr val="DA251C"/>
                  </a:solidFill>
                  <a:latin typeface="微软雅黑" panose="020B0503020204020204" pitchFamily="34" charset="-122"/>
                  <a:ea typeface="微软雅黑" panose="020B0503020204020204" pitchFamily="34" charset="-122"/>
                </a:rPr>
                <a:t>站起来、富起来到强起来</a:t>
              </a:r>
              <a:r>
                <a:rPr lang="zh-CN" altLang="zh-CN" sz="2000" dirty="0">
                  <a:latin typeface="微软雅黑" panose="020B0503020204020204" pitchFamily="34" charset="-122"/>
                  <a:ea typeface="微软雅黑" panose="020B0503020204020204" pitchFamily="34" charset="-122"/>
                </a:rPr>
                <a:t>的伟大飞跃，迎来了实现中华民族伟大复兴的光明</a:t>
              </a:r>
              <a:r>
                <a:rPr lang="zh-CN" altLang="zh-CN" sz="2000" dirty="0" smtClean="0">
                  <a:latin typeface="微软雅黑" panose="020B0503020204020204" pitchFamily="34" charset="-122"/>
                  <a:ea typeface="微软雅黑" panose="020B0503020204020204" pitchFamily="34" charset="-122"/>
                </a:rPr>
                <a:t>前景</a:t>
              </a:r>
              <a:r>
                <a:rPr lang="zh-CN" altLang="en-US" sz="2000" dirty="0" smtClean="0">
                  <a:latin typeface="微软雅黑" panose="020B0503020204020204" pitchFamily="34" charset="-122"/>
                  <a:ea typeface="微软雅黑" panose="020B0503020204020204" pitchFamily="34" charset="-122"/>
                </a:rPr>
                <a:t>；</a:t>
              </a:r>
              <a:endParaRPr lang="zh-CN" altLang="zh-CN" sz="2000" dirty="0">
                <a:latin typeface="微软雅黑" panose="020B0503020204020204" pitchFamily="34" charset="-122"/>
                <a:ea typeface="微软雅黑" panose="020B0503020204020204" pitchFamily="34" charset="-122"/>
              </a:endParaRPr>
            </a:p>
          </p:txBody>
        </p:sp>
      </p:grpSp>
      <p:grpSp>
        <p:nvGrpSpPr>
          <p:cNvPr id="26" name="组合 25">
            <a:extLst>
              <a:ext uri="{FF2B5EF4-FFF2-40B4-BE49-F238E27FC236}">
                <a16:creationId xmlns:a16="http://schemas.microsoft.com/office/drawing/2014/main" xmlns="" id="{1A55207A-0BE2-40EA-AD7D-20DE5A3A5CB3}"/>
              </a:ext>
            </a:extLst>
          </p:cNvPr>
          <p:cNvGrpSpPr/>
          <p:nvPr/>
        </p:nvGrpSpPr>
        <p:grpSpPr>
          <a:xfrm>
            <a:off x="1144186" y="3486286"/>
            <a:ext cx="6843365" cy="1569418"/>
            <a:chOff x="1269694" y="2054854"/>
            <a:chExt cx="6683507" cy="1350365"/>
          </a:xfrm>
        </p:grpSpPr>
        <p:sp>
          <p:nvSpPr>
            <p:cNvPr id="27" name="矩形: 圆角 26">
              <a:extLst>
                <a:ext uri="{FF2B5EF4-FFF2-40B4-BE49-F238E27FC236}">
                  <a16:creationId xmlns:a16="http://schemas.microsoft.com/office/drawing/2014/main" xmlns="" id="{D65BA8AB-526C-425A-ACB4-3A5D3E718490}"/>
                </a:ext>
              </a:extLst>
            </p:cNvPr>
            <p:cNvSpPr/>
            <p:nvPr/>
          </p:nvSpPr>
          <p:spPr>
            <a:xfrm>
              <a:off x="1269694" y="2054854"/>
              <a:ext cx="6683507" cy="1249452"/>
            </a:xfrm>
            <a:prstGeom prst="roundRect">
              <a:avLst/>
            </a:prstGeom>
            <a:solidFill>
              <a:srgbClr val="CC5B17"/>
            </a:solidFill>
            <a:ln>
              <a:solidFill>
                <a:srgbClr val="CC5B17"/>
              </a:solidFill>
            </a:ln>
          </p:spPr>
          <p:txBody>
            <a:bodyPr anchor="ctr" anchorCtr="0"/>
            <a:lstStyle/>
            <a:p>
              <a:pPr>
                <a:lnSpc>
                  <a:spcPct val="90000"/>
                </a:lnSpc>
                <a:spcBef>
                  <a:spcPts val="1000"/>
                </a:spcBef>
              </a:pPr>
              <a:endParaRPr lang="zh-CN" altLang="zh-CN" sz="2000" dirty="0">
                <a:latin typeface="微软雅黑" panose="020B0503020204020204" pitchFamily="34" charset="-122"/>
                <a:ea typeface="微软雅黑" panose="020B0503020204020204" pitchFamily="34" charset="-122"/>
              </a:endParaRPr>
            </a:p>
          </p:txBody>
        </p:sp>
        <p:sp>
          <p:nvSpPr>
            <p:cNvPr id="28" name="矩形: 圆角 27">
              <a:extLst>
                <a:ext uri="{FF2B5EF4-FFF2-40B4-BE49-F238E27FC236}">
                  <a16:creationId xmlns:a16="http://schemas.microsoft.com/office/drawing/2014/main" xmlns="" id="{4799299E-81E3-4DCF-87AE-8039AA0F6F8A}"/>
                </a:ext>
              </a:extLst>
            </p:cNvPr>
            <p:cNvSpPr/>
            <p:nvPr/>
          </p:nvSpPr>
          <p:spPr>
            <a:xfrm>
              <a:off x="1269694" y="2251371"/>
              <a:ext cx="6683507" cy="1153848"/>
            </a:xfrm>
            <a:prstGeom prst="roundRect">
              <a:avLst/>
            </a:prstGeom>
            <a:solidFill>
              <a:schemeClr val="bg1"/>
            </a:solidFill>
            <a:ln>
              <a:solidFill>
                <a:srgbClr val="CC5B17"/>
              </a:solidFill>
            </a:ln>
          </p:spPr>
          <p:txBody>
            <a:bodyPr anchor="ctr" anchorCtr="0"/>
            <a:lstStyle/>
            <a:p>
              <a:pPr>
                <a:lnSpc>
                  <a:spcPct val="90000"/>
                </a:lnSpc>
                <a:spcBef>
                  <a:spcPts val="1000"/>
                </a:spcBef>
              </a:pPr>
              <a:r>
                <a:rPr lang="zh-CN" altLang="en-US" sz="2000" dirty="0">
                  <a:latin typeface="微软雅黑" panose="020B0503020204020204" pitchFamily="34" charset="-122"/>
                  <a:ea typeface="微软雅黑" panose="020B0503020204020204" pitchFamily="34" charset="-122"/>
                </a:rPr>
                <a:t>二是</a:t>
              </a:r>
              <a:r>
                <a:rPr lang="zh-CN" altLang="en-US" sz="2400" b="1" dirty="0">
                  <a:ln w="9525">
                    <a:solidFill>
                      <a:schemeClr val="bg1"/>
                    </a:solidFill>
                    <a:prstDash val="solid"/>
                  </a:ln>
                  <a:solidFill>
                    <a:srgbClr val="DD5604"/>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rPr>
                <a:t>意味</a:t>
              </a:r>
              <a:r>
                <a:rPr lang="zh-CN" altLang="en-US" sz="2000" dirty="0">
                  <a:latin typeface="微软雅黑" panose="020B0503020204020204" pitchFamily="34" charset="-122"/>
                  <a:ea typeface="微软雅黑" panose="020B0503020204020204" pitchFamily="34" charset="-122"/>
                </a:rPr>
                <a:t>着科学社会主义在二十一世纪的中国焕发出强大生机活力，在世界上高高举起了中国特色社会主义伟大旗帜；</a:t>
              </a:r>
            </a:p>
          </p:txBody>
        </p:sp>
      </p:grpSp>
      <p:grpSp>
        <p:nvGrpSpPr>
          <p:cNvPr id="29" name="组合 28">
            <a:extLst>
              <a:ext uri="{FF2B5EF4-FFF2-40B4-BE49-F238E27FC236}">
                <a16:creationId xmlns:a16="http://schemas.microsoft.com/office/drawing/2014/main" xmlns="" id="{CF025A02-DA6A-46A2-A02B-2961FA53143F}"/>
              </a:ext>
            </a:extLst>
          </p:cNvPr>
          <p:cNvGrpSpPr/>
          <p:nvPr/>
        </p:nvGrpSpPr>
        <p:grpSpPr>
          <a:xfrm>
            <a:off x="1144187" y="5361589"/>
            <a:ext cx="6843365" cy="1350365"/>
            <a:chOff x="1269694" y="2054854"/>
            <a:chExt cx="6683507" cy="1350365"/>
          </a:xfrm>
        </p:grpSpPr>
        <p:sp>
          <p:nvSpPr>
            <p:cNvPr id="30" name="矩形: 圆角 29">
              <a:extLst>
                <a:ext uri="{FF2B5EF4-FFF2-40B4-BE49-F238E27FC236}">
                  <a16:creationId xmlns:a16="http://schemas.microsoft.com/office/drawing/2014/main" xmlns="" id="{5EE73634-8573-4B93-A626-039D6B23851D}"/>
                </a:ext>
              </a:extLst>
            </p:cNvPr>
            <p:cNvSpPr/>
            <p:nvPr/>
          </p:nvSpPr>
          <p:spPr>
            <a:xfrm>
              <a:off x="1269694" y="2054854"/>
              <a:ext cx="6683507" cy="1249452"/>
            </a:xfrm>
            <a:prstGeom prst="roundRect">
              <a:avLst/>
            </a:prstGeom>
            <a:solidFill>
              <a:srgbClr val="CC5B17"/>
            </a:solidFill>
            <a:ln>
              <a:solidFill>
                <a:srgbClr val="CC5B17"/>
              </a:solidFill>
            </a:ln>
          </p:spPr>
          <p:txBody>
            <a:bodyPr anchor="ctr" anchorCtr="0"/>
            <a:lstStyle/>
            <a:p>
              <a:pPr>
                <a:lnSpc>
                  <a:spcPct val="90000"/>
                </a:lnSpc>
                <a:spcBef>
                  <a:spcPts val="1000"/>
                </a:spcBef>
              </a:pPr>
              <a:endParaRPr lang="zh-CN" altLang="zh-CN" sz="2000" dirty="0">
                <a:latin typeface="微软雅黑" panose="020B0503020204020204" pitchFamily="34" charset="-122"/>
                <a:ea typeface="微软雅黑" panose="020B0503020204020204" pitchFamily="34" charset="-122"/>
              </a:endParaRPr>
            </a:p>
          </p:txBody>
        </p:sp>
        <p:sp>
          <p:nvSpPr>
            <p:cNvPr id="31" name="矩形: 圆角 30">
              <a:extLst>
                <a:ext uri="{FF2B5EF4-FFF2-40B4-BE49-F238E27FC236}">
                  <a16:creationId xmlns:a16="http://schemas.microsoft.com/office/drawing/2014/main" xmlns="" id="{D58A50C6-18F7-46D5-BEE1-4B4743E24AD4}"/>
                </a:ext>
              </a:extLst>
            </p:cNvPr>
            <p:cNvSpPr/>
            <p:nvPr/>
          </p:nvSpPr>
          <p:spPr>
            <a:xfrm>
              <a:off x="1269694" y="2251371"/>
              <a:ext cx="6683507" cy="1153848"/>
            </a:xfrm>
            <a:prstGeom prst="roundRect">
              <a:avLst/>
            </a:prstGeom>
            <a:solidFill>
              <a:schemeClr val="bg1"/>
            </a:solidFill>
            <a:ln>
              <a:solidFill>
                <a:srgbClr val="CC5B17"/>
              </a:solidFill>
            </a:ln>
          </p:spPr>
          <p:txBody>
            <a:bodyPr anchor="ctr" anchorCtr="0"/>
            <a:lstStyle/>
            <a:p>
              <a:pPr>
                <a:lnSpc>
                  <a:spcPct val="90000"/>
                </a:lnSpc>
                <a:spcBef>
                  <a:spcPts val="1000"/>
                </a:spcBef>
              </a:pPr>
              <a:r>
                <a:rPr lang="zh-CN" altLang="en-US" sz="2000" dirty="0">
                  <a:latin typeface="微软雅黑" panose="020B0503020204020204" pitchFamily="34" charset="-122"/>
                  <a:ea typeface="微软雅黑" panose="020B0503020204020204" pitchFamily="34" charset="-122"/>
                </a:rPr>
                <a:t>三是</a:t>
              </a:r>
              <a:r>
                <a:rPr lang="zh-CN" altLang="en-US" sz="2400" b="1" dirty="0">
                  <a:ln w="9525">
                    <a:solidFill>
                      <a:schemeClr val="bg1"/>
                    </a:solidFill>
                    <a:prstDash val="solid"/>
                  </a:ln>
                  <a:solidFill>
                    <a:srgbClr val="DD5604"/>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rPr>
                <a:t>意味</a:t>
              </a:r>
              <a:r>
                <a:rPr lang="zh-CN" altLang="en-US" sz="2000" dirty="0">
                  <a:latin typeface="微软雅黑" panose="020B0503020204020204" pitchFamily="34" charset="-122"/>
                  <a:ea typeface="微软雅黑" panose="020B0503020204020204" pitchFamily="34" charset="-122"/>
                </a:rPr>
                <a:t>着中国特色社会主义的发展和繁荣，对全世界发展中国家走向现代化，贡献了中国智慧和中国方案。</a:t>
              </a:r>
            </a:p>
          </p:txBody>
        </p:sp>
      </p:grpSp>
    </p:spTree>
    <p:extLst>
      <p:ext uri="{BB962C8B-B14F-4D97-AF65-F5344CB8AC3E}">
        <p14:creationId xmlns="" xmlns:p14="http://schemas.microsoft.com/office/powerpoint/2010/main" val="393211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strVal val="#ppt_x"/>
                                          </p:val>
                                        </p:tav>
                                        <p:tav tm="100000">
                                          <p:val>
                                            <p:strVal val="#ppt_x"/>
                                          </p:val>
                                        </p:tav>
                                      </p:tavLst>
                                    </p:anim>
                                    <p:anim calcmode="lin" valueType="num">
                                      <p:cBhvr>
                                        <p:cTn id="15" dur="5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strVal val="#ppt_x"/>
                                          </p:val>
                                        </p:tav>
                                        <p:tav tm="100000">
                                          <p:val>
                                            <p:strVal val="#ppt_x"/>
                                          </p:val>
                                        </p:tav>
                                      </p:tavLst>
                                    </p:anim>
                                    <p:anim calcmode="lin" valueType="num">
                                      <p:cBhvr>
                                        <p:cTn id="21" dur="500" fill="hold"/>
                                        <p:tgtEl>
                                          <p:spTgt spid="2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anim calcmode="lin" valueType="num">
                                      <p:cBhvr>
                                        <p:cTn id="26" dur="500" fill="hold"/>
                                        <p:tgtEl>
                                          <p:spTgt spid="29"/>
                                        </p:tgtEl>
                                        <p:attrNameLst>
                                          <p:attrName>ppt_x</p:attrName>
                                        </p:attrNameLst>
                                      </p:cBhvr>
                                      <p:tavLst>
                                        <p:tav tm="0">
                                          <p:val>
                                            <p:strVal val="#ppt_x"/>
                                          </p:val>
                                        </p:tav>
                                        <p:tav tm="100000">
                                          <p:val>
                                            <p:strVal val="#ppt_x"/>
                                          </p:val>
                                        </p:tav>
                                      </p:tavLst>
                                    </p:anim>
                                    <p:anim calcmode="lin" valueType="num">
                                      <p:cBhvr>
                                        <p:cTn id="27"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69694" y="146046"/>
            <a:ext cx="7718441" cy="460007"/>
          </a:xfrm>
        </p:spPr>
        <p:txBody>
          <a:bodyPr/>
          <a:lstStyle/>
          <a:p>
            <a:r>
              <a:rPr lang="zh-CN" altLang="en-US" dirty="0"/>
              <a:t>五、准确把握我国社会主要矛盾发生的历史性变化</a:t>
            </a:r>
          </a:p>
        </p:txBody>
      </p:sp>
      <p:sp>
        <p:nvSpPr>
          <p:cNvPr id="8" name="矩形 7"/>
          <p:cNvSpPr/>
          <p:nvPr/>
        </p:nvSpPr>
        <p:spPr>
          <a:xfrm>
            <a:off x="1116514" y="2662518"/>
            <a:ext cx="7579251" cy="1966811"/>
          </a:xfrm>
          <a:prstGeom prst="rect">
            <a:avLst/>
          </a:prstGeom>
          <a:ln>
            <a:noFill/>
          </a:ln>
        </p:spPr>
        <p:txBody>
          <a:bodyPr wrap="square" anchor="ctr" anchorCtr="0">
            <a:noAutofit/>
          </a:bodyPr>
          <a:lstStyle/>
          <a:p>
            <a:pPr algn="ctr"/>
            <a:r>
              <a:rPr lang="zh-CN" altLang="en-US" sz="3600" b="1" dirty="0">
                <a:solidFill>
                  <a:srgbClr val="000000"/>
                </a:solidFill>
                <a:latin typeface="Microsoft YaHei" panose="020B0503020204020204" pitchFamily="34" charset="-122"/>
                <a:ea typeface="Microsoft YaHei" panose="020B0503020204020204" pitchFamily="34" charset="-122"/>
              </a:rPr>
              <a:t>“</a:t>
            </a:r>
            <a:r>
              <a:rPr lang="zh-CN" altLang="zh-CN" sz="3600" b="1" dirty="0">
                <a:solidFill>
                  <a:srgbClr val="000000"/>
                </a:solidFill>
                <a:latin typeface="Microsoft YaHei" panose="020B0503020204020204" pitchFamily="34" charset="-122"/>
                <a:ea typeface="Microsoft YaHei" panose="020B0503020204020204" pitchFamily="34" charset="-122"/>
              </a:rPr>
              <a:t>人民日益增长的</a:t>
            </a:r>
            <a:r>
              <a:rPr lang="zh-CN" altLang="zh-CN" sz="3600" b="1" dirty="0">
                <a:solidFill>
                  <a:srgbClr val="C00000"/>
                </a:solidFill>
                <a:latin typeface="Microsoft YaHei" panose="020B0503020204020204" pitchFamily="34" charset="-122"/>
                <a:ea typeface="Microsoft YaHei" panose="020B0503020204020204" pitchFamily="34" charset="-122"/>
              </a:rPr>
              <a:t>美好生活需要</a:t>
            </a:r>
            <a:r>
              <a:rPr lang="zh-CN" altLang="zh-CN" sz="3600" b="1" dirty="0">
                <a:solidFill>
                  <a:srgbClr val="000000"/>
                </a:solidFill>
                <a:latin typeface="Microsoft YaHei" panose="020B0503020204020204" pitchFamily="34" charset="-122"/>
                <a:ea typeface="Microsoft YaHei" panose="020B0503020204020204" pitchFamily="34" charset="-122"/>
              </a:rPr>
              <a:t>和</a:t>
            </a:r>
            <a:endParaRPr lang="en-US" altLang="zh-CN" sz="3600" b="1" dirty="0">
              <a:solidFill>
                <a:srgbClr val="000000"/>
              </a:solidFill>
              <a:latin typeface="Microsoft YaHei" panose="020B0503020204020204" pitchFamily="34" charset="-122"/>
              <a:ea typeface="Microsoft YaHei" panose="020B0503020204020204" pitchFamily="34" charset="-122"/>
            </a:endParaRPr>
          </a:p>
          <a:p>
            <a:pPr algn="ctr"/>
            <a:r>
              <a:rPr lang="zh-CN" altLang="zh-CN" sz="3600" b="1" dirty="0">
                <a:solidFill>
                  <a:schemeClr val="accent6">
                    <a:lumMod val="50000"/>
                  </a:schemeClr>
                </a:solidFill>
                <a:latin typeface="Microsoft YaHei" panose="020B0503020204020204" pitchFamily="34" charset="-122"/>
                <a:ea typeface="Microsoft YaHei" panose="020B0503020204020204" pitchFamily="34" charset="-122"/>
              </a:rPr>
              <a:t>不平衡不充分</a:t>
            </a:r>
            <a:r>
              <a:rPr lang="zh-CN" altLang="zh-CN" sz="3600" b="1" dirty="0">
                <a:solidFill>
                  <a:srgbClr val="000000"/>
                </a:solidFill>
                <a:latin typeface="Microsoft YaHei" panose="020B0503020204020204" pitchFamily="34" charset="-122"/>
                <a:ea typeface="Microsoft YaHei" panose="020B0503020204020204" pitchFamily="34" charset="-122"/>
              </a:rPr>
              <a:t>的发展之间的矛盾</a:t>
            </a:r>
            <a:r>
              <a:rPr lang="zh-CN" altLang="en-US" sz="3600" b="1" dirty="0">
                <a:solidFill>
                  <a:srgbClr val="000000"/>
                </a:solidFill>
                <a:latin typeface="Microsoft YaHei" panose="020B0503020204020204" pitchFamily="34" charset="-122"/>
                <a:ea typeface="Microsoft YaHei" panose="020B0503020204020204" pitchFamily="34" charset="-122"/>
              </a:rPr>
              <a:t>”</a:t>
            </a:r>
          </a:p>
        </p:txBody>
      </p:sp>
      <p:sp>
        <p:nvSpPr>
          <p:cNvPr id="10" name="矩形 9"/>
          <p:cNvSpPr/>
          <p:nvPr/>
        </p:nvSpPr>
        <p:spPr>
          <a:xfrm>
            <a:off x="1116514" y="2279738"/>
            <a:ext cx="3262432" cy="461665"/>
          </a:xfrm>
          <a:prstGeom prst="rect">
            <a:avLst/>
          </a:prstGeom>
        </p:spPr>
        <p:txBody>
          <a:bodyPr wrap="none">
            <a:spAutoFit/>
          </a:bodyPr>
          <a:lstStyle/>
          <a:p>
            <a:r>
              <a:rPr lang="zh-CN" altLang="zh-CN" sz="2400" dirty="0">
                <a:solidFill>
                  <a:srgbClr val="000000"/>
                </a:solidFill>
                <a:latin typeface="微软雅黑" panose="020B0503020204020204" pitchFamily="34" charset="-122"/>
                <a:ea typeface="微软雅黑" panose="020B0503020204020204" pitchFamily="34" charset="-122"/>
                <a:cs typeface="Helvetica" panose="020B0604020202020204" pitchFamily="34" charset="0"/>
              </a:rPr>
              <a:t>我国社会主要矛盾</a:t>
            </a:r>
            <a:r>
              <a:rPr lang="zh-CN" altLang="en-US" sz="2400" dirty="0">
                <a:solidFill>
                  <a:srgbClr val="000000"/>
                </a:solidFill>
                <a:latin typeface="微软雅黑" panose="020B0503020204020204" pitchFamily="34" charset="-122"/>
                <a:ea typeface="微软雅黑" panose="020B0503020204020204" pitchFamily="34" charset="-122"/>
                <a:cs typeface="Helvetica" panose="020B0604020202020204" pitchFamily="34" charset="0"/>
              </a:rPr>
              <a:t>是：</a:t>
            </a:r>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85311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69694" y="146046"/>
            <a:ext cx="7718441" cy="460007"/>
          </a:xfrm>
        </p:spPr>
        <p:txBody>
          <a:bodyPr/>
          <a:lstStyle/>
          <a:p>
            <a:r>
              <a:rPr lang="zh-CN" altLang="en-US" dirty="0"/>
              <a:t>五、准确把握我国社会主要矛盾发生的历史性变化</a:t>
            </a:r>
          </a:p>
        </p:txBody>
      </p:sp>
      <p:sp>
        <p:nvSpPr>
          <p:cNvPr id="5" name="TextBox 4"/>
          <p:cNvSpPr txBox="1"/>
          <p:nvPr/>
        </p:nvSpPr>
        <p:spPr>
          <a:xfrm>
            <a:off x="951531" y="905024"/>
            <a:ext cx="7132295" cy="523220"/>
          </a:xfrm>
          <a:prstGeom prst="rect">
            <a:avLst/>
          </a:prstGeom>
          <a:noFill/>
        </p:spPr>
        <p:txBody>
          <a:bodyPr wrap="square" rtlCol="0">
            <a:spAutoFit/>
          </a:bodyPr>
          <a:lstStyle/>
          <a:p>
            <a:r>
              <a:rPr lang="zh-CN" altLang="en-US" sz="2800" dirty="0" smtClean="0">
                <a:solidFill>
                  <a:srgbClr val="E65F28"/>
                </a:solidFill>
                <a:latin typeface="微软雅黑" pitchFamily="34" charset="-122"/>
                <a:ea typeface="微软雅黑" pitchFamily="34" charset="-122"/>
              </a:rPr>
              <a:t>建国以来我国社会主要矛盾表述的变化</a:t>
            </a:r>
            <a:endParaRPr lang="zh-CN" altLang="en-US" sz="2800" dirty="0">
              <a:solidFill>
                <a:srgbClr val="E65F28"/>
              </a:solidFill>
              <a:latin typeface="微软雅黑" pitchFamily="34" charset="-122"/>
              <a:ea typeface="微软雅黑" pitchFamily="34" charset="-122"/>
            </a:endParaRPr>
          </a:p>
        </p:txBody>
      </p:sp>
      <p:sp>
        <p:nvSpPr>
          <p:cNvPr id="6" name="TextBox 5"/>
          <p:cNvSpPr txBox="1"/>
          <p:nvPr/>
        </p:nvSpPr>
        <p:spPr>
          <a:xfrm>
            <a:off x="887519" y="1598263"/>
            <a:ext cx="7474603" cy="830997"/>
          </a:xfrm>
          <a:prstGeom prst="rect">
            <a:avLst/>
          </a:prstGeom>
          <a:noFill/>
        </p:spPr>
        <p:txBody>
          <a:bodyPr wrap="square" rtlCol="0">
            <a:spAutoFit/>
          </a:bodyPr>
          <a:lstStyle/>
          <a:p>
            <a:pPr>
              <a:buFont typeface="Wingdings" pitchFamily="2" charset="2"/>
              <a:buChar char="u"/>
            </a:pPr>
            <a:r>
              <a:rPr lang="zh-CN" altLang="en-US" sz="2400" dirty="0" smtClean="0">
                <a:solidFill>
                  <a:srgbClr val="E65F28"/>
                </a:solidFill>
                <a:latin typeface="微软雅黑" pitchFamily="34" charset="-122"/>
                <a:ea typeface="微软雅黑" pitchFamily="34" charset="-122"/>
              </a:rPr>
              <a:t>建国初期：</a:t>
            </a:r>
            <a:r>
              <a:rPr lang="zh-CN" altLang="en-US" sz="2400" dirty="0" smtClean="0">
                <a:latin typeface="微软雅黑" pitchFamily="34" charset="-122"/>
                <a:ea typeface="微软雅黑" pitchFamily="34" charset="-122"/>
              </a:rPr>
              <a:t>人民大众与帝国主义、封建主义、官僚资本主义的矛盾。 </a:t>
            </a:r>
            <a:endParaRPr lang="zh-CN" altLang="en-US" sz="2400" dirty="0">
              <a:latin typeface="微软雅黑" pitchFamily="34" charset="-122"/>
              <a:ea typeface="微软雅黑" pitchFamily="34" charset="-122"/>
            </a:endParaRPr>
          </a:p>
        </p:txBody>
      </p:sp>
      <p:sp>
        <p:nvSpPr>
          <p:cNvPr id="7" name="TextBox 6"/>
          <p:cNvSpPr txBox="1"/>
          <p:nvPr/>
        </p:nvSpPr>
        <p:spPr>
          <a:xfrm>
            <a:off x="923276" y="2558669"/>
            <a:ext cx="7809907" cy="830997"/>
          </a:xfrm>
          <a:prstGeom prst="rect">
            <a:avLst/>
          </a:prstGeom>
          <a:noFill/>
        </p:spPr>
        <p:txBody>
          <a:bodyPr wrap="square" rtlCol="0">
            <a:spAutoFit/>
          </a:bodyPr>
          <a:lstStyle/>
          <a:p>
            <a:pPr>
              <a:buFont typeface="Wingdings" pitchFamily="2" charset="2"/>
              <a:buChar char="u"/>
            </a:pPr>
            <a:r>
              <a:rPr lang="zh-CN" altLang="en-US" sz="2400" dirty="0" smtClean="0">
                <a:solidFill>
                  <a:srgbClr val="E65F28"/>
                </a:solidFill>
                <a:latin typeface="微软雅黑" pitchFamily="34" charset="-122"/>
                <a:ea typeface="微软雅黑" pitchFamily="34" charset="-122"/>
              </a:rPr>
              <a:t>社会主义改造：</a:t>
            </a:r>
            <a:r>
              <a:rPr lang="zh-CN" altLang="en-US" sz="2400" dirty="0" smtClean="0">
                <a:latin typeface="微软雅黑" pitchFamily="34" charset="-122"/>
                <a:ea typeface="微软雅黑" pitchFamily="34" charset="-122"/>
              </a:rPr>
              <a:t>无产阶级和资产阶级的矛盾，社会主义和资本主义的矛盾</a:t>
            </a:r>
            <a:endParaRPr lang="zh-CN" altLang="en-US" sz="2400" dirty="0">
              <a:latin typeface="微软雅黑" pitchFamily="34" charset="-122"/>
              <a:ea typeface="微软雅黑" pitchFamily="34" charset="-122"/>
            </a:endParaRPr>
          </a:p>
        </p:txBody>
      </p:sp>
      <p:sp>
        <p:nvSpPr>
          <p:cNvPr id="9" name="TextBox 8"/>
          <p:cNvSpPr txBox="1"/>
          <p:nvPr/>
        </p:nvSpPr>
        <p:spPr>
          <a:xfrm>
            <a:off x="896151" y="3586331"/>
            <a:ext cx="7744266" cy="810478"/>
          </a:xfrm>
          <a:prstGeom prst="rect">
            <a:avLst/>
          </a:prstGeom>
          <a:noFill/>
        </p:spPr>
        <p:txBody>
          <a:bodyPr wrap="square" rtlCol="0">
            <a:spAutoFit/>
          </a:bodyPr>
          <a:lstStyle/>
          <a:p>
            <a:pPr>
              <a:lnSpc>
                <a:spcPts val="2800"/>
              </a:lnSpc>
              <a:buFont typeface="Wingdings" pitchFamily="2" charset="2"/>
              <a:buChar char="u"/>
            </a:pPr>
            <a:r>
              <a:rPr lang="zh-CN" altLang="en-US" sz="2400" dirty="0" smtClean="0">
                <a:solidFill>
                  <a:srgbClr val="E65F28"/>
                </a:solidFill>
                <a:latin typeface="微软雅黑" pitchFamily="34" charset="-122"/>
                <a:ea typeface="微软雅黑" pitchFamily="34" charset="-122"/>
              </a:rPr>
              <a:t>社会主义建设时期：</a:t>
            </a:r>
            <a:r>
              <a:rPr lang="zh-CN" altLang="en-US" sz="2400" dirty="0" smtClean="0">
                <a:latin typeface="微软雅黑" pitchFamily="34" charset="-122"/>
                <a:ea typeface="微软雅黑" pitchFamily="34" charset="-122"/>
              </a:rPr>
              <a:t>人民对于经济文化迅速发展的需要同当前经济文化不能满足人民需要的状况之间的矛盾</a:t>
            </a:r>
            <a:endParaRPr lang="zh-CN" altLang="en-US" sz="2400" dirty="0">
              <a:latin typeface="微软雅黑" pitchFamily="34" charset="-122"/>
              <a:ea typeface="微软雅黑" pitchFamily="34" charset="-122"/>
            </a:endParaRPr>
          </a:p>
        </p:txBody>
      </p:sp>
      <p:sp>
        <p:nvSpPr>
          <p:cNvPr id="11" name="TextBox 10"/>
          <p:cNvSpPr txBox="1"/>
          <p:nvPr/>
        </p:nvSpPr>
        <p:spPr>
          <a:xfrm>
            <a:off x="965161" y="4558989"/>
            <a:ext cx="7357204" cy="461665"/>
          </a:xfrm>
          <a:prstGeom prst="rect">
            <a:avLst/>
          </a:prstGeom>
          <a:noFill/>
        </p:spPr>
        <p:txBody>
          <a:bodyPr wrap="square" rtlCol="0">
            <a:spAutoFit/>
          </a:bodyPr>
          <a:lstStyle/>
          <a:p>
            <a:pPr>
              <a:buFont typeface="Wingdings" pitchFamily="2" charset="2"/>
              <a:buChar char="u"/>
            </a:pPr>
            <a:r>
              <a:rPr lang="zh-CN" altLang="en-US" sz="2400" dirty="0" smtClean="0">
                <a:solidFill>
                  <a:srgbClr val="E65F28"/>
                </a:solidFill>
                <a:latin typeface="微软雅黑" pitchFamily="34" charset="-122"/>
                <a:ea typeface="微软雅黑" pitchFamily="34" charset="-122"/>
              </a:rPr>
              <a:t>十年动乱期间：</a:t>
            </a:r>
            <a:r>
              <a:rPr lang="zh-CN" altLang="en-US" sz="2400" dirty="0" smtClean="0">
                <a:latin typeface="微软雅黑" pitchFamily="34" charset="-122"/>
                <a:ea typeface="微软雅黑" pitchFamily="34" charset="-122"/>
              </a:rPr>
              <a:t>无产阶级与资产阶级的矛盾和斗争</a:t>
            </a:r>
            <a:endParaRPr lang="zh-CN" altLang="en-US" sz="2400" dirty="0">
              <a:latin typeface="微软雅黑" pitchFamily="34" charset="-122"/>
              <a:ea typeface="微软雅黑" pitchFamily="34" charset="-122"/>
            </a:endParaRPr>
          </a:p>
        </p:txBody>
      </p:sp>
      <p:sp>
        <p:nvSpPr>
          <p:cNvPr id="12" name="TextBox 11"/>
          <p:cNvSpPr txBox="1"/>
          <p:nvPr/>
        </p:nvSpPr>
        <p:spPr>
          <a:xfrm>
            <a:off x="1046799" y="5210347"/>
            <a:ext cx="7474349" cy="830997"/>
          </a:xfrm>
          <a:prstGeom prst="rect">
            <a:avLst/>
          </a:prstGeom>
          <a:noFill/>
        </p:spPr>
        <p:txBody>
          <a:bodyPr wrap="square" rtlCol="0">
            <a:spAutoFit/>
          </a:bodyPr>
          <a:lstStyle/>
          <a:p>
            <a:pPr>
              <a:buFont typeface="Wingdings" pitchFamily="2" charset="2"/>
              <a:buChar char="u"/>
            </a:pPr>
            <a:r>
              <a:rPr lang="zh-CN" altLang="en-US" sz="2400" dirty="0" smtClean="0">
                <a:solidFill>
                  <a:srgbClr val="E65F28"/>
                </a:solidFill>
                <a:latin typeface="微软雅黑" pitchFamily="34" charset="-122"/>
                <a:ea typeface="微软雅黑" pitchFamily="34" charset="-122"/>
              </a:rPr>
              <a:t>改革开放时期：</a:t>
            </a:r>
            <a:r>
              <a:rPr lang="zh-CN" altLang="en-US" sz="2400" dirty="0" smtClean="0">
                <a:latin typeface="微软雅黑" pitchFamily="34" charset="-122"/>
                <a:ea typeface="微软雅黑" pitchFamily="34" charset="-122"/>
              </a:rPr>
              <a:t>人民群众日益增长的</a:t>
            </a:r>
            <a:r>
              <a:rPr lang="zh-CN" altLang="en-US" sz="2400" dirty="0" smtClean="0">
                <a:solidFill>
                  <a:srgbClr val="FF0000"/>
                </a:solidFill>
                <a:latin typeface="微软雅黑" pitchFamily="34" charset="-122"/>
                <a:ea typeface="微软雅黑" pitchFamily="34" charset="-122"/>
              </a:rPr>
              <a:t>物质文化需要</a:t>
            </a:r>
            <a:r>
              <a:rPr lang="zh-CN" altLang="en-US" sz="2400" dirty="0" smtClean="0">
                <a:latin typeface="微软雅黑" pitchFamily="34" charset="-122"/>
                <a:ea typeface="微软雅黑" pitchFamily="34" charset="-122"/>
              </a:rPr>
              <a:t>同</a:t>
            </a:r>
            <a:r>
              <a:rPr lang="zh-CN" altLang="en-US" sz="2400" dirty="0" smtClean="0">
                <a:solidFill>
                  <a:srgbClr val="FF0000"/>
                </a:solidFill>
                <a:latin typeface="微软雅黑" pitchFamily="34" charset="-122"/>
                <a:ea typeface="微软雅黑" pitchFamily="34" charset="-122"/>
              </a:rPr>
              <a:t>落后的社会生产</a:t>
            </a:r>
            <a:r>
              <a:rPr lang="zh-CN" altLang="en-US" sz="2400" dirty="0" smtClean="0">
                <a:latin typeface="微软雅黑" pitchFamily="34" charset="-122"/>
                <a:ea typeface="微软雅黑" pitchFamily="34" charset="-122"/>
              </a:rPr>
              <a:t>之间的矛盾</a:t>
            </a:r>
            <a:endParaRPr lang="zh-CN" altLang="en-US" sz="2400" dirty="0">
              <a:latin typeface="微软雅黑" pitchFamily="34" charset="-122"/>
              <a:ea typeface="微软雅黑" pitchFamily="34" charset="-122"/>
            </a:endParaRPr>
          </a:p>
        </p:txBody>
      </p:sp>
    </p:spTree>
    <p:extLst>
      <p:ext uri="{BB962C8B-B14F-4D97-AF65-F5344CB8AC3E}">
        <p14:creationId xmlns="" xmlns:p14="http://schemas.microsoft.com/office/powerpoint/2010/main" val="85311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1"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69694" y="146046"/>
            <a:ext cx="7718441" cy="460007"/>
          </a:xfrm>
        </p:spPr>
        <p:txBody>
          <a:bodyPr/>
          <a:lstStyle/>
          <a:p>
            <a:r>
              <a:rPr lang="zh-CN" altLang="en-US" dirty="0"/>
              <a:t>五、准确把握我国社会主要矛盾发生的历史性变化</a:t>
            </a:r>
          </a:p>
        </p:txBody>
      </p:sp>
      <p:grpSp>
        <p:nvGrpSpPr>
          <p:cNvPr id="5" name="组合 4">
            <a:extLst>
              <a:ext uri="{FF2B5EF4-FFF2-40B4-BE49-F238E27FC236}">
                <a16:creationId xmlns:a16="http://schemas.microsoft.com/office/drawing/2014/main" xmlns="" id="{E7A38C59-62E4-40FD-AAE5-1E487F163739}"/>
              </a:ext>
            </a:extLst>
          </p:cNvPr>
          <p:cNvGrpSpPr/>
          <p:nvPr/>
        </p:nvGrpSpPr>
        <p:grpSpPr>
          <a:xfrm>
            <a:off x="1963215" y="2613953"/>
            <a:ext cx="5172690" cy="796854"/>
            <a:chOff x="2093151" y="2212165"/>
            <a:chExt cx="4374831" cy="796854"/>
          </a:xfrm>
        </p:grpSpPr>
        <p:sp>
          <p:nvSpPr>
            <p:cNvPr id="3" name="矩形: 圆角 2">
              <a:extLst>
                <a:ext uri="{FF2B5EF4-FFF2-40B4-BE49-F238E27FC236}">
                  <a16:creationId xmlns:a16="http://schemas.microsoft.com/office/drawing/2014/main" xmlns="" id="{8FAD1966-7942-4DF8-A80D-79D23BF56AE8}"/>
                </a:ext>
              </a:extLst>
            </p:cNvPr>
            <p:cNvSpPr/>
            <p:nvPr/>
          </p:nvSpPr>
          <p:spPr>
            <a:xfrm>
              <a:off x="2093151" y="2212165"/>
              <a:ext cx="4244896" cy="720000"/>
            </a:xfrm>
            <a:prstGeom prst="roundRect">
              <a:avLst/>
            </a:prstGeom>
            <a:solidFill>
              <a:srgbClr val="CC5B17"/>
            </a:solidFill>
            <a:ln>
              <a:solidFill>
                <a:srgbClr val="CC5B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8" name="矩形: 圆角 7"/>
            <p:cNvSpPr/>
            <p:nvPr/>
          </p:nvSpPr>
          <p:spPr>
            <a:xfrm>
              <a:off x="2147982" y="2289019"/>
              <a:ext cx="4320000" cy="720000"/>
            </a:xfrm>
            <a:prstGeom prst="roundRect">
              <a:avLst/>
            </a:prstGeom>
            <a:solidFill>
              <a:schemeClr val="bg1"/>
            </a:solidFill>
            <a:ln>
              <a:solidFill>
                <a:srgbClr val="CC5B17"/>
              </a:solidFill>
            </a:ln>
          </p:spPr>
          <p:txBody>
            <a:bodyPr wrap="none" anchor="ctr" anchorCtr="0">
              <a:noAutofit/>
            </a:bodyPr>
            <a:lstStyle/>
            <a:p>
              <a:r>
                <a:rPr lang="en-US" altLang="zh-CN" sz="2000" dirty="0">
                  <a:solidFill>
                    <a:srgbClr val="CC5B17"/>
                  </a:solidFill>
                  <a:latin typeface="微软雅黑" panose="020B0503020204020204" pitchFamily="34" charset="-122"/>
                  <a:ea typeface="微软雅黑" panose="020B0503020204020204" pitchFamily="34" charset="-122"/>
                  <a:cs typeface="楷体_GB2312"/>
                </a:rPr>
                <a:t>  </a:t>
              </a:r>
              <a:r>
                <a:rPr lang="zh-CN" altLang="zh-CN" sz="2000" dirty="0">
                  <a:solidFill>
                    <a:srgbClr val="CC5B17"/>
                  </a:solidFill>
                  <a:latin typeface="微软雅黑" panose="020B0503020204020204" pitchFamily="34" charset="-122"/>
                  <a:ea typeface="微软雅黑" panose="020B0503020204020204" pitchFamily="34" charset="-122"/>
                  <a:cs typeface="楷体_GB2312"/>
                </a:rPr>
                <a:t>一是源于社会生产力发展水平的提升</a:t>
              </a:r>
              <a:endParaRPr lang="zh-CN" altLang="en-US" sz="2000" dirty="0">
                <a:solidFill>
                  <a:srgbClr val="CC5B17"/>
                </a:solidFill>
                <a:latin typeface="微软雅黑" panose="020B0503020204020204" pitchFamily="34" charset="-122"/>
                <a:ea typeface="微软雅黑" panose="020B0503020204020204" pitchFamily="34" charset="-122"/>
              </a:endParaRPr>
            </a:p>
          </p:txBody>
        </p:sp>
      </p:grpSp>
      <p:grpSp>
        <p:nvGrpSpPr>
          <p:cNvPr id="7" name="组合 6">
            <a:extLst>
              <a:ext uri="{FF2B5EF4-FFF2-40B4-BE49-F238E27FC236}">
                <a16:creationId xmlns:a16="http://schemas.microsoft.com/office/drawing/2014/main" xmlns="" id="{1F68D5D1-9733-4217-AB97-B436B32827F6}"/>
              </a:ext>
            </a:extLst>
          </p:cNvPr>
          <p:cNvGrpSpPr/>
          <p:nvPr/>
        </p:nvGrpSpPr>
        <p:grpSpPr>
          <a:xfrm>
            <a:off x="1963214" y="3842409"/>
            <a:ext cx="5172691" cy="805555"/>
            <a:chOff x="2093151" y="3167965"/>
            <a:chExt cx="4374832" cy="805555"/>
          </a:xfrm>
        </p:grpSpPr>
        <p:sp>
          <p:nvSpPr>
            <p:cNvPr id="9" name="矩形: 圆角 8">
              <a:extLst>
                <a:ext uri="{FF2B5EF4-FFF2-40B4-BE49-F238E27FC236}">
                  <a16:creationId xmlns:a16="http://schemas.microsoft.com/office/drawing/2014/main" xmlns="" id="{99426185-7DD2-499F-968D-EEBE4879D54F}"/>
                </a:ext>
              </a:extLst>
            </p:cNvPr>
            <p:cNvSpPr/>
            <p:nvPr/>
          </p:nvSpPr>
          <p:spPr>
            <a:xfrm>
              <a:off x="2093151" y="3167965"/>
              <a:ext cx="4244896" cy="720000"/>
            </a:xfrm>
            <a:prstGeom prst="roundRect">
              <a:avLst/>
            </a:prstGeom>
            <a:solidFill>
              <a:srgbClr val="CC5B17"/>
            </a:solidFill>
            <a:ln>
              <a:solidFill>
                <a:srgbClr val="CC5B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0" name="矩形: 圆角 9"/>
            <p:cNvSpPr/>
            <p:nvPr/>
          </p:nvSpPr>
          <p:spPr>
            <a:xfrm>
              <a:off x="2147983" y="3253520"/>
              <a:ext cx="4320000" cy="720000"/>
            </a:xfrm>
            <a:prstGeom prst="roundRect">
              <a:avLst/>
            </a:prstGeom>
            <a:solidFill>
              <a:schemeClr val="bg1"/>
            </a:solidFill>
            <a:ln>
              <a:solidFill>
                <a:srgbClr val="CC5B17"/>
              </a:solidFill>
            </a:ln>
          </p:spPr>
          <p:txBody>
            <a:bodyPr wrap="none" anchor="ctr" anchorCtr="0">
              <a:noAutofit/>
            </a:bodyPr>
            <a:lstStyle/>
            <a:p>
              <a:r>
                <a:rPr lang="en-US" altLang="zh-CN" sz="2000" dirty="0">
                  <a:solidFill>
                    <a:srgbClr val="CC5B17"/>
                  </a:solidFill>
                  <a:latin typeface="微软雅黑" panose="020B0503020204020204" pitchFamily="34" charset="-122"/>
                  <a:ea typeface="微软雅黑" panose="020B0503020204020204" pitchFamily="34" charset="-122"/>
                  <a:cs typeface="楷体_GB2312"/>
                </a:rPr>
                <a:t>  </a:t>
              </a:r>
              <a:r>
                <a:rPr lang="zh-CN" altLang="zh-CN" sz="2000" dirty="0">
                  <a:solidFill>
                    <a:srgbClr val="CC5B17"/>
                  </a:solidFill>
                  <a:latin typeface="微软雅黑" panose="020B0503020204020204" pitchFamily="34" charset="-122"/>
                  <a:ea typeface="微软雅黑" panose="020B0503020204020204" pitchFamily="34" charset="-122"/>
                  <a:cs typeface="楷体_GB2312"/>
                </a:rPr>
                <a:t>二是源于人民群众多样化的需求</a:t>
              </a:r>
              <a:endParaRPr lang="zh-CN" altLang="en-US" sz="2000" dirty="0">
                <a:solidFill>
                  <a:srgbClr val="CC5B17"/>
                </a:solidFill>
                <a:latin typeface="微软雅黑" panose="020B0503020204020204" pitchFamily="34" charset="-122"/>
                <a:ea typeface="微软雅黑" panose="020B0503020204020204" pitchFamily="34" charset="-122"/>
              </a:endParaRPr>
            </a:p>
          </p:txBody>
        </p:sp>
      </p:grpSp>
      <p:grpSp>
        <p:nvGrpSpPr>
          <p:cNvPr id="15" name="组合 14">
            <a:extLst>
              <a:ext uri="{FF2B5EF4-FFF2-40B4-BE49-F238E27FC236}">
                <a16:creationId xmlns:a16="http://schemas.microsoft.com/office/drawing/2014/main" xmlns="" id="{1732A4ED-A5CA-41E0-A8F7-8D81D0C54B23}"/>
              </a:ext>
            </a:extLst>
          </p:cNvPr>
          <p:cNvGrpSpPr/>
          <p:nvPr/>
        </p:nvGrpSpPr>
        <p:grpSpPr>
          <a:xfrm>
            <a:off x="1963214" y="5079566"/>
            <a:ext cx="5172691" cy="796326"/>
            <a:chOff x="2093151" y="4141695"/>
            <a:chExt cx="4374832" cy="796326"/>
          </a:xfrm>
        </p:grpSpPr>
        <p:sp>
          <p:nvSpPr>
            <p:cNvPr id="12" name="矩形: 圆角 11">
              <a:extLst>
                <a:ext uri="{FF2B5EF4-FFF2-40B4-BE49-F238E27FC236}">
                  <a16:creationId xmlns:a16="http://schemas.microsoft.com/office/drawing/2014/main" xmlns="" id="{9E1A2911-55D5-47A3-A1A8-1D00256781FE}"/>
                </a:ext>
              </a:extLst>
            </p:cNvPr>
            <p:cNvSpPr/>
            <p:nvPr/>
          </p:nvSpPr>
          <p:spPr>
            <a:xfrm>
              <a:off x="2093151" y="4141695"/>
              <a:ext cx="4244896" cy="720000"/>
            </a:xfrm>
            <a:prstGeom prst="roundRect">
              <a:avLst/>
            </a:prstGeom>
            <a:solidFill>
              <a:srgbClr val="CC5B17"/>
            </a:solidFill>
            <a:ln>
              <a:solidFill>
                <a:srgbClr val="CC5B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1" name="矩形: 圆角 10"/>
            <p:cNvSpPr/>
            <p:nvPr/>
          </p:nvSpPr>
          <p:spPr>
            <a:xfrm>
              <a:off x="2147983" y="4218021"/>
              <a:ext cx="4320000" cy="720000"/>
            </a:xfrm>
            <a:prstGeom prst="roundRect">
              <a:avLst/>
            </a:prstGeom>
            <a:solidFill>
              <a:schemeClr val="bg1"/>
            </a:solidFill>
            <a:ln>
              <a:solidFill>
                <a:srgbClr val="CC5B17"/>
              </a:solidFill>
            </a:ln>
          </p:spPr>
          <p:txBody>
            <a:bodyPr wrap="none" anchor="ctr" anchorCtr="0">
              <a:noAutofit/>
            </a:bodyPr>
            <a:lstStyle/>
            <a:p>
              <a:r>
                <a:rPr lang="en-US" altLang="zh-CN" sz="2000" dirty="0">
                  <a:solidFill>
                    <a:srgbClr val="CC5B17"/>
                  </a:solidFill>
                  <a:latin typeface="微软雅黑" panose="020B0503020204020204" pitchFamily="34" charset="-122"/>
                  <a:ea typeface="微软雅黑" panose="020B0503020204020204" pitchFamily="34" charset="-122"/>
                  <a:cs typeface="楷体_GB2312"/>
                </a:rPr>
                <a:t>  </a:t>
              </a:r>
              <a:r>
                <a:rPr lang="zh-CN" altLang="zh-CN" sz="2000" dirty="0">
                  <a:solidFill>
                    <a:srgbClr val="CC5B17"/>
                  </a:solidFill>
                  <a:latin typeface="微软雅黑" panose="020B0503020204020204" pitchFamily="34" charset="-122"/>
                  <a:ea typeface="微软雅黑" panose="020B0503020204020204" pitchFamily="34" charset="-122"/>
                  <a:cs typeface="楷体_GB2312"/>
                </a:rPr>
                <a:t>三是源于发展上的突出问题</a:t>
              </a:r>
              <a:endParaRPr lang="zh-CN" altLang="en-US" sz="2000" dirty="0">
                <a:solidFill>
                  <a:srgbClr val="CC5B17"/>
                </a:solidFill>
                <a:latin typeface="微软雅黑" panose="020B0503020204020204" pitchFamily="34" charset="-122"/>
                <a:ea typeface="微软雅黑" panose="020B0503020204020204" pitchFamily="34" charset="-122"/>
              </a:endParaRPr>
            </a:p>
          </p:txBody>
        </p:sp>
      </p:grpSp>
      <p:grpSp>
        <p:nvGrpSpPr>
          <p:cNvPr id="4" name="组合 3">
            <a:extLst>
              <a:ext uri="{FF2B5EF4-FFF2-40B4-BE49-F238E27FC236}">
                <a16:creationId xmlns:a16="http://schemas.microsoft.com/office/drawing/2014/main" xmlns="" id="{9CDAC1D8-DF5F-4283-8736-09307DDCA49F}"/>
              </a:ext>
            </a:extLst>
          </p:cNvPr>
          <p:cNvGrpSpPr/>
          <p:nvPr/>
        </p:nvGrpSpPr>
        <p:grpSpPr>
          <a:xfrm>
            <a:off x="1963215" y="1458522"/>
            <a:ext cx="2317484" cy="723829"/>
            <a:chOff x="2093151" y="1458522"/>
            <a:chExt cx="2317484" cy="723829"/>
          </a:xfrm>
        </p:grpSpPr>
        <p:sp>
          <p:nvSpPr>
            <p:cNvPr id="13" name="矩形: 圆角 12">
              <a:extLst>
                <a:ext uri="{FF2B5EF4-FFF2-40B4-BE49-F238E27FC236}">
                  <a16:creationId xmlns:a16="http://schemas.microsoft.com/office/drawing/2014/main" xmlns="" id="{4B13AA16-87DA-433A-B11A-79412F1AEED8}"/>
                </a:ext>
              </a:extLst>
            </p:cNvPr>
            <p:cNvSpPr/>
            <p:nvPr/>
          </p:nvSpPr>
          <p:spPr>
            <a:xfrm>
              <a:off x="2093151" y="1462351"/>
              <a:ext cx="2317484" cy="720000"/>
            </a:xfrm>
            <a:prstGeom prst="roundRect">
              <a:avLst/>
            </a:prstGeom>
            <a:solidFill>
              <a:srgbClr val="CC5B17"/>
            </a:solidFill>
            <a:ln>
              <a:solidFill>
                <a:srgbClr val="CC5B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4" name="矩形: 圆角 13">
              <a:extLst>
                <a:ext uri="{FF2B5EF4-FFF2-40B4-BE49-F238E27FC236}">
                  <a16:creationId xmlns:a16="http://schemas.microsoft.com/office/drawing/2014/main" xmlns="" id="{A8C63CE0-C2AD-4050-95EC-7C2195B0822C}"/>
                </a:ext>
              </a:extLst>
            </p:cNvPr>
            <p:cNvSpPr/>
            <p:nvPr/>
          </p:nvSpPr>
          <p:spPr>
            <a:xfrm>
              <a:off x="2174875" y="1458522"/>
              <a:ext cx="2128184" cy="720000"/>
            </a:xfrm>
            <a:prstGeom prst="roundRect">
              <a:avLst/>
            </a:prstGeom>
            <a:solidFill>
              <a:schemeClr val="bg1"/>
            </a:solidFill>
            <a:ln>
              <a:solidFill>
                <a:srgbClr val="CC5B17"/>
              </a:solidFill>
            </a:ln>
          </p:spPr>
          <p:txBody>
            <a:bodyPr wrap="none" anchor="ctr" anchorCtr="0">
              <a:noAutofit/>
            </a:bodyPr>
            <a:lstStyle/>
            <a:p>
              <a:pPr algn="ctr"/>
              <a:r>
                <a:rPr lang="zh-CN" altLang="en-US" sz="2400" dirty="0">
                  <a:solidFill>
                    <a:srgbClr val="CC5B17"/>
                  </a:solidFill>
                  <a:latin typeface="微软雅黑" panose="020B0503020204020204" pitchFamily="34" charset="-122"/>
                  <a:ea typeface="微软雅黑" panose="020B0503020204020204" pitchFamily="34" charset="-122"/>
                  <a:cs typeface="楷体_GB2312"/>
                </a:rPr>
                <a:t>  主要依据是：</a:t>
              </a:r>
            </a:p>
          </p:txBody>
        </p:sp>
      </p:grpSp>
    </p:spTree>
    <p:extLst>
      <p:ext uri="{BB962C8B-B14F-4D97-AF65-F5344CB8AC3E}">
        <p14:creationId xmlns="" xmlns:p14="http://schemas.microsoft.com/office/powerpoint/2010/main" val="411867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anim calcmode="lin" valueType="num">
                                      <p:cBhvr>
                                        <p:cTn id="20" dur="500" fill="hold"/>
                                        <p:tgtEl>
                                          <p:spTgt spid="7"/>
                                        </p:tgtEl>
                                        <p:attrNameLst>
                                          <p:attrName>ppt_x</p:attrName>
                                        </p:attrNameLst>
                                      </p:cBhvr>
                                      <p:tavLst>
                                        <p:tav tm="0">
                                          <p:val>
                                            <p:strVal val="#ppt_x"/>
                                          </p:val>
                                        </p:tav>
                                        <p:tav tm="100000">
                                          <p:val>
                                            <p:strVal val="#ppt_x"/>
                                          </p:val>
                                        </p:tav>
                                      </p:tavLst>
                                    </p:anim>
                                    <p:anim calcmode="lin" valueType="num">
                                      <p:cBhvr>
                                        <p:cTn id="21" dur="5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anim calcmode="lin" valueType="num">
                                      <p:cBhvr>
                                        <p:cTn id="26" dur="500" fill="hold"/>
                                        <p:tgtEl>
                                          <p:spTgt spid="15"/>
                                        </p:tgtEl>
                                        <p:attrNameLst>
                                          <p:attrName>ppt_x</p:attrName>
                                        </p:attrNameLst>
                                      </p:cBhvr>
                                      <p:tavLst>
                                        <p:tav tm="0">
                                          <p:val>
                                            <p:strVal val="#ppt_x"/>
                                          </p:val>
                                        </p:tav>
                                        <p:tav tm="100000">
                                          <p:val>
                                            <p:strVal val="#ppt_x"/>
                                          </p:val>
                                        </p:tav>
                                      </p:tavLst>
                                    </p:anim>
                                    <p:anim calcmode="lin" valueType="num">
                                      <p:cBhvr>
                                        <p:cTn id="27"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69695" y="146046"/>
            <a:ext cx="7463488" cy="460007"/>
          </a:xfrm>
        </p:spPr>
        <p:txBody>
          <a:bodyPr/>
          <a:lstStyle/>
          <a:p>
            <a:r>
              <a:rPr lang="zh-CN" altLang="en-US" dirty="0" smtClean="0"/>
              <a:t>五、准确把握我国社会主要矛盾发生的历史性变化</a:t>
            </a:r>
            <a:endParaRPr lang="zh-CN" altLang="en-US" dirty="0"/>
          </a:p>
        </p:txBody>
      </p:sp>
      <p:sp>
        <p:nvSpPr>
          <p:cNvPr id="3" name="TextBox 2"/>
          <p:cNvSpPr txBox="1"/>
          <p:nvPr/>
        </p:nvSpPr>
        <p:spPr>
          <a:xfrm>
            <a:off x="839674" y="1469490"/>
            <a:ext cx="2526378" cy="461665"/>
          </a:xfrm>
          <a:prstGeom prst="rect">
            <a:avLst/>
          </a:prstGeom>
          <a:noFill/>
        </p:spPr>
        <p:txBody>
          <a:bodyPr vert="horz" wrap="square" rtlCol="0">
            <a:spAutoFit/>
          </a:bodyPr>
          <a:lstStyle/>
          <a:p>
            <a:pPr algn="r"/>
            <a:r>
              <a:rPr lang="zh-CN" altLang="en-US" sz="2400" dirty="0" smtClean="0">
                <a:solidFill>
                  <a:srgbClr val="E65F28"/>
                </a:solidFill>
                <a:latin typeface="微软雅黑" pitchFamily="34" charset="-122"/>
                <a:ea typeface="微软雅黑" pitchFamily="34" charset="-122"/>
              </a:rPr>
              <a:t>教育发展不平衡</a:t>
            </a:r>
            <a:endParaRPr lang="zh-CN" altLang="en-US" sz="2400" dirty="0">
              <a:solidFill>
                <a:srgbClr val="E65F28"/>
              </a:solidFill>
              <a:latin typeface="微软雅黑" pitchFamily="34" charset="-122"/>
              <a:ea typeface="微软雅黑" pitchFamily="34" charset="-122"/>
            </a:endParaRPr>
          </a:p>
        </p:txBody>
      </p:sp>
      <p:sp>
        <p:nvSpPr>
          <p:cNvPr id="4" name="TextBox 3"/>
          <p:cNvSpPr txBox="1"/>
          <p:nvPr/>
        </p:nvSpPr>
        <p:spPr>
          <a:xfrm>
            <a:off x="628479" y="2148104"/>
            <a:ext cx="3191774" cy="2809615"/>
          </a:xfrm>
          <a:prstGeom prst="rect">
            <a:avLst/>
          </a:prstGeom>
          <a:noFill/>
        </p:spPr>
        <p:txBody>
          <a:bodyPr wrap="square" rtlCol="0">
            <a:spAutoFit/>
          </a:bodyPr>
          <a:lstStyle/>
          <a:p>
            <a:pPr algn="ctr">
              <a:lnSpc>
                <a:spcPct val="150000"/>
              </a:lnSpc>
            </a:pPr>
            <a:r>
              <a:rPr lang="zh-CN" altLang="en-US" sz="2000" dirty="0" smtClean="0">
                <a:solidFill>
                  <a:schemeClr val="accent5">
                    <a:lumMod val="75000"/>
                  </a:schemeClr>
                </a:solidFill>
                <a:latin typeface="微软雅黑" pitchFamily="34" charset="-122"/>
                <a:ea typeface="微软雅黑" pitchFamily="34" charset="-122"/>
              </a:rPr>
              <a:t>区域发展不平衡</a:t>
            </a:r>
            <a:endParaRPr lang="en-US" altLang="zh-CN" sz="2000" dirty="0" smtClean="0">
              <a:solidFill>
                <a:schemeClr val="accent5">
                  <a:lumMod val="75000"/>
                </a:schemeClr>
              </a:solidFill>
              <a:latin typeface="微软雅黑" pitchFamily="34" charset="-122"/>
              <a:ea typeface="微软雅黑" pitchFamily="34" charset="-122"/>
            </a:endParaRPr>
          </a:p>
          <a:p>
            <a:pPr algn="ctr">
              <a:lnSpc>
                <a:spcPct val="150000"/>
              </a:lnSpc>
            </a:pPr>
            <a:r>
              <a:rPr lang="zh-CN" altLang="en-US" sz="2000" dirty="0" smtClean="0">
                <a:solidFill>
                  <a:schemeClr val="accent5">
                    <a:lumMod val="75000"/>
                  </a:schemeClr>
                </a:solidFill>
                <a:latin typeface="微软雅黑" pitchFamily="34" charset="-122"/>
                <a:ea typeface="微软雅黑" pitchFamily="34" charset="-122"/>
              </a:rPr>
              <a:t>城乡发展不平衡</a:t>
            </a:r>
            <a:endParaRPr lang="en-US" altLang="zh-CN" sz="2000" dirty="0" smtClean="0">
              <a:solidFill>
                <a:schemeClr val="accent5">
                  <a:lumMod val="75000"/>
                </a:schemeClr>
              </a:solidFill>
              <a:latin typeface="微软雅黑" pitchFamily="34" charset="-122"/>
              <a:ea typeface="微软雅黑" pitchFamily="34" charset="-122"/>
            </a:endParaRPr>
          </a:p>
          <a:p>
            <a:pPr algn="ctr">
              <a:lnSpc>
                <a:spcPct val="150000"/>
              </a:lnSpc>
            </a:pPr>
            <a:r>
              <a:rPr lang="zh-CN" altLang="en-US" sz="2000" dirty="0" smtClean="0">
                <a:solidFill>
                  <a:schemeClr val="accent5">
                    <a:lumMod val="75000"/>
                  </a:schemeClr>
                </a:solidFill>
                <a:latin typeface="微软雅黑" pitchFamily="34" charset="-122"/>
                <a:ea typeface="微软雅黑" pitchFamily="34" charset="-122"/>
              </a:rPr>
              <a:t>校际之间不平衡</a:t>
            </a:r>
            <a:endParaRPr lang="en-US" altLang="zh-CN" sz="2000" dirty="0" smtClean="0">
              <a:solidFill>
                <a:schemeClr val="accent5">
                  <a:lumMod val="75000"/>
                </a:schemeClr>
              </a:solidFill>
              <a:latin typeface="微软雅黑" pitchFamily="34" charset="-122"/>
              <a:ea typeface="微软雅黑" pitchFamily="34" charset="-122"/>
            </a:endParaRPr>
          </a:p>
          <a:p>
            <a:pPr algn="ctr">
              <a:lnSpc>
                <a:spcPct val="150000"/>
              </a:lnSpc>
            </a:pPr>
            <a:r>
              <a:rPr lang="zh-CN" altLang="en-US" sz="2000" dirty="0" smtClean="0">
                <a:solidFill>
                  <a:schemeClr val="accent5">
                    <a:lumMod val="75000"/>
                  </a:schemeClr>
                </a:solidFill>
                <a:latin typeface="微软雅黑" pitchFamily="34" charset="-122"/>
                <a:ea typeface="微软雅黑" pitchFamily="34" charset="-122"/>
              </a:rPr>
              <a:t>教育结构内部不平衡</a:t>
            </a:r>
            <a:endParaRPr lang="en-US" altLang="zh-CN" sz="2000" dirty="0" smtClean="0">
              <a:solidFill>
                <a:schemeClr val="accent5">
                  <a:lumMod val="75000"/>
                </a:schemeClr>
              </a:solidFill>
              <a:latin typeface="微软雅黑" pitchFamily="34" charset="-122"/>
              <a:ea typeface="微软雅黑" pitchFamily="34" charset="-122"/>
            </a:endParaRPr>
          </a:p>
          <a:p>
            <a:pPr algn="ctr">
              <a:lnSpc>
                <a:spcPct val="150000"/>
              </a:lnSpc>
            </a:pPr>
            <a:r>
              <a:rPr lang="zh-CN" altLang="en-US" sz="2000" dirty="0" smtClean="0">
                <a:solidFill>
                  <a:schemeClr val="accent5">
                    <a:lumMod val="75000"/>
                  </a:schemeClr>
                </a:solidFill>
                <a:latin typeface="微软雅黑" pitchFamily="34" charset="-122"/>
                <a:ea typeface="微软雅黑" pitchFamily="34" charset="-122"/>
              </a:rPr>
              <a:t>德智体美劳等不平衡</a:t>
            </a:r>
            <a:endParaRPr lang="en-US" altLang="zh-CN" sz="2000" dirty="0" smtClean="0">
              <a:solidFill>
                <a:schemeClr val="accent5">
                  <a:lumMod val="75000"/>
                </a:schemeClr>
              </a:solidFill>
              <a:latin typeface="微软雅黑" pitchFamily="34" charset="-122"/>
              <a:ea typeface="微软雅黑" pitchFamily="34" charset="-122"/>
            </a:endParaRPr>
          </a:p>
          <a:p>
            <a:pPr algn="ctr">
              <a:lnSpc>
                <a:spcPct val="150000"/>
              </a:lnSpc>
            </a:pPr>
            <a:r>
              <a:rPr lang="zh-CN" altLang="en-US" sz="2000" dirty="0" smtClean="0">
                <a:solidFill>
                  <a:schemeClr val="accent5">
                    <a:lumMod val="75000"/>
                  </a:schemeClr>
                </a:solidFill>
                <a:latin typeface="微软雅黑" pitchFamily="34" charset="-122"/>
                <a:ea typeface="微软雅黑" pitchFamily="34" charset="-122"/>
              </a:rPr>
              <a:t>家长教育心态的不平衡</a:t>
            </a:r>
            <a:endParaRPr lang="zh-CN" altLang="en-US" sz="2000" dirty="0">
              <a:solidFill>
                <a:schemeClr val="accent5">
                  <a:lumMod val="75000"/>
                </a:schemeClr>
              </a:solidFill>
              <a:latin typeface="微软雅黑" pitchFamily="34" charset="-122"/>
              <a:ea typeface="微软雅黑" pitchFamily="34" charset="-122"/>
            </a:endParaRPr>
          </a:p>
        </p:txBody>
      </p:sp>
      <p:sp>
        <p:nvSpPr>
          <p:cNvPr id="11" name="TextBox 10"/>
          <p:cNvSpPr txBox="1"/>
          <p:nvPr/>
        </p:nvSpPr>
        <p:spPr>
          <a:xfrm>
            <a:off x="5209764" y="1447863"/>
            <a:ext cx="2993331" cy="461665"/>
          </a:xfrm>
          <a:prstGeom prst="rect">
            <a:avLst/>
          </a:prstGeom>
          <a:noFill/>
        </p:spPr>
        <p:txBody>
          <a:bodyPr vert="horz" wrap="square" rtlCol="0">
            <a:spAutoFit/>
          </a:bodyPr>
          <a:lstStyle/>
          <a:p>
            <a:r>
              <a:rPr lang="zh-CN" altLang="en-US" sz="2400" dirty="0" smtClean="0">
                <a:solidFill>
                  <a:srgbClr val="E65F28"/>
                </a:solidFill>
                <a:latin typeface="微软雅黑" pitchFamily="34" charset="-122"/>
                <a:ea typeface="微软雅黑" pitchFamily="34" charset="-122"/>
              </a:rPr>
              <a:t>教育发展不充分</a:t>
            </a:r>
            <a:endParaRPr lang="zh-CN" altLang="en-US" sz="2400" dirty="0">
              <a:solidFill>
                <a:srgbClr val="E65F28"/>
              </a:solidFill>
              <a:latin typeface="微软雅黑" pitchFamily="34" charset="-122"/>
              <a:ea typeface="微软雅黑" pitchFamily="34" charset="-122"/>
            </a:endParaRPr>
          </a:p>
        </p:txBody>
      </p:sp>
      <p:sp>
        <p:nvSpPr>
          <p:cNvPr id="12" name="TextBox 11"/>
          <p:cNvSpPr txBox="1"/>
          <p:nvPr/>
        </p:nvSpPr>
        <p:spPr>
          <a:xfrm>
            <a:off x="4479235" y="2140350"/>
            <a:ext cx="4253948" cy="2862322"/>
          </a:xfrm>
          <a:prstGeom prst="rect">
            <a:avLst/>
          </a:prstGeom>
          <a:noFill/>
        </p:spPr>
        <p:txBody>
          <a:bodyPr wrap="square" rtlCol="0">
            <a:spAutoFit/>
          </a:bodyPr>
          <a:lstStyle/>
          <a:p>
            <a:pPr algn="ctr">
              <a:lnSpc>
                <a:spcPct val="150000"/>
              </a:lnSpc>
            </a:pPr>
            <a:r>
              <a:rPr lang="zh-CN" altLang="en-US" sz="2000" dirty="0" smtClean="0">
                <a:solidFill>
                  <a:schemeClr val="accent5">
                    <a:lumMod val="75000"/>
                  </a:schemeClr>
                </a:solidFill>
                <a:latin typeface="微软雅黑" pitchFamily="34" charset="-122"/>
                <a:ea typeface="微软雅黑" pitchFamily="34" charset="-122"/>
              </a:rPr>
              <a:t>先进教育思想培植实践不充分</a:t>
            </a:r>
            <a:endParaRPr lang="en-US" altLang="zh-CN" sz="2000" dirty="0" smtClean="0">
              <a:solidFill>
                <a:schemeClr val="accent5">
                  <a:lumMod val="75000"/>
                </a:schemeClr>
              </a:solidFill>
              <a:latin typeface="微软雅黑" pitchFamily="34" charset="-122"/>
              <a:ea typeface="微软雅黑" pitchFamily="34" charset="-122"/>
            </a:endParaRPr>
          </a:p>
          <a:p>
            <a:pPr algn="ctr">
              <a:lnSpc>
                <a:spcPct val="150000"/>
              </a:lnSpc>
            </a:pPr>
            <a:r>
              <a:rPr lang="zh-CN" altLang="en-US" sz="2000" dirty="0" smtClean="0">
                <a:solidFill>
                  <a:schemeClr val="accent5">
                    <a:lumMod val="75000"/>
                  </a:schemeClr>
                </a:solidFill>
                <a:latin typeface="微软雅黑" pitchFamily="34" charset="-122"/>
                <a:ea typeface="微软雅黑" pitchFamily="34" charset="-122"/>
              </a:rPr>
              <a:t>教育支撑国家战略发展能力不充分</a:t>
            </a:r>
            <a:endParaRPr lang="en-US" altLang="zh-CN" sz="2000" dirty="0" smtClean="0">
              <a:solidFill>
                <a:schemeClr val="accent5">
                  <a:lumMod val="75000"/>
                </a:schemeClr>
              </a:solidFill>
              <a:latin typeface="微软雅黑" pitchFamily="34" charset="-122"/>
              <a:ea typeface="微软雅黑" pitchFamily="34" charset="-122"/>
            </a:endParaRPr>
          </a:p>
          <a:p>
            <a:pPr algn="ctr">
              <a:lnSpc>
                <a:spcPct val="150000"/>
              </a:lnSpc>
            </a:pPr>
            <a:r>
              <a:rPr lang="zh-CN" altLang="en-US" sz="2000" dirty="0" smtClean="0">
                <a:solidFill>
                  <a:schemeClr val="accent5">
                    <a:lumMod val="75000"/>
                  </a:schemeClr>
                </a:solidFill>
                <a:latin typeface="微软雅黑" pitchFamily="34" charset="-122"/>
                <a:ea typeface="微软雅黑" pitchFamily="34" charset="-122"/>
              </a:rPr>
              <a:t>国际教育治理参与不充分</a:t>
            </a:r>
            <a:endParaRPr lang="en-US" altLang="zh-CN" sz="2000" dirty="0" smtClean="0">
              <a:solidFill>
                <a:schemeClr val="accent5">
                  <a:lumMod val="75000"/>
                </a:schemeClr>
              </a:solidFill>
              <a:latin typeface="微软雅黑" pitchFamily="34" charset="-122"/>
              <a:ea typeface="微软雅黑" pitchFamily="34" charset="-122"/>
            </a:endParaRPr>
          </a:p>
          <a:p>
            <a:pPr algn="ctr">
              <a:lnSpc>
                <a:spcPct val="150000"/>
              </a:lnSpc>
            </a:pPr>
            <a:r>
              <a:rPr lang="zh-CN" altLang="en-US" sz="2000" dirty="0" smtClean="0">
                <a:solidFill>
                  <a:schemeClr val="accent5">
                    <a:lumMod val="75000"/>
                  </a:schemeClr>
                </a:solidFill>
                <a:latin typeface="微软雅黑" pitchFamily="34" charset="-122"/>
                <a:ea typeface="微软雅黑" pitchFamily="34" charset="-122"/>
              </a:rPr>
              <a:t>教育公平推进不充分</a:t>
            </a:r>
            <a:endParaRPr lang="en-US" altLang="zh-CN" sz="2000" dirty="0" smtClean="0">
              <a:solidFill>
                <a:schemeClr val="accent5">
                  <a:lumMod val="75000"/>
                </a:schemeClr>
              </a:solidFill>
              <a:latin typeface="微软雅黑" pitchFamily="34" charset="-122"/>
              <a:ea typeface="微软雅黑" pitchFamily="34" charset="-122"/>
            </a:endParaRPr>
          </a:p>
          <a:p>
            <a:pPr algn="ctr">
              <a:lnSpc>
                <a:spcPct val="150000"/>
              </a:lnSpc>
            </a:pPr>
            <a:r>
              <a:rPr lang="zh-CN" altLang="en-US" sz="2000" dirty="0" smtClean="0">
                <a:solidFill>
                  <a:schemeClr val="accent5">
                    <a:lumMod val="75000"/>
                  </a:schemeClr>
                </a:solidFill>
                <a:latin typeface="微软雅黑" pitchFamily="34" charset="-122"/>
                <a:ea typeface="微软雅黑" pitchFamily="34" charset="-122"/>
              </a:rPr>
              <a:t>教育内涵发展不充分</a:t>
            </a:r>
            <a:endParaRPr lang="en-US" altLang="zh-CN" sz="2000" dirty="0" smtClean="0">
              <a:solidFill>
                <a:schemeClr val="accent5">
                  <a:lumMod val="75000"/>
                </a:schemeClr>
              </a:solidFill>
              <a:latin typeface="微软雅黑" pitchFamily="34" charset="-122"/>
              <a:ea typeface="微软雅黑" pitchFamily="34" charset="-122"/>
            </a:endParaRPr>
          </a:p>
          <a:p>
            <a:pPr algn="ctr">
              <a:lnSpc>
                <a:spcPct val="150000"/>
              </a:lnSpc>
            </a:pPr>
            <a:r>
              <a:rPr lang="zh-CN" altLang="en-US" sz="2000" dirty="0" smtClean="0">
                <a:solidFill>
                  <a:schemeClr val="accent5">
                    <a:lumMod val="75000"/>
                  </a:schemeClr>
                </a:solidFill>
                <a:latin typeface="微软雅黑" pitchFamily="34" charset="-122"/>
                <a:ea typeface="微软雅黑" pitchFamily="34" charset="-122"/>
              </a:rPr>
              <a:t>依法治教实现不充分</a:t>
            </a:r>
            <a:endParaRPr lang="zh-CN" altLang="en-US" sz="2000" dirty="0">
              <a:solidFill>
                <a:schemeClr val="accent5">
                  <a:lumMod val="75000"/>
                </a:schemeClr>
              </a:solidFill>
              <a:latin typeface="微软雅黑" pitchFamily="34" charset="-122"/>
              <a:ea typeface="微软雅黑" pitchFamily="34" charset="-122"/>
            </a:endParaRPr>
          </a:p>
        </p:txBody>
      </p:sp>
      <p:cxnSp>
        <p:nvCxnSpPr>
          <p:cNvPr id="19" name="直接连接符 18"/>
          <p:cNvCxnSpPr/>
          <p:nvPr/>
        </p:nvCxnSpPr>
        <p:spPr>
          <a:xfrm flipH="1">
            <a:off x="4200939" y="1484243"/>
            <a:ext cx="26594" cy="389614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69694" y="146046"/>
            <a:ext cx="7718441" cy="460007"/>
          </a:xfrm>
        </p:spPr>
        <p:txBody>
          <a:bodyPr/>
          <a:lstStyle/>
          <a:p>
            <a:r>
              <a:rPr lang="zh-CN" altLang="en-US" dirty="0"/>
              <a:t>五、准确把握我国社会主要矛盾发生的历史性变化</a:t>
            </a:r>
          </a:p>
        </p:txBody>
      </p:sp>
      <p:grpSp>
        <p:nvGrpSpPr>
          <p:cNvPr id="3" name="组合 2">
            <a:extLst>
              <a:ext uri="{FF2B5EF4-FFF2-40B4-BE49-F238E27FC236}">
                <a16:creationId xmlns:a16="http://schemas.microsoft.com/office/drawing/2014/main" xmlns="" id="{778B855C-839C-4DC8-86F3-262609A095DC}"/>
              </a:ext>
            </a:extLst>
          </p:cNvPr>
          <p:cNvGrpSpPr/>
          <p:nvPr/>
        </p:nvGrpSpPr>
        <p:grpSpPr>
          <a:xfrm>
            <a:off x="3499457" y="569563"/>
            <a:ext cx="4059478" cy="1862048"/>
            <a:chOff x="2478449" y="569563"/>
            <a:chExt cx="4059478" cy="1862048"/>
          </a:xfrm>
        </p:grpSpPr>
        <p:grpSp>
          <p:nvGrpSpPr>
            <p:cNvPr id="7" name="组合 6"/>
            <p:cNvGrpSpPr/>
            <p:nvPr/>
          </p:nvGrpSpPr>
          <p:grpSpPr>
            <a:xfrm>
              <a:off x="2478449" y="1071341"/>
              <a:ext cx="4059478" cy="587646"/>
              <a:chOff x="2540581" y="1268869"/>
              <a:chExt cx="4059478" cy="587646"/>
            </a:xfrm>
          </p:grpSpPr>
          <p:sp>
            <p:nvSpPr>
              <p:cNvPr id="4" name="文本占位符 22"/>
              <p:cNvSpPr txBox="1">
                <a:spLocks/>
              </p:cNvSpPr>
              <p:nvPr/>
            </p:nvSpPr>
            <p:spPr>
              <a:xfrm>
                <a:off x="2540581" y="1268869"/>
                <a:ext cx="1167970" cy="587646"/>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dirty="0">
                    <a:solidFill>
                      <a:srgbClr val="27A9C6"/>
                    </a:solidFill>
                  </a:rPr>
                  <a:t>把握好</a:t>
                </a:r>
              </a:p>
            </p:txBody>
          </p:sp>
          <p:sp>
            <p:nvSpPr>
              <p:cNvPr id="9" name="文本占位符 22"/>
              <p:cNvSpPr txBox="1">
                <a:spLocks/>
              </p:cNvSpPr>
              <p:nvPr/>
            </p:nvSpPr>
            <p:spPr>
              <a:xfrm>
                <a:off x="4284740" y="1268869"/>
                <a:ext cx="2315319" cy="587646"/>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dirty="0">
                    <a:solidFill>
                      <a:srgbClr val="27A9C6"/>
                    </a:solidFill>
                  </a:rPr>
                  <a:t>点</a:t>
                </a:r>
              </a:p>
            </p:txBody>
          </p:sp>
        </p:grpSp>
        <p:sp>
          <p:nvSpPr>
            <p:cNvPr id="6" name="文本框 5"/>
            <p:cNvSpPr txBox="1"/>
            <p:nvPr/>
          </p:nvSpPr>
          <p:spPr>
            <a:xfrm>
              <a:off x="3371093" y="569563"/>
              <a:ext cx="851515" cy="1862048"/>
            </a:xfrm>
            <a:prstGeom prst="rect">
              <a:avLst/>
            </a:prstGeom>
            <a:noFill/>
          </p:spPr>
          <p:txBody>
            <a:bodyPr wrap="none" rtlCol="0">
              <a:spAutoFit/>
            </a:bodyPr>
            <a:lstStyle/>
            <a:p>
              <a:r>
                <a:rPr lang="en-US" altLang="zh-CN" sz="11500" dirty="0">
                  <a:latin typeface="Rage Italic" panose="03070502040507070304" pitchFamily="66" charset="0"/>
                  <a:ea typeface="叶根友行书繁" panose="02010601030101010101" pitchFamily="2" charset="-122"/>
                </a:rPr>
                <a:t>2</a:t>
              </a:r>
              <a:endParaRPr lang="zh-CN" altLang="en-US" sz="11500" dirty="0">
                <a:latin typeface="Rage Italic" panose="03070502040507070304" pitchFamily="66" charset="0"/>
                <a:ea typeface="叶根友行书繁" panose="02010601030101010101" pitchFamily="2" charset="-122"/>
              </a:endParaRPr>
            </a:p>
          </p:txBody>
        </p:sp>
      </p:grpSp>
      <p:grpSp>
        <p:nvGrpSpPr>
          <p:cNvPr id="13" name="组合 12">
            <a:extLst>
              <a:ext uri="{FF2B5EF4-FFF2-40B4-BE49-F238E27FC236}">
                <a16:creationId xmlns:a16="http://schemas.microsoft.com/office/drawing/2014/main" xmlns="" id="{D5D917A0-3D56-46A9-AD56-4B64BC9F5AED}"/>
              </a:ext>
            </a:extLst>
          </p:cNvPr>
          <p:cNvGrpSpPr/>
          <p:nvPr/>
        </p:nvGrpSpPr>
        <p:grpSpPr>
          <a:xfrm>
            <a:off x="761998" y="1891253"/>
            <a:ext cx="7637319" cy="1737965"/>
            <a:chOff x="761998" y="1891253"/>
            <a:chExt cx="7637319" cy="1737965"/>
          </a:xfrm>
        </p:grpSpPr>
        <p:sp>
          <p:nvSpPr>
            <p:cNvPr id="8" name="矩形: 圆角 7"/>
            <p:cNvSpPr/>
            <p:nvPr/>
          </p:nvSpPr>
          <p:spPr>
            <a:xfrm>
              <a:off x="761998" y="2075919"/>
              <a:ext cx="7637319" cy="1553299"/>
            </a:xfrm>
            <a:prstGeom prst="roundRect">
              <a:avLst/>
            </a:prstGeom>
            <a:solidFill>
              <a:srgbClr val="217189"/>
            </a:solidFill>
            <a:ln>
              <a:noFill/>
            </a:ln>
          </p:spPr>
          <p:txBody>
            <a:bodyPr wrap="square" lIns="360000" tIns="360000" rIns="288000" bIns="360000" anchor="ctr" anchorCtr="0">
              <a:noAutofit/>
            </a:bodyPr>
            <a:lstStyle/>
            <a:p>
              <a:r>
                <a:rPr lang="en-US" altLang="zh-CN" dirty="0">
                  <a:solidFill>
                    <a:schemeClr val="bg1"/>
                  </a:solidFill>
                  <a:latin typeface="微软雅黑" panose="020B0503020204020204" pitchFamily="34" charset="-122"/>
                  <a:ea typeface="微软雅黑" panose="020B0503020204020204" pitchFamily="34" charset="-122"/>
                </a:rPr>
                <a:t>       </a:t>
              </a:r>
              <a:r>
                <a:rPr lang="zh-CN" altLang="zh-CN" dirty="0">
                  <a:solidFill>
                    <a:schemeClr val="bg1"/>
                  </a:solidFill>
                  <a:latin typeface="微软雅黑" panose="020B0503020204020204" pitchFamily="34" charset="-122"/>
                  <a:ea typeface="微软雅黑" panose="020B0503020204020204" pitchFamily="34" charset="-122"/>
                </a:rPr>
                <a:t>我国社会主要矛盾新的表述与过去的表述既有重大变化又保持了连续性，从“物质文化需要”到“美好生活需要”，从解决“落后的社会生产”问题到解决“不平衡不充分的发展”问题，反映了我国发展的阶段性要求，也反映了党和国家事业发展的重要要求</a:t>
              </a:r>
              <a:r>
                <a:rPr lang="zh-CN" altLang="en-US" dirty="0">
                  <a:solidFill>
                    <a:schemeClr val="bg1"/>
                  </a:solidFill>
                  <a:latin typeface="微软雅黑" panose="020B0503020204020204" pitchFamily="34" charset="-122"/>
                  <a:ea typeface="微软雅黑" panose="020B0503020204020204" pitchFamily="34" charset="-122"/>
                </a:rPr>
                <a:t>。</a:t>
              </a:r>
            </a:p>
          </p:txBody>
        </p:sp>
        <p:sp>
          <p:nvSpPr>
            <p:cNvPr id="5" name="矩形: 圆角 4">
              <a:extLst>
                <a:ext uri="{FF2B5EF4-FFF2-40B4-BE49-F238E27FC236}">
                  <a16:creationId xmlns:a16="http://schemas.microsoft.com/office/drawing/2014/main" xmlns="" id="{A6BDB179-3FC6-4706-8E79-547C1664EF1C}"/>
                </a:ext>
              </a:extLst>
            </p:cNvPr>
            <p:cNvSpPr/>
            <p:nvPr/>
          </p:nvSpPr>
          <p:spPr>
            <a:xfrm>
              <a:off x="1017171" y="1891253"/>
              <a:ext cx="1461278" cy="369332"/>
            </a:xfrm>
            <a:prstGeom prst="roundRect">
              <a:avLst>
                <a:gd name="adj" fmla="val 50000"/>
              </a:avLst>
            </a:prstGeom>
            <a:solidFill>
              <a:schemeClr val="bg1"/>
            </a:solidFill>
            <a:ln>
              <a:solidFill>
                <a:srgbClr val="217189"/>
              </a:solidFill>
            </a:ln>
          </p:spPr>
          <p:txBody>
            <a:bodyPr wrap="none" anchor="ctr" anchorCtr="0">
              <a:noAutofit/>
            </a:bodyPr>
            <a:lstStyle/>
            <a:p>
              <a:pPr algn="ctr"/>
              <a:r>
                <a:rPr lang="zh-CN" altLang="zh-CN" sz="2000">
                  <a:solidFill>
                    <a:srgbClr val="217189"/>
                  </a:solidFill>
                  <a:latin typeface="微软雅黑" panose="020B0503020204020204" pitchFamily="34" charset="-122"/>
                  <a:ea typeface="微软雅黑" panose="020B0503020204020204" pitchFamily="34" charset="-122"/>
                </a:rPr>
                <a:t>第一</a:t>
              </a:r>
              <a:endParaRPr lang="zh-CN" altLang="en-US" sz="2000" dirty="0">
                <a:solidFill>
                  <a:srgbClr val="217189"/>
                </a:solidFill>
                <a:latin typeface="微软雅黑" panose="020B0503020204020204" pitchFamily="34" charset="-122"/>
                <a:ea typeface="微软雅黑" panose="020B0503020204020204" pitchFamily="34" charset="-122"/>
              </a:endParaRPr>
            </a:p>
          </p:txBody>
        </p:sp>
      </p:grpSp>
      <p:grpSp>
        <p:nvGrpSpPr>
          <p:cNvPr id="14" name="组合 13">
            <a:extLst>
              <a:ext uri="{FF2B5EF4-FFF2-40B4-BE49-F238E27FC236}">
                <a16:creationId xmlns:a16="http://schemas.microsoft.com/office/drawing/2014/main" xmlns="" id="{5A4C0256-1A49-4CEB-96B0-EE517AA5CB6F}"/>
              </a:ext>
            </a:extLst>
          </p:cNvPr>
          <p:cNvGrpSpPr/>
          <p:nvPr/>
        </p:nvGrpSpPr>
        <p:grpSpPr>
          <a:xfrm>
            <a:off x="761998" y="3833292"/>
            <a:ext cx="7637319" cy="1357273"/>
            <a:chOff x="761998" y="1891253"/>
            <a:chExt cx="7637319" cy="1357273"/>
          </a:xfrm>
        </p:grpSpPr>
        <p:sp>
          <p:nvSpPr>
            <p:cNvPr id="15" name="矩形: 圆角 14">
              <a:extLst>
                <a:ext uri="{FF2B5EF4-FFF2-40B4-BE49-F238E27FC236}">
                  <a16:creationId xmlns:a16="http://schemas.microsoft.com/office/drawing/2014/main" xmlns="" id="{6B4FBE7C-881D-4FA2-BF93-7F4B082591B7}"/>
                </a:ext>
              </a:extLst>
            </p:cNvPr>
            <p:cNvSpPr/>
            <p:nvPr/>
          </p:nvSpPr>
          <p:spPr>
            <a:xfrm>
              <a:off x="761998" y="2075920"/>
              <a:ext cx="7637319" cy="1172606"/>
            </a:xfrm>
            <a:prstGeom prst="roundRect">
              <a:avLst/>
            </a:prstGeom>
            <a:solidFill>
              <a:srgbClr val="217189"/>
            </a:solidFill>
            <a:ln>
              <a:noFill/>
            </a:ln>
          </p:spPr>
          <p:txBody>
            <a:bodyPr wrap="square" lIns="360000" tIns="360000" rIns="288000" bIns="360000" anchor="ctr" anchorCtr="0">
              <a:noAutofit/>
            </a:bodyPr>
            <a:lstStyle/>
            <a:p>
              <a:r>
                <a:rPr lang="zh-CN" altLang="en-US" dirty="0">
                  <a:solidFill>
                    <a:schemeClr val="bg1"/>
                  </a:solidFill>
                  <a:latin typeface="微软雅黑" panose="020B0503020204020204" pitchFamily="34" charset="-122"/>
                  <a:ea typeface="微软雅黑" panose="020B0503020204020204" pitchFamily="34" charset="-122"/>
                </a:rPr>
                <a:t>我国社会主要矛盾变化并没有改变我国社会主义所处历史阶段的判断，就是“</a:t>
              </a:r>
              <a:r>
                <a:rPr lang="zh-CN" altLang="en-US" dirty="0">
                  <a:solidFill>
                    <a:srgbClr val="FFFF00"/>
                  </a:solidFill>
                  <a:latin typeface="微软雅黑" panose="020B0503020204020204" pitchFamily="34" charset="-122"/>
                  <a:ea typeface="微软雅黑" panose="020B0503020204020204" pitchFamily="34" charset="-122"/>
                </a:rPr>
                <a:t>两个没有变</a:t>
              </a:r>
              <a:r>
                <a:rPr lang="zh-CN" altLang="en-US" dirty="0">
                  <a:solidFill>
                    <a:schemeClr val="bg1"/>
                  </a:solidFill>
                  <a:latin typeface="微软雅黑" panose="020B0503020204020204" pitchFamily="34" charset="-122"/>
                  <a:ea typeface="微软雅黑" panose="020B0503020204020204" pitchFamily="34" charset="-122"/>
                </a:rPr>
                <a:t>”。</a:t>
              </a:r>
            </a:p>
          </p:txBody>
        </p:sp>
        <p:sp>
          <p:nvSpPr>
            <p:cNvPr id="16" name="矩形: 圆角 15">
              <a:extLst>
                <a:ext uri="{FF2B5EF4-FFF2-40B4-BE49-F238E27FC236}">
                  <a16:creationId xmlns:a16="http://schemas.microsoft.com/office/drawing/2014/main" xmlns="" id="{A3296063-0BA7-4467-8C86-AA0D0F6D5195}"/>
                </a:ext>
              </a:extLst>
            </p:cNvPr>
            <p:cNvSpPr/>
            <p:nvPr/>
          </p:nvSpPr>
          <p:spPr>
            <a:xfrm>
              <a:off x="1017171" y="1891253"/>
              <a:ext cx="1461278" cy="369332"/>
            </a:xfrm>
            <a:prstGeom prst="roundRect">
              <a:avLst>
                <a:gd name="adj" fmla="val 50000"/>
              </a:avLst>
            </a:prstGeom>
            <a:solidFill>
              <a:schemeClr val="bg1"/>
            </a:solidFill>
            <a:ln>
              <a:solidFill>
                <a:srgbClr val="217189"/>
              </a:solidFill>
            </a:ln>
          </p:spPr>
          <p:txBody>
            <a:bodyPr wrap="none" anchor="ctr" anchorCtr="0">
              <a:noAutofit/>
            </a:bodyPr>
            <a:lstStyle/>
            <a:p>
              <a:pPr algn="ctr"/>
              <a:r>
                <a:rPr lang="zh-CN" altLang="en-US" sz="2000" dirty="0">
                  <a:solidFill>
                    <a:srgbClr val="217189"/>
                  </a:solidFill>
                  <a:latin typeface="微软雅黑" panose="020B0503020204020204" pitchFamily="34" charset="-122"/>
                  <a:ea typeface="微软雅黑" panose="020B0503020204020204" pitchFamily="34" charset="-122"/>
                </a:rPr>
                <a:t>第二</a:t>
              </a:r>
            </a:p>
          </p:txBody>
        </p:sp>
      </p:grpSp>
      <p:grpSp>
        <p:nvGrpSpPr>
          <p:cNvPr id="22" name="组合 21">
            <a:extLst>
              <a:ext uri="{FF2B5EF4-FFF2-40B4-BE49-F238E27FC236}">
                <a16:creationId xmlns:a16="http://schemas.microsoft.com/office/drawing/2014/main" xmlns="" id="{43BD9558-4EF0-469F-B24C-30852E25C9AA}"/>
              </a:ext>
            </a:extLst>
          </p:cNvPr>
          <p:cNvGrpSpPr/>
          <p:nvPr/>
        </p:nvGrpSpPr>
        <p:grpSpPr>
          <a:xfrm>
            <a:off x="1976776" y="5060678"/>
            <a:ext cx="2470362" cy="1413005"/>
            <a:chOff x="927104" y="5060678"/>
            <a:chExt cx="2470362" cy="1413005"/>
          </a:xfrm>
        </p:grpSpPr>
        <p:sp>
          <p:nvSpPr>
            <p:cNvPr id="17" name="矩形 16">
              <a:extLst>
                <a:ext uri="{FF2B5EF4-FFF2-40B4-BE49-F238E27FC236}">
                  <a16:creationId xmlns:a16="http://schemas.microsoft.com/office/drawing/2014/main" xmlns="" id="{92E5A985-9254-4733-B6C7-73737C751488}"/>
                </a:ext>
              </a:extLst>
            </p:cNvPr>
            <p:cNvSpPr/>
            <p:nvPr/>
          </p:nvSpPr>
          <p:spPr>
            <a:xfrm>
              <a:off x="927104" y="5194989"/>
              <a:ext cx="2470362" cy="1278694"/>
            </a:xfrm>
            <a:prstGeom prst="rect">
              <a:avLst/>
            </a:prstGeom>
            <a:solidFill>
              <a:srgbClr val="CC5B17"/>
            </a:solidFill>
            <a:ln>
              <a:noFill/>
            </a:ln>
          </p:spPr>
          <p:txBody>
            <a:bodyPr wrap="square" lIns="180000" tIns="180000" rIns="180000" bIns="180000" anchor="ctr" anchorCtr="0">
              <a:noAutofit/>
            </a:bodyPr>
            <a:lstStyle/>
            <a:p>
              <a:r>
                <a:rPr lang="zh-CN" altLang="zh-CN" dirty="0">
                  <a:solidFill>
                    <a:schemeClr val="bg1"/>
                  </a:solidFill>
                  <a:latin typeface="微软雅黑" panose="020B0503020204020204" pitchFamily="34" charset="-122"/>
                  <a:ea typeface="微软雅黑" panose="020B0503020204020204" pitchFamily="34" charset="-122"/>
                </a:rPr>
                <a:t>我国仍处于并将长期处于社会主义初级阶段的基本国情没有变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0" name="直角三角形 19">
              <a:extLst>
                <a:ext uri="{FF2B5EF4-FFF2-40B4-BE49-F238E27FC236}">
                  <a16:creationId xmlns:a16="http://schemas.microsoft.com/office/drawing/2014/main" xmlns="" id="{33465480-D35A-4A3E-9E7C-03D30076BEA1}"/>
                </a:ext>
              </a:extLst>
            </p:cNvPr>
            <p:cNvSpPr/>
            <p:nvPr/>
          </p:nvSpPr>
          <p:spPr>
            <a:xfrm rot="18900000">
              <a:off x="2032398" y="5060678"/>
              <a:ext cx="259772" cy="259772"/>
            </a:xfrm>
            <a:prstGeom prst="rtTriangle">
              <a:avLst/>
            </a:prstGeom>
            <a:solidFill>
              <a:srgbClr val="2171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a:extLst>
              <a:ext uri="{FF2B5EF4-FFF2-40B4-BE49-F238E27FC236}">
                <a16:creationId xmlns:a16="http://schemas.microsoft.com/office/drawing/2014/main" xmlns="" id="{D1EF9583-A3A0-4F78-BD8D-FFCF7DFE90B7}"/>
              </a:ext>
            </a:extLst>
          </p:cNvPr>
          <p:cNvGrpSpPr/>
          <p:nvPr/>
        </p:nvGrpSpPr>
        <p:grpSpPr>
          <a:xfrm>
            <a:off x="4578847" y="5047141"/>
            <a:ext cx="2268071" cy="1426542"/>
            <a:chOff x="3529175" y="5047141"/>
            <a:chExt cx="2268071" cy="1426542"/>
          </a:xfrm>
        </p:grpSpPr>
        <p:sp>
          <p:nvSpPr>
            <p:cNvPr id="18" name="矩形 17">
              <a:extLst>
                <a:ext uri="{FF2B5EF4-FFF2-40B4-BE49-F238E27FC236}">
                  <a16:creationId xmlns:a16="http://schemas.microsoft.com/office/drawing/2014/main" xmlns="" id="{487577D2-C2FA-41CB-9310-E0F3BD45394E}"/>
                </a:ext>
              </a:extLst>
            </p:cNvPr>
            <p:cNvSpPr/>
            <p:nvPr/>
          </p:nvSpPr>
          <p:spPr>
            <a:xfrm>
              <a:off x="3529175" y="5194989"/>
              <a:ext cx="2268071" cy="1278694"/>
            </a:xfrm>
            <a:prstGeom prst="rect">
              <a:avLst/>
            </a:prstGeom>
            <a:solidFill>
              <a:srgbClr val="CC5B17"/>
            </a:solidFill>
            <a:ln>
              <a:noFill/>
            </a:ln>
          </p:spPr>
          <p:txBody>
            <a:bodyPr wrap="square" lIns="180000" tIns="180000" rIns="180000" bIns="180000" anchor="ctr" anchorCtr="0">
              <a:noAutofit/>
            </a:bodyPr>
            <a:lstStyle/>
            <a:p>
              <a:r>
                <a:rPr lang="zh-CN" altLang="zh-CN" dirty="0">
                  <a:solidFill>
                    <a:schemeClr val="bg1"/>
                  </a:solidFill>
                  <a:latin typeface="微软雅黑" panose="020B0503020204020204" pitchFamily="34" charset="-122"/>
                  <a:ea typeface="微软雅黑" panose="020B0503020204020204" pitchFamily="34" charset="-122"/>
                </a:rPr>
                <a:t>我国是世界最大发展中国家的国际地位没有变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1" name="直角三角形 20">
              <a:extLst>
                <a:ext uri="{FF2B5EF4-FFF2-40B4-BE49-F238E27FC236}">
                  <a16:creationId xmlns:a16="http://schemas.microsoft.com/office/drawing/2014/main" xmlns="" id="{5BA5917E-056C-4E80-95E1-2DF888A10EDC}"/>
                </a:ext>
              </a:extLst>
            </p:cNvPr>
            <p:cNvSpPr/>
            <p:nvPr/>
          </p:nvSpPr>
          <p:spPr>
            <a:xfrm rot="18900000">
              <a:off x="4533325" y="5047141"/>
              <a:ext cx="259772" cy="259772"/>
            </a:xfrm>
            <a:prstGeom prst="rtTriangle">
              <a:avLst/>
            </a:prstGeom>
            <a:solidFill>
              <a:srgbClr val="2171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 xmlns:p14="http://schemas.microsoft.com/office/powerpoint/2010/main" val="384007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up)">
                                      <p:cBhvr>
                                        <p:cTn id="19" dur="500"/>
                                        <p:tgtEl>
                                          <p:spTgt spid="2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up)">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69694" y="146046"/>
            <a:ext cx="5681823" cy="460007"/>
          </a:xfrm>
        </p:spPr>
        <p:txBody>
          <a:bodyPr/>
          <a:lstStyle/>
          <a:p>
            <a:r>
              <a:rPr lang="zh-CN" altLang="en-US" dirty="0"/>
              <a:t>一、准确把握十九大的主题、主要成果</a:t>
            </a:r>
          </a:p>
        </p:txBody>
      </p:sp>
      <p:grpSp>
        <p:nvGrpSpPr>
          <p:cNvPr id="15" name="组合 14"/>
          <p:cNvGrpSpPr/>
          <p:nvPr/>
        </p:nvGrpSpPr>
        <p:grpSpPr>
          <a:xfrm>
            <a:off x="1920799" y="1429549"/>
            <a:ext cx="5286788" cy="540000"/>
            <a:chOff x="1541930" y="1238163"/>
            <a:chExt cx="5286788" cy="540000"/>
          </a:xfrm>
        </p:grpSpPr>
        <p:sp>
          <p:nvSpPr>
            <p:cNvPr id="5" name="燕尾形 4"/>
            <p:cNvSpPr/>
            <p:nvPr/>
          </p:nvSpPr>
          <p:spPr>
            <a:xfrm>
              <a:off x="1911195" y="1238163"/>
              <a:ext cx="723900" cy="540000"/>
            </a:xfrm>
            <a:prstGeom prst="chevron">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sp>
          <p:nvSpPr>
            <p:cNvPr id="6" name="矩形 5"/>
            <p:cNvSpPr/>
            <p:nvPr/>
          </p:nvSpPr>
          <p:spPr>
            <a:xfrm>
              <a:off x="2227804" y="1238163"/>
              <a:ext cx="3879082" cy="540000"/>
            </a:xfrm>
            <a:prstGeom prst="rect">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7" name="燕尾形 6"/>
            <p:cNvSpPr/>
            <p:nvPr/>
          </p:nvSpPr>
          <p:spPr>
            <a:xfrm flipH="1">
              <a:off x="5744936" y="1238163"/>
              <a:ext cx="723900" cy="540000"/>
            </a:xfrm>
            <a:prstGeom prst="chevron">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sp>
          <p:nvSpPr>
            <p:cNvPr id="8" name="文本占位符 22"/>
            <p:cNvSpPr txBox="1">
              <a:spLocks/>
            </p:cNvSpPr>
            <p:nvPr/>
          </p:nvSpPr>
          <p:spPr>
            <a:xfrm>
              <a:off x="2227805" y="1281707"/>
              <a:ext cx="3879082" cy="460007"/>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dirty="0"/>
                <a:t>（一）党的十九大的主题</a:t>
              </a:r>
            </a:p>
          </p:txBody>
        </p:sp>
        <p:sp>
          <p:nvSpPr>
            <p:cNvPr id="9" name="燕尾形 8"/>
            <p:cNvSpPr/>
            <p:nvPr/>
          </p:nvSpPr>
          <p:spPr>
            <a:xfrm>
              <a:off x="1541930" y="1238163"/>
              <a:ext cx="519052" cy="540000"/>
            </a:xfrm>
            <a:prstGeom prst="chevron">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sp>
          <p:nvSpPr>
            <p:cNvPr id="10" name="燕尾形 9"/>
            <p:cNvSpPr/>
            <p:nvPr/>
          </p:nvSpPr>
          <p:spPr>
            <a:xfrm rot="10800000">
              <a:off x="6309666" y="1238163"/>
              <a:ext cx="519052" cy="540000"/>
            </a:xfrm>
            <a:prstGeom prst="chevron">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grpSp>
      <p:sp>
        <p:nvSpPr>
          <p:cNvPr id="11" name="矩形 10"/>
          <p:cNvSpPr/>
          <p:nvPr/>
        </p:nvSpPr>
        <p:spPr>
          <a:xfrm>
            <a:off x="1022520" y="2121267"/>
            <a:ext cx="7205308" cy="3505887"/>
          </a:xfrm>
          <a:prstGeom prst="rect">
            <a:avLst/>
          </a:prstGeom>
          <a:ln>
            <a:solidFill>
              <a:srgbClr val="DD5604"/>
            </a:solidFill>
          </a:ln>
        </p:spPr>
        <p:txBody>
          <a:bodyPr wrap="square" anchor="ctr" anchorCtr="0">
            <a:noAutofit/>
          </a:bodyPr>
          <a:lstStyle/>
          <a:p>
            <a:pPr indent="457200">
              <a:lnSpc>
                <a:spcPct val="150000"/>
              </a:lnSpc>
            </a:pPr>
            <a:r>
              <a:rPr lang="zh-CN" altLang="en-US" sz="2800" b="0" i="0" dirty="0">
                <a:solidFill>
                  <a:srgbClr val="DD5604"/>
                </a:solidFill>
                <a:effectLst/>
                <a:latin typeface="Microsoft YaHei" panose="020B0503020204020204" pitchFamily="34" charset="-122"/>
                <a:ea typeface="Microsoft YaHei" panose="020B0503020204020204" pitchFamily="34" charset="-122"/>
              </a:rPr>
              <a:t>不忘初心，牢记使命，高举中国特色社会主义伟大旗帜，决胜全面建成小康社会，夺取新时代中国特色社会主义伟大胜利，为实现中华民族伟大复兴的中国梦不懈奋斗。</a:t>
            </a:r>
            <a:endParaRPr lang="zh-CN" altLang="en-US" sz="2800" dirty="0">
              <a:solidFill>
                <a:srgbClr val="DD5604"/>
              </a:solidFill>
            </a:endParaRPr>
          </a:p>
        </p:txBody>
      </p:sp>
    </p:spTree>
    <p:extLst>
      <p:ext uri="{BB962C8B-B14F-4D97-AF65-F5344CB8AC3E}">
        <p14:creationId xmlns="" xmlns:p14="http://schemas.microsoft.com/office/powerpoint/2010/main" val="414027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61182" y="2438398"/>
            <a:ext cx="4625010" cy="307404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buFont typeface="Wingdings" pitchFamily="2" charset="2"/>
              <a:buChar char="u"/>
            </a:pPr>
            <a:r>
              <a:rPr lang="zh-CN" altLang="en-US" sz="2000" dirty="0" smtClean="0">
                <a:solidFill>
                  <a:srgbClr val="E65F28"/>
                </a:solidFill>
                <a:latin typeface="微软雅黑" pitchFamily="34" charset="-122"/>
                <a:ea typeface="微软雅黑" pitchFamily="34" charset="-122"/>
              </a:rPr>
              <a:t>第一步：</a:t>
            </a:r>
            <a:r>
              <a:rPr lang="en-US" altLang="zh-CN" sz="2000" dirty="0" smtClean="0">
                <a:solidFill>
                  <a:srgbClr val="E65F28"/>
                </a:solidFill>
                <a:latin typeface="微软雅黑" pitchFamily="34" charset="-122"/>
                <a:ea typeface="微软雅黑" pitchFamily="34" charset="-122"/>
              </a:rPr>
              <a:t>1981-1990</a:t>
            </a:r>
            <a:r>
              <a:rPr lang="zh-CN" altLang="en-US" sz="2000" dirty="0" smtClean="0">
                <a:solidFill>
                  <a:srgbClr val="E65F28"/>
                </a:solidFill>
                <a:latin typeface="微软雅黑" pitchFamily="34" charset="-122"/>
                <a:ea typeface="微软雅黑" pitchFamily="34" charset="-122"/>
              </a:rPr>
              <a:t>年，国民生产总值翻一番，</a:t>
            </a:r>
            <a:r>
              <a:rPr lang="zh-CN" altLang="en-US" sz="2400" b="1" dirty="0" smtClean="0">
                <a:solidFill>
                  <a:srgbClr val="E65F28"/>
                </a:solidFill>
                <a:latin typeface="微软雅黑" pitchFamily="34" charset="-122"/>
                <a:ea typeface="微软雅黑" pitchFamily="34" charset="-122"/>
              </a:rPr>
              <a:t>实现温饱</a:t>
            </a:r>
            <a:endParaRPr lang="en-US" altLang="zh-CN" sz="2000" dirty="0" smtClean="0">
              <a:solidFill>
                <a:srgbClr val="E65F28"/>
              </a:solidFill>
              <a:latin typeface="微软雅黑" pitchFamily="34" charset="-122"/>
              <a:ea typeface="微软雅黑" pitchFamily="34" charset="-122"/>
            </a:endParaRPr>
          </a:p>
          <a:p>
            <a:pPr>
              <a:lnSpc>
                <a:spcPct val="150000"/>
              </a:lnSpc>
              <a:buFont typeface="Wingdings" pitchFamily="2" charset="2"/>
              <a:buChar char="u"/>
            </a:pPr>
            <a:r>
              <a:rPr lang="zh-CN" altLang="en-US" sz="2000" dirty="0" smtClean="0">
                <a:solidFill>
                  <a:srgbClr val="E65F28"/>
                </a:solidFill>
                <a:latin typeface="微软雅黑" pitchFamily="34" charset="-122"/>
                <a:ea typeface="微软雅黑" pitchFamily="34" charset="-122"/>
              </a:rPr>
              <a:t>第二步：</a:t>
            </a:r>
            <a:r>
              <a:rPr lang="en-US" altLang="zh-CN" sz="2000" dirty="0" smtClean="0">
                <a:solidFill>
                  <a:srgbClr val="E65F28"/>
                </a:solidFill>
                <a:latin typeface="微软雅黑" pitchFamily="34" charset="-122"/>
                <a:ea typeface="微软雅黑" pitchFamily="34" charset="-122"/>
              </a:rPr>
              <a:t>1991-20</a:t>
            </a:r>
            <a:r>
              <a:rPr lang="zh-CN" altLang="en-US" sz="2000" dirty="0" smtClean="0">
                <a:solidFill>
                  <a:srgbClr val="E65F28"/>
                </a:solidFill>
                <a:latin typeface="微软雅黑" pitchFamily="34" charset="-122"/>
                <a:ea typeface="微软雅黑" pitchFamily="34" charset="-122"/>
              </a:rPr>
              <a:t>世纪末，再翻一番，</a:t>
            </a:r>
            <a:r>
              <a:rPr lang="zh-CN" altLang="en-US" sz="2400" b="1" dirty="0" smtClean="0">
                <a:solidFill>
                  <a:srgbClr val="E65F28"/>
                </a:solidFill>
                <a:latin typeface="微软雅黑" pitchFamily="34" charset="-122"/>
                <a:ea typeface="微软雅黑" pitchFamily="34" charset="-122"/>
              </a:rPr>
              <a:t>达到小康</a:t>
            </a:r>
            <a:endParaRPr lang="en-US" altLang="zh-CN" sz="2000" dirty="0" smtClean="0">
              <a:solidFill>
                <a:srgbClr val="E65F28"/>
              </a:solidFill>
              <a:latin typeface="微软雅黑" pitchFamily="34" charset="-122"/>
              <a:ea typeface="微软雅黑" pitchFamily="34" charset="-122"/>
            </a:endParaRPr>
          </a:p>
          <a:p>
            <a:pPr>
              <a:lnSpc>
                <a:spcPct val="150000"/>
              </a:lnSpc>
              <a:buFont typeface="Wingdings" pitchFamily="2" charset="2"/>
              <a:buChar char="u"/>
            </a:pPr>
            <a:r>
              <a:rPr lang="zh-CN" altLang="en-US" sz="2000" dirty="0" smtClean="0">
                <a:solidFill>
                  <a:srgbClr val="E65F28"/>
                </a:solidFill>
                <a:latin typeface="微软雅黑" pitchFamily="34" charset="-122"/>
                <a:ea typeface="微软雅黑" pitchFamily="34" charset="-122"/>
              </a:rPr>
              <a:t>第三步：到</a:t>
            </a:r>
            <a:r>
              <a:rPr lang="en-US" altLang="zh-CN" sz="2000" dirty="0" smtClean="0">
                <a:solidFill>
                  <a:srgbClr val="E65F28"/>
                </a:solidFill>
                <a:latin typeface="微软雅黑" pitchFamily="34" charset="-122"/>
                <a:ea typeface="微软雅黑" pitchFamily="34" charset="-122"/>
              </a:rPr>
              <a:t>21</a:t>
            </a:r>
            <a:r>
              <a:rPr lang="zh-CN" altLang="en-US" sz="2000" dirty="0" smtClean="0">
                <a:solidFill>
                  <a:srgbClr val="E65F28"/>
                </a:solidFill>
                <a:latin typeface="微软雅黑" pitchFamily="34" charset="-122"/>
                <a:ea typeface="微软雅黑" pitchFamily="34" charset="-122"/>
              </a:rPr>
              <a:t>世纪中叶，再翻两番，</a:t>
            </a:r>
            <a:r>
              <a:rPr lang="zh-CN" altLang="en-US" sz="2400" b="1" dirty="0" smtClean="0">
                <a:solidFill>
                  <a:srgbClr val="E65F28"/>
                </a:solidFill>
                <a:latin typeface="微软雅黑" pitchFamily="34" charset="-122"/>
                <a:ea typeface="微软雅黑" pitchFamily="34" charset="-122"/>
              </a:rPr>
              <a:t>达到中等发达国家水平</a:t>
            </a:r>
            <a:endParaRPr lang="zh-CN" altLang="en-US" sz="2000" dirty="0">
              <a:solidFill>
                <a:srgbClr val="E65F28"/>
              </a:solidFill>
              <a:latin typeface="微软雅黑" pitchFamily="34" charset="-122"/>
              <a:ea typeface="微软雅黑" pitchFamily="34" charset="-122"/>
            </a:endParaRPr>
          </a:p>
        </p:txBody>
      </p:sp>
      <p:sp>
        <p:nvSpPr>
          <p:cNvPr id="2" name="文本占位符 1"/>
          <p:cNvSpPr>
            <a:spLocks noGrp="1"/>
          </p:cNvSpPr>
          <p:nvPr>
            <p:ph type="body" sz="quarter" idx="10"/>
          </p:nvPr>
        </p:nvSpPr>
        <p:spPr>
          <a:xfrm>
            <a:off x="1269695" y="146046"/>
            <a:ext cx="7292414" cy="460007"/>
          </a:xfrm>
        </p:spPr>
        <p:txBody>
          <a:bodyPr/>
          <a:lstStyle/>
          <a:p>
            <a:r>
              <a:rPr lang="zh-CN" altLang="en-US" dirty="0"/>
              <a:t>六、准确把握两个一百年奋斗目标的战略部署</a:t>
            </a:r>
          </a:p>
        </p:txBody>
      </p:sp>
      <p:sp>
        <p:nvSpPr>
          <p:cNvPr id="7" name="矩形 6"/>
          <p:cNvSpPr/>
          <p:nvPr/>
        </p:nvSpPr>
        <p:spPr>
          <a:xfrm>
            <a:off x="5216285" y="1359538"/>
            <a:ext cx="2236510" cy="743986"/>
          </a:xfrm>
          <a:prstGeom prst="rect">
            <a:avLst/>
          </a:prstGeom>
        </p:spPr>
        <p:txBody>
          <a:bodyPr wrap="none">
            <a:spAutoFit/>
          </a:bodyPr>
          <a:lstStyle/>
          <a:p>
            <a:pPr algn="ctr">
              <a:lnSpc>
                <a:spcPct val="150000"/>
              </a:lnSpc>
            </a:pPr>
            <a:r>
              <a:rPr lang="zh-CN" altLang="en-US" sz="3200" b="1" dirty="0" smtClean="0">
                <a:solidFill>
                  <a:srgbClr val="E65F28"/>
                </a:solidFill>
                <a:latin typeface="微软雅黑" pitchFamily="34" charset="-122"/>
                <a:ea typeface="微软雅黑" pitchFamily="34" charset="-122"/>
              </a:rPr>
              <a:t>三步走战略</a:t>
            </a:r>
            <a:endParaRPr lang="en-US" altLang="zh-CN" sz="3200" b="1" dirty="0" smtClean="0">
              <a:solidFill>
                <a:srgbClr val="E65F28"/>
              </a:solidFill>
              <a:latin typeface="微软雅黑" pitchFamily="34" charset="-122"/>
              <a:ea typeface="微软雅黑" pitchFamily="34" charset="-122"/>
            </a:endParaRPr>
          </a:p>
        </p:txBody>
      </p:sp>
      <p:pic>
        <p:nvPicPr>
          <p:cNvPr id="8" name="图片 7"/>
          <p:cNvPicPr>
            <a:picLocks noChangeAspect="1"/>
          </p:cNvPicPr>
          <p:nvPr/>
        </p:nvPicPr>
        <p:blipFill>
          <a:blip r:embed="rId2" cstate="screen">
            <a:extLst>
              <a:ext uri="{28A0092B-C50C-407E-A947-70E740481C1C}">
                <a14:useLocalDpi xmlns="" xmlns:a14="http://schemas.microsoft.com/office/drawing/2010/main"/>
              </a:ext>
            </a:extLst>
          </a:blip>
          <a:stretch>
            <a:fillRect/>
          </a:stretch>
        </p:blipFill>
        <p:spPr>
          <a:xfrm>
            <a:off x="7066024" y="3000610"/>
            <a:ext cx="451954" cy="384969"/>
          </a:xfrm>
          <a:prstGeom prst="rect">
            <a:avLst/>
          </a:prstGeom>
        </p:spPr>
      </p:pic>
      <p:pic>
        <p:nvPicPr>
          <p:cNvPr id="9" name="图片 8"/>
          <p:cNvPicPr>
            <a:picLocks noChangeAspect="1"/>
          </p:cNvPicPr>
          <p:nvPr/>
        </p:nvPicPr>
        <p:blipFill>
          <a:blip r:embed="rId2" cstate="screen">
            <a:extLst>
              <a:ext uri="{28A0092B-C50C-407E-A947-70E740481C1C}">
                <a14:useLocalDpi xmlns="" xmlns:a14="http://schemas.microsoft.com/office/drawing/2010/main"/>
              </a:ext>
            </a:extLst>
          </a:blip>
          <a:stretch>
            <a:fillRect/>
          </a:stretch>
        </p:blipFill>
        <p:spPr>
          <a:xfrm>
            <a:off x="6155530" y="4084260"/>
            <a:ext cx="451954" cy="384969"/>
          </a:xfrm>
          <a:prstGeom prst="rect">
            <a:avLst/>
          </a:prstGeom>
        </p:spPr>
      </p:pic>
      <p:pic>
        <p:nvPicPr>
          <p:cNvPr id="11" name="图片 10"/>
          <p:cNvPicPr>
            <a:picLocks noChangeAspect="1"/>
          </p:cNvPicPr>
          <p:nvPr/>
        </p:nvPicPr>
        <p:blipFill>
          <a:blip r:embed="rId3" cstate="print"/>
          <a:stretch>
            <a:fillRect/>
          </a:stretch>
        </p:blipFill>
        <p:spPr>
          <a:xfrm>
            <a:off x="172278" y="1444486"/>
            <a:ext cx="3843129" cy="4068418"/>
          </a:xfrm>
          <a:prstGeom prst="rect">
            <a:avLst/>
          </a:prstGeom>
        </p:spPr>
      </p:pic>
    </p:spTree>
    <p:extLst>
      <p:ext uri="{BB962C8B-B14F-4D97-AF65-F5344CB8AC3E}">
        <p14:creationId xmlns="" xmlns:p14="http://schemas.microsoft.com/office/powerpoint/2010/main" val="280737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69695" y="146046"/>
            <a:ext cx="7292414" cy="460007"/>
          </a:xfrm>
        </p:spPr>
        <p:txBody>
          <a:bodyPr/>
          <a:lstStyle/>
          <a:p>
            <a:r>
              <a:rPr lang="zh-CN" altLang="en-US" dirty="0"/>
              <a:t>六、准确把握两个一百年奋斗目标的战略部署</a:t>
            </a:r>
          </a:p>
        </p:txBody>
      </p:sp>
      <p:sp>
        <p:nvSpPr>
          <p:cNvPr id="10" name="文本框 10"/>
          <p:cNvSpPr txBox="1"/>
          <p:nvPr/>
        </p:nvSpPr>
        <p:spPr>
          <a:xfrm>
            <a:off x="1167455" y="1758522"/>
            <a:ext cx="7512720" cy="738664"/>
          </a:xfrm>
          <a:prstGeom prst="rect">
            <a:avLst/>
          </a:prstGeom>
        </p:spPr>
        <p:txBody>
          <a:bodyPr vert="horz" wrap="square" lIns="91440" tIns="45720" rIns="91440" bIns="45720" rtlCol="0">
            <a:spAutoFit/>
          </a:bodyPr>
          <a:lstStyle>
            <a:lvl1pPr lvl="0" indent="-228600" algn="just">
              <a:lnSpc>
                <a:spcPct val="150000"/>
              </a:lnSpc>
              <a:spcBef>
                <a:spcPts val="1000"/>
              </a:spcBef>
              <a:buFont typeface="Arial" panose="020B0604020202020204" pitchFamily="34" charset="0"/>
              <a:buNone/>
              <a:defRPr kern="0">
                <a:gradFill>
                  <a:gsLst>
                    <a:gs pos="0">
                      <a:prstClr val="black">
                        <a:lumMod val="75000"/>
                        <a:lumOff val="25000"/>
                      </a:prstClr>
                    </a:gs>
                    <a:gs pos="100000">
                      <a:prstClr val="black">
                        <a:lumMod val="85000"/>
                        <a:lumOff val="15000"/>
                      </a:prstClr>
                    </a:gs>
                  </a:gsLst>
                  <a:lin ang="18900000" scaled="1"/>
                </a:gradFill>
                <a:ea typeface="微软雅黑" panose="020B050302020402020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2800" dirty="0" smtClean="0">
                <a:solidFill>
                  <a:srgbClr val="E65F28"/>
                </a:solidFill>
              </a:rPr>
              <a:t>党的十六大：</a:t>
            </a:r>
            <a:r>
              <a:rPr lang="zh-CN" altLang="en-US" sz="2800" b="1" dirty="0" smtClean="0">
                <a:solidFill>
                  <a:srgbClr val="E65F28"/>
                </a:solidFill>
              </a:rPr>
              <a:t>总体上达到小康水平</a:t>
            </a:r>
            <a:endParaRPr lang="zh-CN" altLang="en-US" sz="2800" b="1" dirty="0">
              <a:solidFill>
                <a:srgbClr val="E65F28"/>
              </a:solidFill>
            </a:endParaRPr>
          </a:p>
        </p:txBody>
      </p:sp>
      <p:sp>
        <p:nvSpPr>
          <p:cNvPr id="13" name="文本框 10"/>
          <p:cNvSpPr txBox="1"/>
          <p:nvPr/>
        </p:nvSpPr>
        <p:spPr>
          <a:xfrm>
            <a:off x="1152941" y="2803551"/>
            <a:ext cx="7512720" cy="738664"/>
          </a:xfrm>
          <a:prstGeom prst="rect">
            <a:avLst/>
          </a:prstGeom>
        </p:spPr>
        <p:txBody>
          <a:bodyPr vert="horz" wrap="square" lIns="91440" tIns="45720" rIns="91440" bIns="45720" rtlCol="0">
            <a:spAutoFit/>
          </a:bodyPr>
          <a:lstStyle>
            <a:lvl1pPr lvl="0" indent="-228600" algn="just">
              <a:lnSpc>
                <a:spcPct val="150000"/>
              </a:lnSpc>
              <a:spcBef>
                <a:spcPts val="1000"/>
              </a:spcBef>
              <a:buFont typeface="Arial" panose="020B0604020202020204" pitchFamily="34" charset="0"/>
              <a:buNone/>
              <a:defRPr kern="0">
                <a:gradFill>
                  <a:gsLst>
                    <a:gs pos="0">
                      <a:prstClr val="black">
                        <a:lumMod val="75000"/>
                        <a:lumOff val="25000"/>
                      </a:prstClr>
                    </a:gs>
                    <a:gs pos="100000">
                      <a:prstClr val="black">
                        <a:lumMod val="85000"/>
                        <a:lumOff val="15000"/>
                      </a:prstClr>
                    </a:gs>
                  </a:gsLst>
                  <a:lin ang="18900000" scaled="1"/>
                </a:gradFill>
                <a:ea typeface="微软雅黑" panose="020B050302020402020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2800" dirty="0" smtClean="0">
                <a:solidFill>
                  <a:srgbClr val="E65F28"/>
                </a:solidFill>
              </a:rPr>
              <a:t>党的十六大：</a:t>
            </a:r>
            <a:r>
              <a:rPr lang="zh-CN" altLang="en-US" sz="2800" b="1" dirty="0" smtClean="0">
                <a:solidFill>
                  <a:srgbClr val="E65F28"/>
                </a:solidFill>
              </a:rPr>
              <a:t>全面建设小康社会</a:t>
            </a:r>
            <a:endParaRPr lang="zh-CN" altLang="en-US" sz="2800" b="1" dirty="0">
              <a:solidFill>
                <a:srgbClr val="E65F28"/>
              </a:solidFill>
            </a:endParaRPr>
          </a:p>
        </p:txBody>
      </p:sp>
      <p:sp>
        <p:nvSpPr>
          <p:cNvPr id="14" name="文本框 10"/>
          <p:cNvSpPr txBox="1"/>
          <p:nvPr/>
        </p:nvSpPr>
        <p:spPr>
          <a:xfrm>
            <a:off x="1123913" y="3877608"/>
            <a:ext cx="7512720" cy="738664"/>
          </a:xfrm>
          <a:prstGeom prst="rect">
            <a:avLst/>
          </a:prstGeom>
        </p:spPr>
        <p:txBody>
          <a:bodyPr vert="horz" wrap="square" lIns="91440" tIns="45720" rIns="91440" bIns="45720" rtlCol="0">
            <a:spAutoFit/>
          </a:bodyPr>
          <a:lstStyle>
            <a:lvl1pPr lvl="0" indent="-228600" algn="just">
              <a:lnSpc>
                <a:spcPct val="150000"/>
              </a:lnSpc>
              <a:spcBef>
                <a:spcPts val="1000"/>
              </a:spcBef>
              <a:buFont typeface="Arial" panose="020B0604020202020204" pitchFamily="34" charset="0"/>
              <a:buNone/>
              <a:defRPr kern="0">
                <a:gradFill>
                  <a:gsLst>
                    <a:gs pos="0">
                      <a:prstClr val="black">
                        <a:lumMod val="75000"/>
                        <a:lumOff val="25000"/>
                      </a:prstClr>
                    </a:gs>
                    <a:gs pos="100000">
                      <a:prstClr val="black">
                        <a:lumMod val="85000"/>
                        <a:lumOff val="15000"/>
                      </a:prstClr>
                    </a:gs>
                  </a:gsLst>
                  <a:lin ang="18900000" scaled="1"/>
                </a:gradFill>
                <a:ea typeface="微软雅黑" panose="020B050302020402020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2800" dirty="0" smtClean="0">
                <a:solidFill>
                  <a:srgbClr val="E65F28"/>
                </a:solidFill>
              </a:rPr>
              <a:t>党的十七大、十八大：</a:t>
            </a:r>
            <a:r>
              <a:rPr lang="zh-CN" altLang="en-US" sz="2800" b="1" dirty="0" smtClean="0">
                <a:solidFill>
                  <a:srgbClr val="E65F28"/>
                </a:solidFill>
              </a:rPr>
              <a:t>全面建成小康社会</a:t>
            </a:r>
            <a:endParaRPr lang="zh-CN" altLang="en-US" sz="2800" b="1" dirty="0">
              <a:solidFill>
                <a:srgbClr val="E65F28"/>
              </a:solidFill>
            </a:endParaRPr>
          </a:p>
        </p:txBody>
      </p:sp>
      <p:sp>
        <p:nvSpPr>
          <p:cNvPr id="16" name="矩形 15"/>
          <p:cNvSpPr/>
          <p:nvPr/>
        </p:nvSpPr>
        <p:spPr>
          <a:xfrm>
            <a:off x="2305878" y="5112891"/>
            <a:ext cx="6042991" cy="584775"/>
          </a:xfrm>
          <a:prstGeom prst="rect">
            <a:avLst/>
          </a:prstGeom>
        </p:spPr>
        <p:txBody>
          <a:bodyPr wrap="square">
            <a:spAutoFit/>
          </a:bodyPr>
          <a:lstStyle/>
          <a:p>
            <a:r>
              <a:rPr lang="en-US" altLang="zh-CN" sz="3200" b="1" dirty="0" smtClean="0">
                <a:solidFill>
                  <a:srgbClr val="E65F28"/>
                </a:solidFill>
                <a:latin typeface="Microsoft YaHei" panose="020B0503020204020204" pitchFamily="34" charset="-122"/>
                <a:ea typeface="Microsoft YaHei" panose="020B0503020204020204" pitchFamily="34" charset="-122"/>
              </a:rPr>
              <a:t>“</a:t>
            </a:r>
            <a:r>
              <a:rPr lang="zh-CN" altLang="zh-CN" sz="3200" b="1" dirty="0" smtClean="0">
                <a:solidFill>
                  <a:srgbClr val="E65F28"/>
                </a:solidFill>
                <a:latin typeface="Microsoft YaHei" panose="020B0503020204020204" pitchFamily="34" charset="-122"/>
                <a:ea typeface="Microsoft YaHei" panose="020B0503020204020204" pitchFamily="34" charset="-122"/>
              </a:rPr>
              <a:t>两个一百年</a:t>
            </a:r>
            <a:r>
              <a:rPr lang="en-US" altLang="zh-CN" sz="3200" b="1" dirty="0" smtClean="0">
                <a:solidFill>
                  <a:srgbClr val="E65F28"/>
                </a:solidFill>
                <a:latin typeface="Microsoft YaHei" panose="020B0503020204020204" pitchFamily="34" charset="-122"/>
                <a:ea typeface="Microsoft YaHei" panose="020B0503020204020204" pitchFamily="34" charset="-122"/>
              </a:rPr>
              <a:t>”</a:t>
            </a:r>
            <a:r>
              <a:rPr lang="zh-CN" altLang="zh-CN" sz="3200" b="1" dirty="0" smtClean="0">
                <a:solidFill>
                  <a:srgbClr val="E65F28"/>
                </a:solidFill>
                <a:latin typeface="Microsoft YaHei" panose="020B0503020204020204" pitchFamily="34" charset="-122"/>
                <a:ea typeface="Microsoft YaHei" panose="020B0503020204020204" pitchFamily="34" charset="-122"/>
              </a:rPr>
              <a:t> </a:t>
            </a:r>
            <a:r>
              <a:rPr lang="zh-CN" altLang="en-US" sz="3200" b="1" dirty="0" smtClean="0">
                <a:solidFill>
                  <a:srgbClr val="E65F28"/>
                </a:solidFill>
                <a:latin typeface="Microsoft YaHei" panose="020B0503020204020204" pitchFamily="34" charset="-122"/>
                <a:ea typeface="Microsoft YaHei" panose="020B0503020204020204" pitchFamily="34" charset="-122"/>
              </a:rPr>
              <a:t>！</a:t>
            </a:r>
            <a:endParaRPr lang="zh-CN" altLang="en-US" sz="3200" b="1" dirty="0">
              <a:solidFill>
                <a:srgbClr val="E65F28"/>
              </a:solidFill>
            </a:endParaRPr>
          </a:p>
        </p:txBody>
      </p:sp>
    </p:spTree>
    <p:extLst>
      <p:ext uri="{BB962C8B-B14F-4D97-AF65-F5344CB8AC3E}">
        <p14:creationId xmlns="" xmlns:p14="http://schemas.microsoft.com/office/powerpoint/2010/main" val="280737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Effect transition="in" filter="fade">
                                      <p:cBhvr>
                                        <p:cTn id="15" dur="1000"/>
                                        <p:tgtEl>
                                          <p:spTgt spid="13"/>
                                        </p:tgtEl>
                                      </p:cBhvr>
                                    </p:animEffect>
                                  </p:childTnLst>
                                </p:cTn>
                              </p:par>
                            </p:childTnLst>
                          </p:cTn>
                        </p:par>
                        <p:par>
                          <p:cTn id="16" fill="hold">
                            <p:stCondLst>
                              <p:cond delay="2000"/>
                            </p:stCondLst>
                            <p:childTnLst>
                              <p:par>
                                <p:cTn id="17" presetID="53"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ppt_w</p:attrName>
                                        </p:attrNameLst>
                                      </p:cBhvr>
                                      <p:tavLst>
                                        <p:tav tm="0">
                                          <p:val>
                                            <p:fltVal val="0"/>
                                          </p:val>
                                        </p:tav>
                                        <p:tav tm="100000">
                                          <p:val>
                                            <p:strVal val="#ppt_w"/>
                                          </p:val>
                                        </p:tav>
                                      </p:tavLst>
                                    </p:anim>
                                    <p:anim calcmode="lin" valueType="num">
                                      <p:cBhvr>
                                        <p:cTn id="20" dur="1000" fill="hold"/>
                                        <p:tgtEl>
                                          <p:spTgt spid="14"/>
                                        </p:tgtEl>
                                        <p:attrNameLst>
                                          <p:attrName>ppt_h</p:attrName>
                                        </p:attrNameLst>
                                      </p:cBhvr>
                                      <p:tavLst>
                                        <p:tav tm="0">
                                          <p:val>
                                            <p:fltVal val="0"/>
                                          </p:val>
                                        </p:tav>
                                        <p:tav tm="100000">
                                          <p:val>
                                            <p:strVal val="#ppt_h"/>
                                          </p:val>
                                        </p:tav>
                                      </p:tavLst>
                                    </p:anim>
                                    <p:animEffect transition="in" filter="fade">
                                      <p:cBhvr>
                                        <p:cTn id="21" dur="1000"/>
                                        <p:tgtEl>
                                          <p:spTgt spid="14"/>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69695" y="146046"/>
            <a:ext cx="7292414" cy="460007"/>
          </a:xfrm>
        </p:spPr>
        <p:txBody>
          <a:bodyPr/>
          <a:lstStyle/>
          <a:p>
            <a:r>
              <a:rPr lang="zh-CN" altLang="en-US" dirty="0"/>
              <a:t>六、准确把握两个一百年奋斗目标的战略部署</a:t>
            </a:r>
          </a:p>
        </p:txBody>
      </p:sp>
      <p:sp>
        <p:nvSpPr>
          <p:cNvPr id="26" name="矩形 25"/>
          <p:cNvSpPr/>
          <p:nvPr/>
        </p:nvSpPr>
        <p:spPr>
          <a:xfrm>
            <a:off x="1053003" y="1725516"/>
            <a:ext cx="6991248" cy="3213640"/>
          </a:xfrm>
          <a:prstGeom prst="rect">
            <a:avLst/>
          </a:prstGeom>
          <a:noFill/>
          <a:ln>
            <a:solidFill>
              <a:srgbClr val="CC5B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zh-CN" altLang="en-US" sz="1400" dirty="0"/>
          </a:p>
        </p:txBody>
      </p:sp>
      <p:sp>
        <p:nvSpPr>
          <p:cNvPr id="27" name="矩形 26"/>
          <p:cNvSpPr/>
          <p:nvPr/>
        </p:nvSpPr>
        <p:spPr>
          <a:xfrm>
            <a:off x="1271066" y="1789996"/>
            <a:ext cx="6507959" cy="3170099"/>
          </a:xfrm>
          <a:prstGeom prst="rect">
            <a:avLst/>
          </a:prstGeom>
        </p:spPr>
        <p:txBody>
          <a:bodyPr wrap="square">
            <a:spAutoFit/>
          </a:bodyPr>
          <a:lstStyle/>
          <a:p>
            <a:pPr marL="342900" indent="-342900">
              <a:lnSpc>
                <a:spcPct val="200000"/>
              </a:lnSpc>
              <a:buFont typeface="Wingdings" panose="05000000000000000000" pitchFamily="2" charset="2"/>
              <a:buChar char="u"/>
            </a:pPr>
            <a:r>
              <a:rPr lang="zh-CN" altLang="en-US" sz="2000" dirty="0" smtClean="0">
                <a:solidFill>
                  <a:srgbClr val="DD5604"/>
                </a:solidFill>
                <a:latin typeface="Microsoft YaHei" panose="020B0503020204020204" pitchFamily="34" charset="-122"/>
                <a:ea typeface="Microsoft YaHei" panose="020B0503020204020204" pitchFamily="34" charset="-122"/>
              </a:rPr>
              <a:t>到</a:t>
            </a:r>
            <a:r>
              <a:rPr lang="zh-CN" altLang="en-US" sz="2000" dirty="0">
                <a:solidFill>
                  <a:srgbClr val="DD5604"/>
                </a:solidFill>
                <a:latin typeface="Microsoft YaHei" panose="020B0503020204020204" pitchFamily="34" charset="-122"/>
                <a:ea typeface="Microsoft YaHei" panose="020B0503020204020204" pitchFamily="34" charset="-122"/>
              </a:rPr>
              <a:t>建党</a:t>
            </a:r>
            <a:r>
              <a:rPr lang="en-US" altLang="zh-CN" sz="2000" dirty="0">
                <a:solidFill>
                  <a:srgbClr val="DD5604"/>
                </a:solidFill>
                <a:latin typeface="Microsoft YaHei" panose="020B0503020204020204" pitchFamily="34" charset="-122"/>
                <a:ea typeface="Microsoft YaHei" panose="020B0503020204020204" pitchFamily="34" charset="-122"/>
              </a:rPr>
              <a:t>100</a:t>
            </a:r>
            <a:r>
              <a:rPr lang="zh-CN" altLang="en-US" sz="2000" dirty="0">
                <a:solidFill>
                  <a:srgbClr val="DD5604"/>
                </a:solidFill>
                <a:latin typeface="Microsoft YaHei" panose="020B0503020204020204" pitchFamily="34" charset="-122"/>
                <a:ea typeface="Microsoft YaHei" panose="020B0503020204020204" pitchFamily="34" charset="-122"/>
              </a:rPr>
              <a:t>年</a:t>
            </a:r>
            <a:r>
              <a:rPr lang="zh-CN" altLang="en-US" sz="2000" dirty="0" smtClean="0">
                <a:solidFill>
                  <a:srgbClr val="DD5604"/>
                </a:solidFill>
                <a:latin typeface="Microsoft YaHei" panose="020B0503020204020204" pitchFamily="34" charset="-122"/>
                <a:ea typeface="Microsoft YaHei" panose="020B0503020204020204" pitchFamily="34" charset="-122"/>
              </a:rPr>
              <a:t>时（</a:t>
            </a:r>
            <a:r>
              <a:rPr lang="en-US" altLang="zh-CN" sz="2000" dirty="0" smtClean="0">
                <a:solidFill>
                  <a:srgbClr val="DD5604"/>
                </a:solidFill>
                <a:latin typeface="Microsoft YaHei" panose="020B0503020204020204" pitchFamily="34" charset="-122"/>
                <a:ea typeface="Microsoft YaHei" panose="020B0503020204020204" pitchFamily="34" charset="-122"/>
              </a:rPr>
              <a:t>1921-2021</a:t>
            </a:r>
            <a:r>
              <a:rPr lang="zh-CN" altLang="en-US" sz="2000" dirty="0" smtClean="0">
                <a:solidFill>
                  <a:srgbClr val="DD5604"/>
                </a:solidFill>
                <a:latin typeface="Microsoft YaHei" panose="020B0503020204020204" pitchFamily="34" charset="-122"/>
                <a:ea typeface="Microsoft YaHei" panose="020B0503020204020204" pitchFamily="34" charset="-122"/>
              </a:rPr>
              <a:t>），建成全面小康社会</a:t>
            </a:r>
            <a:endParaRPr lang="en-US" altLang="zh-CN" sz="2000" dirty="0" smtClean="0">
              <a:solidFill>
                <a:srgbClr val="DD5604"/>
              </a:solidFill>
              <a:latin typeface="Microsoft YaHei" panose="020B0503020204020204" pitchFamily="34" charset="-122"/>
              <a:ea typeface="Microsoft YaHei" panose="020B0503020204020204" pitchFamily="34" charset="-122"/>
            </a:endParaRPr>
          </a:p>
          <a:p>
            <a:pPr algn="r">
              <a:lnSpc>
                <a:spcPct val="200000"/>
              </a:lnSpc>
            </a:pPr>
            <a:r>
              <a:rPr lang="en-US" altLang="zh-CN" sz="2000" dirty="0">
                <a:solidFill>
                  <a:srgbClr val="DD5604"/>
                </a:solidFill>
                <a:latin typeface="Microsoft YaHei" panose="020B0503020204020204" pitchFamily="34" charset="-122"/>
                <a:ea typeface="Microsoft YaHei" panose="020B0503020204020204" pitchFamily="34" charset="-122"/>
              </a:rPr>
              <a:t> </a:t>
            </a:r>
            <a:r>
              <a:rPr lang="en-US" altLang="zh-CN" sz="2000" dirty="0" smtClean="0">
                <a:solidFill>
                  <a:srgbClr val="DD5604"/>
                </a:solidFill>
                <a:latin typeface="Microsoft YaHei" panose="020B0503020204020204" pitchFamily="34" charset="-122"/>
                <a:ea typeface="Microsoft YaHei" panose="020B0503020204020204" pitchFamily="34" charset="-122"/>
              </a:rPr>
              <a:t>                                        ——</a:t>
            </a:r>
            <a:r>
              <a:rPr lang="zh-CN" altLang="en-US" sz="2000" dirty="0" smtClean="0">
                <a:solidFill>
                  <a:srgbClr val="DD5604"/>
                </a:solidFill>
                <a:latin typeface="Microsoft YaHei" panose="020B0503020204020204" pitchFamily="34" charset="-122"/>
                <a:ea typeface="Microsoft YaHei" panose="020B0503020204020204" pitchFamily="34" charset="-122"/>
              </a:rPr>
              <a:t>第一个一百年</a:t>
            </a:r>
            <a:endParaRPr lang="en-US" altLang="zh-CN" sz="2000" dirty="0" smtClean="0">
              <a:solidFill>
                <a:srgbClr val="DD5604"/>
              </a:solidFill>
              <a:latin typeface="Microsoft YaHei" panose="020B0503020204020204" pitchFamily="34" charset="-122"/>
              <a:ea typeface="Microsoft YaHei" panose="020B0503020204020204" pitchFamily="34" charset="-122"/>
            </a:endParaRPr>
          </a:p>
          <a:p>
            <a:pPr marL="342900" indent="-342900">
              <a:lnSpc>
                <a:spcPct val="200000"/>
              </a:lnSpc>
              <a:buFont typeface="Wingdings" panose="05000000000000000000" pitchFamily="2" charset="2"/>
              <a:buChar char="u"/>
            </a:pPr>
            <a:r>
              <a:rPr lang="zh-CN" altLang="en-US" sz="2000" dirty="0" smtClean="0">
                <a:solidFill>
                  <a:srgbClr val="DD5604"/>
                </a:solidFill>
                <a:latin typeface="Microsoft YaHei" panose="020B0503020204020204" pitchFamily="34" charset="-122"/>
                <a:ea typeface="Microsoft YaHei" panose="020B0503020204020204" pitchFamily="34" charset="-122"/>
              </a:rPr>
              <a:t>到</a:t>
            </a:r>
            <a:r>
              <a:rPr lang="zh-CN" altLang="en-US" sz="2000" dirty="0">
                <a:solidFill>
                  <a:srgbClr val="DD5604"/>
                </a:solidFill>
                <a:latin typeface="Microsoft YaHei" panose="020B0503020204020204" pitchFamily="34" charset="-122"/>
                <a:ea typeface="Microsoft YaHei" panose="020B0503020204020204" pitchFamily="34" charset="-122"/>
              </a:rPr>
              <a:t>新中国成立</a:t>
            </a:r>
            <a:r>
              <a:rPr lang="en-US" altLang="zh-CN" sz="2000" dirty="0">
                <a:solidFill>
                  <a:srgbClr val="DD5604"/>
                </a:solidFill>
                <a:latin typeface="Microsoft YaHei" panose="020B0503020204020204" pitchFamily="34" charset="-122"/>
                <a:ea typeface="Microsoft YaHei" panose="020B0503020204020204" pitchFamily="34" charset="-122"/>
              </a:rPr>
              <a:t>100</a:t>
            </a:r>
            <a:r>
              <a:rPr lang="zh-CN" altLang="en-US" sz="2000" dirty="0">
                <a:solidFill>
                  <a:srgbClr val="DD5604"/>
                </a:solidFill>
                <a:latin typeface="Microsoft YaHei" panose="020B0503020204020204" pitchFamily="34" charset="-122"/>
                <a:ea typeface="Microsoft YaHei" panose="020B0503020204020204" pitchFamily="34" charset="-122"/>
              </a:rPr>
              <a:t>年</a:t>
            </a:r>
            <a:r>
              <a:rPr lang="zh-CN" altLang="en-US" sz="2000" dirty="0" smtClean="0">
                <a:solidFill>
                  <a:srgbClr val="DD5604"/>
                </a:solidFill>
                <a:latin typeface="Microsoft YaHei" panose="020B0503020204020204" pitchFamily="34" charset="-122"/>
                <a:ea typeface="Microsoft YaHei" panose="020B0503020204020204" pitchFamily="34" charset="-122"/>
              </a:rPr>
              <a:t>时（</a:t>
            </a:r>
            <a:r>
              <a:rPr lang="en-US" altLang="zh-CN" sz="2000" dirty="0" smtClean="0">
                <a:solidFill>
                  <a:srgbClr val="DD5604"/>
                </a:solidFill>
                <a:latin typeface="Microsoft YaHei" panose="020B0503020204020204" pitchFamily="34" charset="-122"/>
                <a:ea typeface="Microsoft YaHei" panose="020B0503020204020204" pitchFamily="34" charset="-122"/>
              </a:rPr>
              <a:t>1949-2049</a:t>
            </a:r>
            <a:r>
              <a:rPr lang="zh-CN" altLang="en-US" sz="2000" dirty="0" smtClean="0">
                <a:solidFill>
                  <a:srgbClr val="DD5604"/>
                </a:solidFill>
                <a:latin typeface="Microsoft YaHei" panose="020B0503020204020204" pitchFamily="34" charset="-122"/>
                <a:ea typeface="Microsoft YaHei" panose="020B0503020204020204" pitchFamily="34" charset="-122"/>
              </a:rPr>
              <a:t>），基本</a:t>
            </a:r>
            <a:r>
              <a:rPr lang="zh-CN" altLang="en-US" sz="2000" dirty="0">
                <a:solidFill>
                  <a:srgbClr val="DD5604"/>
                </a:solidFill>
                <a:latin typeface="Microsoft YaHei" panose="020B0503020204020204" pitchFamily="34" charset="-122"/>
                <a:ea typeface="Microsoft YaHei" panose="020B0503020204020204" pitchFamily="34" charset="-122"/>
              </a:rPr>
              <a:t>实现现代化，建成社会主义现代化</a:t>
            </a:r>
            <a:r>
              <a:rPr lang="zh-CN" altLang="en-US" sz="2000" dirty="0" smtClean="0">
                <a:solidFill>
                  <a:srgbClr val="DD5604"/>
                </a:solidFill>
                <a:latin typeface="Microsoft YaHei" panose="020B0503020204020204" pitchFamily="34" charset="-122"/>
                <a:ea typeface="Microsoft YaHei" panose="020B0503020204020204" pitchFamily="34" charset="-122"/>
              </a:rPr>
              <a:t>国家</a:t>
            </a:r>
            <a:endParaRPr lang="en-US" altLang="zh-CN" sz="2000" dirty="0" smtClean="0">
              <a:solidFill>
                <a:srgbClr val="DD5604"/>
              </a:solidFill>
              <a:latin typeface="Microsoft YaHei" panose="020B0503020204020204" pitchFamily="34" charset="-122"/>
              <a:ea typeface="Microsoft YaHei" panose="020B0503020204020204" pitchFamily="34" charset="-122"/>
            </a:endParaRPr>
          </a:p>
          <a:p>
            <a:pPr algn="r">
              <a:lnSpc>
                <a:spcPct val="200000"/>
              </a:lnSpc>
            </a:pPr>
            <a:r>
              <a:rPr lang="en-US" altLang="zh-CN" sz="2000" dirty="0" smtClean="0">
                <a:solidFill>
                  <a:srgbClr val="DD5604"/>
                </a:solidFill>
                <a:latin typeface="Microsoft YaHei" panose="020B0503020204020204" pitchFamily="34" charset="-122"/>
                <a:ea typeface="Microsoft YaHei" panose="020B0503020204020204" pitchFamily="34" charset="-122"/>
              </a:rPr>
              <a:t>                                       ——</a:t>
            </a:r>
            <a:r>
              <a:rPr lang="zh-CN" altLang="en-US" sz="2000" dirty="0" smtClean="0">
                <a:solidFill>
                  <a:srgbClr val="DD5604"/>
                </a:solidFill>
                <a:latin typeface="Microsoft YaHei" panose="020B0503020204020204" pitchFamily="34" charset="-122"/>
                <a:ea typeface="Microsoft YaHei" panose="020B0503020204020204" pitchFamily="34" charset="-122"/>
              </a:rPr>
              <a:t>第二个一百年</a:t>
            </a:r>
            <a:endParaRPr lang="zh-CN" altLang="en-US" sz="1400" dirty="0" smtClean="0">
              <a:solidFill>
                <a:srgbClr val="DD5604"/>
              </a:solidFill>
              <a:latin typeface="Microsoft YaHei" panose="020B0503020204020204" pitchFamily="34" charset="-122"/>
              <a:ea typeface="Microsoft YaHei" panose="020B0503020204020204" pitchFamily="34" charset="-122"/>
            </a:endParaRPr>
          </a:p>
        </p:txBody>
      </p:sp>
      <p:sp>
        <p:nvSpPr>
          <p:cNvPr id="3" name="TextBox 2"/>
          <p:cNvSpPr txBox="1"/>
          <p:nvPr/>
        </p:nvSpPr>
        <p:spPr>
          <a:xfrm>
            <a:off x="1271066" y="890953"/>
            <a:ext cx="5061161" cy="584775"/>
          </a:xfrm>
          <a:prstGeom prst="rect">
            <a:avLst/>
          </a:prstGeom>
          <a:noFill/>
        </p:spPr>
        <p:txBody>
          <a:bodyPr wrap="square" rtlCol="0">
            <a:spAutoFit/>
          </a:bodyPr>
          <a:lstStyle/>
          <a:p>
            <a:r>
              <a:rPr lang="zh-CN" altLang="en-US" sz="3200" dirty="0">
                <a:solidFill>
                  <a:srgbClr val="DD5604"/>
                </a:solidFill>
                <a:latin typeface="Microsoft YaHei" panose="020B0503020204020204" pitchFamily="34" charset="-122"/>
                <a:ea typeface="Microsoft YaHei" panose="020B0503020204020204" pitchFamily="34" charset="-122"/>
              </a:rPr>
              <a:t>哪两个</a:t>
            </a:r>
            <a:r>
              <a:rPr lang="zh-CN" altLang="en-US" sz="3200" dirty="0" smtClean="0">
                <a:solidFill>
                  <a:srgbClr val="DD5604"/>
                </a:solidFill>
                <a:latin typeface="Microsoft YaHei" panose="020B0503020204020204" pitchFamily="34" charset="-122"/>
                <a:ea typeface="Microsoft YaHei" panose="020B0503020204020204" pitchFamily="34" charset="-122"/>
              </a:rPr>
              <a:t>一百年奋斗目标？</a:t>
            </a:r>
            <a:endParaRPr lang="zh-CN" altLang="en-US" sz="3200" dirty="0">
              <a:solidFill>
                <a:srgbClr val="DD5604"/>
              </a:solidFill>
              <a:latin typeface="Microsoft YaHei" panose="020B0503020204020204" pitchFamily="34" charset="-122"/>
              <a:ea typeface="Microsoft YaHei" panose="020B0503020204020204" pitchFamily="34" charset="-122"/>
            </a:endParaRPr>
          </a:p>
        </p:txBody>
      </p:sp>
      <p:sp>
        <p:nvSpPr>
          <p:cNvPr id="5" name="矩形 4"/>
          <p:cNvSpPr/>
          <p:nvPr/>
        </p:nvSpPr>
        <p:spPr>
          <a:xfrm>
            <a:off x="1053003" y="5193286"/>
            <a:ext cx="6991248" cy="369332"/>
          </a:xfrm>
          <a:prstGeom prst="rect">
            <a:avLst/>
          </a:prstGeom>
        </p:spPr>
        <p:txBody>
          <a:bodyPr wrap="square">
            <a:spAutoFit/>
          </a:bodyPr>
          <a:lstStyle/>
          <a:p>
            <a:r>
              <a:rPr lang="zh-CN" altLang="en-US" dirty="0">
                <a:solidFill>
                  <a:srgbClr val="DD5604"/>
                </a:solidFill>
                <a:latin typeface="Microsoft YaHei" panose="020B0503020204020204" pitchFamily="34" charset="-122"/>
                <a:ea typeface="Microsoft YaHei" panose="020B0503020204020204" pitchFamily="34" charset="-122"/>
              </a:rPr>
              <a:t>党的十九大到二十大，是“两个一百年”奋斗目标的历史交汇期</a:t>
            </a:r>
          </a:p>
        </p:txBody>
      </p:sp>
    </p:spTree>
    <p:extLst>
      <p:ext uri="{BB962C8B-B14F-4D97-AF65-F5344CB8AC3E}">
        <p14:creationId xmlns="" xmlns:p14="http://schemas.microsoft.com/office/powerpoint/2010/main" val="401880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up)">
                                      <p:cBhvr>
                                        <p:cTn id="11" dur="500"/>
                                        <p:tgtEl>
                                          <p:spTgt spid="27"/>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69694" y="146046"/>
            <a:ext cx="6830509" cy="460007"/>
          </a:xfrm>
        </p:spPr>
        <p:txBody>
          <a:bodyPr/>
          <a:lstStyle/>
          <a:p>
            <a:r>
              <a:rPr lang="zh-CN" altLang="en-US" dirty="0" smtClean="0"/>
              <a:t>六、准确把握两个一百年奋斗目标的战略部署</a:t>
            </a:r>
            <a:endParaRPr lang="zh-CN" altLang="en-US" dirty="0"/>
          </a:p>
        </p:txBody>
      </p:sp>
      <p:graphicFrame>
        <p:nvGraphicFramePr>
          <p:cNvPr id="3" name="表格 2"/>
          <p:cNvGraphicFramePr>
            <a:graphicFrameLocks noGrp="1"/>
          </p:cNvGraphicFramePr>
          <p:nvPr>
            <p:extLst>
              <p:ext uri="{D42A27DB-BD31-4B8C-83A1-F6EECF244321}">
                <p14:modId xmlns="" xmlns:p14="http://schemas.microsoft.com/office/powerpoint/2010/main" val="1549475431"/>
              </p:ext>
            </p:extLst>
          </p:nvPr>
        </p:nvGraphicFramePr>
        <p:xfrm>
          <a:off x="1139686" y="2281143"/>
          <a:ext cx="6917637" cy="2357119"/>
        </p:xfrm>
        <a:graphic>
          <a:graphicData uri="http://schemas.openxmlformats.org/drawingml/2006/table">
            <a:tbl>
              <a:tblPr firstRow="1" bandRow="1">
                <a:tableStyleId>{5C22544A-7EE6-4342-B048-85BDC9FD1C3A}</a:tableStyleId>
              </a:tblPr>
              <a:tblGrid>
                <a:gridCol w="2305879"/>
                <a:gridCol w="2305879"/>
                <a:gridCol w="2305879"/>
              </a:tblGrid>
              <a:tr h="707703">
                <a:tc>
                  <a:txBody>
                    <a:bodyPr/>
                    <a:lstStyle/>
                    <a:p>
                      <a:r>
                        <a:rPr lang="en-US" altLang="zh-CN" sz="2000" dirty="0" smtClean="0">
                          <a:latin typeface="微软雅黑" panose="020B0503020204020204" pitchFamily="34" charset="-122"/>
                          <a:ea typeface="微软雅黑" panose="020B0503020204020204" pitchFamily="34" charset="-122"/>
                          <a:cs typeface="Times New Roman" panose="02020603050405020304" pitchFamily="18" charset="0"/>
                        </a:rPr>
                        <a:t>2017-2020</a:t>
                      </a:r>
                      <a:r>
                        <a:rPr lang="zh-CN" altLang="en-US" sz="2000" dirty="0" smtClean="0">
                          <a:latin typeface="微软雅黑" panose="020B0503020204020204" pitchFamily="34" charset="-122"/>
                          <a:ea typeface="微软雅黑" panose="020B0503020204020204" pitchFamily="34" charset="-122"/>
                          <a:cs typeface="Times New Roman" panose="02020603050405020304" pitchFamily="18" charset="0"/>
                        </a:rPr>
                        <a:t>年</a:t>
                      </a:r>
                      <a:endParaRPr lang="zh-CN" altLang="en-US" sz="2000" dirty="0">
                        <a:latin typeface="微软雅黑" panose="020B0503020204020204" pitchFamily="34" charset="-122"/>
                        <a:ea typeface="微软雅黑" panose="020B0503020204020204" pitchFamily="34" charset="-122"/>
                        <a:cs typeface="Times New Roman" panose="02020603050405020304" pitchFamily="18" charset="0"/>
                      </a:endParaRPr>
                    </a:p>
                  </a:txBody>
                  <a:tcPr/>
                </a:tc>
                <a:tc>
                  <a:txBody>
                    <a:bodyPr/>
                    <a:lstStyle/>
                    <a:p>
                      <a:r>
                        <a:rPr lang="zh-CN" altLang="en-US" sz="2000" dirty="0" smtClean="0">
                          <a:latin typeface="微软雅黑" panose="020B0503020204020204" pitchFamily="34" charset="-122"/>
                          <a:ea typeface="微软雅黑" panose="020B0503020204020204" pitchFamily="34" charset="-122"/>
                          <a:cs typeface="Times New Roman" panose="02020603050405020304" pitchFamily="18" charset="0"/>
                        </a:rPr>
                        <a:t>全面建成小康社会</a:t>
                      </a:r>
                      <a:endParaRPr lang="zh-CN" altLang="en-US" sz="2000" dirty="0">
                        <a:latin typeface="微软雅黑" panose="020B0503020204020204" pitchFamily="34" charset="-122"/>
                        <a:ea typeface="微软雅黑" panose="020B0503020204020204" pitchFamily="34" charset="-122"/>
                        <a:cs typeface="Times New Roman" panose="02020603050405020304" pitchFamily="18" charset="0"/>
                      </a:endParaRPr>
                    </a:p>
                  </a:txBody>
                  <a:tcPr/>
                </a:tc>
                <a:tc>
                  <a:txBody>
                    <a:bodyPr/>
                    <a:lstStyle/>
                    <a:p>
                      <a:r>
                        <a:rPr lang="zh-CN" altLang="en-US" sz="2000" dirty="0" smtClean="0">
                          <a:latin typeface="微软雅黑" panose="020B0503020204020204" pitchFamily="34" charset="-122"/>
                          <a:ea typeface="微软雅黑" panose="020B0503020204020204" pitchFamily="34" charset="-122"/>
                          <a:cs typeface="Times New Roman" panose="02020603050405020304" pitchFamily="18" charset="0"/>
                        </a:rPr>
                        <a:t>小康社会决胜期</a:t>
                      </a:r>
                      <a:endParaRPr lang="zh-CN" altLang="en-US" sz="2000" dirty="0">
                        <a:latin typeface="微软雅黑" panose="020B0503020204020204" pitchFamily="34" charset="-122"/>
                        <a:ea typeface="微软雅黑" panose="020B0503020204020204" pitchFamily="34" charset="-122"/>
                        <a:cs typeface="Times New Roman" panose="02020603050405020304" pitchFamily="18" charset="0"/>
                      </a:endParaRPr>
                    </a:p>
                  </a:txBody>
                  <a:tcPr/>
                </a:tc>
              </a:tr>
              <a:tr h="475919">
                <a:tc>
                  <a:txBody>
                    <a:bodyPr/>
                    <a:lstStyle/>
                    <a:p>
                      <a:r>
                        <a:rPr lang="en-US" altLang="zh-CN" sz="2000" dirty="0" smtClean="0">
                          <a:latin typeface="微软雅黑" panose="020B0503020204020204" pitchFamily="34" charset="-122"/>
                          <a:ea typeface="微软雅黑" panose="020B0503020204020204" pitchFamily="34" charset="-122"/>
                          <a:cs typeface="Times New Roman" panose="02020603050405020304" pitchFamily="18" charset="0"/>
                        </a:rPr>
                        <a:t>2020—2035</a:t>
                      </a:r>
                      <a:r>
                        <a:rPr lang="zh-CN" altLang="en-US" sz="2000" dirty="0" smtClean="0">
                          <a:latin typeface="微软雅黑" panose="020B0503020204020204" pitchFamily="34" charset="-122"/>
                          <a:ea typeface="微软雅黑" panose="020B0503020204020204" pitchFamily="34" charset="-122"/>
                          <a:cs typeface="Times New Roman" panose="02020603050405020304" pitchFamily="18" charset="0"/>
                        </a:rPr>
                        <a:t>年 </a:t>
                      </a:r>
                      <a:endParaRPr lang="zh-CN" altLang="en-US" sz="2000" dirty="0">
                        <a:latin typeface="微软雅黑" panose="020B0503020204020204" pitchFamily="34" charset="-122"/>
                        <a:ea typeface="微软雅黑" panose="020B0503020204020204" pitchFamily="34" charset="-122"/>
                        <a:cs typeface="Times New Roman" panose="02020603050405020304" pitchFamily="18" charset="0"/>
                      </a:endParaRPr>
                    </a:p>
                  </a:txBody>
                  <a:tcPr/>
                </a:tc>
                <a:tc>
                  <a:txBody>
                    <a:bodyPr/>
                    <a:lstStyle/>
                    <a:p>
                      <a:r>
                        <a:rPr lang="zh-CN" altLang="en-US" sz="2000" dirty="0" smtClean="0">
                          <a:latin typeface="微软雅黑" panose="020B0503020204020204" pitchFamily="34" charset="-122"/>
                          <a:ea typeface="微软雅黑" panose="020B0503020204020204" pitchFamily="34" charset="-122"/>
                          <a:cs typeface="Times New Roman" panose="02020603050405020304" pitchFamily="18" charset="0"/>
                        </a:rPr>
                        <a:t>基本实现现代化</a:t>
                      </a:r>
                      <a:endParaRPr lang="zh-CN" altLang="en-US" sz="2000" dirty="0">
                        <a:latin typeface="微软雅黑" panose="020B0503020204020204" pitchFamily="34" charset="-122"/>
                        <a:ea typeface="微软雅黑" panose="020B0503020204020204" pitchFamily="34" charset="-122"/>
                        <a:cs typeface="Times New Roman" panose="02020603050405020304" pitchFamily="18" charset="0"/>
                      </a:endParaRPr>
                    </a:p>
                  </a:txBody>
                  <a:tcPr/>
                </a:tc>
                <a:tc>
                  <a:txBody>
                    <a:bodyPr/>
                    <a:lstStyle/>
                    <a:p>
                      <a:r>
                        <a:rPr lang="zh-CN" altLang="en-US" sz="2000" dirty="0" smtClean="0">
                          <a:latin typeface="微软雅黑" panose="020B0503020204020204" pitchFamily="34" charset="-122"/>
                          <a:ea typeface="微软雅黑" panose="020B0503020204020204" pitchFamily="34" charset="-122"/>
                          <a:cs typeface="Times New Roman" panose="02020603050405020304" pitchFamily="18" charset="0"/>
                        </a:rPr>
                        <a:t>新时代第一阶段</a:t>
                      </a:r>
                      <a:endParaRPr lang="zh-CN" altLang="en-US" sz="2000" dirty="0">
                        <a:latin typeface="微软雅黑" panose="020B0503020204020204" pitchFamily="34" charset="-122"/>
                        <a:ea typeface="微软雅黑" panose="020B0503020204020204" pitchFamily="34" charset="-122"/>
                        <a:cs typeface="Times New Roman" panose="02020603050405020304" pitchFamily="18" charset="0"/>
                      </a:endParaRPr>
                    </a:p>
                  </a:txBody>
                  <a:tcPr/>
                </a:tc>
              </a:tr>
              <a:tr h="1173497">
                <a:tc>
                  <a:txBody>
                    <a:bodyPr/>
                    <a:lstStyle/>
                    <a:p>
                      <a:r>
                        <a:rPr lang="en-US" altLang="zh-CN" sz="2000" dirty="0" smtClean="0">
                          <a:latin typeface="微软雅黑" panose="020B0503020204020204" pitchFamily="34" charset="-122"/>
                          <a:ea typeface="微软雅黑" panose="020B0503020204020204" pitchFamily="34" charset="-122"/>
                          <a:cs typeface="Times New Roman" panose="02020603050405020304" pitchFamily="18" charset="0"/>
                        </a:rPr>
                        <a:t>2035-</a:t>
                      </a:r>
                      <a:r>
                        <a:rPr lang="zh-CN" altLang="en-US" sz="2000" dirty="0" smtClean="0">
                          <a:latin typeface="微软雅黑" panose="020B0503020204020204" pitchFamily="34" charset="-122"/>
                          <a:ea typeface="微软雅黑" panose="020B0503020204020204" pitchFamily="34" charset="-122"/>
                          <a:cs typeface="Times New Roman" panose="02020603050405020304" pitchFamily="18" charset="0"/>
                        </a:rPr>
                        <a:t>本世纪中叶</a:t>
                      </a:r>
                      <a:endParaRPr lang="zh-CN" altLang="en-US" sz="2000" dirty="0">
                        <a:latin typeface="微软雅黑" panose="020B0503020204020204" pitchFamily="34" charset="-122"/>
                        <a:ea typeface="微软雅黑" panose="020B0503020204020204" pitchFamily="34" charset="-122"/>
                        <a:cs typeface="Times New Roman" panose="02020603050405020304" pitchFamily="18" charset="0"/>
                      </a:endParaRPr>
                    </a:p>
                  </a:txBody>
                  <a:tcPr/>
                </a:tc>
                <a:tc>
                  <a:txBody>
                    <a:bodyPr/>
                    <a:lstStyle/>
                    <a:p>
                      <a:r>
                        <a:rPr lang="zh-CN" altLang="en-US" sz="2000" dirty="0" smtClean="0">
                          <a:latin typeface="微软雅黑" panose="020B0503020204020204" pitchFamily="34" charset="-122"/>
                          <a:ea typeface="微软雅黑" panose="020B0503020204020204" pitchFamily="34" charset="-122"/>
                          <a:cs typeface="Times New Roman" panose="02020603050405020304" pitchFamily="18" charset="0"/>
                        </a:rPr>
                        <a:t>富强民主文明和谐美丽的社会主义现代化强国</a:t>
                      </a:r>
                      <a:endParaRPr lang="zh-CN" altLang="en-US" sz="2000" dirty="0">
                        <a:latin typeface="微软雅黑" panose="020B0503020204020204" pitchFamily="34" charset="-122"/>
                        <a:ea typeface="微软雅黑" panose="020B0503020204020204" pitchFamily="34" charset="-122"/>
                        <a:cs typeface="Times New Roman" panose="02020603050405020304" pitchFamily="18" charset="0"/>
                      </a:endParaRPr>
                    </a:p>
                  </a:txBody>
                  <a:tcPr/>
                </a:tc>
                <a:tc>
                  <a:txBody>
                    <a:bodyPr/>
                    <a:lstStyle/>
                    <a:p>
                      <a:r>
                        <a:rPr lang="zh-CN" altLang="en-US" sz="2000" dirty="0" smtClean="0">
                          <a:latin typeface="微软雅黑" panose="020B0503020204020204" pitchFamily="34" charset="-122"/>
                          <a:ea typeface="微软雅黑" panose="020B0503020204020204" pitchFamily="34" charset="-122"/>
                          <a:cs typeface="Times New Roman" panose="02020603050405020304" pitchFamily="18" charset="0"/>
                        </a:rPr>
                        <a:t>新时代第二阶段</a:t>
                      </a:r>
                      <a:endParaRPr lang="zh-CN" altLang="en-US" sz="2000" dirty="0">
                        <a:latin typeface="微软雅黑" panose="020B0503020204020204" pitchFamily="34" charset="-122"/>
                        <a:ea typeface="微软雅黑" panose="020B0503020204020204" pitchFamily="34" charset="-122"/>
                        <a:cs typeface="Times New Roman" panose="02020603050405020304" pitchFamily="18" charset="0"/>
                      </a:endParaRPr>
                    </a:p>
                  </a:txBody>
                  <a:tcPr/>
                </a:tc>
              </a:tr>
            </a:tbl>
          </a:graphicData>
        </a:graphic>
      </p:graphicFrame>
      <p:sp>
        <p:nvSpPr>
          <p:cNvPr id="4" name="TextBox 3"/>
          <p:cNvSpPr txBox="1"/>
          <p:nvPr/>
        </p:nvSpPr>
        <p:spPr>
          <a:xfrm>
            <a:off x="1314591" y="1346846"/>
            <a:ext cx="6832121" cy="523220"/>
          </a:xfrm>
          <a:prstGeom prst="rect">
            <a:avLst/>
          </a:prstGeom>
          <a:noFill/>
        </p:spPr>
        <p:txBody>
          <a:bodyPr wrap="square" rtlCol="0">
            <a:spAutoFit/>
          </a:bodyPr>
          <a:lstStyle/>
          <a:p>
            <a:r>
              <a:rPr lang="zh-CN" altLang="en-US" sz="2800" dirty="0" smtClean="0">
                <a:solidFill>
                  <a:srgbClr val="E65F28"/>
                </a:solidFill>
                <a:latin typeface="微软雅黑" pitchFamily="34" charset="-122"/>
                <a:ea typeface="微软雅黑" pitchFamily="34" charset="-122"/>
              </a:rPr>
              <a:t>新时代中国特色社会主义时间表（新三步）</a:t>
            </a:r>
            <a:endParaRPr lang="zh-CN" altLang="en-US" sz="2800" dirty="0">
              <a:solidFill>
                <a:srgbClr val="E65F28"/>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69695" y="146046"/>
            <a:ext cx="7292414" cy="460007"/>
          </a:xfrm>
        </p:spPr>
        <p:txBody>
          <a:bodyPr/>
          <a:lstStyle/>
          <a:p>
            <a:r>
              <a:rPr lang="zh-CN" altLang="en-US" dirty="0"/>
              <a:t>六、准确把握两个一百年奋斗目标的战略部署</a:t>
            </a:r>
          </a:p>
        </p:txBody>
      </p:sp>
      <p:grpSp>
        <p:nvGrpSpPr>
          <p:cNvPr id="12" name="组合 11"/>
          <p:cNvGrpSpPr/>
          <p:nvPr/>
        </p:nvGrpSpPr>
        <p:grpSpPr>
          <a:xfrm>
            <a:off x="435937" y="1063258"/>
            <a:ext cx="4253022" cy="628836"/>
            <a:chOff x="435937" y="1063258"/>
            <a:chExt cx="4253022" cy="628836"/>
          </a:xfrm>
        </p:grpSpPr>
        <p:sp>
          <p:nvSpPr>
            <p:cNvPr id="11" name="矩形 10"/>
            <p:cNvSpPr/>
            <p:nvPr/>
          </p:nvSpPr>
          <p:spPr>
            <a:xfrm>
              <a:off x="435937" y="1063258"/>
              <a:ext cx="4253022" cy="628836"/>
            </a:xfrm>
            <a:prstGeom prst="rect">
              <a:avLst/>
            </a:prstGeom>
            <a:noFill/>
            <a:ln>
              <a:solidFill>
                <a:srgbClr val="DD560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493327" y="1109562"/>
              <a:ext cx="4153103" cy="540000"/>
              <a:chOff x="493327" y="1109562"/>
              <a:chExt cx="4153103" cy="540000"/>
            </a:xfrm>
          </p:grpSpPr>
          <p:sp>
            <p:nvSpPr>
              <p:cNvPr id="4" name="矩形 3"/>
              <p:cNvSpPr/>
              <p:nvPr/>
            </p:nvSpPr>
            <p:spPr>
              <a:xfrm>
                <a:off x="1815124" y="1109562"/>
                <a:ext cx="2831306" cy="540000"/>
              </a:xfrm>
              <a:prstGeom prst="rect">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5" name="组合 4"/>
              <p:cNvGrpSpPr/>
              <p:nvPr/>
            </p:nvGrpSpPr>
            <p:grpSpPr>
              <a:xfrm>
                <a:off x="493327" y="1109562"/>
                <a:ext cx="1792673" cy="540000"/>
                <a:chOff x="5267018" y="1238163"/>
                <a:chExt cx="1792673" cy="540000"/>
              </a:xfrm>
            </p:grpSpPr>
            <p:sp>
              <p:nvSpPr>
                <p:cNvPr id="7" name="矩形 6"/>
                <p:cNvSpPr/>
                <p:nvPr/>
              </p:nvSpPr>
              <p:spPr>
                <a:xfrm>
                  <a:off x="5267018" y="1238163"/>
                  <a:ext cx="839867" cy="540000"/>
                </a:xfrm>
                <a:prstGeom prst="rect">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8" name="燕尾形 7"/>
                <p:cNvSpPr/>
                <p:nvPr/>
              </p:nvSpPr>
              <p:spPr>
                <a:xfrm>
                  <a:off x="5744936" y="1238163"/>
                  <a:ext cx="723900" cy="540000"/>
                </a:xfrm>
                <a:prstGeom prst="chevron">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sp>
              <p:nvSpPr>
                <p:cNvPr id="9" name="文本占位符 22"/>
                <p:cNvSpPr txBox="1">
                  <a:spLocks/>
                </p:cNvSpPr>
                <p:nvPr/>
              </p:nvSpPr>
              <p:spPr>
                <a:xfrm>
                  <a:off x="5394019" y="1281707"/>
                  <a:ext cx="793802" cy="460007"/>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dirty="0"/>
                    <a:t>（一）</a:t>
                  </a:r>
                </a:p>
              </p:txBody>
            </p:sp>
            <p:sp>
              <p:nvSpPr>
                <p:cNvPr id="10" name="燕尾形 9"/>
                <p:cNvSpPr/>
                <p:nvPr/>
              </p:nvSpPr>
              <p:spPr>
                <a:xfrm rot="10800000" flipH="1">
                  <a:off x="6300701" y="1238163"/>
                  <a:ext cx="758990" cy="540000"/>
                </a:xfrm>
                <a:prstGeom prst="chevron">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grpSp>
          <p:sp>
            <p:nvSpPr>
              <p:cNvPr id="6" name="文本占位符 22"/>
              <p:cNvSpPr txBox="1">
                <a:spLocks/>
              </p:cNvSpPr>
              <p:nvPr/>
            </p:nvSpPr>
            <p:spPr>
              <a:xfrm>
                <a:off x="1815124" y="1109562"/>
                <a:ext cx="2703714" cy="540000"/>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dirty="0"/>
                  <a:t>第一个百年目标</a:t>
                </a:r>
              </a:p>
            </p:txBody>
          </p:sp>
        </p:grpSp>
      </p:grpSp>
      <p:sp>
        <p:nvSpPr>
          <p:cNvPr id="13" name="矩形 12"/>
          <p:cNvSpPr/>
          <p:nvPr/>
        </p:nvSpPr>
        <p:spPr>
          <a:xfrm>
            <a:off x="3529068" y="2377011"/>
            <a:ext cx="2723823" cy="369332"/>
          </a:xfrm>
          <a:prstGeom prst="rect">
            <a:avLst/>
          </a:prstGeom>
        </p:spPr>
        <p:txBody>
          <a:bodyPr wrap="none">
            <a:spAutoFit/>
          </a:bodyPr>
          <a:lstStyle/>
          <a:p>
            <a:r>
              <a:rPr lang="zh-CN" altLang="en-US" b="1" i="0" dirty="0">
                <a:solidFill>
                  <a:srgbClr val="000000"/>
                </a:solidFill>
                <a:effectLst/>
                <a:latin typeface="Microsoft YaHei" panose="020B0503020204020204" pitchFamily="34" charset="-122"/>
                <a:ea typeface="Microsoft YaHei" panose="020B0503020204020204" pitchFamily="34" charset="-122"/>
              </a:rPr>
              <a:t>抓重点、补短板、强弱项</a:t>
            </a:r>
            <a:endParaRPr lang="zh-CN" altLang="en-US" b="1" dirty="0"/>
          </a:p>
        </p:txBody>
      </p:sp>
      <p:sp>
        <p:nvSpPr>
          <p:cNvPr id="14" name="同心圆 13"/>
          <p:cNvSpPr/>
          <p:nvPr/>
        </p:nvSpPr>
        <p:spPr>
          <a:xfrm>
            <a:off x="1104483" y="2405286"/>
            <a:ext cx="330424" cy="330424"/>
          </a:xfrm>
          <a:prstGeom prst="donut">
            <a:avLst/>
          </a:prstGeom>
          <a:noFill/>
          <a:ln w="3175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矩形 14"/>
          <p:cNvSpPr/>
          <p:nvPr/>
        </p:nvSpPr>
        <p:spPr>
          <a:xfrm>
            <a:off x="1543377" y="2377011"/>
            <a:ext cx="2031325" cy="369332"/>
          </a:xfrm>
          <a:prstGeom prst="rect">
            <a:avLst/>
          </a:prstGeom>
        </p:spPr>
        <p:txBody>
          <a:bodyPr wrap="none">
            <a:spAutoFit/>
          </a:bodyPr>
          <a:lstStyle/>
          <a:p>
            <a:r>
              <a:rPr lang="zh-CN" altLang="en-US" dirty="0">
                <a:solidFill>
                  <a:srgbClr val="000000"/>
                </a:solidFill>
                <a:latin typeface="Microsoft YaHei" panose="020B0503020204020204" pitchFamily="34" charset="-122"/>
                <a:ea typeface="Microsoft YaHei" panose="020B0503020204020204" pitchFamily="34" charset="-122"/>
              </a:rPr>
              <a:t>决胜期九字方针：</a:t>
            </a:r>
          </a:p>
        </p:txBody>
      </p:sp>
      <p:sp>
        <p:nvSpPr>
          <p:cNvPr id="16" name="矩形 15"/>
          <p:cNvSpPr/>
          <p:nvPr/>
        </p:nvSpPr>
        <p:spPr>
          <a:xfrm>
            <a:off x="1543377" y="2902711"/>
            <a:ext cx="2741456" cy="369332"/>
          </a:xfrm>
          <a:prstGeom prst="rect">
            <a:avLst/>
          </a:prstGeom>
        </p:spPr>
        <p:txBody>
          <a:bodyPr wrap="none">
            <a:spAutoFit/>
          </a:bodyPr>
          <a:lstStyle/>
          <a:p>
            <a:r>
              <a:rPr lang="zh-CN" altLang="en-US" b="1" dirty="0">
                <a:solidFill>
                  <a:srgbClr val="000000"/>
                </a:solidFill>
                <a:latin typeface="Microsoft YaHei" panose="020B0503020204020204" pitchFamily="34" charset="-122"/>
                <a:ea typeface="Microsoft YaHei" panose="020B0503020204020204" pitchFamily="34" charset="-122"/>
              </a:rPr>
              <a:t>报告突出强调要</a:t>
            </a:r>
            <a:r>
              <a:rPr lang="zh-CN" altLang="en-US" b="1" dirty="0">
                <a:solidFill>
                  <a:srgbClr val="DD5604"/>
                </a:solidFill>
                <a:latin typeface="Microsoft YaHei" panose="020B0503020204020204" pitchFamily="34" charset="-122"/>
                <a:ea typeface="Microsoft YaHei" panose="020B0503020204020204" pitchFamily="34" charset="-122"/>
              </a:rPr>
              <a:t>坚定实施</a:t>
            </a:r>
          </a:p>
        </p:txBody>
      </p:sp>
      <p:sp>
        <p:nvSpPr>
          <p:cNvPr id="17" name="同心圆 16"/>
          <p:cNvSpPr/>
          <p:nvPr/>
        </p:nvSpPr>
        <p:spPr>
          <a:xfrm>
            <a:off x="1104483" y="2927063"/>
            <a:ext cx="330424" cy="330424"/>
          </a:xfrm>
          <a:prstGeom prst="donut">
            <a:avLst/>
          </a:prstGeom>
          <a:noFill/>
          <a:ln w="3175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矩形 17"/>
          <p:cNvSpPr/>
          <p:nvPr/>
        </p:nvSpPr>
        <p:spPr>
          <a:xfrm>
            <a:off x="1518540" y="3310652"/>
            <a:ext cx="2031325" cy="2951898"/>
          </a:xfrm>
          <a:prstGeom prst="rect">
            <a:avLst/>
          </a:prstGeom>
        </p:spPr>
        <p:txBody>
          <a:bodyPr wrap="none">
            <a:spAutoFit/>
          </a:bodyPr>
          <a:lstStyle/>
          <a:p>
            <a:pPr>
              <a:lnSpc>
                <a:spcPct val="150000"/>
              </a:lnSpc>
            </a:pPr>
            <a:r>
              <a:rPr lang="zh-CN" altLang="en-US" dirty="0">
                <a:solidFill>
                  <a:srgbClr val="000000"/>
                </a:solidFill>
                <a:latin typeface="Microsoft YaHei" panose="020B0503020204020204" pitchFamily="34" charset="-122"/>
                <a:ea typeface="Microsoft YaHei" panose="020B0503020204020204" pitchFamily="34" charset="-122"/>
              </a:rPr>
              <a:t>科教兴国战略</a:t>
            </a:r>
            <a:endParaRPr lang="en-US" altLang="zh-CN" dirty="0">
              <a:solidFill>
                <a:srgbClr val="000000"/>
              </a:solidFill>
              <a:latin typeface="Microsoft YaHei" panose="020B0503020204020204" pitchFamily="34" charset="-122"/>
              <a:ea typeface="Microsoft YaHei" panose="020B0503020204020204" pitchFamily="34" charset="-122"/>
            </a:endParaRPr>
          </a:p>
          <a:p>
            <a:pPr>
              <a:lnSpc>
                <a:spcPct val="150000"/>
              </a:lnSpc>
            </a:pPr>
            <a:r>
              <a:rPr lang="zh-CN" altLang="en-US" dirty="0">
                <a:solidFill>
                  <a:srgbClr val="000000"/>
                </a:solidFill>
                <a:latin typeface="Microsoft YaHei" panose="020B0503020204020204" pitchFamily="34" charset="-122"/>
                <a:ea typeface="Microsoft YaHei" panose="020B0503020204020204" pitchFamily="34" charset="-122"/>
              </a:rPr>
              <a:t>人才强国战略</a:t>
            </a:r>
            <a:endParaRPr lang="en-US" altLang="zh-CN" dirty="0">
              <a:solidFill>
                <a:srgbClr val="000000"/>
              </a:solidFill>
              <a:latin typeface="Microsoft YaHei" panose="020B0503020204020204" pitchFamily="34" charset="-122"/>
              <a:ea typeface="Microsoft YaHei" panose="020B0503020204020204" pitchFamily="34" charset="-122"/>
            </a:endParaRPr>
          </a:p>
          <a:p>
            <a:pPr>
              <a:lnSpc>
                <a:spcPct val="150000"/>
              </a:lnSpc>
            </a:pPr>
            <a:r>
              <a:rPr lang="zh-CN" altLang="en-US" dirty="0">
                <a:solidFill>
                  <a:srgbClr val="000000"/>
                </a:solidFill>
                <a:latin typeface="Microsoft YaHei" panose="020B0503020204020204" pitchFamily="34" charset="-122"/>
                <a:ea typeface="Microsoft YaHei" panose="020B0503020204020204" pitchFamily="34" charset="-122"/>
              </a:rPr>
              <a:t>创新驱动发展战略</a:t>
            </a:r>
            <a:endParaRPr lang="en-US" altLang="zh-CN" dirty="0">
              <a:solidFill>
                <a:srgbClr val="000000"/>
              </a:solidFill>
              <a:latin typeface="Microsoft YaHei" panose="020B0503020204020204" pitchFamily="34" charset="-122"/>
              <a:ea typeface="Microsoft YaHei" panose="020B0503020204020204" pitchFamily="34" charset="-122"/>
            </a:endParaRPr>
          </a:p>
          <a:p>
            <a:pPr>
              <a:lnSpc>
                <a:spcPct val="150000"/>
              </a:lnSpc>
            </a:pPr>
            <a:r>
              <a:rPr lang="zh-CN" altLang="en-US" dirty="0">
                <a:solidFill>
                  <a:srgbClr val="000000"/>
                </a:solidFill>
                <a:latin typeface="Microsoft YaHei" panose="020B0503020204020204" pitchFamily="34" charset="-122"/>
                <a:ea typeface="Microsoft YaHei" panose="020B0503020204020204" pitchFamily="34" charset="-122"/>
              </a:rPr>
              <a:t>乡村振兴战略</a:t>
            </a:r>
            <a:endParaRPr lang="en-US" altLang="zh-CN" dirty="0">
              <a:solidFill>
                <a:srgbClr val="000000"/>
              </a:solidFill>
              <a:latin typeface="Microsoft YaHei" panose="020B0503020204020204" pitchFamily="34" charset="-122"/>
              <a:ea typeface="Microsoft YaHei" panose="020B0503020204020204" pitchFamily="34" charset="-122"/>
            </a:endParaRPr>
          </a:p>
          <a:p>
            <a:pPr>
              <a:lnSpc>
                <a:spcPct val="150000"/>
              </a:lnSpc>
            </a:pPr>
            <a:r>
              <a:rPr lang="zh-CN" altLang="en-US" dirty="0">
                <a:solidFill>
                  <a:srgbClr val="000000"/>
                </a:solidFill>
                <a:latin typeface="Microsoft YaHei" panose="020B0503020204020204" pitchFamily="34" charset="-122"/>
                <a:ea typeface="Microsoft YaHei" panose="020B0503020204020204" pitchFamily="34" charset="-122"/>
              </a:rPr>
              <a:t>区域协调发展战略</a:t>
            </a:r>
            <a:endParaRPr lang="en-US" altLang="zh-CN" dirty="0">
              <a:solidFill>
                <a:srgbClr val="000000"/>
              </a:solidFill>
              <a:latin typeface="Microsoft YaHei" panose="020B0503020204020204" pitchFamily="34" charset="-122"/>
              <a:ea typeface="Microsoft YaHei" panose="020B0503020204020204" pitchFamily="34" charset="-122"/>
            </a:endParaRPr>
          </a:p>
          <a:p>
            <a:pPr>
              <a:lnSpc>
                <a:spcPct val="150000"/>
              </a:lnSpc>
            </a:pPr>
            <a:r>
              <a:rPr lang="zh-CN" altLang="en-US" dirty="0">
                <a:solidFill>
                  <a:srgbClr val="000000"/>
                </a:solidFill>
                <a:latin typeface="Microsoft YaHei" panose="020B0503020204020204" pitchFamily="34" charset="-122"/>
                <a:ea typeface="Microsoft YaHei" panose="020B0503020204020204" pitchFamily="34" charset="-122"/>
              </a:rPr>
              <a:t>可持续发展战略</a:t>
            </a:r>
            <a:endParaRPr lang="en-US" altLang="zh-CN" dirty="0">
              <a:solidFill>
                <a:srgbClr val="000000"/>
              </a:solidFill>
              <a:latin typeface="Microsoft YaHei" panose="020B0503020204020204" pitchFamily="34" charset="-122"/>
              <a:ea typeface="Microsoft YaHei" panose="020B0503020204020204" pitchFamily="34" charset="-122"/>
            </a:endParaRPr>
          </a:p>
          <a:p>
            <a:pPr>
              <a:lnSpc>
                <a:spcPct val="150000"/>
              </a:lnSpc>
            </a:pPr>
            <a:r>
              <a:rPr lang="zh-CN" altLang="en-US" dirty="0">
                <a:solidFill>
                  <a:srgbClr val="000000"/>
                </a:solidFill>
                <a:latin typeface="Microsoft YaHei" panose="020B0503020204020204" pitchFamily="34" charset="-122"/>
                <a:ea typeface="Microsoft YaHei" panose="020B0503020204020204" pitchFamily="34" charset="-122"/>
              </a:rPr>
              <a:t>军民融合发展战略</a:t>
            </a:r>
          </a:p>
        </p:txBody>
      </p:sp>
      <p:sp>
        <p:nvSpPr>
          <p:cNvPr id="19" name="矩形 18"/>
          <p:cNvSpPr/>
          <p:nvPr/>
        </p:nvSpPr>
        <p:spPr>
          <a:xfrm>
            <a:off x="1518540" y="6348043"/>
            <a:ext cx="1210588" cy="400110"/>
          </a:xfrm>
          <a:prstGeom prst="rect">
            <a:avLst/>
          </a:prstGeom>
        </p:spPr>
        <p:txBody>
          <a:bodyPr wrap="none">
            <a:spAutoFit/>
          </a:bodyPr>
          <a:lstStyle/>
          <a:p>
            <a:r>
              <a:rPr lang="zh-CN" altLang="en-US" sz="2000" b="1" dirty="0">
                <a:solidFill>
                  <a:srgbClr val="000000"/>
                </a:solidFill>
                <a:latin typeface="Microsoft YaHei" panose="020B0503020204020204" pitchFamily="34" charset="-122"/>
                <a:ea typeface="Microsoft YaHei" panose="020B0503020204020204" pitchFamily="34" charset="-122"/>
              </a:rPr>
              <a:t>七大战略</a:t>
            </a:r>
          </a:p>
        </p:txBody>
      </p:sp>
      <p:sp>
        <p:nvSpPr>
          <p:cNvPr id="20" name="矩形 19"/>
          <p:cNvSpPr/>
          <p:nvPr/>
        </p:nvSpPr>
        <p:spPr>
          <a:xfrm>
            <a:off x="5640456" y="2904661"/>
            <a:ext cx="2723823" cy="369332"/>
          </a:xfrm>
          <a:prstGeom prst="rect">
            <a:avLst/>
          </a:prstGeom>
        </p:spPr>
        <p:txBody>
          <a:bodyPr wrap="none">
            <a:spAutoFit/>
          </a:bodyPr>
          <a:lstStyle/>
          <a:p>
            <a:r>
              <a:rPr lang="zh-CN" altLang="en-US" b="1" dirty="0">
                <a:solidFill>
                  <a:srgbClr val="000000"/>
                </a:solidFill>
                <a:latin typeface="Microsoft YaHei" panose="020B0503020204020204" pitchFamily="34" charset="-122"/>
                <a:ea typeface="Microsoft YaHei" panose="020B0503020204020204" pitchFamily="34" charset="-122"/>
              </a:rPr>
              <a:t>报告突出强调要</a:t>
            </a:r>
            <a:r>
              <a:rPr lang="zh-CN" altLang="en-US" b="1" dirty="0">
                <a:solidFill>
                  <a:srgbClr val="DD5604"/>
                </a:solidFill>
                <a:latin typeface="Microsoft YaHei" panose="020B0503020204020204" pitchFamily="34" charset="-122"/>
                <a:ea typeface="Microsoft YaHei" panose="020B0503020204020204" pitchFamily="34" charset="-122"/>
              </a:rPr>
              <a:t>坚决打好</a:t>
            </a:r>
          </a:p>
        </p:txBody>
      </p:sp>
      <p:sp>
        <p:nvSpPr>
          <p:cNvPr id="21" name="同心圆 20"/>
          <p:cNvSpPr/>
          <p:nvPr/>
        </p:nvSpPr>
        <p:spPr>
          <a:xfrm>
            <a:off x="5201562" y="2929013"/>
            <a:ext cx="330424" cy="330424"/>
          </a:xfrm>
          <a:prstGeom prst="donut">
            <a:avLst/>
          </a:prstGeom>
          <a:noFill/>
          <a:ln w="3175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矩形 21"/>
          <p:cNvSpPr/>
          <p:nvPr/>
        </p:nvSpPr>
        <p:spPr>
          <a:xfrm>
            <a:off x="5615619" y="3584711"/>
            <a:ext cx="2031325" cy="2169825"/>
          </a:xfrm>
          <a:prstGeom prst="rect">
            <a:avLst/>
          </a:prstGeom>
        </p:spPr>
        <p:txBody>
          <a:bodyPr wrap="none">
            <a:spAutoFit/>
          </a:bodyPr>
          <a:lstStyle/>
          <a:p>
            <a:pPr>
              <a:lnSpc>
                <a:spcPct val="150000"/>
              </a:lnSpc>
            </a:pPr>
            <a:r>
              <a:rPr lang="zh-CN" altLang="en-US" dirty="0">
                <a:solidFill>
                  <a:srgbClr val="000000"/>
                </a:solidFill>
                <a:latin typeface="Microsoft YaHei" panose="020B0503020204020204" pitchFamily="34" charset="-122"/>
                <a:ea typeface="Microsoft YaHei" panose="020B0503020204020204" pitchFamily="34" charset="-122"/>
              </a:rPr>
              <a:t>防范化解重大风险</a:t>
            </a:r>
            <a:endParaRPr lang="en-US" altLang="zh-CN" dirty="0">
              <a:solidFill>
                <a:srgbClr val="000000"/>
              </a:solidFill>
              <a:latin typeface="Microsoft YaHei" panose="020B0503020204020204" pitchFamily="34" charset="-122"/>
              <a:ea typeface="Microsoft YaHei" panose="020B0503020204020204" pitchFamily="34" charset="-122"/>
            </a:endParaRPr>
          </a:p>
          <a:p>
            <a:pPr>
              <a:lnSpc>
                <a:spcPct val="150000"/>
              </a:lnSpc>
            </a:pPr>
            <a:endParaRPr lang="en-US" altLang="zh-CN" dirty="0">
              <a:solidFill>
                <a:srgbClr val="000000"/>
              </a:solidFill>
              <a:latin typeface="Microsoft YaHei" panose="020B0503020204020204" pitchFamily="34" charset="-122"/>
              <a:ea typeface="Microsoft YaHei" panose="020B0503020204020204" pitchFamily="34" charset="-122"/>
            </a:endParaRPr>
          </a:p>
          <a:p>
            <a:pPr>
              <a:lnSpc>
                <a:spcPct val="150000"/>
              </a:lnSpc>
            </a:pPr>
            <a:r>
              <a:rPr lang="zh-CN" altLang="en-US" dirty="0">
                <a:solidFill>
                  <a:srgbClr val="000000"/>
                </a:solidFill>
                <a:latin typeface="Microsoft YaHei" panose="020B0503020204020204" pitchFamily="34" charset="-122"/>
                <a:ea typeface="Microsoft YaHei" panose="020B0503020204020204" pitchFamily="34" charset="-122"/>
              </a:rPr>
              <a:t>精准脱贫</a:t>
            </a:r>
            <a:endParaRPr lang="en-US" altLang="zh-CN" dirty="0">
              <a:solidFill>
                <a:srgbClr val="000000"/>
              </a:solidFill>
              <a:latin typeface="Microsoft YaHei" panose="020B0503020204020204" pitchFamily="34" charset="-122"/>
              <a:ea typeface="Microsoft YaHei" panose="020B0503020204020204" pitchFamily="34" charset="-122"/>
            </a:endParaRPr>
          </a:p>
          <a:p>
            <a:pPr>
              <a:lnSpc>
                <a:spcPct val="150000"/>
              </a:lnSpc>
            </a:pPr>
            <a:endParaRPr lang="en-US" altLang="zh-CN" dirty="0">
              <a:solidFill>
                <a:srgbClr val="000000"/>
              </a:solidFill>
              <a:latin typeface="Microsoft YaHei" panose="020B0503020204020204" pitchFamily="34" charset="-122"/>
              <a:ea typeface="Microsoft YaHei" panose="020B0503020204020204" pitchFamily="34" charset="-122"/>
            </a:endParaRPr>
          </a:p>
          <a:p>
            <a:pPr>
              <a:lnSpc>
                <a:spcPct val="150000"/>
              </a:lnSpc>
            </a:pPr>
            <a:r>
              <a:rPr lang="zh-CN" altLang="en-US" dirty="0">
                <a:solidFill>
                  <a:srgbClr val="000000"/>
                </a:solidFill>
                <a:latin typeface="Microsoft YaHei" panose="020B0503020204020204" pitchFamily="34" charset="-122"/>
                <a:ea typeface="Microsoft YaHei" panose="020B0503020204020204" pitchFamily="34" charset="-122"/>
              </a:rPr>
              <a:t>污染防治</a:t>
            </a:r>
          </a:p>
        </p:txBody>
      </p:sp>
      <p:sp>
        <p:nvSpPr>
          <p:cNvPr id="23" name="矩形 22"/>
          <p:cNvSpPr/>
          <p:nvPr/>
        </p:nvSpPr>
        <p:spPr>
          <a:xfrm>
            <a:off x="5615619" y="6349993"/>
            <a:ext cx="1467068" cy="400110"/>
          </a:xfrm>
          <a:prstGeom prst="rect">
            <a:avLst/>
          </a:prstGeom>
        </p:spPr>
        <p:txBody>
          <a:bodyPr wrap="none">
            <a:spAutoFit/>
          </a:bodyPr>
          <a:lstStyle/>
          <a:p>
            <a:r>
              <a:rPr lang="zh-CN" altLang="en-US" sz="2000" b="1" dirty="0">
                <a:solidFill>
                  <a:srgbClr val="000000"/>
                </a:solidFill>
                <a:latin typeface="Microsoft YaHei" panose="020B0503020204020204" pitchFamily="34" charset="-122"/>
                <a:ea typeface="Microsoft YaHei" panose="020B0503020204020204" pitchFamily="34" charset="-122"/>
              </a:rPr>
              <a:t>三大攻坚战</a:t>
            </a:r>
          </a:p>
        </p:txBody>
      </p:sp>
      <p:sp>
        <p:nvSpPr>
          <p:cNvPr id="24" name="矩形 23"/>
          <p:cNvSpPr/>
          <p:nvPr/>
        </p:nvSpPr>
        <p:spPr>
          <a:xfrm>
            <a:off x="435936" y="1738398"/>
            <a:ext cx="4253021" cy="518005"/>
          </a:xfrm>
          <a:prstGeom prst="rect">
            <a:avLst/>
          </a:prstGeom>
          <a:ln>
            <a:solidFill>
              <a:srgbClr val="CC5B17"/>
            </a:solidFill>
            <a:prstDash val="dash"/>
          </a:ln>
        </p:spPr>
        <p:txBody>
          <a:bodyPr wrap="square" anchor="ctr" anchorCtr="0">
            <a:noAutofit/>
          </a:bodyPr>
          <a:lstStyle/>
          <a:p>
            <a:pPr algn="ctr"/>
            <a:r>
              <a:rPr lang="zh-CN" altLang="zh-CN" sz="2100" kern="0" dirty="0" smtClean="0">
                <a:solidFill>
                  <a:srgbClr val="CC5B17"/>
                </a:solidFill>
                <a:latin typeface="微软雅黑" panose="020B0503020204020204" pitchFamily="34" charset="-122"/>
                <a:ea typeface="微软雅黑" panose="020B0503020204020204" pitchFamily="34" charset="-122"/>
                <a:cs typeface="宋体" panose="02010600030101010101" pitchFamily="2" charset="-122"/>
              </a:rPr>
              <a:t>明确决胜全面建成小康社会的重点</a:t>
            </a:r>
            <a:endParaRPr lang="zh-CN" altLang="en-US" sz="2100" dirty="0">
              <a:solidFill>
                <a:srgbClr val="CC5B17"/>
              </a:solidFill>
              <a:latin typeface="微软雅黑" panose="020B0503020204020204" pitchFamily="34" charset="-122"/>
              <a:ea typeface="微软雅黑" panose="020B0503020204020204" pitchFamily="34" charset="-122"/>
            </a:endParaRPr>
          </a:p>
        </p:txBody>
      </p:sp>
      <p:sp>
        <p:nvSpPr>
          <p:cNvPr id="25" name="矩形 24"/>
          <p:cNvSpPr/>
          <p:nvPr/>
        </p:nvSpPr>
        <p:spPr>
          <a:xfrm>
            <a:off x="4890980" y="1745024"/>
            <a:ext cx="2371212" cy="518005"/>
          </a:xfrm>
          <a:prstGeom prst="rect">
            <a:avLst/>
          </a:prstGeom>
          <a:ln>
            <a:solidFill>
              <a:srgbClr val="CC5B17"/>
            </a:solidFill>
            <a:prstDash val="dash"/>
          </a:ln>
        </p:spPr>
        <p:txBody>
          <a:bodyPr wrap="square" anchor="ctr" anchorCtr="0">
            <a:noAutofit/>
          </a:bodyPr>
          <a:lstStyle/>
          <a:p>
            <a:pPr algn="ctr"/>
            <a:r>
              <a:rPr lang="zh-CN" altLang="en-US" sz="2100" kern="0" dirty="0" smtClean="0">
                <a:solidFill>
                  <a:srgbClr val="CC5B17"/>
                </a:solidFill>
                <a:latin typeface="微软雅黑" panose="020B0503020204020204" pitchFamily="34" charset="-122"/>
                <a:ea typeface="微软雅黑" panose="020B0503020204020204" pitchFamily="34" charset="-122"/>
              </a:rPr>
              <a:t>（</a:t>
            </a:r>
            <a:r>
              <a:rPr lang="en-US" altLang="zh-CN" sz="2100" kern="0" dirty="0" smtClean="0">
                <a:solidFill>
                  <a:srgbClr val="CC5B17"/>
                </a:solidFill>
                <a:latin typeface="微软雅黑" panose="020B0503020204020204" pitchFamily="34" charset="-122"/>
                <a:ea typeface="微软雅黑" panose="020B0503020204020204" pitchFamily="34" charset="-122"/>
              </a:rPr>
              <a:t>2017-2020</a:t>
            </a:r>
            <a:r>
              <a:rPr lang="zh-CN" altLang="en-US" sz="2100" kern="0" dirty="0" smtClean="0">
                <a:solidFill>
                  <a:srgbClr val="CC5B17"/>
                </a:solidFill>
                <a:latin typeface="微软雅黑" panose="020B0503020204020204" pitchFamily="34" charset="-122"/>
                <a:ea typeface="微软雅黑" panose="020B0503020204020204" pitchFamily="34" charset="-122"/>
              </a:rPr>
              <a:t>年）</a:t>
            </a:r>
            <a:endParaRPr lang="zh-CN" altLang="en-US" sz="2100" dirty="0">
              <a:solidFill>
                <a:srgbClr val="CC5B17"/>
              </a:solidFill>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22765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1+#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1+#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anim calcmode="lin" valueType="num">
                                      <p:cBhvr>
                                        <p:cTn id="23" dur="500" fill="hold"/>
                                        <p:tgtEl>
                                          <p:spTgt spid="14"/>
                                        </p:tgtEl>
                                        <p:attrNameLst>
                                          <p:attrName>ppt_x</p:attrName>
                                        </p:attrNameLst>
                                      </p:cBhvr>
                                      <p:tavLst>
                                        <p:tav tm="0">
                                          <p:val>
                                            <p:strVal val="#ppt_x"/>
                                          </p:val>
                                        </p:tav>
                                        <p:tav tm="100000">
                                          <p:val>
                                            <p:strVal val="#ppt_x"/>
                                          </p:val>
                                        </p:tav>
                                      </p:tavLst>
                                    </p:anim>
                                    <p:anim calcmode="lin" valueType="num">
                                      <p:cBhvr>
                                        <p:cTn id="24" dur="500" fill="hold"/>
                                        <p:tgtEl>
                                          <p:spTgt spid="14"/>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1+#ppt_w/2"/>
                                          </p:val>
                                        </p:tav>
                                        <p:tav tm="100000">
                                          <p:val>
                                            <p:strVal val="#ppt_x"/>
                                          </p:val>
                                        </p:tav>
                                      </p:tavLst>
                                    </p:anim>
                                    <p:anim calcmode="lin" valueType="num">
                                      <p:cBhvr additive="base">
                                        <p:cTn id="29" dur="500" fill="hold"/>
                                        <p:tgtEl>
                                          <p:spTgt spid="15"/>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1+#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anim calcmode="lin" valueType="num">
                                      <p:cBhvr>
                                        <p:cTn id="39" dur="500" fill="hold"/>
                                        <p:tgtEl>
                                          <p:spTgt spid="17"/>
                                        </p:tgtEl>
                                        <p:attrNameLst>
                                          <p:attrName>ppt_x</p:attrName>
                                        </p:attrNameLst>
                                      </p:cBhvr>
                                      <p:tavLst>
                                        <p:tav tm="0">
                                          <p:val>
                                            <p:strVal val="#ppt_x"/>
                                          </p:val>
                                        </p:tav>
                                        <p:tav tm="100000">
                                          <p:val>
                                            <p:strVal val="#ppt_x"/>
                                          </p:val>
                                        </p:tav>
                                      </p:tavLst>
                                    </p:anim>
                                    <p:anim calcmode="lin" valueType="num">
                                      <p:cBhvr>
                                        <p:cTn id="40" dur="5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anim calcmode="lin" valueType="num">
                                      <p:cBhvr>
                                        <p:cTn id="45" dur="500" fill="hold"/>
                                        <p:tgtEl>
                                          <p:spTgt spid="16"/>
                                        </p:tgtEl>
                                        <p:attrNameLst>
                                          <p:attrName>ppt_x</p:attrName>
                                        </p:attrNameLst>
                                      </p:cBhvr>
                                      <p:tavLst>
                                        <p:tav tm="0">
                                          <p:val>
                                            <p:strVal val="#ppt_x"/>
                                          </p:val>
                                        </p:tav>
                                        <p:tav tm="100000">
                                          <p:val>
                                            <p:strVal val="#ppt_x"/>
                                          </p:val>
                                        </p:tav>
                                      </p:tavLst>
                                    </p:anim>
                                    <p:anim calcmode="lin" valueType="num">
                                      <p:cBhvr>
                                        <p:cTn id="46" dur="500" fill="hold"/>
                                        <p:tgtEl>
                                          <p:spTgt spid="16"/>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fade">
                                      <p:cBhvr>
                                        <p:cTn id="50" dur="500"/>
                                        <p:tgtEl>
                                          <p:spTgt spid="18">
                                            <p:txEl>
                                              <p:pRg st="0" end="0"/>
                                            </p:txEl>
                                          </p:spTgt>
                                        </p:tgtEl>
                                      </p:cBhvr>
                                    </p:animEffect>
                                    <p:anim calcmode="lin" valueType="num">
                                      <p:cBhvr>
                                        <p:cTn id="5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52"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18">
                                            <p:txEl>
                                              <p:pRg st="1" end="1"/>
                                            </p:txEl>
                                          </p:spTgt>
                                        </p:tgtEl>
                                        <p:attrNameLst>
                                          <p:attrName>style.visibility</p:attrName>
                                        </p:attrNameLst>
                                      </p:cBhvr>
                                      <p:to>
                                        <p:strVal val="visible"/>
                                      </p:to>
                                    </p:set>
                                    <p:animEffect transition="in" filter="fade">
                                      <p:cBhvr>
                                        <p:cTn id="56" dur="500"/>
                                        <p:tgtEl>
                                          <p:spTgt spid="18">
                                            <p:txEl>
                                              <p:pRg st="1" end="1"/>
                                            </p:txEl>
                                          </p:spTgt>
                                        </p:tgtEl>
                                      </p:cBhvr>
                                    </p:animEffect>
                                    <p:anim calcmode="lin" valueType="num">
                                      <p:cBhvr>
                                        <p:cTn id="57"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58" dur="5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18">
                                            <p:txEl>
                                              <p:pRg st="2" end="2"/>
                                            </p:txEl>
                                          </p:spTgt>
                                        </p:tgtEl>
                                        <p:attrNameLst>
                                          <p:attrName>style.visibility</p:attrName>
                                        </p:attrNameLst>
                                      </p:cBhvr>
                                      <p:to>
                                        <p:strVal val="visible"/>
                                      </p:to>
                                    </p:set>
                                    <p:animEffect transition="in" filter="fade">
                                      <p:cBhvr>
                                        <p:cTn id="62" dur="500"/>
                                        <p:tgtEl>
                                          <p:spTgt spid="18">
                                            <p:txEl>
                                              <p:pRg st="2" end="2"/>
                                            </p:txEl>
                                          </p:spTgt>
                                        </p:tgtEl>
                                      </p:cBhvr>
                                    </p:animEffect>
                                    <p:anim calcmode="lin" valueType="num">
                                      <p:cBhvr>
                                        <p:cTn id="63"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64"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18">
                                            <p:txEl>
                                              <p:pRg st="3" end="3"/>
                                            </p:txEl>
                                          </p:spTgt>
                                        </p:tgtEl>
                                        <p:attrNameLst>
                                          <p:attrName>style.visibility</p:attrName>
                                        </p:attrNameLst>
                                      </p:cBhvr>
                                      <p:to>
                                        <p:strVal val="visible"/>
                                      </p:to>
                                    </p:set>
                                    <p:animEffect transition="in" filter="fade">
                                      <p:cBhvr>
                                        <p:cTn id="68" dur="500"/>
                                        <p:tgtEl>
                                          <p:spTgt spid="18">
                                            <p:txEl>
                                              <p:pRg st="3" end="3"/>
                                            </p:txEl>
                                          </p:spTgt>
                                        </p:tgtEl>
                                      </p:cBhvr>
                                    </p:animEffect>
                                    <p:anim calcmode="lin" valueType="num">
                                      <p:cBhvr>
                                        <p:cTn id="69"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70"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18">
                                            <p:txEl>
                                              <p:pRg st="4" end="4"/>
                                            </p:txEl>
                                          </p:spTgt>
                                        </p:tgtEl>
                                        <p:attrNameLst>
                                          <p:attrName>style.visibility</p:attrName>
                                        </p:attrNameLst>
                                      </p:cBhvr>
                                      <p:to>
                                        <p:strVal val="visible"/>
                                      </p:to>
                                    </p:set>
                                    <p:animEffect transition="in" filter="fade">
                                      <p:cBhvr>
                                        <p:cTn id="74" dur="500"/>
                                        <p:tgtEl>
                                          <p:spTgt spid="18">
                                            <p:txEl>
                                              <p:pRg st="4" end="4"/>
                                            </p:txEl>
                                          </p:spTgt>
                                        </p:tgtEl>
                                      </p:cBhvr>
                                    </p:animEffect>
                                    <p:anim calcmode="lin" valueType="num">
                                      <p:cBhvr>
                                        <p:cTn id="75"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76"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42" presetClass="entr" presetSubtype="0" fill="hold" grpId="0" nodeType="afterEffect">
                                  <p:stCondLst>
                                    <p:cond delay="0"/>
                                  </p:stCondLst>
                                  <p:childTnLst>
                                    <p:set>
                                      <p:cBhvr>
                                        <p:cTn id="79" dur="1" fill="hold">
                                          <p:stCondLst>
                                            <p:cond delay="0"/>
                                          </p:stCondLst>
                                        </p:cTn>
                                        <p:tgtEl>
                                          <p:spTgt spid="18">
                                            <p:txEl>
                                              <p:pRg st="5" end="5"/>
                                            </p:txEl>
                                          </p:spTgt>
                                        </p:tgtEl>
                                        <p:attrNameLst>
                                          <p:attrName>style.visibility</p:attrName>
                                        </p:attrNameLst>
                                      </p:cBhvr>
                                      <p:to>
                                        <p:strVal val="visible"/>
                                      </p:to>
                                    </p:set>
                                    <p:animEffect transition="in" filter="fade">
                                      <p:cBhvr>
                                        <p:cTn id="80" dur="500"/>
                                        <p:tgtEl>
                                          <p:spTgt spid="18">
                                            <p:txEl>
                                              <p:pRg st="5" end="5"/>
                                            </p:txEl>
                                          </p:spTgt>
                                        </p:tgtEl>
                                      </p:cBhvr>
                                    </p:animEffect>
                                    <p:anim calcmode="lin" valueType="num">
                                      <p:cBhvr>
                                        <p:cTn id="81"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82"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18">
                                            <p:txEl>
                                              <p:pRg st="6" end="6"/>
                                            </p:txEl>
                                          </p:spTgt>
                                        </p:tgtEl>
                                        <p:attrNameLst>
                                          <p:attrName>style.visibility</p:attrName>
                                        </p:attrNameLst>
                                      </p:cBhvr>
                                      <p:to>
                                        <p:strVal val="visible"/>
                                      </p:to>
                                    </p:set>
                                    <p:animEffect transition="in" filter="fade">
                                      <p:cBhvr>
                                        <p:cTn id="86" dur="500"/>
                                        <p:tgtEl>
                                          <p:spTgt spid="18">
                                            <p:txEl>
                                              <p:pRg st="6" end="6"/>
                                            </p:txEl>
                                          </p:spTgt>
                                        </p:tgtEl>
                                      </p:cBhvr>
                                    </p:animEffect>
                                    <p:anim calcmode="lin" valueType="num">
                                      <p:cBhvr>
                                        <p:cTn id="87"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88"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fade">
                                      <p:cBhvr>
                                        <p:cTn id="92" dur="500"/>
                                        <p:tgtEl>
                                          <p:spTgt spid="19"/>
                                        </p:tgtEl>
                                      </p:cBhvr>
                                    </p:animEffect>
                                    <p:anim calcmode="lin" valueType="num">
                                      <p:cBhvr>
                                        <p:cTn id="93" dur="500" fill="hold"/>
                                        <p:tgtEl>
                                          <p:spTgt spid="19"/>
                                        </p:tgtEl>
                                        <p:attrNameLst>
                                          <p:attrName>ppt_x</p:attrName>
                                        </p:attrNameLst>
                                      </p:cBhvr>
                                      <p:tavLst>
                                        <p:tav tm="0">
                                          <p:val>
                                            <p:strVal val="#ppt_x"/>
                                          </p:val>
                                        </p:tav>
                                        <p:tav tm="100000">
                                          <p:val>
                                            <p:strVal val="#ppt_x"/>
                                          </p:val>
                                        </p:tav>
                                      </p:tavLst>
                                    </p:anim>
                                    <p:anim calcmode="lin" valueType="num">
                                      <p:cBhvr>
                                        <p:cTn id="94" dur="500" fill="hold"/>
                                        <p:tgtEl>
                                          <p:spTgt spid="19"/>
                                        </p:tgtEl>
                                        <p:attrNameLst>
                                          <p:attrName>ppt_y</p:attrName>
                                        </p:attrNameLst>
                                      </p:cBhvr>
                                      <p:tavLst>
                                        <p:tav tm="0">
                                          <p:val>
                                            <p:strVal val="#ppt_y+.1"/>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500"/>
                                        <p:tgtEl>
                                          <p:spTgt spid="21"/>
                                        </p:tgtEl>
                                      </p:cBhvr>
                                    </p:animEffect>
                                    <p:anim calcmode="lin" valueType="num">
                                      <p:cBhvr>
                                        <p:cTn id="99" dur="500" fill="hold"/>
                                        <p:tgtEl>
                                          <p:spTgt spid="21"/>
                                        </p:tgtEl>
                                        <p:attrNameLst>
                                          <p:attrName>ppt_x</p:attrName>
                                        </p:attrNameLst>
                                      </p:cBhvr>
                                      <p:tavLst>
                                        <p:tav tm="0">
                                          <p:val>
                                            <p:strVal val="#ppt_x"/>
                                          </p:val>
                                        </p:tav>
                                        <p:tav tm="100000">
                                          <p:val>
                                            <p:strVal val="#ppt_x"/>
                                          </p:val>
                                        </p:tav>
                                      </p:tavLst>
                                    </p:anim>
                                    <p:anim calcmode="lin" valueType="num">
                                      <p:cBhvr>
                                        <p:cTn id="100" dur="5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500"/>
                                        <p:tgtEl>
                                          <p:spTgt spid="20"/>
                                        </p:tgtEl>
                                      </p:cBhvr>
                                    </p:animEffect>
                                    <p:anim calcmode="lin" valueType="num">
                                      <p:cBhvr>
                                        <p:cTn id="105" dur="500" fill="hold"/>
                                        <p:tgtEl>
                                          <p:spTgt spid="20"/>
                                        </p:tgtEl>
                                        <p:attrNameLst>
                                          <p:attrName>ppt_x</p:attrName>
                                        </p:attrNameLst>
                                      </p:cBhvr>
                                      <p:tavLst>
                                        <p:tav tm="0">
                                          <p:val>
                                            <p:strVal val="#ppt_x"/>
                                          </p:val>
                                        </p:tav>
                                        <p:tav tm="100000">
                                          <p:val>
                                            <p:strVal val="#ppt_x"/>
                                          </p:val>
                                        </p:tav>
                                      </p:tavLst>
                                    </p:anim>
                                    <p:anim calcmode="lin" valueType="num">
                                      <p:cBhvr>
                                        <p:cTn id="106" dur="5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2">
                                            <p:txEl>
                                              <p:pRg st="0" end="0"/>
                                            </p:txEl>
                                          </p:spTgt>
                                        </p:tgtEl>
                                        <p:attrNameLst>
                                          <p:attrName>style.visibility</p:attrName>
                                        </p:attrNameLst>
                                      </p:cBhvr>
                                      <p:to>
                                        <p:strVal val="visible"/>
                                      </p:to>
                                    </p:set>
                                    <p:animEffect transition="in" filter="fade">
                                      <p:cBhvr>
                                        <p:cTn id="110" dur="500"/>
                                        <p:tgtEl>
                                          <p:spTgt spid="22">
                                            <p:txEl>
                                              <p:pRg st="0" end="0"/>
                                            </p:txEl>
                                          </p:spTgt>
                                        </p:tgtEl>
                                      </p:cBhvr>
                                    </p:animEffect>
                                    <p:anim calcmode="lin" valueType="num">
                                      <p:cBhvr>
                                        <p:cTn id="111"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9500"/>
                            </p:stCondLst>
                            <p:childTnLst>
                              <p:par>
                                <p:cTn id="114" presetID="42" presetClass="entr" presetSubtype="0" fill="hold" grpId="0" nodeType="afterEffect">
                                  <p:stCondLst>
                                    <p:cond delay="0"/>
                                  </p:stCondLst>
                                  <p:childTnLst>
                                    <p:set>
                                      <p:cBhvr>
                                        <p:cTn id="115" dur="1" fill="hold">
                                          <p:stCondLst>
                                            <p:cond delay="0"/>
                                          </p:stCondLst>
                                        </p:cTn>
                                        <p:tgtEl>
                                          <p:spTgt spid="22">
                                            <p:txEl>
                                              <p:pRg st="2" end="2"/>
                                            </p:txEl>
                                          </p:spTgt>
                                        </p:tgtEl>
                                        <p:attrNameLst>
                                          <p:attrName>style.visibility</p:attrName>
                                        </p:attrNameLst>
                                      </p:cBhvr>
                                      <p:to>
                                        <p:strVal val="visible"/>
                                      </p:to>
                                    </p:set>
                                    <p:animEffect transition="in" filter="fade">
                                      <p:cBhvr>
                                        <p:cTn id="116" dur="500"/>
                                        <p:tgtEl>
                                          <p:spTgt spid="22">
                                            <p:txEl>
                                              <p:pRg st="2" end="2"/>
                                            </p:txEl>
                                          </p:spTgt>
                                        </p:tgtEl>
                                      </p:cBhvr>
                                    </p:animEffect>
                                    <p:anim calcmode="lin" valueType="num">
                                      <p:cBhvr>
                                        <p:cTn id="117" dur="5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42" presetClass="entr" presetSubtype="0" fill="hold" grpId="0" nodeType="afterEffect">
                                  <p:stCondLst>
                                    <p:cond delay="0"/>
                                  </p:stCondLst>
                                  <p:childTnLst>
                                    <p:set>
                                      <p:cBhvr>
                                        <p:cTn id="121" dur="1" fill="hold">
                                          <p:stCondLst>
                                            <p:cond delay="0"/>
                                          </p:stCondLst>
                                        </p:cTn>
                                        <p:tgtEl>
                                          <p:spTgt spid="22">
                                            <p:txEl>
                                              <p:pRg st="4" end="4"/>
                                            </p:txEl>
                                          </p:spTgt>
                                        </p:tgtEl>
                                        <p:attrNameLst>
                                          <p:attrName>style.visibility</p:attrName>
                                        </p:attrNameLst>
                                      </p:cBhvr>
                                      <p:to>
                                        <p:strVal val="visible"/>
                                      </p:to>
                                    </p:set>
                                    <p:animEffect transition="in" filter="fade">
                                      <p:cBhvr>
                                        <p:cTn id="122" dur="500"/>
                                        <p:tgtEl>
                                          <p:spTgt spid="22">
                                            <p:txEl>
                                              <p:pRg st="4" end="4"/>
                                            </p:txEl>
                                          </p:spTgt>
                                        </p:tgtEl>
                                      </p:cBhvr>
                                    </p:animEffect>
                                    <p:anim calcmode="lin" valueType="num">
                                      <p:cBhvr>
                                        <p:cTn id="123" dur="500" fill="hold"/>
                                        <p:tgtEl>
                                          <p:spTgt spid="22">
                                            <p:txEl>
                                              <p:pRg st="4" end="4"/>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4" end="4"/>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2" presetClass="entr" presetSubtype="0"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Effect transition="in" filter="fade">
                                      <p:cBhvr>
                                        <p:cTn id="128" dur="500"/>
                                        <p:tgtEl>
                                          <p:spTgt spid="23"/>
                                        </p:tgtEl>
                                      </p:cBhvr>
                                    </p:animEffect>
                                    <p:anim calcmode="lin" valueType="num">
                                      <p:cBhvr>
                                        <p:cTn id="129" dur="500" fill="hold"/>
                                        <p:tgtEl>
                                          <p:spTgt spid="23"/>
                                        </p:tgtEl>
                                        <p:attrNameLst>
                                          <p:attrName>ppt_x</p:attrName>
                                        </p:attrNameLst>
                                      </p:cBhvr>
                                      <p:tavLst>
                                        <p:tav tm="0">
                                          <p:val>
                                            <p:strVal val="#ppt_x"/>
                                          </p:val>
                                        </p:tav>
                                        <p:tav tm="100000">
                                          <p:val>
                                            <p:strVal val="#ppt_x"/>
                                          </p:val>
                                        </p:tav>
                                      </p:tavLst>
                                    </p:anim>
                                    <p:anim calcmode="lin" valueType="num">
                                      <p:cBhvr>
                                        <p:cTn id="130"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p:bldP spid="16" grpId="0"/>
      <p:bldP spid="17" grpId="0" animBg="1"/>
      <p:bldP spid="18" grpId="0" uiExpand="1" build="p"/>
      <p:bldP spid="19" grpId="0"/>
      <p:bldP spid="20" grpId="0"/>
      <p:bldP spid="21" grpId="0" animBg="1"/>
      <p:bldP spid="22" grpId="0" uiExpand="1" build="p"/>
      <p:bldP spid="23" grpId="0"/>
      <p:bldP spid="24" grpId="0" animBg="1"/>
      <p:bldP spid="2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圆角 15"/>
          <p:cNvSpPr/>
          <p:nvPr/>
        </p:nvSpPr>
        <p:spPr>
          <a:xfrm>
            <a:off x="1648643" y="3352574"/>
            <a:ext cx="5747457" cy="1173714"/>
          </a:xfrm>
          <a:prstGeom prst="roundRect">
            <a:avLst/>
          </a:prstGeom>
          <a:solidFill>
            <a:schemeClr val="bg1"/>
          </a:solidFill>
          <a:ln>
            <a:solidFill>
              <a:srgbClr val="5B9BD5"/>
            </a:solidFill>
            <a:prstDash val="solid"/>
          </a:ln>
        </p:spPr>
        <p:txBody>
          <a:bodyPr wrap="square" anchor="ctr" anchorCtr="0">
            <a:noAutofit/>
          </a:bodyPr>
          <a:lstStyle/>
          <a:p>
            <a:pPr algn="ctr"/>
            <a:r>
              <a:rPr lang="zh-CN" altLang="zh-CN" sz="2000" kern="0" dirty="0">
                <a:solidFill>
                  <a:srgbClr val="0070C0"/>
                </a:solidFill>
                <a:latin typeface="微软雅黑" panose="020B0503020204020204" pitchFamily="34" charset="-122"/>
                <a:ea typeface="微软雅黑" panose="020B0503020204020204" pitchFamily="34" charset="-122"/>
              </a:rPr>
              <a:t>从</a:t>
            </a:r>
            <a:r>
              <a:rPr lang="en-US" altLang="zh-CN" sz="2000" kern="0" dirty="0">
                <a:solidFill>
                  <a:srgbClr val="0070C0"/>
                </a:solidFill>
                <a:latin typeface="微软雅黑" panose="020B0503020204020204" pitchFamily="34" charset="-122"/>
                <a:ea typeface="微软雅黑" panose="020B0503020204020204" pitchFamily="34" charset="-122"/>
              </a:rPr>
              <a:t>2020</a:t>
            </a:r>
            <a:r>
              <a:rPr lang="zh-CN" altLang="zh-CN" sz="2000" kern="0" dirty="0">
                <a:solidFill>
                  <a:srgbClr val="0070C0"/>
                </a:solidFill>
                <a:latin typeface="微软雅黑" panose="020B0503020204020204" pitchFamily="34" charset="-122"/>
                <a:ea typeface="微软雅黑" panose="020B0503020204020204" pitchFamily="34" charset="-122"/>
              </a:rPr>
              <a:t>年到</a:t>
            </a:r>
            <a:r>
              <a:rPr lang="en-US" altLang="zh-CN" sz="2000" kern="0" dirty="0">
                <a:solidFill>
                  <a:srgbClr val="0070C0"/>
                </a:solidFill>
                <a:latin typeface="微软雅黑" panose="020B0503020204020204" pitchFamily="34" charset="-122"/>
                <a:ea typeface="微软雅黑" panose="020B0503020204020204" pitchFamily="34" charset="-122"/>
              </a:rPr>
              <a:t>2035</a:t>
            </a:r>
            <a:r>
              <a:rPr lang="zh-CN" altLang="zh-CN" sz="2000" kern="0" dirty="0">
                <a:solidFill>
                  <a:srgbClr val="0070C0"/>
                </a:solidFill>
                <a:latin typeface="微软雅黑" panose="020B0503020204020204" pitchFamily="34" charset="-122"/>
                <a:ea typeface="微软雅黑" panose="020B0503020204020204" pitchFamily="34" charset="-122"/>
              </a:rPr>
              <a:t>年，在全面建成小康社会的基础上，再奋斗</a:t>
            </a:r>
            <a:r>
              <a:rPr lang="en-US" altLang="zh-CN" sz="2000" kern="0" dirty="0">
                <a:solidFill>
                  <a:srgbClr val="0070C0"/>
                </a:solidFill>
                <a:latin typeface="微软雅黑" panose="020B0503020204020204" pitchFamily="34" charset="-122"/>
                <a:ea typeface="微软雅黑" panose="020B0503020204020204" pitchFamily="34" charset="-122"/>
              </a:rPr>
              <a:t>15</a:t>
            </a:r>
            <a:r>
              <a:rPr lang="zh-CN" altLang="zh-CN" sz="2000" kern="0" dirty="0">
                <a:solidFill>
                  <a:srgbClr val="0070C0"/>
                </a:solidFill>
                <a:latin typeface="微软雅黑" panose="020B0503020204020204" pitchFamily="34" charset="-122"/>
                <a:ea typeface="微软雅黑" panose="020B0503020204020204" pitchFamily="34" charset="-122"/>
              </a:rPr>
              <a:t>年，基本实现社会主义现代化。</a:t>
            </a:r>
            <a:endParaRPr lang="zh-CN" altLang="en-US" sz="2000" kern="0" dirty="0">
              <a:solidFill>
                <a:srgbClr val="0070C0"/>
              </a:solidFill>
              <a:latin typeface="微软雅黑" panose="020B0503020204020204" pitchFamily="34" charset="-122"/>
              <a:ea typeface="微软雅黑" panose="020B0503020204020204" pitchFamily="34" charset="-122"/>
            </a:endParaRPr>
          </a:p>
        </p:txBody>
      </p:sp>
      <p:sp>
        <p:nvSpPr>
          <p:cNvPr id="2" name="文本占位符 1"/>
          <p:cNvSpPr>
            <a:spLocks noGrp="1"/>
          </p:cNvSpPr>
          <p:nvPr>
            <p:ph type="body" sz="quarter" idx="10"/>
          </p:nvPr>
        </p:nvSpPr>
        <p:spPr>
          <a:xfrm>
            <a:off x="1269694" y="146046"/>
            <a:ext cx="6991803" cy="460007"/>
          </a:xfrm>
        </p:spPr>
        <p:txBody>
          <a:bodyPr/>
          <a:lstStyle/>
          <a:p>
            <a:r>
              <a:rPr lang="zh-CN" altLang="en-US" dirty="0"/>
              <a:t>六、准确把握两个一百年奋斗目标的战略部署</a:t>
            </a:r>
          </a:p>
        </p:txBody>
      </p:sp>
      <p:grpSp>
        <p:nvGrpSpPr>
          <p:cNvPr id="12" name="组合 11"/>
          <p:cNvGrpSpPr/>
          <p:nvPr/>
        </p:nvGrpSpPr>
        <p:grpSpPr>
          <a:xfrm>
            <a:off x="435937" y="1063258"/>
            <a:ext cx="4253022" cy="628836"/>
            <a:chOff x="435937" y="1063258"/>
            <a:chExt cx="4253022" cy="628836"/>
          </a:xfrm>
        </p:grpSpPr>
        <p:sp>
          <p:nvSpPr>
            <p:cNvPr id="11" name="矩形 10"/>
            <p:cNvSpPr/>
            <p:nvPr/>
          </p:nvSpPr>
          <p:spPr>
            <a:xfrm>
              <a:off x="435937" y="1063258"/>
              <a:ext cx="4253022" cy="628836"/>
            </a:xfrm>
            <a:prstGeom prst="rect">
              <a:avLst/>
            </a:prstGeom>
            <a:noFill/>
            <a:ln>
              <a:solidFill>
                <a:srgbClr val="DD560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493327" y="1109562"/>
              <a:ext cx="4153103" cy="540000"/>
              <a:chOff x="493327" y="1109562"/>
              <a:chExt cx="4153103" cy="540000"/>
            </a:xfrm>
          </p:grpSpPr>
          <p:sp>
            <p:nvSpPr>
              <p:cNvPr id="4" name="矩形 3"/>
              <p:cNvSpPr/>
              <p:nvPr/>
            </p:nvSpPr>
            <p:spPr>
              <a:xfrm>
                <a:off x="1815124" y="1109562"/>
                <a:ext cx="2831306" cy="540000"/>
              </a:xfrm>
              <a:prstGeom prst="rect">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5" name="组合 4"/>
              <p:cNvGrpSpPr/>
              <p:nvPr/>
            </p:nvGrpSpPr>
            <p:grpSpPr>
              <a:xfrm>
                <a:off x="493327" y="1109562"/>
                <a:ext cx="1792673" cy="540000"/>
                <a:chOff x="5267018" y="1238163"/>
                <a:chExt cx="1792673" cy="540000"/>
              </a:xfrm>
            </p:grpSpPr>
            <p:sp>
              <p:nvSpPr>
                <p:cNvPr id="7" name="矩形 6"/>
                <p:cNvSpPr/>
                <p:nvPr/>
              </p:nvSpPr>
              <p:spPr>
                <a:xfrm>
                  <a:off x="5267018" y="1238163"/>
                  <a:ext cx="839867" cy="540000"/>
                </a:xfrm>
                <a:prstGeom prst="rect">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8" name="燕尾形 7"/>
                <p:cNvSpPr/>
                <p:nvPr/>
              </p:nvSpPr>
              <p:spPr>
                <a:xfrm>
                  <a:off x="5744936" y="1238163"/>
                  <a:ext cx="723900" cy="540000"/>
                </a:xfrm>
                <a:prstGeom prst="chevron">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sp>
              <p:nvSpPr>
                <p:cNvPr id="9" name="文本占位符 22"/>
                <p:cNvSpPr txBox="1">
                  <a:spLocks/>
                </p:cNvSpPr>
                <p:nvPr/>
              </p:nvSpPr>
              <p:spPr>
                <a:xfrm>
                  <a:off x="5394019" y="1281707"/>
                  <a:ext cx="793802" cy="460007"/>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dirty="0"/>
                    <a:t>（二）</a:t>
                  </a:r>
                </a:p>
              </p:txBody>
            </p:sp>
            <p:sp>
              <p:nvSpPr>
                <p:cNvPr id="10" name="燕尾形 9"/>
                <p:cNvSpPr/>
                <p:nvPr/>
              </p:nvSpPr>
              <p:spPr>
                <a:xfrm rot="10800000" flipH="1">
                  <a:off x="6300701" y="1238163"/>
                  <a:ext cx="758990" cy="540000"/>
                </a:xfrm>
                <a:prstGeom prst="chevron">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grpSp>
          <p:sp>
            <p:nvSpPr>
              <p:cNvPr id="6" name="文本占位符 22"/>
              <p:cNvSpPr txBox="1">
                <a:spLocks/>
              </p:cNvSpPr>
              <p:nvPr/>
            </p:nvSpPr>
            <p:spPr>
              <a:xfrm>
                <a:off x="1815124" y="1109562"/>
                <a:ext cx="2703714" cy="540000"/>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dirty="0"/>
                  <a:t>第二个百年目标</a:t>
                </a:r>
              </a:p>
            </p:txBody>
          </p:sp>
        </p:grpSp>
      </p:grpSp>
      <p:sp>
        <p:nvSpPr>
          <p:cNvPr id="18" name="矩形 17">
            <a:extLst>
              <a:ext uri="{FF2B5EF4-FFF2-40B4-BE49-F238E27FC236}">
                <a16:creationId xmlns:a16="http://schemas.microsoft.com/office/drawing/2014/main" xmlns="" id="{307348D8-07E1-4E64-910C-0CB0868578A0}"/>
              </a:ext>
            </a:extLst>
          </p:cNvPr>
          <p:cNvSpPr/>
          <p:nvPr/>
        </p:nvSpPr>
        <p:spPr>
          <a:xfrm>
            <a:off x="435936" y="1738398"/>
            <a:ext cx="4253021" cy="619756"/>
          </a:xfrm>
          <a:prstGeom prst="rect">
            <a:avLst/>
          </a:prstGeom>
          <a:ln>
            <a:solidFill>
              <a:srgbClr val="CC5B17"/>
            </a:solidFill>
            <a:prstDash val="dash"/>
          </a:ln>
        </p:spPr>
        <p:txBody>
          <a:bodyPr wrap="square" anchor="ctr" anchorCtr="0">
            <a:noAutofit/>
          </a:bodyPr>
          <a:lstStyle/>
          <a:p>
            <a:pPr algn="ctr"/>
            <a:r>
              <a:rPr lang="zh-CN" altLang="en-US" sz="2000" kern="0" dirty="0">
                <a:solidFill>
                  <a:srgbClr val="CC5B17"/>
                </a:solidFill>
                <a:latin typeface="微软雅黑" panose="020B0503020204020204" pitchFamily="34" charset="-122"/>
                <a:ea typeface="微软雅黑" panose="020B0503020204020204" pitchFamily="34" charset="-122"/>
                <a:cs typeface="宋体" panose="02010600030101010101" pitchFamily="2" charset="-122"/>
              </a:rPr>
              <a:t>明确全面建设社会主义现代化国家</a:t>
            </a:r>
            <a:endParaRPr lang="en-US" altLang="zh-CN" sz="2000" kern="0" dirty="0">
              <a:solidFill>
                <a:srgbClr val="CC5B17"/>
              </a:solidFill>
              <a:latin typeface="微软雅黑" panose="020B0503020204020204" pitchFamily="34" charset="-122"/>
              <a:ea typeface="微软雅黑" panose="020B0503020204020204" pitchFamily="34" charset="-122"/>
              <a:cs typeface="宋体" panose="02010600030101010101" pitchFamily="2" charset="-122"/>
            </a:endParaRPr>
          </a:p>
          <a:p>
            <a:pPr algn="ctr"/>
            <a:r>
              <a:rPr lang="zh-CN" altLang="en-US" sz="2000" kern="0" dirty="0">
                <a:solidFill>
                  <a:srgbClr val="CC5B17"/>
                </a:solidFill>
                <a:latin typeface="微软雅黑" panose="020B0503020204020204" pitchFamily="34" charset="-122"/>
                <a:ea typeface="微软雅黑" panose="020B0503020204020204" pitchFamily="34" charset="-122"/>
                <a:cs typeface="宋体" panose="02010600030101010101" pitchFamily="2" charset="-122"/>
              </a:rPr>
              <a:t>及其“两步走”战略安排</a:t>
            </a:r>
          </a:p>
        </p:txBody>
      </p:sp>
      <p:grpSp>
        <p:nvGrpSpPr>
          <p:cNvPr id="23" name="组合 22">
            <a:extLst>
              <a:ext uri="{FF2B5EF4-FFF2-40B4-BE49-F238E27FC236}">
                <a16:creationId xmlns:a16="http://schemas.microsoft.com/office/drawing/2014/main" xmlns="" id="{DF03F6E0-7D83-4275-92DE-503132C8367D}"/>
              </a:ext>
            </a:extLst>
          </p:cNvPr>
          <p:cNvGrpSpPr/>
          <p:nvPr/>
        </p:nvGrpSpPr>
        <p:grpSpPr>
          <a:xfrm>
            <a:off x="2677768" y="2640898"/>
            <a:ext cx="3689206" cy="789136"/>
            <a:chOff x="2601661" y="2764790"/>
            <a:chExt cx="3689206" cy="789136"/>
          </a:xfrm>
        </p:grpSpPr>
        <p:grpSp>
          <p:nvGrpSpPr>
            <p:cNvPr id="22" name="组合 21">
              <a:extLst>
                <a:ext uri="{FF2B5EF4-FFF2-40B4-BE49-F238E27FC236}">
                  <a16:creationId xmlns:a16="http://schemas.microsoft.com/office/drawing/2014/main" xmlns="" id="{9A2385E6-A509-40A4-A453-088D7F86DAF3}"/>
                </a:ext>
              </a:extLst>
            </p:cNvPr>
            <p:cNvGrpSpPr/>
            <p:nvPr/>
          </p:nvGrpSpPr>
          <p:grpSpPr>
            <a:xfrm>
              <a:off x="2601661" y="2764790"/>
              <a:ext cx="3689206" cy="789136"/>
              <a:chOff x="2601661" y="2764790"/>
              <a:chExt cx="3689206" cy="789136"/>
            </a:xfrm>
          </p:grpSpPr>
          <p:sp>
            <p:nvSpPr>
              <p:cNvPr id="15" name="矩形: 圆角 14">
                <a:extLst>
                  <a:ext uri="{FF2B5EF4-FFF2-40B4-BE49-F238E27FC236}">
                    <a16:creationId xmlns:a16="http://schemas.microsoft.com/office/drawing/2014/main" xmlns="" id="{BC83B287-4455-4545-81E3-CE78C3D5D65D}"/>
                  </a:ext>
                </a:extLst>
              </p:cNvPr>
              <p:cNvSpPr/>
              <p:nvPr/>
            </p:nvSpPr>
            <p:spPr>
              <a:xfrm>
                <a:off x="2601661" y="2764790"/>
                <a:ext cx="3689206" cy="460007"/>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a:extLst>
                  <a:ext uri="{FF2B5EF4-FFF2-40B4-BE49-F238E27FC236}">
                    <a16:creationId xmlns:a16="http://schemas.microsoft.com/office/drawing/2014/main" xmlns="" id="{927D6912-C7F6-4F1B-B578-6149A390BC40}"/>
                  </a:ext>
                </a:extLst>
              </p:cNvPr>
              <p:cNvSpPr/>
              <p:nvPr/>
            </p:nvSpPr>
            <p:spPr>
              <a:xfrm rot="10800000">
                <a:off x="2794632" y="3224797"/>
                <a:ext cx="3303265" cy="32912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矩形 20">
              <a:extLst>
                <a:ext uri="{FF2B5EF4-FFF2-40B4-BE49-F238E27FC236}">
                  <a16:creationId xmlns:a16="http://schemas.microsoft.com/office/drawing/2014/main" xmlns="" id="{3057A180-A65F-4282-A518-912D54F998E1}"/>
                </a:ext>
              </a:extLst>
            </p:cNvPr>
            <p:cNvSpPr/>
            <p:nvPr/>
          </p:nvSpPr>
          <p:spPr>
            <a:xfrm>
              <a:off x="3772842" y="2895334"/>
              <a:ext cx="1346844" cy="369332"/>
            </a:xfrm>
            <a:prstGeom prst="rect">
              <a:avLst/>
            </a:prstGeom>
          </p:spPr>
          <p:txBody>
            <a:bodyPr wrap="none">
              <a:spAutoFit/>
            </a:bodyPr>
            <a:lstStyle/>
            <a:p>
              <a:r>
                <a:rPr lang="zh-CN" altLang="zh-CN" b="1" dirty="0">
                  <a:solidFill>
                    <a:schemeClr val="bg1"/>
                  </a:solidFill>
                  <a:latin typeface="微软雅黑" panose="020B0503020204020204" pitchFamily="34" charset="-122"/>
                  <a:ea typeface="微软雅黑" panose="020B0503020204020204" pitchFamily="34" charset="-122"/>
                  <a:cs typeface="Helvetica" panose="020B0604020202020204" pitchFamily="34" charset="0"/>
                </a:rPr>
                <a:t>第一个阶段</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24" name="矩形: 圆角 23">
            <a:extLst>
              <a:ext uri="{FF2B5EF4-FFF2-40B4-BE49-F238E27FC236}">
                <a16:creationId xmlns:a16="http://schemas.microsoft.com/office/drawing/2014/main" xmlns="" id="{09C25A55-8C78-4B05-911C-277F6ACDEF3D}"/>
              </a:ext>
            </a:extLst>
          </p:cNvPr>
          <p:cNvSpPr/>
          <p:nvPr/>
        </p:nvSpPr>
        <p:spPr>
          <a:xfrm>
            <a:off x="1648643" y="5454593"/>
            <a:ext cx="5747457" cy="1173714"/>
          </a:xfrm>
          <a:prstGeom prst="roundRect">
            <a:avLst/>
          </a:prstGeom>
          <a:solidFill>
            <a:schemeClr val="bg1"/>
          </a:solidFill>
          <a:ln>
            <a:solidFill>
              <a:srgbClr val="5B9BD5"/>
            </a:solidFill>
            <a:prstDash val="solid"/>
          </a:ln>
        </p:spPr>
        <p:txBody>
          <a:bodyPr wrap="square" anchor="ctr" anchorCtr="0">
            <a:noAutofit/>
          </a:bodyPr>
          <a:lstStyle/>
          <a:p>
            <a:pPr algn="ctr"/>
            <a:r>
              <a:rPr lang="zh-CN" altLang="en-US" sz="2000" kern="0" dirty="0">
                <a:solidFill>
                  <a:srgbClr val="0070C0"/>
                </a:solidFill>
                <a:latin typeface="微软雅黑" panose="020B0503020204020204" pitchFamily="34" charset="-122"/>
                <a:ea typeface="微软雅黑" panose="020B0503020204020204" pitchFamily="34" charset="-122"/>
              </a:rPr>
              <a:t>从</a:t>
            </a:r>
            <a:r>
              <a:rPr lang="en-US" altLang="zh-CN" sz="2000" kern="0" dirty="0">
                <a:solidFill>
                  <a:srgbClr val="0070C0"/>
                </a:solidFill>
                <a:latin typeface="微软雅黑" panose="020B0503020204020204" pitchFamily="34" charset="-122"/>
                <a:ea typeface="微软雅黑" panose="020B0503020204020204" pitchFamily="34" charset="-122"/>
              </a:rPr>
              <a:t>2035</a:t>
            </a:r>
            <a:r>
              <a:rPr lang="zh-CN" altLang="en-US" sz="2000" kern="0" dirty="0">
                <a:solidFill>
                  <a:srgbClr val="0070C0"/>
                </a:solidFill>
                <a:latin typeface="微软雅黑" panose="020B0503020204020204" pitchFamily="34" charset="-122"/>
                <a:ea typeface="微软雅黑" panose="020B0503020204020204" pitchFamily="34" charset="-122"/>
              </a:rPr>
              <a:t>年到本世纪中叶，在基本实现现代化的基础上，再奋斗</a:t>
            </a:r>
            <a:r>
              <a:rPr lang="en-US" altLang="zh-CN" sz="2000" kern="0" dirty="0">
                <a:solidFill>
                  <a:srgbClr val="0070C0"/>
                </a:solidFill>
                <a:latin typeface="微软雅黑" panose="020B0503020204020204" pitchFamily="34" charset="-122"/>
                <a:ea typeface="微软雅黑" panose="020B0503020204020204" pitchFamily="34" charset="-122"/>
              </a:rPr>
              <a:t>15</a:t>
            </a:r>
            <a:r>
              <a:rPr lang="zh-CN" altLang="en-US" sz="2000" kern="0" dirty="0">
                <a:solidFill>
                  <a:srgbClr val="0070C0"/>
                </a:solidFill>
                <a:latin typeface="微软雅黑" panose="020B0503020204020204" pitchFamily="34" charset="-122"/>
                <a:ea typeface="微软雅黑" panose="020B0503020204020204" pitchFamily="34" charset="-122"/>
              </a:rPr>
              <a:t>年，把我国建成富强民主文明和谐美丽的社会主义现代化强国。</a:t>
            </a:r>
          </a:p>
        </p:txBody>
      </p:sp>
      <p:grpSp>
        <p:nvGrpSpPr>
          <p:cNvPr id="25" name="组合 24">
            <a:extLst>
              <a:ext uri="{FF2B5EF4-FFF2-40B4-BE49-F238E27FC236}">
                <a16:creationId xmlns:a16="http://schemas.microsoft.com/office/drawing/2014/main" xmlns="" id="{C355FB44-47DD-426B-8764-BDE045E2D174}"/>
              </a:ext>
            </a:extLst>
          </p:cNvPr>
          <p:cNvGrpSpPr/>
          <p:nvPr/>
        </p:nvGrpSpPr>
        <p:grpSpPr>
          <a:xfrm>
            <a:off x="2677768" y="4742917"/>
            <a:ext cx="3689206" cy="789136"/>
            <a:chOff x="2601661" y="2764790"/>
            <a:chExt cx="3689206" cy="789136"/>
          </a:xfrm>
        </p:grpSpPr>
        <p:grpSp>
          <p:nvGrpSpPr>
            <p:cNvPr id="26" name="组合 25">
              <a:extLst>
                <a:ext uri="{FF2B5EF4-FFF2-40B4-BE49-F238E27FC236}">
                  <a16:creationId xmlns:a16="http://schemas.microsoft.com/office/drawing/2014/main" xmlns="" id="{9F15A3F4-43E2-4AB4-A304-890EC1F5E98A}"/>
                </a:ext>
              </a:extLst>
            </p:cNvPr>
            <p:cNvGrpSpPr/>
            <p:nvPr/>
          </p:nvGrpSpPr>
          <p:grpSpPr>
            <a:xfrm>
              <a:off x="2601661" y="2764790"/>
              <a:ext cx="3689206" cy="789136"/>
              <a:chOff x="2601661" y="2764790"/>
              <a:chExt cx="3689206" cy="789136"/>
            </a:xfrm>
          </p:grpSpPr>
          <p:sp>
            <p:nvSpPr>
              <p:cNvPr id="28" name="矩形: 圆角 27">
                <a:extLst>
                  <a:ext uri="{FF2B5EF4-FFF2-40B4-BE49-F238E27FC236}">
                    <a16:creationId xmlns:a16="http://schemas.microsoft.com/office/drawing/2014/main" xmlns="" id="{5352FF3A-FE2B-4A8F-BE56-D1EBBF111768}"/>
                  </a:ext>
                </a:extLst>
              </p:cNvPr>
              <p:cNvSpPr/>
              <p:nvPr/>
            </p:nvSpPr>
            <p:spPr>
              <a:xfrm>
                <a:off x="2601661" y="2764790"/>
                <a:ext cx="3689206" cy="460007"/>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8">
                <a:extLst>
                  <a:ext uri="{FF2B5EF4-FFF2-40B4-BE49-F238E27FC236}">
                    <a16:creationId xmlns:a16="http://schemas.microsoft.com/office/drawing/2014/main" xmlns="" id="{F355E85A-F889-43A4-BD87-D82DBC3F6EFE}"/>
                  </a:ext>
                </a:extLst>
              </p:cNvPr>
              <p:cNvSpPr/>
              <p:nvPr/>
            </p:nvSpPr>
            <p:spPr>
              <a:xfrm rot="10800000">
                <a:off x="2794632" y="3224797"/>
                <a:ext cx="3303265" cy="32912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矩形 26">
              <a:extLst>
                <a:ext uri="{FF2B5EF4-FFF2-40B4-BE49-F238E27FC236}">
                  <a16:creationId xmlns:a16="http://schemas.microsoft.com/office/drawing/2014/main" xmlns="" id="{0122A09E-F00C-4A19-BD1F-B402BADD189F}"/>
                </a:ext>
              </a:extLst>
            </p:cNvPr>
            <p:cNvSpPr/>
            <p:nvPr/>
          </p:nvSpPr>
          <p:spPr>
            <a:xfrm>
              <a:off x="3772842" y="2895334"/>
              <a:ext cx="1338828" cy="369332"/>
            </a:xfrm>
            <a:prstGeom prst="rect">
              <a:avLst/>
            </a:prstGeom>
          </p:spPr>
          <p:txBody>
            <a:bodyPr wrap="none">
              <a:spAutoFit/>
            </a:bodyPr>
            <a:lstStyle/>
            <a:p>
              <a:r>
                <a:rPr lang="zh-CN" altLang="zh-CN" b="1" dirty="0">
                  <a:solidFill>
                    <a:schemeClr val="bg1"/>
                  </a:solidFill>
                  <a:latin typeface="微软雅黑" panose="020B0503020204020204" pitchFamily="34" charset="-122"/>
                  <a:ea typeface="微软雅黑" panose="020B0503020204020204" pitchFamily="34" charset="-122"/>
                  <a:cs typeface="Helvetica" panose="020B0604020202020204" pitchFamily="34" charset="0"/>
                </a:rPr>
                <a:t>第</a:t>
              </a:r>
              <a:r>
                <a:rPr lang="zh-CN" altLang="en-US" b="1" dirty="0">
                  <a:solidFill>
                    <a:schemeClr val="bg1"/>
                  </a:solidFill>
                  <a:latin typeface="微软雅黑" panose="020B0503020204020204" pitchFamily="34" charset="-122"/>
                  <a:ea typeface="微软雅黑" panose="020B0503020204020204" pitchFamily="34" charset="-122"/>
                  <a:cs typeface="Helvetica" panose="020B0604020202020204" pitchFamily="34" charset="0"/>
                </a:rPr>
                <a:t>二</a:t>
              </a:r>
              <a:r>
                <a:rPr lang="zh-CN" altLang="zh-CN" b="1" dirty="0">
                  <a:solidFill>
                    <a:schemeClr val="bg1"/>
                  </a:solidFill>
                  <a:latin typeface="微软雅黑" panose="020B0503020204020204" pitchFamily="34" charset="-122"/>
                  <a:ea typeface="微软雅黑" panose="020B0503020204020204" pitchFamily="34" charset="-122"/>
                  <a:cs typeface="Helvetica" panose="020B0604020202020204" pitchFamily="34" charset="0"/>
                </a:rPr>
                <a:t>个阶段</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30" name="矩形 29"/>
          <p:cNvSpPr/>
          <p:nvPr/>
        </p:nvSpPr>
        <p:spPr>
          <a:xfrm>
            <a:off x="4890980" y="1696278"/>
            <a:ext cx="2371212" cy="662609"/>
          </a:xfrm>
          <a:prstGeom prst="rect">
            <a:avLst/>
          </a:prstGeom>
          <a:ln>
            <a:solidFill>
              <a:srgbClr val="CC5B17"/>
            </a:solidFill>
            <a:prstDash val="dash"/>
          </a:ln>
        </p:spPr>
        <p:txBody>
          <a:bodyPr wrap="square" anchor="ctr" anchorCtr="0">
            <a:noAutofit/>
          </a:bodyPr>
          <a:lstStyle/>
          <a:p>
            <a:pPr algn="ctr"/>
            <a:r>
              <a:rPr lang="zh-CN" altLang="en-US" sz="2100" kern="0" dirty="0" smtClean="0">
                <a:solidFill>
                  <a:srgbClr val="CC5B17"/>
                </a:solidFill>
                <a:latin typeface="微软雅黑" panose="020B0503020204020204" pitchFamily="34" charset="-122"/>
                <a:ea typeface="微软雅黑" panose="020B0503020204020204" pitchFamily="34" charset="-122"/>
              </a:rPr>
              <a:t>（</a:t>
            </a:r>
            <a:r>
              <a:rPr lang="en-US" altLang="zh-CN" sz="2100" kern="0" dirty="0" smtClean="0">
                <a:solidFill>
                  <a:srgbClr val="CC5B17"/>
                </a:solidFill>
                <a:latin typeface="微软雅黑" panose="020B0503020204020204" pitchFamily="34" charset="-122"/>
                <a:ea typeface="微软雅黑" panose="020B0503020204020204" pitchFamily="34" charset="-122"/>
              </a:rPr>
              <a:t>2020-2050</a:t>
            </a:r>
            <a:r>
              <a:rPr lang="zh-CN" altLang="en-US" sz="2100" kern="0" dirty="0" smtClean="0">
                <a:solidFill>
                  <a:srgbClr val="CC5B17"/>
                </a:solidFill>
                <a:latin typeface="微软雅黑" panose="020B0503020204020204" pitchFamily="34" charset="-122"/>
                <a:ea typeface="微软雅黑" panose="020B0503020204020204" pitchFamily="34" charset="-122"/>
              </a:rPr>
              <a:t>年）</a:t>
            </a:r>
            <a:endParaRPr lang="zh-CN" altLang="en-US" sz="2100" dirty="0">
              <a:solidFill>
                <a:srgbClr val="CC5B17"/>
              </a:solidFill>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77094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1+#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1+#ppt_w/2"/>
                                          </p:val>
                                        </p:tav>
                                        <p:tav tm="100000">
                                          <p:val>
                                            <p:strVal val="#ppt_x"/>
                                          </p:val>
                                        </p:tav>
                                      </p:tavLst>
                                    </p:anim>
                                    <p:anim calcmode="lin" valueType="num">
                                      <p:cBhvr additive="base">
                                        <p:cTn id="18" dur="500" fill="hold"/>
                                        <p:tgtEl>
                                          <p:spTgt spid="3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up)">
                                      <p:cBhvr>
                                        <p:cTn id="22" dur="500"/>
                                        <p:tgtEl>
                                          <p:spTgt spid="23"/>
                                        </p:tgtEl>
                                      </p:cBhvr>
                                    </p:animEffect>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up)">
                                      <p:cBhvr>
                                        <p:cTn id="26" dur="500"/>
                                        <p:tgtEl>
                                          <p:spTgt spid="16"/>
                                        </p:tgtEl>
                                      </p:cBhvr>
                                    </p:animEffect>
                                  </p:childTnLst>
                                </p:cTn>
                              </p:par>
                            </p:childTnLst>
                          </p:cTn>
                        </p:par>
                        <p:par>
                          <p:cTn id="27" fill="hold">
                            <p:stCondLst>
                              <p:cond delay="2500"/>
                            </p:stCondLst>
                            <p:childTnLst>
                              <p:par>
                                <p:cTn id="28" presetID="22" presetClass="entr" presetSubtype="1" fill="hold"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up)">
                                      <p:cBhvr>
                                        <p:cTn id="30" dur="500"/>
                                        <p:tgtEl>
                                          <p:spTgt spid="25"/>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4" grpId="0" animBg="1"/>
      <p:bldP spid="3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69695" y="146046"/>
            <a:ext cx="6352400" cy="460007"/>
          </a:xfrm>
        </p:spPr>
        <p:txBody>
          <a:bodyPr/>
          <a:lstStyle/>
          <a:p>
            <a:r>
              <a:rPr lang="zh-CN" altLang="en-US" dirty="0"/>
              <a:t>六、准确把握两个一百年奋斗目标的战略部署</a:t>
            </a:r>
          </a:p>
        </p:txBody>
      </p:sp>
      <p:sp>
        <p:nvSpPr>
          <p:cNvPr id="13" name="矩形 12"/>
          <p:cNvSpPr/>
          <p:nvPr/>
        </p:nvSpPr>
        <p:spPr>
          <a:xfrm>
            <a:off x="974121" y="2624721"/>
            <a:ext cx="6647974" cy="1200329"/>
          </a:xfrm>
          <a:prstGeom prst="rect">
            <a:avLst/>
          </a:prstGeom>
        </p:spPr>
        <p:txBody>
          <a:bodyPr wrap="none">
            <a:spAutoFit/>
          </a:bodyPr>
          <a:lstStyle/>
          <a:p>
            <a:pPr algn="ctr"/>
            <a:r>
              <a:rPr lang="zh-CN" altLang="en-US" sz="3600" b="1" i="0" dirty="0">
                <a:solidFill>
                  <a:srgbClr val="000000"/>
                </a:solidFill>
                <a:effectLst/>
                <a:latin typeface="Microsoft YaHei" panose="020B0503020204020204" pitchFamily="34" charset="-122"/>
                <a:ea typeface="Microsoft YaHei" panose="020B0503020204020204" pitchFamily="34" charset="-122"/>
              </a:rPr>
              <a:t>“把我国建成富强民主文明和谐</a:t>
            </a:r>
            <a:endParaRPr lang="en-US" altLang="zh-CN" sz="3600" b="1" i="0" dirty="0">
              <a:solidFill>
                <a:srgbClr val="000000"/>
              </a:solidFill>
              <a:effectLst/>
              <a:latin typeface="Microsoft YaHei" panose="020B0503020204020204" pitchFamily="34" charset="-122"/>
              <a:ea typeface="Microsoft YaHei" panose="020B0503020204020204" pitchFamily="34" charset="-122"/>
            </a:endParaRPr>
          </a:p>
          <a:p>
            <a:pPr algn="ctr"/>
            <a:r>
              <a:rPr lang="zh-CN" altLang="en-US" sz="3600" b="1" i="0" dirty="0">
                <a:solidFill>
                  <a:schemeClr val="accent6">
                    <a:lumMod val="75000"/>
                  </a:schemeClr>
                </a:solidFill>
                <a:effectLst/>
                <a:latin typeface="Microsoft YaHei" panose="020B0503020204020204" pitchFamily="34" charset="-122"/>
                <a:ea typeface="Microsoft YaHei" panose="020B0503020204020204" pitchFamily="34" charset="-122"/>
              </a:rPr>
              <a:t>   美丽</a:t>
            </a:r>
            <a:r>
              <a:rPr lang="zh-CN" altLang="en-US" sz="3600" b="1" i="0" dirty="0">
                <a:solidFill>
                  <a:srgbClr val="000000"/>
                </a:solidFill>
                <a:effectLst/>
                <a:latin typeface="Microsoft YaHei" panose="020B0503020204020204" pitchFamily="34" charset="-122"/>
                <a:ea typeface="Microsoft YaHei" panose="020B0503020204020204" pitchFamily="34" charset="-122"/>
              </a:rPr>
              <a:t>的社会主义现代化</a:t>
            </a:r>
            <a:r>
              <a:rPr lang="zh-CN" altLang="en-US" sz="3600" b="1" i="0" dirty="0">
                <a:solidFill>
                  <a:srgbClr val="DD5604"/>
                </a:solidFill>
                <a:effectLst/>
                <a:latin typeface="Microsoft YaHei" panose="020B0503020204020204" pitchFamily="34" charset="-122"/>
                <a:ea typeface="Microsoft YaHei" panose="020B0503020204020204" pitchFamily="34" charset="-122"/>
              </a:rPr>
              <a:t>强国</a:t>
            </a:r>
            <a:r>
              <a:rPr lang="zh-CN" altLang="en-US" sz="3600" b="1" i="0" dirty="0">
                <a:solidFill>
                  <a:srgbClr val="000000"/>
                </a:solidFill>
                <a:effectLst/>
                <a:latin typeface="Microsoft YaHei" panose="020B0503020204020204" pitchFamily="34" charset="-122"/>
                <a:ea typeface="Microsoft YaHei" panose="020B0503020204020204" pitchFamily="34" charset="-122"/>
              </a:rPr>
              <a:t>”</a:t>
            </a:r>
            <a:endParaRPr lang="zh-CN" altLang="en-US" sz="3600" b="1" dirty="0"/>
          </a:p>
        </p:txBody>
      </p:sp>
      <p:sp>
        <p:nvSpPr>
          <p:cNvPr id="15" name="矩形 14"/>
          <p:cNvSpPr/>
          <p:nvPr/>
        </p:nvSpPr>
        <p:spPr>
          <a:xfrm>
            <a:off x="1532744" y="1990691"/>
            <a:ext cx="2646878" cy="461665"/>
          </a:xfrm>
          <a:prstGeom prst="rect">
            <a:avLst/>
          </a:prstGeom>
        </p:spPr>
        <p:txBody>
          <a:bodyPr wrap="none">
            <a:spAutoFit/>
          </a:bodyPr>
          <a:lstStyle/>
          <a:p>
            <a:r>
              <a:rPr lang="zh-CN" altLang="en-US" sz="2400" dirty="0">
                <a:solidFill>
                  <a:srgbClr val="000000"/>
                </a:solidFill>
                <a:latin typeface="Microsoft YaHei" panose="020B0503020204020204" pitchFamily="34" charset="-122"/>
                <a:ea typeface="Microsoft YaHei" panose="020B0503020204020204" pitchFamily="34" charset="-122"/>
              </a:rPr>
              <a:t>目标表述调整为：</a:t>
            </a:r>
          </a:p>
        </p:txBody>
      </p:sp>
      <p:sp>
        <p:nvSpPr>
          <p:cNvPr id="24" name="圆角矩形标注 23"/>
          <p:cNvSpPr/>
          <p:nvPr/>
        </p:nvSpPr>
        <p:spPr>
          <a:xfrm>
            <a:off x="970462" y="4100443"/>
            <a:ext cx="2196519" cy="1362342"/>
          </a:xfrm>
          <a:prstGeom prst="wedgeRoundRectCallout">
            <a:avLst>
              <a:gd name="adj1" fmla="val -2672"/>
              <a:gd name="adj2" fmla="val -68596"/>
              <a:gd name="adj3" fmla="val 16667"/>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tx1"/>
                </a:solidFill>
                <a:latin typeface="微软雅黑" panose="020B0503020204020204" pitchFamily="34" charset="-122"/>
                <a:ea typeface="微软雅黑" panose="020B0503020204020204" pitchFamily="34" charset="-122"/>
              </a:rPr>
              <a:t>增加了“</a:t>
            </a:r>
            <a:r>
              <a:rPr lang="zh-CN" altLang="en-US" sz="2000" dirty="0">
                <a:solidFill>
                  <a:srgbClr val="CC5B17"/>
                </a:solidFill>
                <a:latin typeface="微软雅黑" panose="020B0503020204020204" pitchFamily="34" charset="-122"/>
                <a:ea typeface="微软雅黑" panose="020B0503020204020204" pitchFamily="34" charset="-122"/>
              </a:rPr>
              <a:t>美丽</a:t>
            </a:r>
            <a:r>
              <a:rPr lang="zh-CN" altLang="en-US" sz="2000" dirty="0">
                <a:solidFill>
                  <a:schemeClr val="tx1"/>
                </a:solidFill>
                <a:latin typeface="微软雅黑" panose="020B0503020204020204" pitchFamily="34" charset="-122"/>
                <a:ea typeface="微软雅黑" panose="020B0503020204020204" pitchFamily="34" charset="-122"/>
              </a:rPr>
              <a:t>”二字，着力推动美丽中国建设</a:t>
            </a:r>
          </a:p>
        </p:txBody>
      </p:sp>
      <p:sp>
        <p:nvSpPr>
          <p:cNvPr id="25" name="圆角矩形标注 24"/>
          <p:cNvSpPr/>
          <p:nvPr/>
        </p:nvSpPr>
        <p:spPr>
          <a:xfrm>
            <a:off x="5005011" y="4086086"/>
            <a:ext cx="3234979" cy="1362342"/>
          </a:xfrm>
          <a:prstGeom prst="wedgeRoundRectCallout">
            <a:avLst>
              <a:gd name="adj1" fmla="val 3339"/>
              <a:gd name="adj2" fmla="val -71718"/>
              <a:gd name="adj3" fmla="val 16667"/>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tx1"/>
                </a:solidFill>
                <a:latin typeface="微软雅黑" panose="020B0503020204020204" pitchFamily="34" charset="-122"/>
                <a:ea typeface="微软雅黑" panose="020B0503020204020204" pitchFamily="34" charset="-122"/>
              </a:rPr>
              <a:t>把“</a:t>
            </a:r>
            <a:r>
              <a:rPr lang="zh-CN" altLang="en-US" sz="2000" dirty="0">
                <a:solidFill>
                  <a:srgbClr val="CC5B17"/>
                </a:solidFill>
                <a:latin typeface="微软雅黑" panose="020B0503020204020204" pitchFamily="34" charset="-122"/>
                <a:ea typeface="微软雅黑" panose="020B0503020204020204" pitchFamily="34" charset="-122"/>
              </a:rPr>
              <a:t>国家</a:t>
            </a:r>
            <a:r>
              <a:rPr lang="zh-CN" altLang="en-US" sz="2000" dirty="0">
                <a:solidFill>
                  <a:schemeClr val="tx1"/>
                </a:solidFill>
                <a:latin typeface="微软雅黑" panose="020B0503020204020204" pitchFamily="34" charset="-122"/>
                <a:ea typeface="微软雅黑" panose="020B0503020204020204" pitchFamily="34" charset="-122"/>
              </a:rPr>
              <a:t>”改为“</a:t>
            </a:r>
            <a:r>
              <a:rPr lang="zh-CN" altLang="en-US" sz="2000" dirty="0">
                <a:solidFill>
                  <a:srgbClr val="CC5B17"/>
                </a:solidFill>
                <a:latin typeface="微软雅黑" panose="020B0503020204020204" pitchFamily="34" charset="-122"/>
                <a:ea typeface="微软雅黑" panose="020B0503020204020204" pitchFamily="34" charset="-122"/>
              </a:rPr>
              <a:t>强国</a:t>
            </a:r>
            <a:r>
              <a:rPr lang="zh-CN" altLang="en-US" sz="2000" dirty="0">
                <a:solidFill>
                  <a:schemeClr val="tx1"/>
                </a:solidFill>
                <a:latin typeface="微软雅黑" panose="020B0503020204020204" pitchFamily="34" charset="-122"/>
                <a:ea typeface="微软雅黑" panose="020B0503020204020204" pitchFamily="34" charset="-122"/>
              </a:rPr>
              <a:t>”，提升了第二个百年目标的内在要求</a:t>
            </a:r>
          </a:p>
        </p:txBody>
      </p:sp>
    </p:spTree>
    <p:extLst>
      <p:ext uri="{BB962C8B-B14F-4D97-AF65-F5344CB8AC3E}">
        <p14:creationId xmlns="" xmlns:p14="http://schemas.microsoft.com/office/powerpoint/2010/main" val="90841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strVal val="#ppt_x"/>
                                          </p:val>
                                        </p:tav>
                                        <p:tav tm="100000">
                                          <p:val>
                                            <p:strVal val="#ppt_x"/>
                                          </p:val>
                                        </p:tav>
                                      </p:tavLst>
                                    </p:anim>
                                    <p:anim calcmode="lin" valueType="num">
                                      <p:cBhvr>
                                        <p:cTn id="15" dur="5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anim calcmode="lin" valueType="num">
                                      <p:cBhvr>
                                        <p:cTn id="20" dur="500" fill="hold"/>
                                        <p:tgtEl>
                                          <p:spTgt spid="24"/>
                                        </p:tgtEl>
                                        <p:attrNameLst>
                                          <p:attrName>ppt_x</p:attrName>
                                        </p:attrNameLst>
                                      </p:cBhvr>
                                      <p:tavLst>
                                        <p:tav tm="0">
                                          <p:val>
                                            <p:strVal val="#ppt_x"/>
                                          </p:val>
                                        </p:tav>
                                        <p:tav tm="100000">
                                          <p:val>
                                            <p:strVal val="#ppt_x"/>
                                          </p:val>
                                        </p:tav>
                                      </p:tavLst>
                                    </p:anim>
                                    <p:anim calcmode="lin" valueType="num">
                                      <p:cBhvr>
                                        <p:cTn id="21" dur="500" fill="hold"/>
                                        <p:tgtEl>
                                          <p:spTgt spid="2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anim calcmode="lin" valueType="num">
                                      <p:cBhvr>
                                        <p:cTn id="26" dur="500" fill="hold"/>
                                        <p:tgtEl>
                                          <p:spTgt spid="25"/>
                                        </p:tgtEl>
                                        <p:attrNameLst>
                                          <p:attrName>ppt_x</p:attrName>
                                        </p:attrNameLst>
                                      </p:cBhvr>
                                      <p:tavLst>
                                        <p:tav tm="0">
                                          <p:val>
                                            <p:strVal val="#ppt_x"/>
                                          </p:val>
                                        </p:tav>
                                        <p:tav tm="100000">
                                          <p:val>
                                            <p:strVal val="#ppt_x"/>
                                          </p:val>
                                        </p:tav>
                                      </p:tavLst>
                                    </p:anim>
                                    <p:anim calcmode="lin" valueType="num">
                                      <p:cBhvr>
                                        <p:cTn id="27"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24" grpId="0" animBg="1"/>
      <p:bldP spid="2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69694" y="146046"/>
            <a:ext cx="7066231" cy="460007"/>
          </a:xfrm>
        </p:spPr>
        <p:txBody>
          <a:bodyPr/>
          <a:lstStyle/>
          <a:p>
            <a:r>
              <a:rPr lang="zh-CN" altLang="en-US" dirty="0"/>
              <a:t>六、准确把握两个一百年奋斗目标的战略部署</a:t>
            </a:r>
          </a:p>
        </p:txBody>
      </p:sp>
      <p:sp>
        <p:nvSpPr>
          <p:cNvPr id="13" name="矩形 12"/>
          <p:cNvSpPr/>
          <p:nvPr/>
        </p:nvSpPr>
        <p:spPr>
          <a:xfrm>
            <a:off x="1871080" y="3288043"/>
            <a:ext cx="5423281" cy="707886"/>
          </a:xfrm>
          <a:prstGeom prst="rect">
            <a:avLst/>
          </a:prstGeom>
        </p:spPr>
        <p:txBody>
          <a:bodyPr wrap="none">
            <a:spAutoFit/>
          </a:bodyPr>
          <a:lstStyle/>
          <a:p>
            <a:pPr algn="ctr"/>
            <a:r>
              <a:rPr lang="zh-CN" altLang="en-US" sz="4000" b="1" i="0" dirty="0">
                <a:solidFill>
                  <a:srgbClr val="217189"/>
                </a:solidFill>
                <a:effectLst/>
                <a:latin typeface="Microsoft YaHei" panose="020B0503020204020204" pitchFamily="34" charset="-122"/>
                <a:ea typeface="Microsoft YaHei" panose="020B0503020204020204" pitchFamily="34" charset="-122"/>
              </a:rPr>
              <a:t>不提</a:t>
            </a:r>
            <a:r>
              <a:rPr lang="en-US" altLang="zh-CN" sz="4000" b="1" i="0" dirty="0">
                <a:solidFill>
                  <a:srgbClr val="217189"/>
                </a:solidFill>
                <a:effectLst/>
                <a:latin typeface="Microsoft YaHei" panose="020B0503020204020204" pitchFamily="34" charset="-122"/>
                <a:ea typeface="Microsoft YaHei" panose="020B0503020204020204" pitchFamily="34" charset="-122"/>
              </a:rPr>
              <a:t>GDP“</a:t>
            </a:r>
            <a:r>
              <a:rPr lang="zh-CN" altLang="en-US" sz="4000" b="1" i="0" dirty="0">
                <a:solidFill>
                  <a:srgbClr val="CC5B17"/>
                </a:solidFill>
                <a:effectLst/>
                <a:latin typeface="Microsoft YaHei" panose="020B0503020204020204" pitchFamily="34" charset="-122"/>
                <a:ea typeface="Microsoft YaHei" panose="020B0503020204020204" pitchFamily="34" charset="-122"/>
              </a:rPr>
              <a:t>翻番</a:t>
            </a:r>
            <a:r>
              <a:rPr lang="zh-CN" altLang="en-US" sz="4000" b="1" i="0" dirty="0">
                <a:solidFill>
                  <a:srgbClr val="217189"/>
                </a:solidFill>
                <a:effectLst/>
                <a:latin typeface="Microsoft YaHei" panose="020B0503020204020204" pitchFamily="34" charset="-122"/>
                <a:ea typeface="Microsoft YaHei" panose="020B0503020204020204" pitchFamily="34" charset="-122"/>
              </a:rPr>
              <a:t>”目标</a:t>
            </a:r>
            <a:endParaRPr lang="zh-CN" altLang="en-US" sz="4000" b="1" dirty="0">
              <a:solidFill>
                <a:srgbClr val="217189"/>
              </a:solidFill>
            </a:endParaRPr>
          </a:p>
        </p:txBody>
      </p:sp>
      <p:sp>
        <p:nvSpPr>
          <p:cNvPr id="15" name="矩形 14"/>
          <p:cNvSpPr/>
          <p:nvPr/>
        </p:nvSpPr>
        <p:spPr>
          <a:xfrm>
            <a:off x="2182063" y="2420379"/>
            <a:ext cx="4801314" cy="461665"/>
          </a:xfrm>
          <a:prstGeom prst="rect">
            <a:avLst/>
          </a:prstGeom>
        </p:spPr>
        <p:txBody>
          <a:bodyPr wrap="none">
            <a:spAutoFit/>
          </a:bodyPr>
          <a:lstStyle/>
          <a:p>
            <a:r>
              <a:rPr lang="zh-CN" altLang="en-US" sz="2400" dirty="0">
                <a:solidFill>
                  <a:srgbClr val="000000"/>
                </a:solidFill>
                <a:latin typeface="Microsoft YaHei" panose="020B0503020204020204" pitchFamily="34" charset="-122"/>
                <a:ea typeface="Microsoft YaHei" panose="020B0503020204020204" pitchFamily="34" charset="-122"/>
              </a:rPr>
              <a:t>我国经济已经转向高质量发展阶段</a:t>
            </a:r>
          </a:p>
        </p:txBody>
      </p:sp>
      <p:sp>
        <p:nvSpPr>
          <p:cNvPr id="18" name="矩形 17"/>
          <p:cNvSpPr/>
          <p:nvPr/>
        </p:nvSpPr>
        <p:spPr>
          <a:xfrm>
            <a:off x="1431805" y="4401928"/>
            <a:ext cx="6301830" cy="830997"/>
          </a:xfrm>
          <a:prstGeom prst="rect">
            <a:avLst/>
          </a:prstGeom>
        </p:spPr>
        <p:txBody>
          <a:bodyPr wrap="square">
            <a:spAutoFit/>
          </a:bodyPr>
          <a:lstStyle/>
          <a:p>
            <a:pPr algn="ctr"/>
            <a:r>
              <a:rPr lang="zh-CN" altLang="en-US" sz="2400" dirty="0">
                <a:solidFill>
                  <a:srgbClr val="000000"/>
                </a:solidFill>
                <a:latin typeface="Microsoft YaHei" panose="020B0503020204020204" pitchFamily="34" charset="-122"/>
                <a:ea typeface="Microsoft YaHei" panose="020B0503020204020204" pitchFamily="34" charset="-122"/>
              </a:rPr>
              <a:t>有利于引导广大干部群众贯彻好新发展理念</a:t>
            </a:r>
            <a:endParaRPr lang="en-US" altLang="zh-CN" sz="2400" dirty="0">
              <a:solidFill>
                <a:srgbClr val="000000"/>
              </a:solidFill>
              <a:latin typeface="Microsoft YaHei" panose="020B0503020204020204" pitchFamily="34" charset="-122"/>
              <a:ea typeface="Microsoft YaHei" panose="020B0503020204020204" pitchFamily="34" charset="-122"/>
            </a:endParaRPr>
          </a:p>
          <a:p>
            <a:pPr algn="ctr"/>
            <a:r>
              <a:rPr lang="zh-CN" altLang="en-US" sz="2400" dirty="0">
                <a:solidFill>
                  <a:srgbClr val="000000"/>
                </a:solidFill>
                <a:latin typeface="Microsoft YaHei" panose="020B0503020204020204" pitchFamily="34" charset="-122"/>
                <a:ea typeface="Microsoft YaHei" panose="020B0503020204020204" pitchFamily="34" charset="-122"/>
              </a:rPr>
              <a:t>推动党和国家事业全面发展</a:t>
            </a:r>
          </a:p>
        </p:txBody>
      </p:sp>
      <p:grpSp>
        <p:nvGrpSpPr>
          <p:cNvPr id="14" name="组合 13">
            <a:extLst>
              <a:ext uri="{FF2B5EF4-FFF2-40B4-BE49-F238E27FC236}">
                <a16:creationId xmlns:a16="http://schemas.microsoft.com/office/drawing/2014/main" xmlns="" id="{4F85358C-058F-402B-8998-9751AFF0D41F}"/>
              </a:ext>
            </a:extLst>
          </p:cNvPr>
          <p:cNvGrpSpPr/>
          <p:nvPr/>
        </p:nvGrpSpPr>
        <p:grpSpPr>
          <a:xfrm>
            <a:off x="2373241" y="1243216"/>
            <a:ext cx="4418958" cy="540000"/>
            <a:chOff x="2596524" y="1243216"/>
            <a:chExt cx="4418958" cy="540000"/>
          </a:xfrm>
        </p:grpSpPr>
        <p:sp>
          <p:nvSpPr>
            <p:cNvPr id="20" name="燕尾形 8">
              <a:extLst>
                <a:ext uri="{FF2B5EF4-FFF2-40B4-BE49-F238E27FC236}">
                  <a16:creationId xmlns:a16="http://schemas.microsoft.com/office/drawing/2014/main" xmlns="" id="{724A0917-48B5-40E3-9663-24F169CA8C2D}"/>
                </a:ext>
              </a:extLst>
            </p:cNvPr>
            <p:cNvSpPr/>
            <p:nvPr/>
          </p:nvSpPr>
          <p:spPr>
            <a:xfrm rot="10800000">
              <a:off x="5798103" y="1243216"/>
              <a:ext cx="758990" cy="540000"/>
            </a:xfrm>
            <a:prstGeom prst="chevron">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grpSp>
          <p:nvGrpSpPr>
            <p:cNvPr id="17" name="组合 16">
              <a:extLst>
                <a:ext uri="{FF2B5EF4-FFF2-40B4-BE49-F238E27FC236}">
                  <a16:creationId xmlns:a16="http://schemas.microsoft.com/office/drawing/2014/main" xmlns="" id="{448CF1D0-7905-4E1B-9545-87A39EA7DB0A}"/>
                </a:ext>
              </a:extLst>
            </p:cNvPr>
            <p:cNvGrpSpPr/>
            <p:nvPr/>
          </p:nvGrpSpPr>
          <p:grpSpPr>
            <a:xfrm>
              <a:off x="2596524" y="1243216"/>
              <a:ext cx="3699515" cy="540000"/>
              <a:chOff x="1066893" y="1109562"/>
              <a:chExt cx="3699515" cy="540000"/>
            </a:xfrm>
          </p:grpSpPr>
          <p:sp>
            <p:nvSpPr>
              <p:cNvPr id="21" name="矩形 20">
                <a:extLst>
                  <a:ext uri="{FF2B5EF4-FFF2-40B4-BE49-F238E27FC236}">
                    <a16:creationId xmlns:a16="http://schemas.microsoft.com/office/drawing/2014/main" xmlns="" id="{C53BDA8E-F145-4F25-9C0C-9C063521E0DD}"/>
                  </a:ext>
                </a:extLst>
              </p:cNvPr>
              <p:cNvSpPr/>
              <p:nvPr/>
            </p:nvSpPr>
            <p:spPr>
              <a:xfrm>
                <a:off x="1815124" y="1109562"/>
                <a:ext cx="2831306" cy="540000"/>
              </a:xfrm>
              <a:prstGeom prst="rect">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2" name="组合 21">
                <a:extLst>
                  <a:ext uri="{FF2B5EF4-FFF2-40B4-BE49-F238E27FC236}">
                    <a16:creationId xmlns:a16="http://schemas.microsoft.com/office/drawing/2014/main" xmlns="" id="{918C1BAA-6078-4194-982A-A325540E9B45}"/>
                  </a:ext>
                </a:extLst>
              </p:cNvPr>
              <p:cNvGrpSpPr/>
              <p:nvPr/>
            </p:nvGrpSpPr>
            <p:grpSpPr>
              <a:xfrm>
                <a:off x="1066893" y="1109562"/>
                <a:ext cx="1219107" cy="540000"/>
                <a:chOff x="5840584" y="1238163"/>
                <a:chExt cx="1219107" cy="540000"/>
              </a:xfrm>
            </p:grpSpPr>
            <p:sp>
              <p:nvSpPr>
                <p:cNvPr id="24" name="燕尾形 5">
                  <a:extLst>
                    <a:ext uri="{FF2B5EF4-FFF2-40B4-BE49-F238E27FC236}">
                      <a16:creationId xmlns:a16="http://schemas.microsoft.com/office/drawing/2014/main" xmlns="" id="{F69A1C12-A716-4CA4-B51A-A635EE5725E7}"/>
                    </a:ext>
                  </a:extLst>
                </p:cNvPr>
                <p:cNvSpPr/>
                <p:nvPr/>
              </p:nvSpPr>
              <p:spPr>
                <a:xfrm>
                  <a:off x="5840584" y="1238163"/>
                  <a:ext cx="628252" cy="540000"/>
                </a:xfrm>
                <a:prstGeom prst="chevron">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sp>
              <p:nvSpPr>
                <p:cNvPr id="26" name="燕尾形 8">
                  <a:extLst>
                    <a:ext uri="{FF2B5EF4-FFF2-40B4-BE49-F238E27FC236}">
                      <a16:creationId xmlns:a16="http://schemas.microsoft.com/office/drawing/2014/main" xmlns="" id="{BAA7E2D3-B323-416A-9232-88E3578B7EBD}"/>
                    </a:ext>
                  </a:extLst>
                </p:cNvPr>
                <p:cNvSpPr/>
                <p:nvPr/>
              </p:nvSpPr>
              <p:spPr>
                <a:xfrm rot="10800000" flipH="1">
                  <a:off x="6300701" y="1238163"/>
                  <a:ext cx="758990" cy="540000"/>
                </a:xfrm>
                <a:prstGeom prst="chevron">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grpSp>
          <p:sp>
            <p:nvSpPr>
              <p:cNvPr id="23" name="文本占位符 22">
                <a:extLst>
                  <a:ext uri="{FF2B5EF4-FFF2-40B4-BE49-F238E27FC236}">
                    <a16:creationId xmlns:a16="http://schemas.microsoft.com/office/drawing/2014/main" xmlns="" id="{E6FDA2CC-F2DC-40F4-97D0-978FE81CDCD0}"/>
                  </a:ext>
                </a:extLst>
              </p:cNvPr>
              <p:cNvSpPr txBox="1">
                <a:spLocks/>
              </p:cNvSpPr>
              <p:nvPr/>
            </p:nvSpPr>
            <p:spPr>
              <a:xfrm>
                <a:off x="1815123" y="1109562"/>
                <a:ext cx="2951285" cy="540000"/>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200" dirty="0"/>
                  <a:t>不提“翻番”类指标</a:t>
                </a:r>
              </a:p>
            </p:txBody>
          </p:sp>
        </p:grpSp>
        <p:sp>
          <p:nvSpPr>
            <p:cNvPr id="19" name="燕尾形 5">
              <a:extLst>
                <a:ext uri="{FF2B5EF4-FFF2-40B4-BE49-F238E27FC236}">
                  <a16:creationId xmlns:a16="http://schemas.microsoft.com/office/drawing/2014/main" xmlns="" id="{AA9A14AD-3295-43EB-A408-BE6A16E2E999}"/>
                </a:ext>
              </a:extLst>
            </p:cNvPr>
            <p:cNvSpPr/>
            <p:nvPr/>
          </p:nvSpPr>
          <p:spPr>
            <a:xfrm flipH="1">
              <a:off x="6387230" y="1243216"/>
              <a:ext cx="628252" cy="540000"/>
            </a:xfrm>
            <a:prstGeom prst="chevron">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grpSp>
    </p:spTree>
    <p:extLst>
      <p:ext uri="{BB962C8B-B14F-4D97-AF65-F5344CB8AC3E}">
        <p14:creationId xmlns="" xmlns:p14="http://schemas.microsoft.com/office/powerpoint/2010/main" val="312753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strVal val="#ppt_x"/>
                                          </p:val>
                                        </p:tav>
                                        <p:tav tm="100000">
                                          <p:val>
                                            <p:strVal val="#ppt_x"/>
                                          </p:val>
                                        </p:tav>
                                      </p:tavLst>
                                    </p:anim>
                                    <p:anim calcmode="lin" valueType="num">
                                      <p:cBhvr>
                                        <p:cTn id="15" dur="5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anim calcmode="lin" valueType="num">
                                      <p:cBhvr>
                                        <p:cTn id="20" dur="500" fill="hold"/>
                                        <p:tgtEl>
                                          <p:spTgt spid="13"/>
                                        </p:tgtEl>
                                        <p:attrNameLst>
                                          <p:attrName>ppt_x</p:attrName>
                                        </p:attrNameLst>
                                      </p:cBhvr>
                                      <p:tavLst>
                                        <p:tav tm="0">
                                          <p:val>
                                            <p:strVal val="#ppt_x"/>
                                          </p:val>
                                        </p:tav>
                                        <p:tav tm="100000">
                                          <p:val>
                                            <p:strVal val="#ppt_x"/>
                                          </p:val>
                                        </p:tav>
                                      </p:tavLst>
                                    </p:anim>
                                    <p:anim calcmode="lin" valueType="num">
                                      <p:cBhvr>
                                        <p:cTn id="21" dur="5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anim calcmode="lin" valueType="num">
                                      <p:cBhvr>
                                        <p:cTn id="26" dur="500" fill="hold"/>
                                        <p:tgtEl>
                                          <p:spTgt spid="18"/>
                                        </p:tgtEl>
                                        <p:attrNameLst>
                                          <p:attrName>ppt_x</p:attrName>
                                        </p:attrNameLst>
                                      </p:cBhvr>
                                      <p:tavLst>
                                        <p:tav tm="0">
                                          <p:val>
                                            <p:strVal val="#ppt_x"/>
                                          </p:val>
                                        </p:tav>
                                        <p:tav tm="100000">
                                          <p:val>
                                            <p:strVal val="#ppt_x"/>
                                          </p:val>
                                        </p:tav>
                                      </p:tavLst>
                                    </p:anim>
                                    <p:anim calcmode="lin" valueType="num">
                                      <p:cBhvr>
                                        <p:cTn id="27"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69695" y="146046"/>
            <a:ext cx="6928732" cy="460007"/>
          </a:xfrm>
        </p:spPr>
        <p:txBody>
          <a:bodyPr/>
          <a:lstStyle/>
          <a:p>
            <a:r>
              <a:rPr lang="zh-CN" altLang="en-US" dirty="0"/>
              <a:t>七、准确把握我国经济社会发展重大战略部署</a:t>
            </a:r>
          </a:p>
        </p:txBody>
      </p:sp>
      <p:grpSp>
        <p:nvGrpSpPr>
          <p:cNvPr id="7" name="组合 6">
            <a:extLst>
              <a:ext uri="{FF2B5EF4-FFF2-40B4-BE49-F238E27FC236}">
                <a16:creationId xmlns:a16="http://schemas.microsoft.com/office/drawing/2014/main" xmlns="" id="{9A156AAD-B6D2-4963-8AF7-3C6200AD069C}"/>
              </a:ext>
            </a:extLst>
          </p:cNvPr>
          <p:cNvGrpSpPr/>
          <p:nvPr/>
        </p:nvGrpSpPr>
        <p:grpSpPr>
          <a:xfrm>
            <a:off x="802082" y="923980"/>
            <a:ext cx="8004121" cy="432000"/>
            <a:chOff x="784152" y="934292"/>
            <a:chExt cx="8004121" cy="432000"/>
          </a:xfrm>
        </p:grpSpPr>
        <p:sp>
          <p:nvSpPr>
            <p:cNvPr id="13" name="矩形 12"/>
            <p:cNvSpPr/>
            <p:nvPr/>
          </p:nvSpPr>
          <p:spPr>
            <a:xfrm>
              <a:off x="1261257" y="934292"/>
              <a:ext cx="7527016" cy="432000"/>
            </a:xfrm>
            <a:prstGeom prst="rect">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dirty="0">
                  <a:solidFill>
                    <a:schemeClr val="lt1"/>
                  </a:solidFill>
                  <a:latin typeface="微软雅黑" panose="020B0503020204020204" pitchFamily="34" charset="-122"/>
                  <a:ea typeface="微软雅黑" panose="020B0503020204020204" pitchFamily="34" charset="-122"/>
                </a:rPr>
                <a:t>对经济建设、政治建设、文化建设、社会建设、生态文明建设</a:t>
              </a:r>
              <a:r>
                <a:rPr lang="zh-CN" altLang="en-US" dirty="0">
                  <a:solidFill>
                    <a:schemeClr val="lt1"/>
                  </a:solidFill>
                  <a:latin typeface="微软雅黑" panose="020B0503020204020204" pitchFamily="34" charset="-122"/>
                  <a:ea typeface="微软雅黑" panose="020B0503020204020204" pitchFamily="34" charset="-122"/>
                </a:rPr>
                <a:t>的</a:t>
              </a:r>
              <a:r>
                <a:rPr lang="zh-CN" altLang="zh-CN" dirty="0">
                  <a:solidFill>
                    <a:schemeClr val="lt1"/>
                  </a:solidFill>
                  <a:latin typeface="微软雅黑" panose="020B0503020204020204" pitchFamily="34" charset="-122"/>
                  <a:ea typeface="微软雅黑" panose="020B0503020204020204" pitchFamily="34" charset="-122"/>
                </a:rPr>
                <a:t>全面部署</a:t>
              </a:r>
              <a:endParaRPr lang="zh-CN" altLang="en-US" dirty="0">
                <a:solidFill>
                  <a:schemeClr val="lt1"/>
                </a:solidFill>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xmlns="" id="{A230175D-DF4B-4541-9FF1-4F07B03E0309}"/>
                </a:ext>
              </a:extLst>
            </p:cNvPr>
            <p:cNvSpPr/>
            <p:nvPr/>
          </p:nvSpPr>
          <p:spPr>
            <a:xfrm>
              <a:off x="784152" y="934292"/>
              <a:ext cx="432000" cy="432000"/>
            </a:xfrm>
            <a:prstGeom prst="rect">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微软雅黑" panose="020B0503020204020204" pitchFamily="34" charset="-122"/>
                <a:ea typeface="微软雅黑" panose="020B0503020204020204" pitchFamily="34" charset="-122"/>
              </a:endParaRPr>
            </a:p>
          </p:txBody>
        </p:sp>
        <p:pic>
          <p:nvPicPr>
            <p:cNvPr id="6" name="图形 5" descr="讲师">
              <a:extLst>
                <a:ext uri="{FF2B5EF4-FFF2-40B4-BE49-F238E27FC236}">
                  <a16:creationId xmlns:a16="http://schemas.microsoft.com/office/drawing/2014/main" xmlns="" id="{99AF92FB-50E9-47DF-A7DC-B5452B21FC5E}"/>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asvg="http://schemas.microsoft.com/office/drawing/2016/SVG/main" xmlns="" r:embed="rId3"/>
                </a:ext>
              </a:extLst>
            </a:blip>
            <a:stretch>
              <a:fillRect/>
            </a:stretch>
          </p:blipFill>
          <p:spPr>
            <a:xfrm>
              <a:off x="829257" y="970292"/>
              <a:ext cx="360000" cy="360000"/>
            </a:xfrm>
            <a:prstGeom prst="rect">
              <a:avLst/>
            </a:prstGeom>
          </p:spPr>
        </p:pic>
      </p:grpSp>
      <p:sp>
        <p:nvSpPr>
          <p:cNvPr id="9" name="矩形 8">
            <a:extLst>
              <a:ext uri="{FF2B5EF4-FFF2-40B4-BE49-F238E27FC236}">
                <a16:creationId xmlns:a16="http://schemas.microsoft.com/office/drawing/2014/main" xmlns="" id="{CFD224E0-E5CC-477F-93FE-A7CFC8204ED4}"/>
              </a:ext>
            </a:extLst>
          </p:cNvPr>
          <p:cNvSpPr/>
          <p:nvPr/>
        </p:nvSpPr>
        <p:spPr>
          <a:xfrm>
            <a:off x="980968" y="1832743"/>
            <a:ext cx="1959455" cy="540000"/>
          </a:xfrm>
          <a:prstGeom prst="rect">
            <a:avLst/>
          </a:prstGeom>
          <a:solidFill>
            <a:schemeClr val="tx2">
              <a:lumMod val="50000"/>
            </a:schemeClr>
          </a:solidFill>
          <a:ln>
            <a:noFill/>
          </a:ln>
        </p:spPr>
        <p:txBody>
          <a:bodyPr wrap="none" anchor="ctr" anchorCtr="0">
            <a:noAutofit/>
          </a:bodyPr>
          <a:lstStyle/>
          <a:p>
            <a:pPr algn="ctr"/>
            <a:r>
              <a:rPr lang="zh-CN" altLang="zh-CN" dirty="0">
                <a:solidFill>
                  <a:schemeClr val="bg1"/>
                </a:solidFill>
                <a:latin typeface="微软雅黑" panose="020B0503020204020204" pitchFamily="34" charset="-122"/>
                <a:ea typeface="微软雅黑" panose="020B0503020204020204" pitchFamily="34" charset="-122"/>
                <a:cs typeface="Helvetica" panose="020B0604020202020204" pitchFamily="34" charset="0"/>
              </a:rPr>
              <a:t>经济建设方面</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0" name="矩形 9">
            <a:extLst>
              <a:ext uri="{FF2B5EF4-FFF2-40B4-BE49-F238E27FC236}">
                <a16:creationId xmlns:a16="http://schemas.microsoft.com/office/drawing/2014/main" xmlns="" id="{2319EEBA-F37B-4B1A-8ECB-BFD81C82BF7D}"/>
              </a:ext>
            </a:extLst>
          </p:cNvPr>
          <p:cNvSpPr/>
          <p:nvPr/>
        </p:nvSpPr>
        <p:spPr>
          <a:xfrm>
            <a:off x="3002010" y="1832743"/>
            <a:ext cx="5942906" cy="540000"/>
          </a:xfrm>
          <a:prstGeom prst="rect">
            <a:avLst/>
          </a:prstGeom>
          <a:solidFill>
            <a:schemeClr val="tx2">
              <a:lumMod val="50000"/>
            </a:schemeClr>
          </a:solidFill>
          <a:ln>
            <a:noFill/>
          </a:ln>
        </p:spPr>
        <p:txBody>
          <a:bodyPr wrap="none" anchor="ctr" anchorCtr="0">
            <a:noAutofit/>
          </a:bodyPr>
          <a:lstStyle/>
          <a:p>
            <a:r>
              <a:rPr lang="zh-CN" altLang="zh-CN" dirty="0">
                <a:solidFill>
                  <a:schemeClr val="bg1"/>
                </a:solidFill>
                <a:latin typeface="微软雅黑" panose="020B0503020204020204" pitchFamily="34" charset="-122"/>
                <a:ea typeface="微软雅黑" panose="020B0503020204020204" pitchFamily="34" charset="-122"/>
                <a:cs typeface="Helvetica" panose="020B0604020202020204" pitchFamily="34" charset="0"/>
              </a:rPr>
              <a:t>强调贯彻新发展理念，建设现代化经济体系</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1" name="矩形 10">
            <a:extLst>
              <a:ext uri="{FF2B5EF4-FFF2-40B4-BE49-F238E27FC236}">
                <a16:creationId xmlns:a16="http://schemas.microsoft.com/office/drawing/2014/main" xmlns="" id="{1B0788C8-BF51-4E14-9705-C193C09ACC8A}"/>
              </a:ext>
            </a:extLst>
          </p:cNvPr>
          <p:cNvSpPr/>
          <p:nvPr/>
        </p:nvSpPr>
        <p:spPr>
          <a:xfrm>
            <a:off x="980968" y="2714062"/>
            <a:ext cx="1959455" cy="540000"/>
          </a:xfrm>
          <a:prstGeom prst="rect">
            <a:avLst/>
          </a:prstGeom>
          <a:solidFill>
            <a:srgbClr val="CC5B17"/>
          </a:solidFill>
          <a:ln>
            <a:noFill/>
          </a:ln>
        </p:spPr>
        <p:txBody>
          <a:bodyPr wrap="none" anchor="ctr" anchorCtr="0">
            <a:noAutofit/>
          </a:bodyPr>
          <a:lstStyle/>
          <a:p>
            <a:pPr algn="ctr"/>
            <a:r>
              <a:rPr lang="zh-CN" altLang="zh-CN" kern="100" dirty="0">
                <a:solidFill>
                  <a:schemeClr val="bg1"/>
                </a:solidFill>
                <a:latin typeface="微软雅黑" panose="020B0503020204020204" pitchFamily="34" charset="-122"/>
                <a:ea typeface="微软雅黑" panose="020B0503020204020204" pitchFamily="34" charset="-122"/>
                <a:cs typeface="Helvetica" panose="020B0604020202020204" pitchFamily="34" charset="0"/>
              </a:rPr>
              <a:t>政治建设方面</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2" name="矩形 11">
            <a:extLst>
              <a:ext uri="{FF2B5EF4-FFF2-40B4-BE49-F238E27FC236}">
                <a16:creationId xmlns:a16="http://schemas.microsoft.com/office/drawing/2014/main" xmlns="" id="{1EA2DE4D-D6CE-4DF1-98DB-E5311FE52DC4}"/>
              </a:ext>
            </a:extLst>
          </p:cNvPr>
          <p:cNvSpPr/>
          <p:nvPr/>
        </p:nvSpPr>
        <p:spPr>
          <a:xfrm>
            <a:off x="3001896" y="2714062"/>
            <a:ext cx="5944880" cy="540000"/>
          </a:xfrm>
          <a:prstGeom prst="rect">
            <a:avLst/>
          </a:prstGeom>
          <a:solidFill>
            <a:srgbClr val="CC5B17"/>
          </a:solidFill>
          <a:ln>
            <a:noFill/>
          </a:ln>
        </p:spPr>
        <p:txBody>
          <a:bodyPr anchor="ctr" anchorCtr="0">
            <a:noAutofit/>
          </a:bodyPr>
          <a:lstStyle/>
          <a:p>
            <a:r>
              <a:rPr lang="zh-CN" altLang="zh-CN" kern="100" dirty="0">
                <a:solidFill>
                  <a:schemeClr val="bg1"/>
                </a:solidFill>
                <a:latin typeface="微软雅黑" panose="020B0503020204020204" pitchFamily="34" charset="-122"/>
                <a:ea typeface="微软雅黑" panose="020B0503020204020204" pitchFamily="34" charset="-122"/>
                <a:cs typeface="Helvetica" panose="020B0604020202020204" pitchFamily="34" charset="0"/>
              </a:rPr>
              <a:t>强调健全人民当家作主制度体系，发展社会主义民主政治</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5" name="矩形 14">
            <a:extLst>
              <a:ext uri="{FF2B5EF4-FFF2-40B4-BE49-F238E27FC236}">
                <a16:creationId xmlns:a16="http://schemas.microsoft.com/office/drawing/2014/main" xmlns="" id="{F166FCE3-36E8-408F-9FBD-1469EE6F9E95}"/>
              </a:ext>
            </a:extLst>
          </p:cNvPr>
          <p:cNvSpPr/>
          <p:nvPr/>
        </p:nvSpPr>
        <p:spPr>
          <a:xfrm>
            <a:off x="980968" y="3595381"/>
            <a:ext cx="1959455" cy="540000"/>
          </a:xfrm>
          <a:prstGeom prst="rect">
            <a:avLst/>
          </a:prstGeom>
          <a:solidFill>
            <a:srgbClr val="217189"/>
          </a:solidFill>
          <a:ln>
            <a:noFill/>
          </a:ln>
        </p:spPr>
        <p:txBody>
          <a:bodyPr wrap="none" anchor="ctr" anchorCtr="0">
            <a:noAutofit/>
          </a:bodyPr>
          <a:lstStyle/>
          <a:p>
            <a:pPr algn="ctr"/>
            <a:r>
              <a:rPr lang="zh-CN" altLang="zh-CN" kern="100" dirty="0">
                <a:solidFill>
                  <a:schemeClr val="bg1"/>
                </a:solidFill>
                <a:latin typeface="微软雅黑" panose="020B0503020204020204" pitchFamily="34" charset="-122"/>
                <a:ea typeface="微软雅黑" panose="020B0503020204020204" pitchFamily="34" charset="-122"/>
                <a:cs typeface="Helvetica" panose="020B0604020202020204" pitchFamily="34" charset="0"/>
              </a:rPr>
              <a:t>文化建设方面</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6" name="矩形 15">
            <a:extLst>
              <a:ext uri="{FF2B5EF4-FFF2-40B4-BE49-F238E27FC236}">
                <a16:creationId xmlns:a16="http://schemas.microsoft.com/office/drawing/2014/main" xmlns="" id="{1B64E986-8CEB-45F6-960A-36C95A1E6EAE}"/>
              </a:ext>
            </a:extLst>
          </p:cNvPr>
          <p:cNvSpPr/>
          <p:nvPr/>
        </p:nvSpPr>
        <p:spPr>
          <a:xfrm>
            <a:off x="3001896" y="3595381"/>
            <a:ext cx="5944880" cy="540000"/>
          </a:xfrm>
          <a:prstGeom prst="rect">
            <a:avLst/>
          </a:prstGeom>
          <a:solidFill>
            <a:srgbClr val="217189"/>
          </a:solidFill>
          <a:ln>
            <a:noFill/>
          </a:ln>
        </p:spPr>
        <p:txBody>
          <a:bodyPr anchor="ctr" anchorCtr="0">
            <a:noAutofit/>
          </a:bodyPr>
          <a:lstStyle/>
          <a:p>
            <a:r>
              <a:rPr lang="zh-CN" altLang="zh-CN" kern="100" dirty="0">
                <a:solidFill>
                  <a:schemeClr val="bg1"/>
                </a:solidFill>
                <a:latin typeface="微软雅黑" panose="020B0503020204020204" pitchFamily="34" charset="-122"/>
                <a:ea typeface="微软雅黑" panose="020B0503020204020204" pitchFamily="34" charset="-122"/>
                <a:cs typeface="Helvetica" panose="020B0604020202020204" pitchFamily="34" charset="0"/>
              </a:rPr>
              <a:t>强调坚定文化自信，推动社会主义文化繁荣兴盛</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7" name="矩形 16">
            <a:extLst>
              <a:ext uri="{FF2B5EF4-FFF2-40B4-BE49-F238E27FC236}">
                <a16:creationId xmlns:a16="http://schemas.microsoft.com/office/drawing/2014/main" xmlns="" id="{9E7872D7-5335-4907-8343-BF1B23D11BCE}"/>
              </a:ext>
            </a:extLst>
          </p:cNvPr>
          <p:cNvSpPr/>
          <p:nvPr/>
        </p:nvSpPr>
        <p:spPr>
          <a:xfrm>
            <a:off x="980968" y="4476700"/>
            <a:ext cx="1959455" cy="540000"/>
          </a:xfrm>
          <a:prstGeom prst="rect">
            <a:avLst/>
          </a:prstGeom>
          <a:solidFill>
            <a:srgbClr val="7030A0"/>
          </a:solidFill>
          <a:ln>
            <a:noFill/>
          </a:ln>
        </p:spPr>
        <p:txBody>
          <a:bodyPr wrap="none" anchor="ctr" anchorCtr="0">
            <a:noAutofit/>
          </a:bodyPr>
          <a:lstStyle/>
          <a:p>
            <a:pPr algn="ctr"/>
            <a:r>
              <a:rPr lang="zh-CN" altLang="zh-CN" kern="100" dirty="0">
                <a:solidFill>
                  <a:schemeClr val="bg1"/>
                </a:solidFill>
                <a:latin typeface="微软雅黑" panose="020B0503020204020204" pitchFamily="34" charset="-122"/>
                <a:ea typeface="微软雅黑" panose="020B0503020204020204" pitchFamily="34" charset="-122"/>
                <a:cs typeface="Helvetica" panose="020B0604020202020204" pitchFamily="34" charset="0"/>
              </a:rPr>
              <a:t>社会建设方面</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8" name="矩形 17">
            <a:extLst>
              <a:ext uri="{FF2B5EF4-FFF2-40B4-BE49-F238E27FC236}">
                <a16:creationId xmlns:a16="http://schemas.microsoft.com/office/drawing/2014/main" xmlns="" id="{D5D7771D-9EAD-4353-BEE9-24F8B128C79A}"/>
              </a:ext>
            </a:extLst>
          </p:cNvPr>
          <p:cNvSpPr/>
          <p:nvPr/>
        </p:nvSpPr>
        <p:spPr>
          <a:xfrm>
            <a:off x="3001896" y="4476700"/>
            <a:ext cx="5944881" cy="540000"/>
          </a:xfrm>
          <a:prstGeom prst="rect">
            <a:avLst/>
          </a:prstGeom>
          <a:solidFill>
            <a:srgbClr val="7030A0"/>
          </a:solidFill>
          <a:ln>
            <a:noFill/>
          </a:ln>
        </p:spPr>
        <p:txBody>
          <a:bodyPr anchor="ctr" anchorCtr="0">
            <a:noAutofit/>
          </a:bodyPr>
          <a:lstStyle/>
          <a:p>
            <a:r>
              <a:rPr lang="zh-CN" altLang="zh-CN" kern="100" dirty="0">
                <a:solidFill>
                  <a:schemeClr val="bg1"/>
                </a:solidFill>
                <a:latin typeface="微软雅黑" panose="020B0503020204020204" pitchFamily="34" charset="-122"/>
                <a:ea typeface="微软雅黑" panose="020B0503020204020204" pitchFamily="34" charset="-122"/>
                <a:cs typeface="Helvetica" panose="020B0604020202020204" pitchFamily="34" charset="0"/>
              </a:rPr>
              <a:t>强调提高保障和改善民生水平，加强和创新社会治理</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9" name="矩形 18">
            <a:extLst>
              <a:ext uri="{FF2B5EF4-FFF2-40B4-BE49-F238E27FC236}">
                <a16:creationId xmlns:a16="http://schemas.microsoft.com/office/drawing/2014/main" xmlns="" id="{296FA8B4-FEEB-4461-87C0-471EF8C06E73}"/>
              </a:ext>
            </a:extLst>
          </p:cNvPr>
          <p:cNvSpPr/>
          <p:nvPr/>
        </p:nvSpPr>
        <p:spPr>
          <a:xfrm>
            <a:off x="980968" y="5358020"/>
            <a:ext cx="1959455" cy="540000"/>
          </a:xfrm>
          <a:prstGeom prst="rect">
            <a:avLst/>
          </a:prstGeom>
          <a:solidFill>
            <a:srgbClr val="9C3C3F"/>
          </a:solidFill>
          <a:ln>
            <a:noFill/>
          </a:ln>
        </p:spPr>
        <p:txBody>
          <a:bodyPr wrap="none" anchor="ctr" anchorCtr="0">
            <a:noAutofit/>
          </a:bodyPr>
          <a:lstStyle/>
          <a:p>
            <a:pPr algn="ctr"/>
            <a:r>
              <a:rPr lang="zh-CN" altLang="zh-CN" kern="100" dirty="0">
                <a:solidFill>
                  <a:schemeClr val="bg1"/>
                </a:solidFill>
                <a:latin typeface="微软雅黑" panose="020B0503020204020204" pitchFamily="34" charset="-122"/>
                <a:ea typeface="微软雅黑" panose="020B0503020204020204" pitchFamily="34" charset="-122"/>
                <a:cs typeface="Helvetica" panose="020B0604020202020204" pitchFamily="34" charset="0"/>
              </a:rPr>
              <a:t>生态文明建设方面</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0" name="矩形 19">
            <a:extLst>
              <a:ext uri="{FF2B5EF4-FFF2-40B4-BE49-F238E27FC236}">
                <a16:creationId xmlns:a16="http://schemas.microsoft.com/office/drawing/2014/main" xmlns="" id="{6A937224-DCCE-4170-BFB4-40A87FA2B4DF}"/>
              </a:ext>
            </a:extLst>
          </p:cNvPr>
          <p:cNvSpPr/>
          <p:nvPr/>
        </p:nvSpPr>
        <p:spPr>
          <a:xfrm>
            <a:off x="3002010" y="5358020"/>
            <a:ext cx="5942906" cy="540000"/>
          </a:xfrm>
          <a:prstGeom prst="rect">
            <a:avLst/>
          </a:prstGeom>
          <a:solidFill>
            <a:srgbClr val="9C3C3F"/>
          </a:solidFill>
          <a:ln>
            <a:noFill/>
          </a:ln>
        </p:spPr>
        <p:txBody>
          <a:bodyPr wrap="none" anchor="ctr" anchorCtr="0">
            <a:noAutofit/>
          </a:bodyPr>
          <a:lstStyle/>
          <a:p>
            <a:r>
              <a:rPr lang="zh-CN" altLang="zh-CN" kern="100" dirty="0">
                <a:solidFill>
                  <a:schemeClr val="bg1"/>
                </a:solidFill>
                <a:latin typeface="微软雅黑" panose="020B0503020204020204" pitchFamily="34" charset="-122"/>
                <a:ea typeface="微软雅黑" panose="020B0503020204020204" pitchFamily="34" charset="-122"/>
                <a:cs typeface="Helvetica" panose="020B0604020202020204" pitchFamily="34" charset="0"/>
              </a:rPr>
              <a:t>强调加快生态文明体制改革，建设美丽中国</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1" name="矩形 20">
            <a:extLst>
              <a:ext uri="{FF2B5EF4-FFF2-40B4-BE49-F238E27FC236}">
                <a16:creationId xmlns:a16="http://schemas.microsoft.com/office/drawing/2014/main" xmlns="" id="{0DFC80D8-B7BD-43D6-B096-F5CA7A73692A}"/>
              </a:ext>
            </a:extLst>
          </p:cNvPr>
          <p:cNvSpPr/>
          <p:nvPr/>
        </p:nvSpPr>
        <p:spPr>
          <a:xfrm>
            <a:off x="273164" y="1832743"/>
            <a:ext cx="646331" cy="540000"/>
          </a:xfrm>
          <a:prstGeom prst="rect">
            <a:avLst/>
          </a:prstGeom>
          <a:solidFill>
            <a:schemeClr val="tx2">
              <a:lumMod val="50000"/>
            </a:schemeClr>
          </a:solidFill>
          <a:ln>
            <a:noFill/>
          </a:ln>
        </p:spPr>
        <p:txBody>
          <a:bodyPr wrap="none" anchor="ctr" anchorCtr="0">
            <a:noAutofit/>
          </a:bodyPr>
          <a:lstStyle/>
          <a:p>
            <a:r>
              <a:rPr lang="zh-CN" altLang="en-US" dirty="0">
                <a:solidFill>
                  <a:schemeClr val="bg1"/>
                </a:solidFill>
                <a:latin typeface="微软雅黑" panose="020B0503020204020204" pitchFamily="34" charset="-122"/>
                <a:ea typeface="微软雅黑" panose="020B0503020204020204" pitchFamily="34" charset="-122"/>
                <a:cs typeface="Helvetica" panose="020B0604020202020204" pitchFamily="34" charset="0"/>
              </a:rPr>
              <a:t>第一</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2" name="矩形 21">
            <a:extLst>
              <a:ext uri="{FF2B5EF4-FFF2-40B4-BE49-F238E27FC236}">
                <a16:creationId xmlns:a16="http://schemas.microsoft.com/office/drawing/2014/main" xmlns="" id="{DCA40461-8044-4BD8-BB5B-66D680986571}"/>
              </a:ext>
            </a:extLst>
          </p:cNvPr>
          <p:cNvSpPr/>
          <p:nvPr/>
        </p:nvSpPr>
        <p:spPr>
          <a:xfrm>
            <a:off x="273164" y="2714062"/>
            <a:ext cx="646331" cy="540000"/>
          </a:xfrm>
          <a:prstGeom prst="rect">
            <a:avLst/>
          </a:prstGeom>
          <a:solidFill>
            <a:srgbClr val="CC5B17"/>
          </a:solidFill>
          <a:ln>
            <a:noFill/>
          </a:ln>
        </p:spPr>
        <p:txBody>
          <a:bodyPr wrap="none" anchor="ctr" anchorCtr="0">
            <a:noAutofit/>
          </a:bodyPr>
          <a:lstStyle/>
          <a:p>
            <a:r>
              <a:rPr lang="zh-CN" altLang="zh-CN" kern="100" dirty="0">
                <a:solidFill>
                  <a:schemeClr val="bg1"/>
                </a:solidFill>
                <a:latin typeface="微软雅黑" panose="020B0503020204020204" pitchFamily="34" charset="-122"/>
                <a:ea typeface="微软雅黑" panose="020B0503020204020204" pitchFamily="34" charset="-122"/>
                <a:cs typeface="Helvetica" panose="020B0604020202020204" pitchFamily="34" charset="0"/>
              </a:rPr>
              <a:t>第二</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3" name="矩形 22">
            <a:extLst>
              <a:ext uri="{FF2B5EF4-FFF2-40B4-BE49-F238E27FC236}">
                <a16:creationId xmlns:a16="http://schemas.microsoft.com/office/drawing/2014/main" xmlns="" id="{EACDB3D6-F9FB-4049-BB0C-3A2EF617A63B}"/>
              </a:ext>
            </a:extLst>
          </p:cNvPr>
          <p:cNvSpPr/>
          <p:nvPr/>
        </p:nvSpPr>
        <p:spPr>
          <a:xfrm>
            <a:off x="273164" y="3595381"/>
            <a:ext cx="646331" cy="540000"/>
          </a:xfrm>
          <a:prstGeom prst="rect">
            <a:avLst/>
          </a:prstGeom>
          <a:solidFill>
            <a:srgbClr val="217189"/>
          </a:solidFill>
          <a:ln>
            <a:noFill/>
          </a:ln>
        </p:spPr>
        <p:txBody>
          <a:bodyPr wrap="none" anchor="ctr" anchorCtr="0">
            <a:noAutofit/>
          </a:bodyPr>
          <a:lstStyle/>
          <a:p>
            <a:r>
              <a:rPr lang="zh-CN" altLang="zh-CN" kern="100" dirty="0">
                <a:solidFill>
                  <a:schemeClr val="bg1"/>
                </a:solidFill>
                <a:latin typeface="微软雅黑" panose="020B0503020204020204" pitchFamily="34" charset="-122"/>
                <a:ea typeface="微软雅黑" panose="020B0503020204020204" pitchFamily="34" charset="-122"/>
                <a:cs typeface="Helvetica" panose="020B0604020202020204" pitchFamily="34" charset="0"/>
              </a:rPr>
              <a:t>第三</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4" name="矩形 23">
            <a:extLst>
              <a:ext uri="{FF2B5EF4-FFF2-40B4-BE49-F238E27FC236}">
                <a16:creationId xmlns:a16="http://schemas.microsoft.com/office/drawing/2014/main" xmlns="" id="{DA329C03-7B71-4C39-9EEB-07E87B77E94D}"/>
              </a:ext>
            </a:extLst>
          </p:cNvPr>
          <p:cNvSpPr/>
          <p:nvPr/>
        </p:nvSpPr>
        <p:spPr>
          <a:xfrm>
            <a:off x="273164" y="4476700"/>
            <a:ext cx="646331" cy="540000"/>
          </a:xfrm>
          <a:prstGeom prst="rect">
            <a:avLst/>
          </a:prstGeom>
          <a:solidFill>
            <a:srgbClr val="7030A0"/>
          </a:solidFill>
          <a:ln>
            <a:noFill/>
          </a:ln>
        </p:spPr>
        <p:txBody>
          <a:bodyPr wrap="none" anchor="ctr" anchorCtr="0">
            <a:noAutofit/>
          </a:bodyPr>
          <a:lstStyle/>
          <a:p>
            <a:r>
              <a:rPr lang="zh-CN" altLang="zh-CN" kern="100" dirty="0">
                <a:solidFill>
                  <a:schemeClr val="bg1"/>
                </a:solidFill>
                <a:latin typeface="微软雅黑" panose="020B0503020204020204" pitchFamily="34" charset="-122"/>
                <a:ea typeface="微软雅黑" panose="020B0503020204020204" pitchFamily="34" charset="-122"/>
                <a:cs typeface="Helvetica" panose="020B0604020202020204" pitchFamily="34" charset="0"/>
              </a:rPr>
              <a:t>第四</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5" name="矩形 24">
            <a:extLst>
              <a:ext uri="{FF2B5EF4-FFF2-40B4-BE49-F238E27FC236}">
                <a16:creationId xmlns:a16="http://schemas.microsoft.com/office/drawing/2014/main" xmlns="" id="{A0AA02E1-7677-4F14-9CA6-C0BFA41CB98F}"/>
              </a:ext>
            </a:extLst>
          </p:cNvPr>
          <p:cNvSpPr/>
          <p:nvPr/>
        </p:nvSpPr>
        <p:spPr>
          <a:xfrm>
            <a:off x="273164" y="5358020"/>
            <a:ext cx="646331" cy="540000"/>
          </a:xfrm>
          <a:prstGeom prst="rect">
            <a:avLst/>
          </a:prstGeom>
          <a:solidFill>
            <a:srgbClr val="9C3C3F"/>
          </a:solidFill>
          <a:ln>
            <a:noFill/>
          </a:ln>
        </p:spPr>
        <p:txBody>
          <a:bodyPr wrap="none" anchor="ctr" anchorCtr="0">
            <a:noAutofit/>
          </a:bodyPr>
          <a:lstStyle/>
          <a:p>
            <a:r>
              <a:rPr lang="zh-CN" altLang="zh-CN" kern="100" dirty="0">
                <a:solidFill>
                  <a:schemeClr val="bg1"/>
                </a:solidFill>
                <a:latin typeface="微软雅黑" panose="020B0503020204020204" pitchFamily="34" charset="-122"/>
                <a:ea typeface="微软雅黑" panose="020B0503020204020204" pitchFamily="34" charset="-122"/>
                <a:cs typeface="Helvetica" panose="020B0604020202020204" pitchFamily="34" charset="0"/>
              </a:rPr>
              <a:t>第五</a:t>
            </a:r>
            <a:endParaRPr lang="zh-CN" altLang="en-US"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23187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0-#ppt_w/2"/>
                                          </p:val>
                                        </p:tav>
                                        <p:tav tm="100000">
                                          <p:val>
                                            <p:strVal val="#ppt_x"/>
                                          </p:val>
                                        </p:tav>
                                      </p:tavLst>
                                    </p:anim>
                                    <p:anim calcmode="lin" valueType="num">
                                      <p:cBhvr additive="base">
                                        <p:cTn id="13" dur="500" fill="hold"/>
                                        <p:tgtEl>
                                          <p:spTgt spid="2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1+#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0-#ppt_w/2"/>
                                          </p:val>
                                        </p:tav>
                                        <p:tav tm="100000">
                                          <p:val>
                                            <p:strVal val="#ppt_x"/>
                                          </p:val>
                                        </p:tav>
                                      </p:tavLst>
                                    </p:anim>
                                    <p:anim calcmode="lin" valueType="num">
                                      <p:cBhvr additive="base">
                                        <p:cTn id="28" dur="500" fill="hold"/>
                                        <p:tgtEl>
                                          <p:spTgt spid="22"/>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0-#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1+#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0-#ppt_w/2"/>
                                          </p:val>
                                        </p:tav>
                                        <p:tav tm="100000">
                                          <p:val>
                                            <p:strVal val="#ppt_x"/>
                                          </p:val>
                                        </p:tav>
                                      </p:tavLst>
                                    </p:anim>
                                    <p:anim calcmode="lin" valueType="num">
                                      <p:cBhvr additive="base">
                                        <p:cTn id="43" dur="500" fill="hold"/>
                                        <p:tgtEl>
                                          <p:spTgt spid="23"/>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0-#ppt_w/2"/>
                                          </p:val>
                                        </p:tav>
                                        <p:tav tm="100000">
                                          <p:val>
                                            <p:strVal val="#ppt_x"/>
                                          </p:val>
                                        </p:tav>
                                      </p:tavLst>
                                    </p:anim>
                                    <p:anim calcmode="lin" valueType="num">
                                      <p:cBhvr additive="base">
                                        <p:cTn id="48" dur="500" fill="hold"/>
                                        <p:tgtEl>
                                          <p:spTgt spid="15"/>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fill="hold"/>
                                        <p:tgtEl>
                                          <p:spTgt spid="16"/>
                                        </p:tgtEl>
                                        <p:attrNameLst>
                                          <p:attrName>ppt_x</p:attrName>
                                        </p:attrNameLst>
                                      </p:cBhvr>
                                      <p:tavLst>
                                        <p:tav tm="0">
                                          <p:val>
                                            <p:strVal val="1+#ppt_w/2"/>
                                          </p:val>
                                        </p:tav>
                                        <p:tav tm="100000">
                                          <p:val>
                                            <p:strVal val="#ppt_x"/>
                                          </p:val>
                                        </p:tav>
                                      </p:tavLst>
                                    </p:anim>
                                    <p:anim calcmode="lin" valueType="num">
                                      <p:cBhvr additive="base">
                                        <p:cTn id="53" dur="500" fill="hold"/>
                                        <p:tgtEl>
                                          <p:spTgt spid="16"/>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8"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500" fill="hold"/>
                                        <p:tgtEl>
                                          <p:spTgt spid="24"/>
                                        </p:tgtEl>
                                        <p:attrNameLst>
                                          <p:attrName>ppt_x</p:attrName>
                                        </p:attrNameLst>
                                      </p:cBhvr>
                                      <p:tavLst>
                                        <p:tav tm="0">
                                          <p:val>
                                            <p:strVal val="0-#ppt_w/2"/>
                                          </p:val>
                                        </p:tav>
                                        <p:tav tm="100000">
                                          <p:val>
                                            <p:strVal val="#ppt_x"/>
                                          </p:val>
                                        </p:tav>
                                      </p:tavLst>
                                    </p:anim>
                                    <p:anim calcmode="lin" valueType="num">
                                      <p:cBhvr additive="base">
                                        <p:cTn id="58" dur="500" fill="hold"/>
                                        <p:tgtEl>
                                          <p:spTgt spid="24"/>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8"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500" fill="hold"/>
                                        <p:tgtEl>
                                          <p:spTgt spid="17"/>
                                        </p:tgtEl>
                                        <p:attrNameLst>
                                          <p:attrName>ppt_x</p:attrName>
                                        </p:attrNameLst>
                                      </p:cBhvr>
                                      <p:tavLst>
                                        <p:tav tm="0">
                                          <p:val>
                                            <p:strVal val="0-#ppt_w/2"/>
                                          </p:val>
                                        </p:tav>
                                        <p:tav tm="100000">
                                          <p:val>
                                            <p:strVal val="#ppt_x"/>
                                          </p:val>
                                        </p:tav>
                                      </p:tavLst>
                                    </p:anim>
                                    <p:anim calcmode="lin" valueType="num">
                                      <p:cBhvr additive="base">
                                        <p:cTn id="63" dur="500" fill="hold"/>
                                        <p:tgtEl>
                                          <p:spTgt spid="17"/>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1+#ppt_w/2"/>
                                          </p:val>
                                        </p:tav>
                                        <p:tav tm="100000">
                                          <p:val>
                                            <p:strVal val="#ppt_x"/>
                                          </p:val>
                                        </p:tav>
                                      </p:tavLst>
                                    </p:anim>
                                    <p:anim calcmode="lin" valueType="num">
                                      <p:cBhvr additive="base">
                                        <p:cTn id="68" dur="500" fill="hold"/>
                                        <p:tgtEl>
                                          <p:spTgt spid="18"/>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2" presetClass="entr" presetSubtype="8" fill="hold" grpId="0"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additive="base">
                                        <p:cTn id="72" dur="500" fill="hold"/>
                                        <p:tgtEl>
                                          <p:spTgt spid="25"/>
                                        </p:tgtEl>
                                        <p:attrNameLst>
                                          <p:attrName>ppt_x</p:attrName>
                                        </p:attrNameLst>
                                      </p:cBhvr>
                                      <p:tavLst>
                                        <p:tav tm="0">
                                          <p:val>
                                            <p:strVal val="0-#ppt_w/2"/>
                                          </p:val>
                                        </p:tav>
                                        <p:tav tm="100000">
                                          <p:val>
                                            <p:strVal val="#ppt_x"/>
                                          </p:val>
                                        </p:tav>
                                      </p:tavLst>
                                    </p:anim>
                                    <p:anim calcmode="lin" valueType="num">
                                      <p:cBhvr additive="base">
                                        <p:cTn id="73" dur="500" fill="hold"/>
                                        <p:tgtEl>
                                          <p:spTgt spid="25"/>
                                        </p:tgtEl>
                                        <p:attrNameLst>
                                          <p:attrName>ppt_y</p:attrName>
                                        </p:attrNameLst>
                                      </p:cBhvr>
                                      <p:tavLst>
                                        <p:tav tm="0">
                                          <p:val>
                                            <p:strVal val="#ppt_y"/>
                                          </p:val>
                                        </p:tav>
                                        <p:tav tm="100000">
                                          <p:val>
                                            <p:strVal val="#ppt_y"/>
                                          </p:val>
                                        </p:tav>
                                      </p:tavLst>
                                    </p:anim>
                                  </p:childTnLst>
                                </p:cTn>
                              </p:par>
                            </p:childTnLst>
                          </p:cTn>
                        </p:par>
                        <p:par>
                          <p:cTn id="74" fill="hold">
                            <p:stCondLst>
                              <p:cond delay="7000"/>
                            </p:stCondLst>
                            <p:childTnLst>
                              <p:par>
                                <p:cTn id="75" presetID="2" presetClass="entr" presetSubtype="8" fill="hold" grpId="0" nodeType="after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500" fill="hold"/>
                                        <p:tgtEl>
                                          <p:spTgt spid="19"/>
                                        </p:tgtEl>
                                        <p:attrNameLst>
                                          <p:attrName>ppt_x</p:attrName>
                                        </p:attrNameLst>
                                      </p:cBhvr>
                                      <p:tavLst>
                                        <p:tav tm="0">
                                          <p:val>
                                            <p:strVal val="0-#ppt_w/2"/>
                                          </p:val>
                                        </p:tav>
                                        <p:tav tm="100000">
                                          <p:val>
                                            <p:strVal val="#ppt_x"/>
                                          </p:val>
                                        </p:tav>
                                      </p:tavLst>
                                    </p:anim>
                                    <p:anim calcmode="lin" valueType="num">
                                      <p:cBhvr additive="base">
                                        <p:cTn id="78" dur="500" fill="hold"/>
                                        <p:tgtEl>
                                          <p:spTgt spid="19"/>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cBhvr additive="base">
                                        <p:cTn id="82" dur="500" fill="hold"/>
                                        <p:tgtEl>
                                          <p:spTgt spid="20"/>
                                        </p:tgtEl>
                                        <p:attrNameLst>
                                          <p:attrName>ppt_x</p:attrName>
                                        </p:attrNameLst>
                                      </p:cBhvr>
                                      <p:tavLst>
                                        <p:tav tm="0">
                                          <p:val>
                                            <p:strVal val="1+#ppt_w/2"/>
                                          </p:val>
                                        </p:tav>
                                        <p:tav tm="100000">
                                          <p:val>
                                            <p:strVal val="#ppt_x"/>
                                          </p:val>
                                        </p:tav>
                                      </p:tavLst>
                                    </p:anim>
                                    <p:anim calcmode="lin" valueType="num">
                                      <p:cBhvr additive="base">
                                        <p:cTn id="83"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69695" y="146046"/>
            <a:ext cx="6928732" cy="460007"/>
          </a:xfrm>
        </p:spPr>
        <p:txBody>
          <a:bodyPr/>
          <a:lstStyle/>
          <a:p>
            <a:r>
              <a:rPr lang="zh-CN" altLang="en-US" dirty="0"/>
              <a:t>七、准确把握我国经济社会发展重大战略部署</a:t>
            </a:r>
          </a:p>
        </p:txBody>
      </p:sp>
      <p:grpSp>
        <p:nvGrpSpPr>
          <p:cNvPr id="5" name="组合 4">
            <a:extLst>
              <a:ext uri="{FF2B5EF4-FFF2-40B4-BE49-F238E27FC236}">
                <a16:creationId xmlns:a16="http://schemas.microsoft.com/office/drawing/2014/main" xmlns="" id="{464FB896-8987-4545-84A4-E1394804FBE5}"/>
              </a:ext>
            </a:extLst>
          </p:cNvPr>
          <p:cNvGrpSpPr/>
          <p:nvPr/>
        </p:nvGrpSpPr>
        <p:grpSpPr>
          <a:xfrm>
            <a:off x="1407403" y="957797"/>
            <a:ext cx="6791024" cy="432000"/>
            <a:chOff x="784152" y="934292"/>
            <a:chExt cx="6791024" cy="432000"/>
          </a:xfrm>
        </p:grpSpPr>
        <p:sp>
          <p:nvSpPr>
            <p:cNvPr id="6" name="矩形 5">
              <a:extLst>
                <a:ext uri="{FF2B5EF4-FFF2-40B4-BE49-F238E27FC236}">
                  <a16:creationId xmlns:a16="http://schemas.microsoft.com/office/drawing/2014/main" xmlns="" id="{4CA56011-38A2-476F-A9BA-E76D2525EF4D}"/>
                </a:ext>
              </a:extLst>
            </p:cNvPr>
            <p:cNvSpPr/>
            <p:nvPr/>
          </p:nvSpPr>
          <p:spPr>
            <a:xfrm>
              <a:off x="1261257" y="934292"/>
              <a:ext cx="6313919" cy="432000"/>
            </a:xfrm>
            <a:prstGeom prst="rect">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对国防和军队建设、港澳台工作、外交工作作出的重要部署</a:t>
              </a:r>
              <a:endParaRPr lang="zh-CN" altLang="en-US" dirty="0">
                <a:solidFill>
                  <a:schemeClr val="lt1"/>
                </a:solidFill>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xmlns="" id="{D4275ECD-7181-4C16-9991-12E3F5EEF38D}"/>
                </a:ext>
              </a:extLst>
            </p:cNvPr>
            <p:cNvSpPr/>
            <p:nvPr/>
          </p:nvSpPr>
          <p:spPr>
            <a:xfrm>
              <a:off x="784152" y="934292"/>
              <a:ext cx="432000" cy="432000"/>
            </a:xfrm>
            <a:prstGeom prst="rect">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微软雅黑" panose="020B0503020204020204" pitchFamily="34" charset="-122"/>
                <a:ea typeface="微软雅黑" panose="020B0503020204020204" pitchFamily="34" charset="-122"/>
              </a:endParaRPr>
            </a:p>
          </p:txBody>
        </p:sp>
        <p:pic>
          <p:nvPicPr>
            <p:cNvPr id="8" name="图形 7" descr="讲师">
              <a:extLst>
                <a:ext uri="{FF2B5EF4-FFF2-40B4-BE49-F238E27FC236}">
                  <a16:creationId xmlns:a16="http://schemas.microsoft.com/office/drawing/2014/main" xmlns="" id="{3F26A313-EBF3-421A-8D1C-B241D62090E7}"/>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asvg="http://schemas.microsoft.com/office/drawing/2016/SVG/main" xmlns="" r:embed="rId3"/>
                </a:ext>
              </a:extLst>
            </a:blip>
            <a:stretch>
              <a:fillRect/>
            </a:stretch>
          </p:blipFill>
          <p:spPr>
            <a:xfrm>
              <a:off x="829257" y="970292"/>
              <a:ext cx="360000" cy="360000"/>
            </a:xfrm>
            <a:prstGeom prst="rect">
              <a:avLst/>
            </a:prstGeom>
          </p:spPr>
        </p:pic>
      </p:grpSp>
      <p:grpSp>
        <p:nvGrpSpPr>
          <p:cNvPr id="17" name="组合 16">
            <a:extLst>
              <a:ext uri="{FF2B5EF4-FFF2-40B4-BE49-F238E27FC236}">
                <a16:creationId xmlns:a16="http://schemas.microsoft.com/office/drawing/2014/main" xmlns="" id="{F41954A3-DA2D-4F7E-A816-3267BE32B821}"/>
              </a:ext>
            </a:extLst>
          </p:cNvPr>
          <p:cNvGrpSpPr/>
          <p:nvPr/>
        </p:nvGrpSpPr>
        <p:grpSpPr>
          <a:xfrm>
            <a:off x="1356479" y="1901646"/>
            <a:ext cx="6841948" cy="953790"/>
            <a:chOff x="1356479" y="1901646"/>
            <a:chExt cx="6841948" cy="953790"/>
          </a:xfrm>
        </p:grpSpPr>
        <p:sp>
          <p:nvSpPr>
            <p:cNvPr id="13" name="矩形 12">
              <a:extLst>
                <a:ext uri="{FF2B5EF4-FFF2-40B4-BE49-F238E27FC236}">
                  <a16:creationId xmlns:a16="http://schemas.microsoft.com/office/drawing/2014/main" xmlns="" id="{CE86E3C0-D30E-4727-9F59-CCFC3ED1EFFA}"/>
                </a:ext>
              </a:extLst>
            </p:cNvPr>
            <p:cNvSpPr/>
            <p:nvPr/>
          </p:nvSpPr>
          <p:spPr>
            <a:xfrm>
              <a:off x="1356479" y="1901646"/>
              <a:ext cx="6791024" cy="900000"/>
            </a:xfrm>
            <a:prstGeom prst="rect">
              <a:avLst/>
            </a:prstGeom>
            <a:solidFill>
              <a:schemeClr val="bg1"/>
            </a:solidFill>
            <a:ln>
              <a:solidFill>
                <a:schemeClr val="accent1">
                  <a:lumMod val="50000"/>
                </a:schemeClr>
              </a:solidFill>
            </a:ln>
          </p:spPr>
          <p:txBody>
            <a:bodyPr wrap="square" lIns="180000" tIns="180000" rIns="180000" bIns="180000" anchor="ctr" anchorCtr="0">
              <a:noAutofit/>
            </a:bodyPr>
            <a:lstStyle/>
            <a:p>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xmlns="" id="{513B6DB1-51FA-492E-8576-5621CC3E132C}"/>
                </a:ext>
              </a:extLst>
            </p:cNvPr>
            <p:cNvSpPr/>
            <p:nvPr/>
          </p:nvSpPr>
          <p:spPr>
            <a:xfrm>
              <a:off x="1407403" y="1955436"/>
              <a:ext cx="6791024" cy="900000"/>
            </a:xfrm>
            <a:prstGeom prst="rect">
              <a:avLst/>
            </a:prstGeom>
            <a:solidFill>
              <a:schemeClr val="accent1">
                <a:lumMod val="50000"/>
              </a:schemeClr>
            </a:solidFill>
          </p:spPr>
          <p:txBody>
            <a:bodyPr wrap="square" lIns="180000" tIns="180000" rIns="180000" bIns="180000" anchor="ctr" anchorCtr="0">
              <a:noAutofit/>
            </a:bodyPr>
            <a:lstStyle/>
            <a:p>
              <a:r>
                <a:rPr lang="zh-CN" altLang="zh-CN" kern="100" dirty="0">
                  <a:solidFill>
                    <a:schemeClr val="bg1"/>
                  </a:solidFill>
                  <a:latin typeface="微软雅黑" panose="020B0503020204020204" pitchFamily="34" charset="-122"/>
                  <a:ea typeface="微软雅黑" panose="020B0503020204020204" pitchFamily="34" charset="-122"/>
                  <a:cs typeface="Helvetica" panose="020B0604020202020204" pitchFamily="34" charset="0"/>
                </a:rPr>
                <a:t>要坚持走中国特色强军之路，全面推进国防和军队现代化</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18" name="组合 17">
            <a:extLst>
              <a:ext uri="{FF2B5EF4-FFF2-40B4-BE49-F238E27FC236}">
                <a16:creationId xmlns:a16="http://schemas.microsoft.com/office/drawing/2014/main" xmlns="" id="{138534C4-5150-47F8-92A0-27243339D864}"/>
              </a:ext>
            </a:extLst>
          </p:cNvPr>
          <p:cNvGrpSpPr/>
          <p:nvPr/>
        </p:nvGrpSpPr>
        <p:grpSpPr>
          <a:xfrm>
            <a:off x="1356479" y="3114591"/>
            <a:ext cx="6841948" cy="953790"/>
            <a:chOff x="1356479" y="3114591"/>
            <a:chExt cx="6841948" cy="953790"/>
          </a:xfrm>
        </p:grpSpPr>
        <p:sp>
          <p:nvSpPr>
            <p:cNvPr id="14" name="矩形 13">
              <a:extLst>
                <a:ext uri="{FF2B5EF4-FFF2-40B4-BE49-F238E27FC236}">
                  <a16:creationId xmlns:a16="http://schemas.microsoft.com/office/drawing/2014/main" xmlns="" id="{63FADA64-92D9-4DB1-A71F-17923CEC8287}"/>
                </a:ext>
              </a:extLst>
            </p:cNvPr>
            <p:cNvSpPr/>
            <p:nvPr/>
          </p:nvSpPr>
          <p:spPr>
            <a:xfrm>
              <a:off x="1356479" y="3114591"/>
              <a:ext cx="6791024" cy="900000"/>
            </a:xfrm>
            <a:prstGeom prst="rect">
              <a:avLst/>
            </a:prstGeom>
            <a:solidFill>
              <a:schemeClr val="bg1"/>
            </a:solidFill>
            <a:ln>
              <a:solidFill>
                <a:schemeClr val="accent1">
                  <a:lumMod val="50000"/>
                </a:schemeClr>
              </a:solidFill>
            </a:ln>
          </p:spPr>
          <p:txBody>
            <a:bodyPr wrap="square" lIns="180000" tIns="180000" rIns="180000" bIns="180000" anchor="ctr" anchorCtr="0">
              <a:noAutofit/>
            </a:bodyPr>
            <a:lstStyle/>
            <a:p>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0" name="矩形 9">
              <a:extLst>
                <a:ext uri="{FF2B5EF4-FFF2-40B4-BE49-F238E27FC236}">
                  <a16:creationId xmlns:a16="http://schemas.microsoft.com/office/drawing/2014/main" xmlns="" id="{574B5E66-93E3-40E7-9FCE-87D1429B61DA}"/>
                </a:ext>
              </a:extLst>
            </p:cNvPr>
            <p:cNvSpPr/>
            <p:nvPr/>
          </p:nvSpPr>
          <p:spPr>
            <a:xfrm>
              <a:off x="1407403" y="3168381"/>
              <a:ext cx="6791024" cy="900000"/>
            </a:xfrm>
            <a:prstGeom prst="rect">
              <a:avLst/>
            </a:prstGeom>
            <a:solidFill>
              <a:schemeClr val="accent1">
                <a:lumMod val="50000"/>
              </a:schemeClr>
            </a:solidFill>
          </p:spPr>
          <p:txBody>
            <a:bodyPr wrap="square" lIns="180000" tIns="180000" rIns="180000" bIns="180000" anchor="ctr" anchorCtr="0">
              <a:noAutofit/>
            </a:bodyPr>
            <a:lstStyle/>
            <a:p>
              <a:r>
                <a:rPr lang="zh-CN" altLang="zh-CN" kern="100" dirty="0">
                  <a:solidFill>
                    <a:schemeClr val="bg1"/>
                  </a:solidFill>
                  <a:latin typeface="微软雅黑" panose="020B0503020204020204" pitchFamily="34" charset="-122"/>
                  <a:ea typeface="微软雅黑" panose="020B0503020204020204" pitchFamily="34" charset="-122"/>
                  <a:cs typeface="Helvetica" panose="020B0604020202020204" pitchFamily="34" charset="0"/>
                </a:rPr>
                <a:t>要全面准确贯彻</a:t>
              </a:r>
              <a:r>
                <a:rPr lang="en-US" altLang="zh-CN" kern="100" dirty="0">
                  <a:solidFill>
                    <a:schemeClr val="bg1"/>
                  </a:solidFill>
                  <a:latin typeface="微软雅黑" panose="020B0503020204020204" pitchFamily="34" charset="-122"/>
                  <a:ea typeface="微软雅黑" panose="020B0503020204020204" pitchFamily="34" charset="-122"/>
                  <a:cs typeface="Helvetica" panose="020B0604020202020204" pitchFamily="34" charset="0"/>
                </a:rPr>
                <a:t>“</a:t>
              </a:r>
              <a:r>
                <a:rPr lang="zh-CN" altLang="zh-CN" kern="100" dirty="0">
                  <a:solidFill>
                    <a:schemeClr val="bg1"/>
                  </a:solidFill>
                  <a:latin typeface="微软雅黑" panose="020B0503020204020204" pitchFamily="34" charset="-122"/>
                  <a:ea typeface="微软雅黑" panose="020B0503020204020204" pitchFamily="34" charset="-122"/>
                  <a:cs typeface="Helvetica" panose="020B0604020202020204" pitchFamily="34" charset="0"/>
                </a:rPr>
                <a:t>一国两制</a:t>
              </a:r>
              <a:r>
                <a:rPr lang="en-US" altLang="zh-CN" kern="100" dirty="0">
                  <a:solidFill>
                    <a:schemeClr val="bg1"/>
                  </a:solidFill>
                  <a:latin typeface="微软雅黑" panose="020B0503020204020204" pitchFamily="34" charset="-122"/>
                  <a:ea typeface="微软雅黑" panose="020B0503020204020204" pitchFamily="34" charset="-122"/>
                  <a:cs typeface="Helvetica" panose="020B0604020202020204" pitchFamily="34" charset="0"/>
                </a:rPr>
                <a:t>”</a:t>
              </a:r>
              <a:r>
                <a:rPr lang="zh-CN" altLang="zh-CN" kern="100" dirty="0">
                  <a:solidFill>
                    <a:schemeClr val="bg1"/>
                  </a:solidFill>
                  <a:latin typeface="微软雅黑" panose="020B0503020204020204" pitchFamily="34" charset="-122"/>
                  <a:ea typeface="微软雅黑" panose="020B0503020204020204" pitchFamily="34" charset="-122"/>
                  <a:cs typeface="Helvetica" panose="020B0604020202020204" pitchFamily="34" charset="0"/>
                </a:rPr>
                <a:t>、</a:t>
              </a:r>
              <a:r>
                <a:rPr lang="en-US" altLang="zh-CN" kern="100" dirty="0">
                  <a:solidFill>
                    <a:schemeClr val="bg1"/>
                  </a:solidFill>
                  <a:latin typeface="微软雅黑" panose="020B0503020204020204" pitchFamily="34" charset="-122"/>
                  <a:ea typeface="微软雅黑" panose="020B0503020204020204" pitchFamily="34" charset="-122"/>
                  <a:cs typeface="Helvetica" panose="020B0604020202020204" pitchFamily="34" charset="0"/>
                </a:rPr>
                <a:t>“</a:t>
              </a:r>
              <a:r>
                <a:rPr lang="zh-CN" altLang="zh-CN" kern="100" dirty="0">
                  <a:solidFill>
                    <a:schemeClr val="bg1"/>
                  </a:solidFill>
                  <a:latin typeface="微软雅黑" panose="020B0503020204020204" pitchFamily="34" charset="-122"/>
                  <a:ea typeface="微软雅黑" panose="020B0503020204020204" pitchFamily="34" charset="-122"/>
                  <a:cs typeface="Helvetica" panose="020B0604020202020204" pitchFamily="34" charset="0"/>
                </a:rPr>
                <a:t>港人治港</a:t>
              </a:r>
              <a:r>
                <a:rPr lang="en-US" altLang="zh-CN" kern="100" dirty="0">
                  <a:solidFill>
                    <a:schemeClr val="bg1"/>
                  </a:solidFill>
                  <a:latin typeface="微软雅黑" panose="020B0503020204020204" pitchFamily="34" charset="-122"/>
                  <a:ea typeface="微软雅黑" panose="020B0503020204020204" pitchFamily="34" charset="-122"/>
                  <a:cs typeface="Helvetica" panose="020B0604020202020204" pitchFamily="34" charset="0"/>
                </a:rPr>
                <a:t>”</a:t>
              </a:r>
              <a:r>
                <a:rPr lang="zh-CN" altLang="zh-CN" kern="100" dirty="0">
                  <a:solidFill>
                    <a:schemeClr val="bg1"/>
                  </a:solidFill>
                  <a:latin typeface="微软雅黑" panose="020B0503020204020204" pitchFamily="34" charset="-122"/>
                  <a:ea typeface="微软雅黑" panose="020B0503020204020204" pitchFamily="34" charset="-122"/>
                  <a:cs typeface="Helvetica" panose="020B0604020202020204" pitchFamily="34" charset="0"/>
                </a:rPr>
                <a:t>、</a:t>
              </a:r>
              <a:r>
                <a:rPr lang="en-US" altLang="zh-CN" kern="100" dirty="0">
                  <a:solidFill>
                    <a:schemeClr val="bg1"/>
                  </a:solidFill>
                  <a:latin typeface="微软雅黑" panose="020B0503020204020204" pitchFamily="34" charset="-122"/>
                  <a:ea typeface="微软雅黑" panose="020B0503020204020204" pitchFamily="34" charset="-122"/>
                  <a:cs typeface="Helvetica" panose="020B0604020202020204" pitchFamily="34" charset="0"/>
                </a:rPr>
                <a:t>“</a:t>
              </a:r>
              <a:r>
                <a:rPr lang="zh-CN" altLang="zh-CN" kern="100" dirty="0">
                  <a:solidFill>
                    <a:schemeClr val="bg1"/>
                  </a:solidFill>
                  <a:latin typeface="微软雅黑" panose="020B0503020204020204" pitchFamily="34" charset="-122"/>
                  <a:ea typeface="微软雅黑" panose="020B0503020204020204" pitchFamily="34" charset="-122"/>
                  <a:cs typeface="Helvetica" panose="020B0604020202020204" pitchFamily="34" charset="0"/>
                </a:rPr>
                <a:t>澳人治澳</a:t>
              </a:r>
              <a:r>
                <a:rPr lang="en-US" altLang="zh-CN" kern="100" dirty="0">
                  <a:solidFill>
                    <a:schemeClr val="bg1"/>
                  </a:solidFill>
                  <a:latin typeface="微软雅黑" panose="020B0503020204020204" pitchFamily="34" charset="-122"/>
                  <a:ea typeface="微软雅黑" panose="020B0503020204020204" pitchFamily="34" charset="-122"/>
                  <a:cs typeface="Helvetica" panose="020B0604020202020204" pitchFamily="34" charset="0"/>
                </a:rPr>
                <a:t>”</a:t>
              </a:r>
              <a:r>
                <a:rPr lang="zh-CN" altLang="zh-CN" kern="100" dirty="0">
                  <a:solidFill>
                    <a:schemeClr val="bg1"/>
                  </a:solidFill>
                  <a:latin typeface="微软雅黑" panose="020B0503020204020204" pitchFamily="34" charset="-122"/>
                  <a:ea typeface="微软雅黑" panose="020B0503020204020204" pitchFamily="34" charset="-122"/>
                  <a:cs typeface="Helvetica" panose="020B0604020202020204" pitchFamily="34" charset="0"/>
                </a:rPr>
                <a:t>、高度自治的方针，严格依照宪法和基本法办事</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18">
            <a:extLst>
              <a:ext uri="{FF2B5EF4-FFF2-40B4-BE49-F238E27FC236}">
                <a16:creationId xmlns:a16="http://schemas.microsoft.com/office/drawing/2014/main" xmlns="" id="{C61E80EF-D561-4FE1-B60D-C6676F91E317}"/>
              </a:ext>
            </a:extLst>
          </p:cNvPr>
          <p:cNvGrpSpPr/>
          <p:nvPr/>
        </p:nvGrpSpPr>
        <p:grpSpPr>
          <a:xfrm>
            <a:off x="1356479" y="4327536"/>
            <a:ext cx="6841949" cy="953790"/>
            <a:chOff x="1356479" y="4327536"/>
            <a:chExt cx="6841949" cy="953790"/>
          </a:xfrm>
        </p:grpSpPr>
        <p:sp>
          <p:nvSpPr>
            <p:cNvPr id="15" name="矩形 14">
              <a:extLst>
                <a:ext uri="{FF2B5EF4-FFF2-40B4-BE49-F238E27FC236}">
                  <a16:creationId xmlns:a16="http://schemas.microsoft.com/office/drawing/2014/main" xmlns="" id="{0E7497C0-B4E7-4C21-8BDA-87891C9053AA}"/>
                </a:ext>
              </a:extLst>
            </p:cNvPr>
            <p:cNvSpPr/>
            <p:nvPr/>
          </p:nvSpPr>
          <p:spPr>
            <a:xfrm>
              <a:off x="1356479" y="4327536"/>
              <a:ext cx="6791024" cy="900000"/>
            </a:xfrm>
            <a:prstGeom prst="rect">
              <a:avLst/>
            </a:prstGeom>
            <a:solidFill>
              <a:schemeClr val="bg1"/>
            </a:solidFill>
            <a:ln>
              <a:solidFill>
                <a:schemeClr val="accent1">
                  <a:lumMod val="50000"/>
                </a:schemeClr>
              </a:solidFill>
            </a:ln>
          </p:spPr>
          <p:txBody>
            <a:bodyPr wrap="square" lIns="180000" tIns="180000" rIns="180000" bIns="180000" anchor="ctr" anchorCtr="0">
              <a:noAutofit/>
            </a:bodyPr>
            <a:lstStyle/>
            <a:p>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1" name="矩形 10">
              <a:extLst>
                <a:ext uri="{FF2B5EF4-FFF2-40B4-BE49-F238E27FC236}">
                  <a16:creationId xmlns:a16="http://schemas.microsoft.com/office/drawing/2014/main" xmlns="" id="{D2FEB363-5E2E-421F-AEDC-0BC851E1514B}"/>
                </a:ext>
              </a:extLst>
            </p:cNvPr>
            <p:cNvSpPr/>
            <p:nvPr/>
          </p:nvSpPr>
          <p:spPr>
            <a:xfrm>
              <a:off x="1407403" y="4381326"/>
              <a:ext cx="6791025" cy="900000"/>
            </a:xfrm>
            <a:prstGeom prst="rect">
              <a:avLst/>
            </a:prstGeom>
            <a:solidFill>
              <a:schemeClr val="accent1">
                <a:lumMod val="50000"/>
              </a:schemeClr>
            </a:solidFill>
          </p:spPr>
          <p:txBody>
            <a:bodyPr wrap="square" lIns="180000" tIns="180000" rIns="180000" bIns="180000" anchor="ctr" anchorCtr="0">
              <a:noAutofit/>
            </a:bodyPr>
            <a:lstStyle/>
            <a:p>
              <a:r>
                <a:rPr lang="zh-CN" altLang="zh-CN" kern="100" dirty="0">
                  <a:solidFill>
                    <a:schemeClr val="bg1"/>
                  </a:solidFill>
                  <a:latin typeface="微软雅黑" panose="020B0503020204020204" pitchFamily="34" charset="-122"/>
                  <a:ea typeface="微软雅黑" panose="020B0503020204020204" pitchFamily="34" charset="-122"/>
                  <a:cs typeface="Helvetica" panose="020B0604020202020204" pitchFamily="34" charset="0"/>
                </a:rPr>
                <a:t>要继续坚持</a:t>
              </a:r>
              <a:r>
                <a:rPr lang="en-US" altLang="zh-CN" kern="100" dirty="0">
                  <a:solidFill>
                    <a:schemeClr val="bg1"/>
                  </a:solidFill>
                  <a:latin typeface="微软雅黑" panose="020B0503020204020204" pitchFamily="34" charset="-122"/>
                  <a:ea typeface="微软雅黑" panose="020B0503020204020204" pitchFamily="34" charset="-122"/>
                  <a:cs typeface="Helvetica" panose="020B0604020202020204" pitchFamily="34" charset="0"/>
                </a:rPr>
                <a:t>“</a:t>
              </a:r>
              <a:r>
                <a:rPr lang="zh-CN" altLang="zh-CN" kern="100" dirty="0">
                  <a:solidFill>
                    <a:schemeClr val="bg1"/>
                  </a:solidFill>
                  <a:latin typeface="微软雅黑" panose="020B0503020204020204" pitchFamily="34" charset="-122"/>
                  <a:ea typeface="微软雅黑" panose="020B0503020204020204" pitchFamily="34" charset="-122"/>
                  <a:cs typeface="Helvetica" panose="020B0604020202020204" pitchFamily="34" charset="0"/>
                </a:rPr>
                <a:t>和平统一、一国两制</a:t>
              </a:r>
              <a:r>
                <a:rPr lang="en-US" altLang="zh-CN" kern="100" dirty="0">
                  <a:solidFill>
                    <a:schemeClr val="bg1"/>
                  </a:solidFill>
                  <a:latin typeface="微软雅黑" panose="020B0503020204020204" pitchFamily="34" charset="-122"/>
                  <a:ea typeface="微软雅黑" panose="020B0503020204020204" pitchFamily="34" charset="-122"/>
                  <a:cs typeface="Helvetica" panose="020B0604020202020204" pitchFamily="34" charset="0"/>
                </a:rPr>
                <a:t>”</a:t>
              </a:r>
              <a:r>
                <a:rPr lang="zh-CN" altLang="zh-CN" kern="100" dirty="0">
                  <a:solidFill>
                    <a:schemeClr val="bg1"/>
                  </a:solidFill>
                  <a:latin typeface="微软雅黑" panose="020B0503020204020204" pitchFamily="34" charset="-122"/>
                  <a:ea typeface="微软雅黑" panose="020B0503020204020204" pitchFamily="34" charset="-122"/>
                  <a:cs typeface="Helvetica" panose="020B0604020202020204" pitchFamily="34" charset="0"/>
                </a:rPr>
                <a:t>方针，推动两岸关系和平发展，推进祖国和平统一进程</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20" name="组合 19">
            <a:extLst>
              <a:ext uri="{FF2B5EF4-FFF2-40B4-BE49-F238E27FC236}">
                <a16:creationId xmlns:a16="http://schemas.microsoft.com/office/drawing/2014/main" xmlns="" id="{E119C798-B18C-48B5-8CFC-43A2FD3E553A}"/>
              </a:ext>
            </a:extLst>
          </p:cNvPr>
          <p:cNvGrpSpPr/>
          <p:nvPr/>
        </p:nvGrpSpPr>
        <p:grpSpPr>
          <a:xfrm>
            <a:off x="1356479" y="5540480"/>
            <a:ext cx="6841948" cy="953790"/>
            <a:chOff x="1356479" y="5540480"/>
            <a:chExt cx="6841948" cy="953790"/>
          </a:xfrm>
        </p:grpSpPr>
        <p:sp>
          <p:nvSpPr>
            <p:cNvPr id="16" name="矩形 15">
              <a:extLst>
                <a:ext uri="{FF2B5EF4-FFF2-40B4-BE49-F238E27FC236}">
                  <a16:creationId xmlns:a16="http://schemas.microsoft.com/office/drawing/2014/main" xmlns="" id="{159E2039-7DE2-4607-8C7F-7E9127C89187}"/>
                </a:ext>
              </a:extLst>
            </p:cNvPr>
            <p:cNvSpPr/>
            <p:nvPr/>
          </p:nvSpPr>
          <p:spPr>
            <a:xfrm>
              <a:off x="1356479" y="5540480"/>
              <a:ext cx="6791024" cy="900000"/>
            </a:xfrm>
            <a:prstGeom prst="rect">
              <a:avLst/>
            </a:prstGeom>
            <a:solidFill>
              <a:schemeClr val="bg1"/>
            </a:solidFill>
            <a:ln>
              <a:solidFill>
                <a:schemeClr val="accent1">
                  <a:lumMod val="50000"/>
                </a:schemeClr>
              </a:solidFill>
            </a:ln>
          </p:spPr>
          <p:txBody>
            <a:bodyPr wrap="square" lIns="180000" tIns="180000" rIns="180000" bIns="180000" anchor="ctr" anchorCtr="0">
              <a:noAutofit/>
            </a:bodyPr>
            <a:lstStyle/>
            <a:p>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2" name="矩形 11">
              <a:extLst>
                <a:ext uri="{FF2B5EF4-FFF2-40B4-BE49-F238E27FC236}">
                  <a16:creationId xmlns:a16="http://schemas.microsoft.com/office/drawing/2014/main" xmlns="" id="{C8E24A1E-6011-4B0F-83E0-F3C71761CE92}"/>
                </a:ext>
              </a:extLst>
            </p:cNvPr>
            <p:cNvSpPr/>
            <p:nvPr/>
          </p:nvSpPr>
          <p:spPr>
            <a:xfrm>
              <a:off x="1407403" y="5594270"/>
              <a:ext cx="6791024" cy="900000"/>
            </a:xfrm>
            <a:prstGeom prst="rect">
              <a:avLst/>
            </a:prstGeom>
            <a:solidFill>
              <a:schemeClr val="accent1">
                <a:lumMod val="50000"/>
              </a:schemeClr>
            </a:solidFill>
          </p:spPr>
          <p:txBody>
            <a:bodyPr wrap="square" lIns="180000" tIns="180000" rIns="180000" bIns="180000" anchor="ctr" anchorCtr="0">
              <a:noAutofit/>
            </a:bodyPr>
            <a:lstStyle/>
            <a:p>
              <a:r>
                <a:rPr lang="zh-CN" altLang="zh-CN" kern="100" dirty="0">
                  <a:solidFill>
                    <a:schemeClr val="bg1"/>
                  </a:solidFill>
                  <a:latin typeface="微软雅黑" panose="020B0503020204020204" pitchFamily="34" charset="-122"/>
                  <a:ea typeface="微软雅黑" panose="020B0503020204020204" pitchFamily="34" charset="-122"/>
                  <a:cs typeface="Helvetica" panose="020B0604020202020204" pitchFamily="34" charset="0"/>
                </a:rPr>
                <a:t>要坚持和平发展道路，推动构建人类命运共同体，建设持久和平、普遍安全、共同繁荣、开放包容、清洁美丽的世界</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 xmlns:p14="http://schemas.microsoft.com/office/powerpoint/2010/main" val="340091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anim calcmode="lin" valueType="num">
                                      <p:cBhvr>
                                        <p:cTn id="14" dur="500" fill="hold"/>
                                        <p:tgtEl>
                                          <p:spTgt spid="17"/>
                                        </p:tgtEl>
                                        <p:attrNameLst>
                                          <p:attrName>ppt_x</p:attrName>
                                        </p:attrNameLst>
                                      </p:cBhvr>
                                      <p:tavLst>
                                        <p:tav tm="0">
                                          <p:val>
                                            <p:strVal val="#ppt_x"/>
                                          </p:val>
                                        </p:tav>
                                        <p:tav tm="100000">
                                          <p:val>
                                            <p:strVal val="#ppt_x"/>
                                          </p:val>
                                        </p:tav>
                                      </p:tavLst>
                                    </p:anim>
                                    <p:anim calcmode="lin" valueType="num">
                                      <p:cBhvr>
                                        <p:cTn id="15" dur="50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anim calcmode="lin" valueType="num">
                                      <p:cBhvr>
                                        <p:cTn id="20" dur="500" fill="hold"/>
                                        <p:tgtEl>
                                          <p:spTgt spid="18"/>
                                        </p:tgtEl>
                                        <p:attrNameLst>
                                          <p:attrName>ppt_x</p:attrName>
                                        </p:attrNameLst>
                                      </p:cBhvr>
                                      <p:tavLst>
                                        <p:tav tm="0">
                                          <p:val>
                                            <p:strVal val="#ppt_x"/>
                                          </p:val>
                                        </p:tav>
                                        <p:tav tm="100000">
                                          <p:val>
                                            <p:strVal val="#ppt_x"/>
                                          </p:val>
                                        </p:tav>
                                      </p:tavLst>
                                    </p:anim>
                                    <p:anim calcmode="lin" valueType="num">
                                      <p:cBhvr>
                                        <p:cTn id="21" dur="500" fill="hold"/>
                                        <p:tgtEl>
                                          <p:spTgt spid="1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anim calcmode="lin" valueType="num">
                                      <p:cBhvr>
                                        <p:cTn id="26" dur="500" fill="hold"/>
                                        <p:tgtEl>
                                          <p:spTgt spid="19"/>
                                        </p:tgtEl>
                                        <p:attrNameLst>
                                          <p:attrName>ppt_x</p:attrName>
                                        </p:attrNameLst>
                                      </p:cBhvr>
                                      <p:tavLst>
                                        <p:tav tm="0">
                                          <p:val>
                                            <p:strVal val="#ppt_x"/>
                                          </p:val>
                                        </p:tav>
                                        <p:tav tm="100000">
                                          <p:val>
                                            <p:strVal val="#ppt_x"/>
                                          </p:val>
                                        </p:tav>
                                      </p:tavLst>
                                    </p:anim>
                                    <p:anim calcmode="lin" valueType="num">
                                      <p:cBhvr>
                                        <p:cTn id="27" dur="5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anim calcmode="lin" valueType="num">
                                      <p:cBhvr>
                                        <p:cTn id="32" dur="500" fill="hold"/>
                                        <p:tgtEl>
                                          <p:spTgt spid="20"/>
                                        </p:tgtEl>
                                        <p:attrNameLst>
                                          <p:attrName>ppt_x</p:attrName>
                                        </p:attrNameLst>
                                      </p:cBhvr>
                                      <p:tavLst>
                                        <p:tav tm="0">
                                          <p:val>
                                            <p:strVal val="#ppt_x"/>
                                          </p:val>
                                        </p:tav>
                                        <p:tav tm="100000">
                                          <p:val>
                                            <p:strVal val="#ppt_x"/>
                                          </p:val>
                                        </p:tav>
                                      </p:tavLst>
                                    </p:anim>
                                    <p:anim calcmode="lin" valueType="num">
                                      <p:cBhvr>
                                        <p:cTn id="33"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69694" y="146046"/>
            <a:ext cx="7055599" cy="460007"/>
          </a:xfrm>
        </p:spPr>
        <p:txBody>
          <a:bodyPr/>
          <a:lstStyle/>
          <a:p>
            <a:r>
              <a:rPr lang="zh-CN" altLang="en-US" dirty="0" smtClean="0"/>
              <a:t>一、准确把握十九大的主题、主要成果</a:t>
            </a:r>
            <a:endParaRPr lang="zh-CN" altLang="en-US" dirty="0"/>
          </a:p>
        </p:txBody>
      </p:sp>
      <p:grpSp>
        <p:nvGrpSpPr>
          <p:cNvPr id="3" name="组合 11"/>
          <p:cNvGrpSpPr/>
          <p:nvPr/>
        </p:nvGrpSpPr>
        <p:grpSpPr>
          <a:xfrm>
            <a:off x="181600" y="1105905"/>
            <a:ext cx="8671455" cy="540000"/>
            <a:chOff x="493327" y="1109562"/>
            <a:chExt cx="8671455" cy="540000"/>
          </a:xfrm>
        </p:grpSpPr>
        <p:sp>
          <p:nvSpPr>
            <p:cNvPr id="11" name="矩形 10"/>
            <p:cNvSpPr/>
            <p:nvPr/>
          </p:nvSpPr>
          <p:spPr>
            <a:xfrm>
              <a:off x="1815123" y="1109562"/>
              <a:ext cx="6867729" cy="540000"/>
            </a:xfrm>
            <a:prstGeom prst="rect">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endParaRPr>
            </a:p>
          </p:txBody>
        </p:sp>
        <p:grpSp>
          <p:nvGrpSpPr>
            <p:cNvPr id="8" name="组合 2"/>
            <p:cNvGrpSpPr/>
            <p:nvPr/>
          </p:nvGrpSpPr>
          <p:grpSpPr>
            <a:xfrm>
              <a:off x="493327" y="1109562"/>
              <a:ext cx="1792673" cy="540000"/>
              <a:chOff x="5267018" y="1238163"/>
              <a:chExt cx="1792673" cy="540000"/>
            </a:xfrm>
          </p:grpSpPr>
          <p:sp>
            <p:nvSpPr>
              <p:cNvPr id="5" name="矩形 4"/>
              <p:cNvSpPr/>
              <p:nvPr/>
            </p:nvSpPr>
            <p:spPr>
              <a:xfrm>
                <a:off x="5267018" y="1238163"/>
                <a:ext cx="839867" cy="540000"/>
              </a:xfrm>
              <a:prstGeom prst="rect">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6" name="燕尾形 5"/>
              <p:cNvSpPr/>
              <p:nvPr/>
            </p:nvSpPr>
            <p:spPr>
              <a:xfrm>
                <a:off x="5744936" y="1238163"/>
                <a:ext cx="723900" cy="540000"/>
              </a:xfrm>
              <a:prstGeom prst="chevron">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sp>
            <p:nvSpPr>
              <p:cNvPr id="7" name="文本占位符 22"/>
              <p:cNvSpPr txBox="1">
                <a:spLocks/>
              </p:cNvSpPr>
              <p:nvPr/>
            </p:nvSpPr>
            <p:spPr>
              <a:xfrm>
                <a:off x="5394019" y="1281707"/>
                <a:ext cx="793802" cy="460007"/>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dirty="0" smtClean="0"/>
                  <a:t>（一）</a:t>
                </a:r>
                <a:endParaRPr lang="zh-CN" altLang="en-US" sz="2000" dirty="0"/>
              </a:p>
            </p:txBody>
          </p:sp>
          <p:sp>
            <p:nvSpPr>
              <p:cNvPr id="9" name="燕尾形 8"/>
              <p:cNvSpPr/>
              <p:nvPr/>
            </p:nvSpPr>
            <p:spPr>
              <a:xfrm rot="10800000" flipH="1">
                <a:off x="6300701" y="1238163"/>
                <a:ext cx="758990" cy="540000"/>
              </a:xfrm>
              <a:prstGeom prst="chevron">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grpSp>
        <p:sp>
          <p:nvSpPr>
            <p:cNvPr id="10" name="文本占位符 22"/>
            <p:cNvSpPr txBox="1">
              <a:spLocks/>
            </p:cNvSpPr>
            <p:nvPr/>
          </p:nvSpPr>
          <p:spPr>
            <a:xfrm>
              <a:off x="1815123" y="1109562"/>
              <a:ext cx="7349659" cy="540000"/>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000" dirty="0" smtClean="0"/>
                <a:t>党的十九大的主题</a:t>
              </a:r>
              <a:endParaRPr lang="zh-CN" altLang="en-US" sz="2000" dirty="0"/>
            </a:p>
          </p:txBody>
        </p:sp>
      </p:grpSp>
      <p:sp>
        <p:nvSpPr>
          <p:cNvPr id="19" name="矩形 18"/>
          <p:cNvSpPr/>
          <p:nvPr/>
        </p:nvSpPr>
        <p:spPr>
          <a:xfrm>
            <a:off x="1022520" y="2028501"/>
            <a:ext cx="7205308" cy="3505887"/>
          </a:xfrm>
          <a:prstGeom prst="rect">
            <a:avLst/>
          </a:prstGeom>
          <a:ln>
            <a:solidFill>
              <a:srgbClr val="DD5604"/>
            </a:solidFill>
          </a:ln>
        </p:spPr>
        <p:txBody>
          <a:bodyPr wrap="square" anchor="ctr" anchorCtr="0">
            <a:noAutofit/>
          </a:bodyPr>
          <a:lstStyle/>
          <a:p>
            <a:pPr indent="457200">
              <a:lnSpc>
                <a:spcPct val="150000"/>
              </a:lnSpc>
            </a:pPr>
            <a:r>
              <a:rPr lang="zh-CN" altLang="en-US" sz="2400" dirty="0" smtClean="0">
                <a:solidFill>
                  <a:srgbClr val="DD5604"/>
                </a:solidFill>
                <a:latin typeface="微软雅黑" pitchFamily="34" charset="-122"/>
                <a:ea typeface="微软雅黑" pitchFamily="34" charset="-122"/>
              </a:rPr>
              <a:t>四层意思：</a:t>
            </a:r>
            <a:endParaRPr lang="en-US" altLang="zh-CN" sz="2400" dirty="0" smtClean="0">
              <a:solidFill>
                <a:srgbClr val="DD5604"/>
              </a:solidFill>
              <a:latin typeface="微软雅黑" pitchFamily="34" charset="-122"/>
              <a:ea typeface="微软雅黑" pitchFamily="34" charset="-122"/>
            </a:endParaRPr>
          </a:p>
          <a:p>
            <a:pPr indent="457200">
              <a:lnSpc>
                <a:spcPct val="150000"/>
              </a:lnSpc>
            </a:pPr>
            <a:r>
              <a:rPr lang="zh-CN" altLang="en-US" sz="2400" dirty="0" smtClean="0">
                <a:solidFill>
                  <a:srgbClr val="DD5604"/>
                </a:solidFill>
                <a:latin typeface="微软雅黑" pitchFamily="34" charset="-122"/>
                <a:ea typeface="微软雅黑" pitchFamily="34" charset="-122"/>
              </a:rPr>
              <a:t>第一，不忘初心，牢记使命；</a:t>
            </a:r>
            <a:endParaRPr lang="en-US" altLang="zh-CN" sz="2400" dirty="0" smtClean="0">
              <a:solidFill>
                <a:srgbClr val="DD5604"/>
              </a:solidFill>
              <a:latin typeface="微软雅黑" pitchFamily="34" charset="-122"/>
              <a:ea typeface="微软雅黑" pitchFamily="34" charset="-122"/>
            </a:endParaRPr>
          </a:p>
          <a:p>
            <a:pPr indent="457200">
              <a:lnSpc>
                <a:spcPct val="150000"/>
              </a:lnSpc>
            </a:pPr>
            <a:r>
              <a:rPr lang="zh-CN" altLang="en-US" sz="2400" dirty="0" smtClean="0">
                <a:solidFill>
                  <a:srgbClr val="DD5604"/>
                </a:solidFill>
                <a:latin typeface="微软雅黑" pitchFamily="34" charset="-122"/>
                <a:ea typeface="微软雅黑" pitchFamily="34" charset="-122"/>
              </a:rPr>
              <a:t>第二，高举中国特色社会主义伟大旗帜；</a:t>
            </a:r>
            <a:endParaRPr lang="en-US" altLang="zh-CN" sz="2400" dirty="0" smtClean="0">
              <a:solidFill>
                <a:srgbClr val="DD5604"/>
              </a:solidFill>
              <a:latin typeface="微软雅黑" pitchFamily="34" charset="-122"/>
              <a:ea typeface="微软雅黑" pitchFamily="34" charset="-122"/>
            </a:endParaRPr>
          </a:p>
          <a:p>
            <a:pPr indent="457200">
              <a:lnSpc>
                <a:spcPct val="150000"/>
              </a:lnSpc>
            </a:pPr>
            <a:r>
              <a:rPr lang="zh-CN" altLang="en-US" sz="2400" dirty="0" smtClean="0">
                <a:solidFill>
                  <a:srgbClr val="DD5604"/>
                </a:solidFill>
                <a:latin typeface="微软雅黑" pitchFamily="34" charset="-122"/>
                <a:ea typeface="微软雅黑" pitchFamily="34" charset="-122"/>
              </a:rPr>
              <a:t>第三，决胜全面建成小康社会；</a:t>
            </a:r>
            <a:endParaRPr lang="en-US" altLang="zh-CN" sz="2400" dirty="0" smtClean="0">
              <a:solidFill>
                <a:srgbClr val="DD5604"/>
              </a:solidFill>
              <a:latin typeface="微软雅黑" pitchFamily="34" charset="-122"/>
              <a:ea typeface="微软雅黑" pitchFamily="34" charset="-122"/>
            </a:endParaRPr>
          </a:p>
          <a:p>
            <a:pPr indent="457200">
              <a:lnSpc>
                <a:spcPct val="150000"/>
              </a:lnSpc>
            </a:pPr>
            <a:r>
              <a:rPr lang="zh-CN" altLang="en-US" sz="2400" dirty="0" smtClean="0">
                <a:solidFill>
                  <a:srgbClr val="DD5604"/>
                </a:solidFill>
                <a:latin typeface="微软雅黑" pitchFamily="34" charset="-122"/>
                <a:ea typeface="微软雅黑" pitchFamily="34" charset="-122"/>
              </a:rPr>
              <a:t>第四，夺取新时代中国特色社会主义伟大胜利，为实现中华民族伟大复兴的中国梦不懈奋斗。</a:t>
            </a:r>
            <a:endParaRPr lang="zh-CN" altLang="en-US" sz="2400" dirty="0">
              <a:solidFill>
                <a:srgbClr val="DD5604"/>
              </a:solidFill>
            </a:endParaRPr>
          </a:p>
        </p:txBody>
      </p:sp>
    </p:spTree>
    <p:extLst>
      <p:ext uri="{BB962C8B-B14F-4D97-AF65-F5344CB8AC3E}">
        <p14:creationId xmlns="" xmlns:p14="http://schemas.microsoft.com/office/powerpoint/2010/main" val="6350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69695" y="146046"/>
            <a:ext cx="7292414" cy="460007"/>
          </a:xfrm>
        </p:spPr>
        <p:txBody>
          <a:bodyPr/>
          <a:lstStyle/>
          <a:p>
            <a:r>
              <a:rPr lang="zh-CN" altLang="en-US" dirty="0"/>
              <a:t>八、准确把握坚定不移推进全面从严治党</a:t>
            </a:r>
          </a:p>
        </p:txBody>
      </p:sp>
      <p:grpSp>
        <p:nvGrpSpPr>
          <p:cNvPr id="5" name="组合 4"/>
          <p:cNvGrpSpPr/>
          <p:nvPr/>
        </p:nvGrpSpPr>
        <p:grpSpPr>
          <a:xfrm>
            <a:off x="594600" y="2006542"/>
            <a:ext cx="3302635" cy="1630045"/>
            <a:chOff x="2257" y="2826"/>
            <a:chExt cx="5201" cy="2567"/>
          </a:xfrm>
        </p:grpSpPr>
        <p:sp>
          <p:nvSpPr>
            <p:cNvPr id="6" name="文本框 1"/>
            <p:cNvSpPr txBox="1"/>
            <p:nvPr/>
          </p:nvSpPr>
          <p:spPr>
            <a:xfrm>
              <a:off x="2257" y="2826"/>
              <a:ext cx="1667" cy="2567"/>
            </a:xfrm>
            <a:prstGeom prst="rect">
              <a:avLst/>
            </a:prstGeom>
            <a:noFill/>
          </p:spPr>
          <p:txBody>
            <a:bodyPr wrap="square" rtlCol="0">
              <a:spAutoFit/>
            </a:bodyPr>
            <a:lstStyle/>
            <a:p>
              <a:r>
                <a:rPr lang="en-US" altLang="zh-CN" sz="10000" b="1" i="1" dirty="0">
                  <a:solidFill>
                    <a:srgbClr val="E8A018"/>
                  </a:solidFill>
                  <a:latin typeface="微软雅黑" panose="020B0503020204020204" charset="-122"/>
                  <a:ea typeface="微软雅黑" panose="020B0503020204020204" charset="-122"/>
                </a:rPr>
                <a:t>1</a:t>
              </a:r>
            </a:p>
          </p:txBody>
        </p:sp>
        <p:sp>
          <p:nvSpPr>
            <p:cNvPr id="7" name="文本框 3"/>
            <p:cNvSpPr txBox="1"/>
            <p:nvPr/>
          </p:nvSpPr>
          <p:spPr>
            <a:xfrm>
              <a:off x="3645" y="3645"/>
              <a:ext cx="3480" cy="725"/>
            </a:xfrm>
            <a:prstGeom prst="rect">
              <a:avLst/>
            </a:prstGeom>
            <a:noFill/>
          </p:spPr>
          <p:txBody>
            <a:bodyPr wrap="square" rtlCol="0">
              <a:spAutoFit/>
            </a:bodyPr>
            <a:lstStyle/>
            <a:p>
              <a:r>
                <a:rPr lang="zh-CN" altLang="en-US" sz="2400" b="1" dirty="0">
                  <a:solidFill>
                    <a:srgbClr val="DD5604"/>
                  </a:solidFill>
                  <a:latin typeface="微软雅黑" panose="020B0503020204020204" charset="-122"/>
                  <a:ea typeface="微软雅黑" panose="020B0503020204020204" charset="-122"/>
                </a:rPr>
                <a:t>实现伟大梦想</a:t>
              </a:r>
            </a:p>
          </p:txBody>
        </p:sp>
        <p:sp>
          <p:nvSpPr>
            <p:cNvPr id="8" name="文本框 4"/>
            <p:cNvSpPr txBox="1"/>
            <p:nvPr/>
          </p:nvSpPr>
          <p:spPr>
            <a:xfrm>
              <a:off x="3532" y="4370"/>
              <a:ext cx="3926" cy="582"/>
            </a:xfrm>
            <a:prstGeom prst="rect">
              <a:avLst/>
            </a:prstGeom>
            <a:noFill/>
          </p:spPr>
          <p:txBody>
            <a:bodyPr wrap="none" rtlCol="0">
              <a:spAutoFit/>
            </a:bodyPr>
            <a:lstStyle/>
            <a:p>
              <a:r>
                <a:rPr lang="zh-CN" altLang="en-US" dirty="0">
                  <a:solidFill>
                    <a:srgbClr val="DD5604"/>
                  </a:solidFill>
                </a:rPr>
                <a:t>（中华民族伟大复兴）</a:t>
              </a:r>
            </a:p>
          </p:txBody>
        </p:sp>
      </p:grpSp>
      <p:grpSp>
        <p:nvGrpSpPr>
          <p:cNvPr id="9" name="组合 8"/>
          <p:cNvGrpSpPr/>
          <p:nvPr/>
        </p:nvGrpSpPr>
        <p:grpSpPr>
          <a:xfrm>
            <a:off x="5263120" y="2007177"/>
            <a:ext cx="3157220" cy="1630045"/>
            <a:chOff x="2257" y="2826"/>
            <a:chExt cx="4972" cy="2567"/>
          </a:xfrm>
        </p:grpSpPr>
        <p:sp>
          <p:nvSpPr>
            <p:cNvPr id="10" name="文本框 7"/>
            <p:cNvSpPr txBox="1"/>
            <p:nvPr/>
          </p:nvSpPr>
          <p:spPr>
            <a:xfrm>
              <a:off x="2257" y="2826"/>
              <a:ext cx="1667" cy="2567"/>
            </a:xfrm>
            <a:prstGeom prst="rect">
              <a:avLst/>
            </a:prstGeom>
            <a:noFill/>
          </p:spPr>
          <p:txBody>
            <a:bodyPr wrap="square" rtlCol="0">
              <a:spAutoFit/>
            </a:bodyPr>
            <a:lstStyle/>
            <a:p>
              <a:r>
                <a:rPr lang="en-US" altLang="zh-CN" sz="10000" b="1" i="1" dirty="0">
                  <a:solidFill>
                    <a:srgbClr val="E8A018"/>
                  </a:solidFill>
                  <a:latin typeface="微软雅黑" panose="020B0503020204020204" charset="-122"/>
                  <a:ea typeface="微软雅黑" panose="020B0503020204020204" charset="-122"/>
                </a:rPr>
                <a:t>2</a:t>
              </a:r>
            </a:p>
          </p:txBody>
        </p:sp>
        <p:sp>
          <p:nvSpPr>
            <p:cNvPr id="11" name="文本框 8"/>
            <p:cNvSpPr txBox="1"/>
            <p:nvPr/>
          </p:nvSpPr>
          <p:spPr>
            <a:xfrm>
              <a:off x="3749" y="3645"/>
              <a:ext cx="3480" cy="725"/>
            </a:xfrm>
            <a:prstGeom prst="rect">
              <a:avLst/>
            </a:prstGeom>
            <a:noFill/>
          </p:spPr>
          <p:txBody>
            <a:bodyPr wrap="square" rtlCol="0">
              <a:spAutoFit/>
            </a:bodyPr>
            <a:lstStyle/>
            <a:p>
              <a:r>
                <a:rPr lang="zh-CN" altLang="en-US" sz="2400" b="1" dirty="0">
                  <a:solidFill>
                    <a:srgbClr val="DD5604"/>
                  </a:solidFill>
                  <a:latin typeface="微软雅黑" panose="020B0503020204020204" charset="-122"/>
                  <a:ea typeface="微软雅黑" panose="020B0503020204020204" charset="-122"/>
                </a:rPr>
                <a:t>进行伟大斗争</a:t>
              </a:r>
            </a:p>
          </p:txBody>
        </p:sp>
        <p:sp>
          <p:nvSpPr>
            <p:cNvPr id="12" name="文本框 9"/>
            <p:cNvSpPr txBox="1"/>
            <p:nvPr/>
          </p:nvSpPr>
          <p:spPr>
            <a:xfrm>
              <a:off x="3532" y="4370"/>
              <a:ext cx="3615" cy="1018"/>
            </a:xfrm>
            <a:prstGeom prst="rect">
              <a:avLst/>
            </a:prstGeom>
            <a:noFill/>
          </p:spPr>
          <p:txBody>
            <a:bodyPr wrap="none" rtlCol="0">
              <a:spAutoFit/>
            </a:bodyPr>
            <a:lstStyle/>
            <a:p>
              <a:r>
                <a:rPr lang="zh-CN" altLang="en-US" dirty="0">
                  <a:solidFill>
                    <a:srgbClr val="DD5604"/>
                  </a:solidFill>
                </a:rPr>
                <a:t>（具有许多新的历史</a:t>
              </a:r>
            </a:p>
            <a:p>
              <a:r>
                <a:rPr lang="zh-CN" altLang="en-US" dirty="0">
                  <a:solidFill>
                    <a:srgbClr val="DD5604"/>
                  </a:solidFill>
                </a:rPr>
                <a:t>     特点的伟大斗争）</a:t>
              </a:r>
            </a:p>
          </p:txBody>
        </p:sp>
      </p:grpSp>
      <p:grpSp>
        <p:nvGrpSpPr>
          <p:cNvPr id="13" name="组合 12"/>
          <p:cNvGrpSpPr/>
          <p:nvPr/>
        </p:nvGrpSpPr>
        <p:grpSpPr>
          <a:xfrm>
            <a:off x="594600" y="3467042"/>
            <a:ext cx="3764280" cy="1630045"/>
            <a:chOff x="2257" y="2826"/>
            <a:chExt cx="5928" cy="2567"/>
          </a:xfrm>
        </p:grpSpPr>
        <p:sp>
          <p:nvSpPr>
            <p:cNvPr id="14" name="文本框 11"/>
            <p:cNvSpPr txBox="1"/>
            <p:nvPr/>
          </p:nvSpPr>
          <p:spPr>
            <a:xfrm>
              <a:off x="2257" y="2826"/>
              <a:ext cx="1667" cy="2567"/>
            </a:xfrm>
            <a:prstGeom prst="rect">
              <a:avLst/>
            </a:prstGeom>
            <a:noFill/>
          </p:spPr>
          <p:txBody>
            <a:bodyPr wrap="square" rtlCol="0">
              <a:spAutoFit/>
            </a:bodyPr>
            <a:lstStyle/>
            <a:p>
              <a:r>
                <a:rPr lang="en-US" altLang="zh-CN" sz="10000" b="1" i="1">
                  <a:solidFill>
                    <a:srgbClr val="E8A018"/>
                  </a:solidFill>
                  <a:latin typeface="微软雅黑" panose="020B0503020204020204" charset="-122"/>
                  <a:ea typeface="微软雅黑" panose="020B0503020204020204" charset="-122"/>
                </a:rPr>
                <a:t>3</a:t>
              </a:r>
            </a:p>
          </p:txBody>
        </p:sp>
        <p:sp>
          <p:nvSpPr>
            <p:cNvPr id="15" name="文本框 12"/>
            <p:cNvSpPr txBox="1"/>
            <p:nvPr/>
          </p:nvSpPr>
          <p:spPr>
            <a:xfrm>
              <a:off x="3645" y="3645"/>
              <a:ext cx="3480" cy="725"/>
            </a:xfrm>
            <a:prstGeom prst="rect">
              <a:avLst/>
            </a:prstGeom>
            <a:noFill/>
          </p:spPr>
          <p:txBody>
            <a:bodyPr wrap="square" rtlCol="0">
              <a:spAutoFit/>
            </a:bodyPr>
            <a:lstStyle/>
            <a:p>
              <a:r>
                <a:rPr lang="zh-CN" altLang="en-US" sz="2400" b="1" dirty="0">
                  <a:solidFill>
                    <a:srgbClr val="DD5604"/>
                  </a:solidFill>
                  <a:latin typeface="微软雅黑" panose="020B0503020204020204" charset="-122"/>
                  <a:ea typeface="微软雅黑" panose="020B0503020204020204" charset="-122"/>
                </a:rPr>
                <a:t>建设伟大工程</a:t>
              </a:r>
            </a:p>
          </p:txBody>
        </p:sp>
        <p:sp>
          <p:nvSpPr>
            <p:cNvPr id="16" name="文本框 13"/>
            <p:cNvSpPr txBox="1"/>
            <p:nvPr/>
          </p:nvSpPr>
          <p:spPr>
            <a:xfrm>
              <a:off x="3532" y="4370"/>
              <a:ext cx="4653" cy="582"/>
            </a:xfrm>
            <a:prstGeom prst="rect">
              <a:avLst/>
            </a:prstGeom>
            <a:noFill/>
          </p:spPr>
          <p:txBody>
            <a:bodyPr wrap="none" rtlCol="0">
              <a:spAutoFit/>
            </a:bodyPr>
            <a:lstStyle/>
            <a:p>
              <a:r>
                <a:rPr lang="zh-CN" altLang="en-US" dirty="0">
                  <a:solidFill>
                    <a:srgbClr val="DD5604"/>
                  </a:solidFill>
                </a:rPr>
                <a:t>（党的建设新的伟大工程）</a:t>
              </a:r>
            </a:p>
          </p:txBody>
        </p:sp>
      </p:grpSp>
      <p:grpSp>
        <p:nvGrpSpPr>
          <p:cNvPr id="17" name="组合 16"/>
          <p:cNvGrpSpPr/>
          <p:nvPr/>
        </p:nvGrpSpPr>
        <p:grpSpPr>
          <a:xfrm>
            <a:off x="5262485" y="3467677"/>
            <a:ext cx="3302635" cy="1630045"/>
            <a:chOff x="2257" y="2826"/>
            <a:chExt cx="5201" cy="2567"/>
          </a:xfrm>
        </p:grpSpPr>
        <p:sp>
          <p:nvSpPr>
            <p:cNvPr id="18" name="文本框 15"/>
            <p:cNvSpPr txBox="1"/>
            <p:nvPr/>
          </p:nvSpPr>
          <p:spPr>
            <a:xfrm>
              <a:off x="2257" y="2826"/>
              <a:ext cx="1667" cy="2567"/>
            </a:xfrm>
            <a:prstGeom prst="rect">
              <a:avLst/>
            </a:prstGeom>
            <a:noFill/>
          </p:spPr>
          <p:txBody>
            <a:bodyPr wrap="square" rtlCol="0">
              <a:spAutoFit/>
            </a:bodyPr>
            <a:lstStyle/>
            <a:p>
              <a:r>
                <a:rPr lang="en-US" altLang="zh-CN" sz="10000" b="1" i="1">
                  <a:solidFill>
                    <a:srgbClr val="E8A018"/>
                  </a:solidFill>
                  <a:latin typeface="微软雅黑" panose="020B0503020204020204" charset="-122"/>
                  <a:ea typeface="微软雅黑" panose="020B0503020204020204" charset="-122"/>
                </a:rPr>
                <a:t>4</a:t>
              </a:r>
            </a:p>
          </p:txBody>
        </p:sp>
        <p:sp>
          <p:nvSpPr>
            <p:cNvPr id="19" name="文本框 16"/>
            <p:cNvSpPr txBox="1"/>
            <p:nvPr/>
          </p:nvSpPr>
          <p:spPr>
            <a:xfrm>
              <a:off x="3812" y="3645"/>
              <a:ext cx="3480" cy="725"/>
            </a:xfrm>
            <a:prstGeom prst="rect">
              <a:avLst/>
            </a:prstGeom>
            <a:noFill/>
          </p:spPr>
          <p:txBody>
            <a:bodyPr wrap="square" rtlCol="0">
              <a:spAutoFit/>
            </a:bodyPr>
            <a:lstStyle/>
            <a:p>
              <a:r>
                <a:rPr lang="zh-CN" altLang="en-US" sz="2400" b="1" dirty="0">
                  <a:solidFill>
                    <a:srgbClr val="DD5604"/>
                  </a:solidFill>
                  <a:latin typeface="微软雅黑" panose="020B0503020204020204" charset="-122"/>
                  <a:ea typeface="微软雅黑" panose="020B0503020204020204" charset="-122"/>
                </a:rPr>
                <a:t>推进伟大事业</a:t>
              </a:r>
            </a:p>
          </p:txBody>
        </p:sp>
        <p:sp>
          <p:nvSpPr>
            <p:cNvPr id="20" name="文本框 17"/>
            <p:cNvSpPr txBox="1"/>
            <p:nvPr/>
          </p:nvSpPr>
          <p:spPr>
            <a:xfrm>
              <a:off x="3532" y="4370"/>
              <a:ext cx="3926" cy="582"/>
            </a:xfrm>
            <a:prstGeom prst="rect">
              <a:avLst/>
            </a:prstGeom>
            <a:noFill/>
          </p:spPr>
          <p:txBody>
            <a:bodyPr wrap="none" rtlCol="0">
              <a:spAutoFit/>
            </a:bodyPr>
            <a:lstStyle/>
            <a:p>
              <a:r>
                <a:rPr lang="zh-CN" altLang="en-US" dirty="0">
                  <a:solidFill>
                    <a:srgbClr val="DD5604"/>
                  </a:solidFill>
                </a:rPr>
                <a:t>（中国特色社会主义）</a:t>
              </a:r>
            </a:p>
          </p:txBody>
        </p:sp>
      </p:grpSp>
      <p:sp>
        <p:nvSpPr>
          <p:cNvPr id="21" name="文本框 22"/>
          <p:cNvSpPr txBox="1"/>
          <p:nvPr/>
        </p:nvSpPr>
        <p:spPr>
          <a:xfrm>
            <a:off x="672712" y="5107802"/>
            <a:ext cx="7786998" cy="1200329"/>
          </a:xfrm>
          <a:prstGeom prst="rect">
            <a:avLst/>
          </a:prstGeom>
          <a:noFill/>
        </p:spPr>
        <p:txBody>
          <a:bodyPr wrap="square" rtlCol="0">
            <a:spAutoFit/>
          </a:bodyPr>
          <a:lstStyle/>
          <a:p>
            <a:pPr algn="l">
              <a:lnSpc>
                <a:spcPct val="150000"/>
              </a:lnSpc>
            </a:pPr>
            <a:r>
              <a:rPr lang="zh-CN" altLang="en-US" sz="2400" dirty="0">
                <a:solidFill>
                  <a:srgbClr val="DD5604"/>
                </a:solidFill>
                <a:latin typeface="Microsoft YaHei" panose="020B0503020204020204" pitchFamily="34" charset="-122"/>
                <a:ea typeface="Microsoft YaHei" panose="020B0503020204020204" pitchFamily="34" charset="-122"/>
              </a:rPr>
              <a:t>起决定性作用的是</a:t>
            </a:r>
            <a:r>
              <a:rPr lang="zh-CN" altLang="en-US" sz="2400" dirty="0">
                <a:solidFill>
                  <a:srgbClr val="FF0000"/>
                </a:solidFill>
                <a:latin typeface="Microsoft YaHei" panose="020B0503020204020204" pitchFamily="34" charset="-122"/>
                <a:ea typeface="Microsoft YaHei" panose="020B0503020204020204" pitchFamily="34" charset="-122"/>
              </a:rPr>
              <a:t>党的建设新的伟大</a:t>
            </a:r>
            <a:r>
              <a:rPr lang="zh-CN" altLang="en-US" sz="2400" dirty="0" smtClean="0">
                <a:solidFill>
                  <a:srgbClr val="FF0000"/>
                </a:solidFill>
                <a:latin typeface="Microsoft YaHei" panose="020B0503020204020204" pitchFamily="34" charset="-122"/>
                <a:ea typeface="Microsoft YaHei" panose="020B0503020204020204" pitchFamily="34" charset="-122"/>
              </a:rPr>
              <a:t>工程</a:t>
            </a:r>
            <a:r>
              <a:rPr lang="zh-CN" altLang="en-US" sz="2400" dirty="0" smtClean="0">
                <a:solidFill>
                  <a:srgbClr val="DD5604"/>
                </a:solidFill>
                <a:latin typeface="Microsoft YaHei" panose="020B0503020204020204" pitchFamily="34" charset="-122"/>
                <a:ea typeface="Microsoft YaHei" panose="020B0503020204020204" pitchFamily="34" charset="-122"/>
              </a:rPr>
              <a:t>，我们要</a:t>
            </a:r>
            <a:r>
              <a:rPr lang="zh-CN" altLang="en-US" sz="2400" dirty="0">
                <a:solidFill>
                  <a:srgbClr val="DD5604"/>
                </a:solidFill>
                <a:latin typeface="Microsoft YaHei" panose="020B0503020204020204" pitchFamily="34" charset="-122"/>
                <a:ea typeface="Microsoft YaHei" panose="020B0503020204020204" pitchFamily="34" charset="-122"/>
              </a:rPr>
              <a:t>坚定不移</a:t>
            </a:r>
            <a:r>
              <a:rPr lang="zh-CN" altLang="en-US" sz="2400" dirty="0">
                <a:solidFill>
                  <a:srgbClr val="FF0000"/>
                </a:solidFill>
                <a:latin typeface="Microsoft YaHei" panose="020B0503020204020204" pitchFamily="34" charset="-122"/>
                <a:ea typeface="Microsoft YaHei" panose="020B0503020204020204" pitchFamily="34" charset="-122"/>
              </a:rPr>
              <a:t>全面从严治党</a:t>
            </a:r>
            <a:r>
              <a:rPr lang="zh-CN" altLang="en-US" sz="2400" dirty="0">
                <a:solidFill>
                  <a:srgbClr val="DD5604"/>
                </a:solidFill>
                <a:latin typeface="Microsoft YaHei" panose="020B0503020204020204" pitchFamily="34" charset="-122"/>
                <a:ea typeface="Microsoft YaHei" panose="020B0503020204020204" pitchFamily="34" charset="-122"/>
              </a:rPr>
              <a:t>。</a:t>
            </a:r>
          </a:p>
        </p:txBody>
      </p:sp>
      <p:grpSp>
        <p:nvGrpSpPr>
          <p:cNvPr id="22" name="组合 21"/>
          <p:cNvGrpSpPr/>
          <p:nvPr/>
        </p:nvGrpSpPr>
        <p:grpSpPr>
          <a:xfrm>
            <a:off x="2036050" y="1045152"/>
            <a:ext cx="5199380" cy="1019810"/>
            <a:chOff x="5502" y="1312"/>
            <a:chExt cx="8188" cy="1606"/>
          </a:xfrm>
        </p:grpSpPr>
        <p:sp>
          <p:nvSpPr>
            <p:cNvPr id="23" name="太阳形 22"/>
            <p:cNvSpPr/>
            <p:nvPr/>
          </p:nvSpPr>
          <p:spPr>
            <a:xfrm>
              <a:off x="5502" y="1312"/>
              <a:ext cx="1606" cy="1606"/>
            </a:xfrm>
            <a:prstGeom prst="sun">
              <a:avLst/>
            </a:prstGeom>
            <a:solidFill>
              <a:srgbClr val="E65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太阳形 23"/>
            <p:cNvSpPr/>
            <p:nvPr/>
          </p:nvSpPr>
          <p:spPr>
            <a:xfrm>
              <a:off x="9890" y="1312"/>
              <a:ext cx="1606" cy="1606"/>
            </a:xfrm>
            <a:prstGeom prst="sun">
              <a:avLst/>
            </a:prstGeom>
            <a:solidFill>
              <a:srgbClr val="E65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太阳形 24"/>
            <p:cNvSpPr/>
            <p:nvPr/>
          </p:nvSpPr>
          <p:spPr>
            <a:xfrm>
              <a:off x="7696" y="1312"/>
              <a:ext cx="1606" cy="1606"/>
            </a:xfrm>
            <a:prstGeom prst="sun">
              <a:avLst/>
            </a:prstGeom>
            <a:solidFill>
              <a:srgbClr val="E65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太阳形 27"/>
            <p:cNvSpPr/>
            <p:nvPr/>
          </p:nvSpPr>
          <p:spPr>
            <a:xfrm>
              <a:off x="12084" y="1312"/>
              <a:ext cx="1606" cy="1606"/>
            </a:xfrm>
            <a:prstGeom prst="sun">
              <a:avLst/>
            </a:prstGeom>
            <a:solidFill>
              <a:srgbClr val="E65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3"/>
            <p:cNvSpPr txBox="1"/>
            <p:nvPr/>
          </p:nvSpPr>
          <p:spPr>
            <a:xfrm>
              <a:off x="5981" y="1825"/>
              <a:ext cx="650" cy="580"/>
            </a:xfrm>
            <a:prstGeom prst="rect">
              <a:avLst/>
            </a:prstGeom>
            <a:noFill/>
          </p:spPr>
          <p:txBody>
            <a:bodyPr wrap="none" rtlCol="0">
              <a:spAutoFit/>
            </a:bodyPr>
            <a:lstStyle/>
            <a:p>
              <a:r>
                <a:rPr lang="zh-CN" altLang="en-US" b="1" dirty="0">
                  <a:solidFill>
                    <a:schemeClr val="bg1"/>
                  </a:solidFill>
                </a:rPr>
                <a:t>四</a:t>
              </a:r>
            </a:p>
          </p:txBody>
        </p:sp>
        <p:sp>
          <p:nvSpPr>
            <p:cNvPr id="30" name="文本框 24"/>
            <p:cNvSpPr txBox="1"/>
            <p:nvPr/>
          </p:nvSpPr>
          <p:spPr>
            <a:xfrm>
              <a:off x="8174" y="1825"/>
              <a:ext cx="650" cy="580"/>
            </a:xfrm>
            <a:prstGeom prst="rect">
              <a:avLst/>
            </a:prstGeom>
            <a:noFill/>
          </p:spPr>
          <p:txBody>
            <a:bodyPr wrap="none" rtlCol="0">
              <a:spAutoFit/>
            </a:bodyPr>
            <a:lstStyle/>
            <a:p>
              <a:r>
                <a:rPr lang="zh-CN" altLang="en-US" b="1" dirty="0">
                  <a:solidFill>
                    <a:schemeClr val="bg1"/>
                  </a:solidFill>
                </a:rPr>
                <a:t>个</a:t>
              </a:r>
            </a:p>
          </p:txBody>
        </p:sp>
        <p:sp>
          <p:nvSpPr>
            <p:cNvPr id="31" name="文本框 25"/>
            <p:cNvSpPr txBox="1"/>
            <p:nvPr/>
          </p:nvSpPr>
          <p:spPr>
            <a:xfrm>
              <a:off x="10368" y="1825"/>
              <a:ext cx="650" cy="580"/>
            </a:xfrm>
            <a:prstGeom prst="rect">
              <a:avLst/>
            </a:prstGeom>
            <a:noFill/>
          </p:spPr>
          <p:txBody>
            <a:bodyPr wrap="none" rtlCol="0">
              <a:spAutoFit/>
            </a:bodyPr>
            <a:lstStyle/>
            <a:p>
              <a:r>
                <a:rPr lang="zh-CN" altLang="en-US" b="1">
                  <a:solidFill>
                    <a:schemeClr val="bg1"/>
                  </a:solidFill>
                </a:rPr>
                <a:t>伟</a:t>
              </a:r>
            </a:p>
          </p:txBody>
        </p:sp>
        <p:sp>
          <p:nvSpPr>
            <p:cNvPr id="32" name="文本框 26"/>
            <p:cNvSpPr txBox="1"/>
            <p:nvPr/>
          </p:nvSpPr>
          <p:spPr>
            <a:xfrm>
              <a:off x="12562" y="1825"/>
              <a:ext cx="650" cy="580"/>
            </a:xfrm>
            <a:prstGeom prst="rect">
              <a:avLst/>
            </a:prstGeom>
            <a:noFill/>
          </p:spPr>
          <p:txBody>
            <a:bodyPr wrap="none" rtlCol="0">
              <a:spAutoFit/>
            </a:bodyPr>
            <a:lstStyle/>
            <a:p>
              <a:r>
                <a:rPr lang="zh-CN" altLang="en-US" b="1" dirty="0">
                  <a:solidFill>
                    <a:schemeClr val="bg1"/>
                  </a:solidFill>
                </a:rPr>
                <a:t>大</a:t>
              </a:r>
            </a:p>
          </p:txBody>
        </p:sp>
      </p:grpSp>
    </p:spTree>
    <p:extLst>
      <p:ext uri="{BB962C8B-B14F-4D97-AF65-F5344CB8AC3E}">
        <p14:creationId xmlns="" xmlns:p14="http://schemas.microsoft.com/office/powerpoint/2010/main" val="208498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69695" y="146046"/>
            <a:ext cx="7292414" cy="460007"/>
          </a:xfrm>
        </p:spPr>
        <p:txBody>
          <a:bodyPr/>
          <a:lstStyle/>
          <a:p>
            <a:r>
              <a:rPr lang="zh-CN" altLang="en-US" dirty="0"/>
              <a:t>八、准确把握坚定不移推进全面从严治党</a:t>
            </a:r>
          </a:p>
        </p:txBody>
      </p:sp>
      <p:sp>
        <p:nvSpPr>
          <p:cNvPr id="26" name="矩形 25"/>
          <p:cNvSpPr/>
          <p:nvPr/>
        </p:nvSpPr>
        <p:spPr>
          <a:xfrm>
            <a:off x="955964" y="1174186"/>
            <a:ext cx="7294418" cy="4442609"/>
          </a:xfrm>
          <a:prstGeom prst="rect">
            <a:avLst/>
          </a:prstGeom>
          <a:noFill/>
          <a:ln>
            <a:solidFill>
              <a:srgbClr val="CC5B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zh-CN" altLang="en-US" dirty="0"/>
          </a:p>
        </p:txBody>
      </p:sp>
      <p:sp>
        <p:nvSpPr>
          <p:cNvPr id="27" name="矩形 26"/>
          <p:cNvSpPr/>
          <p:nvPr/>
        </p:nvSpPr>
        <p:spPr>
          <a:xfrm>
            <a:off x="1258955" y="1917376"/>
            <a:ext cx="6665843" cy="2677656"/>
          </a:xfrm>
          <a:prstGeom prst="rect">
            <a:avLst/>
          </a:prstGeom>
        </p:spPr>
        <p:txBody>
          <a:bodyPr wrap="square">
            <a:spAutoFit/>
          </a:bodyPr>
          <a:lstStyle/>
          <a:p>
            <a:pPr>
              <a:lnSpc>
                <a:spcPct val="200000"/>
              </a:lnSpc>
            </a:pPr>
            <a:r>
              <a:rPr lang="zh-CN" altLang="en-US" sz="2800" dirty="0">
                <a:solidFill>
                  <a:srgbClr val="DD5604"/>
                </a:solidFill>
                <a:latin typeface="Microsoft YaHei" panose="020B0503020204020204" pitchFamily="34" charset="-122"/>
                <a:ea typeface="Microsoft YaHei" panose="020B0503020204020204" pitchFamily="34" charset="-122"/>
              </a:rPr>
              <a:t>十九大报告对党的建设高度重视，报告总篇幅是</a:t>
            </a:r>
            <a:r>
              <a:rPr lang="en-US" altLang="zh-CN" sz="2800" dirty="0">
                <a:solidFill>
                  <a:srgbClr val="DD5604"/>
                </a:solidFill>
                <a:latin typeface="Microsoft YaHei" panose="020B0503020204020204" pitchFamily="34" charset="-122"/>
                <a:ea typeface="Microsoft YaHei" panose="020B0503020204020204" pitchFamily="34" charset="-122"/>
              </a:rPr>
              <a:t>3.2</a:t>
            </a:r>
            <a:r>
              <a:rPr lang="zh-CN" altLang="en-US" sz="2800" dirty="0">
                <a:solidFill>
                  <a:srgbClr val="DD5604"/>
                </a:solidFill>
                <a:latin typeface="Microsoft YaHei" panose="020B0503020204020204" pitchFamily="34" charset="-122"/>
                <a:ea typeface="Microsoft YaHei" panose="020B0503020204020204" pitchFamily="34" charset="-122"/>
              </a:rPr>
              <a:t>万字，党建</a:t>
            </a:r>
            <a:r>
              <a:rPr lang="zh-CN" altLang="en-US" sz="2800" dirty="0" smtClean="0">
                <a:solidFill>
                  <a:srgbClr val="DD5604"/>
                </a:solidFill>
                <a:latin typeface="Microsoft YaHei" panose="020B0503020204020204" pitchFamily="34" charset="-122"/>
                <a:ea typeface="Microsoft YaHei" panose="020B0503020204020204" pitchFamily="34" charset="-122"/>
              </a:rPr>
              <a:t>部分共</a:t>
            </a:r>
            <a:r>
              <a:rPr lang="en-US" altLang="zh-CN" sz="2800" dirty="0" smtClean="0">
                <a:solidFill>
                  <a:srgbClr val="DD5604"/>
                </a:solidFill>
                <a:latin typeface="Microsoft YaHei" panose="020B0503020204020204" pitchFamily="34" charset="-122"/>
                <a:ea typeface="Microsoft YaHei" panose="020B0503020204020204" pitchFamily="34" charset="-122"/>
              </a:rPr>
              <a:t>4100</a:t>
            </a:r>
            <a:r>
              <a:rPr lang="zh-CN" altLang="en-US" sz="2800" dirty="0">
                <a:solidFill>
                  <a:srgbClr val="DD5604"/>
                </a:solidFill>
                <a:latin typeface="Microsoft YaHei" panose="020B0503020204020204" pitchFamily="34" charset="-122"/>
                <a:ea typeface="Microsoft YaHei" panose="020B0503020204020204" pitchFamily="34" charset="-122"/>
              </a:rPr>
              <a:t>多字，占了整个篇幅的</a:t>
            </a:r>
            <a:r>
              <a:rPr lang="en-US" altLang="zh-CN" sz="2800" dirty="0">
                <a:solidFill>
                  <a:srgbClr val="DD5604"/>
                </a:solidFill>
                <a:latin typeface="Microsoft YaHei" panose="020B0503020204020204" pitchFamily="34" charset="-122"/>
                <a:ea typeface="Microsoft YaHei" panose="020B0503020204020204" pitchFamily="34" charset="-122"/>
              </a:rPr>
              <a:t>1/8</a:t>
            </a:r>
            <a:r>
              <a:rPr lang="zh-CN" altLang="en-US" sz="2800" dirty="0">
                <a:solidFill>
                  <a:srgbClr val="DD5604"/>
                </a:solidFill>
                <a:latin typeface="Microsoft YaHei" panose="020B0503020204020204" pitchFamily="34" charset="-122"/>
                <a:ea typeface="Microsoft YaHei" panose="020B0503020204020204" pitchFamily="34" charset="-122"/>
              </a:rPr>
              <a:t>，可见分量之</a:t>
            </a:r>
            <a:r>
              <a:rPr lang="zh-CN" altLang="en-US" sz="2800" dirty="0" smtClean="0">
                <a:solidFill>
                  <a:srgbClr val="DD5604"/>
                </a:solidFill>
                <a:latin typeface="Microsoft YaHei" panose="020B0503020204020204" pitchFamily="34" charset="-122"/>
                <a:ea typeface="Microsoft YaHei" panose="020B0503020204020204" pitchFamily="34" charset="-122"/>
              </a:rPr>
              <a:t>重。</a:t>
            </a:r>
            <a:endParaRPr lang="zh-CN" altLang="en-US" dirty="0" smtClean="0">
              <a:solidFill>
                <a:srgbClr val="DD5604"/>
              </a:solidFill>
              <a:latin typeface="Microsoft YaHei" panose="020B0503020204020204" pitchFamily="34" charset="-122"/>
              <a:ea typeface="Microsoft YaHei" panose="020B0503020204020204" pitchFamily="34" charset="-122"/>
            </a:endParaRPr>
          </a:p>
        </p:txBody>
      </p:sp>
    </p:spTree>
    <p:extLst>
      <p:ext uri="{BB962C8B-B14F-4D97-AF65-F5344CB8AC3E}">
        <p14:creationId xmlns="" xmlns:p14="http://schemas.microsoft.com/office/powerpoint/2010/main" val="208498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up)">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69694" y="146046"/>
            <a:ext cx="6725989" cy="460007"/>
          </a:xfrm>
        </p:spPr>
        <p:txBody>
          <a:bodyPr/>
          <a:lstStyle/>
          <a:p>
            <a:r>
              <a:rPr lang="zh-CN" altLang="en-US" dirty="0"/>
              <a:t>八、准确把握坚定不移推进全面从严治党</a:t>
            </a:r>
          </a:p>
        </p:txBody>
      </p:sp>
      <p:sp>
        <p:nvSpPr>
          <p:cNvPr id="4" name="矩形 3"/>
          <p:cNvSpPr/>
          <p:nvPr/>
        </p:nvSpPr>
        <p:spPr>
          <a:xfrm>
            <a:off x="1081734" y="4056388"/>
            <a:ext cx="6980529" cy="2398199"/>
          </a:xfrm>
          <a:prstGeom prst="rect">
            <a:avLst/>
          </a:prstGeom>
          <a:solidFill>
            <a:srgbClr val="9C3C3F"/>
          </a:solidFill>
          <a:ln>
            <a:noFill/>
          </a:ln>
        </p:spPr>
        <p:txBody>
          <a:bodyPr wrap="square" lIns="180000" tIns="324000" rIns="180000" bIns="180000">
            <a:noAutofit/>
          </a:bodyPr>
          <a:lstStyle/>
          <a:p>
            <a:pPr>
              <a:lnSpc>
                <a:spcPct val="150000"/>
              </a:lnSpc>
            </a:pPr>
            <a:r>
              <a:rPr lang="en-US" altLang="zh-CN" sz="2000" dirty="0">
                <a:solidFill>
                  <a:schemeClr val="bg1"/>
                </a:solidFill>
                <a:latin typeface="微软雅黑" panose="020B0503020204020204" pitchFamily="34" charset="-122"/>
                <a:ea typeface="微软雅黑" panose="020B0503020204020204" pitchFamily="34" charset="-122"/>
                <a:cs typeface="Helvetica" panose="020B0604020202020204" pitchFamily="34" charset="0"/>
              </a:rPr>
              <a:t>       </a:t>
            </a:r>
            <a:r>
              <a:rPr lang="zh-CN" altLang="zh-CN" sz="2000" dirty="0">
                <a:solidFill>
                  <a:schemeClr val="bg1"/>
                </a:solidFill>
                <a:latin typeface="微软雅黑" panose="020B0503020204020204" pitchFamily="34" charset="-122"/>
                <a:ea typeface="微软雅黑" panose="020B0503020204020204" pitchFamily="34" charset="-122"/>
                <a:cs typeface="Helvetica" panose="020B0604020202020204" pitchFamily="34" charset="0"/>
              </a:rPr>
              <a:t>我们党面临的执政环境是复杂的，影响党的先进性、弱化党的纯洁性的因素也是复杂的，党内存在的思想不纯、组织不纯、作风不纯等突出问题尚未得到根本解决，还出现了一些新情况新问题。</a:t>
            </a:r>
            <a:endParaRPr lang="zh-CN" altLang="en-US" sz="2000" dirty="0">
              <a:solidFill>
                <a:schemeClr val="bg1"/>
              </a:solidFill>
              <a:latin typeface="微软雅黑" panose="020B0503020204020204" pitchFamily="34" charset="-122"/>
              <a:ea typeface="微软雅黑" panose="020B0503020204020204" pitchFamily="34" charset="-122"/>
              <a:cs typeface="Helvetica" panose="020B0604020202020204" pitchFamily="34" charset="0"/>
            </a:endParaRPr>
          </a:p>
        </p:txBody>
      </p:sp>
      <p:grpSp>
        <p:nvGrpSpPr>
          <p:cNvPr id="5" name="组合 4">
            <a:extLst>
              <a:ext uri="{FF2B5EF4-FFF2-40B4-BE49-F238E27FC236}">
                <a16:creationId xmlns:a16="http://schemas.microsoft.com/office/drawing/2014/main" xmlns="" id="{BCDBDDBE-8F0A-4939-AF06-319BA32A8F97}"/>
              </a:ext>
            </a:extLst>
          </p:cNvPr>
          <p:cNvGrpSpPr/>
          <p:nvPr/>
        </p:nvGrpSpPr>
        <p:grpSpPr>
          <a:xfrm>
            <a:off x="1764420" y="816526"/>
            <a:ext cx="5615160" cy="540001"/>
            <a:chOff x="1766730" y="727570"/>
            <a:chExt cx="5615160" cy="540001"/>
          </a:xfrm>
        </p:grpSpPr>
        <p:grpSp>
          <p:nvGrpSpPr>
            <p:cNvPr id="6" name="组合 5">
              <a:extLst>
                <a:ext uri="{FF2B5EF4-FFF2-40B4-BE49-F238E27FC236}">
                  <a16:creationId xmlns:a16="http://schemas.microsoft.com/office/drawing/2014/main" xmlns="" id="{C104BE66-A5D5-4591-9643-3703DE9ACC1F}"/>
                </a:ext>
              </a:extLst>
            </p:cNvPr>
            <p:cNvGrpSpPr/>
            <p:nvPr/>
          </p:nvGrpSpPr>
          <p:grpSpPr>
            <a:xfrm>
              <a:off x="1766730" y="727570"/>
              <a:ext cx="5615160" cy="540000"/>
              <a:chOff x="1032077" y="719676"/>
              <a:chExt cx="5615160" cy="540000"/>
            </a:xfrm>
          </p:grpSpPr>
          <p:sp>
            <p:nvSpPr>
              <p:cNvPr id="8" name="矩形 7">
                <a:extLst>
                  <a:ext uri="{FF2B5EF4-FFF2-40B4-BE49-F238E27FC236}">
                    <a16:creationId xmlns:a16="http://schemas.microsoft.com/office/drawing/2014/main" xmlns="" id="{331A1CF4-9755-49D7-A7E1-D9EA5AF8F6ED}"/>
                  </a:ext>
                </a:extLst>
              </p:cNvPr>
              <p:cNvSpPr/>
              <p:nvPr/>
            </p:nvSpPr>
            <p:spPr>
              <a:xfrm>
                <a:off x="1113260" y="719676"/>
                <a:ext cx="5533977" cy="540000"/>
              </a:xfrm>
              <a:prstGeom prst="rect">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endParaRPr>
              </a:p>
            </p:txBody>
          </p:sp>
          <p:sp>
            <p:nvSpPr>
              <p:cNvPr id="9" name="燕尾形 8">
                <a:extLst>
                  <a:ext uri="{FF2B5EF4-FFF2-40B4-BE49-F238E27FC236}">
                    <a16:creationId xmlns:a16="http://schemas.microsoft.com/office/drawing/2014/main" xmlns="" id="{F793724E-B30D-4C93-986F-28C225FE0E6D}"/>
                  </a:ext>
                </a:extLst>
              </p:cNvPr>
              <p:cNvSpPr/>
              <p:nvPr/>
            </p:nvSpPr>
            <p:spPr>
              <a:xfrm rot="10800000" flipH="1">
                <a:off x="1509255" y="719676"/>
                <a:ext cx="404222" cy="5400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sp>
            <p:nvSpPr>
              <p:cNvPr id="10" name="文本占位符 22">
                <a:extLst>
                  <a:ext uri="{FF2B5EF4-FFF2-40B4-BE49-F238E27FC236}">
                    <a16:creationId xmlns:a16="http://schemas.microsoft.com/office/drawing/2014/main" xmlns="" id="{89693319-34FC-442C-B9A3-E9EFF8278A83}"/>
                  </a:ext>
                </a:extLst>
              </p:cNvPr>
              <p:cNvSpPr txBox="1">
                <a:spLocks/>
              </p:cNvSpPr>
              <p:nvPr/>
            </p:nvSpPr>
            <p:spPr>
              <a:xfrm>
                <a:off x="1959295" y="719676"/>
                <a:ext cx="3924792" cy="540000"/>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dirty="0"/>
                  <a:t>要清醒认识党的建设面临的形势</a:t>
                </a:r>
              </a:p>
            </p:txBody>
          </p:sp>
          <p:sp>
            <p:nvSpPr>
              <p:cNvPr id="11" name="矩形 10">
                <a:extLst>
                  <a:ext uri="{FF2B5EF4-FFF2-40B4-BE49-F238E27FC236}">
                    <a16:creationId xmlns:a16="http://schemas.microsoft.com/office/drawing/2014/main" xmlns="" id="{AA83F3FF-30A8-4F48-811D-97B8E63FCFD7}"/>
                  </a:ext>
                </a:extLst>
              </p:cNvPr>
              <p:cNvSpPr/>
              <p:nvPr/>
            </p:nvSpPr>
            <p:spPr>
              <a:xfrm>
                <a:off x="1032077" y="820400"/>
                <a:ext cx="697627" cy="369332"/>
              </a:xfrm>
              <a:prstGeom prst="rect">
                <a:avLst/>
              </a:prstGeom>
            </p:spPr>
            <p:txBody>
              <a:bodyPr anchor="ctr" anchorCtr="0"/>
              <a:lstStyle/>
              <a:p>
                <a:pPr algn="ctr">
                  <a:lnSpc>
                    <a:spcPct val="90000"/>
                  </a:lnSpc>
                  <a:spcBef>
                    <a:spcPts val="1000"/>
                  </a:spcBef>
                </a:pPr>
                <a:r>
                  <a:rPr lang="en-US" altLang="zh-CN" sz="2000" dirty="0">
                    <a:solidFill>
                      <a:schemeClr val="bg1"/>
                    </a:solidFill>
                    <a:latin typeface="微软雅黑" panose="020B0503020204020204" pitchFamily="34" charset="-122"/>
                    <a:ea typeface="微软雅黑" panose="020B0503020204020204" pitchFamily="34" charset="-122"/>
                  </a:rPr>
                  <a:t>1</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
          <p:nvSpPr>
            <p:cNvPr id="7" name="燕尾形 8">
              <a:extLst>
                <a:ext uri="{FF2B5EF4-FFF2-40B4-BE49-F238E27FC236}">
                  <a16:creationId xmlns:a16="http://schemas.microsoft.com/office/drawing/2014/main" xmlns="" id="{16298D92-8912-478C-B6C4-1B6C6C3D0C5C}"/>
                </a:ext>
              </a:extLst>
            </p:cNvPr>
            <p:cNvSpPr/>
            <p:nvPr/>
          </p:nvSpPr>
          <p:spPr>
            <a:xfrm rot="10800000">
              <a:off x="6618740" y="727571"/>
              <a:ext cx="404222" cy="5400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grpSp>
      <p:grpSp>
        <p:nvGrpSpPr>
          <p:cNvPr id="13" name="组合 12">
            <a:extLst>
              <a:ext uri="{FF2B5EF4-FFF2-40B4-BE49-F238E27FC236}">
                <a16:creationId xmlns:a16="http://schemas.microsoft.com/office/drawing/2014/main" xmlns="" id="{990410FB-22BC-4786-9B1D-ADD5B837FB55}"/>
              </a:ext>
            </a:extLst>
          </p:cNvPr>
          <p:cNvGrpSpPr/>
          <p:nvPr/>
        </p:nvGrpSpPr>
        <p:grpSpPr>
          <a:xfrm rot="10800000">
            <a:off x="3628530" y="1396158"/>
            <a:ext cx="1886935" cy="1819097"/>
            <a:chOff x="3732027" y="2818174"/>
            <a:chExt cx="1360968" cy="1312039"/>
          </a:xfrm>
        </p:grpSpPr>
        <p:sp>
          <p:nvSpPr>
            <p:cNvPr id="14" name="正五边形 13">
              <a:extLst>
                <a:ext uri="{FF2B5EF4-FFF2-40B4-BE49-F238E27FC236}">
                  <a16:creationId xmlns:a16="http://schemas.microsoft.com/office/drawing/2014/main" xmlns="" id="{062FDBA7-38F3-4CC6-AF12-934C8985491B}"/>
                </a:ext>
              </a:extLst>
            </p:cNvPr>
            <p:cNvSpPr/>
            <p:nvPr/>
          </p:nvSpPr>
          <p:spPr>
            <a:xfrm rot="10800000">
              <a:off x="3732027" y="2834053"/>
              <a:ext cx="1360968" cy="1296160"/>
            </a:xfrm>
            <a:prstGeom prst="pentagon">
              <a:avLst/>
            </a:prstGeom>
            <a:solidFill>
              <a:srgbClr val="E65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xmlns="" id="{6EAC2BD8-22D9-4FE3-B674-FAD976639912}"/>
                </a:ext>
              </a:extLst>
            </p:cNvPr>
            <p:cNvSpPr/>
            <p:nvPr/>
          </p:nvSpPr>
          <p:spPr>
            <a:xfrm rot="10800000">
              <a:off x="4012936" y="2818174"/>
              <a:ext cx="799152" cy="1043337"/>
            </a:xfrm>
            <a:prstGeom prst="rect">
              <a:avLst/>
            </a:prstGeom>
          </p:spPr>
          <p:txBody>
            <a:bodyPr wrap="none">
              <a:spAutoFit/>
            </a:bodyPr>
            <a:lstStyle/>
            <a:p>
              <a:pPr algn="ctr"/>
              <a:r>
                <a:rPr lang="zh-CN" altLang="en-US" sz="2400" b="1" dirty="0">
                  <a:solidFill>
                    <a:schemeClr val="bg1"/>
                  </a:solidFill>
                  <a:latin typeface="Microsoft YaHei" panose="020B0503020204020204" pitchFamily="34" charset="-122"/>
                  <a:ea typeface="Microsoft YaHei" panose="020B0503020204020204" pitchFamily="34" charset="-122"/>
                </a:rPr>
                <a:t>全面从</a:t>
              </a:r>
              <a:endParaRPr lang="en-US" altLang="zh-CN" sz="2400" b="1" dirty="0">
                <a:solidFill>
                  <a:schemeClr val="bg1"/>
                </a:solidFill>
                <a:latin typeface="Microsoft YaHei" panose="020B0503020204020204" pitchFamily="34" charset="-122"/>
                <a:ea typeface="Microsoft YaHei" panose="020B0503020204020204" pitchFamily="34" charset="-122"/>
              </a:endParaRPr>
            </a:p>
            <a:p>
              <a:pPr algn="ctr"/>
              <a:r>
                <a:rPr lang="zh-CN" altLang="en-US" sz="2400" b="1" dirty="0">
                  <a:solidFill>
                    <a:schemeClr val="bg1"/>
                  </a:solidFill>
                  <a:latin typeface="Microsoft YaHei" panose="020B0503020204020204" pitchFamily="34" charset="-122"/>
                  <a:ea typeface="Microsoft YaHei" panose="020B0503020204020204" pitchFamily="34" charset="-122"/>
                </a:rPr>
                <a:t>严治党</a:t>
              </a:r>
              <a:endParaRPr lang="en-US" altLang="zh-CN" sz="2400" b="1" dirty="0">
                <a:solidFill>
                  <a:schemeClr val="bg1"/>
                </a:solidFill>
                <a:latin typeface="Microsoft YaHei" panose="020B0503020204020204" pitchFamily="34" charset="-122"/>
                <a:ea typeface="Microsoft YaHei" panose="020B0503020204020204" pitchFamily="34" charset="-122"/>
              </a:endParaRPr>
            </a:p>
            <a:p>
              <a:pPr algn="ctr"/>
              <a:r>
                <a:rPr lang="zh-CN" altLang="en-US" sz="2000" dirty="0">
                  <a:solidFill>
                    <a:schemeClr val="bg1"/>
                  </a:solidFill>
                  <a:latin typeface="Microsoft YaHei" panose="020B0503020204020204" pitchFamily="34" charset="-122"/>
                  <a:ea typeface="Microsoft YaHei" panose="020B0503020204020204" pitchFamily="34" charset="-122"/>
                </a:rPr>
                <a:t>取得显</a:t>
              </a:r>
              <a:endParaRPr lang="en-US" altLang="zh-CN" sz="2000" dirty="0">
                <a:solidFill>
                  <a:schemeClr val="bg1"/>
                </a:solidFill>
                <a:latin typeface="Microsoft YaHei" panose="020B0503020204020204" pitchFamily="34" charset="-122"/>
                <a:ea typeface="Microsoft YaHei" panose="020B0503020204020204" pitchFamily="34" charset="-122"/>
              </a:endParaRPr>
            </a:p>
            <a:p>
              <a:pPr algn="ctr"/>
              <a:r>
                <a:rPr lang="zh-CN" altLang="en-US" sz="2000" dirty="0">
                  <a:solidFill>
                    <a:schemeClr val="bg1"/>
                  </a:solidFill>
                  <a:latin typeface="Microsoft YaHei" panose="020B0503020204020204" pitchFamily="34" charset="-122"/>
                  <a:ea typeface="Microsoft YaHei" panose="020B0503020204020204" pitchFamily="34" charset="-122"/>
                </a:rPr>
                <a:t>著成绩</a:t>
              </a:r>
            </a:p>
          </p:txBody>
        </p:sp>
      </p:grpSp>
      <p:grpSp>
        <p:nvGrpSpPr>
          <p:cNvPr id="24" name="组合 23">
            <a:extLst>
              <a:ext uri="{FF2B5EF4-FFF2-40B4-BE49-F238E27FC236}">
                <a16:creationId xmlns:a16="http://schemas.microsoft.com/office/drawing/2014/main" xmlns="" id="{FC40C95E-A741-4ED7-BEB1-3BF954D97283}"/>
              </a:ext>
            </a:extLst>
          </p:cNvPr>
          <p:cNvGrpSpPr/>
          <p:nvPr/>
        </p:nvGrpSpPr>
        <p:grpSpPr>
          <a:xfrm>
            <a:off x="3500834" y="3200791"/>
            <a:ext cx="2142328" cy="1059980"/>
            <a:chOff x="3500834" y="3200791"/>
            <a:chExt cx="2142328" cy="1059980"/>
          </a:xfrm>
        </p:grpSpPr>
        <p:sp>
          <p:nvSpPr>
            <p:cNvPr id="19" name="流程图: 离页连接符 18">
              <a:extLst>
                <a:ext uri="{FF2B5EF4-FFF2-40B4-BE49-F238E27FC236}">
                  <a16:creationId xmlns:a16="http://schemas.microsoft.com/office/drawing/2014/main" xmlns="" id="{0B36F31B-3AA2-4769-9D1A-E34E452440B6}"/>
                </a:ext>
              </a:extLst>
            </p:cNvPr>
            <p:cNvSpPr/>
            <p:nvPr/>
          </p:nvSpPr>
          <p:spPr>
            <a:xfrm>
              <a:off x="3500834" y="3200791"/>
              <a:ext cx="2142328" cy="1059980"/>
            </a:xfrm>
            <a:prstGeom prst="flowChartOffpageConnector">
              <a:avLst/>
            </a:prstGeom>
            <a:solidFill>
              <a:schemeClr val="accent6">
                <a:lumMod val="50000"/>
              </a:schemeClr>
            </a:solidFill>
            <a:ln>
              <a:solidFill>
                <a:schemeClr val="bg1"/>
              </a:solidFill>
            </a:ln>
          </p:spPr>
          <p:txBody>
            <a:bodyPr wrap="none" tIns="180000" anchor="t" anchorCtr="0">
              <a:noAutofit/>
            </a:bodyPr>
            <a:lstStyle/>
            <a:p>
              <a:pPr algn="ctr"/>
              <a:r>
                <a:rPr lang="zh-CN" altLang="zh-CN" b="1" dirty="0">
                  <a:solidFill>
                    <a:schemeClr val="bg1"/>
                  </a:solidFill>
                  <a:latin typeface="微软雅黑" panose="020B0503020204020204" pitchFamily="34" charset="-122"/>
                  <a:ea typeface="微软雅黑" panose="020B0503020204020204" pitchFamily="34" charset="-122"/>
                  <a:cs typeface="Helvetica" panose="020B0604020202020204" pitchFamily="34" charset="0"/>
                </a:rPr>
                <a:t>但要清醒看到</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23" name="图形 22" descr="眼镜">
              <a:extLst>
                <a:ext uri="{FF2B5EF4-FFF2-40B4-BE49-F238E27FC236}">
                  <a16:creationId xmlns:a16="http://schemas.microsoft.com/office/drawing/2014/main" xmlns="" id="{20AFB7C9-6E25-4700-8DBB-BB25CE4B782B}"/>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asvg="http://schemas.microsoft.com/office/drawing/2016/SVG/main" xmlns="" r:embed="rId3"/>
                </a:ext>
              </a:extLst>
            </a:blip>
            <a:stretch>
              <a:fillRect/>
            </a:stretch>
          </p:blipFill>
          <p:spPr>
            <a:xfrm>
              <a:off x="4236600" y="3589974"/>
              <a:ext cx="670797" cy="670797"/>
            </a:xfrm>
            <a:prstGeom prst="rect">
              <a:avLst/>
            </a:prstGeom>
          </p:spPr>
        </p:pic>
      </p:grpSp>
    </p:spTree>
    <p:extLst>
      <p:ext uri="{BB962C8B-B14F-4D97-AF65-F5344CB8AC3E}">
        <p14:creationId xmlns="" xmlns:p14="http://schemas.microsoft.com/office/powerpoint/2010/main" val="380782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up)">
                                      <p:cBhvr>
                                        <p:cTn id="17" dur="500"/>
                                        <p:tgtEl>
                                          <p:spTgt spid="24"/>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up)">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69694" y="146046"/>
            <a:ext cx="6385747" cy="460007"/>
          </a:xfrm>
        </p:spPr>
        <p:txBody>
          <a:bodyPr/>
          <a:lstStyle/>
          <a:p>
            <a:r>
              <a:rPr lang="zh-CN" altLang="en-US" dirty="0"/>
              <a:t>八、准确把握坚定不移推进全面从严治党</a:t>
            </a:r>
          </a:p>
        </p:txBody>
      </p:sp>
      <p:pic>
        <p:nvPicPr>
          <p:cNvPr id="13" name="图片 1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916826" y="2797057"/>
            <a:ext cx="1418556" cy="1446028"/>
          </a:xfrm>
          <a:prstGeom prst="rect">
            <a:avLst/>
          </a:prstGeom>
        </p:spPr>
      </p:pic>
      <p:sp>
        <p:nvSpPr>
          <p:cNvPr id="33" name="矩形 32"/>
          <p:cNvSpPr/>
          <p:nvPr/>
        </p:nvSpPr>
        <p:spPr>
          <a:xfrm>
            <a:off x="3583367" y="4337356"/>
            <a:ext cx="2236510" cy="707886"/>
          </a:xfrm>
          <a:prstGeom prst="rect">
            <a:avLst/>
          </a:prstGeom>
        </p:spPr>
        <p:txBody>
          <a:bodyPr wrap="none">
            <a:spAutoFit/>
          </a:bodyPr>
          <a:lstStyle/>
          <a:p>
            <a:pPr algn="ctr"/>
            <a:r>
              <a:rPr lang="zh-CN" altLang="en-US" sz="2000" b="1" dirty="0">
                <a:solidFill>
                  <a:srgbClr val="DA251C"/>
                </a:solidFill>
                <a:latin typeface="Microsoft YaHei" panose="020B0503020204020204" pitchFamily="34" charset="-122"/>
                <a:ea typeface="Microsoft YaHei" panose="020B0503020204020204" pitchFamily="34" charset="-122"/>
              </a:rPr>
              <a:t>党的建设六个层次</a:t>
            </a:r>
            <a:endParaRPr lang="en-US" altLang="zh-CN" sz="2000" b="1" dirty="0">
              <a:solidFill>
                <a:srgbClr val="DA251C"/>
              </a:solidFill>
              <a:latin typeface="Microsoft YaHei" panose="020B0503020204020204" pitchFamily="34" charset="-122"/>
              <a:ea typeface="Microsoft YaHei" panose="020B0503020204020204" pitchFamily="34" charset="-122"/>
            </a:endParaRPr>
          </a:p>
          <a:p>
            <a:pPr algn="ctr"/>
            <a:r>
              <a:rPr lang="zh-CN" altLang="en-US" sz="2000" b="1" dirty="0">
                <a:solidFill>
                  <a:srgbClr val="DA251C"/>
                </a:solidFill>
                <a:latin typeface="Microsoft YaHei" panose="020B0503020204020204" pitchFamily="34" charset="-122"/>
                <a:ea typeface="Microsoft YaHei" panose="020B0503020204020204" pitchFamily="34" charset="-122"/>
              </a:rPr>
              <a:t>总要求</a:t>
            </a:r>
          </a:p>
        </p:txBody>
      </p:sp>
      <p:sp>
        <p:nvSpPr>
          <p:cNvPr id="36" name="矩形 35"/>
          <p:cNvSpPr/>
          <p:nvPr/>
        </p:nvSpPr>
        <p:spPr>
          <a:xfrm>
            <a:off x="3583365" y="1306823"/>
            <a:ext cx="1723549" cy="400110"/>
          </a:xfrm>
          <a:prstGeom prst="rect">
            <a:avLst/>
          </a:prstGeom>
        </p:spPr>
        <p:txBody>
          <a:bodyPr wrap="none">
            <a:spAutoFit/>
          </a:bodyPr>
          <a:lstStyle/>
          <a:p>
            <a:pPr algn="ctr"/>
            <a:r>
              <a:rPr lang="zh-CN" altLang="en-US" sz="2000" b="1" dirty="0">
                <a:solidFill>
                  <a:srgbClr val="DD5604"/>
                </a:solidFill>
                <a:latin typeface="Microsoft YaHei" panose="020B0503020204020204" pitchFamily="34" charset="-122"/>
                <a:ea typeface="Microsoft YaHei" panose="020B0503020204020204" pitchFamily="34" charset="-122"/>
              </a:rPr>
              <a:t>一个根本原则</a:t>
            </a:r>
          </a:p>
        </p:txBody>
      </p:sp>
      <p:sp>
        <p:nvSpPr>
          <p:cNvPr id="37" name="矩形 36"/>
          <p:cNvSpPr/>
          <p:nvPr/>
        </p:nvSpPr>
        <p:spPr>
          <a:xfrm>
            <a:off x="3544894" y="1717690"/>
            <a:ext cx="1800493" cy="646331"/>
          </a:xfrm>
          <a:prstGeom prst="rect">
            <a:avLst/>
          </a:prstGeom>
        </p:spPr>
        <p:txBody>
          <a:bodyPr wrap="none">
            <a:spAutoFit/>
          </a:bodyPr>
          <a:lstStyle/>
          <a:p>
            <a:pPr algn="ctr"/>
            <a:r>
              <a:rPr lang="zh-CN" altLang="en-US" dirty="0">
                <a:latin typeface="Microsoft YaHei" panose="020B0503020204020204" pitchFamily="34" charset="-122"/>
                <a:ea typeface="Microsoft YaHei" panose="020B0503020204020204" pitchFamily="34" charset="-122"/>
              </a:rPr>
              <a:t>坚持和加强党的</a:t>
            </a:r>
            <a:endParaRPr lang="en-US" altLang="zh-CN" dirty="0">
              <a:latin typeface="Microsoft YaHei" panose="020B0503020204020204" pitchFamily="34" charset="-122"/>
              <a:ea typeface="Microsoft YaHei" panose="020B0503020204020204" pitchFamily="34" charset="-122"/>
            </a:endParaRPr>
          </a:p>
          <a:p>
            <a:pPr algn="ctr"/>
            <a:r>
              <a:rPr lang="zh-CN" altLang="en-US" dirty="0">
                <a:latin typeface="Microsoft YaHei" panose="020B0503020204020204" pitchFamily="34" charset="-122"/>
                <a:ea typeface="Microsoft YaHei" panose="020B0503020204020204" pitchFamily="34" charset="-122"/>
              </a:rPr>
              <a:t>全面领导</a:t>
            </a:r>
          </a:p>
        </p:txBody>
      </p:sp>
      <p:sp>
        <p:nvSpPr>
          <p:cNvPr id="39" name="矩形 38"/>
          <p:cNvSpPr/>
          <p:nvPr/>
        </p:nvSpPr>
        <p:spPr>
          <a:xfrm>
            <a:off x="939402" y="2294939"/>
            <a:ext cx="1723549" cy="400110"/>
          </a:xfrm>
          <a:prstGeom prst="rect">
            <a:avLst/>
          </a:prstGeom>
        </p:spPr>
        <p:txBody>
          <a:bodyPr wrap="none">
            <a:spAutoFit/>
          </a:bodyPr>
          <a:lstStyle/>
          <a:p>
            <a:pPr algn="ctr"/>
            <a:r>
              <a:rPr lang="zh-CN" altLang="en-US" sz="2000" b="1" dirty="0">
                <a:solidFill>
                  <a:srgbClr val="DD5604"/>
                </a:solidFill>
                <a:latin typeface="Microsoft YaHei" panose="020B0503020204020204" pitchFamily="34" charset="-122"/>
                <a:ea typeface="Microsoft YaHei" panose="020B0503020204020204" pitchFamily="34" charset="-122"/>
              </a:rPr>
              <a:t>一条指导方针</a:t>
            </a:r>
          </a:p>
        </p:txBody>
      </p:sp>
      <p:sp>
        <p:nvSpPr>
          <p:cNvPr id="40" name="矩形 39"/>
          <p:cNvSpPr/>
          <p:nvPr/>
        </p:nvSpPr>
        <p:spPr>
          <a:xfrm>
            <a:off x="1016347" y="2705806"/>
            <a:ext cx="1569660" cy="646331"/>
          </a:xfrm>
          <a:prstGeom prst="rect">
            <a:avLst/>
          </a:prstGeom>
        </p:spPr>
        <p:txBody>
          <a:bodyPr wrap="none">
            <a:spAutoFit/>
          </a:bodyPr>
          <a:lstStyle/>
          <a:p>
            <a:pPr algn="ctr"/>
            <a:r>
              <a:rPr lang="zh-CN" altLang="en-US" dirty="0" smtClean="0">
                <a:latin typeface="Microsoft YaHei" panose="020B0503020204020204" pitchFamily="34" charset="-122"/>
                <a:ea typeface="Microsoft YaHei" panose="020B0503020204020204" pitchFamily="34" charset="-122"/>
              </a:rPr>
              <a:t>坚持党要</a:t>
            </a:r>
            <a:r>
              <a:rPr lang="zh-CN" altLang="en-US" dirty="0">
                <a:latin typeface="Microsoft YaHei" panose="020B0503020204020204" pitchFamily="34" charset="-122"/>
                <a:ea typeface="Microsoft YaHei" panose="020B0503020204020204" pitchFamily="34" charset="-122"/>
              </a:rPr>
              <a:t>管党</a:t>
            </a:r>
            <a:endParaRPr lang="en-US" altLang="zh-CN" dirty="0">
              <a:latin typeface="Microsoft YaHei" panose="020B0503020204020204" pitchFamily="34" charset="-122"/>
              <a:ea typeface="Microsoft YaHei" panose="020B0503020204020204" pitchFamily="34" charset="-122"/>
            </a:endParaRPr>
          </a:p>
          <a:p>
            <a:pPr algn="ctr"/>
            <a:r>
              <a:rPr lang="zh-CN" altLang="en-US" dirty="0">
                <a:latin typeface="Microsoft YaHei" panose="020B0503020204020204" pitchFamily="34" charset="-122"/>
                <a:ea typeface="Microsoft YaHei" panose="020B0503020204020204" pitchFamily="34" charset="-122"/>
              </a:rPr>
              <a:t>全面从严治党</a:t>
            </a:r>
          </a:p>
        </p:txBody>
      </p:sp>
      <p:sp>
        <p:nvSpPr>
          <p:cNvPr id="44" name="矩形 43"/>
          <p:cNvSpPr/>
          <p:nvPr/>
        </p:nvSpPr>
        <p:spPr>
          <a:xfrm>
            <a:off x="939402" y="4180571"/>
            <a:ext cx="1723549" cy="400110"/>
          </a:xfrm>
          <a:prstGeom prst="rect">
            <a:avLst/>
          </a:prstGeom>
        </p:spPr>
        <p:txBody>
          <a:bodyPr wrap="none">
            <a:spAutoFit/>
          </a:bodyPr>
          <a:lstStyle/>
          <a:p>
            <a:pPr algn="ctr"/>
            <a:r>
              <a:rPr lang="zh-CN" altLang="en-US" sz="2000" b="1" dirty="0">
                <a:solidFill>
                  <a:srgbClr val="DD5604"/>
                </a:solidFill>
                <a:latin typeface="Microsoft YaHei" panose="020B0503020204020204" pitchFamily="34" charset="-122"/>
                <a:ea typeface="Microsoft YaHei" panose="020B0503020204020204" pitchFamily="34" charset="-122"/>
              </a:rPr>
              <a:t>一个总体布局</a:t>
            </a:r>
          </a:p>
        </p:txBody>
      </p:sp>
      <p:sp>
        <p:nvSpPr>
          <p:cNvPr id="45" name="矩形 44"/>
          <p:cNvSpPr/>
          <p:nvPr/>
        </p:nvSpPr>
        <p:spPr>
          <a:xfrm>
            <a:off x="900931" y="4591438"/>
            <a:ext cx="1800493" cy="646331"/>
          </a:xfrm>
          <a:prstGeom prst="rect">
            <a:avLst/>
          </a:prstGeom>
        </p:spPr>
        <p:txBody>
          <a:bodyPr wrap="none">
            <a:spAutoFit/>
          </a:bodyPr>
          <a:lstStyle/>
          <a:p>
            <a:pPr algn="ctr"/>
            <a:r>
              <a:rPr lang="zh-CN" altLang="en-US" dirty="0">
                <a:latin typeface="Microsoft YaHei" panose="020B0503020204020204" pitchFamily="34" charset="-122"/>
                <a:ea typeface="Microsoft YaHei" panose="020B0503020204020204" pitchFamily="34" charset="-122"/>
              </a:rPr>
              <a:t>以党的政治建设</a:t>
            </a:r>
            <a:endParaRPr lang="en-US" altLang="zh-CN" dirty="0">
              <a:latin typeface="Microsoft YaHei" panose="020B0503020204020204" pitchFamily="34" charset="-122"/>
              <a:ea typeface="Microsoft YaHei" panose="020B0503020204020204" pitchFamily="34" charset="-122"/>
            </a:endParaRPr>
          </a:p>
          <a:p>
            <a:pPr algn="ctr"/>
            <a:r>
              <a:rPr lang="zh-CN" altLang="en-US" dirty="0">
                <a:latin typeface="Microsoft YaHei" panose="020B0503020204020204" pitchFamily="34" charset="-122"/>
                <a:ea typeface="Microsoft YaHei" panose="020B0503020204020204" pitchFamily="34" charset="-122"/>
              </a:rPr>
              <a:t>为统领</a:t>
            </a:r>
          </a:p>
        </p:txBody>
      </p:sp>
      <p:sp>
        <p:nvSpPr>
          <p:cNvPr id="46" name="矩形 45"/>
          <p:cNvSpPr/>
          <p:nvPr/>
        </p:nvSpPr>
        <p:spPr>
          <a:xfrm>
            <a:off x="3729414" y="5251367"/>
            <a:ext cx="1723549" cy="400110"/>
          </a:xfrm>
          <a:prstGeom prst="rect">
            <a:avLst/>
          </a:prstGeom>
        </p:spPr>
        <p:txBody>
          <a:bodyPr wrap="none">
            <a:spAutoFit/>
          </a:bodyPr>
          <a:lstStyle/>
          <a:p>
            <a:pPr algn="ctr"/>
            <a:r>
              <a:rPr lang="zh-CN" altLang="en-US" sz="2000" b="1" dirty="0">
                <a:solidFill>
                  <a:srgbClr val="DD5604"/>
                </a:solidFill>
                <a:latin typeface="Microsoft YaHei" panose="020B0503020204020204" pitchFamily="34" charset="-122"/>
                <a:ea typeface="Microsoft YaHei" panose="020B0503020204020204" pitchFamily="34" charset="-122"/>
              </a:rPr>
              <a:t>一个基本目标</a:t>
            </a:r>
          </a:p>
        </p:txBody>
      </p:sp>
      <p:sp>
        <p:nvSpPr>
          <p:cNvPr id="47" name="矩形 46"/>
          <p:cNvSpPr/>
          <p:nvPr/>
        </p:nvSpPr>
        <p:spPr>
          <a:xfrm>
            <a:off x="2924141" y="5651477"/>
            <a:ext cx="3619081" cy="1200329"/>
          </a:xfrm>
          <a:prstGeom prst="rect">
            <a:avLst/>
          </a:prstGeom>
        </p:spPr>
        <p:txBody>
          <a:bodyPr wrap="square">
            <a:spAutoFit/>
          </a:bodyPr>
          <a:lstStyle/>
          <a:p>
            <a:pPr algn="ctr"/>
            <a:r>
              <a:rPr lang="zh-CN" altLang="en-US" dirty="0">
                <a:latin typeface="Microsoft YaHei" panose="020B0503020204020204" pitchFamily="34" charset="-122"/>
                <a:ea typeface="Microsoft YaHei" panose="020B0503020204020204" pitchFamily="34" charset="-122"/>
              </a:rPr>
              <a:t>把党建设成为始终走在时代前列、人民衷心拥护、勇于自我革命、经得起各种风浪考验、朝气蓬勃的马克思主义执政党</a:t>
            </a:r>
          </a:p>
        </p:txBody>
      </p:sp>
      <p:sp>
        <p:nvSpPr>
          <p:cNvPr id="48" name="矩形 47"/>
          <p:cNvSpPr/>
          <p:nvPr/>
        </p:nvSpPr>
        <p:spPr>
          <a:xfrm>
            <a:off x="6627728" y="2284182"/>
            <a:ext cx="1723549" cy="400110"/>
          </a:xfrm>
          <a:prstGeom prst="rect">
            <a:avLst/>
          </a:prstGeom>
        </p:spPr>
        <p:txBody>
          <a:bodyPr wrap="none">
            <a:spAutoFit/>
          </a:bodyPr>
          <a:lstStyle/>
          <a:p>
            <a:pPr algn="ctr"/>
            <a:r>
              <a:rPr lang="zh-CN" altLang="en-US" sz="2000" b="1" dirty="0">
                <a:solidFill>
                  <a:srgbClr val="DD5604"/>
                </a:solidFill>
                <a:latin typeface="Microsoft YaHei" panose="020B0503020204020204" pitchFamily="34" charset="-122"/>
                <a:ea typeface="Microsoft YaHei" panose="020B0503020204020204" pitchFamily="34" charset="-122"/>
              </a:rPr>
              <a:t>一条工作主线</a:t>
            </a:r>
          </a:p>
        </p:txBody>
      </p:sp>
      <p:sp>
        <p:nvSpPr>
          <p:cNvPr id="49" name="矩形 48"/>
          <p:cNvSpPr/>
          <p:nvPr/>
        </p:nvSpPr>
        <p:spPr>
          <a:xfrm>
            <a:off x="6449303" y="2705806"/>
            <a:ext cx="2080397" cy="923330"/>
          </a:xfrm>
          <a:prstGeom prst="rect">
            <a:avLst/>
          </a:prstGeom>
        </p:spPr>
        <p:txBody>
          <a:bodyPr wrap="square">
            <a:spAutoFit/>
          </a:bodyPr>
          <a:lstStyle/>
          <a:p>
            <a:pPr algn="ctr"/>
            <a:r>
              <a:rPr lang="zh-CN" altLang="en-US" dirty="0">
                <a:latin typeface="Microsoft YaHei" panose="020B0503020204020204" pitchFamily="34" charset="-122"/>
                <a:ea typeface="Microsoft YaHei" panose="020B0503020204020204" pitchFamily="34" charset="-122"/>
              </a:rPr>
              <a:t>加强党的长期执政能力建设、先进性和纯洁性建设</a:t>
            </a:r>
          </a:p>
        </p:txBody>
      </p:sp>
      <p:sp>
        <p:nvSpPr>
          <p:cNvPr id="50" name="矩形 49"/>
          <p:cNvSpPr/>
          <p:nvPr/>
        </p:nvSpPr>
        <p:spPr>
          <a:xfrm>
            <a:off x="6589255" y="4169814"/>
            <a:ext cx="1723549" cy="400110"/>
          </a:xfrm>
          <a:prstGeom prst="rect">
            <a:avLst/>
          </a:prstGeom>
        </p:spPr>
        <p:txBody>
          <a:bodyPr wrap="none">
            <a:spAutoFit/>
          </a:bodyPr>
          <a:lstStyle/>
          <a:p>
            <a:pPr algn="ctr"/>
            <a:r>
              <a:rPr lang="zh-CN" altLang="en-US" sz="2000" b="1" dirty="0">
                <a:solidFill>
                  <a:srgbClr val="DD5604"/>
                </a:solidFill>
                <a:latin typeface="Microsoft YaHei" panose="020B0503020204020204" pitchFamily="34" charset="-122"/>
                <a:ea typeface="Microsoft YaHei" panose="020B0503020204020204" pitchFamily="34" charset="-122"/>
              </a:rPr>
              <a:t>一个基本要求</a:t>
            </a:r>
          </a:p>
        </p:txBody>
      </p:sp>
      <p:sp>
        <p:nvSpPr>
          <p:cNvPr id="51" name="矩形 50"/>
          <p:cNvSpPr/>
          <p:nvPr/>
        </p:nvSpPr>
        <p:spPr>
          <a:xfrm>
            <a:off x="6666201" y="4580681"/>
            <a:ext cx="1569660" cy="646331"/>
          </a:xfrm>
          <a:prstGeom prst="rect">
            <a:avLst/>
          </a:prstGeom>
        </p:spPr>
        <p:txBody>
          <a:bodyPr wrap="none">
            <a:spAutoFit/>
          </a:bodyPr>
          <a:lstStyle/>
          <a:p>
            <a:pPr algn="ctr"/>
            <a:r>
              <a:rPr lang="zh-CN" altLang="en-US" dirty="0">
                <a:latin typeface="Microsoft YaHei" panose="020B0503020204020204" pitchFamily="34" charset="-122"/>
                <a:ea typeface="Microsoft YaHei" panose="020B0503020204020204" pitchFamily="34" charset="-122"/>
              </a:rPr>
              <a:t>提高党建工作</a:t>
            </a:r>
            <a:endParaRPr lang="en-US" altLang="zh-CN" dirty="0">
              <a:latin typeface="Microsoft YaHei" panose="020B0503020204020204" pitchFamily="34" charset="-122"/>
              <a:ea typeface="Microsoft YaHei" panose="020B0503020204020204" pitchFamily="34" charset="-122"/>
            </a:endParaRPr>
          </a:p>
          <a:p>
            <a:pPr algn="ctr"/>
            <a:r>
              <a:rPr lang="zh-CN" altLang="en-US" dirty="0">
                <a:latin typeface="Microsoft YaHei" panose="020B0503020204020204" pitchFamily="34" charset="-122"/>
                <a:ea typeface="Microsoft YaHei" panose="020B0503020204020204" pitchFamily="34" charset="-122"/>
              </a:rPr>
              <a:t>质量</a:t>
            </a:r>
          </a:p>
        </p:txBody>
      </p:sp>
      <p:sp>
        <p:nvSpPr>
          <p:cNvPr id="14" name="弧形 13"/>
          <p:cNvSpPr/>
          <p:nvPr/>
        </p:nvSpPr>
        <p:spPr>
          <a:xfrm>
            <a:off x="1924866" y="1511004"/>
            <a:ext cx="5446800" cy="5446800"/>
          </a:xfrm>
          <a:prstGeom prst="arc">
            <a:avLst>
              <a:gd name="adj1" fmla="val 17154369"/>
              <a:gd name="adj2" fmla="val 19113092"/>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3" name="弧形 52"/>
          <p:cNvSpPr/>
          <p:nvPr/>
        </p:nvSpPr>
        <p:spPr>
          <a:xfrm>
            <a:off x="1932728" y="1513836"/>
            <a:ext cx="5446800" cy="5446800"/>
          </a:xfrm>
          <a:prstGeom prst="arc">
            <a:avLst>
              <a:gd name="adj1" fmla="val 1297465"/>
              <a:gd name="adj2" fmla="val 2857270"/>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4" name="弧形 53"/>
          <p:cNvSpPr/>
          <p:nvPr/>
        </p:nvSpPr>
        <p:spPr>
          <a:xfrm>
            <a:off x="1938045" y="1520343"/>
            <a:ext cx="5446800" cy="5446800"/>
          </a:xfrm>
          <a:prstGeom prst="arc">
            <a:avLst>
              <a:gd name="adj1" fmla="val 7855904"/>
              <a:gd name="adj2" fmla="val 9607680"/>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5" name="弧形 54"/>
          <p:cNvSpPr/>
          <p:nvPr/>
        </p:nvSpPr>
        <p:spPr>
          <a:xfrm>
            <a:off x="1941842" y="1513385"/>
            <a:ext cx="5446800" cy="5446800"/>
          </a:xfrm>
          <a:prstGeom prst="arc">
            <a:avLst>
              <a:gd name="adj1" fmla="val 13468140"/>
              <a:gd name="adj2" fmla="val 14864347"/>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6" name="弧形 55"/>
          <p:cNvSpPr/>
          <p:nvPr/>
        </p:nvSpPr>
        <p:spPr>
          <a:xfrm>
            <a:off x="1953021" y="1519892"/>
            <a:ext cx="5446800" cy="5446800"/>
          </a:xfrm>
          <a:prstGeom prst="arc">
            <a:avLst>
              <a:gd name="adj1" fmla="val 11063712"/>
              <a:gd name="adj2" fmla="val 11932958"/>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7" name="弧形 56"/>
          <p:cNvSpPr/>
          <p:nvPr/>
        </p:nvSpPr>
        <p:spPr>
          <a:xfrm>
            <a:off x="1945308" y="1530584"/>
            <a:ext cx="5446800" cy="5446800"/>
          </a:xfrm>
          <a:prstGeom prst="arc">
            <a:avLst>
              <a:gd name="adj1" fmla="val 20802166"/>
              <a:gd name="adj2" fmla="val 21434297"/>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7" name="组合 6">
            <a:extLst>
              <a:ext uri="{FF2B5EF4-FFF2-40B4-BE49-F238E27FC236}">
                <a16:creationId xmlns:a16="http://schemas.microsoft.com/office/drawing/2014/main" xmlns="" id="{7C7E0078-5E5D-4504-9D38-A67580CCE515}"/>
              </a:ext>
            </a:extLst>
          </p:cNvPr>
          <p:cNvGrpSpPr/>
          <p:nvPr/>
        </p:nvGrpSpPr>
        <p:grpSpPr>
          <a:xfrm>
            <a:off x="1766730" y="727570"/>
            <a:ext cx="5615160" cy="540001"/>
            <a:chOff x="1766730" y="727570"/>
            <a:chExt cx="5615160" cy="540001"/>
          </a:xfrm>
        </p:grpSpPr>
        <p:grpSp>
          <p:nvGrpSpPr>
            <p:cNvPr id="38" name="组合 37">
              <a:extLst>
                <a:ext uri="{FF2B5EF4-FFF2-40B4-BE49-F238E27FC236}">
                  <a16:creationId xmlns:a16="http://schemas.microsoft.com/office/drawing/2014/main" xmlns="" id="{B89A1896-0254-4462-934C-6FDE41765A52}"/>
                </a:ext>
              </a:extLst>
            </p:cNvPr>
            <p:cNvGrpSpPr/>
            <p:nvPr/>
          </p:nvGrpSpPr>
          <p:grpSpPr>
            <a:xfrm>
              <a:off x="1766730" y="727570"/>
              <a:ext cx="5615160" cy="540000"/>
              <a:chOff x="1032077" y="719676"/>
              <a:chExt cx="5615160" cy="540000"/>
            </a:xfrm>
          </p:grpSpPr>
          <p:sp>
            <p:nvSpPr>
              <p:cNvPr id="41" name="矩形 40">
                <a:extLst>
                  <a:ext uri="{FF2B5EF4-FFF2-40B4-BE49-F238E27FC236}">
                    <a16:creationId xmlns:a16="http://schemas.microsoft.com/office/drawing/2014/main" xmlns="" id="{48C77802-35CD-49F0-AB80-4BA4A2EBE265}"/>
                  </a:ext>
                </a:extLst>
              </p:cNvPr>
              <p:cNvSpPr/>
              <p:nvPr/>
            </p:nvSpPr>
            <p:spPr>
              <a:xfrm>
                <a:off x="1113260" y="719676"/>
                <a:ext cx="5533977" cy="540000"/>
              </a:xfrm>
              <a:prstGeom prst="rect">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endParaRPr>
              </a:p>
            </p:txBody>
          </p:sp>
          <p:sp>
            <p:nvSpPr>
              <p:cNvPr id="42" name="燕尾形 8">
                <a:extLst>
                  <a:ext uri="{FF2B5EF4-FFF2-40B4-BE49-F238E27FC236}">
                    <a16:creationId xmlns:a16="http://schemas.microsoft.com/office/drawing/2014/main" xmlns="" id="{B10537AD-776C-41B6-BB3A-AD6FFCE158FF}"/>
                  </a:ext>
                </a:extLst>
              </p:cNvPr>
              <p:cNvSpPr/>
              <p:nvPr/>
            </p:nvSpPr>
            <p:spPr>
              <a:xfrm rot="10800000" flipH="1">
                <a:off x="1509255" y="719676"/>
                <a:ext cx="404222" cy="5400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sp>
            <p:nvSpPr>
              <p:cNvPr id="43" name="文本占位符 22">
                <a:extLst>
                  <a:ext uri="{FF2B5EF4-FFF2-40B4-BE49-F238E27FC236}">
                    <a16:creationId xmlns:a16="http://schemas.microsoft.com/office/drawing/2014/main" xmlns="" id="{1816C435-525E-40CF-9E08-5D0499C75F5B}"/>
                  </a:ext>
                </a:extLst>
              </p:cNvPr>
              <p:cNvSpPr txBox="1">
                <a:spLocks/>
              </p:cNvSpPr>
              <p:nvPr/>
            </p:nvSpPr>
            <p:spPr>
              <a:xfrm>
                <a:off x="1959295" y="719676"/>
                <a:ext cx="3785647" cy="540000"/>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dirty="0"/>
                  <a:t>牢牢把握新时代党的建设总要求</a:t>
                </a:r>
              </a:p>
            </p:txBody>
          </p:sp>
          <p:sp>
            <p:nvSpPr>
              <p:cNvPr id="52" name="矩形 51">
                <a:extLst>
                  <a:ext uri="{FF2B5EF4-FFF2-40B4-BE49-F238E27FC236}">
                    <a16:creationId xmlns:a16="http://schemas.microsoft.com/office/drawing/2014/main" xmlns="" id="{E7E36F88-ADB7-4C91-B08F-C1965F045D3B}"/>
                  </a:ext>
                </a:extLst>
              </p:cNvPr>
              <p:cNvSpPr/>
              <p:nvPr/>
            </p:nvSpPr>
            <p:spPr>
              <a:xfrm>
                <a:off x="1032077" y="820400"/>
                <a:ext cx="697627" cy="369332"/>
              </a:xfrm>
              <a:prstGeom prst="rect">
                <a:avLst/>
              </a:prstGeom>
            </p:spPr>
            <p:txBody>
              <a:bodyPr anchor="ctr" anchorCtr="0"/>
              <a:lstStyle/>
              <a:p>
                <a:pPr algn="ctr">
                  <a:lnSpc>
                    <a:spcPct val="90000"/>
                  </a:lnSpc>
                  <a:spcBef>
                    <a:spcPts val="1000"/>
                  </a:spcBef>
                </a:pPr>
                <a:r>
                  <a:rPr lang="en-US" altLang="zh-CN" sz="2000" dirty="0">
                    <a:solidFill>
                      <a:schemeClr val="bg1"/>
                    </a:solidFill>
                    <a:latin typeface="微软雅黑" panose="020B0503020204020204" pitchFamily="34" charset="-122"/>
                    <a:ea typeface="微软雅黑" panose="020B0503020204020204" pitchFamily="34" charset="-122"/>
                  </a:rPr>
                  <a:t>2</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
          <p:nvSpPr>
            <p:cNvPr id="58" name="燕尾形 8">
              <a:extLst>
                <a:ext uri="{FF2B5EF4-FFF2-40B4-BE49-F238E27FC236}">
                  <a16:creationId xmlns:a16="http://schemas.microsoft.com/office/drawing/2014/main" xmlns="" id="{84DC4015-AE95-4CCC-BAFB-2A246716FB2E}"/>
                </a:ext>
              </a:extLst>
            </p:cNvPr>
            <p:cNvSpPr/>
            <p:nvPr/>
          </p:nvSpPr>
          <p:spPr>
            <a:xfrm rot="10800000">
              <a:off x="6618740" y="727571"/>
              <a:ext cx="404222" cy="5400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grpSp>
    </p:spTree>
    <p:extLst>
      <p:ext uri="{BB962C8B-B14F-4D97-AF65-F5344CB8AC3E}">
        <p14:creationId xmlns="" xmlns:p14="http://schemas.microsoft.com/office/powerpoint/2010/main" val="123442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1000"/>
                                        <p:tgtEl>
                                          <p:spTgt spid="39"/>
                                        </p:tgtEl>
                                      </p:cBhvr>
                                    </p:animEffect>
                                    <p:anim calcmode="lin" valueType="num">
                                      <p:cBhvr>
                                        <p:cTn id="28" dur="1000" fill="hold"/>
                                        <p:tgtEl>
                                          <p:spTgt spid="39"/>
                                        </p:tgtEl>
                                        <p:attrNameLst>
                                          <p:attrName>ppt_x</p:attrName>
                                        </p:attrNameLst>
                                      </p:cBhvr>
                                      <p:tavLst>
                                        <p:tav tm="0">
                                          <p:val>
                                            <p:strVal val="#ppt_x"/>
                                          </p:val>
                                        </p:tav>
                                        <p:tav tm="100000">
                                          <p:val>
                                            <p:strVal val="#ppt_x"/>
                                          </p:val>
                                        </p:tav>
                                      </p:tavLst>
                                    </p:anim>
                                    <p:anim calcmode="lin" valueType="num">
                                      <p:cBhvr>
                                        <p:cTn id="29" dur="1000" fill="hold"/>
                                        <p:tgtEl>
                                          <p:spTgt spid="3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1000"/>
                                        <p:tgtEl>
                                          <p:spTgt spid="40"/>
                                        </p:tgtEl>
                                      </p:cBhvr>
                                    </p:animEffect>
                                    <p:anim calcmode="lin" valueType="num">
                                      <p:cBhvr>
                                        <p:cTn id="33" dur="1000" fill="hold"/>
                                        <p:tgtEl>
                                          <p:spTgt spid="40"/>
                                        </p:tgtEl>
                                        <p:attrNameLst>
                                          <p:attrName>ppt_x</p:attrName>
                                        </p:attrNameLst>
                                      </p:cBhvr>
                                      <p:tavLst>
                                        <p:tav tm="0">
                                          <p:val>
                                            <p:strVal val="#ppt_x"/>
                                          </p:val>
                                        </p:tav>
                                        <p:tav tm="100000">
                                          <p:val>
                                            <p:strVal val="#ppt_x"/>
                                          </p:val>
                                        </p:tav>
                                      </p:tavLst>
                                    </p:anim>
                                    <p:anim calcmode="lin" valueType="num">
                                      <p:cBhvr>
                                        <p:cTn id="34" dur="1000" fill="hold"/>
                                        <p:tgtEl>
                                          <p:spTgt spid="4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1000"/>
                                        <p:tgtEl>
                                          <p:spTgt spid="44"/>
                                        </p:tgtEl>
                                      </p:cBhvr>
                                    </p:animEffect>
                                    <p:anim calcmode="lin" valueType="num">
                                      <p:cBhvr>
                                        <p:cTn id="38" dur="1000" fill="hold"/>
                                        <p:tgtEl>
                                          <p:spTgt spid="44"/>
                                        </p:tgtEl>
                                        <p:attrNameLst>
                                          <p:attrName>ppt_x</p:attrName>
                                        </p:attrNameLst>
                                      </p:cBhvr>
                                      <p:tavLst>
                                        <p:tav tm="0">
                                          <p:val>
                                            <p:strVal val="#ppt_x"/>
                                          </p:val>
                                        </p:tav>
                                        <p:tav tm="100000">
                                          <p:val>
                                            <p:strVal val="#ppt_x"/>
                                          </p:val>
                                        </p:tav>
                                      </p:tavLst>
                                    </p:anim>
                                    <p:anim calcmode="lin" valueType="num">
                                      <p:cBhvr>
                                        <p:cTn id="39" dur="1000" fill="hold"/>
                                        <p:tgtEl>
                                          <p:spTgt spid="4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1000"/>
                                        <p:tgtEl>
                                          <p:spTgt spid="47"/>
                                        </p:tgtEl>
                                      </p:cBhvr>
                                    </p:animEffect>
                                    <p:anim calcmode="lin" valueType="num">
                                      <p:cBhvr>
                                        <p:cTn id="53" dur="1000" fill="hold"/>
                                        <p:tgtEl>
                                          <p:spTgt spid="47"/>
                                        </p:tgtEl>
                                        <p:attrNameLst>
                                          <p:attrName>ppt_x</p:attrName>
                                        </p:attrNameLst>
                                      </p:cBhvr>
                                      <p:tavLst>
                                        <p:tav tm="0">
                                          <p:val>
                                            <p:strVal val="#ppt_x"/>
                                          </p:val>
                                        </p:tav>
                                        <p:tav tm="100000">
                                          <p:val>
                                            <p:strVal val="#ppt_x"/>
                                          </p:val>
                                        </p:tav>
                                      </p:tavLst>
                                    </p:anim>
                                    <p:anim calcmode="lin" valueType="num">
                                      <p:cBhvr>
                                        <p:cTn id="54" dur="1000" fill="hold"/>
                                        <p:tgtEl>
                                          <p:spTgt spid="47"/>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fade">
                                      <p:cBhvr>
                                        <p:cTn id="57" dur="1000"/>
                                        <p:tgtEl>
                                          <p:spTgt spid="48"/>
                                        </p:tgtEl>
                                      </p:cBhvr>
                                    </p:animEffect>
                                    <p:anim calcmode="lin" valueType="num">
                                      <p:cBhvr>
                                        <p:cTn id="58" dur="1000" fill="hold"/>
                                        <p:tgtEl>
                                          <p:spTgt spid="48"/>
                                        </p:tgtEl>
                                        <p:attrNameLst>
                                          <p:attrName>ppt_x</p:attrName>
                                        </p:attrNameLst>
                                      </p:cBhvr>
                                      <p:tavLst>
                                        <p:tav tm="0">
                                          <p:val>
                                            <p:strVal val="#ppt_x"/>
                                          </p:val>
                                        </p:tav>
                                        <p:tav tm="100000">
                                          <p:val>
                                            <p:strVal val="#ppt_x"/>
                                          </p:val>
                                        </p:tav>
                                      </p:tavLst>
                                    </p:anim>
                                    <p:anim calcmode="lin" valueType="num">
                                      <p:cBhvr>
                                        <p:cTn id="59" dur="1000" fill="hold"/>
                                        <p:tgtEl>
                                          <p:spTgt spid="4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fade">
                                      <p:cBhvr>
                                        <p:cTn id="62" dur="1000"/>
                                        <p:tgtEl>
                                          <p:spTgt spid="49"/>
                                        </p:tgtEl>
                                      </p:cBhvr>
                                    </p:animEffect>
                                    <p:anim calcmode="lin" valueType="num">
                                      <p:cBhvr>
                                        <p:cTn id="63" dur="1000" fill="hold"/>
                                        <p:tgtEl>
                                          <p:spTgt spid="49"/>
                                        </p:tgtEl>
                                        <p:attrNameLst>
                                          <p:attrName>ppt_x</p:attrName>
                                        </p:attrNameLst>
                                      </p:cBhvr>
                                      <p:tavLst>
                                        <p:tav tm="0">
                                          <p:val>
                                            <p:strVal val="#ppt_x"/>
                                          </p:val>
                                        </p:tav>
                                        <p:tav tm="100000">
                                          <p:val>
                                            <p:strVal val="#ppt_x"/>
                                          </p:val>
                                        </p:tav>
                                      </p:tavLst>
                                    </p:anim>
                                    <p:anim calcmode="lin" valueType="num">
                                      <p:cBhvr>
                                        <p:cTn id="64" dur="1000" fill="hold"/>
                                        <p:tgtEl>
                                          <p:spTgt spid="4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fade">
                                      <p:cBhvr>
                                        <p:cTn id="67" dur="1000"/>
                                        <p:tgtEl>
                                          <p:spTgt spid="50"/>
                                        </p:tgtEl>
                                      </p:cBhvr>
                                    </p:animEffect>
                                    <p:anim calcmode="lin" valueType="num">
                                      <p:cBhvr>
                                        <p:cTn id="68" dur="1000" fill="hold"/>
                                        <p:tgtEl>
                                          <p:spTgt spid="50"/>
                                        </p:tgtEl>
                                        <p:attrNameLst>
                                          <p:attrName>ppt_x</p:attrName>
                                        </p:attrNameLst>
                                      </p:cBhvr>
                                      <p:tavLst>
                                        <p:tav tm="0">
                                          <p:val>
                                            <p:strVal val="#ppt_x"/>
                                          </p:val>
                                        </p:tav>
                                        <p:tav tm="100000">
                                          <p:val>
                                            <p:strVal val="#ppt_x"/>
                                          </p:val>
                                        </p:tav>
                                      </p:tavLst>
                                    </p:anim>
                                    <p:anim calcmode="lin" valueType="num">
                                      <p:cBhvr>
                                        <p:cTn id="69" dur="1000" fill="hold"/>
                                        <p:tgtEl>
                                          <p:spTgt spid="50"/>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fade">
                                      <p:cBhvr>
                                        <p:cTn id="72" dur="1000"/>
                                        <p:tgtEl>
                                          <p:spTgt spid="51"/>
                                        </p:tgtEl>
                                      </p:cBhvr>
                                    </p:animEffect>
                                    <p:anim calcmode="lin" valueType="num">
                                      <p:cBhvr>
                                        <p:cTn id="73" dur="1000" fill="hold"/>
                                        <p:tgtEl>
                                          <p:spTgt spid="51"/>
                                        </p:tgtEl>
                                        <p:attrNameLst>
                                          <p:attrName>ppt_x</p:attrName>
                                        </p:attrNameLst>
                                      </p:cBhvr>
                                      <p:tavLst>
                                        <p:tav tm="0">
                                          <p:val>
                                            <p:strVal val="#ppt_x"/>
                                          </p:val>
                                        </p:tav>
                                        <p:tav tm="100000">
                                          <p:val>
                                            <p:strVal val="#ppt_x"/>
                                          </p:val>
                                        </p:tav>
                                      </p:tavLst>
                                    </p:anim>
                                    <p:anim calcmode="lin" valueType="num">
                                      <p:cBhvr>
                                        <p:cTn id="74" dur="1000" fill="hold"/>
                                        <p:tgtEl>
                                          <p:spTgt spid="5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1000"/>
                                        <p:tgtEl>
                                          <p:spTgt spid="14"/>
                                        </p:tgtEl>
                                      </p:cBhvr>
                                    </p:animEffect>
                                    <p:anim calcmode="lin" valueType="num">
                                      <p:cBhvr>
                                        <p:cTn id="78" dur="1000" fill="hold"/>
                                        <p:tgtEl>
                                          <p:spTgt spid="14"/>
                                        </p:tgtEl>
                                        <p:attrNameLst>
                                          <p:attrName>ppt_x</p:attrName>
                                        </p:attrNameLst>
                                      </p:cBhvr>
                                      <p:tavLst>
                                        <p:tav tm="0">
                                          <p:val>
                                            <p:strVal val="#ppt_x"/>
                                          </p:val>
                                        </p:tav>
                                        <p:tav tm="100000">
                                          <p:val>
                                            <p:strVal val="#ppt_x"/>
                                          </p:val>
                                        </p:tav>
                                      </p:tavLst>
                                    </p:anim>
                                    <p:anim calcmode="lin" valueType="num">
                                      <p:cBhvr>
                                        <p:cTn id="79" dur="1000" fill="hold"/>
                                        <p:tgtEl>
                                          <p:spTgt spid="14"/>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53"/>
                                        </p:tgtEl>
                                        <p:attrNameLst>
                                          <p:attrName>style.visibility</p:attrName>
                                        </p:attrNameLst>
                                      </p:cBhvr>
                                      <p:to>
                                        <p:strVal val="visible"/>
                                      </p:to>
                                    </p:set>
                                    <p:animEffect transition="in" filter="fade">
                                      <p:cBhvr>
                                        <p:cTn id="82" dur="1000"/>
                                        <p:tgtEl>
                                          <p:spTgt spid="53"/>
                                        </p:tgtEl>
                                      </p:cBhvr>
                                    </p:animEffect>
                                    <p:anim calcmode="lin" valueType="num">
                                      <p:cBhvr>
                                        <p:cTn id="83" dur="1000" fill="hold"/>
                                        <p:tgtEl>
                                          <p:spTgt spid="53"/>
                                        </p:tgtEl>
                                        <p:attrNameLst>
                                          <p:attrName>ppt_x</p:attrName>
                                        </p:attrNameLst>
                                      </p:cBhvr>
                                      <p:tavLst>
                                        <p:tav tm="0">
                                          <p:val>
                                            <p:strVal val="#ppt_x"/>
                                          </p:val>
                                        </p:tav>
                                        <p:tav tm="100000">
                                          <p:val>
                                            <p:strVal val="#ppt_x"/>
                                          </p:val>
                                        </p:tav>
                                      </p:tavLst>
                                    </p:anim>
                                    <p:anim calcmode="lin" valueType="num">
                                      <p:cBhvr>
                                        <p:cTn id="84" dur="1000" fill="hold"/>
                                        <p:tgtEl>
                                          <p:spTgt spid="5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4"/>
                                        </p:tgtEl>
                                        <p:attrNameLst>
                                          <p:attrName>style.visibility</p:attrName>
                                        </p:attrNameLst>
                                      </p:cBhvr>
                                      <p:to>
                                        <p:strVal val="visible"/>
                                      </p:to>
                                    </p:set>
                                    <p:animEffect transition="in" filter="fade">
                                      <p:cBhvr>
                                        <p:cTn id="87" dur="1000"/>
                                        <p:tgtEl>
                                          <p:spTgt spid="54"/>
                                        </p:tgtEl>
                                      </p:cBhvr>
                                    </p:animEffect>
                                    <p:anim calcmode="lin" valueType="num">
                                      <p:cBhvr>
                                        <p:cTn id="88" dur="1000" fill="hold"/>
                                        <p:tgtEl>
                                          <p:spTgt spid="54"/>
                                        </p:tgtEl>
                                        <p:attrNameLst>
                                          <p:attrName>ppt_x</p:attrName>
                                        </p:attrNameLst>
                                      </p:cBhvr>
                                      <p:tavLst>
                                        <p:tav tm="0">
                                          <p:val>
                                            <p:strVal val="#ppt_x"/>
                                          </p:val>
                                        </p:tav>
                                        <p:tav tm="100000">
                                          <p:val>
                                            <p:strVal val="#ppt_x"/>
                                          </p:val>
                                        </p:tav>
                                      </p:tavLst>
                                    </p:anim>
                                    <p:anim calcmode="lin" valueType="num">
                                      <p:cBhvr>
                                        <p:cTn id="89" dur="1000" fill="hold"/>
                                        <p:tgtEl>
                                          <p:spTgt spid="54"/>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55"/>
                                        </p:tgtEl>
                                        <p:attrNameLst>
                                          <p:attrName>style.visibility</p:attrName>
                                        </p:attrNameLst>
                                      </p:cBhvr>
                                      <p:to>
                                        <p:strVal val="visible"/>
                                      </p:to>
                                    </p:set>
                                    <p:animEffect transition="in" filter="fade">
                                      <p:cBhvr>
                                        <p:cTn id="92" dur="1000"/>
                                        <p:tgtEl>
                                          <p:spTgt spid="55"/>
                                        </p:tgtEl>
                                      </p:cBhvr>
                                    </p:animEffect>
                                    <p:anim calcmode="lin" valueType="num">
                                      <p:cBhvr>
                                        <p:cTn id="93" dur="1000" fill="hold"/>
                                        <p:tgtEl>
                                          <p:spTgt spid="55"/>
                                        </p:tgtEl>
                                        <p:attrNameLst>
                                          <p:attrName>ppt_x</p:attrName>
                                        </p:attrNameLst>
                                      </p:cBhvr>
                                      <p:tavLst>
                                        <p:tav tm="0">
                                          <p:val>
                                            <p:strVal val="#ppt_x"/>
                                          </p:val>
                                        </p:tav>
                                        <p:tav tm="100000">
                                          <p:val>
                                            <p:strVal val="#ppt_x"/>
                                          </p:val>
                                        </p:tav>
                                      </p:tavLst>
                                    </p:anim>
                                    <p:anim calcmode="lin" valueType="num">
                                      <p:cBhvr>
                                        <p:cTn id="94" dur="1000" fill="hold"/>
                                        <p:tgtEl>
                                          <p:spTgt spid="55"/>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fade">
                                      <p:cBhvr>
                                        <p:cTn id="97" dur="1000"/>
                                        <p:tgtEl>
                                          <p:spTgt spid="56"/>
                                        </p:tgtEl>
                                      </p:cBhvr>
                                    </p:animEffect>
                                    <p:anim calcmode="lin" valueType="num">
                                      <p:cBhvr>
                                        <p:cTn id="98" dur="1000" fill="hold"/>
                                        <p:tgtEl>
                                          <p:spTgt spid="56"/>
                                        </p:tgtEl>
                                        <p:attrNameLst>
                                          <p:attrName>ppt_x</p:attrName>
                                        </p:attrNameLst>
                                      </p:cBhvr>
                                      <p:tavLst>
                                        <p:tav tm="0">
                                          <p:val>
                                            <p:strVal val="#ppt_x"/>
                                          </p:val>
                                        </p:tav>
                                        <p:tav tm="100000">
                                          <p:val>
                                            <p:strVal val="#ppt_x"/>
                                          </p:val>
                                        </p:tav>
                                      </p:tavLst>
                                    </p:anim>
                                    <p:anim calcmode="lin" valueType="num">
                                      <p:cBhvr>
                                        <p:cTn id="99" dur="1000" fill="hold"/>
                                        <p:tgtEl>
                                          <p:spTgt spid="56"/>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fade">
                                      <p:cBhvr>
                                        <p:cTn id="102" dur="1000"/>
                                        <p:tgtEl>
                                          <p:spTgt spid="57"/>
                                        </p:tgtEl>
                                      </p:cBhvr>
                                    </p:animEffect>
                                    <p:anim calcmode="lin" valueType="num">
                                      <p:cBhvr>
                                        <p:cTn id="103" dur="1000" fill="hold"/>
                                        <p:tgtEl>
                                          <p:spTgt spid="57"/>
                                        </p:tgtEl>
                                        <p:attrNameLst>
                                          <p:attrName>ppt_x</p:attrName>
                                        </p:attrNameLst>
                                      </p:cBhvr>
                                      <p:tavLst>
                                        <p:tav tm="0">
                                          <p:val>
                                            <p:strVal val="#ppt_x"/>
                                          </p:val>
                                        </p:tav>
                                        <p:tav tm="100000">
                                          <p:val>
                                            <p:strVal val="#ppt_x"/>
                                          </p:val>
                                        </p:tav>
                                      </p:tavLst>
                                    </p:anim>
                                    <p:anim calcmode="lin" valueType="num">
                                      <p:cBhvr>
                                        <p:cTn id="104" dur="1000" fill="hold"/>
                                        <p:tgtEl>
                                          <p:spTgt spid="57"/>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7"/>
                                        </p:tgtEl>
                                        <p:attrNameLst>
                                          <p:attrName>style.visibility</p:attrName>
                                        </p:attrNameLst>
                                      </p:cBhvr>
                                      <p:to>
                                        <p:strVal val="visible"/>
                                      </p:to>
                                    </p:set>
                                    <p:animEffect transition="in" filter="fade">
                                      <p:cBhvr>
                                        <p:cTn id="107" dur="1000"/>
                                        <p:tgtEl>
                                          <p:spTgt spid="7"/>
                                        </p:tgtEl>
                                      </p:cBhvr>
                                    </p:animEffect>
                                    <p:anim calcmode="lin" valueType="num">
                                      <p:cBhvr>
                                        <p:cTn id="108" dur="1000" fill="hold"/>
                                        <p:tgtEl>
                                          <p:spTgt spid="7"/>
                                        </p:tgtEl>
                                        <p:attrNameLst>
                                          <p:attrName>ppt_x</p:attrName>
                                        </p:attrNameLst>
                                      </p:cBhvr>
                                      <p:tavLst>
                                        <p:tav tm="0">
                                          <p:val>
                                            <p:strVal val="#ppt_x"/>
                                          </p:val>
                                        </p:tav>
                                        <p:tav tm="100000">
                                          <p:val>
                                            <p:strVal val="#ppt_x"/>
                                          </p:val>
                                        </p:tav>
                                      </p:tavLst>
                                    </p:anim>
                                    <p:anim calcmode="lin" valueType="num">
                                      <p:cBhvr>
                                        <p:cTn id="10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p:bldP spid="37" grpId="0"/>
      <p:bldP spid="39" grpId="0"/>
      <p:bldP spid="40" grpId="0"/>
      <p:bldP spid="44" grpId="0"/>
      <p:bldP spid="45" grpId="0"/>
      <p:bldP spid="46" grpId="0"/>
      <p:bldP spid="47" grpId="0"/>
      <p:bldP spid="48" grpId="0"/>
      <p:bldP spid="49" grpId="0"/>
      <p:bldP spid="50" grpId="0"/>
      <p:bldP spid="51" grpId="0"/>
      <p:bldP spid="14" grpId="0" animBg="1"/>
      <p:bldP spid="53" grpId="0" animBg="1"/>
      <p:bldP spid="54" grpId="0" animBg="1"/>
      <p:bldP spid="55" grpId="0" animBg="1"/>
      <p:bldP spid="56" grpId="0" animBg="1"/>
      <p:bldP spid="5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69694" y="146046"/>
            <a:ext cx="6236891" cy="460007"/>
          </a:xfrm>
        </p:spPr>
        <p:txBody>
          <a:bodyPr/>
          <a:lstStyle/>
          <a:p>
            <a:r>
              <a:rPr lang="zh-CN" altLang="en-US" dirty="0"/>
              <a:t>八、准确把握坚定不移推进全面从严治党</a:t>
            </a:r>
          </a:p>
        </p:txBody>
      </p:sp>
      <p:grpSp>
        <p:nvGrpSpPr>
          <p:cNvPr id="3" name="组合 2">
            <a:extLst>
              <a:ext uri="{FF2B5EF4-FFF2-40B4-BE49-F238E27FC236}">
                <a16:creationId xmlns:a16="http://schemas.microsoft.com/office/drawing/2014/main" xmlns="" id="{C9DF43AF-819B-49C5-8ABE-4276F4C8C288}"/>
              </a:ext>
            </a:extLst>
          </p:cNvPr>
          <p:cNvGrpSpPr/>
          <p:nvPr/>
        </p:nvGrpSpPr>
        <p:grpSpPr>
          <a:xfrm>
            <a:off x="1269694" y="892808"/>
            <a:ext cx="6873162" cy="540664"/>
            <a:chOff x="1024744" y="1532958"/>
            <a:chExt cx="6873162" cy="540664"/>
          </a:xfrm>
        </p:grpSpPr>
        <p:grpSp>
          <p:nvGrpSpPr>
            <p:cNvPr id="6" name="组合 5">
              <a:extLst>
                <a:ext uri="{FF2B5EF4-FFF2-40B4-BE49-F238E27FC236}">
                  <a16:creationId xmlns:a16="http://schemas.microsoft.com/office/drawing/2014/main" xmlns="" id="{9AA73D12-F6FD-414A-9337-11D1CEC82693}"/>
                </a:ext>
              </a:extLst>
            </p:cNvPr>
            <p:cNvGrpSpPr/>
            <p:nvPr/>
          </p:nvGrpSpPr>
          <p:grpSpPr>
            <a:xfrm>
              <a:off x="1024744" y="1533622"/>
              <a:ext cx="6873162" cy="540000"/>
              <a:chOff x="1032077" y="719676"/>
              <a:chExt cx="6873162" cy="540000"/>
            </a:xfrm>
          </p:grpSpPr>
          <p:sp>
            <p:nvSpPr>
              <p:cNvPr id="7" name="矩形 6">
                <a:extLst>
                  <a:ext uri="{FF2B5EF4-FFF2-40B4-BE49-F238E27FC236}">
                    <a16:creationId xmlns:a16="http://schemas.microsoft.com/office/drawing/2014/main" xmlns="" id="{17EE8A0D-3AB4-4FFC-80BF-5DC0DF18BEA1}"/>
                  </a:ext>
                </a:extLst>
              </p:cNvPr>
              <p:cNvSpPr/>
              <p:nvPr/>
            </p:nvSpPr>
            <p:spPr>
              <a:xfrm>
                <a:off x="1113260" y="719676"/>
                <a:ext cx="6791979" cy="540000"/>
              </a:xfrm>
              <a:prstGeom prst="rect">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endParaRPr>
              </a:p>
            </p:txBody>
          </p:sp>
          <p:sp>
            <p:nvSpPr>
              <p:cNvPr id="9" name="燕尾形 8">
                <a:extLst>
                  <a:ext uri="{FF2B5EF4-FFF2-40B4-BE49-F238E27FC236}">
                    <a16:creationId xmlns:a16="http://schemas.microsoft.com/office/drawing/2014/main" xmlns="" id="{3C856591-7311-42E0-9E61-D46C25251432}"/>
                  </a:ext>
                </a:extLst>
              </p:cNvPr>
              <p:cNvSpPr/>
              <p:nvPr/>
            </p:nvSpPr>
            <p:spPr>
              <a:xfrm rot="10800000" flipH="1">
                <a:off x="1509255" y="719676"/>
                <a:ext cx="404222" cy="5400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sp>
            <p:nvSpPr>
              <p:cNvPr id="10" name="文本占位符 22">
                <a:extLst>
                  <a:ext uri="{FF2B5EF4-FFF2-40B4-BE49-F238E27FC236}">
                    <a16:creationId xmlns:a16="http://schemas.microsoft.com/office/drawing/2014/main" xmlns="" id="{DBE5F551-5EB6-49A8-9C32-621D706E1B22}"/>
                  </a:ext>
                </a:extLst>
              </p:cNvPr>
              <p:cNvSpPr txBox="1">
                <a:spLocks/>
              </p:cNvSpPr>
              <p:nvPr/>
            </p:nvSpPr>
            <p:spPr>
              <a:xfrm>
                <a:off x="1959295" y="719676"/>
                <a:ext cx="5160318" cy="540000"/>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dirty="0"/>
                  <a:t>全面落实新形势下全面从严治党的重点任务</a:t>
                </a:r>
              </a:p>
            </p:txBody>
          </p:sp>
          <p:sp>
            <p:nvSpPr>
              <p:cNvPr id="12" name="矩形 11">
                <a:extLst>
                  <a:ext uri="{FF2B5EF4-FFF2-40B4-BE49-F238E27FC236}">
                    <a16:creationId xmlns:a16="http://schemas.microsoft.com/office/drawing/2014/main" xmlns="" id="{5D279DB9-99E0-4C2C-9AC2-60EBCFD69931}"/>
                  </a:ext>
                </a:extLst>
              </p:cNvPr>
              <p:cNvSpPr/>
              <p:nvPr/>
            </p:nvSpPr>
            <p:spPr>
              <a:xfrm>
                <a:off x="1032077" y="820400"/>
                <a:ext cx="697627" cy="369332"/>
              </a:xfrm>
              <a:prstGeom prst="rect">
                <a:avLst/>
              </a:prstGeom>
            </p:spPr>
            <p:txBody>
              <a:bodyPr anchor="ctr" anchorCtr="0"/>
              <a:lstStyle/>
              <a:p>
                <a:pPr algn="ctr">
                  <a:lnSpc>
                    <a:spcPct val="90000"/>
                  </a:lnSpc>
                  <a:spcBef>
                    <a:spcPts val="1000"/>
                  </a:spcBef>
                </a:pPr>
                <a:r>
                  <a:rPr lang="en-US" altLang="zh-CN" sz="2000" dirty="0">
                    <a:solidFill>
                      <a:schemeClr val="bg1"/>
                    </a:solidFill>
                    <a:latin typeface="微软雅黑" panose="020B0503020204020204" pitchFamily="34" charset="-122"/>
                    <a:ea typeface="微软雅黑" panose="020B0503020204020204" pitchFamily="34" charset="-122"/>
                  </a:rPr>
                  <a:t>3</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
          <p:nvSpPr>
            <p:cNvPr id="18" name="燕尾形 8">
              <a:extLst>
                <a:ext uri="{FF2B5EF4-FFF2-40B4-BE49-F238E27FC236}">
                  <a16:creationId xmlns:a16="http://schemas.microsoft.com/office/drawing/2014/main" xmlns="" id="{27D1F11E-5D73-4BD5-BE9E-32CDA6E69D7B}"/>
                </a:ext>
              </a:extLst>
            </p:cNvPr>
            <p:cNvSpPr/>
            <p:nvPr/>
          </p:nvSpPr>
          <p:spPr>
            <a:xfrm rot="10800000">
              <a:off x="7156603" y="1532958"/>
              <a:ext cx="404222" cy="5400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grpSp>
      <p:grpSp>
        <p:nvGrpSpPr>
          <p:cNvPr id="45" name="组合 44">
            <a:extLst>
              <a:ext uri="{FF2B5EF4-FFF2-40B4-BE49-F238E27FC236}">
                <a16:creationId xmlns:a16="http://schemas.microsoft.com/office/drawing/2014/main" xmlns="" id="{9ED72885-8952-467C-AD32-A82D31827C76}"/>
              </a:ext>
            </a:extLst>
          </p:cNvPr>
          <p:cNvGrpSpPr/>
          <p:nvPr/>
        </p:nvGrpSpPr>
        <p:grpSpPr>
          <a:xfrm>
            <a:off x="1816446" y="1780268"/>
            <a:ext cx="5831720" cy="506530"/>
            <a:chOff x="1816446" y="1780268"/>
            <a:chExt cx="5831720" cy="506530"/>
          </a:xfrm>
        </p:grpSpPr>
        <p:sp>
          <p:nvSpPr>
            <p:cNvPr id="38" name="矩形 37">
              <a:extLst>
                <a:ext uri="{FF2B5EF4-FFF2-40B4-BE49-F238E27FC236}">
                  <a16:creationId xmlns:a16="http://schemas.microsoft.com/office/drawing/2014/main" xmlns="" id="{FB3B33C9-94B8-477D-A1E1-56C20103FCEB}"/>
                </a:ext>
              </a:extLst>
            </p:cNvPr>
            <p:cNvSpPr/>
            <p:nvPr/>
          </p:nvSpPr>
          <p:spPr>
            <a:xfrm>
              <a:off x="7216166" y="1854798"/>
              <a:ext cx="432000" cy="432000"/>
            </a:xfrm>
            <a:prstGeom prst="rect">
              <a:avLst/>
            </a:prstGeom>
            <a:solidFill>
              <a:srgbClr val="CC5B17"/>
            </a:solidFill>
            <a:ln>
              <a:solidFill>
                <a:schemeClr val="bg1"/>
              </a:solidFill>
            </a:ln>
          </p:spPr>
          <p:txBody>
            <a:bodyPr wrap="none" lIns="180000" anchor="ctr" anchorCtr="0">
              <a:noAutofit/>
            </a:bodyPr>
            <a:lstStyle/>
            <a:p>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8" name="矩形 27">
              <a:extLst>
                <a:ext uri="{FF2B5EF4-FFF2-40B4-BE49-F238E27FC236}">
                  <a16:creationId xmlns:a16="http://schemas.microsoft.com/office/drawing/2014/main" xmlns="" id="{9B02B01B-7CFD-4BDF-9560-E8C3990878E3}"/>
                </a:ext>
              </a:extLst>
            </p:cNvPr>
            <p:cNvSpPr/>
            <p:nvPr/>
          </p:nvSpPr>
          <p:spPr>
            <a:xfrm>
              <a:off x="1816446" y="1780268"/>
              <a:ext cx="432000" cy="432000"/>
            </a:xfrm>
            <a:prstGeom prst="rect">
              <a:avLst/>
            </a:prstGeom>
            <a:solidFill>
              <a:srgbClr val="CC5B17"/>
            </a:solidFill>
            <a:ln>
              <a:solidFill>
                <a:schemeClr val="bg1"/>
              </a:solidFill>
            </a:ln>
          </p:spPr>
          <p:txBody>
            <a:bodyPr wrap="none" lIns="180000" anchor="ctr" anchorCtr="0">
              <a:noAutofit/>
            </a:bodyPr>
            <a:lstStyle/>
            <a:p>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9" name="矩形 18">
              <a:extLst>
                <a:ext uri="{FF2B5EF4-FFF2-40B4-BE49-F238E27FC236}">
                  <a16:creationId xmlns:a16="http://schemas.microsoft.com/office/drawing/2014/main" xmlns="" id="{C1971110-F12D-483D-93B4-F680E0D77247}"/>
                </a:ext>
              </a:extLst>
            </p:cNvPr>
            <p:cNvSpPr/>
            <p:nvPr/>
          </p:nvSpPr>
          <p:spPr>
            <a:xfrm>
              <a:off x="1852306" y="1820951"/>
              <a:ext cx="5760000" cy="432000"/>
            </a:xfrm>
            <a:prstGeom prst="rect">
              <a:avLst/>
            </a:prstGeom>
            <a:solidFill>
              <a:srgbClr val="CC5B17"/>
            </a:solidFill>
            <a:ln>
              <a:solidFill>
                <a:schemeClr val="bg1"/>
              </a:solidFill>
            </a:ln>
          </p:spPr>
          <p:txBody>
            <a:bodyPr wrap="none" lIns="180000" anchor="ctr" anchorCtr="0">
              <a:noAutofit/>
            </a:bodyPr>
            <a:lstStyle/>
            <a:p>
              <a:r>
                <a:rPr lang="zh-CN" altLang="zh-CN" dirty="0">
                  <a:solidFill>
                    <a:schemeClr val="bg1"/>
                  </a:solidFill>
                  <a:latin typeface="微软雅黑" panose="020B0503020204020204" pitchFamily="34" charset="-122"/>
                  <a:ea typeface="微软雅黑" panose="020B0503020204020204" pitchFamily="34" charset="-122"/>
                  <a:cs typeface="Helvetica" panose="020B0604020202020204" pitchFamily="34" charset="0"/>
                </a:rPr>
                <a:t>一是把党的政治建设摆在首位</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46" name="组合 45">
            <a:extLst>
              <a:ext uri="{FF2B5EF4-FFF2-40B4-BE49-F238E27FC236}">
                <a16:creationId xmlns:a16="http://schemas.microsoft.com/office/drawing/2014/main" xmlns="" id="{55FAEDD8-55F0-4559-9771-9A472B1B7DF2}"/>
              </a:ext>
            </a:extLst>
          </p:cNvPr>
          <p:cNvGrpSpPr/>
          <p:nvPr/>
        </p:nvGrpSpPr>
        <p:grpSpPr>
          <a:xfrm>
            <a:off x="1816446" y="2348148"/>
            <a:ext cx="5831720" cy="506530"/>
            <a:chOff x="1816446" y="2348148"/>
            <a:chExt cx="5831720" cy="506530"/>
          </a:xfrm>
        </p:grpSpPr>
        <p:sp>
          <p:nvSpPr>
            <p:cNvPr id="37" name="矩形 36">
              <a:extLst>
                <a:ext uri="{FF2B5EF4-FFF2-40B4-BE49-F238E27FC236}">
                  <a16:creationId xmlns:a16="http://schemas.microsoft.com/office/drawing/2014/main" xmlns="" id="{A37EA551-9E3D-489E-AF35-77DEED241994}"/>
                </a:ext>
              </a:extLst>
            </p:cNvPr>
            <p:cNvSpPr/>
            <p:nvPr/>
          </p:nvSpPr>
          <p:spPr>
            <a:xfrm>
              <a:off x="7216166" y="2422678"/>
              <a:ext cx="432000" cy="432000"/>
            </a:xfrm>
            <a:prstGeom prst="rect">
              <a:avLst/>
            </a:prstGeom>
            <a:solidFill>
              <a:srgbClr val="CC5B17"/>
            </a:solidFill>
            <a:ln>
              <a:solidFill>
                <a:schemeClr val="bg1"/>
              </a:solidFill>
            </a:ln>
          </p:spPr>
          <p:txBody>
            <a:bodyPr wrap="none" lIns="180000" anchor="ctr" anchorCtr="0">
              <a:noAutofit/>
            </a:bodyPr>
            <a:lstStyle/>
            <a:p>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9" name="矩形 28">
              <a:extLst>
                <a:ext uri="{FF2B5EF4-FFF2-40B4-BE49-F238E27FC236}">
                  <a16:creationId xmlns:a16="http://schemas.microsoft.com/office/drawing/2014/main" xmlns="" id="{8655B52F-66C1-4B10-A3C3-D410DE96C8D9}"/>
                </a:ext>
              </a:extLst>
            </p:cNvPr>
            <p:cNvSpPr/>
            <p:nvPr/>
          </p:nvSpPr>
          <p:spPr>
            <a:xfrm>
              <a:off x="1816446" y="2348148"/>
              <a:ext cx="432000" cy="432000"/>
            </a:xfrm>
            <a:prstGeom prst="rect">
              <a:avLst/>
            </a:prstGeom>
            <a:solidFill>
              <a:srgbClr val="CC5B17"/>
            </a:solidFill>
            <a:ln>
              <a:solidFill>
                <a:schemeClr val="bg1"/>
              </a:solidFill>
            </a:ln>
          </p:spPr>
          <p:txBody>
            <a:bodyPr wrap="none" lIns="180000" anchor="ctr" anchorCtr="0">
              <a:noAutofit/>
            </a:bodyPr>
            <a:lstStyle/>
            <a:p>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0" name="矩形 19">
              <a:extLst>
                <a:ext uri="{FF2B5EF4-FFF2-40B4-BE49-F238E27FC236}">
                  <a16:creationId xmlns:a16="http://schemas.microsoft.com/office/drawing/2014/main" xmlns="" id="{2340CB7D-08CC-485F-9A6A-977B299329D4}"/>
                </a:ext>
              </a:extLst>
            </p:cNvPr>
            <p:cNvSpPr/>
            <p:nvPr/>
          </p:nvSpPr>
          <p:spPr>
            <a:xfrm>
              <a:off x="1852307" y="2388142"/>
              <a:ext cx="5760000" cy="432000"/>
            </a:xfrm>
            <a:prstGeom prst="rect">
              <a:avLst/>
            </a:prstGeom>
            <a:solidFill>
              <a:srgbClr val="CC5B17"/>
            </a:solidFill>
            <a:ln>
              <a:solidFill>
                <a:schemeClr val="bg1"/>
              </a:solidFill>
            </a:ln>
          </p:spPr>
          <p:txBody>
            <a:bodyPr wrap="square" lIns="180000" anchor="ctr" anchorCtr="0">
              <a:noAutofit/>
            </a:bodyPr>
            <a:lstStyle/>
            <a:p>
              <a:r>
                <a:rPr lang="zh-CN" altLang="zh-CN" dirty="0">
                  <a:solidFill>
                    <a:schemeClr val="bg1"/>
                  </a:solidFill>
                  <a:latin typeface="微软雅黑" panose="020B0503020204020204" pitchFamily="34" charset="-122"/>
                  <a:ea typeface="微软雅黑" panose="020B0503020204020204" pitchFamily="34" charset="-122"/>
                  <a:cs typeface="Helvetica" panose="020B0604020202020204" pitchFamily="34" charset="0"/>
                </a:rPr>
                <a:t>二是用习近平新时代中国特色社会主义思想武装全党</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47" name="组合 46">
            <a:extLst>
              <a:ext uri="{FF2B5EF4-FFF2-40B4-BE49-F238E27FC236}">
                <a16:creationId xmlns:a16="http://schemas.microsoft.com/office/drawing/2014/main" xmlns="" id="{C1227A83-C59E-4BFA-9784-59D128367E10}"/>
              </a:ext>
            </a:extLst>
          </p:cNvPr>
          <p:cNvGrpSpPr/>
          <p:nvPr/>
        </p:nvGrpSpPr>
        <p:grpSpPr>
          <a:xfrm>
            <a:off x="1816446" y="2916028"/>
            <a:ext cx="5831720" cy="506530"/>
            <a:chOff x="1816446" y="2916028"/>
            <a:chExt cx="5831720" cy="506530"/>
          </a:xfrm>
        </p:grpSpPr>
        <p:sp>
          <p:nvSpPr>
            <p:cNvPr id="41" name="矩形 40">
              <a:extLst>
                <a:ext uri="{FF2B5EF4-FFF2-40B4-BE49-F238E27FC236}">
                  <a16:creationId xmlns:a16="http://schemas.microsoft.com/office/drawing/2014/main" xmlns="" id="{E64CC26C-E3BC-4A65-8439-568DD8DD7E41}"/>
                </a:ext>
              </a:extLst>
            </p:cNvPr>
            <p:cNvSpPr/>
            <p:nvPr/>
          </p:nvSpPr>
          <p:spPr>
            <a:xfrm>
              <a:off x="7216166" y="2990558"/>
              <a:ext cx="432000" cy="432000"/>
            </a:xfrm>
            <a:prstGeom prst="rect">
              <a:avLst/>
            </a:prstGeom>
            <a:solidFill>
              <a:srgbClr val="CC5B17"/>
            </a:solidFill>
            <a:ln>
              <a:solidFill>
                <a:schemeClr val="bg1"/>
              </a:solidFill>
            </a:ln>
          </p:spPr>
          <p:txBody>
            <a:bodyPr wrap="none" lIns="180000" anchor="ctr" anchorCtr="0">
              <a:noAutofit/>
            </a:bodyPr>
            <a:lstStyle/>
            <a:p>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3" name="矩形 32">
              <a:extLst>
                <a:ext uri="{FF2B5EF4-FFF2-40B4-BE49-F238E27FC236}">
                  <a16:creationId xmlns:a16="http://schemas.microsoft.com/office/drawing/2014/main" xmlns="" id="{F8FD8150-8D87-4698-857C-ADD08A5249C7}"/>
                </a:ext>
              </a:extLst>
            </p:cNvPr>
            <p:cNvSpPr/>
            <p:nvPr/>
          </p:nvSpPr>
          <p:spPr>
            <a:xfrm>
              <a:off x="1816446" y="2916028"/>
              <a:ext cx="432000" cy="432000"/>
            </a:xfrm>
            <a:prstGeom prst="rect">
              <a:avLst/>
            </a:prstGeom>
            <a:solidFill>
              <a:srgbClr val="CC5B17"/>
            </a:solidFill>
            <a:ln>
              <a:solidFill>
                <a:schemeClr val="bg1"/>
              </a:solidFill>
            </a:ln>
          </p:spPr>
          <p:txBody>
            <a:bodyPr wrap="none" lIns="180000" anchor="ctr" anchorCtr="0">
              <a:noAutofit/>
            </a:bodyPr>
            <a:lstStyle/>
            <a:p>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1" name="矩形 20">
              <a:extLst>
                <a:ext uri="{FF2B5EF4-FFF2-40B4-BE49-F238E27FC236}">
                  <a16:creationId xmlns:a16="http://schemas.microsoft.com/office/drawing/2014/main" xmlns="" id="{2B999A0F-20E5-4D0F-AFE9-31053FB1DCF9}"/>
                </a:ext>
              </a:extLst>
            </p:cNvPr>
            <p:cNvSpPr/>
            <p:nvPr/>
          </p:nvSpPr>
          <p:spPr>
            <a:xfrm>
              <a:off x="1852307" y="2955333"/>
              <a:ext cx="5760000" cy="432000"/>
            </a:xfrm>
            <a:prstGeom prst="rect">
              <a:avLst/>
            </a:prstGeom>
            <a:solidFill>
              <a:srgbClr val="CC5B17"/>
            </a:solidFill>
            <a:ln>
              <a:solidFill>
                <a:schemeClr val="bg1"/>
              </a:solidFill>
            </a:ln>
          </p:spPr>
          <p:txBody>
            <a:bodyPr wrap="none" lIns="180000" anchor="ctr" anchorCtr="0">
              <a:noAutofit/>
            </a:bodyPr>
            <a:lstStyle/>
            <a:p>
              <a:r>
                <a:rPr lang="zh-CN" altLang="zh-CN" dirty="0">
                  <a:solidFill>
                    <a:schemeClr val="bg1"/>
                  </a:solidFill>
                  <a:latin typeface="微软雅黑" panose="020B0503020204020204" pitchFamily="34" charset="-122"/>
                  <a:ea typeface="微软雅黑" panose="020B0503020204020204" pitchFamily="34" charset="-122"/>
                  <a:cs typeface="Helvetica" panose="020B0604020202020204" pitchFamily="34" charset="0"/>
                </a:rPr>
                <a:t>三是建设高素质专业化干部队伍</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48" name="组合 47">
            <a:extLst>
              <a:ext uri="{FF2B5EF4-FFF2-40B4-BE49-F238E27FC236}">
                <a16:creationId xmlns:a16="http://schemas.microsoft.com/office/drawing/2014/main" xmlns="" id="{0F249A87-8924-40C6-A500-DC247B6AF897}"/>
              </a:ext>
            </a:extLst>
          </p:cNvPr>
          <p:cNvGrpSpPr/>
          <p:nvPr/>
        </p:nvGrpSpPr>
        <p:grpSpPr>
          <a:xfrm>
            <a:off x="1816446" y="3483908"/>
            <a:ext cx="5831720" cy="506530"/>
            <a:chOff x="1816446" y="3483908"/>
            <a:chExt cx="5831720" cy="506530"/>
          </a:xfrm>
        </p:grpSpPr>
        <p:sp>
          <p:nvSpPr>
            <p:cNvPr id="36" name="矩形 35">
              <a:extLst>
                <a:ext uri="{FF2B5EF4-FFF2-40B4-BE49-F238E27FC236}">
                  <a16:creationId xmlns:a16="http://schemas.microsoft.com/office/drawing/2014/main" xmlns="" id="{6E664503-AE3D-4994-9F5A-DF9AB3A00610}"/>
                </a:ext>
              </a:extLst>
            </p:cNvPr>
            <p:cNvSpPr/>
            <p:nvPr/>
          </p:nvSpPr>
          <p:spPr>
            <a:xfrm>
              <a:off x="7216166" y="3558438"/>
              <a:ext cx="432000" cy="432000"/>
            </a:xfrm>
            <a:prstGeom prst="rect">
              <a:avLst/>
            </a:prstGeom>
            <a:solidFill>
              <a:srgbClr val="CC5B17"/>
            </a:solidFill>
            <a:ln>
              <a:solidFill>
                <a:schemeClr val="bg1"/>
              </a:solidFill>
            </a:ln>
          </p:spPr>
          <p:txBody>
            <a:bodyPr wrap="none" lIns="180000" anchor="ctr" anchorCtr="0">
              <a:noAutofit/>
            </a:bodyPr>
            <a:lstStyle/>
            <a:p>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0" name="矩形 29">
              <a:extLst>
                <a:ext uri="{FF2B5EF4-FFF2-40B4-BE49-F238E27FC236}">
                  <a16:creationId xmlns:a16="http://schemas.microsoft.com/office/drawing/2014/main" xmlns="" id="{A3DE5702-27DC-4933-A06E-8A805B7CB851}"/>
                </a:ext>
              </a:extLst>
            </p:cNvPr>
            <p:cNvSpPr/>
            <p:nvPr/>
          </p:nvSpPr>
          <p:spPr>
            <a:xfrm>
              <a:off x="1816446" y="3483908"/>
              <a:ext cx="432000" cy="432000"/>
            </a:xfrm>
            <a:prstGeom prst="rect">
              <a:avLst/>
            </a:prstGeom>
            <a:solidFill>
              <a:srgbClr val="CC5B17"/>
            </a:solidFill>
            <a:ln>
              <a:solidFill>
                <a:schemeClr val="bg1"/>
              </a:solidFill>
            </a:ln>
          </p:spPr>
          <p:txBody>
            <a:bodyPr wrap="none" lIns="180000" anchor="ctr" anchorCtr="0">
              <a:noAutofit/>
            </a:bodyPr>
            <a:lstStyle/>
            <a:p>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2" name="矩形 21">
              <a:extLst>
                <a:ext uri="{FF2B5EF4-FFF2-40B4-BE49-F238E27FC236}">
                  <a16:creationId xmlns:a16="http://schemas.microsoft.com/office/drawing/2014/main" xmlns="" id="{AA3AF971-E950-45D4-95E0-93E056E660E1}"/>
                </a:ext>
              </a:extLst>
            </p:cNvPr>
            <p:cNvSpPr/>
            <p:nvPr/>
          </p:nvSpPr>
          <p:spPr>
            <a:xfrm>
              <a:off x="1852307" y="3522524"/>
              <a:ext cx="5760000" cy="432000"/>
            </a:xfrm>
            <a:prstGeom prst="rect">
              <a:avLst/>
            </a:prstGeom>
            <a:solidFill>
              <a:srgbClr val="CC5B17"/>
            </a:solidFill>
            <a:ln>
              <a:solidFill>
                <a:schemeClr val="bg1"/>
              </a:solidFill>
            </a:ln>
          </p:spPr>
          <p:txBody>
            <a:bodyPr wrap="none" lIns="180000" anchor="ctr" anchorCtr="0">
              <a:noAutofit/>
            </a:bodyPr>
            <a:lstStyle/>
            <a:p>
              <a:r>
                <a:rPr lang="zh-CN" altLang="zh-CN" dirty="0">
                  <a:solidFill>
                    <a:schemeClr val="bg1"/>
                  </a:solidFill>
                  <a:latin typeface="微软雅黑" panose="020B0503020204020204" pitchFamily="34" charset="-122"/>
                  <a:ea typeface="微软雅黑" panose="020B0503020204020204" pitchFamily="34" charset="-122"/>
                  <a:cs typeface="Helvetica" panose="020B0604020202020204" pitchFamily="34" charset="0"/>
                </a:rPr>
                <a:t>四是加强基层组织建设</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49" name="组合 48">
            <a:extLst>
              <a:ext uri="{FF2B5EF4-FFF2-40B4-BE49-F238E27FC236}">
                <a16:creationId xmlns:a16="http://schemas.microsoft.com/office/drawing/2014/main" xmlns="" id="{66D01FFB-7FD3-47F3-AA68-CC7CC8C6BDED}"/>
              </a:ext>
            </a:extLst>
          </p:cNvPr>
          <p:cNvGrpSpPr/>
          <p:nvPr/>
        </p:nvGrpSpPr>
        <p:grpSpPr>
          <a:xfrm>
            <a:off x="1816446" y="4051788"/>
            <a:ext cx="5831720" cy="506530"/>
            <a:chOff x="1816446" y="4051788"/>
            <a:chExt cx="5831720" cy="506530"/>
          </a:xfrm>
        </p:grpSpPr>
        <p:sp>
          <p:nvSpPr>
            <p:cNvPr id="40" name="矩形 39">
              <a:extLst>
                <a:ext uri="{FF2B5EF4-FFF2-40B4-BE49-F238E27FC236}">
                  <a16:creationId xmlns:a16="http://schemas.microsoft.com/office/drawing/2014/main" xmlns="" id="{047D8E16-25FA-4A69-BC55-60FF650F8B67}"/>
                </a:ext>
              </a:extLst>
            </p:cNvPr>
            <p:cNvSpPr/>
            <p:nvPr/>
          </p:nvSpPr>
          <p:spPr>
            <a:xfrm>
              <a:off x="7216166" y="4126318"/>
              <a:ext cx="432000" cy="432000"/>
            </a:xfrm>
            <a:prstGeom prst="rect">
              <a:avLst/>
            </a:prstGeom>
            <a:solidFill>
              <a:srgbClr val="CC5B17"/>
            </a:solidFill>
            <a:ln>
              <a:solidFill>
                <a:schemeClr val="bg1"/>
              </a:solidFill>
            </a:ln>
          </p:spPr>
          <p:txBody>
            <a:bodyPr wrap="none" lIns="180000" anchor="ctr" anchorCtr="0">
              <a:noAutofit/>
            </a:bodyPr>
            <a:lstStyle/>
            <a:p>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2" name="矩形 31">
              <a:extLst>
                <a:ext uri="{FF2B5EF4-FFF2-40B4-BE49-F238E27FC236}">
                  <a16:creationId xmlns:a16="http://schemas.microsoft.com/office/drawing/2014/main" xmlns="" id="{5FCC3B4E-6B92-4A61-AD65-FCBE0F824923}"/>
                </a:ext>
              </a:extLst>
            </p:cNvPr>
            <p:cNvSpPr/>
            <p:nvPr/>
          </p:nvSpPr>
          <p:spPr>
            <a:xfrm>
              <a:off x="1816446" y="4051788"/>
              <a:ext cx="432000" cy="432000"/>
            </a:xfrm>
            <a:prstGeom prst="rect">
              <a:avLst/>
            </a:prstGeom>
            <a:solidFill>
              <a:srgbClr val="CC5B17"/>
            </a:solidFill>
            <a:ln>
              <a:solidFill>
                <a:schemeClr val="bg1"/>
              </a:solidFill>
            </a:ln>
          </p:spPr>
          <p:txBody>
            <a:bodyPr wrap="none" lIns="180000" anchor="ctr" anchorCtr="0">
              <a:noAutofit/>
            </a:bodyPr>
            <a:lstStyle/>
            <a:p>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3" name="矩形 22">
              <a:extLst>
                <a:ext uri="{FF2B5EF4-FFF2-40B4-BE49-F238E27FC236}">
                  <a16:creationId xmlns:a16="http://schemas.microsoft.com/office/drawing/2014/main" xmlns="" id="{ABDDDD5B-C973-4B49-BE43-4803B2FF339F}"/>
                </a:ext>
              </a:extLst>
            </p:cNvPr>
            <p:cNvSpPr/>
            <p:nvPr/>
          </p:nvSpPr>
          <p:spPr>
            <a:xfrm>
              <a:off x="1852307" y="4089715"/>
              <a:ext cx="5760000" cy="432000"/>
            </a:xfrm>
            <a:prstGeom prst="rect">
              <a:avLst/>
            </a:prstGeom>
            <a:solidFill>
              <a:srgbClr val="CC5B17"/>
            </a:solidFill>
            <a:ln>
              <a:solidFill>
                <a:schemeClr val="bg1"/>
              </a:solidFill>
            </a:ln>
          </p:spPr>
          <p:txBody>
            <a:bodyPr wrap="none" lIns="180000" anchor="ctr" anchorCtr="0">
              <a:noAutofit/>
            </a:bodyPr>
            <a:lstStyle/>
            <a:p>
              <a:r>
                <a:rPr lang="zh-CN" altLang="zh-CN" dirty="0">
                  <a:solidFill>
                    <a:schemeClr val="bg1"/>
                  </a:solidFill>
                  <a:latin typeface="微软雅黑" panose="020B0503020204020204" pitchFamily="34" charset="-122"/>
                  <a:ea typeface="微软雅黑" panose="020B0503020204020204" pitchFamily="34" charset="-122"/>
                  <a:cs typeface="Helvetica" panose="020B0604020202020204" pitchFamily="34" charset="0"/>
                </a:rPr>
                <a:t>五是持之以恒正风肃纪</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50" name="组合 49">
            <a:extLst>
              <a:ext uri="{FF2B5EF4-FFF2-40B4-BE49-F238E27FC236}">
                <a16:creationId xmlns:a16="http://schemas.microsoft.com/office/drawing/2014/main" xmlns="" id="{59C33505-35DA-4A99-A7DA-C1A5FD013A58}"/>
              </a:ext>
            </a:extLst>
          </p:cNvPr>
          <p:cNvGrpSpPr/>
          <p:nvPr/>
        </p:nvGrpSpPr>
        <p:grpSpPr>
          <a:xfrm>
            <a:off x="1816446" y="4619668"/>
            <a:ext cx="5831720" cy="506530"/>
            <a:chOff x="1816446" y="4619668"/>
            <a:chExt cx="5831720" cy="506530"/>
          </a:xfrm>
        </p:grpSpPr>
        <p:sp>
          <p:nvSpPr>
            <p:cNvPr id="39" name="矩形 38">
              <a:extLst>
                <a:ext uri="{FF2B5EF4-FFF2-40B4-BE49-F238E27FC236}">
                  <a16:creationId xmlns:a16="http://schemas.microsoft.com/office/drawing/2014/main" xmlns="" id="{39465AFD-D7E4-4315-940C-582DD1CEB0FC}"/>
                </a:ext>
              </a:extLst>
            </p:cNvPr>
            <p:cNvSpPr/>
            <p:nvPr/>
          </p:nvSpPr>
          <p:spPr>
            <a:xfrm>
              <a:off x="7216166" y="4694198"/>
              <a:ext cx="432000" cy="432000"/>
            </a:xfrm>
            <a:prstGeom prst="rect">
              <a:avLst/>
            </a:prstGeom>
            <a:solidFill>
              <a:srgbClr val="CC5B17"/>
            </a:solidFill>
            <a:ln>
              <a:solidFill>
                <a:schemeClr val="bg1"/>
              </a:solidFill>
            </a:ln>
          </p:spPr>
          <p:txBody>
            <a:bodyPr wrap="none" lIns="180000" anchor="ctr" anchorCtr="0">
              <a:noAutofit/>
            </a:bodyPr>
            <a:lstStyle/>
            <a:p>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1" name="矩形 30">
              <a:extLst>
                <a:ext uri="{FF2B5EF4-FFF2-40B4-BE49-F238E27FC236}">
                  <a16:creationId xmlns:a16="http://schemas.microsoft.com/office/drawing/2014/main" xmlns="" id="{51DC495E-F7E5-45AD-BF41-C914F5A6D464}"/>
                </a:ext>
              </a:extLst>
            </p:cNvPr>
            <p:cNvSpPr/>
            <p:nvPr/>
          </p:nvSpPr>
          <p:spPr>
            <a:xfrm>
              <a:off x="1816446" y="4619668"/>
              <a:ext cx="432000" cy="432000"/>
            </a:xfrm>
            <a:prstGeom prst="rect">
              <a:avLst/>
            </a:prstGeom>
            <a:solidFill>
              <a:srgbClr val="CC5B17"/>
            </a:solidFill>
            <a:ln>
              <a:solidFill>
                <a:schemeClr val="bg1"/>
              </a:solidFill>
            </a:ln>
          </p:spPr>
          <p:txBody>
            <a:bodyPr wrap="none" lIns="180000" anchor="ctr" anchorCtr="0">
              <a:noAutofit/>
            </a:bodyPr>
            <a:lstStyle/>
            <a:p>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4" name="矩形 23">
              <a:extLst>
                <a:ext uri="{FF2B5EF4-FFF2-40B4-BE49-F238E27FC236}">
                  <a16:creationId xmlns:a16="http://schemas.microsoft.com/office/drawing/2014/main" xmlns="" id="{729E5D96-0877-4C7B-A2E2-BF97FB1B1279}"/>
                </a:ext>
              </a:extLst>
            </p:cNvPr>
            <p:cNvSpPr/>
            <p:nvPr/>
          </p:nvSpPr>
          <p:spPr>
            <a:xfrm>
              <a:off x="1852307" y="4656906"/>
              <a:ext cx="5760000" cy="432000"/>
            </a:xfrm>
            <a:prstGeom prst="rect">
              <a:avLst/>
            </a:prstGeom>
            <a:solidFill>
              <a:srgbClr val="CC5B17"/>
            </a:solidFill>
            <a:ln>
              <a:solidFill>
                <a:schemeClr val="bg1"/>
              </a:solidFill>
            </a:ln>
          </p:spPr>
          <p:txBody>
            <a:bodyPr wrap="none" lIns="180000" anchor="ctr" anchorCtr="0">
              <a:noAutofit/>
            </a:bodyPr>
            <a:lstStyle/>
            <a:p>
              <a:r>
                <a:rPr lang="zh-CN" altLang="zh-CN" dirty="0">
                  <a:solidFill>
                    <a:schemeClr val="bg1"/>
                  </a:solidFill>
                  <a:latin typeface="微软雅黑" panose="020B0503020204020204" pitchFamily="34" charset="-122"/>
                  <a:ea typeface="微软雅黑" panose="020B0503020204020204" pitchFamily="34" charset="-122"/>
                  <a:cs typeface="Helvetica" panose="020B0604020202020204" pitchFamily="34" charset="0"/>
                </a:rPr>
                <a:t>六是夺取反腐败斗争压倒性胜利</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51" name="组合 50">
            <a:extLst>
              <a:ext uri="{FF2B5EF4-FFF2-40B4-BE49-F238E27FC236}">
                <a16:creationId xmlns:a16="http://schemas.microsoft.com/office/drawing/2014/main" xmlns="" id="{7530E9B0-C06B-4EBD-92A8-FF9EEC2E9B86}"/>
              </a:ext>
            </a:extLst>
          </p:cNvPr>
          <p:cNvGrpSpPr/>
          <p:nvPr/>
        </p:nvGrpSpPr>
        <p:grpSpPr>
          <a:xfrm>
            <a:off x="1816446" y="5187548"/>
            <a:ext cx="5831720" cy="506530"/>
            <a:chOff x="1816446" y="5187548"/>
            <a:chExt cx="5831720" cy="506530"/>
          </a:xfrm>
        </p:grpSpPr>
        <p:sp>
          <p:nvSpPr>
            <p:cNvPr id="43" name="矩形 42">
              <a:extLst>
                <a:ext uri="{FF2B5EF4-FFF2-40B4-BE49-F238E27FC236}">
                  <a16:creationId xmlns:a16="http://schemas.microsoft.com/office/drawing/2014/main" xmlns="" id="{9FF2685F-D8CE-4F23-8887-C4B5ECBC18EF}"/>
                </a:ext>
              </a:extLst>
            </p:cNvPr>
            <p:cNvSpPr/>
            <p:nvPr/>
          </p:nvSpPr>
          <p:spPr>
            <a:xfrm>
              <a:off x="7216166" y="5262078"/>
              <a:ext cx="432000" cy="432000"/>
            </a:xfrm>
            <a:prstGeom prst="rect">
              <a:avLst/>
            </a:prstGeom>
            <a:solidFill>
              <a:srgbClr val="CC5B17"/>
            </a:solidFill>
            <a:ln>
              <a:solidFill>
                <a:schemeClr val="bg1"/>
              </a:solidFill>
            </a:ln>
          </p:spPr>
          <p:txBody>
            <a:bodyPr wrap="none" lIns="180000" anchor="ctr" anchorCtr="0">
              <a:noAutofit/>
            </a:bodyPr>
            <a:lstStyle/>
            <a:p>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5" name="矩形 34">
              <a:extLst>
                <a:ext uri="{FF2B5EF4-FFF2-40B4-BE49-F238E27FC236}">
                  <a16:creationId xmlns:a16="http://schemas.microsoft.com/office/drawing/2014/main" xmlns="" id="{B8195473-2C60-42A0-93F0-267A56685DF4}"/>
                </a:ext>
              </a:extLst>
            </p:cNvPr>
            <p:cNvSpPr/>
            <p:nvPr/>
          </p:nvSpPr>
          <p:spPr>
            <a:xfrm>
              <a:off x="1816446" y="5187548"/>
              <a:ext cx="432000" cy="432000"/>
            </a:xfrm>
            <a:prstGeom prst="rect">
              <a:avLst/>
            </a:prstGeom>
            <a:solidFill>
              <a:srgbClr val="CC5B17"/>
            </a:solidFill>
            <a:ln>
              <a:solidFill>
                <a:schemeClr val="bg1"/>
              </a:solidFill>
            </a:ln>
          </p:spPr>
          <p:txBody>
            <a:bodyPr wrap="none" lIns="180000" anchor="ctr" anchorCtr="0">
              <a:noAutofit/>
            </a:bodyPr>
            <a:lstStyle/>
            <a:p>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5" name="矩形 24">
              <a:extLst>
                <a:ext uri="{FF2B5EF4-FFF2-40B4-BE49-F238E27FC236}">
                  <a16:creationId xmlns:a16="http://schemas.microsoft.com/office/drawing/2014/main" xmlns="" id="{761F5436-23DF-485A-A182-F6872CA2C5B8}"/>
                </a:ext>
              </a:extLst>
            </p:cNvPr>
            <p:cNvSpPr/>
            <p:nvPr/>
          </p:nvSpPr>
          <p:spPr>
            <a:xfrm>
              <a:off x="1852306" y="5224097"/>
              <a:ext cx="5760000" cy="432000"/>
            </a:xfrm>
            <a:prstGeom prst="rect">
              <a:avLst/>
            </a:prstGeom>
            <a:solidFill>
              <a:srgbClr val="CC5B17"/>
            </a:solidFill>
            <a:ln>
              <a:solidFill>
                <a:schemeClr val="bg1"/>
              </a:solidFill>
            </a:ln>
          </p:spPr>
          <p:txBody>
            <a:bodyPr wrap="none" lIns="180000" anchor="ctr" anchorCtr="0">
              <a:noAutofit/>
            </a:bodyPr>
            <a:lstStyle/>
            <a:p>
              <a:r>
                <a:rPr lang="zh-CN" altLang="zh-CN" dirty="0">
                  <a:solidFill>
                    <a:schemeClr val="bg1"/>
                  </a:solidFill>
                  <a:latin typeface="微软雅黑" panose="020B0503020204020204" pitchFamily="34" charset="-122"/>
                  <a:ea typeface="微软雅黑" panose="020B0503020204020204" pitchFamily="34" charset="-122"/>
                  <a:cs typeface="Helvetica" panose="020B0604020202020204" pitchFamily="34" charset="0"/>
                </a:rPr>
                <a:t>七是健全党和国家监督体系</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44" name="组合 43">
            <a:extLst>
              <a:ext uri="{FF2B5EF4-FFF2-40B4-BE49-F238E27FC236}">
                <a16:creationId xmlns:a16="http://schemas.microsoft.com/office/drawing/2014/main" xmlns="" id="{78F5CEC7-0E07-4109-AB12-742A483724CF}"/>
              </a:ext>
            </a:extLst>
          </p:cNvPr>
          <p:cNvGrpSpPr/>
          <p:nvPr/>
        </p:nvGrpSpPr>
        <p:grpSpPr>
          <a:xfrm>
            <a:off x="1816446" y="5755429"/>
            <a:ext cx="5831720" cy="506530"/>
            <a:chOff x="1816446" y="5755429"/>
            <a:chExt cx="5831720" cy="506530"/>
          </a:xfrm>
        </p:grpSpPr>
        <p:sp>
          <p:nvSpPr>
            <p:cNvPr id="42" name="矩形 41">
              <a:extLst>
                <a:ext uri="{FF2B5EF4-FFF2-40B4-BE49-F238E27FC236}">
                  <a16:creationId xmlns:a16="http://schemas.microsoft.com/office/drawing/2014/main" xmlns="" id="{6154D963-02BC-4A45-B3AA-BE1930C11B01}"/>
                </a:ext>
              </a:extLst>
            </p:cNvPr>
            <p:cNvSpPr/>
            <p:nvPr/>
          </p:nvSpPr>
          <p:spPr>
            <a:xfrm>
              <a:off x="7216166" y="5829959"/>
              <a:ext cx="432000" cy="432000"/>
            </a:xfrm>
            <a:prstGeom prst="rect">
              <a:avLst/>
            </a:prstGeom>
            <a:solidFill>
              <a:srgbClr val="CC5B17"/>
            </a:solidFill>
            <a:ln>
              <a:solidFill>
                <a:schemeClr val="bg1"/>
              </a:solidFill>
            </a:ln>
          </p:spPr>
          <p:txBody>
            <a:bodyPr wrap="none" lIns="180000" anchor="ctr" anchorCtr="0">
              <a:noAutofit/>
            </a:bodyPr>
            <a:lstStyle/>
            <a:p>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4" name="矩形 33">
              <a:extLst>
                <a:ext uri="{FF2B5EF4-FFF2-40B4-BE49-F238E27FC236}">
                  <a16:creationId xmlns:a16="http://schemas.microsoft.com/office/drawing/2014/main" xmlns="" id="{D2263AC4-5BF9-4F72-B74D-DDD867A18269}"/>
                </a:ext>
              </a:extLst>
            </p:cNvPr>
            <p:cNvSpPr/>
            <p:nvPr/>
          </p:nvSpPr>
          <p:spPr>
            <a:xfrm>
              <a:off x="1816446" y="5755429"/>
              <a:ext cx="432000" cy="432000"/>
            </a:xfrm>
            <a:prstGeom prst="rect">
              <a:avLst/>
            </a:prstGeom>
            <a:solidFill>
              <a:srgbClr val="CC5B17"/>
            </a:solidFill>
            <a:ln>
              <a:solidFill>
                <a:schemeClr val="bg1"/>
              </a:solidFill>
            </a:ln>
          </p:spPr>
          <p:txBody>
            <a:bodyPr wrap="none" lIns="180000" anchor="ctr" anchorCtr="0">
              <a:noAutofit/>
            </a:bodyPr>
            <a:lstStyle/>
            <a:p>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6" name="矩形 25">
              <a:extLst>
                <a:ext uri="{FF2B5EF4-FFF2-40B4-BE49-F238E27FC236}">
                  <a16:creationId xmlns:a16="http://schemas.microsoft.com/office/drawing/2014/main" xmlns="" id="{73929129-D5EA-4F10-8249-4DED0CE7F3D0}"/>
                </a:ext>
              </a:extLst>
            </p:cNvPr>
            <p:cNvSpPr/>
            <p:nvPr/>
          </p:nvSpPr>
          <p:spPr>
            <a:xfrm>
              <a:off x="1852307" y="5791289"/>
              <a:ext cx="5760000" cy="432000"/>
            </a:xfrm>
            <a:prstGeom prst="rect">
              <a:avLst/>
            </a:prstGeom>
            <a:solidFill>
              <a:srgbClr val="CC5B17"/>
            </a:solidFill>
            <a:ln>
              <a:solidFill>
                <a:schemeClr val="bg1"/>
              </a:solidFill>
            </a:ln>
          </p:spPr>
          <p:txBody>
            <a:bodyPr wrap="none" lIns="180000" anchor="ctr" anchorCtr="0">
              <a:noAutofit/>
            </a:bodyPr>
            <a:lstStyle/>
            <a:p>
              <a:r>
                <a:rPr lang="zh-CN" altLang="zh-CN" dirty="0">
                  <a:solidFill>
                    <a:schemeClr val="bg1"/>
                  </a:solidFill>
                  <a:latin typeface="微软雅黑" panose="020B0503020204020204" pitchFamily="34" charset="-122"/>
                  <a:ea typeface="微软雅黑" panose="020B0503020204020204" pitchFamily="34" charset="-122"/>
                  <a:cs typeface="Helvetica" panose="020B0604020202020204" pitchFamily="34" charset="0"/>
                </a:rPr>
                <a:t>八是全面增强执政本领</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 xmlns:p14="http://schemas.microsoft.com/office/powerpoint/2010/main" val="1957250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left)">
                                      <p:cBhvr>
                                        <p:cTn id="11" dur="500"/>
                                        <p:tgtEl>
                                          <p:spTgt spid="45"/>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right)">
                                      <p:cBhvr>
                                        <p:cTn id="15" dur="500"/>
                                        <p:tgtEl>
                                          <p:spTgt spid="4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left)">
                                      <p:cBhvr>
                                        <p:cTn id="19" dur="500"/>
                                        <p:tgtEl>
                                          <p:spTgt spid="47"/>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right)">
                                      <p:cBhvr>
                                        <p:cTn id="23" dur="500"/>
                                        <p:tgtEl>
                                          <p:spTgt spid="48"/>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left)">
                                      <p:cBhvr>
                                        <p:cTn id="27" dur="500"/>
                                        <p:tgtEl>
                                          <p:spTgt spid="49"/>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wipe(right)">
                                      <p:cBhvr>
                                        <p:cTn id="31" dur="500"/>
                                        <p:tgtEl>
                                          <p:spTgt spid="50"/>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wipe(left)">
                                      <p:cBhvr>
                                        <p:cTn id="35" dur="500"/>
                                        <p:tgtEl>
                                          <p:spTgt spid="51"/>
                                        </p:tgtEl>
                                      </p:cBhvr>
                                    </p:animEffect>
                                  </p:childTnLst>
                                </p:cTn>
                              </p:par>
                            </p:childTnLst>
                          </p:cTn>
                        </p:par>
                        <p:par>
                          <p:cTn id="36" fill="hold">
                            <p:stCondLst>
                              <p:cond delay="4000"/>
                            </p:stCondLst>
                            <p:childTnLst>
                              <p:par>
                                <p:cTn id="37" presetID="22" presetClass="entr" presetSubtype="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wipe(right)">
                                      <p:cBhvr>
                                        <p:cTn id="3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50075" y="2146399"/>
            <a:ext cx="7792278" cy="662554"/>
          </a:xfrm>
          <a:prstGeom prst="rect">
            <a:avLst/>
          </a:prstGeom>
        </p:spPr>
        <p:txBody>
          <a:bodyPr wrap="square">
            <a:spAutoFit/>
          </a:bodyPr>
          <a:lstStyle/>
          <a:p>
            <a:pPr indent="457200">
              <a:lnSpc>
                <a:spcPct val="150000"/>
              </a:lnSpc>
              <a:spcAft>
                <a:spcPts val="0"/>
              </a:spcAft>
            </a:pPr>
            <a:r>
              <a:rPr lang="en-US" altLang="zh-CN" sz="2800" dirty="0">
                <a:solidFill>
                  <a:srgbClr val="DD5604"/>
                </a:solidFill>
                <a:latin typeface="Microsoft YaHei" panose="020B0503020204020204" pitchFamily="34" charset="-122"/>
                <a:ea typeface="Microsoft YaHei" panose="020B0503020204020204" pitchFamily="34" charset="-122"/>
              </a:rPr>
              <a:t>  </a:t>
            </a:r>
            <a:r>
              <a:rPr lang="zh-CN" altLang="en-US" sz="2800" dirty="0" smtClean="0">
                <a:solidFill>
                  <a:srgbClr val="DD5604"/>
                </a:solidFill>
                <a:latin typeface="Microsoft YaHei" panose="020B0503020204020204" pitchFamily="34" charset="-122"/>
                <a:ea typeface="Microsoft YaHei" panose="020B0503020204020204" pitchFamily="34" charset="-122"/>
              </a:rPr>
              <a:t>新时代，教育工作者的初心和使命是什么？</a:t>
            </a:r>
            <a:endParaRPr lang="zh-CN" altLang="zh-CN" sz="2800" dirty="0">
              <a:solidFill>
                <a:srgbClr val="DD5604"/>
              </a:solidFill>
              <a:latin typeface="Microsoft YaHei" panose="020B0503020204020204" pitchFamily="34" charset="-122"/>
              <a:ea typeface="Microsoft YaHei" panose="020B0503020204020204" pitchFamily="34" charset="-122"/>
            </a:endParaRPr>
          </a:p>
        </p:txBody>
      </p:sp>
      <p:pic>
        <p:nvPicPr>
          <p:cNvPr id="4" name="图片 3"/>
          <p:cNvPicPr>
            <a:picLocks noChangeAspect="1"/>
          </p:cNvPicPr>
          <p:nvPr/>
        </p:nvPicPr>
        <p:blipFill>
          <a:blip r:embed="rId2" cstate="print">
            <a:duotone>
              <a:schemeClr val="accent2">
                <a:shade val="45000"/>
                <a:satMod val="135000"/>
              </a:schemeClr>
              <a:prstClr val="white"/>
            </a:duotone>
            <a:extLst>
              <a:ext uri="{BEBA8EAE-BF5A-486C-A8C5-ECC9F3942E4B}">
                <a14:imgProps xmlns="" xmlns:a14="http://schemas.microsoft.com/office/drawing/2010/main">
                  <a14:imgLayer r:embed="rId3">
                    <a14:imgEffect>
                      <a14:colorTemperature colorTemp="6263"/>
                    </a14:imgEffect>
                    <a14:imgEffect>
                      <a14:brightnessContrast bright="67000"/>
                    </a14:imgEffect>
                  </a14:imgLayer>
                </a14:imgProps>
              </a:ext>
              <a:ext uri="{28A0092B-C50C-407E-A947-70E740481C1C}">
                <a14:useLocalDpi xmlns="" xmlns:a14="http://schemas.microsoft.com/office/drawing/2010/main" val="0"/>
              </a:ext>
            </a:extLst>
          </a:blip>
          <a:stretch>
            <a:fillRect/>
          </a:stretch>
        </p:blipFill>
        <p:spPr>
          <a:xfrm>
            <a:off x="-25786" y="6066770"/>
            <a:ext cx="9144000" cy="801863"/>
          </a:xfrm>
          <a:prstGeom prst="rect">
            <a:avLst/>
          </a:prstGeom>
        </p:spPr>
      </p:pic>
      <p:sp>
        <p:nvSpPr>
          <p:cNvPr id="5" name="矩形 4"/>
          <p:cNvSpPr/>
          <p:nvPr/>
        </p:nvSpPr>
        <p:spPr>
          <a:xfrm>
            <a:off x="899005" y="3241107"/>
            <a:ext cx="7294418" cy="2020661"/>
          </a:xfrm>
          <a:prstGeom prst="rect">
            <a:avLst/>
          </a:prstGeom>
          <a:noFill/>
          <a:ln>
            <a:solidFill>
              <a:srgbClr val="CC5B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zh-CN" altLang="en-US" dirty="0"/>
          </a:p>
        </p:txBody>
      </p:sp>
      <p:sp>
        <p:nvSpPr>
          <p:cNvPr id="6" name="矩形 5"/>
          <p:cNvSpPr/>
          <p:nvPr/>
        </p:nvSpPr>
        <p:spPr>
          <a:xfrm>
            <a:off x="1726096" y="3849190"/>
            <a:ext cx="6361044" cy="830997"/>
          </a:xfrm>
          <a:prstGeom prst="rect">
            <a:avLst/>
          </a:prstGeom>
        </p:spPr>
        <p:txBody>
          <a:bodyPr wrap="square">
            <a:spAutoFit/>
          </a:bodyPr>
          <a:lstStyle/>
          <a:p>
            <a:pPr>
              <a:lnSpc>
                <a:spcPct val="200000"/>
              </a:lnSpc>
            </a:pPr>
            <a:r>
              <a:rPr lang="zh-CN" altLang="en-US" sz="2400" dirty="0">
                <a:latin typeface="Microsoft YaHei" panose="020B0503020204020204" pitchFamily="34" charset="-122"/>
                <a:ea typeface="Microsoft YaHei" panose="020B0503020204020204" pitchFamily="34" charset="-122"/>
              </a:rPr>
              <a:t>做好</a:t>
            </a:r>
            <a:r>
              <a:rPr lang="zh-CN" altLang="en-US" sz="2400" dirty="0" smtClean="0">
                <a:latin typeface="Microsoft YaHei" panose="020B0503020204020204" pitchFamily="34" charset="-122"/>
                <a:ea typeface="Microsoft YaHei" panose="020B0503020204020204" pitchFamily="34" charset="-122"/>
              </a:rPr>
              <a:t>教书育人工作</a:t>
            </a:r>
            <a:r>
              <a:rPr lang="zh-CN" altLang="en-US" sz="2400" dirty="0">
                <a:latin typeface="Microsoft YaHei" panose="020B0503020204020204" pitchFamily="34" charset="-122"/>
                <a:ea typeface="Microsoft YaHei" panose="020B0503020204020204" pitchFamily="34" charset="-122"/>
              </a:rPr>
              <a:t>，做好</a:t>
            </a:r>
            <a:r>
              <a:rPr lang="zh-CN" altLang="en-US" sz="2400" dirty="0" smtClean="0">
                <a:latin typeface="Microsoft YaHei" panose="020B0503020204020204" pitchFamily="34" charset="-122"/>
                <a:ea typeface="Microsoft YaHei" panose="020B0503020204020204" pitchFamily="34" charset="-122"/>
              </a:rPr>
              <a:t>学生的</a:t>
            </a:r>
            <a:r>
              <a:rPr lang="zh-CN" altLang="en-US" sz="2400" dirty="0">
                <a:latin typeface="Microsoft YaHei" panose="020B0503020204020204" pitchFamily="34" charset="-122"/>
                <a:ea typeface="Microsoft YaHei" panose="020B0503020204020204" pitchFamily="34" charset="-122"/>
              </a:rPr>
              <a:t>引路人</a:t>
            </a:r>
            <a:endParaRPr lang="zh-CN" altLang="en-US" sz="1600" dirty="0" smtClean="0">
              <a:latin typeface="Microsoft YaHei" panose="020B0503020204020204" pitchFamily="34" charset="-122"/>
              <a:ea typeface="Microsoft YaHei" panose="020B0503020204020204" pitchFamily="34" charset="-122"/>
            </a:endParaRPr>
          </a:p>
        </p:txBody>
      </p:sp>
    </p:spTree>
    <p:extLst>
      <p:ext uri="{BB962C8B-B14F-4D97-AF65-F5344CB8AC3E}">
        <p14:creationId xmlns="" xmlns:p14="http://schemas.microsoft.com/office/powerpoint/2010/main" val="112863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par>
                          <p:cTn id="12" fill="hold">
                            <p:stCondLst>
                              <p:cond delay="25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rmAutofit/>
          </a:bodyPr>
          <a:lstStyle/>
          <a:p>
            <a:r>
              <a:rPr lang="zh-CN" altLang="en-US" dirty="0" smtClean="0"/>
              <a:t>做“四有” 教师</a:t>
            </a:r>
            <a:endParaRPr lang="zh-CN" altLang="en-US" dirty="0"/>
          </a:p>
        </p:txBody>
      </p:sp>
      <p:sp>
        <p:nvSpPr>
          <p:cNvPr id="7" name="TextBox 6"/>
          <p:cNvSpPr txBox="1"/>
          <p:nvPr/>
        </p:nvSpPr>
        <p:spPr>
          <a:xfrm>
            <a:off x="786361" y="1076030"/>
            <a:ext cx="1604513" cy="584775"/>
          </a:xfrm>
          <a:prstGeom prst="rect">
            <a:avLst/>
          </a:prstGeom>
          <a:noFill/>
        </p:spPr>
        <p:txBody>
          <a:bodyPr wrap="square" rtlCol="0">
            <a:spAutoFit/>
          </a:bodyPr>
          <a:lstStyle/>
          <a:p>
            <a:r>
              <a:rPr lang="zh-CN" altLang="en-US" sz="3200" dirty="0" smtClean="0">
                <a:solidFill>
                  <a:srgbClr val="E65F28"/>
                </a:solidFill>
                <a:latin typeface="微软雅黑" pitchFamily="34" charset="-122"/>
                <a:ea typeface="微软雅黑" pitchFamily="34" charset="-122"/>
              </a:rPr>
              <a:t>责任感</a:t>
            </a:r>
            <a:r>
              <a:rPr lang="zh-CN" altLang="en-US" sz="2000" dirty="0" smtClean="0">
                <a:solidFill>
                  <a:srgbClr val="E65F28"/>
                </a:solidFill>
                <a:latin typeface="微软雅黑" pitchFamily="34" charset="-122"/>
                <a:ea typeface="微软雅黑" pitchFamily="34" charset="-122"/>
              </a:rPr>
              <a:t>：</a:t>
            </a:r>
            <a:endParaRPr lang="zh-CN" altLang="en-US" sz="2000" dirty="0">
              <a:solidFill>
                <a:srgbClr val="E65F28"/>
              </a:solidFill>
              <a:latin typeface="微软雅黑" pitchFamily="34" charset="-122"/>
              <a:ea typeface="微软雅黑" pitchFamily="34" charset="-122"/>
            </a:endParaRPr>
          </a:p>
        </p:txBody>
      </p:sp>
      <p:sp>
        <p:nvSpPr>
          <p:cNvPr id="8" name="矩形 7"/>
          <p:cNvSpPr/>
          <p:nvPr/>
        </p:nvSpPr>
        <p:spPr>
          <a:xfrm>
            <a:off x="786361" y="1876133"/>
            <a:ext cx="7516811" cy="2020661"/>
          </a:xfrm>
          <a:prstGeom prst="rect">
            <a:avLst/>
          </a:prstGeom>
          <a:noFill/>
          <a:ln>
            <a:solidFill>
              <a:srgbClr val="CC5B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zh-CN" altLang="en-US" dirty="0"/>
          </a:p>
        </p:txBody>
      </p:sp>
      <p:sp>
        <p:nvSpPr>
          <p:cNvPr id="9" name="矩形 8"/>
          <p:cNvSpPr/>
          <p:nvPr/>
        </p:nvSpPr>
        <p:spPr>
          <a:xfrm>
            <a:off x="786360" y="4122376"/>
            <a:ext cx="7516811" cy="2020661"/>
          </a:xfrm>
          <a:prstGeom prst="rect">
            <a:avLst/>
          </a:prstGeom>
          <a:noFill/>
          <a:ln>
            <a:solidFill>
              <a:srgbClr val="CC5B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zh-CN" altLang="en-US" dirty="0"/>
          </a:p>
        </p:txBody>
      </p:sp>
      <p:sp>
        <p:nvSpPr>
          <p:cNvPr id="10" name="TextBox 9"/>
          <p:cNvSpPr txBox="1"/>
          <p:nvPr/>
        </p:nvSpPr>
        <p:spPr>
          <a:xfrm>
            <a:off x="940905" y="2006205"/>
            <a:ext cx="7493356" cy="1938992"/>
          </a:xfrm>
          <a:prstGeom prst="rect">
            <a:avLst/>
          </a:prstGeom>
          <a:noFill/>
        </p:spPr>
        <p:txBody>
          <a:bodyPr wrap="square" rtlCol="0">
            <a:spAutoFit/>
          </a:bodyPr>
          <a:lstStyle/>
          <a:p>
            <a:r>
              <a:rPr lang="zh-CN" altLang="en-US" sz="2000" dirty="0" smtClean="0">
                <a:solidFill>
                  <a:srgbClr val="002060"/>
                </a:solidFill>
                <a:latin typeface="微软雅黑" pitchFamily="34" charset="-122"/>
                <a:ea typeface="微软雅黑" pitchFamily="34" charset="-122"/>
              </a:rPr>
              <a:t>      古人云：“经师易得，人师难求”。一个优秀的教师应该是“经师”和“人师”的统一。既要精于“授业”、“解惑”，更要以“传递”为责任和使命。好老师心中要有国家和民族，要明确意识到肩负的国家使命和社会责任。</a:t>
            </a:r>
            <a:endParaRPr lang="en-US" altLang="zh-CN" sz="2000" dirty="0" smtClean="0">
              <a:solidFill>
                <a:srgbClr val="002060"/>
              </a:solidFill>
              <a:latin typeface="微软雅黑" pitchFamily="34" charset="-122"/>
              <a:ea typeface="微软雅黑" pitchFamily="34" charset="-122"/>
            </a:endParaRPr>
          </a:p>
          <a:p>
            <a:r>
              <a:rPr lang="en-US" altLang="zh-CN" dirty="0" smtClean="0">
                <a:solidFill>
                  <a:srgbClr val="FF0000"/>
                </a:solidFill>
                <a:latin typeface="微软雅黑" pitchFamily="34" charset="-122"/>
                <a:ea typeface="微软雅黑" pitchFamily="34" charset="-122"/>
              </a:rPr>
              <a:t> </a:t>
            </a:r>
          </a:p>
          <a:p>
            <a:r>
              <a:rPr lang="en-US" altLang="zh-CN" dirty="0" smtClean="0">
                <a:latin typeface="微软雅黑" pitchFamily="34" charset="-122"/>
                <a:ea typeface="微软雅黑" pitchFamily="34" charset="-122"/>
              </a:rPr>
              <a:t>                             </a:t>
            </a:r>
            <a:r>
              <a:rPr lang="en-US" altLang="zh-CN" sz="1400" dirty="0">
                <a:solidFill>
                  <a:srgbClr val="002060"/>
                </a:solidFill>
                <a:latin typeface="微软雅黑" pitchFamily="34" charset="-122"/>
                <a:ea typeface="微软雅黑" pitchFamily="34" charset="-122"/>
              </a:rPr>
              <a:t>----</a:t>
            </a:r>
            <a:r>
              <a:rPr lang="en-US" altLang="zh-CN" sz="1400" dirty="0" smtClean="0">
                <a:solidFill>
                  <a:srgbClr val="002060"/>
                </a:solidFill>
                <a:latin typeface="微软雅黑" pitchFamily="34" charset="-122"/>
                <a:ea typeface="微软雅黑" pitchFamily="34" charset="-122"/>
              </a:rPr>
              <a:t>2014</a:t>
            </a:r>
            <a:r>
              <a:rPr lang="zh-CN" altLang="en-US" sz="1400" dirty="0" smtClean="0">
                <a:solidFill>
                  <a:srgbClr val="002060"/>
                </a:solidFill>
                <a:latin typeface="微软雅黑" pitchFamily="34" charset="-122"/>
                <a:ea typeface="微软雅黑" pitchFamily="34" charset="-122"/>
              </a:rPr>
              <a:t>年</a:t>
            </a:r>
            <a:r>
              <a:rPr lang="en-US" altLang="zh-CN" sz="1400" dirty="0" smtClean="0">
                <a:solidFill>
                  <a:srgbClr val="002060"/>
                </a:solidFill>
                <a:latin typeface="微软雅黑" pitchFamily="34" charset="-122"/>
                <a:ea typeface="微软雅黑" pitchFamily="34" charset="-122"/>
              </a:rPr>
              <a:t>9</a:t>
            </a:r>
            <a:r>
              <a:rPr lang="zh-CN" altLang="en-US" sz="1400" dirty="0" smtClean="0">
                <a:solidFill>
                  <a:srgbClr val="002060"/>
                </a:solidFill>
                <a:latin typeface="微软雅黑" pitchFamily="34" charset="-122"/>
                <a:ea typeface="微软雅黑" pitchFamily="34" charset="-122"/>
              </a:rPr>
              <a:t>月</a:t>
            </a:r>
            <a:r>
              <a:rPr lang="en-US" altLang="zh-CN" sz="1400" dirty="0" smtClean="0">
                <a:solidFill>
                  <a:srgbClr val="002060"/>
                </a:solidFill>
                <a:latin typeface="微软雅黑" pitchFamily="34" charset="-122"/>
                <a:ea typeface="微软雅黑" pitchFamily="34" charset="-122"/>
              </a:rPr>
              <a:t>9</a:t>
            </a:r>
            <a:r>
              <a:rPr lang="zh-CN" altLang="en-US" sz="1400" dirty="0" smtClean="0">
                <a:solidFill>
                  <a:srgbClr val="002060"/>
                </a:solidFill>
                <a:latin typeface="微软雅黑" pitchFamily="34" charset="-122"/>
                <a:ea typeface="微软雅黑" pitchFamily="34" charset="-122"/>
              </a:rPr>
              <a:t>日习近平在同北京师范大学师生座谈时的讲话</a:t>
            </a:r>
            <a:endParaRPr lang="zh-CN" altLang="en-US" sz="1400" dirty="0">
              <a:solidFill>
                <a:srgbClr val="002060"/>
              </a:solidFill>
              <a:latin typeface="微软雅黑" pitchFamily="34" charset="-122"/>
              <a:ea typeface="微软雅黑" pitchFamily="34" charset="-122"/>
            </a:endParaRPr>
          </a:p>
        </p:txBody>
      </p:sp>
      <p:sp>
        <p:nvSpPr>
          <p:cNvPr id="11" name="TextBox 10"/>
          <p:cNvSpPr txBox="1"/>
          <p:nvPr/>
        </p:nvSpPr>
        <p:spPr>
          <a:xfrm>
            <a:off x="885154" y="4287703"/>
            <a:ext cx="7302573" cy="1600438"/>
          </a:xfrm>
          <a:prstGeom prst="rect">
            <a:avLst/>
          </a:prstGeom>
          <a:noFill/>
        </p:spPr>
        <p:txBody>
          <a:bodyPr wrap="square" rtlCol="0">
            <a:spAutoFit/>
          </a:bodyPr>
          <a:lstStyle/>
          <a:p>
            <a:r>
              <a:rPr lang="zh-CN" altLang="en-US" sz="2000" dirty="0" smtClean="0">
                <a:latin typeface="微软雅黑" pitchFamily="34" charset="-122"/>
                <a:ea typeface="微软雅黑" pitchFamily="34" charset="-122"/>
              </a:rPr>
              <a:t>       </a:t>
            </a:r>
            <a:r>
              <a:rPr lang="zh-CN" altLang="en-US" sz="2000" dirty="0" smtClean="0">
                <a:solidFill>
                  <a:srgbClr val="002060"/>
                </a:solidFill>
                <a:latin typeface="微软雅黑" pitchFamily="34" charset="-122"/>
                <a:ea typeface="微软雅黑" pitchFamily="34" charset="-122"/>
              </a:rPr>
              <a:t>梅贻琦先生说： “所谓大学者，非谓有大楼之谓也，有大师之谓也”。我体会，这样的大师，既是学问之师，又是品行之师。教师要时刻铭记教书育人的使命，甘当人梯，甘当铺路石，以人格魅力引导学生心灵，以学术造诣开启学生的智慧之门。</a:t>
            </a:r>
            <a:endParaRPr lang="en-US" altLang="zh-CN" sz="2000" dirty="0" smtClean="0">
              <a:solidFill>
                <a:srgbClr val="002060"/>
              </a:solidFill>
              <a:latin typeface="微软雅黑" pitchFamily="34" charset="-122"/>
              <a:ea typeface="微软雅黑" pitchFamily="34" charset="-122"/>
            </a:endParaRPr>
          </a:p>
          <a:p>
            <a:r>
              <a:rPr lang="en-US" altLang="zh-CN" sz="1600" dirty="0" smtClean="0">
                <a:solidFill>
                  <a:srgbClr val="002060"/>
                </a:solidFill>
                <a:latin typeface="微软雅黑" pitchFamily="34" charset="-122"/>
                <a:ea typeface="微软雅黑" pitchFamily="34" charset="-122"/>
              </a:rPr>
              <a:t>                                    </a:t>
            </a:r>
            <a:r>
              <a:rPr lang="en-US" altLang="zh-CN" sz="1400" dirty="0" smtClean="0">
                <a:solidFill>
                  <a:srgbClr val="002060"/>
                </a:solidFill>
                <a:latin typeface="微软雅黑" pitchFamily="34" charset="-122"/>
                <a:ea typeface="微软雅黑" pitchFamily="34" charset="-122"/>
              </a:rPr>
              <a:t>----2014</a:t>
            </a:r>
            <a:r>
              <a:rPr lang="zh-CN" altLang="en-US" sz="1400" dirty="0" smtClean="0">
                <a:solidFill>
                  <a:srgbClr val="002060"/>
                </a:solidFill>
                <a:latin typeface="微软雅黑" pitchFamily="34" charset="-122"/>
                <a:ea typeface="微软雅黑" pitchFamily="34" charset="-122"/>
              </a:rPr>
              <a:t>年</a:t>
            </a:r>
            <a:r>
              <a:rPr lang="en-US" altLang="zh-CN" sz="1400" dirty="0" smtClean="0">
                <a:solidFill>
                  <a:srgbClr val="002060"/>
                </a:solidFill>
                <a:latin typeface="微软雅黑" pitchFamily="34" charset="-122"/>
                <a:ea typeface="微软雅黑" pitchFamily="34" charset="-122"/>
              </a:rPr>
              <a:t>5</a:t>
            </a:r>
            <a:r>
              <a:rPr lang="zh-CN" altLang="en-US" sz="1400" dirty="0" smtClean="0">
                <a:solidFill>
                  <a:srgbClr val="002060"/>
                </a:solidFill>
                <a:latin typeface="微软雅黑" pitchFamily="34" charset="-122"/>
                <a:ea typeface="微软雅黑" pitchFamily="34" charset="-122"/>
              </a:rPr>
              <a:t>月</a:t>
            </a:r>
            <a:r>
              <a:rPr lang="en-US" altLang="zh-CN" sz="1400" dirty="0" smtClean="0">
                <a:solidFill>
                  <a:srgbClr val="002060"/>
                </a:solidFill>
                <a:latin typeface="微软雅黑" pitchFamily="34" charset="-122"/>
                <a:ea typeface="微软雅黑" pitchFamily="34" charset="-122"/>
              </a:rPr>
              <a:t>5</a:t>
            </a:r>
            <a:r>
              <a:rPr lang="zh-CN" altLang="en-US" sz="1400" dirty="0" smtClean="0">
                <a:solidFill>
                  <a:srgbClr val="002060"/>
                </a:solidFill>
                <a:latin typeface="微软雅黑" pitchFamily="34" charset="-122"/>
                <a:ea typeface="微软雅黑" pitchFamily="34" charset="-122"/>
              </a:rPr>
              <a:t>日习近平在北京师范大学师生座谈会上的讲话</a:t>
            </a:r>
            <a:endParaRPr lang="zh-CN" altLang="en-US" sz="1600" dirty="0">
              <a:solidFill>
                <a:srgbClr val="002060"/>
              </a:solidFill>
              <a:latin typeface="微软雅黑" pitchFamily="34" charset="-122"/>
              <a:ea typeface="微软雅黑" pitchFamily="34" charset="-122"/>
            </a:endParaRPr>
          </a:p>
        </p:txBody>
      </p:sp>
    </p:spTree>
    <p:extLst>
      <p:ext uri="{BB962C8B-B14F-4D97-AF65-F5344CB8AC3E}">
        <p14:creationId xmlns="" xmlns:p14="http://schemas.microsoft.com/office/powerpoint/2010/main" val="281281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rmAutofit/>
          </a:bodyPr>
          <a:lstStyle/>
          <a:p>
            <a:r>
              <a:rPr lang="zh-CN" altLang="en-US" dirty="0" smtClean="0"/>
              <a:t>做“四有” 教师</a:t>
            </a:r>
            <a:endParaRPr lang="zh-CN" altLang="en-US" dirty="0"/>
          </a:p>
        </p:txBody>
      </p:sp>
      <p:sp>
        <p:nvSpPr>
          <p:cNvPr id="4" name="TextBox 3"/>
          <p:cNvSpPr txBox="1"/>
          <p:nvPr/>
        </p:nvSpPr>
        <p:spPr>
          <a:xfrm>
            <a:off x="885839" y="2395391"/>
            <a:ext cx="7434470" cy="2585323"/>
          </a:xfrm>
          <a:prstGeom prst="rect">
            <a:avLst/>
          </a:prstGeom>
          <a:noFill/>
        </p:spPr>
        <p:txBody>
          <a:bodyPr wrap="square" rtlCol="0">
            <a:spAutoFit/>
          </a:bodyPr>
          <a:lstStyle/>
          <a:p>
            <a:pPr>
              <a:lnSpc>
                <a:spcPct val="150000"/>
              </a:lnSpc>
            </a:pPr>
            <a:r>
              <a:rPr lang="zh-CN" altLang="en-US" sz="2400" dirty="0" smtClean="0">
                <a:solidFill>
                  <a:srgbClr val="002060"/>
                </a:solidFill>
                <a:latin typeface="微软雅黑" pitchFamily="34" charset="-122"/>
                <a:ea typeface="微软雅黑" pitchFamily="34" charset="-122"/>
              </a:rPr>
              <a:t>要加强师德师风建设，坚持教书和育人相统一，坚持言传</a:t>
            </a:r>
            <a:r>
              <a:rPr lang="zh-CN" altLang="en-US" sz="2400" smtClean="0">
                <a:solidFill>
                  <a:srgbClr val="002060"/>
                </a:solidFill>
                <a:latin typeface="微软雅黑" pitchFamily="34" charset="-122"/>
                <a:ea typeface="微软雅黑" pitchFamily="34" charset="-122"/>
              </a:rPr>
              <a:t>和身教相统一</a:t>
            </a:r>
            <a:r>
              <a:rPr lang="zh-CN" altLang="en-US" sz="2400" dirty="0" smtClean="0">
                <a:solidFill>
                  <a:srgbClr val="002060"/>
                </a:solidFill>
                <a:latin typeface="微软雅黑" pitchFamily="34" charset="-122"/>
                <a:ea typeface="微软雅黑" pitchFamily="34" charset="-122"/>
              </a:rPr>
              <a:t>，坚持潜心学问和关注社会相统一，引导广大教师以德立身，以德立学，以德施教。</a:t>
            </a:r>
            <a:endParaRPr lang="en-US" altLang="zh-CN" sz="2400" dirty="0" smtClean="0">
              <a:solidFill>
                <a:srgbClr val="002060"/>
              </a:solidFill>
              <a:latin typeface="微软雅黑" pitchFamily="34" charset="-122"/>
              <a:ea typeface="微软雅黑" pitchFamily="34" charset="-122"/>
            </a:endParaRPr>
          </a:p>
          <a:p>
            <a:pPr>
              <a:lnSpc>
                <a:spcPct val="150000"/>
              </a:lnSpc>
            </a:pPr>
            <a:r>
              <a:rPr lang="en-US" altLang="zh-CN" sz="2000" dirty="0" smtClean="0">
                <a:solidFill>
                  <a:srgbClr val="002060"/>
                </a:solidFill>
                <a:latin typeface="微软雅黑" pitchFamily="34" charset="-122"/>
                <a:ea typeface="微软雅黑" pitchFamily="34" charset="-122"/>
              </a:rPr>
              <a:t>                     </a:t>
            </a:r>
          </a:p>
          <a:p>
            <a:pPr>
              <a:lnSpc>
                <a:spcPct val="150000"/>
              </a:lnSpc>
            </a:pPr>
            <a:r>
              <a:rPr lang="en-US" altLang="zh-CN" sz="1600" dirty="0" smtClean="0">
                <a:solidFill>
                  <a:srgbClr val="7030A0"/>
                </a:solidFill>
                <a:latin typeface="微软雅黑" pitchFamily="34" charset="-122"/>
                <a:ea typeface="微软雅黑" pitchFamily="34" charset="-122"/>
              </a:rPr>
              <a:t>                             </a:t>
            </a:r>
            <a:r>
              <a:rPr lang="en-US" altLang="zh-CN" sz="1600" dirty="0">
                <a:solidFill>
                  <a:srgbClr val="002060"/>
                </a:solidFill>
                <a:latin typeface="微软雅黑" pitchFamily="34" charset="-122"/>
                <a:ea typeface="微软雅黑" pitchFamily="34" charset="-122"/>
              </a:rPr>
              <a:t>  </a:t>
            </a:r>
            <a:r>
              <a:rPr lang="en-US" altLang="zh-CN" sz="1600" dirty="0" smtClean="0">
                <a:solidFill>
                  <a:srgbClr val="002060"/>
                </a:solidFill>
                <a:latin typeface="微软雅黑" pitchFamily="34" charset="-122"/>
                <a:ea typeface="微软雅黑" pitchFamily="34" charset="-122"/>
              </a:rPr>
              <a:t> ---- 2016</a:t>
            </a:r>
            <a:r>
              <a:rPr lang="zh-CN" altLang="en-US" sz="1600" dirty="0" smtClean="0">
                <a:solidFill>
                  <a:srgbClr val="002060"/>
                </a:solidFill>
                <a:latin typeface="微软雅黑" pitchFamily="34" charset="-122"/>
                <a:ea typeface="微软雅黑" pitchFamily="34" charset="-122"/>
              </a:rPr>
              <a:t>年习近平在全国高校思想政治工作会议上的讲话</a:t>
            </a:r>
            <a:endParaRPr lang="zh-CN" altLang="en-US" sz="1600" dirty="0">
              <a:solidFill>
                <a:srgbClr val="002060"/>
              </a:solidFill>
              <a:latin typeface="微软雅黑" pitchFamily="34" charset="-122"/>
              <a:ea typeface="微软雅黑" pitchFamily="34" charset="-122"/>
            </a:endParaRPr>
          </a:p>
        </p:txBody>
      </p:sp>
      <p:sp>
        <p:nvSpPr>
          <p:cNvPr id="5" name="矩形 4"/>
          <p:cNvSpPr/>
          <p:nvPr/>
        </p:nvSpPr>
        <p:spPr>
          <a:xfrm>
            <a:off x="754113" y="1174006"/>
            <a:ext cx="1569660" cy="825419"/>
          </a:xfrm>
          <a:prstGeom prst="rect">
            <a:avLst/>
          </a:prstGeom>
        </p:spPr>
        <p:txBody>
          <a:bodyPr wrap="none">
            <a:spAutoFit/>
          </a:bodyPr>
          <a:lstStyle/>
          <a:p>
            <a:pPr>
              <a:lnSpc>
                <a:spcPct val="150000"/>
              </a:lnSpc>
            </a:pPr>
            <a:r>
              <a:rPr lang="zh-CN" altLang="en-US" sz="3600" dirty="0" smtClean="0">
                <a:solidFill>
                  <a:srgbClr val="E65F28"/>
                </a:solidFill>
                <a:latin typeface="微软雅黑" pitchFamily="34" charset="-122"/>
                <a:ea typeface="微软雅黑" pitchFamily="34" charset="-122"/>
              </a:rPr>
              <a:t>道德：</a:t>
            </a:r>
            <a:endParaRPr lang="en-US" altLang="zh-CN" sz="2800" dirty="0" smtClean="0">
              <a:solidFill>
                <a:srgbClr val="FF0000"/>
              </a:solidFill>
              <a:latin typeface="微软雅黑" pitchFamily="34" charset="-122"/>
              <a:ea typeface="微软雅黑" pitchFamily="34" charset="-122"/>
            </a:endParaRPr>
          </a:p>
        </p:txBody>
      </p:sp>
      <p:sp>
        <p:nvSpPr>
          <p:cNvPr id="6" name="矩形 5"/>
          <p:cNvSpPr/>
          <p:nvPr/>
        </p:nvSpPr>
        <p:spPr>
          <a:xfrm>
            <a:off x="640674" y="2133601"/>
            <a:ext cx="7924800" cy="3128168"/>
          </a:xfrm>
          <a:prstGeom prst="rect">
            <a:avLst/>
          </a:prstGeom>
          <a:noFill/>
          <a:ln>
            <a:solidFill>
              <a:srgbClr val="CC5B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rmAutofit/>
          </a:bodyPr>
          <a:lstStyle/>
          <a:p>
            <a:r>
              <a:rPr lang="zh-CN" altLang="en-US" dirty="0" smtClean="0"/>
              <a:t>做“四有” 教师</a:t>
            </a:r>
            <a:endParaRPr lang="zh-CN" altLang="en-US" dirty="0"/>
          </a:p>
        </p:txBody>
      </p:sp>
      <p:sp>
        <p:nvSpPr>
          <p:cNvPr id="7" name="TextBox 6"/>
          <p:cNvSpPr txBox="1"/>
          <p:nvPr/>
        </p:nvSpPr>
        <p:spPr>
          <a:xfrm>
            <a:off x="914401" y="2691442"/>
            <a:ext cx="7381460" cy="2677656"/>
          </a:xfrm>
          <a:prstGeom prst="rect">
            <a:avLst/>
          </a:prstGeom>
          <a:noFill/>
        </p:spPr>
        <p:txBody>
          <a:bodyPr wrap="square" rtlCol="0">
            <a:spAutoFit/>
          </a:bodyPr>
          <a:lstStyle/>
          <a:p>
            <a:pPr>
              <a:lnSpc>
                <a:spcPct val="150000"/>
              </a:lnSpc>
            </a:pPr>
            <a:r>
              <a:rPr lang="zh-CN" altLang="en-US" sz="2400" dirty="0" smtClean="0">
                <a:solidFill>
                  <a:srgbClr val="002060"/>
                </a:solidFill>
                <a:latin typeface="微软雅黑" pitchFamily="34" charset="-122"/>
                <a:ea typeface="微软雅黑" pitchFamily="34" charset="-122"/>
              </a:rPr>
              <a:t>      教育是一门“仁者爱人”的事业，爱是教育的灵魂，没有爱就没有教育。好老师应该是仁师，没有爱心的人不可能成为好老师。</a:t>
            </a:r>
            <a:endParaRPr lang="en-US" altLang="zh-CN" sz="2400" dirty="0" smtClean="0">
              <a:solidFill>
                <a:srgbClr val="002060"/>
              </a:solidFill>
              <a:latin typeface="微软雅黑" pitchFamily="34" charset="-122"/>
              <a:ea typeface="微软雅黑" pitchFamily="34" charset="-122"/>
            </a:endParaRPr>
          </a:p>
          <a:p>
            <a:pPr>
              <a:lnSpc>
                <a:spcPct val="150000"/>
              </a:lnSpc>
            </a:pPr>
            <a:r>
              <a:rPr lang="en-US" altLang="zh-CN" sz="2000" dirty="0" smtClean="0">
                <a:solidFill>
                  <a:srgbClr val="FF0000"/>
                </a:solidFill>
                <a:latin typeface="微软雅黑" pitchFamily="34" charset="-122"/>
                <a:ea typeface="微软雅黑" pitchFamily="34" charset="-122"/>
              </a:rPr>
              <a:t> </a:t>
            </a:r>
          </a:p>
          <a:p>
            <a:pPr>
              <a:lnSpc>
                <a:spcPct val="150000"/>
              </a:lnSpc>
            </a:pPr>
            <a:r>
              <a:rPr lang="en-US" altLang="zh-CN" sz="2000" dirty="0" smtClean="0">
                <a:latin typeface="微软雅黑" pitchFamily="34" charset="-122"/>
                <a:ea typeface="微软雅黑" pitchFamily="34" charset="-122"/>
              </a:rPr>
              <a:t>                      </a:t>
            </a:r>
            <a:r>
              <a:rPr lang="en-US" altLang="zh-CN" sz="1600" dirty="0" smtClean="0">
                <a:solidFill>
                  <a:srgbClr val="002060"/>
                </a:solidFill>
                <a:latin typeface="微软雅黑" pitchFamily="34" charset="-122"/>
                <a:ea typeface="微软雅黑" pitchFamily="34" charset="-122"/>
              </a:rPr>
              <a:t>----2014</a:t>
            </a:r>
            <a:r>
              <a:rPr lang="zh-CN" altLang="en-US" sz="1600" dirty="0" smtClean="0">
                <a:solidFill>
                  <a:srgbClr val="002060"/>
                </a:solidFill>
                <a:latin typeface="微软雅黑" pitchFamily="34" charset="-122"/>
                <a:ea typeface="微软雅黑" pitchFamily="34" charset="-122"/>
              </a:rPr>
              <a:t>年</a:t>
            </a:r>
            <a:r>
              <a:rPr lang="en-US" altLang="zh-CN" sz="1600" dirty="0" smtClean="0">
                <a:solidFill>
                  <a:srgbClr val="002060"/>
                </a:solidFill>
                <a:latin typeface="微软雅黑" pitchFamily="34" charset="-122"/>
                <a:ea typeface="微软雅黑" pitchFamily="34" charset="-122"/>
              </a:rPr>
              <a:t>9</a:t>
            </a:r>
            <a:r>
              <a:rPr lang="zh-CN" altLang="en-US" sz="1600" dirty="0" smtClean="0">
                <a:solidFill>
                  <a:srgbClr val="002060"/>
                </a:solidFill>
                <a:latin typeface="微软雅黑" pitchFamily="34" charset="-122"/>
                <a:ea typeface="微软雅黑" pitchFamily="34" charset="-122"/>
              </a:rPr>
              <a:t>月</a:t>
            </a:r>
            <a:r>
              <a:rPr lang="en-US" altLang="zh-CN" sz="1600" dirty="0" smtClean="0">
                <a:solidFill>
                  <a:srgbClr val="002060"/>
                </a:solidFill>
                <a:latin typeface="微软雅黑" pitchFamily="34" charset="-122"/>
                <a:ea typeface="微软雅黑" pitchFamily="34" charset="-122"/>
              </a:rPr>
              <a:t>9</a:t>
            </a:r>
            <a:r>
              <a:rPr lang="zh-CN" altLang="en-US" sz="1600" dirty="0" smtClean="0">
                <a:solidFill>
                  <a:srgbClr val="002060"/>
                </a:solidFill>
                <a:latin typeface="微软雅黑" pitchFamily="34" charset="-122"/>
                <a:ea typeface="微软雅黑" pitchFamily="34" charset="-122"/>
              </a:rPr>
              <a:t>日习近平在同北京师范大学师生座谈时的讲话</a:t>
            </a:r>
            <a:endParaRPr lang="zh-CN" altLang="en-US" sz="1600" dirty="0">
              <a:solidFill>
                <a:srgbClr val="002060"/>
              </a:solidFill>
              <a:latin typeface="微软雅黑" pitchFamily="34" charset="-122"/>
              <a:ea typeface="微软雅黑" pitchFamily="34" charset="-122"/>
            </a:endParaRPr>
          </a:p>
        </p:txBody>
      </p:sp>
      <p:sp>
        <p:nvSpPr>
          <p:cNvPr id="8" name="TextBox 7"/>
          <p:cNvSpPr txBox="1"/>
          <p:nvPr/>
        </p:nvSpPr>
        <p:spPr>
          <a:xfrm>
            <a:off x="750615" y="1449241"/>
            <a:ext cx="1604513" cy="584775"/>
          </a:xfrm>
          <a:prstGeom prst="rect">
            <a:avLst/>
          </a:prstGeom>
          <a:noFill/>
        </p:spPr>
        <p:txBody>
          <a:bodyPr wrap="square" rtlCol="0">
            <a:spAutoFit/>
          </a:bodyPr>
          <a:lstStyle/>
          <a:p>
            <a:r>
              <a:rPr lang="zh-CN" altLang="en-US" sz="3200" dirty="0" smtClean="0">
                <a:solidFill>
                  <a:srgbClr val="E65F28"/>
                </a:solidFill>
                <a:latin typeface="微软雅黑" pitchFamily="34" charset="-122"/>
                <a:ea typeface="微软雅黑" pitchFamily="34" charset="-122"/>
              </a:rPr>
              <a:t>爱心</a:t>
            </a:r>
            <a:r>
              <a:rPr lang="zh-CN" altLang="en-US" sz="2000" dirty="0" smtClean="0">
                <a:solidFill>
                  <a:srgbClr val="E65F28"/>
                </a:solidFill>
                <a:latin typeface="微软雅黑" pitchFamily="34" charset="-122"/>
                <a:ea typeface="微软雅黑" pitchFamily="34" charset="-122"/>
              </a:rPr>
              <a:t>：</a:t>
            </a:r>
            <a:endParaRPr lang="zh-CN" altLang="en-US" sz="2000" dirty="0">
              <a:solidFill>
                <a:srgbClr val="E65F28"/>
              </a:solidFill>
              <a:latin typeface="微软雅黑" pitchFamily="34" charset="-122"/>
              <a:ea typeface="微软雅黑" pitchFamily="34" charset="-122"/>
            </a:endParaRPr>
          </a:p>
        </p:txBody>
      </p:sp>
      <p:sp>
        <p:nvSpPr>
          <p:cNvPr id="9" name="矩形 8"/>
          <p:cNvSpPr/>
          <p:nvPr/>
        </p:nvSpPr>
        <p:spPr>
          <a:xfrm>
            <a:off x="622853" y="2398644"/>
            <a:ext cx="7924800" cy="3128168"/>
          </a:xfrm>
          <a:prstGeom prst="rect">
            <a:avLst/>
          </a:prstGeom>
          <a:noFill/>
          <a:ln>
            <a:solidFill>
              <a:srgbClr val="CC5B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zh-CN" altLang="en-US" dirty="0"/>
          </a:p>
        </p:txBody>
      </p:sp>
    </p:spTree>
    <p:extLst>
      <p:ext uri="{BB962C8B-B14F-4D97-AF65-F5344CB8AC3E}">
        <p14:creationId xmlns="" xmlns:p14="http://schemas.microsoft.com/office/powerpoint/2010/main" val="230255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rmAutofit/>
          </a:bodyPr>
          <a:lstStyle/>
          <a:p>
            <a:r>
              <a:rPr lang="zh-CN" altLang="en-US" dirty="0" smtClean="0"/>
              <a:t>做“四有” 教师</a:t>
            </a:r>
            <a:endParaRPr lang="zh-CN" altLang="en-US" dirty="0"/>
          </a:p>
        </p:txBody>
      </p:sp>
      <p:sp>
        <p:nvSpPr>
          <p:cNvPr id="3" name="TextBox 2"/>
          <p:cNvSpPr txBox="1"/>
          <p:nvPr/>
        </p:nvSpPr>
        <p:spPr>
          <a:xfrm>
            <a:off x="543340" y="2089619"/>
            <a:ext cx="8309112" cy="3785652"/>
          </a:xfrm>
          <a:prstGeom prst="rect">
            <a:avLst/>
          </a:prstGeom>
          <a:noFill/>
        </p:spPr>
        <p:txBody>
          <a:bodyPr wrap="square" rtlCol="0">
            <a:spAutoFit/>
          </a:bodyPr>
          <a:lstStyle/>
          <a:p>
            <a:pPr>
              <a:lnSpc>
                <a:spcPct val="150000"/>
              </a:lnSpc>
            </a:pPr>
            <a:r>
              <a:rPr lang="zh-CN" altLang="en-US" sz="2400" dirty="0" smtClean="0">
                <a:solidFill>
                  <a:srgbClr val="002060"/>
                </a:solidFill>
                <a:latin typeface="微软雅黑" pitchFamily="34" charset="-122"/>
                <a:ea typeface="微软雅黑" pitchFamily="34" charset="-122"/>
              </a:rPr>
              <a:t>      要在信息时代做好老师，自己知道的必须大大超过要教给学生的范围，不仅要有胜任教学的专业知识，还要有广博的通用知识和宽阔的胸怀视野。好老师还应该是智慧型的老师，具备学习、处世、生活、育人的智慧。既授人</a:t>
            </a:r>
            <a:r>
              <a:rPr lang="zh-CN" altLang="en-US" sz="2400" dirty="0">
                <a:solidFill>
                  <a:srgbClr val="002060"/>
                </a:solidFill>
                <a:latin typeface="微软雅黑" pitchFamily="34" charset="-122"/>
                <a:ea typeface="微软雅黑" pitchFamily="34" charset="-122"/>
              </a:rPr>
              <a:t>以鱼，</a:t>
            </a:r>
            <a:r>
              <a:rPr lang="zh-CN" altLang="en-US" sz="2400" dirty="0" smtClean="0">
                <a:solidFill>
                  <a:srgbClr val="002060"/>
                </a:solidFill>
                <a:latin typeface="微软雅黑" pitchFamily="34" charset="-122"/>
                <a:ea typeface="微软雅黑" pitchFamily="34" charset="-122"/>
              </a:rPr>
              <a:t>又授人</a:t>
            </a:r>
            <a:r>
              <a:rPr lang="zh-CN" altLang="en-US" sz="2400" dirty="0">
                <a:solidFill>
                  <a:srgbClr val="002060"/>
                </a:solidFill>
                <a:latin typeface="微软雅黑" pitchFamily="34" charset="-122"/>
                <a:ea typeface="微软雅黑" pitchFamily="34" charset="-122"/>
              </a:rPr>
              <a:t>以</a:t>
            </a:r>
            <a:r>
              <a:rPr lang="zh-CN" altLang="en-US" sz="2400" dirty="0" smtClean="0">
                <a:solidFill>
                  <a:srgbClr val="002060"/>
                </a:solidFill>
                <a:latin typeface="微软雅黑" pitchFamily="34" charset="-122"/>
                <a:ea typeface="微软雅黑" pitchFamily="34" charset="-122"/>
              </a:rPr>
              <a:t>渔，能够在各个方面给学生以帮助和指导。</a:t>
            </a:r>
            <a:endParaRPr lang="en-US" altLang="zh-CN" sz="2400" dirty="0" smtClean="0">
              <a:solidFill>
                <a:srgbClr val="002060"/>
              </a:solidFill>
              <a:latin typeface="微软雅黑" pitchFamily="34" charset="-122"/>
              <a:ea typeface="微软雅黑" pitchFamily="34" charset="-122"/>
            </a:endParaRPr>
          </a:p>
          <a:p>
            <a:pPr>
              <a:lnSpc>
                <a:spcPct val="150000"/>
              </a:lnSpc>
            </a:pPr>
            <a:r>
              <a:rPr lang="en-US" altLang="zh-CN" sz="2000" dirty="0" smtClean="0">
                <a:solidFill>
                  <a:srgbClr val="FF0000"/>
                </a:solidFill>
                <a:latin typeface="微软雅黑" pitchFamily="34" charset="-122"/>
                <a:ea typeface="微软雅黑" pitchFamily="34" charset="-122"/>
              </a:rPr>
              <a:t> </a:t>
            </a:r>
          </a:p>
          <a:p>
            <a:pPr>
              <a:lnSpc>
                <a:spcPct val="150000"/>
              </a:lnSpc>
            </a:pPr>
            <a:r>
              <a:rPr lang="en-US" altLang="zh-CN" sz="2000" dirty="0" smtClean="0">
                <a:latin typeface="微软雅黑" pitchFamily="34" charset="-122"/>
                <a:ea typeface="微软雅黑" pitchFamily="34" charset="-122"/>
              </a:rPr>
              <a:t>                                </a:t>
            </a:r>
            <a:r>
              <a:rPr lang="en-US" altLang="zh-CN" sz="1600" dirty="0" smtClean="0">
                <a:solidFill>
                  <a:srgbClr val="002060"/>
                </a:solidFill>
                <a:latin typeface="微软雅黑" pitchFamily="34" charset="-122"/>
                <a:ea typeface="微软雅黑" pitchFamily="34" charset="-122"/>
              </a:rPr>
              <a:t>----2014</a:t>
            </a:r>
            <a:r>
              <a:rPr lang="zh-CN" altLang="en-US" sz="1600" dirty="0" smtClean="0">
                <a:solidFill>
                  <a:srgbClr val="002060"/>
                </a:solidFill>
                <a:latin typeface="微软雅黑" pitchFamily="34" charset="-122"/>
                <a:ea typeface="微软雅黑" pitchFamily="34" charset="-122"/>
              </a:rPr>
              <a:t>年</a:t>
            </a:r>
            <a:r>
              <a:rPr lang="en-US" altLang="zh-CN" sz="1600" dirty="0" smtClean="0">
                <a:solidFill>
                  <a:srgbClr val="002060"/>
                </a:solidFill>
                <a:latin typeface="微软雅黑" pitchFamily="34" charset="-122"/>
                <a:ea typeface="微软雅黑" pitchFamily="34" charset="-122"/>
              </a:rPr>
              <a:t>9</a:t>
            </a:r>
            <a:r>
              <a:rPr lang="zh-CN" altLang="en-US" sz="1600" dirty="0" smtClean="0">
                <a:solidFill>
                  <a:srgbClr val="002060"/>
                </a:solidFill>
                <a:latin typeface="微软雅黑" pitchFamily="34" charset="-122"/>
                <a:ea typeface="微软雅黑" pitchFamily="34" charset="-122"/>
              </a:rPr>
              <a:t>月</a:t>
            </a:r>
            <a:r>
              <a:rPr lang="en-US" altLang="zh-CN" sz="1600" dirty="0" smtClean="0">
                <a:solidFill>
                  <a:srgbClr val="002060"/>
                </a:solidFill>
                <a:latin typeface="微软雅黑" pitchFamily="34" charset="-122"/>
                <a:ea typeface="微软雅黑" pitchFamily="34" charset="-122"/>
              </a:rPr>
              <a:t>9</a:t>
            </a:r>
            <a:r>
              <a:rPr lang="zh-CN" altLang="en-US" sz="1600" dirty="0" smtClean="0">
                <a:solidFill>
                  <a:srgbClr val="002060"/>
                </a:solidFill>
                <a:latin typeface="微软雅黑" pitchFamily="34" charset="-122"/>
                <a:ea typeface="微软雅黑" pitchFamily="34" charset="-122"/>
              </a:rPr>
              <a:t>日习近平在同北京师范大学师生座谈时的讲话</a:t>
            </a:r>
            <a:endParaRPr lang="zh-CN" altLang="en-US" sz="1600" dirty="0">
              <a:solidFill>
                <a:srgbClr val="002060"/>
              </a:solidFill>
              <a:latin typeface="微软雅黑" pitchFamily="34" charset="-122"/>
              <a:ea typeface="微软雅黑" pitchFamily="34" charset="-122"/>
            </a:endParaRPr>
          </a:p>
        </p:txBody>
      </p:sp>
      <p:sp>
        <p:nvSpPr>
          <p:cNvPr id="4" name="TextBox 3"/>
          <p:cNvSpPr txBox="1"/>
          <p:nvPr/>
        </p:nvSpPr>
        <p:spPr>
          <a:xfrm>
            <a:off x="344557" y="1019868"/>
            <a:ext cx="1604513" cy="584775"/>
          </a:xfrm>
          <a:prstGeom prst="rect">
            <a:avLst/>
          </a:prstGeom>
          <a:noFill/>
        </p:spPr>
        <p:txBody>
          <a:bodyPr wrap="square" rtlCol="0">
            <a:spAutoFit/>
          </a:bodyPr>
          <a:lstStyle/>
          <a:p>
            <a:r>
              <a:rPr lang="zh-CN" altLang="en-US" sz="3200" dirty="0" smtClean="0">
                <a:solidFill>
                  <a:srgbClr val="E65F28"/>
                </a:solidFill>
                <a:latin typeface="微软雅黑" pitchFamily="34" charset="-122"/>
                <a:ea typeface="微软雅黑" pitchFamily="34" charset="-122"/>
              </a:rPr>
              <a:t>学识：</a:t>
            </a:r>
            <a:endParaRPr lang="zh-CN" altLang="en-US" sz="3200" dirty="0">
              <a:solidFill>
                <a:srgbClr val="E65F28"/>
              </a:solidFill>
              <a:latin typeface="微软雅黑" pitchFamily="34" charset="-122"/>
              <a:ea typeface="微软雅黑" pitchFamily="34" charset="-122"/>
            </a:endParaRPr>
          </a:p>
        </p:txBody>
      </p:sp>
      <p:sp>
        <p:nvSpPr>
          <p:cNvPr id="5" name="矩形 4"/>
          <p:cNvSpPr/>
          <p:nvPr/>
        </p:nvSpPr>
        <p:spPr>
          <a:xfrm>
            <a:off x="344557" y="1849830"/>
            <a:ext cx="8600660" cy="4227443"/>
          </a:xfrm>
          <a:prstGeom prst="rect">
            <a:avLst/>
          </a:prstGeom>
          <a:noFill/>
          <a:ln>
            <a:solidFill>
              <a:srgbClr val="CC5B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zh-CN" altLang="en-US" dirty="0"/>
          </a:p>
        </p:txBody>
      </p:sp>
    </p:spTree>
    <p:extLst>
      <p:ext uri="{BB962C8B-B14F-4D97-AF65-F5344CB8AC3E}">
        <p14:creationId xmlns="" xmlns:p14="http://schemas.microsoft.com/office/powerpoint/2010/main" val="295649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文本占位符 1"/>
          <p:cNvSpPr>
            <a:spLocks noGrp="1"/>
          </p:cNvSpPr>
          <p:nvPr>
            <p:ph type="body" sz="quarter" idx="10"/>
          </p:nvPr>
        </p:nvSpPr>
        <p:spPr>
          <a:xfrm>
            <a:off x="1269694" y="146046"/>
            <a:ext cx="7055599" cy="460007"/>
          </a:xfrm>
        </p:spPr>
        <p:txBody>
          <a:bodyPr>
            <a:normAutofit/>
          </a:bodyPr>
          <a:lstStyle/>
          <a:p>
            <a:r>
              <a:rPr lang="zh-CN" altLang="en-US" dirty="0" smtClean="0"/>
              <a:t>一、准确把握十九大的主题、主要成果</a:t>
            </a:r>
            <a:endParaRPr lang="zh-CN" altLang="en-US" dirty="0"/>
          </a:p>
        </p:txBody>
      </p:sp>
      <p:grpSp>
        <p:nvGrpSpPr>
          <p:cNvPr id="2" name="组合 11"/>
          <p:cNvGrpSpPr/>
          <p:nvPr/>
        </p:nvGrpSpPr>
        <p:grpSpPr>
          <a:xfrm>
            <a:off x="181600" y="1105905"/>
            <a:ext cx="8671455" cy="540000"/>
            <a:chOff x="493327" y="1109562"/>
            <a:chExt cx="8671455" cy="540000"/>
          </a:xfrm>
        </p:grpSpPr>
        <p:sp>
          <p:nvSpPr>
            <p:cNvPr id="1048624" name="矩形 10"/>
            <p:cNvSpPr/>
            <p:nvPr/>
          </p:nvSpPr>
          <p:spPr>
            <a:xfrm>
              <a:off x="1815123" y="1109562"/>
              <a:ext cx="6867729" cy="540000"/>
            </a:xfrm>
            <a:prstGeom prst="rect">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endParaRPr>
            </a:p>
          </p:txBody>
        </p:sp>
        <p:grpSp>
          <p:nvGrpSpPr>
            <p:cNvPr id="3" name="组合 2"/>
            <p:cNvGrpSpPr/>
            <p:nvPr/>
          </p:nvGrpSpPr>
          <p:grpSpPr>
            <a:xfrm>
              <a:off x="493327" y="1109562"/>
              <a:ext cx="1792673" cy="540000"/>
              <a:chOff x="5267018" y="1238163"/>
              <a:chExt cx="1792673" cy="540000"/>
            </a:xfrm>
          </p:grpSpPr>
          <p:sp>
            <p:nvSpPr>
              <p:cNvPr id="1048625" name="矩形 4"/>
              <p:cNvSpPr/>
              <p:nvPr/>
            </p:nvSpPr>
            <p:spPr>
              <a:xfrm>
                <a:off x="5267018" y="1238163"/>
                <a:ext cx="839867" cy="540000"/>
              </a:xfrm>
              <a:prstGeom prst="rect">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048626" name="燕尾形 5"/>
              <p:cNvSpPr/>
              <p:nvPr/>
            </p:nvSpPr>
            <p:spPr>
              <a:xfrm>
                <a:off x="5744936" y="1238163"/>
                <a:ext cx="723900" cy="540000"/>
              </a:xfrm>
              <a:prstGeom prst="chevron">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sp>
            <p:nvSpPr>
              <p:cNvPr id="1048627" name="文本占位符 22"/>
              <p:cNvSpPr txBox="1"/>
              <p:nvPr/>
            </p:nvSpPr>
            <p:spPr>
              <a:xfrm>
                <a:off x="5394019" y="1281707"/>
                <a:ext cx="793802" cy="460007"/>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dirty="0" smtClean="0"/>
                  <a:t>第一</a:t>
                </a:r>
                <a:endParaRPr lang="zh-CN" altLang="en-US" sz="2000" dirty="0"/>
              </a:p>
            </p:txBody>
          </p:sp>
          <p:sp>
            <p:nvSpPr>
              <p:cNvPr id="1048628" name="燕尾形 8"/>
              <p:cNvSpPr/>
              <p:nvPr/>
            </p:nvSpPr>
            <p:spPr>
              <a:xfrm rot="10800000" flipH="1">
                <a:off x="6300701" y="1238163"/>
                <a:ext cx="758990" cy="540000"/>
              </a:xfrm>
              <a:prstGeom prst="chevron">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grpSp>
        <p:sp>
          <p:nvSpPr>
            <p:cNvPr id="1048629" name="文本占位符 22"/>
            <p:cNvSpPr txBox="1"/>
            <p:nvPr/>
          </p:nvSpPr>
          <p:spPr>
            <a:xfrm>
              <a:off x="1815123" y="1109562"/>
              <a:ext cx="7349659" cy="540000"/>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000" dirty="0" smtClean="0"/>
                <a:t>不忘初心，牢记使命</a:t>
              </a:r>
            </a:p>
          </p:txBody>
        </p:sp>
      </p:grpSp>
      <p:pic>
        <p:nvPicPr>
          <p:cNvPr id="14" name="Picture 2" descr="http://news.xinhuanet.com/politics/2017-11/01/1121886406_15095023230441n.jpg"/>
          <p:cNvPicPr>
            <a:picLocks noChangeAspect="1" noChangeArrowheads="1"/>
          </p:cNvPicPr>
          <p:nvPr/>
        </p:nvPicPr>
        <p:blipFill rotWithShape="1">
          <a:blip r:embed="rId2" cstate="screen">
            <a:extLst>
              <a:ext uri="{28A0092B-C50C-407E-A947-70E740481C1C}">
                <a14:useLocalDpi xmlns="" xmlns:a14="http://schemas.microsoft.com/office/drawing/2010/main"/>
              </a:ext>
            </a:extLst>
          </a:blip>
          <a:srcRect/>
          <a:stretch/>
        </p:blipFill>
        <p:spPr bwMode="auto">
          <a:xfrm>
            <a:off x="733812" y="2681453"/>
            <a:ext cx="3889613" cy="2190068"/>
          </a:xfrm>
          <a:prstGeom prst="rect">
            <a:avLst/>
          </a:prstGeom>
          <a:noFill/>
          <a:ln w="34925">
            <a:solidFill>
              <a:schemeClr val="bg1"/>
            </a:solidFill>
          </a:ln>
          <a:extLst>
            <a:ext uri="{909E8E84-426E-40DD-AFC4-6F175D3DCCD1}">
              <a14:hiddenFill xmlns="" xmlns:a14="http://schemas.microsoft.com/office/drawing/2010/main">
                <a:solidFill>
                  <a:srgbClr val="FFFFFF"/>
                </a:solidFill>
              </a14:hiddenFill>
            </a:ext>
          </a:extLst>
        </p:spPr>
      </p:pic>
      <p:sp>
        <p:nvSpPr>
          <p:cNvPr id="15" name="矩形 14"/>
          <p:cNvSpPr/>
          <p:nvPr/>
        </p:nvSpPr>
        <p:spPr>
          <a:xfrm>
            <a:off x="613359" y="5082586"/>
            <a:ext cx="7881284" cy="1015663"/>
          </a:xfrm>
          <a:prstGeom prst="rect">
            <a:avLst/>
          </a:prstGeom>
        </p:spPr>
        <p:txBody>
          <a:bodyPr wrap="square">
            <a:spAutoFit/>
          </a:bodyPr>
          <a:lstStyle/>
          <a:p>
            <a:pPr algn="just"/>
            <a:r>
              <a:rPr lang="en-US" altLang="zh-CN" sz="2000" kern="0" spc="100" dirty="0" smtClean="0">
                <a:solidFill>
                  <a:srgbClr val="E65F28"/>
                </a:solidFill>
                <a:latin typeface="微软雅黑" pitchFamily="34" charset="-122"/>
                <a:ea typeface="微软雅黑" pitchFamily="34" charset="-122"/>
              </a:rPr>
              <a:t>10</a:t>
            </a:r>
            <a:r>
              <a:rPr lang="zh-CN" altLang="zh-CN" sz="2000" kern="0" spc="100" dirty="0">
                <a:solidFill>
                  <a:srgbClr val="E65F28"/>
                </a:solidFill>
                <a:latin typeface="微软雅黑" pitchFamily="34" charset="-122"/>
                <a:ea typeface="微软雅黑" pitchFamily="34" charset="-122"/>
              </a:rPr>
              <a:t>月</a:t>
            </a:r>
            <a:r>
              <a:rPr lang="en-US" altLang="zh-CN" sz="2000" kern="0" spc="100" dirty="0">
                <a:solidFill>
                  <a:srgbClr val="E65F28"/>
                </a:solidFill>
                <a:latin typeface="微软雅黑" pitchFamily="34" charset="-122"/>
                <a:ea typeface="微软雅黑" pitchFamily="34" charset="-122"/>
              </a:rPr>
              <a:t>31</a:t>
            </a:r>
            <a:r>
              <a:rPr lang="zh-CN" altLang="zh-CN" sz="2000" kern="0" spc="100" dirty="0">
                <a:solidFill>
                  <a:srgbClr val="E65F28"/>
                </a:solidFill>
                <a:latin typeface="微软雅黑" pitchFamily="34" charset="-122"/>
                <a:ea typeface="微软雅黑" pitchFamily="34" charset="-122"/>
              </a:rPr>
              <a:t>日，党的十九大闭幕不久，习近平总书记就带领中央政治局常委全体同志赴上海瞻仰中共一大会址、赴浙江嘉兴瞻仰南湖红船，重温入党</a:t>
            </a:r>
            <a:r>
              <a:rPr lang="zh-CN" altLang="zh-CN" sz="2000" kern="0" spc="100" dirty="0" smtClean="0">
                <a:solidFill>
                  <a:srgbClr val="E65F28"/>
                </a:solidFill>
                <a:latin typeface="微软雅黑" pitchFamily="34" charset="-122"/>
                <a:ea typeface="微软雅黑" pitchFamily="34" charset="-122"/>
              </a:rPr>
              <a:t>誓词</a:t>
            </a:r>
            <a:r>
              <a:rPr lang="zh-CN" altLang="en-US" sz="2000" kern="0" spc="100" dirty="0" smtClean="0">
                <a:solidFill>
                  <a:srgbClr val="E65F28"/>
                </a:solidFill>
                <a:latin typeface="微软雅黑" pitchFamily="34" charset="-122"/>
                <a:ea typeface="微软雅黑" pitchFamily="34" charset="-122"/>
              </a:rPr>
              <a:t>。</a:t>
            </a:r>
            <a:endParaRPr lang="zh-CN" altLang="en-US" sz="2000" kern="0" spc="100" dirty="0">
              <a:solidFill>
                <a:srgbClr val="E65F28"/>
              </a:solidFill>
              <a:latin typeface="微软雅黑" pitchFamily="34" charset="-122"/>
              <a:ea typeface="微软雅黑" pitchFamily="34" charset="-122"/>
            </a:endParaRPr>
          </a:p>
        </p:txBody>
      </p:sp>
      <p:pic>
        <p:nvPicPr>
          <p:cNvPr id="16" name="Picture 4" descr="ttp://news.xinhuanet.com/politics/2017-11/01/1121886406_15095036078611n.jpg"/>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4932600" y="2688494"/>
            <a:ext cx="3334750" cy="2224553"/>
          </a:xfrm>
          <a:prstGeom prst="rect">
            <a:avLst/>
          </a:prstGeom>
          <a:noFill/>
          <a:ln w="34925">
            <a:solidFill>
              <a:schemeClr val="bg1"/>
            </a:solidFill>
          </a:ln>
          <a:extLst>
            <a:ext uri="{909E8E84-426E-40DD-AFC4-6F175D3DCCD1}">
              <a14:hiddenFill xmlns="" xmlns:a14="http://schemas.microsoft.com/office/drawing/2010/main">
                <a:solidFill>
                  <a:srgbClr val="FFFFFF"/>
                </a:solidFill>
              </a14:hiddenFill>
            </a:ext>
          </a:extLst>
        </p:spPr>
      </p:pic>
      <p:sp>
        <p:nvSpPr>
          <p:cNvPr id="17" name="矩形 16"/>
          <p:cNvSpPr/>
          <p:nvPr/>
        </p:nvSpPr>
        <p:spPr>
          <a:xfrm>
            <a:off x="0" y="1956457"/>
            <a:ext cx="9143999" cy="584775"/>
          </a:xfrm>
          <a:prstGeom prst="rect">
            <a:avLst/>
          </a:prstGeom>
        </p:spPr>
        <p:txBody>
          <a:bodyPr wrap="square">
            <a:spAutoFit/>
          </a:bodyPr>
          <a:lstStyle/>
          <a:p>
            <a:pPr algn="ctr"/>
            <a:r>
              <a:rPr lang="zh-CN" altLang="en-US" sz="3200" b="1" kern="0" spc="100" dirty="0" smtClean="0">
                <a:solidFill>
                  <a:srgbClr val="E65F28"/>
                </a:solidFill>
                <a:latin typeface="微软雅黑" pitchFamily="34" charset="-122"/>
                <a:ea typeface="微软雅黑" pitchFamily="34" charset="-122"/>
              </a:rPr>
              <a:t>为中国人民</a:t>
            </a:r>
            <a:r>
              <a:rPr lang="zh-CN" altLang="en-US" sz="3200" b="1" kern="0" spc="100" dirty="0" smtClean="0">
                <a:solidFill>
                  <a:srgbClr val="0070C0"/>
                </a:solidFill>
                <a:latin typeface="微软雅黑" pitchFamily="34" charset="-122"/>
                <a:ea typeface="微软雅黑" pitchFamily="34" charset="-122"/>
              </a:rPr>
              <a:t>谋幸福</a:t>
            </a:r>
            <a:r>
              <a:rPr lang="zh-CN" altLang="en-US" sz="3200" b="1" kern="0" spc="100" dirty="0" smtClean="0">
                <a:solidFill>
                  <a:srgbClr val="E65F28"/>
                </a:solidFill>
                <a:latin typeface="微软雅黑" pitchFamily="34" charset="-122"/>
                <a:ea typeface="微软雅黑" pitchFamily="34" charset="-122"/>
              </a:rPr>
              <a:t>    为中华民族</a:t>
            </a:r>
            <a:r>
              <a:rPr lang="zh-CN" altLang="en-US" sz="3200" b="1" kern="0" spc="100" dirty="0" smtClean="0">
                <a:solidFill>
                  <a:srgbClr val="0070C0"/>
                </a:solidFill>
                <a:latin typeface="微软雅黑" pitchFamily="34" charset="-122"/>
                <a:ea typeface="微软雅黑" pitchFamily="34" charset="-122"/>
              </a:rPr>
              <a:t>谋复兴</a:t>
            </a:r>
            <a:endParaRPr lang="zh-CN" altLang="en-US" sz="3200" b="1" kern="0" spc="100" dirty="0">
              <a:solidFill>
                <a:srgbClr val="0070C0"/>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par>
                                <p:cTn id="17" presetID="22" presetClass="entr" presetSubtype="1"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做</a:t>
            </a:r>
            <a:r>
              <a:rPr lang="en-US" altLang="zh-CN" dirty="0" smtClean="0"/>
              <a:t>“</a:t>
            </a:r>
            <a:r>
              <a:rPr lang="zh-CN" altLang="en-US" dirty="0" smtClean="0"/>
              <a:t>四有</a:t>
            </a:r>
            <a:r>
              <a:rPr lang="en-US" altLang="zh-CN" dirty="0" smtClean="0"/>
              <a:t>”</a:t>
            </a:r>
            <a:r>
              <a:rPr lang="zh-CN" altLang="en-US" dirty="0" smtClean="0"/>
              <a:t>教师</a:t>
            </a:r>
            <a:endParaRPr lang="zh-CN" altLang="en-US" dirty="0"/>
          </a:p>
        </p:txBody>
      </p:sp>
      <p:sp>
        <p:nvSpPr>
          <p:cNvPr id="3" name="矩形 2"/>
          <p:cNvSpPr/>
          <p:nvPr/>
        </p:nvSpPr>
        <p:spPr>
          <a:xfrm>
            <a:off x="3096200" y="1735966"/>
            <a:ext cx="2675425" cy="584775"/>
          </a:xfrm>
          <a:prstGeom prst="rect">
            <a:avLst/>
          </a:prstGeom>
        </p:spPr>
        <p:txBody>
          <a:bodyPr wrap="square">
            <a:spAutoFit/>
          </a:bodyPr>
          <a:lstStyle/>
          <a:p>
            <a:r>
              <a:rPr lang="zh-CN" altLang="en-US" sz="3200" b="1" kern="100" dirty="0" smtClean="0">
                <a:ln w="9525">
                  <a:solidFill>
                    <a:schemeClr val="bg1"/>
                  </a:solidFill>
                  <a:prstDash val="solid"/>
                </a:ln>
                <a:solidFill>
                  <a:schemeClr val="accent1"/>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cs typeface="Helvetica" panose="020B0604020202020204" pitchFamily="34" charset="0"/>
              </a:rPr>
              <a:t>有</a:t>
            </a:r>
            <a:r>
              <a:rPr lang="zh-CN" altLang="zh-CN" sz="3200" b="1" kern="100" dirty="0" smtClean="0">
                <a:ln w="9525">
                  <a:solidFill>
                    <a:schemeClr val="bg1"/>
                  </a:solidFill>
                  <a:prstDash val="solid"/>
                </a:ln>
                <a:solidFill>
                  <a:schemeClr val="accent1"/>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cs typeface="Helvetica" panose="020B0604020202020204" pitchFamily="34" charset="0"/>
              </a:rPr>
              <a:t>理想</a:t>
            </a:r>
            <a:r>
              <a:rPr lang="zh-CN" altLang="en-US" sz="3200" b="1" kern="100" dirty="0" smtClean="0">
                <a:ln w="9525">
                  <a:solidFill>
                    <a:schemeClr val="bg1"/>
                  </a:solidFill>
                  <a:prstDash val="solid"/>
                </a:ln>
                <a:solidFill>
                  <a:schemeClr val="accent1"/>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cs typeface="Helvetica" panose="020B0604020202020204" pitchFamily="34" charset="0"/>
              </a:rPr>
              <a:t>信念</a:t>
            </a:r>
            <a:endParaRPr lang="zh-CN" altLang="en-US" sz="2800" dirty="0">
              <a:solidFill>
                <a:srgbClr val="DA251C"/>
              </a:solidFill>
              <a:effectLst>
                <a:outerShdw blurRad="12700" dist="38100" dir="2700000" algn="tl" rotWithShape="0">
                  <a:schemeClr val="tx1">
                    <a:lumMod val="50000"/>
                    <a:lumOff val="50000"/>
                  </a:schemeClr>
                </a:outerShdw>
              </a:effectLst>
              <a:latin typeface="微软雅黑" panose="020B0503020204020204" pitchFamily="34" charset="-122"/>
              <a:ea typeface="微软雅黑" panose="020B0503020204020204" pitchFamily="34" charset="-122"/>
            </a:endParaRPr>
          </a:p>
        </p:txBody>
      </p:sp>
      <p:sp>
        <p:nvSpPr>
          <p:cNvPr id="6" name="矩形 5"/>
          <p:cNvSpPr/>
          <p:nvPr/>
        </p:nvSpPr>
        <p:spPr>
          <a:xfrm>
            <a:off x="3096200" y="2577480"/>
            <a:ext cx="2675425" cy="584775"/>
          </a:xfrm>
          <a:prstGeom prst="rect">
            <a:avLst/>
          </a:prstGeom>
        </p:spPr>
        <p:txBody>
          <a:bodyPr wrap="square">
            <a:spAutoFit/>
          </a:bodyPr>
          <a:lstStyle/>
          <a:p>
            <a:r>
              <a:rPr lang="zh-CN" altLang="en-US" sz="3200" b="1" kern="100" dirty="0" smtClean="0">
                <a:ln w="9525">
                  <a:solidFill>
                    <a:schemeClr val="bg1"/>
                  </a:solidFill>
                  <a:prstDash val="solid"/>
                </a:ln>
                <a:solidFill>
                  <a:schemeClr val="accent1"/>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cs typeface="Helvetica" panose="020B0604020202020204" pitchFamily="34" charset="0"/>
              </a:rPr>
              <a:t>有道德情操</a:t>
            </a:r>
            <a:endParaRPr lang="zh-CN" altLang="en-US" sz="2800" dirty="0">
              <a:solidFill>
                <a:srgbClr val="DA251C"/>
              </a:solidFill>
              <a:effectLst>
                <a:outerShdw blurRad="12700" dist="38100" dir="2700000" algn="tl" rotWithShape="0">
                  <a:schemeClr val="tx1">
                    <a:lumMod val="50000"/>
                    <a:lumOff val="50000"/>
                  </a:schemeClr>
                </a:outerShdw>
              </a:effectLst>
              <a:latin typeface="微软雅黑" panose="020B0503020204020204" pitchFamily="34" charset="-122"/>
              <a:ea typeface="微软雅黑" panose="020B0503020204020204" pitchFamily="34" charset="-122"/>
            </a:endParaRPr>
          </a:p>
        </p:txBody>
      </p:sp>
      <p:sp>
        <p:nvSpPr>
          <p:cNvPr id="7" name="矩形 6"/>
          <p:cNvSpPr/>
          <p:nvPr/>
        </p:nvSpPr>
        <p:spPr>
          <a:xfrm>
            <a:off x="3096200" y="3379237"/>
            <a:ext cx="2675425" cy="584775"/>
          </a:xfrm>
          <a:prstGeom prst="rect">
            <a:avLst/>
          </a:prstGeom>
        </p:spPr>
        <p:txBody>
          <a:bodyPr wrap="square">
            <a:spAutoFit/>
          </a:bodyPr>
          <a:lstStyle/>
          <a:p>
            <a:r>
              <a:rPr lang="zh-CN" altLang="en-US" sz="3200" b="1" kern="100" dirty="0" smtClean="0">
                <a:ln w="9525">
                  <a:solidFill>
                    <a:schemeClr val="bg1"/>
                  </a:solidFill>
                  <a:prstDash val="solid"/>
                </a:ln>
                <a:solidFill>
                  <a:schemeClr val="accent1"/>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cs typeface="Helvetica" panose="020B0604020202020204" pitchFamily="34" charset="0"/>
              </a:rPr>
              <a:t>有扎实知识</a:t>
            </a:r>
            <a:endParaRPr lang="zh-CN" altLang="en-US" sz="2800" dirty="0">
              <a:solidFill>
                <a:srgbClr val="DA251C"/>
              </a:solidFill>
              <a:effectLst>
                <a:outerShdw blurRad="12700" dist="38100" dir="2700000" algn="tl" rotWithShape="0">
                  <a:schemeClr val="tx1">
                    <a:lumMod val="50000"/>
                    <a:lumOff val="50000"/>
                  </a:schemeClr>
                </a:outerShdw>
              </a:effectLst>
              <a:latin typeface="微软雅黑" panose="020B0503020204020204" pitchFamily="34" charset="-122"/>
              <a:ea typeface="微软雅黑" panose="020B0503020204020204" pitchFamily="34" charset="-122"/>
            </a:endParaRPr>
          </a:p>
        </p:txBody>
      </p:sp>
      <p:sp>
        <p:nvSpPr>
          <p:cNvPr id="8" name="矩形 7"/>
          <p:cNvSpPr/>
          <p:nvPr/>
        </p:nvSpPr>
        <p:spPr>
          <a:xfrm>
            <a:off x="3096200" y="4141236"/>
            <a:ext cx="2675425" cy="584775"/>
          </a:xfrm>
          <a:prstGeom prst="rect">
            <a:avLst/>
          </a:prstGeom>
        </p:spPr>
        <p:txBody>
          <a:bodyPr wrap="square">
            <a:spAutoFit/>
          </a:bodyPr>
          <a:lstStyle/>
          <a:p>
            <a:r>
              <a:rPr lang="zh-CN" altLang="en-US" sz="3200" b="1" kern="100" dirty="0" smtClean="0">
                <a:ln w="9525">
                  <a:solidFill>
                    <a:schemeClr val="bg1"/>
                  </a:solidFill>
                  <a:prstDash val="solid"/>
                </a:ln>
                <a:solidFill>
                  <a:schemeClr val="accent1"/>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cs typeface="Helvetica" panose="020B0604020202020204" pitchFamily="34" charset="0"/>
              </a:rPr>
              <a:t>有仁爱之心</a:t>
            </a:r>
            <a:endParaRPr lang="zh-CN" altLang="en-US" sz="2800" dirty="0">
              <a:solidFill>
                <a:srgbClr val="DA251C"/>
              </a:solidFill>
              <a:effectLst>
                <a:outerShdw blurRad="12700" dist="38100" dir="2700000" algn="tl" rotWithShape="0">
                  <a:schemeClr val="tx1">
                    <a:lumMod val="50000"/>
                    <a:lumOff val="50000"/>
                  </a:scheme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35923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做</a:t>
            </a:r>
            <a:r>
              <a:rPr lang="en-US" altLang="zh-CN" dirty="0" smtClean="0"/>
              <a:t>“</a:t>
            </a:r>
            <a:r>
              <a:rPr lang="zh-CN" altLang="en-US" dirty="0" smtClean="0"/>
              <a:t>四有</a:t>
            </a:r>
            <a:r>
              <a:rPr lang="en-US" altLang="zh-CN" dirty="0" smtClean="0"/>
              <a:t>”</a:t>
            </a:r>
            <a:r>
              <a:rPr lang="zh-CN" altLang="en-US" dirty="0" smtClean="0"/>
              <a:t>教师</a:t>
            </a:r>
            <a:endParaRPr lang="zh-CN" altLang="en-US" dirty="0"/>
          </a:p>
        </p:txBody>
      </p:sp>
      <p:sp>
        <p:nvSpPr>
          <p:cNvPr id="10" name="TextBox 9"/>
          <p:cNvSpPr txBox="1"/>
          <p:nvPr/>
        </p:nvSpPr>
        <p:spPr>
          <a:xfrm>
            <a:off x="697559" y="1263407"/>
            <a:ext cx="7788402" cy="4278094"/>
          </a:xfrm>
          <a:prstGeom prst="rect">
            <a:avLst/>
          </a:prstGeom>
          <a:noFill/>
        </p:spPr>
        <p:txBody>
          <a:bodyPr wrap="square" rtlCol="0">
            <a:spAutoFit/>
          </a:bodyPr>
          <a:lstStyle/>
          <a:p>
            <a:pPr>
              <a:lnSpc>
                <a:spcPct val="200000"/>
              </a:lnSpc>
            </a:pPr>
            <a:r>
              <a:rPr lang="zh-CN" altLang="en-US" sz="2800" b="1" dirty="0" smtClean="0">
                <a:solidFill>
                  <a:srgbClr val="002060"/>
                </a:solidFill>
                <a:latin typeface="微软雅黑" pitchFamily="34" charset="-122"/>
                <a:ea typeface="微软雅黑" pitchFamily="34" charset="-122"/>
              </a:rPr>
              <a:t>      广大教师要</a:t>
            </a:r>
            <a:r>
              <a:rPr lang="zh-CN" altLang="en-US" sz="2800" dirty="0" smtClean="0">
                <a:solidFill>
                  <a:srgbClr val="002060"/>
                </a:solidFill>
                <a:latin typeface="微软雅黑" pitchFamily="34" charset="-122"/>
                <a:ea typeface="微软雅黑" pitchFamily="34" charset="-122"/>
              </a:rPr>
              <a:t>：做学生锤炼品格的引路人，</a:t>
            </a:r>
            <a:endParaRPr lang="en-US" altLang="zh-CN" sz="2800" dirty="0" smtClean="0">
              <a:solidFill>
                <a:srgbClr val="002060"/>
              </a:solidFill>
              <a:latin typeface="微软雅黑" pitchFamily="34" charset="-122"/>
              <a:ea typeface="微软雅黑" pitchFamily="34" charset="-122"/>
            </a:endParaRPr>
          </a:p>
          <a:p>
            <a:pPr>
              <a:lnSpc>
                <a:spcPct val="200000"/>
              </a:lnSpc>
            </a:pPr>
            <a:r>
              <a:rPr lang="en-US" altLang="zh-CN" sz="2800" dirty="0" smtClean="0">
                <a:solidFill>
                  <a:srgbClr val="002060"/>
                </a:solidFill>
                <a:latin typeface="微软雅黑" pitchFamily="34" charset="-122"/>
                <a:ea typeface="微软雅黑" pitchFamily="34" charset="-122"/>
              </a:rPr>
              <a:t>                          </a:t>
            </a:r>
            <a:r>
              <a:rPr lang="zh-CN" altLang="en-US" sz="2800" dirty="0" smtClean="0">
                <a:solidFill>
                  <a:srgbClr val="002060"/>
                </a:solidFill>
                <a:latin typeface="微软雅黑" pitchFamily="34" charset="-122"/>
                <a:ea typeface="微软雅黑" pitchFamily="34" charset="-122"/>
              </a:rPr>
              <a:t>做学生学习知识的引路人，</a:t>
            </a:r>
            <a:endParaRPr lang="en-US" altLang="zh-CN" sz="2800" dirty="0" smtClean="0">
              <a:solidFill>
                <a:srgbClr val="002060"/>
              </a:solidFill>
              <a:latin typeface="微软雅黑" pitchFamily="34" charset="-122"/>
              <a:ea typeface="微软雅黑" pitchFamily="34" charset="-122"/>
            </a:endParaRPr>
          </a:p>
          <a:p>
            <a:pPr>
              <a:lnSpc>
                <a:spcPct val="200000"/>
              </a:lnSpc>
            </a:pPr>
            <a:r>
              <a:rPr lang="en-US" altLang="zh-CN" sz="2800" dirty="0" smtClean="0">
                <a:solidFill>
                  <a:srgbClr val="002060"/>
                </a:solidFill>
                <a:latin typeface="微软雅黑" pitchFamily="34" charset="-122"/>
                <a:ea typeface="微软雅黑" pitchFamily="34" charset="-122"/>
              </a:rPr>
              <a:t>                          </a:t>
            </a:r>
            <a:r>
              <a:rPr lang="zh-CN" altLang="en-US" sz="2800" dirty="0" smtClean="0">
                <a:solidFill>
                  <a:srgbClr val="002060"/>
                </a:solidFill>
                <a:latin typeface="微软雅黑" pitchFamily="34" charset="-122"/>
                <a:ea typeface="微软雅黑" pitchFamily="34" charset="-122"/>
              </a:rPr>
              <a:t>做学生创新思维的引路人，</a:t>
            </a:r>
            <a:endParaRPr lang="en-US" altLang="zh-CN" sz="2800" dirty="0" smtClean="0">
              <a:solidFill>
                <a:srgbClr val="002060"/>
              </a:solidFill>
              <a:latin typeface="微软雅黑" pitchFamily="34" charset="-122"/>
              <a:ea typeface="微软雅黑" pitchFamily="34" charset="-122"/>
            </a:endParaRPr>
          </a:p>
          <a:p>
            <a:pPr>
              <a:lnSpc>
                <a:spcPct val="200000"/>
              </a:lnSpc>
            </a:pPr>
            <a:r>
              <a:rPr lang="en-US" altLang="zh-CN" sz="2800" dirty="0" smtClean="0">
                <a:solidFill>
                  <a:srgbClr val="002060"/>
                </a:solidFill>
                <a:latin typeface="微软雅黑" pitchFamily="34" charset="-122"/>
                <a:ea typeface="微软雅黑" pitchFamily="34" charset="-122"/>
              </a:rPr>
              <a:t>                          </a:t>
            </a:r>
            <a:r>
              <a:rPr lang="zh-CN" altLang="en-US" sz="2800" dirty="0" smtClean="0">
                <a:solidFill>
                  <a:srgbClr val="002060"/>
                </a:solidFill>
                <a:latin typeface="微软雅黑" pitchFamily="34" charset="-122"/>
                <a:ea typeface="微软雅黑" pitchFamily="34" charset="-122"/>
              </a:rPr>
              <a:t>做学生奉献祖国的引路人。</a:t>
            </a:r>
            <a:r>
              <a:rPr lang="en-US" altLang="zh-CN" sz="2400" dirty="0" smtClean="0">
                <a:solidFill>
                  <a:srgbClr val="FF0000"/>
                </a:solidFill>
                <a:latin typeface="微软雅黑" pitchFamily="34" charset="-122"/>
                <a:ea typeface="微软雅黑" pitchFamily="34" charset="-122"/>
              </a:rPr>
              <a:t> </a:t>
            </a:r>
          </a:p>
          <a:p>
            <a:pPr>
              <a:lnSpc>
                <a:spcPct val="200000"/>
              </a:lnSpc>
            </a:pPr>
            <a:r>
              <a:rPr lang="en-US" altLang="zh-CN" sz="2400" dirty="0" smtClean="0">
                <a:latin typeface="微软雅黑" pitchFamily="34" charset="-122"/>
                <a:ea typeface="微软雅黑" pitchFamily="34" charset="-122"/>
              </a:rPr>
              <a:t>                     </a:t>
            </a:r>
            <a:r>
              <a:rPr lang="en-US" altLang="zh-CN" dirty="0">
                <a:solidFill>
                  <a:srgbClr val="002060"/>
                </a:solidFill>
                <a:latin typeface="微软雅黑" pitchFamily="34" charset="-122"/>
                <a:ea typeface="微软雅黑" pitchFamily="34" charset="-122"/>
              </a:rPr>
              <a:t>----</a:t>
            </a:r>
            <a:r>
              <a:rPr lang="en-US" altLang="zh-CN" dirty="0" smtClean="0">
                <a:solidFill>
                  <a:srgbClr val="002060"/>
                </a:solidFill>
                <a:latin typeface="微软雅黑" pitchFamily="34" charset="-122"/>
                <a:ea typeface="微软雅黑" pitchFamily="34" charset="-122"/>
              </a:rPr>
              <a:t>2016</a:t>
            </a:r>
            <a:r>
              <a:rPr lang="zh-CN" altLang="en-US" dirty="0" smtClean="0">
                <a:solidFill>
                  <a:srgbClr val="002060"/>
                </a:solidFill>
                <a:latin typeface="微软雅黑" pitchFamily="34" charset="-122"/>
                <a:ea typeface="微软雅黑" pitchFamily="34" charset="-122"/>
              </a:rPr>
              <a:t>年</a:t>
            </a:r>
            <a:r>
              <a:rPr lang="en-US" altLang="zh-CN" dirty="0" smtClean="0">
                <a:solidFill>
                  <a:srgbClr val="002060"/>
                </a:solidFill>
                <a:latin typeface="微软雅黑" pitchFamily="34" charset="-122"/>
                <a:ea typeface="微软雅黑" pitchFamily="34" charset="-122"/>
              </a:rPr>
              <a:t>9</a:t>
            </a:r>
            <a:r>
              <a:rPr lang="zh-CN" altLang="en-US" dirty="0" smtClean="0">
                <a:solidFill>
                  <a:srgbClr val="002060"/>
                </a:solidFill>
                <a:latin typeface="微软雅黑" pitchFamily="34" charset="-122"/>
                <a:ea typeface="微软雅黑" pitchFamily="34" charset="-122"/>
              </a:rPr>
              <a:t>月</a:t>
            </a:r>
            <a:r>
              <a:rPr lang="en-US" altLang="zh-CN" dirty="0" smtClean="0">
                <a:solidFill>
                  <a:srgbClr val="002060"/>
                </a:solidFill>
                <a:latin typeface="微软雅黑" pitchFamily="34" charset="-122"/>
                <a:ea typeface="微软雅黑" pitchFamily="34" charset="-122"/>
              </a:rPr>
              <a:t>9</a:t>
            </a:r>
            <a:r>
              <a:rPr lang="zh-CN" altLang="en-US" dirty="0" smtClean="0">
                <a:solidFill>
                  <a:srgbClr val="002060"/>
                </a:solidFill>
                <a:latin typeface="微软雅黑" pitchFamily="34" charset="-122"/>
                <a:ea typeface="微软雅黑" pitchFamily="34" charset="-122"/>
              </a:rPr>
              <a:t>日习近平在北京八一学校考察时的讲话</a:t>
            </a:r>
            <a:endParaRPr lang="zh-CN" altLang="en-US" dirty="0">
              <a:solidFill>
                <a:srgbClr val="002060"/>
              </a:solidFill>
              <a:latin typeface="微软雅黑" pitchFamily="34" charset="-122"/>
              <a:ea typeface="微软雅黑" pitchFamily="34" charset="-122"/>
            </a:endParaRPr>
          </a:p>
        </p:txBody>
      </p:sp>
    </p:spTree>
    <p:extLst>
      <p:ext uri="{BB962C8B-B14F-4D97-AF65-F5344CB8AC3E}">
        <p14:creationId xmlns="" xmlns:p14="http://schemas.microsoft.com/office/powerpoint/2010/main" val="253569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做</a:t>
            </a:r>
            <a:r>
              <a:rPr lang="en-US" altLang="zh-CN" dirty="0" smtClean="0"/>
              <a:t>“</a:t>
            </a:r>
            <a:r>
              <a:rPr lang="zh-CN" altLang="en-US" dirty="0" smtClean="0"/>
              <a:t>四有</a:t>
            </a:r>
            <a:r>
              <a:rPr lang="en-US" altLang="zh-CN" dirty="0" smtClean="0"/>
              <a:t>”</a:t>
            </a:r>
            <a:r>
              <a:rPr lang="zh-CN" altLang="en-US" dirty="0" smtClean="0"/>
              <a:t>教师</a:t>
            </a:r>
            <a:endParaRPr lang="zh-CN" altLang="en-US" dirty="0"/>
          </a:p>
        </p:txBody>
      </p:sp>
      <p:sp>
        <p:nvSpPr>
          <p:cNvPr id="3" name="TextBox 2"/>
          <p:cNvSpPr txBox="1"/>
          <p:nvPr/>
        </p:nvSpPr>
        <p:spPr>
          <a:xfrm>
            <a:off x="490330" y="1878911"/>
            <a:ext cx="8203095" cy="4376583"/>
          </a:xfrm>
          <a:prstGeom prst="rect">
            <a:avLst/>
          </a:prstGeom>
          <a:noFill/>
        </p:spPr>
        <p:txBody>
          <a:bodyPr wrap="square" rtlCol="0">
            <a:spAutoFit/>
          </a:bodyPr>
          <a:lstStyle/>
          <a:p>
            <a:pPr>
              <a:lnSpc>
                <a:spcPct val="120000"/>
              </a:lnSpc>
            </a:pPr>
            <a:r>
              <a:rPr lang="zh-CN" altLang="en-US" sz="2400" dirty="0" smtClean="0">
                <a:solidFill>
                  <a:srgbClr val="002060"/>
                </a:solidFill>
                <a:latin typeface="微软雅黑" pitchFamily="34" charset="-122"/>
                <a:ea typeface="微软雅黑" pitchFamily="34" charset="-122"/>
              </a:rPr>
              <a:t>      希望全国广大教师牢固树立中国特色社会主义理想信念，带头践行社会主义核心价值观，自觉增强立德树人、教书育人的荣誉感和责任感。学高为师，行为世范。做学生健康成长的指导者和引路人；牢固树立终身学习理念，加强学习，拓宽视野，更新知识，不断提高业务能力和教育教学质量，努力成为业务精湛，学生喜爱的高素质教师；牢固树立改革创新意识，继续投身教育创新实践，为发展具有中国特色、世界水平的现代教育做出贡献。</a:t>
            </a:r>
            <a:endParaRPr lang="en-US" altLang="zh-CN" sz="2400" dirty="0" smtClean="0">
              <a:solidFill>
                <a:srgbClr val="002060"/>
              </a:solidFill>
              <a:latin typeface="微软雅黑" pitchFamily="34" charset="-122"/>
              <a:ea typeface="微软雅黑" pitchFamily="34" charset="-122"/>
            </a:endParaRPr>
          </a:p>
          <a:p>
            <a:pPr>
              <a:lnSpc>
                <a:spcPct val="120000"/>
              </a:lnSpc>
            </a:pPr>
            <a:r>
              <a:rPr lang="en-US" altLang="zh-CN" sz="2000" dirty="0" smtClean="0">
                <a:solidFill>
                  <a:srgbClr val="FF0000"/>
                </a:solidFill>
                <a:latin typeface="微软雅黑" pitchFamily="34" charset="-122"/>
                <a:ea typeface="微软雅黑" pitchFamily="34" charset="-122"/>
              </a:rPr>
              <a:t> </a:t>
            </a:r>
          </a:p>
          <a:p>
            <a:pPr>
              <a:lnSpc>
                <a:spcPct val="120000"/>
              </a:lnSpc>
            </a:pPr>
            <a:r>
              <a:rPr lang="en-US" altLang="zh-CN" sz="2000" dirty="0" smtClean="0">
                <a:latin typeface="微软雅黑" pitchFamily="34" charset="-122"/>
                <a:ea typeface="微软雅黑" pitchFamily="34" charset="-122"/>
              </a:rPr>
              <a:t>                                             </a:t>
            </a:r>
            <a:r>
              <a:rPr lang="en-US" altLang="zh-CN" sz="1600" dirty="0">
                <a:solidFill>
                  <a:srgbClr val="002060"/>
                </a:solidFill>
                <a:latin typeface="微软雅黑" pitchFamily="34" charset="-122"/>
                <a:ea typeface="微软雅黑" pitchFamily="34" charset="-122"/>
              </a:rPr>
              <a:t>----</a:t>
            </a:r>
            <a:r>
              <a:rPr lang="en-US" altLang="zh-CN" sz="1600" dirty="0" smtClean="0">
                <a:solidFill>
                  <a:srgbClr val="002060"/>
                </a:solidFill>
                <a:latin typeface="微软雅黑" pitchFamily="34" charset="-122"/>
                <a:ea typeface="微软雅黑" pitchFamily="34" charset="-122"/>
              </a:rPr>
              <a:t>2013</a:t>
            </a:r>
            <a:r>
              <a:rPr lang="zh-CN" altLang="en-US" sz="1600" dirty="0" smtClean="0">
                <a:solidFill>
                  <a:srgbClr val="002060"/>
                </a:solidFill>
                <a:latin typeface="微软雅黑" pitchFamily="34" charset="-122"/>
                <a:ea typeface="微软雅黑" pitchFamily="34" charset="-122"/>
              </a:rPr>
              <a:t>年</a:t>
            </a:r>
            <a:r>
              <a:rPr lang="en-US" altLang="zh-CN" sz="1600" dirty="0" smtClean="0">
                <a:solidFill>
                  <a:srgbClr val="002060"/>
                </a:solidFill>
                <a:latin typeface="微软雅黑" pitchFamily="34" charset="-122"/>
                <a:ea typeface="微软雅黑" pitchFamily="34" charset="-122"/>
              </a:rPr>
              <a:t>9</a:t>
            </a:r>
            <a:r>
              <a:rPr lang="zh-CN" altLang="en-US" sz="1600" dirty="0" smtClean="0">
                <a:solidFill>
                  <a:srgbClr val="002060"/>
                </a:solidFill>
                <a:latin typeface="微软雅黑" pitchFamily="34" charset="-122"/>
                <a:ea typeface="微软雅黑" pitchFamily="34" charset="-122"/>
              </a:rPr>
              <a:t>月</a:t>
            </a:r>
            <a:r>
              <a:rPr lang="en-US" altLang="zh-CN" sz="1600" dirty="0" smtClean="0">
                <a:solidFill>
                  <a:srgbClr val="002060"/>
                </a:solidFill>
                <a:latin typeface="微软雅黑" pitchFamily="34" charset="-122"/>
                <a:ea typeface="微软雅黑" pitchFamily="34" charset="-122"/>
              </a:rPr>
              <a:t>9</a:t>
            </a:r>
            <a:r>
              <a:rPr lang="zh-CN" altLang="en-US" sz="1600" dirty="0" smtClean="0">
                <a:solidFill>
                  <a:srgbClr val="002060"/>
                </a:solidFill>
                <a:latin typeface="微软雅黑" pitchFamily="34" charset="-122"/>
                <a:ea typeface="微软雅黑" pitchFamily="34" charset="-122"/>
              </a:rPr>
              <a:t>日习近平向全国广大教师致慰问信</a:t>
            </a:r>
            <a:endParaRPr lang="zh-CN" altLang="en-US" sz="1600" dirty="0">
              <a:solidFill>
                <a:srgbClr val="002060"/>
              </a:solidFill>
              <a:latin typeface="微软雅黑" pitchFamily="34" charset="-122"/>
              <a:ea typeface="微软雅黑" pitchFamily="34" charset="-122"/>
            </a:endParaRPr>
          </a:p>
        </p:txBody>
      </p:sp>
      <p:sp>
        <p:nvSpPr>
          <p:cNvPr id="4" name="TextBox 3"/>
          <p:cNvSpPr txBox="1"/>
          <p:nvPr/>
        </p:nvSpPr>
        <p:spPr>
          <a:xfrm>
            <a:off x="291548" y="988614"/>
            <a:ext cx="4942936" cy="584775"/>
          </a:xfrm>
          <a:prstGeom prst="rect">
            <a:avLst/>
          </a:prstGeom>
          <a:noFill/>
        </p:spPr>
        <p:txBody>
          <a:bodyPr wrap="square" rtlCol="0">
            <a:spAutoFit/>
          </a:bodyPr>
          <a:lstStyle/>
          <a:p>
            <a:r>
              <a:rPr lang="zh-CN" altLang="en-US" sz="3200" dirty="0" smtClean="0">
                <a:solidFill>
                  <a:srgbClr val="E65F28"/>
                </a:solidFill>
                <a:latin typeface="微软雅黑" pitchFamily="34" charset="-122"/>
                <a:ea typeface="微软雅黑" pitchFamily="34" charset="-122"/>
              </a:rPr>
              <a:t>办好人民满意的教育：</a:t>
            </a:r>
            <a:endParaRPr lang="zh-CN" altLang="en-US" sz="3200" dirty="0">
              <a:solidFill>
                <a:srgbClr val="E65F28"/>
              </a:solidFill>
              <a:latin typeface="微软雅黑" pitchFamily="34" charset="-122"/>
              <a:ea typeface="微软雅黑" pitchFamily="34" charset="-122"/>
            </a:endParaRPr>
          </a:p>
        </p:txBody>
      </p:sp>
      <p:sp>
        <p:nvSpPr>
          <p:cNvPr id="5" name="矩形 4"/>
          <p:cNvSpPr/>
          <p:nvPr/>
        </p:nvSpPr>
        <p:spPr>
          <a:xfrm>
            <a:off x="291548" y="1736503"/>
            <a:ext cx="8600660" cy="4518991"/>
          </a:xfrm>
          <a:prstGeom prst="rect">
            <a:avLst/>
          </a:prstGeom>
          <a:noFill/>
          <a:ln>
            <a:solidFill>
              <a:srgbClr val="CC5B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zh-CN" altLang="en-US" dirty="0"/>
          </a:p>
        </p:txBody>
      </p:sp>
    </p:spTree>
    <p:extLst>
      <p:ext uri="{BB962C8B-B14F-4D97-AF65-F5344CB8AC3E}">
        <p14:creationId xmlns="" xmlns:p14="http://schemas.microsoft.com/office/powerpoint/2010/main" val="74436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结束语</a:t>
            </a:r>
          </a:p>
        </p:txBody>
      </p:sp>
      <p:sp>
        <p:nvSpPr>
          <p:cNvPr id="3" name="矩形: 圆角 2"/>
          <p:cNvSpPr/>
          <p:nvPr/>
        </p:nvSpPr>
        <p:spPr>
          <a:xfrm>
            <a:off x="952907" y="1837763"/>
            <a:ext cx="7429093" cy="3783107"/>
          </a:xfrm>
          <a:prstGeom prst="roundRect">
            <a:avLst>
              <a:gd name="adj" fmla="val 5672"/>
            </a:avLst>
          </a:prstGeom>
          <a:solidFill>
            <a:srgbClr val="CC5B1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a:lnSpc>
                <a:spcPct val="150000"/>
              </a:lnSpc>
            </a:pPr>
            <a:r>
              <a:rPr lang="zh-CN" altLang="en-US" sz="2800" dirty="0">
                <a:latin typeface="微软雅黑" pitchFamily="34" charset="-122"/>
                <a:ea typeface="微软雅黑" pitchFamily="34" charset="-122"/>
              </a:rPr>
              <a:t>我们已经进入社会主义新时代，作为教育工作者，我们将不忘教育初心，牢记责任使命</a:t>
            </a:r>
            <a:r>
              <a:rPr lang="zh-CN" altLang="en-US" sz="2800" dirty="0" smtClean="0">
                <a:latin typeface="微软雅黑" pitchFamily="34" charset="-122"/>
                <a:ea typeface="微软雅黑" pitchFamily="34" charset="-122"/>
              </a:rPr>
              <a:t>，以新时代“四有”教师为目标，</a:t>
            </a:r>
            <a:r>
              <a:rPr lang="zh-CN" altLang="en-US" sz="2800" dirty="0">
                <a:latin typeface="微软雅黑" pitchFamily="34" charset="-122"/>
                <a:ea typeface="微软雅黑" pitchFamily="34" charset="-122"/>
              </a:rPr>
              <a:t>提升教育内涵，提高教学质量</a:t>
            </a:r>
            <a:r>
              <a:rPr lang="zh-CN" altLang="en-US" sz="2800" dirty="0" smtClean="0">
                <a:latin typeface="微软雅黑" pitchFamily="34" charset="-122"/>
                <a:ea typeface="微软雅黑" pitchFamily="34" charset="-122"/>
              </a:rPr>
              <a:t>，做好中国“梦之队”的筑梦人。</a:t>
            </a:r>
            <a:endParaRPr lang="zh-CN" altLang="en-US" sz="2800" dirty="0">
              <a:solidFill>
                <a:schemeClr val="bg1"/>
              </a:solidFill>
              <a:latin typeface="微软雅黑" pitchFamily="34" charset="-122"/>
              <a:ea typeface="微软雅黑" pitchFamily="34" charset="-122"/>
            </a:endParaRPr>
          </a:p>
        </p:txBody>
      </p:sp>
    </p:spTree>
    <p:extLst>
      <p:ext uri="{BB962C8B-B14F-4D97-AF65-F5344CB8AC3E}">
        <p14:creationId xmlns="" xmlns:p14="http://schemas.microsoft.com/office/powerpoint/2010/main" val="757501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90261" y="2927728"/>
            <a:ext cx="5883965" cy="1323439"/>
          </a:xfrm>
          <a:prstGeom prst="rect">
            <a:avLst/>
          </a:prstGeom>
        </p:spPr>
        <p:txBody>
          <a:bodyPr wrap="square">
            <a:spAutoFit/>
          </a:bodyPr>
          <a:lstStyle/>
          <a:p>
            <a:pPr algn="ctr"/>
            <a:r>
              <a:rPr lang="zh-CN" altLang="en-US" sz="8000" b="1" dirty="0" smtClean="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pitchFamily="34" charset="-122"/>
                <a:ea typeface="微软雅黑" panose="020B0503020204020204" pitchFamily="34" charset="-122"/>
              </a:rPr>
              <a:t>谢谢聆听</a:t>
            </a:r>
            <a:endParaRPr lang="zh-CN" altLang="en-US" sz="8000" b="1" dirty="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rotWithShape="1">
          <a:blip r:embed="rId2" cstate="print">
            <a:lum bright="70000" contrast="-70000"/>
          </a:blip>
          <a:srcRect t="33486" r="48675" b="48788"/>
          <a:stretch/>
        </p:blipFill>
        <p:spPr>
          <a:xfrm>
            <a:off x="120032" y="985543"/>
            <a:ext cx="3520204" cy="1215736"/>
          </a:xfrm>
          <a:prstGeom prst="rect">
            <a:avLst/>
          </a:prstGeom>
        </p:spPr>
      </p:pic>
      <p:grpSp>
        <p:nvGrpSpPr>
          <p:cNvPr id="4" name="组合 3">
            <a:extLst>
              <a:ext uri="{FF2B5EF4-FFF2-40B4-BE49-F238E27FC236}">
                <a16:creationId xmlns:a16="http://schemas.microsoft.com/office/drawing/2014/main" xmlns="" id="{1AAC1EE9-7C6D-4C5D-8599-4C3A6A20E34B}"/>
              </a:ext>
            </a:extLst>
          </p:cNvPr>
          <p:cNvGrpSpPr/>
          <p:nvPr/>
        </p:nvGrpSpPr>
        <p:grpSpPr>
          <a:xfrm>
            <a:off x="3596918" y="441190"/>
            <a:ext cx="2185241" cy="2215990"/>
            <a:chOff x="3693633" y="238967"/>
            <a:chExt cx="2185241" cy="2215990"/>
          </a:xfrm>
        </p:grpSpPr>
        <p:grpSp>
          <p:nvGrpSpPr>
            <p:cNvPr id="6" name="组合 5">
              <a:extLst>
                <a:ext uri="{FF2B5EF4-FFF2-40B4-BE49-F238E27FC236}">
                  <a16:creationId xmlns:a16="http://schemas.microsoft.com/office/drawing/2014/main" xmlns="" id="{033ADE9F-5F10-4449-8EE2-135FD3306EFD}"/>
                </a:ext>
              </a:extLst>
            </p:cNvPr>
            <p:cNvGrpSpPr/>
            <p:nvPr/>
          </p:nvGrpSpPr>
          <p:grpSpPr>
            <a:xfrm>
              <a:off x="3693633" y="238967"/>
              <a:ext cx="2185241" cy="2215990"/>
              <a:chOff x="3662656" y="502914"/>
              <a:chExt cx="855735" cy="867776"/>
            </a:xfrm>
          </p:grpSpPr>
          <p:grpSp>
            <p:nvGrpSpPr>
              <p:cNvPr id="9" name="组合 8">
                <a:extLst>
                  <a:ext uri="{FF2B5EF4-FFF2-40B4-BE49-F238E27FC236}">
                    <a16:creationId xmlns:a16="http://schemas.microsoft.com/office/drawing/2014/main" xmlns="" id="{8C1E00B5-BF7D-4B91-93C5-F6BB55FB7DBF}"/>
                  </a:ext>
                </a:extLst>
              </p:cNvPr>
              <p:cNvGrpSpPr/>
              <p:nvPr/>
            </p:nvGrpSpPr>
            <p:grpSpPr>
              <a:xfrm>
                <a:off x="3662656" y="502914"/>
                <a:ext cx="728932" cy="867776"/>
                <a:chOff x="7676506" y="98853"/>
                <a:chExt cx="728932" cy="867776"/>
              </a:xfrm>
            </p:grpSpPr>
            <p:sp>
              <p:nvSpPr>
                <p:cNvPr id="19" name="文本框 18">
                  <a:extLst>
                    <a:ext uri="{FF2B5EF4-FFF2-40B4-BE49-F238E27FC236}">
                      <a16:creationId xmlns:a16="http://schemas.microsoft.com/office/drawing/2014/main" xmlns="" id="{EEAAF196-EDA9-430D-8BCF-FCA53152F2FD}"/>
                    </a:ext>
                  </a:extLst>
                </p:cNvPr>
                <p:cNvSpPr txBox="1"/>
                <p:nvPr/>
              </p:nvSpPr>
              <p:spPr>
                <a:xfrm rot="1181054">
                  <a:off x="7939535" y="98853"/>
                  <a:ext cx="465903" cy="867776"/>
                </a:xfrm>
                <a:prstGeom prst="rect">
                  <a:avLst/>
                </a:prstGeom>
                <a:noFill/>
              </p:spPr>
              <p:txBody>
                <a:bodyPr wrap="none" rtlCol="0">
                  <a:spAutoFit/>
                </a:bodyPr>
                <a:lstStyle/>
                <a:p>
                  <a:r>
                    <a:rPr lang="en-US" altLang="zh-CN" sz="13800" b="0" i="0" dirty="0">
                      <a:solidFill>
                        <a:srgbClr val="DD5604"/>
                      </a:solidFill>
                      <a:latin typeface="华文琥珀" panose="02010800040101010101" pitchFamily="2" charset="-122"/>
                      <a:ea typeface="华文琥珀" panose="02010800040101010101" pitchFamily="2" charset="-122"/>
                    </a:rPr>
                    <a:t>9</a:t>
                  </a:r>
                  <a:endParaRPr lang="zh-CN" altLang="en-US" sz="13800" b="0" i="0" dirty="0">
                    <a:solidFill>
                      <a:srgbClr val="DD5604"/>
                    </a:solidFill>
                    <a:latin typeface="华文琥珀" panose="02010800040101010101" pitchFamily="2" charset="-122"/>
                    <a:ea typeface="华文琥珀" panose="02010800040101010101" pitchFamily="2" charset="-122"/>
                  </a:endParaRPr>
                </a:p>
              </p:txBody>
            </p:sp>
            <p:sp>
              <p:nvSpPr>
                <p:cNvPr id="20" name="矩形 19">
                  <a:extLst>
                    <a:ext uri="{FF2B5EF4-FFF2-40B4-BE49-F238E27FC236}">
                      <a16:creationId xmlns:a16="http://schemas.microsoft.com/office/drawing/2014/main" xmlns="" id="{DDD35BDB-6476-4EA0-A1D8-DAC629000383}"/>
                    </a:ext>
                  </a:extLst>
                </p:cNvPr>
                <p:cNvSpPr/>
                <p:nvPr/>
              </p:nvSpPr>
              <p:spPr>
                <a:xfrm rot="19363293">
                  <a:off x="7676506" y="219945"/>
                  <a:ext cx="400619" cy="729173"/>
                </a:xfrm>
                <a:prstGeom prst="rect">
                  <a:avLst/>
                </a:prstGeom>
              </p:spPr>
              <p:txBody>
                <a:bodyPr wrap="none">
                  <a:spAutoFit/>
                </a:bodyPr>
                <a:lstStyle/>
                <a:p>
                  <a:r>
                    <a:rPr lang="en-US" altLang="zh-CN" sz="11500" b="0" i="0" dirty="0">
                      <a:solidFill>
                        <a:srgbClr val="DD5604"/>
                      </a:solidFill>
                      <a:latin typeface="华文琥珀" panose="02010800040101010101" pitchFamily="2" charset="-122"/>
                      <a:ea typeface="华文琥珀" panose="02010800040101010101" pitchFamily="2" charset="-122"/>
                    </a:rPr>
                    <a:t>1</a:t>
                  </a:r>
                  <a:endParaRPr lang="zh-CN" altLang="en-US" sz="11500" dirty="0"/>
                </a:p>
              </p:txBody>
            </p:sp>
          </p:grpSp>
          <p:grpSp>
            <p:nvGrpSpPr>
              <p:cNvPr id="10" name="组合 9">
                <a:extLst>
                  <a:ext uri="{FF2B5EF4-FFF2-40B4-BE49-F238E27FC236}">
                    <a16:creationId xmlns:a16="http://schemas.microsoft.com/office/drawing/2014/main" xmlns="" id="{F73A2EC3-2D1D-42EA-B950-4FA8FB76C1E5}"/>
                  </a:ext>
                </a:extLst>
              </p:cNvPr>
              <p:cNvGrpSpPr/>
              <p:nvPr/>
            </p:nvGrpSpPr>
            <p:grpSpPr>
              <a:xfrm rot="15907901">
                <a:off x="3836959" y="1054713"/>
                <a:ext cx="192070" cy="203898"/>
                <a:chOff x="257539" y="1472138"/>
                <a:chExt cx="192070" cy="203898"/>
              </a:xfrm>
            </p:grpSpPr>
            <p:cxnSp>
              <p:nvCxnSpPr>
                <p:cNvPr id="17" name="直接连接符 16">
                  <a:extLst>
                    <a:ext uri="{FF2B5EF4-FFF2-40B4-BE49-F238E27FC236}">
                      <a16:creationId xmlns:a16="http://schemas.microsoft.com/office/drawing/2014/main" xmlns="" id="{9119FF58-3A3B-47B5-B47C-D067E8C952D2}"/>
                    </a:ext>
                  </a:extLst>
                </p:cNvPr>
                <p:cNvCxnSpPr/>
                <p:nvPr/>
              </p:nvCxnSpPr>
              <p:spPr>
                <a:xfrm rot="5692099">
                  <a:off x="345796" y="1389767"/>
                  <a:ext cx="21442" cy="186184"/>
                </a:xfrm>
                <a:prstGeom prst="line">
                  <a:avLst/>
                </a:prstGeom>
                <a:ln>
                  <a:solidFill>
                    <a:srgbClr val="DD5604"/>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xmlns="" id="{959B7E6D-5ECA-4F45-89D6-26F2734E415E}"/>
                    </a:ext>
                  </a:extLst>
                </p:cNvPr>
                <p:cNvCxnSpPr/>
                <p:nvPr/>
              </p:nvCxnSpPr>
              <p:spPr>
                <a:xfrm rot="5692099" flipH="1">
                  <a:off x="213059" y="1535764"/>
                  <a:ext cx="184752" cy="95791"/>
                </a:xfrm>
                <a:prstGeom prst="line">
                  <a:avLst/>
                </a:prstGeom>
                <a:ln>
                  <a:solidFill>
                    <a:srgbClr val="DD5604"/>
                  </a:solidFill>
                </a:ln>
              </p:spPr>
              <p:style>
                <a:lnRef idx="1">
                  <a:schemeClr val="accent1"/>
                </a:lnRef>
                <a:fillRef idx="0">
                  <a:schemeClr val="accent1"/>
                </a:fillRef>
                <a:effectRef idx="0">
                  <a:schemeClr val="accent1"/>
                </a:effectRef>
                <a:fontRef idx="minor">
                  <a:schemeClr val="tx1"/>
                </a:fontRef>
              </p:style>
            </p:cxnSp>
          </p:grpSp>
          <p:grpSp>
            <p:nvGrpSpPr>
              <p:cNvPr id="11" name="组合 10">
                <a:extLst>
                  <a:ext uri="{FF2B5EF4-FFF2-40B4-BE49-F238E27FC236}">
                    <a16:creationId xmlns:a16="http://schemas.microsoft.com/office/drawing/2014/main" xmlns="" id="{BBE149D8-0208-4969-A7CD-51436A155F13}"/>
                  </a:ext>
                </a:extLst>
              </p:cNvPr>
              <p:cNvGrpSpPr/>
              <p:nvPr/>
            </p:nvGrpSpPr>
            <p:grpSpPr>
              <a:xfrm rot="8829697">
                <a:off x="4313419" y="900906"/>
                <a:ext cx="204972" cy="113477"/>
                <a:chOff x="241148" y="1465751"/>
                <a:chExt cx="204972" cy="113477"/>
              </a:xfrm>
            </p:grpSpPr>
            <p:cxnSp>
              <p:nvCxnSpPr>
                <p:cNvPr id="15" name="直接连接符 14">
                  <a:extLst>
                    <a:ext uri="{FF2B5EF4-FFF2-40B4-BE49-F238E27FC236}">
                      <a16:creationId xmlns:a16="http://schemas.microsoft.com/office/drawing/2014/main" xmlns="" id="{E4D6E0B5-902A-4068-8CE6-3EA7F058FAAA}"/>
                    </a:ext>
                  </a:extLst>
                </p:cNvPr>
                <p:cNvCxnSpPr/>
                <p:nvPr/>
              </p:nvCxnSpPr>
              <p:spPr>
                <a:xfrm rot="12770303" flipV="1">
                  <a:off x="274589" y="1465751"/>
                  <a:ext cx="171531" cy="87769"/>
                </a:xfrm>
                <a:prstGeom prst="line">
                  <a:avLst/>
                </a:prstGeom>
                <a:ln>
                  <a:solidFill>
                    <a:srgbClr val="DD5604"/>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xmlns="" id="{CD538420-6AC5-4097-9A10-B7825E241067}"/>
                    </a:ext>
                  </a:extLst>
                </p:cNvPr>
                <p:cNvCxnSpPr/>
                <p:nvPr/>
              </p:nvCxnSpPr>
              <p:spPr>
                <a:xfrm rot="12770303">
                  <a:off x="241148" y="1525529"/>
                  <a:ext cx="109978" cy="53699"/>
                </a:xfrm>
                <a:prstGeom prst="line">
                  <a:avLst/>
                </a:prstGeom>
                <a:ln>
                  <a:solidFill>
                    <a:srgbClr val="DD5604"/>
                  </a:solidFill>
                </a:ln>
              </p:spPr>
              <p:style>
                <a:lnRef idx="1">
                  <a:schemeClr val="accent1"/>
                </a:lnRef>
                <a:fillRef idx="0">
                  <a:schemeClr val="accent1"/>
                </a:fillRef>
                <a:effectRef idx="0">
                  <a:schemeClr val="accent1"/>
                </a:effectRef>
                <a:fontRef idx="minor">
                  <a:schemeClr val="tx1"/>
                </a:fontRef>
              </p:style>
            </p:cxnSp>
          </p:grpSp>
          <p:grpSp>
            <p:nvGrpSpPr>
              <p:cNvPr id="12" name="组合 11">
                <a:extLst>
                  <a:ext uri="{FF2B5EF4-FFF2-40B4-BE49-F238E27FC236}">
                    <a16:creationId xmlns:a16="http://schemas.microsoft.com/office/drawing/2014/main" xmlns="" id="{7921DE99-7556-4C9F-8F17-28F5E503182B}"/>
                  </a:ext>
                </a:extLst>
              </p:cNvPr>
              <p:cNvGrpSpPr/>
              <p:nvPr/>
            </p:nvGrpSpPr>
            <p:grpSpPr>
              <a:xfrm rot="1601028">
                <a:off x="3753968" y="568339"/>
                <a:ext cx="261900" cy="246412"/>
                <a:chOff x="281812" y="1433780"/>
                <a:chExt cx="261900" cy="246412"/>
              </a:xfrm>
            </p:grpSpPr>
            <p:cxnSp>
              <p:nvCxnSpPr>
                <p:cNvPr id="13" name="直接连接符 12">
                  <a:extLst>
                    <a:ext uri="{FF2B5EF4-FFF2-40B4-BE49-F238E27FC236}">
                      <a16:creationId xmlns:a16="http://schemas.microsoft.com/office/drawing/2014/main" xmlns="" id="{C47AE923-0B93-4B01-B55A-A9150CACC7B1}"/>
                    </a:ext>
                  </a:extLst>
                </p:cNvPr>
                <p:cNvCxnSpPr/>
                <p:nvPr/>
              </p:nvCxnSpPr>
              <p:spPr>
                <a:xfrm rot="19998972" flipH="1" flipV="1">
                  <a:off x="281812" y="1433780"/>
                  <a:ext cx="261900" cy="139237"/>
                </a:xfrm>
                <a:prstGeom prst="line">
                  <a:avLst/>
                </a:prstGeom>
                <a:ln>
                  <a:solidFill>
                    <a:srgbClr val="DD5604"/>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xmlns="" id="{0129B5BE-FA93-4CB6-81B1-025B31AEB195}"/>
                    </a:ext>
                  </a:extLst>
                </p:cNvPr>
                <p:cNvCxnSpPr/>
                <p:nvPr/>
              </p:nvCxnSpPr>
              <p:spPr>
                <a:xfrm rot="19998972" flipH="1" flipV="1">
                  <a:off x="307230" y="1485300"/>
                  <a:ext cx="19255" cy="194892"/>
                </a:xfrm>
                <a:prstGeom prst="line">
                  <a:avLst/>
                </a:prstGeom>
                <a:ln>
                  <a:solidFill>
                    <a:srgbClr val="DD5604"/>
                  </a:solidFill>
                </a:ln>
              </p:spPr>
              <p:style>
                <a:lnRef idx="1">
                  <a:schemeClr val="accent1"/>
                </a:lnRef>
                <a:fillRef idx="0">
                  <a:schemeClr val="accent1"/>
                </a:fillRef>
                <a:effectRef idx="0">
                  <a:schemeClr val="accent1"/>
                </a:effectRef>
                <a:fontRef idx="minor">
                  <a:schemeClr val="tx1"/>
                </a:fontRef>
              </p:style>
            </p:cxnSp>
          </p:grpSp>
        </p:grpSp>
        <p:sp>
          <p:nvSpPr>
            <p:cNvPr id="7" name="椭圆 6">
              <a:extLst>
                <a:ext uri="{FF2B5EF4-FFF2-40B4-BE49-F238E27FC236}">
                  <a16:creationId xmlns:a16="http://schemas.microsoft.com/office/drawing/2014/main" xmlns="" id="{BF08BE26-C976-456C-8B61-1CA6DF1BE442}"/>
                </a:ext>
              </a:extLst>
            </p:cNvPr>
            <p:cNvSpPr/>
            <p:nvPr/>
          </p:nvSpPr>
          <p:spPr>
            <a:xfrm>
              <a:off x="4563757" y="721685"/>
              <a:ext cx="900000" cy="900000"/>
            </a:xfrm>
            <a:prstGeom prst="ellipse">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xmlns="" id="{D4A004D2-6E83-47D5-98B9-34A849079AA8}"/>
                </a:ext>
              </a:extLst>
            </p:cNvPr>
            <p:cNvPicPr>
              <a:picLocks noChangeAspect="1"/>
            </p:cNvPicPr>
            <p:nvPr/>
          </p:nvPicPr>
          <p:blipFill>
            <a:blip r:embed="rId3" cstate="print">
              <a:duotone>
                <a:schemeClr val="accent4">
                  <a:shade val="45000"/>
                  <a:satMod val="135000"/>
                </a:schemeClr>
                <a:prstClr val="white"/>
              </a:duotone>
              <a:extLst>
                <a:ext uri="{28A0092B-C50C-407E-A947-70E740481C1C}">
                  <a14:useLocalDpi xmlns="" xmlns:a14="http://schemas.microsoft.com/office/drawing/2010/main" val="0"/>
                </a:ext>
              </a:extLst>
            </a:blip>
            <a:stretch>
              <a:fillRect/>
            </a:stretch>
          </p:blipFill>
          <p:spPr>
            <a:xfrm>
              <a:off x="4796979" y="935551"/>
              <a:ext cx="445693" cy="454325"/>
            </a:xfrm>
            <a:prstGeom prst="rect">
              <a:avLst/>
            </a:prstGeom>
          </p:spPr>
        </p:pic>
      </p:grpSp>
      <p:pic>
        <p:nvPicPr>
          <p:cNvPr id="21" name="图片 20">
            <a:extLst>
              <a:ext uri="{FF2B5EF4-FFF2-40B4-BE49-F238E27FC236}">
                <a16:creationId xmlns:a16="http://schemas.microsoft.com/office/drawing/2014/main" xmlns="" id="{D376FFA2-181F-4337-B93A-5C3F0FB0D8DA}"/>
              </a:ext>
            </a:extLst>
          </p:cNvPr>
          <p:cNvPicPr>
            <a:picLocks noChangeAspect="1"/>
          </p:cNvPicPr>
          <p:nvPr/>
        </p:nvPicPr>
        <p:blipFill rotWithShape="1">
          <a:blip r:embed="rId2" cstate="print">
            <a:lum bright="70000" contrast="-70000"/>
          </a:blip>
          <a:srcRect l="52114" t="33486" b="48788"/>
          <a:stretch/>
        </p:blipFill>
        <p:spPr>
          <a:xfrm>
            <a:off x="5794888" y="985543"/>
            <a:ext cx="3284308" cy="1215736"/>
          </a:xfrm>
          <a:prstGeom prst="rect">
            <a:avLst/>
          </a:prstGeom>
        </p:spPr>
      </p:pic>
    </p:spTree>
    <p:extLst>
      <p:ext uri="{BB962C8B-B14F-4D97-AF65-F5344CB8AC3E}">
        <p14:creationId xmlns="" xmlns:p14="http://schemas.microsoft.com/office/powerpoint/2010/main" val="144483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文本占位符 1"/>
          <p:cNvSpPr>
            <a:spLocks noGrp="1"/>
          </p:cNvSpPr>
          <p:nvPr>
            <p:ph type="body" sz="quarter" idx="10"/>
          </p:nvPr>
        </p:nvSpPr>
        <p:spPr>
          <a:xfrm>
            <a:off x="1269694" y="146046"/>
            <a:ext cx="7055599" cy="460007"/>
          </a:xfrm>
        </p:spPr>
        <p:txBody>
          <a:bodyPr>
            <a:normAutofit/>
          </a:bodyPr>
          <a:lstStyle/>
          <a:p>
            <a:r>
              <a:rPr lang="zh-CN" altLang="en-US" dirty="0" smtClean="0"/>
              <a:t>一、准确把握十九大的主题、主要成果</a:t>
            </a:r>
            <a:endParaRPr lang="zh-CN" altLang="en-US" dirty="0"/>
          </a:p>
        </p:txBody>
      </p:sp>
      <p:grpSp>
        <p:nvGrpSpPr>
          <p:cNvPr id="2" name="组合 11"/>
          <p:cNvGrpSpPr/>
          <p:nvPr/>
        </p:nvGrpSpPr>
        <p:grpSpPr>
          <a:xfrm>
            <a:off x="181600" y="1105905"/>
            <a:ext cx="8671455" cy="540000"/>
            <a:chOff x="493327" y="1109562"/>
            <a:chExt cx="8671455" cy="540000"/>
          </a:xfrm>
        </p:grpSpPr>
        <p:sp>
          <p:nvSpPr>
            <p:cNvPr id="1048624" name="矩形 10"/>
            <p:cNvSpPr/>
            <p:nvPr/>
          </p:nvSpPr>
          <p:spPr>
            <a:xfrm>
              <a:off x="1815123" y="1109562"/>
              <a:ext cx="6867729" cy="540000"/>
            </a:xfrm>
            <a:prstGeom prst="rect">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endParaRPr>
            </a:p>
          </p:txBody>
        </p:sp>
        <p:grpSp>
          <p:nvGrpSpPr>
            <p:cNvPr id="3" name="组合 2"/>
            <p:cNvGrpSpPr/>
            <p:nvPr/>
          </p:nvGrpSpPr>
          <p:grpSpPr>
            <a:xfrm>
              <a:off x="493327" y="1109562"/>
              <a:ext cx="1792673" cy="540000"/>
              <a:chOff x="5267018" y="1238163"/>
              <a:chExt cx="1792673" cy="540000"/>
            </a:xfrm>
          </p:grpSpPr>
          <p:sp>
            <p:nvSpPr>
              <p:cNvPr id="1048625" name="矩形 4"/>
              <p:cNvSpPr/>
              <p:nvPr/>
            </p:nvSpPr>
            <p:spPr>
              <a:xfrm>
                <a:off x="5267018" y="1238163"/>
                <a:ext cx="839867" cy="540000"/>
              </a:xfrm>
              <a:prstGeom prst="rect">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048626" name="燕尾形 5"/>
              <p:cNvSpPr/>
              <p:nvPr/>
            </p:nvSpPr>
            <p:spPr>
              <a:xfrm>
                <a:off x="5744936" y="1238163"/>
                <a:ext cx="723900" cy="540000"/>
              </a:xfrm>
              <a:prstGeom prst="chevron">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sp>
            <p:nvSpPr>
              <p:cNvPr id="1048627" name="文本占位符 22"/>
              <p:cNvSpPr txBox="1"/>
              <p:nvPr/>
            </p:nvSpPr>
            <p:spPr>
              <a:xfrm>
                <a:off x="5394019" y="1281707"/>
                <a:ext cx="793802" cy="460007"/>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dirty="0" smtClean="0"/>
                  <a:t>第二</a:t>
                </a:r>
                <a:endParaRPr lang="zh-CN" altLang="en-US" sz="2000" dirty="0"/>
              </a:p>
            </p:txBody>
          </p:sp>
          <p:sp>
            <p:nvSpPr>
              <p:cNvPr id="1048628" name="燕尾形 8"/>
              <p:cNvSpPr/>
              <p:nvPr/>
            </p:nvSpPr>
            <p:spPr>
              <a:xfrm rot="10800000" flipH="1">
                <a:off x="6300701" y="1238163"/>
                <a:ext cx="758990" cy="540000"/>
              </a:xfrm>
              <a:prstGeom prst="chevron">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grpSp>
        <p:sp>
          <p:nvSpPr>
            <p:cNvPr id="1048629" name="文本占位符 22"/>
            <p:cNvSpPr txBox="1"/>
            <p:nvPr/>
          </p:nvSpPr>
          <p:spPr>
            <a:xfrm>
              <a:off x="1815123" y="1109562"/>
              <a:ext cx="7349659" cy="540000"/>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000" dirty="0" smtClean="0"/>
                <a:t>高举中国特色社会主义伟大旗帜</a:t>
              </a:r>
            </a:p>
          </p:txBody>
        </p:sp>
      </p:grpSp>
      <p:sp>
        <p:nvSpPr>
          <p:cNvPr id="11" name="内容占位符 2"/>
          <p:cNvSpPr txBox="1">
            <a:spLocks/>
          </p:cNvSpPr>
          <p:nvPr/>
        </p:nvSpPr>
        <p:spPr>
          <a:xfrm>
            <a:off x="1655120" y="4683764"/>
            <a:ext cx="5752381" cy="1082348"/>
          </a:xfrm>
          <a:prstGeom prst="rect">
            <a:avLst/>
          </a:prstGeom>
        </p:spPr>
        <p:txBody>
          <a:bodyPr wrap="square">
            <a:spAutoFit/>
          </a:bodyPr>
          <a:lstStyle/>
          <a:p>
            <a:pPr marL="0" marR="0" lvl="0" indent="-22860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CN" altLang="en-US" sz="2800" b="1" i="0" u="none" strike="noStrike" kern="0" cap="none" spc="100" normalizeH="0" baseline="0" noProof="0" smtClean="0">
                <a:ln>
                  <a:noFill/>
                </a:ln>
                <a:gradFill>
                  <a:gsLst>
                    <a:gs pos="0">
                      <a:prstClr val="black">
                        <a:lumMod val="75000"/>
                        <a:lumOff val="25000"/>
                      </a:prstClr>
                    </a:gs>
                    <a:gs pos="100000">
                      <a:prstClr val="black">
                        <a:lumMod val="85000"/>
                        <a:lumOff val="15000"/>
                      </a:prstClr>
                    </a:gs>
                  </a:gsLst>
                  <a:lin ang="18900000" scaled="1"/>
                </a:gradFill>
                <a:effectLst/>
                <a:uLnTx/>
                <a:uFillTx/>
                <a:latin typeface="Microsoft YaHei" charset="-122"/>
                <a:ea typeface="Microsoft YaHei" charset="-122"/>
                <a:cs typeface="Microsoft YaHei" charset="-122"/>
                <a:sym typeface="+mn-ea"/>
              </a:rPr>
              <a:t>保持政治定力，坚持实干兴邦，</a:t>
            </a:r>
            <a:endParaRPr kumimoji="0" lang="en-US" altLang="zh-CN" sz="2800" b="1" i="0" u="none" strike="noStrike" kern="0" cap="none" spc="100" normalizeH="0" baseline="0" noProof="0" smtClean="0">
              <a:ln>
                <a:noFill/>
              </a:ln>
              <a:gradFill>
                <a:gsLst>
                  <a:gs pos="0">
                    <a:prstClr val="black">
                      <a:lumMod val="75000"/>
                      <a:lumOff val="25000"/>
                    </a:prstClr>
                  </a:gs>
                  <a:gs pos="100000">
                    <a:prstClr val="black">
                      <a:lumMod val="85000"/>
                      <a:lumOff val="15000"/>
                    </a:prstClr>
                  </a:gs>
                </a:gsLst>
                <a:lin ang="18900000" scaled="1"/>
              </a:gradFill>
              <a:effectLst/>
              <a:uLnTx/>
              <a:uFillTx/>
              <a:latin typeface="Microsoft YaHei" charset="-122"/>
              <a:ea typeface="Microsoft YaHei" charset="-122"/>
              <a:cs typeface="Microsoft YaHei" charset="-122"/>
              <a:sym typeface="+mn-ea"/>
            </a:endParaRPr>
          </a:p>
          <a:p>
            <a:pPr marL="0" marR="0" lvl="0" indent="-22860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CN" altLang="en-US" sz="2800" b="1" i="0" u="none" strike="noStrike" kern="0" cap="none" spc="100" normalizeH="0" baseline="0" noProof="0" smtClean="0">
                <a:ln>
                  <a:noFill/>
                </a:ln>
                <a:gradFill>
                  <a:gsLst>
                    <a:gs pos="0">
                      <a:prstClr val="black">
                        <a:lumMod val="75000"/>
                        <a:lumOff val="25000"/>
                      </a:prstClr>
                    </a:gs>
                    <a:gs pos="100000">
                      <a:prstClr val="black">
                        <a:lumMod val="85000"/>
                        <a:lumOff val="15000"/>
                      </a:prstClr>
                    </a:gs>
                  </a:gsLst>
                  <a:lin ang="18900000" scaled="1"/>
                </a:gradFill>
                <a:effectLst/>
                <a:uLnTx/>
                <a:uFillTx/>
                <a:latin typeface="Microsoft YaHei" charset="-122"/>
                <a:ea typeface="Microsoft YaHei" charset="-122"/>
                <a:cs typeface="Microsoft YaHei" charset="-122"/>
                <a:sym typeface="+mn-ea"/>
              </a:rPr>
              <a:t>始终坚持和发展中国特色社会主义</a:t>
            </a:r>
            <a:endParaRPr kumimoji="0" lang="zh-CN" altLang="en-US" sz="2800" b="1" i="0" u="none" strike="noStrike" kern="0" cap="none" spc="100" normalizeH="0" baseline="0" noProof="0" dirty="0" smtClean="0">
              <a:ln>
                <a:noFill/>
              </a:ln>
              <a:gradFill>
                <a:gsLst>
                  <a:gs pos="0">
                    <a:prstClr val="black">
                      <a:lumMod val="75000"/>
                      <a:lumOff val="25000"/>
                    </a:prstClr>
                  </a:gs>
                  <a:gs pos="100000">
                    <a:prstClr val="black">
                      <a:lumMod val="85000"/>
                      <a:lumOff val="15000"/>
                    </a:prstClr>
                  </a:gs>
                </a:gsLst>
                <a:lin ang="18900000" scaled="1"/>
              </a:gradFill>
              <a:effectLst/>
              <a:uLnTx/>
              <a:uFillTx/>
              <a:latin typeface="Microsoft YaHei" charset="-122"/>
              <a:ea typeface="Microsoft YaHei" charset="-122"/>
              <a:cs typeface="Microsoft YaHei" charset="-122"/>
              <a:sym typeface="+mn-ea"/>
            </a:endParaRPr>
          </a:p>
        </p:txBody>
      </p:sp>
      <p:pic>
        <p:nvPicPr>
          <p:cNvPr id="12" name="图片 11"/>
          <p:cNvPicPr>
            <a:picLocks noChangeAspect="1"/>
          </p:cNvPicPr>
          <p:nvPr/>
        </p:nvPicPr>
        <p:blipFill rotWithShape="1">
          <a:blip r:embed="rId2" cstate="screen">
            <a:extLst>
              <a:ext uri="{28A0092B-C50C-407E-A947-70E740481C1C}">
                <a14:useLocalDpi xmlns="" xmlns:a14="http://schemas.microsoft.com/office/drawing/2010/main"/>
              </a:ext>
            </a:extLst>
          </a:blip>
          <a:srcRect/>
          <a:stretch/>
        </p:blipFill>
        <p:spPr>
          <a:xfrm>
            <a:off x="909388" y="2072535"/>
            <a:ext cx="7392995" cy="21628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barn(inVertical)">
                                      <p:cBhvr>
                                        <p:cTn id="18" dur="500"/>
                                        <p:tgtEl>
                                          <p:spTgt spid="11">
                                            <p:txEl>
                                              <p:pRg st="0" end="0"/>
                                            </p:txEl>
                                          </p:spTgt>
                                        </p:tgtEl>
                                      </p:cBhvr>
                                    </p:animEffect>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barn(inVertical)">
                                      <p:cBhvr>
                                        <p:cTn id="22"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文本占位符 1"/>
          <p:cNvSpPr>
            <a:spLocks noGrp="1"/>
          </p:cNvSpPr>
          <p:nvPr>
            <p:ph type="body" sz="quarter" idx="10"/>
          </p:nvPr>
        </p:nvSpPr>
        <p:spPr>
          <a:xfrm>
            <a:off x="1269694" y="146046"/>
            <a:ext cx="7055599" cy="460007"/>
          </a:xfrm>
        </p:spPr>
        <p:txBody>
          <a:bodyPr>
            <a:normAutofit/>
          </a:bodyPr>
          <a:lstStyle/>
          <a:p>
            <a:r>
              <a:rPr lang="zh-CN" altLang="en-US" dirty="0" smtClean="0"/>
              <a:t>一、准确把握十九大的主题、主要成果</a:t>
            </a:r>
            <a:endParaRPr lang="zh-CN" altLang="en-US" dirty="0"/>
          </a:p>
        </p:txBody>
      </p:sp>
      <p:grpSp>
        <p:nvGrpSpPr>
          <p:cNvPr id="2" name="组合 11"/>
          <p:cNvGrpSpPr/>
          <p:nvPr/>
        </p:nvGrpSpPr>
        <p:grpSpPr>
          <a:xfrm>
            <a:off x="181600" y="1105905"/>
            <a:ext cx="8671455" cy="540000"/>
            <a:chOff x="493327" y="1109562"/>
            <a:chExt cx="8671455" cy="540000"/>
          </a:xfrm>
        </p:grpSpPr>
        <p:sp>
          <p:nvSpPr>
            <p:cNvPr id="1048624" name="矩形 10"/>
            <p:cNvSpPr/>
            <p:nvPr/>
          </p:nvSpPr>
          <p:spPr>
            <a:xfrm>
              <a:off x="1815123" y="1109562"/>
              <a:ext cx="6867729" cy="540000"/>
            </a:xfrm>
            <a:prstGeom prst="rect">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endParaRPr>
            </a:p>
          </p:txBody>
        </p:sp>
        <p:grpSp>
          <p:nvGrpSpPr>
            <p:cNvPr id="3" name="组合 2"/>
            <p:cNvGrpSpPr/>
            <p:nvPr/>
          </p:nvGrpSpPr>
          <p:grpSpPr>
            <a:xfrm>
              <a:off x="493327" y="1109562"/>
              <a:ext cx="1792673" cy="540000"/>
              <a:chOff x="5267018" y="1238163"/>
              <a:chExt cx="1792673" cy="540000"/>
            </a:xfrm>
          </p:grpSpPr>
          <p:sp>
            <p:nvSpPr>
              <p:cNvPr id="1048625" name="矩形 4"/>
              <p:cNvSpPr/>
              <p:nvPr/>
            </p:nvSpPr>
            <p:spPr>
              <a:xfrm>
                <a:off x="5267018" y="1238163"/>
                <a:ext cx="839867" cy="540000"/>
              </a:xfrm>
              <a:prstGeom prst="rect">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048626" name="燕尾形 5"/>
              <p:cNvSpPr/>
              <p:nvPr/>
            </p:nvSpPr>
            <p:spPr>
              <a:xfrm>
                <a:off x="5744936" y="1238163"/>
                <a:ext cx="723900" cy="540000"/>
              </a:xfrm>
              <a:prstGeom prst="chevron">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sp>
            <p:nvSpPr>
              <p:cNvPr id="1048627" name="文本占位符 22"/>
              <p:cNvSpPr txBox="1"/>
              <p:nvPr/>
            </p:nvSpPr>
            <p:spPr>
              <a:xfrm>
                <a:off x="5394019" y="1281707"/>
                <a:ext cx="793802" cy="460007"/>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dirty="0" smtClean="0"/>
                  <a:t>第三</a:t>
                </a:r>
                <a:endParaRPr lang="zh-CN" altLang="en-US" sz="2000" dirty="0"/>
              </a:p>
            </p:txBody>
          </p:sp>
          <p:sp>
            <p:nvSpPr>
              <p:cNvPr id="1048628" name="燕尾形 8"/>
              <p:cNvSpPr/>
              <p:nvPr/>
            </p:nvSpPr>
            <p:spPr>
              <a:xfrm rot="10800000" flipH="1">
                <a:off x="6300701" y="1238163"/>
                <a:ext cx="758990" cy="540000"/>
              </a:xfrm>
              <a:prstGeom prst="chevron">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grpSp>
        <p:sp>
          <p:nvSpPr>
            <p:cNvPr id="1048629" name="文本占位符 22"/>
            <p:cNvSpPr txBox="1"/>
            <p:nvPr/>
          </p:nvSpPr>
          <p:spPr>
            <a:xfrm>
              <a:off x="1815123" y="1109562"/>
              <a:ext cx="7349659" cy="540000"/>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000" dirty="0" smtClean="0"/>
                <a:t>决胜全面建成小康社会</a:t>
              </a:r>
              <a:endParaRPr lang="zh-CN" altLang="en-US" sz="2000" dirty="0"/>
            </a:p>
          </p:txBody>
        </p:sp>
      </p:grpSp>
      <p:sp>
        <p:nvSpPr>
          <p:cNvPr id="11" name="圆角矩形 10"/>
          <p:cNvSpPr/>
          <p:nvPr/>
        </p:nvSpPr>
        <p:spPr>
          <a:xfrm>
            <a:off x="1358585" y="2948086"/>
            <a:ext cx="7785415" cy="2251279"/>
          </a:xfrm>
          <a:prstGeom prst="roundRect">
            <a:avLst>
              <a:gd name="adj" fmla="val 50000"/>
            </a:avLst>
          </a:prstGeom>
          <a:noFill/>
          <a:ln w="28575" cap="flat" cmpd="sng" algn="ctr">
            <a:solidFill>
              <a:srgbClr val="FF0000"/>
            </a:solidFill>
            <a:prstDash val="solid"/>
          </a:ln>
          <a:effectLst/>
        </p:spPr>
        <p:txBody>
          <a:bodyPr rtlCol="0" anchor="ctr"/>
          <a:lstStyle/>
          <a:p>
            <a:pPr algn="ctr" defTabSz="914400">
              <a:defRPr/>
            </a:pPr>
            <a:endParaRPr lang="zh-CN" altLang="en-US" sz="1800" kern="0">
              <a:gradFill>
                <a:gsLst>
                  <a:gs pos="0">
                    <a:srgbClr val="FF3302"/>
                  </a:gs>
                  <a:gs pos="100000">
                    <a:srgbClr val="CB0800"/>
                  </a:gs>
                </a:gsLst>
                <a:lin ang="5400000" scaled="1"/>
              </a:gradFill>
              <a:ea typeface="微软雅黑" panose="020B0503020204020204" charset="-122"/>
            </a:endParaRPr>
          </a:p>
        </p:txBody>
      </p:sp>
      <p:sp>
        <p:nvSpPr>
          <p:cNvPr id="12" name="内容占位符 2"/>
          <p:cNvSpPr txBox="1">
            <a:spLocks/>
          </p:cNvSpPr>
          <p:nvPr/>
        </p:nvSpPr>
        <p:spPr>
          <a:xfrm>
            <a:off x="3651792" y="3334313"/>
            <a:ext cx="4718782" cy="1428211"/>
          </a:xfrm>
          <a:prstGeom prst="rect">
            <a:avLst/>
          </a:prstGeom>
        </p:spPr>
        <p:txBody>
          <a:bodyPr wrap="square">
            <a:spAutoFit/>
          </a:bodyPr>
          <a:lstStyle/>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zh-CN" altLang="zh-CN" sz="2000" b="0" i="0" u="none" strike="noStrike" kern="0" cap="none" spc="100" normalizeH="0" baseline="0" noProof="0" smtClean="0">
                <a:ln>
                  <a:noFill/>
                </a:ln>
                <a:gradFill>
                  <a:gsLst>
                    <a:gs pos="0">
                      <a:prstClr val="black">
                        <a:lumMod val="75000"/>
                        <a:lumOff val="25000"/>
                      </a:prstClr>
                    </a:gs>
                    <a:gs pos="100000">
                      <a:prstClr val="black">
                        <a:lumMod val="85000"/>
                        <a:lumOff val="15000"/>
                      </a:prstClr>
                    </a:gs>
                  </a:gsLst>
                  <a:lin ang="18900000" scaled="1"/>
                </a:gradFill>
                <a:effectLst/>
                <a:uLnTx/>
                <a:uFillTx/>
                <a:latin typeface="+mn-lt"/>
                <a:ea typeface="微软雅黑" panose="020B0503020204020204" charset="-122"/>
                <a:cs typeface="+mn-cs"/>
              </a:rPr>
              <a:t>这是到</a:t>
            </a:r>
            <a:r>
              <a:rPr kumimoji="0" lang="en-US" altLang="zh-CN" sz="2000" b="1" i="0" u="none" strike="noStrike" kern="0" cap="none" spc="100" normalizeH="0" baseline="0" noProof="0" smtClean="0">
                <a:ln>
                  <a:noFill/>
                </a:ln>
                <a:solidFill>
                  <a:schemeClr val="tx1"/>
                </a:solidFill>
                <a:effectLst/>
                <a:uLnTx/>
                <a:uFillTx/>
                <a:latin typeface="+mn-lt"/>
                <a:ea typeface="微软雅黑" panose="020B0503020204020204" charset="-122"/>
                <a:cs typeface="+mn-cs"/>
              </a:rPr>
              <a:t>2020</a:t>
            </a:r>
            <a:r>
              <a:rPr kumimoji="0" lang="zh-CN" altLang="zh-CN" sz="2000" b="0" i="0" u="none" strike="noStrike" kern="0" cap="none" spc="100" normalizeH="0" baseline="0" noProof="0" smtClean="0">
                <a:ln>
                  <a:noFill/>
                </a:ln>
                <a:gradFill>
                  <a:gsLst>
                    <a:gs pos="0">
                      <a:prstClr val="black">
                        <a:lumMod val="75000"/>
                        <a:lumOff val="25000"/>
                      </a:prstClr>
                    </a:gs>
                    <a:gs pos="100000">
                      <a:prstClr val="black">
                        <a:lumMod val="85000"/>
                        <a:lumOff val="15000"/>
                      </a:prstClr>
                    </a:gs>
                  </a:gsLst>
                  <a:lin ang="18900000" scaled="1"/>
                </a:gradFill>
                <a:effectLst/>
                <a:uLnTx/>
                <a:uFillTx/>
                <a:latin typeface="+mn-lt"/>
                <a:ea typeface="微软雅黑" panose="020B0503020204020204" charset="-122"/>
                <a:cs typeface="+mn-cs"/>
              </a:rPr>
              <a:t>年我们必须完成的</a:t>
            </a:r>
            <a:r>
              <a:rPr kumimoji="0" lang="zh-CN" altLang="zh-CN" sz="2000" b="1" i="0" u="none" strike="noStrike" kern="0" cap="none" spc="100" normalizeH="0" baseline="0" noProof="0" smtClean="0">
                <a:ln>
                  <a:noFill/>
                </a:ln>
                <a:solidFill>
                  <a:schemeClr val="tx1"/>
                </a:solidFill>
                <a:effectLst/>
                <a:uLnTx/>
                <a:uFillTx/>
                <a:latin typeface="+mn-lt"/>
                <a:ea typeface="微软雅黑" panose="020B0503020204020204" charset="-122"/>
                <a:cs typeface="+mn-cs"/>
              </a:rPr>
              <a:t>“第一个百年”奋斗目标</a:t>
            </a:r>
            <a:r>
              <a:rPr kumimoji="0" lang="zh-CN" altLang="zh-CN" sz="2000" b="0" i="0" u="none" strike="noStrike" kern="0" cap="none" spc="100" normalizeH="0" baseline="0" noProof="0" smtClean="0">
                <a:ln>
                  <a:noFill/>
                </a:ln>
                <a:gradFill>
                  <a:gsLst>
                    <a:gs pos="0">
                      <a:prstClr val="black">
                        <a:lumMod val="75000"/>
                        <a:lumOff val="25000"/>
                      </a:prstClr>
                    </a:gs>
                    <a:gs pos="100000">
                      <a:prstClr val="black">
                        <a:lumMod val="85000"/>
                        <a:lumOff val="15000"/>
                      </a:prstClr>
                    </a:gs>
                  </a:gsLst>
                  <a:lin ang="18900000" scaled="1"/>
                </a:gradFill>
                <a:effectLst/>
                <a:uLnTx/>
                <a:uFillTx/>
                <a:latin typeface="+mn-lt"/>
                <a:ea typeface="微软雅黑" panose="020B0503020204020204" charset="-122"/>
                <a:cs typeface="+mn-cs"/>
              </a:rPr>
              <a:t>，完成这个目标要举全党全国之力，共同为之拼搏</a:t>
            </a:r>
            <a:endParaRPr kumimoji="0" lang="zh-CN" altLang="zh-CN" sz="2000" b="0" i="0" u="none" strike="noStrike" kern="0" cap="none" spc="100" normalizeH="0" baseline="0" noProof="0" dirty="0">
              <a:ln>
                <a:noFill/>
              </a:ln>
              <a:gradFill>
                <a:gsLst>
                  <a:gs pos="0">
                    <a:prstClr val="black">
                      <a:lumMod val="75000"/>
                      <a:lumOff val="25000"/>
                    </a:prstClr>
                  </a:gs>
                  <a:gs pos="100000">
                    <a:prstClr val="black">
                      <a:lumMod val="85000"/>
                      <a:lumOff val="15000"/>
                    </a:prstClr>
                  </a:gs>
                </a:gsLst>
                <a:lin ang="18900000" scaled="1"/>
              </a:gradFill>
              <a:effectLst/>
              <a:uLnTx/>
              <a:uFillTx/>
              <a:latin typeface="+mn-lt"/>
              <a:ea typeface="微软雅黑" panose="020B0503020204020204" charset="-122"/>
              <a:cs typeface="+mn-cs"/>
            </a:endParaRPr>
          </a:p>
        </p:txBody>
      </p:sp>
      <p:pic>
        <p:nvPicPr>
          <p:cNvPr id="13" name="图片 12"/>
          <p:cNvPicPr>
            <a:picLocks noChangeAspect="1"/>
          </p:cNvPicPr>
          <p:nvPr/>
        </p:nvPicPr>
        <p:blipFill>
          <a:blip r:embed="rId2" cstate="print"/>
          <a:stretch>
            <a:fillRect/>
          </a:stretch>
        </p:blipFill>
        <p:spPr>
          <a:xfrm>
            <a:off x="463034" y="1935037"/>
            <a:ext cx="2971838" cy="4239240"/>
          </a:xfrm>
          <a:prstGeom prst="rect">
            <a:avLst/>
          </a:prstGeom>
        </p:spPr>
      </p:pic>
      <p:sp>
        <p:nvSpPr>
          <p:cNvPr id="14" name="îṣļîḑé-Freeform 12"/>
          <p:cNvSpPr>
            <a:spLocks/>
          </p:cNvSpPr>
          <p:nvPr/>
        </p:nvSpPr>
        <p:spPr bwMode="auto">
          <a:xfrm>
            <a:off x="7253860" y="4538431"/>
            <a:ext cx="1345427" cy="1673983"/>
          </a:xfrm>
          <a:custGeom>
            <a:avLst/>
            <a:gdLst>
              <a:gd name="T0" fmla="*/ 276 w 310"/>
              <a:gd name="T1" fmla="*/ 353 h 385"/>
              <a:gd name="T2" fmla="*/ 253 w 310"/>
              <a:gd name="T3" fmla="*/ 325 h 385"/>
              <a:gd name="T4" fmla="*/ 246 w 310"/>
              <a:gd name="T5" fmla="*/ 228 h 385"/>
              <a:gd name="T6" fmla="*/ 246 w 310"/>
              <a:gd name="T7" fmla="*/ 158 h 385"/>
              <a:gd name="T8" fmla="*/ 245 w 310"/>
              <a:gd name="T9" fmla="*/ 100 h 385"/>
              <a:gd name="T10" fmla="*/ 209 w 310"/>
              <a:gd name="T11" fmla="*/ 52 h 385"/>
              <a:gd name="T12" fmla="*/ 121 w 310"/>
              <a:gd name="T13" fmla="*/ 44 h 385"/>
              <a:gd name="T14" fmla="*/ 71 w 310"/>
              <a:gd name="T15" fmla="*/ 73 h 385"/>
              <a:gd name="T16" fmla="*/ 58 w 310"/>
              <a:gd name="T17" fmla="*/ 145 h 385"/>
              <a:gd name="T18" fmla="*/ 58 w 310"/>
              <a:gd name="T19" fmla="*/ 204 h 385"/>
              <a:gd name="T20" fmla="*/ 54 w 310"/>
              <a:gd name="T21" fmla="*/ 308 h 385"/>
              <a:gd name="T22" fmla="*/ 51 w 310"/>
              <a:gd name="T23" fmla="*/ 332 h 385"/>
              <a:gd name="T24" fmla="*/ 28 w 310"/>
              <a:gd name="T25" fmla="*/ 355 h 385"/>
              <a:gd name="T26" fmla="*/ 16 w 310"/>
              <a:gd name="T27" fmla="*/ 375 h 385"/>
              <a:gd name="T28" fmla="*/ 43 w 310"/>
              <a:gd name="T29" fmla="*/ 363 h 385"/>
              <a:gd name="T30" fmla="*/ 67 w 310"/>
              <a:gd name="T31" fmla="*/ 381 h 385"/>
              <a:gd name="T32" fmla="*/ 64 w 310"/>
              <a:gd name="T33" fmla="*/ 371 h 385"/>
              <a:gd name="T34" fmla="*/ 75 w 310"/>
              <a:gd name="T35" fmla="*/ 326 h 385"/>
              <a:gd name="T36" fmla="*/ 85 w 310"/>
              <a:gd name="T37" fmla="*/ 236 h 385"/>
              <a:gd name="T38" fmla="*/ 92 w 310"/>
              <a:gd name="T39" fmla="*/ 165 h 385"/>
              <a:gd name="T40" fmla="*/ 94 w 310"/>
              <a:gd name="T41" fmla="*/ 130 h 385"/>
              <a:gd name="T42" fmla="*/ 115 w 310"/>
              <a:gd name="T43" fmla="*/ 137 h 385"/>
              <a:gd name="T44" fmla="*/ 99 w 310"/>
              <a:gd name="T45" fmla="*/ 212 h 385"/>
              <a:gd name="T46" fmla="*/ 106 w 310"/>
              <a:gd name="T47" fmla="*/ 272 h 385"/>
              <a:gd name="T48" fmla="*/ 97 w 310"/>
              <a:gd name="T49" fmla="*/ 317 h 385"/>
              <a:gd name="T50" fmla="*/ 125 w 310"/>
              <a:gd name="T51" fmla="*/ 350 h 385"/>
              <a:gd name="T52" fmla="*/ 133 w 310"/>
              <a:gd name="T53" fmla="*/ 289 h 385"/>
              <a:gd name="T54" fmla="*/ 130 w 310"/>
              <a:gd name="T55" fmla="*/ 258 h 385"/>
              <a:gd name="T56" fmla="*/ 148 w 310"/>
              <a:gd name="T57" fmla="*/ 221 h 385"/>
              <a:gd name="T58" fmla="*/ 161 w 310"/>
              <a:gd name="T59" fmla="*/ 209 h 385"/>
              <a:gd name="T60" fmla="*/ 172 w 310"/>
              <a:gd name="T61" fmla="*/ 301 h 385"/>
              <a:gd name="T62" fmla="*/ 179 w 310"/>
              <a:gd name="T63" fmla="*/ 341 h 385"/>
              <a:gd name="T64" fmla="*/ 212 w 310"/>
              <a:gd name="T65" fmla="*/ 322 h 385"/>
              <a:gd name="T66" fmla="*/ 221 w 310"/>
              <a:gd name="T67" fmla="*/ 269 h 385"/>
              <a:gd name="T68" fmla="*/ 235 w 310"/>
              <a:gd name="T69" fmla="*/ 337 h 385"/>
              <a:gd name="T70" fmla="*/ 239 w 310"/>
              <a:gd name="T71" fmla="*/ 372 h 385"/>
              <a:gd name="T72" fmla="*/ 251 w 310"/>
              <a:gd name="T73" fmla="*/ 369 h 385"/>
              <a:gd name="T74" fmla="*/ 278 w 310"/>
              <a:gd name="T75" fmla="*/ 377 h 385"/>
              <a:gd name="T76" fmla="*/ 295 w 310"/>
              <a:gd name="T77" fmla="*/ 370 h 385"/>
              <a:gd name="T78" fmla="*/ 204 w 310"/>
              <a:gd name="T79" fmla="*/ 130 h 385"/>
              <a:gd name="T80" fmla="*/ 211 w 310"/>
              <a:gd name="T81" fmla="*/ 142 h 385"/>
              <a:gd name="T82" fmla="*/ 221 w 310"/>
              <a:gd name="T83" fmla="*/ 268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0" h="385">
                <a:moveTo>
                  <a:pt x="295" y="370"/>
                </a:moveTo>
                <a:cubicBezTo>
                  <a:pt x="285" y="370"/>
                  <a:pt x="278" y="355"/>
                  <a:pt x="276" y="353"/>
                </a:cubicBezTo>
                <a:cubicBezTo>
                  <a:pt x="274" y="351"/>
                  <a:pt x="276" y="348"/>
                  <a:pt x="272" y="345"/>
                </a:cubicBezTo>
                <a:cubicBezTo>
                  <a:pt x="267" y="342"/>
                  <a:pt x="254" y="332"/>
                  <a:pt x="253" y="325"/>
                </a:cubicBezTo>
                <a:cubicBezTo>
                  <a:pt x="252" y="319"/>
                  <a:pt x="248" y="289"/>
                  <a:pt x="249" y="281"/>
                </a:cubicBezTo>
                <a:cubicBezTo>
                  <a:pt x="250" y="273"/>
                  <a:pt x="245" y="235"/>
                  <a:pt x="246" y="228"/>
                </a:cubicBezTo>
                <a:cubicBezTo>
                  <a:pt x="247" y="221"/>
                  <a:pt x="243" y="212"/>
                  <a:pt x="243" y="201"/>
                </a:cubicBezTo>
                <a:cubicBezTo>
                  <a:pt x="243" y="190"/>
                  <a:pt x="247" y="164"/>
                  <a:pt x="246" y="158"/>
                </a:cubicBezTo>
                <a:cubicBezTo>
                  <a:pt x="246" y="152"/>
                  <a:pt x="241" y="139"/>
                  <a:pt x="241" y="133"/>
                </a:cubicBezTo>
                <a:cubicBezTo>
                  <a:pt x="242" y="127"/>
                  <a:pt x="246" y="112"/>
                  <a:pt x="245" y="100"/>
                </a:cubicBezTo>
                <a:cubicBezTo>
                  <a:pt x="244" y="89"/>
                  <a:pt x="235" y="73"/>
                  <a:pt x="227" y="68"/>
                </a:cubicBezTo>
                <a:cubicBezTo>
                  <a:pt x="219" y="63"/>
                  <a:pt x="209" y="52"/>
                  <a:pt x="209" y="52"/>
                </a:cubicBezTo>
                <a:cubicBezTo>
                  <a:pt x="201" y="41"/>
                  <a:pt x="186" y="42"/>
                  <a:pt x="186" y="42"/>
                </a:cubicBezTo>
                <a:cubicBezTo>
                  <a:pt x="148" y="0"/>
                  <a:pt x="121" y="44"/>
                  <a:pt x="121" y="44"/>
                </a:cubicBezTo>
                <a:cubicBezTo>
                  <a:pt x="112" y="40"/>
                  <a:pt x="98" y="54"/>
                  <a:pt x="93" y="58"/>
                </a:cubicBezTo>
                <a:cubicBezTo>
                  <a:pt x="88" y="62"/>
                  <a:pt x="84" y="66"/>
                  <a:pt x="71" y="73"/>
                </a:cubicBezTo>
                <a:cubicBezTo>
                  <a:pt x="58" y="79"/>
                  <a:pt x="58" y="106"/>
                  <a:pt x="61" y="115"/>
                </a:cubicBezTo>
                <a:cubicBezTo>
                  <a:pt x="63" y="124"/>
                  <a:pt x="61" y="135"/>
                  <a:pt x="58" y="145"/>
                </a:cubicBezTo>
                <a:cubicBezTo>
                  <a:pt x="55" y="157"/>
                  <a:pt x="59" y="165"/>
                  <a:pt x="59" y="171"/>
                </a:cubicBezTo>
                <a:cubicBezTo>
                  <a:pt x="59" y="177"/>
                  <a:pt x="61" y="199"/>
                  <a:pt x="58" y="204"/>
                </a:cubicBezTo>
                <a:cubicBezTo>
                  <a:pt x="55" y="210"/>
                  <a:pt x="57" y="227"/>
                  <a:pt x="55" y="233"/>
                </a:cubicBezTo>
                <a:cubicBezTo>
                  <a:pt x="53" y="238"/>
                  <a:pt x="54" y="301"/>
                  <a:pt x="54" y="308"/>
                </a:cubicBezTo>
                <a:cubicBezTo>
                  <a:pt x="54" y="314"/>
                  <a:pt x="55" y="320"/>
                  <a:pt x="53" y="323"/>
                </a:cubicBezTo>
                <a:cubicBezTo>
                  <a:pt x="51" y="326"/>
                  <a:pt x="53" y="330"/>
                  <a:pt x="51" y="332"/>
                </a:cubicBezTo>
                <a:cubicBezTo>
                  <a:pt x="50" y="334"/>
                  <a:pt x="41" y="340"/>
                  <a:pt x="34" y="343"/>
                </a:cubicBezTo>
                <a:cubicBezTo>
                  <a:pt x="27" y="346"/>
                  <a:pt x="30" y="352"/>
                  <a:pt x="28" y="355"/>
                </a:cubicBezTo>
                <a:cubicBezTo>
                  <a:pt x="26" y="358"/>
                  <a:pt x="24" y="367"/>
                  <a:pt x="22" y="371"/>
                </a:cubicBezTo>
                <a:cubicBezTo>
                  <a:pt x="21" y="375"/>
                  <a:pt x="16" y="375"/>
                  <a:pt x="16" y="375"/>
                </a:cubicBezTo>
                <a:cubicBezTo>
                  <a:pt x="0" y="381"/>
                  <a:pt x="25" y="382"/>
                  <a:pt x="29" y="380"/>
                </a:cubicBezTo>
                <a:cubicBezTo>
                  <a:pt x="33" y="378"/>
                  <a:pt x="43" y="363"/>
                  <a:pt x="43" y="363"/>
                </a:cubicBezTo>
                <a:cubicBezTo>
                  <a:pt x="46" y="360"/>
                  <a:pt x="55" y="375"/>
                  <a:pt x="55" y="375"/>
                </a:cubicBezTo>
                <a:cubicBezTo>
                  <a:pt x="57" y="385"/>
                  <a:pt x="67" y="381"/>
                  <a:pt x="67" y="381"/>
                </a:cubicBezTo>
                <a:cubicBezTo>
                  <a:pt x="73" y="381"/>
                  <a:pt x="74" y="376"/>
                  <a:pt x="69" y="377"/>
                </a:cubicBezTo>
                <a:cubicBezTo>
                  <a:pt x="65" y="377"/>
                  <a:pt x="64" y="371"/>
                  <a:pt x="64" y="371"/>
                </a:cubicBezTo>
                <a:cubicBezTo>
                  <a:pt x="61" y="367"/>
                  <a:pt x="67" y="357"/>
                  <a:pt x="67" y="357"/>
                </a:cubicBezTo>
                <a:cubicBezTo>
                  <a:pt x="73" y="350"/>
                  <a:pt x="75" y="332"/>
                  <a:pt x="75" y="326"/>
                </a:cubicBezTo>
                <a:cubicBezTo>
                  <a:pt x="74" y="319"/>
                  <a:pt x="77" y="289"/>
                  <a:pt x="78" y="283"/>
                </a:cubicBezTo>
                <a:cubicBezTo>
                  <a:pt x="79" y="278"/>
                  <a:pt x="85" y="236"/>
                  <a:pt x="85" y="236"/>
                </a:cubicBezTo>
                <a:cubicBezTo>
                  <a:pt x="89" y="229"/>
                  <a:pt x="87" y="215"/>
                  <a:pt x="87" y="215"/>
                </a:cubicBezTo>
                <a:cubicBezTo>
                  <a:pt x="90" y="209"/>
                  <a:pt x="92" y="173"/>
                  <a:pt x="92" y="165"/>
                </a:cubicBezTo>
                <a:cubicBezTo>
                  <a:pt x="92" y="156"/>
                  <a:pt x="94" y="132"/>
                  <a:pt x="94" y="132"/>
                </a:cubicBezTo>
                <a:cubicBezTo>
                  <a:pt x="94" y="132"/>
                  <a:pt x="90" y="151"/>
                  <a:pt x="94" y="130"/>
                </a:cubicBezTo>
                <a:cubicBezTo>
                  <a:pt x="97" y="109"/>
                  <a:pt x="108" y="121"/>
                  <a:pt x="108" y="121"/>
                </a:cubicBezTo>
                <a:cubicBezTo>
                  <a:pt x="113" y="123"/>
                  <a:pt x="115" y="137"/>
                  <a:pt x="115" y="137"/>
                </a:cubicBezTo>
                <a:cubicBezTo>
                  <a:pt x="103" y="141"/>
                  <a:pt x="99" y="171"/>
                  <a:pt x="99" y="171"/>
                </a:cubicBezTo>
                <a:cubicBezTo>
                  <a:pt x="90" y="188"/>
                  <a:pt x="99" y="212"/>
                  <a:pt x="99" y="212"/>
                </a:cubicBezTo>
                <a:cubicBezTo>
                  <a:pt x="98" y="214"/>
                  <a:pt x="99" y="221"/>
                  <a:pt x="99" y="221"/>
                </a:cubicBezTo>
                <a:cubicBezTo>
                  <a:pt x="82" y="226"/>
                  <a:pt x="106" y="272"/>
                  <a:pt x="106" y="272"/>
                </a:cubicBezTo>
                <a:cubicBezTo>
                  <a:pt x="103" y="276"/>
                  <a:pt x="101" y="293"/>
                  <a:pt x="102" y="296"/>
                </a:cubicBezTo>
                <a:cubicBezTo>
                  <a:pt x="103" y="300"/>
                  <a:pt x="103" y="294"/>
                  <a:pt x="97" y="317"/>
                </a:cubicBezTo>
                <a:cubicBezTo>
                  <a:pt x="91" y="341"/>
                  <a:pt x="108" y="351"/>
                  <a:pt x="108" y="351"/>
                </a:cubicBezTo>
                <a:cubicBezTo>
                  <a:pt x="125" y="350"/>
                  <a:pt x="125" y="350"/>
                  <a:pt x="125" y="350"/>
                </a:cubicBezTo>
                <a:cubicBezTo>
                  <a:pt x="133" y="345"/>
                  <a:pt x="137" y="325"/>
                  <a:pt x="131" y="316"/>
                </a:cubicBezTo>
                <a:cubicBezTo>
                  <a:pt x="126" y="306"/>
                  <a:pt x="133" y="289"/>
                  <a:pt x="133" y="289"/>
                </a:cubicBezTo>
                <a:cubicBezTo>
                  <a:pt x="136" y="280"/>
                  <a:pt x="135" y="270"/>
                  <a:pt x="131" y="267"/>
                </a:cubicBezTo>
                <a:cubicBezTo>
                  <a:pt x="128" y="264"/>
                  <a:pt x="130" y="258"/>
                  <a:pt x="130" y="258"/>
                </a:cubicBezTo>
                <a:cubicBezTo>
                  <a:pt x="153" y="250"/>
                  <a:pt x="143" y="232"/>
                  <a:pt x="143" y="232"/>
                </a:cubicBezTo>
                <a:cubicBezTo>
                  <a:pt x="145" y="230"/>
                  <a:pt x="148" y="221"/>
                  <a:pt x="148" y="221"/>
                </a:cubicBezTo>
                <a:cubicBezTo>
                  <a:pt x="152" y="219"/>
                  <a:pt x="157" y="209"/>
                  <a:pt x="157" y="209"/>
                </a:cubicBezTo>
                <a:cubicBezTo>
                  <a:pt x="159" y="210"/>
                  <a:pt x="161" y="209"/>
                  <a:pt x="161" y="209"/>
                </a:cubicBezTo>
                <a:cubicBezTo>
                  <a:pt x="153" y="228"/>
                  <a:pt x="168" y="267"/>
                  <a:pt x="169" y="270"/>
                </a:cubicBezTo>
                <a:cubicBezTo>
                  <a:pt x="170" y="272"/>
                  <a:pt x="173" y="294"/>
                  <a:pt x="172" y="301"/>
                </a:cubicBezTo>
                <a:cubicBezTo>
                  <a:pt x="172" y="309"/>
                  <a:pt x="174" y="328"/>
                  <a:pt x="174" y="328"/>
                </a:cubicBezTo>
                <a:cubicBezTo>
                  <a:pt x="176" y="330"/>
                  <a:pt x="179" y="341"/>
                  <a:pt x="179" y="341"/>
                </a:cubicBezTo>
                <a:cubicBezTo>
                  <a:pt x="186" y="356"/>
                  <a:pt x="202" y="350"/>
                  <a:pt x="202" y="350"/>
                </a:cubicBezTo>
                <a:cubicBezTo>
                  <a:pt x="208" y="347"/>
                  <a:pt x="211" y="332"/>
                  <a:pt x="212" y="322"/>
                </a:cubicBezTo>
                <a:cubicBezTo>
                  <a:pt x="214" y="313"/>
                  <a:pt x="221" y="269"/>
                  <a:pt x="221" y="268"/>
                </a:cubicBezTo>
                <a:cubicBezTo>
                  <a:pt x="221" y="268"/>
                  <a:pt x="221" y="268"/>
                  <a:pt x="221" y="269"/>
                </a:cubicBezTo>
                <a:cubicBezTo>
                  <a:pt x="225" y="278"/>
                  <a:pt x="233" y="319"/>
                  <a:pt x="232" y="324"/>
                </a:cubicBezTo>
                <a:cubicBezTo>
                  <a:pt x="231" y="331"/>
                  <a:pt x="234" y="338"/>
                  <a:pt x="235" y="337"/>
                </a:cubicBezTo>
                <a:cubicBezTo>
                  <a:pt x="235" y="336"/>
                  <a:pt x="241" y="362"/>
                  <a:pt x="242" y="366"/>
                </a:cubicBezTo>
                <a:cubicBezTo>
                  <a:pt x="243" y="370"/>
                  <a:pt x="239" y="372"/>
                  <a:pt x="239" y="372"/>
                </a:cubicBezTo>
                <a:cubicBezTo>
                  <a:pt x="226" y="379"/>
                  <a:pt x="245" y="378"/>
                  <a:pt x="248" y="377"/>
                </a:cubicBezTo>
                <a:cubicBezTo>
                  <a:pt x="252" y="376"/>
                  <a:pt x="250" y="374"/>
                  <a:pt x="251" y="369"/>
                </a:cubicBezTo>
                <a:cubicBezTo>
                  <a:pt x="251" y="364"/>
                  <a:pt x="258" y="361"/>
                  <a:pt x="258" y="361"/>
                </a:cubicBezTo>
                <a:cubicBezTo>
                  <a:pt x="265" y="359"/>
                  <a:pt x="278" y="377"/>
                  <a:pt x="278" y="377"/>
                </a:cubicBezTo>
                <a:cubicBezTo>
                  <a:pt x="283" y="381"/>
                  <a:pt x="299" y="376"/>
                  <a:pt x="299" y="376"/>
                </a:cubicBezTo>
                <a:cubicBezTo>
                  <a:pt x="310" y="373"/>
                  <a:pt x="295" y="370"/>
                  <a:pt x="295" y="370"/>
                </a:cubicBezTo>
                <a:close/>
                <a:moveTo>
                  <a:pt x="211" y="142"/>
                </a:moveTo>
                <a:cubicBezTo>
                  <a:pt x="210" y="140"/>
                  <a:pt x="205" y="132"/>
                  <a:pt x="204" y="130"/>
                </a:cubicBezTo>
                <a:cubicBezTo>
                  <a:pt x="203" y="128"/>
                  <a:pt x="207" y="126"/>
                  <a:pt x="207" y="126"/>
                </a:cubicBezTo>
                <a:cubicBezTo>
                  <a:pt x="214" y="127"/>
                  <a:pt x="211" y="142"/>
                  <a:pt x="211" y="142"/>
                </a:cubicBezTo>
                <a:close/>
                <a:moveTo>
                  <a:pt x="221" y="267"/>
                </a:moveTo>
                <a:cubicBezTo>
                  <a:pt x="221" y="267"/>
                  <a:pt x="221" y="267"/>
                  <a:pt x="221" y="268"/>
                </a:cubicBezTo>
                <a:cubicBezTo>
                  <a:pt x="221" y="267"/>
                  <a:pt x="218" y="263"/>
                  <a:pt x="221" y="267"/>
                </a:cubicBezTo>
                <a:close/>
              </a:path>
            </a:pathLst>
          </a:custGeom>
          <a:gradFill>
            <a:gsLst>
              <a:gs pos="0">
                <a:srgbClr val="FF3302"/>
              </a:gs>
              <a:gs pos="100000">
                <a:srgbClr val="CB0800"/>
              </a:gs>
            </a:gsLst>
            <a:lin ang="5400000" scaled="1"/>
          </a:gradFill>
          <a:ln>
            <a:noFill/>
          </a:ln>
          <a:effectLst>
            <a:outerShdw blurRad="76200" dir="18900000" sy="23000" kx="-1200000" algn="bl" rotWithShape="0">
              <a:prstClr val="black">
                <a:alpha val="20000"/>
              </a:prstClr>
            </a:outerShdw>
          </a:effectLst>
          <a:extLst/>
        </p:spPr>
        <p:txBody>
          <a:bodyPr anchor="ctr"/>
          <a:lstStyle/>
          <a:p>
            <a:pPr algn="ct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文本占位符 1"/>
          <p:cNvSpPr>
            <a:spLocks noGrp="1"/>
          </p:cNvSpPr>
          <p:nvPr>
            <p:ph type="body" sz="quarter" idx="10"/>
          </p:nvPr>
        </p:nvSpPr>
        <p:spPr>
          <a:xfrm>
            <a:off x="1269694" y="146046"/>
            <a:ext cx="7055599" cy="460007"/>
          </a:xfrm>
        </p:spPr>
        <p:txBody>
          <a:bodyPr>
            <a:normAutofit/>
          </a:bodyPr>
          <a:lstStyle/>
          <a:p>
            <a:r>
              <a:rPr lang="zh-CN" altLang="en-US" dirty="0" smtClean="0"/>
              <a:t>一、准确把握十九大的主题、主要成果</a:t>
            </a:r>
            <a:endParaRPr lang="zh-CN" altLang="en-US" dirty="0"/>
          </a:p>
        </p:txBody>
      </p:sp>
      <p:grpSp>
        <p:nvGrpSpPr>
          <p:cNvPr id="2" name="组合 11"/>
          <p:cNvGrpSpPr/>
          <p:nvPr/>
        </p:nvGrpSpPr>
        <p:grpSpPr>
          <a:xfrm>
            <a:off x="181600" y="927652"/>
            <a:ext cx="8671455" cy="887896"/>
            <a:chOff x="493327" y="1109562"/>
            <a:chExt cx="8671455" cy="540000"/>
          </a:xfrm>
        </p:grpSpPr>
        <p:sp>
          <p:nvSpPr>
            <p:cNvPr id="1048624" name="矩形 10"/>
            <p:cNvSpPr/>
            <p:nvPr/>
          </p:nvSpPr>
          <p:spPr>
            <a:xfrm>
              <a:off x="1815123" y="1109562"/>
              <a:ext cx="6867729" cy="540000"/>
            </a:xfrm>
            <a:prstGeom prst="rect">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endParaRPr>
            </a:p>
          </p:txBody>
        </p:sp>
        <p:grpSp>
          <p:nvGrpSpPr>
            <p:cNvPr id="3" name="组合 2"/>
            <p:cNvGrpSpPr/>
            <p:nvPr/>
          </p:nvGrpSpPr>
          <p:grpSpPr>
            <a:xfrm>
              <a:off x="493327" y="1109562"/>
              <a:ext cx="1792673" cy="540000"/>
              <a:chOff x="5267018" y="1238163"/>
              <a:chExt cx="1792673" cy="540000"/>
            </a:xfrm>
          </p:grpSpPr>
          <p:sp>
            <p:nvSpPr>
              <p:cNvPr id="1048625" name="矩形 4"/>
              <p:cNvSpPr/>
              <p:nvPr/>
            </p:nvSpPr>
            <p:spPr>
              <a:xfrm>
                <a:off x="5267018" y="1238163"/>
                <a:ext cx="839867" cy="540000"/>
              </a:xfrm>
              <a:prstGeom prst="rect">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048626" name="燕尾形 5"/>
              <p:cNvSpPr/>
              <p:nvPr/>
            </p:nvSpPr>
            <p:spPr>
              <a:xfrm>
                <a:off x="5744936" y="1238163"/>
                <a:ext cx="723900" cy="540000"/>
              </a:xfrm>
              <a:prstGeom prst="chevron">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sp>
            <p:nvSpPr>
              <p:cNvPr id="1048627" name="文本占位符 22"/>
              <p:cNvSpPr txBox="1"/>
              <p:nvPr/>
            </p:nvSpPr>
            <p:spPr>
              <a:xfrm>
                <a:off x="5394019" y="1281707"/>
                <a:ext cx="793802" cy="460007"/>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dirty="0" smtClean="0"/>
                  <a:t>第四</a:t>
                </a:r>
                <a:endParaRPr lang="zh-CN" altLang="en-US" sz="2000" dirty="0"/>
              </a:p>
            </p:txBody>
          </p:sp>
          <p:sp>
            <p:nvSpPr>
              <p:cNvPr id="1048628" name="燕尾形 8"/>
              <p:cNvSpPr/>
              <p:nvPr/>
            </p:nvSpPr>
            <p:spPr>
              <a:xfrm rot="10800000" flipH="1">
                <a:off x="6300701" y="1238163"/>
                <a:ext cx="758990" cy="540000"/>
              </a:xfrm>
              <a:prstGeom prst="chevron">
                <a:avLst/>
              </a:prstGeom>
              <a:solidFill>
                <a:srgbClr val="DD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endParaRPr>
              </a:p>
            </p:txBody>
          </p:sp>
        </p:grpSp>
        <p:sp>
          <p:nvSpPr>
            <p:cNvPr id="1048629" name="文本占位符 22"/>
            <p:cNvSpPr txBox="1"/>
            <p:nvPr/>
          </p:nvSpPr>
          <p:spPr>
            <a:xfrm>
              <a:off x="1815123" y="1109562"/>
              <a:ext cx="7349659" cy="540000"/>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000" dirty="0" smtClean="0"/>
                <a:t>夺取新时代中国特色社会主义伟大胜利，为实现中华民族</a:t>
              </a:r>
            </a:p>
            <a:p>
              <a:r>
                <a:rPr lang="zh-CN" altLang="en-US" sz="2000" dirty="0" smtClean="0"/>
                <a:t>伟大复兴的中国梦不懈奋斗</a:t>
              </a:r>
            </a:p>
          </p:txBody>
        </p:sp>
      </p:grpSp>
      <p:sp>
        <p:nvSpPr>
          <p:cNvPr id="11" name="内容占位符 2"/>
          <p:cNvSpPr txBox="1">
            <a:spLocks/>
          </p:cNvSpPr>
          <p:nvPr/>
        </p:nvSpPr>
        <p:spPr>
          <a:xfrm>
            <a:off x="1947819" y="4712489"/>
            <a:ext cx="5287865" cy="553998"/>
          </a:xfrm>
          <a:prstGeom prst="rect">
            <a:avLst/>
          </a:prstGeom>
        </p:spPr>
        <p:txBody>
          <a:bodyPr wrap="square">
            <a:spAutoFit/>
          </a:bodyPr>
          <a:lstStyle/>
          <a:p>
            <a:pPr marL="0" marR="0" lvl="0" indent="-22860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zh-CN" altLang="en-US" sz="2000" b="0" i="0" u="none" strike="noStrike" kern="0" cap="none" spc="0" normalizeH="0" baseline="0" noProof="0" dirty="0" smtClean="0">
                <a:ln>
                  <a:noFill/>
                </a:ln>
                <a:solidFill>
                  <a:srgbClr val="C00000"/>
                </a:solidFill>
                <a:effectLst/>
                <a:uLnTx/>
                <a:uFillTx/>
                <a:latin typeface="+mn-lt"/>
                <a:ea typeface="微软雅黑" panose="020B0503020204020204" charset="-122"/>
                <a:cs typeface="+mn-cs"/>
                <a:sym typeface="+mn-ea"/>
              </a:rPr>
              <a:t>实／现／中／华／民／族／伟／大／复／兴</a:t>
            </a:r>
            <a:endParaRPr kumimoji="0" lang="zh-CN" altLang="en-US" sz="2000" b="1" i="0" u="none" strike="noStrike" kern="0" cap="none" spc="100" normalizeH="0" baseline="0" noProof="0" dirty="0">
              <a:ln>
                <a:noFill/>
              </a:ln>
              <a:solidFill>
                <a:srgbClr val="C00000"/>
              </a:solidFill>
              <a:effectLst/>
              <a:uLnTx/>
              <a:uFillTx/>
              <a:latin typeface="+mn-lt"/>
              <a:ea typeface="微软雅黑" panose="020B0503020204020204" charset="-122"/>
              <a:cs typeface="+mn-cs"/>
              <a:sym typeface="+mn-ea"/>
            </a:endParaRPr>
          </a:p>
        </p:txBody>
      </p:sp>
      <p:pic>
        <p:nvPicPr>
          <p:cNvPr id="12" name="图片 11"/>
          <p:cNvPicPr>
            <a:picLocks noChangeAspect="1"/>
          </p:cNvPicPr>
          <p:nvPr/>
        </p:nvPicPr>
        <p:blipFill>
          <a:blip r:embed="rId2" cstate="screen">
            <a:extLst>
              <a:ext uri="{28A0092B-C50C-407E-A947-70E740481C1C}">
                <a14:useLocalDpi xmlns="" xmlns:a14="http://schemas.microsoft.com/office/drawing/2010/main"/>
              </a:ext>
            </a:extLst>
          </a:blip>
          <a:stretch>
            <a:fillRect/>
          </a:stretch>
        </p:blipFill>
        <p:spPr>
          <a:xfrm>
            <a:off x="1857391" y="2098475"/>
            <a:ext cx="5153008" cy="24292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 calcmode="lin" valueType="num">
                                      <p:cBhvr>
                                        <p:cTn id="17"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1904</TotalTime>
  <Words>4627</Words>
  <Application>Microsoft Office PowerPoint</Application>
  <PresentationFormat>全屏显示(4:3)</PresentationFormat>
  <Paragraphs>471</Paragraphs>
  <Slides>64</Slides>
  <Notes>0</Notes>
  <HiddenSlides>0</HiddenSlides>
  <MMClips>0</MMClips>
  <ScaleCrop>false</ScaleCrop>
  <HeadingPairs>
    <vt:vector size="4" baseType="variant">
      <vt:variant>
        <vt:lpstr>主题</vt:lpstr>
      </vt:variant>
      <vt:variant>
        <vt:i4>2</vt:i4>
      </vt:variant>
      <vt:variant>
        <vt:lpstr>幻灯片标题</vt:lpstr>
      </vt:variant>
      <vt:variant>
        <vt:i4>64</vt:i4>
      </vt:variant>
    </vt:vector>
  </HeadingPairs>
  <TitlesOfParts>
    <vt:vector size="66" baseType="lpstr">
      <vt:lpstr>Office 主题</vt:lpstr>
      <vt:lpstr>1_Office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vector>
  </TitlesOfParts>
  <Company>Sky123.Org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HF G</dc:creator>
  <cp:lastModifiedBy>apple</cp:lastModifiedBy>
  <cp:revision>154</cp:revision>
  <dcterms:created xsi:type="dcterms:W3CDTF">2017-11-13T02:06:25Z</dcterms:created>
  <dcterms:modified xsi:type="dcterms:W3CDTF">2017-12-13T02:15:34Z</dcterms:modified>
</cp:coreProperties>
</file>