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微软雅黑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微软雅黑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微软雅黑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微软雅黑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微软雅黑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微软雅黑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微软雅黑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微软雅黑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微软雅黑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2BC"/>
    <a:srgbClr val="00FFFF"/>
    <a:srgbClr val="08A826"/>
    <a:srgbClr val="199731"/>
    <a:srgbClr val="0FA50B"/>
    <a:srgbClr val="F71807"/>
    <a:srgbClr val="8B1FDF"/>
    <a:srgbClr val="DA2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2"/>
          <a:srcRect l="774" t="1224" r="1575" b="816"/>
          <a:stretch>
            <a:fillRect/>
          </a:stretch>
        </p:blipFill>
        <p:spPr bwMode="auto">
          <a:xfrm>
            <a:off x="-93663" y="0"/>
            <a:ext cx="12285663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6"/>
          <p:cNvSpPr/>
          <p:nvPr/>
        </p:nvSpPr>
        <p:spPr>
          <a:xfrm>
            <a:off x="-96838" y="1836738"/>
            <a:ext cx="12288838" cy="2260600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Arial" pitchFamily="34" charset="0"/>
              <a:ea typeface="微软雅黑" pitchFamily="34" charset="-122"/>
              <a:cs typeface="+mn-cs"/>
            </a:endParaRPr>
          </a:p>
        </p:txBody>
      </p:sp>
      <p:sp>
        <p:nvSpPr>
          <p:cNvPr id="9222" name="Text Placeholder 2"/>
          <p:cNvSpPr>
            <a:spLocks noGrp="1"/>
          </p:cNvSpPr>
          <p:nvPr>
            <p:ph type="subTitle" idx="1"/>
          </p:nvPr>
        </p:nvSpPr>
        <p:spPr>
          <a:xfrm>
            <a:off x="1828800" y="3419475"/>
            <a:ext cx="85344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marL="0" lvl="0" indent="0" algn="ctr">
              <a:buNone/>
              <a:defRPr kern="1200">
                <a:solidFill>
                  <a:srgbClr val="EA9B26"/>
                </a:solidFill>
              </a:defRPr>
            </a:lvl1pPr>
            <a:lvl2pPr marL="0" lvl="1" indent="0" algn="ctr">
              <a:buNone/>
              <a:defRPr kern="1200">
                <a:solidFill>
                  <a:srgbClr val="EA9B26"/>
                </a:solidFill>
              </a:defRPr>
            </a:lvl2pPr>
            <a:lvl3pPr marL="914400" lvl="2" indent="-914400" algn="ctr">
              <a:buNone/>
              <a:defRPr kern="1200">
                <a:solidFill>
                  <a:srgbClr val="EA9B26"/>
                </a:solidFill>
              </a:defRPr>
            </a:lvl3pPr>
            <a:lvl4pPr marL="1371600" lvl="3" indent="-1371600" algn="ctr">
              <a:buNone/>
              <a:defRPr kern="1200">
                <a:solidFill>
                  <a:srgbClr val="EA9B26"/>
                </a:solidFill>
              </a:defRPr>
            </a:lvl4pPr>
            <a:lvl5pPr marL="1828800" lvl="4" indent="-1828800" algn="ctr">
              <a:buNone/>
              <a:defRPr kern="1200">
                <a:solidFill>
                  <a:srgbClr val="EA9B26"/>
                </a:solidFill>
              </a:defRPr>
            </a:lvl5pPr>
          </a:lstStyle>
          <a:p>
            <a:pPr lvl="0"/>
            <a:r>
              <a:rPr lang="zh-CN" altLang="en-US" dirty="0"/>
              <a:t>单击此处编辑母版副标题样式</a:t>
            </a:r>
          </a:p>
        </p:txBody>
      </p:sp>
      <p:sp>
        <p:nvSpPr>
          <p:cNvPr id="9226" name="Title Placeholder 1"/>
          <p:cNvSpPr>
            <a:spLocks noGrp="1"/>
          </p:cNvSpPr>
          <p:nvPr>
            <p:ph type="ctrTitle"/>
          </p:nvPr>
        </p:nvSpPr>
        <p:spPr>
          <a:xfrm>
            <a:off x="914400" y="1882775"/>
            <a:ext cx="10363200" cy="14700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lvl="0" algn="ctr">
              <a:defRPr sz="4000" kern="1200">
                <a:solidFill>
                  <a:srgbClr val="AC411D"/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algn="l">
              <a:defRPr sz="12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39161812-CB45-470D-8509-7E853F099B4C}" type="datetimeFigureOut">
              <a:rPr lang="zh-CN" altLang="en-US"/>
              <a:t>2017/5/22</a:t>
            </a:fld>
            <a:endParaRPr lang="zh-CN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algn="r">
              <a:defRPr sz="12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0F1ABD1A-08D4-4121-8A38-EA4D3E56205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7EE2D-D90B-4863-81B1-8B9A71797D84}" type="datetimeFigureOut">
              <a:rPr lang="zh-CN" altLang="en-US"/>
              <a:t>2017/5/22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04981-0DD7-4393-8FCB-D682493C435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547" y="2555149"/>
            <a:ext cx="10515600" cy="1070339"/>
          </a:xfrm>
        </p:spPr>
        <p:txBody>
          <a:bodyPr anchor="b"/>
          <a:lstStyle>
            <a:lvl1pPr>
              <a:defRPr sz="4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547" y="3652476"/>
            <a:ext cx="10515600" cy="77501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8834F-E84D-4D2D-A7E3-1E2B6D46C599}" type="datetimeFigureOut">
              <a:rPr lang="zh-CN" altLang="en-US"/>
              <a:t>2017/5/22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021F1-AC5E-49C4-AF82-94F0931023F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7E0D1-E6A8-45ED-A46F-EA957ABC7F24}" type="datetimeFigureOut">
              <a:rPr lang="zh-CN" altLang="en-US"/>
              <a:t>2017/5/22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3A5-DF73-4D42-B6F3-F0592D925D5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4A085-43DC-4D0C-820D-390FAAED55FF}" type="datetimeFigureOut">
              <a:rPr lang="zh-CN" altLang="en-US"/>
              <a:t>2017/5/22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8A1DC-53D0-40F9-9013-40DD3A58EAF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30231-7225-4723-AC30-A949E5087B3F}" type="datetimeFigureOut">
              <a:rPr lang="zh-CN" altLang="en-US"/>
              <a:t>2017/5/22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749E-F257-4DF5-884C-09C25F36495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C3EDE-D444-4F0A-BE95-D008A941C2CE}" type="datetimeFigureOut">
              <a:rPr lang="zh-CN" altLang="en-US"/>
              <a:t>2017/5/22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187DC-D2AD-4E45-AB6D-1EA752E5FE6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9AAE5-B073-4067-9AF9-009D3BB87789}" type="datetimeFigureOut">
              <a:rPr lang="zh-CN" altLang="en-US"/>
              <a:t>2017/5/22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6A0DC-5A61-481F-AE3C-A7B2C7CA996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5AFA-9F1D-481C-8551-1E3F4C21D861}" type="datetimeFigureOut">
              <a:rPr lang="zh-CN" altLang="en-US"/>
              <a:t>2017/5/22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B8DA9-556A-49C6-A1C9-B964272154A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0" y="180975"/>
            <a:ext cx="10363200" cy="561975"/>
          </a:xfrm>
          <a:prstGeom prst="rect">
            <a:avLst/>
          </a:prstGeom>
          <a:solidFill>
            <a:srgbClr val="F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11" name="五边形 10"/>
          <p:cNvSpPr/>
          <p:nvPr/>
        </p:nvSpPr>
        <p:spPr>
          <a:xfrm rot="5400000">
            <a:off x="292894" y="10319"/>
            <a:ext cx="1090613" cy="1069975"/>
          </a:xfrm>
          <a:prstGeom prst="homePlate">
            <a:avLst/>
          </a:prstGeom>
          <a:solidFill>
            <a:srgbClr val="FB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pic>
        <p:nvPicPr>
          <p:cNvPr id="1029" name="图片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571163" y="-123825"/>
            <a:ext cx="16208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47788"/>
            <a:ext cx="10985500" cy="47958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2622FB-FBCE-40B1-A762-EB899BBFD2F1}" type="datetimeFigureOut">
              <a:rPr lang="zh-CN" altLang="en-US"/>
              <a:t>2017/5/22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ED5614-6196-4BF0-8173-226FD705AF80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1509713" y="257175"/>
            <a:ext cx="8853487" cy="4905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微软雅黑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/>
          <a:cs typeface="微软雅黑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/>
          <a:cs typeface="微软雅黑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/>
          <a:cs typeface="微软雅黑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/>
          <a:cs typeface="微软雅黑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/>
          <a:cs typeface="微软雅黑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/>
          <a:cs typeface="微软雅黑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/>
          <a:cs typeface="微软雅黑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/>
          <a:cs typeface="微软雅黑"/>
        </a:defRPr>
      </a:lvl9pPr>
    </p:titleStyle>
    <p:bodyStyle>
      <a:lvl1pPr marL="447675" indent="-447675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"/>
        <a:defRPr sz="2000" kern="1200">
          <a:solidFill>
            <a:srgbClr val="AC411D"/>
          </a:solidFill>
          <a:latin typeface="+mn-lt"/>
          <a:ea typeface="+mn-ea"/>
          <a:cs typeface="微软雅黑"/>
        </a:defRPr>
      </a:lvl1pPr>
      <a:lvl2pPr marL="447675" indent="-447675" algn="l" rtl="0" fontAlgn="base">
        <a:lnSpc>
          <a:spcPct val="130000"/>
        </a:lnSpc>
        <a:spcBef>
          <a:spcPct val="0"/>
        </a:spcBef>
        <a:spcAft>
          <a:spcPct val="0"/>
        </a:spcAft>
        <a:buFont typeface="Calibri" pitchFamily="34" charset="0"/>
        <a:buChar char=" "/>
        <a:defRPr sz="1600" kern="1200">
          <a:solidFill>
            <a:schemeClr val="tx1"/>
          </a:solidFill>
          <a:latin typeface="+mn-lt"/>
          <a:ea typeface="+mn-ea"/>
          <a:cs typeface="微软雅黑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rgbClr val="7F7F7F"/>
          </a:solidFill>
          <a:latin typeface="+mn-lt"/>
          <a:ea typeface="+mn-ea"/>
          <a:cs typeface="微软雅黑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+mn-lt"/>
          <a:ea typeface="+mn-ea"/>
          <a:cs typeface="微软雅黑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+mn-lt"/>
          <a:ea typeface="+mn-ea"/>
          <a:cs typeface="微软雅黑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&#38899;&#20048;&#19982;&#22270;&#29255;/&#32593;&#32476;&#27468;&#25163;-&#23569;&#20808;&#38431;&#20202;&#24335;&#29992;&#26354;%20&#20986;&#26071;&#26354;.mp3" TargetMode="Externa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hlinkClick r:id="rId6" action="ppaction://hlinkfile"/>
          </p:cNvPr>
          <p:cNvSpPr>
            <a:spLocks noGrp="1"/>
          </p:cNvSpPr>
          <p:nvPr>
            <p:ph type="ctrTitle"/>
          </p:nvPr>
        </p:nvSpPr>
        <p:spPr>
          <a:xfrm>
            <a:off x="1285240" y="2616835"/>
            <a:ext cx="10353675" cy="1605915"/>
          </a:xfrm>
        </p:spPr>
        <p:txBody>
          <a:bodyPr>
            <a:prstTxWarp prst="textWave1">
              <a:avLst/>
            </a:prstTxWarp>
          </a:bodyPr>
          <a:lstStyle/>
          <a:p>
            <a:pPr>
              <a:spcAft>
                <a:spcPts val="0"/>
              </a:spcAft>
              <a:defRPr/>
            </a:pPr>
            <a:r>
              <a:rPr lang="zh-CN" altLang="en-US" sz="720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楷体_GB2312" charset="0"/>
                <a:ea typeface="楷体_GB2312" charset="0"/>
                <a:cs typeface="+mj-cs"/>
              </a:rPr>
              <a:t>与诚信为友  与友善同行</a:t>
            </a:r>
          </a:p>
        </p:txBody>
      </p:sp>
      <p:pic>
        <p:nvPicPr>
          <p:cNvPr id="12290" name="图片 13" descr="图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6800" y="15875"/>
            <a:ext cx="2487613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副标题 15"/>
          <p:cNvSpPr>
            <a:spLocks noGrp="1"/>
          </p:cNvSpPr>
          <p:nvPr>
            <p:ph type="subTitle" idx="1"/>
          </p:nvPr>
        </p:nvSpPr>
        <p:spPr>
          <a:xfrm>
            <a:off x="5810250" y="5524500"/>
            <a:ext cx="6338888" cy="1250950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cs typeface="+mn-cs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cs typeface="+mn-cs"/>
              </a:rPr>
              <a:t>武进区雪堰初级中学七（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cs typeface="+mn-cs"/>
              </a:rPr>
              <a:t>4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cs typeface="+mn-cs"/>
              </a:rPr>
              <a:t>）中队</a:t>
            </a:r>
          </a:p>
          <a:p>
            <a:pPr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cs typeface="+mn-cs"/>
              </a:rPr>
              <a:t>辅导员：柏锦玉、沈梦琳</a:t>
            </a:r>
          </a:p>
        </p:txBody>
      </p:sp>
      <p:pic>
        <p:nvPicPr>
          <p:cNvPr id="2" name="网络歌手-少先队仪式用曲 出旗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1334115" y="4994564"/>
            <a:ext cx="609600" cy="609600"/>
          </a:xfrm>
          <a:prstGeom prst="rect">
            <a:avLst/>
          </a:prstGeom>
        </p:spPr>
      </p:pic>
      <p:pic>
        <p:nvPicPr>
          <p:cNvPr id="3" name="儿歌-中国少年先锋队队歌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1334115" y="6134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3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8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dirty="0">
                <a:solidFill>
                  <a:srgbClr val="00FFFF"/>
                </a:solidFill>
                <a:latin typeface="宋体" charset="-122"/>
                <a:ea typeface="宋体" charset="-122"/>
              </a:rPr>
              <a:t>第四小队（代表）：</a:t>
            </a:r>
          </a:p>
        </p:txBody>
      </p:sp>
      <p:sp>
        <p:nvSpPr>
          <p:cNvPr id="21506" name="内容占位符 2"/>
          <p:cNvSpPr>
            <a:spLocks noGrp="1"/>
          </p:cNvSpPr>
          <p:nvPr>
            <p:ph idx="1"/>
          </p:nvPr>
        </p:nvSpPr>
        <p:spPr>
          <a:xfrm>
            <a:off x="2744932" y="1347788"/>
            <a:ext cx="8972451" cy="5138737"/>
          </a:xfrm>
        </p:spPr>
        <p:txBody>
          <a:bodyPr numCol="2" spcCol="180000"/>
          <a:lstStyle/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信誓旦旦、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开诚相见、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实事求是、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千金一诺、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贪而无信、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拾金不昧、</a:t>
            </a:r>
            <a:endParaRPr lang="en-US" altLang="zh-CN" sz="5400" b="1" dirty="0">
              <a:solidFill>
                <a:srgbClr val="0070C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诚信之道、</a:t>
            </a:r>
            <a:endParaRPr lang="en-US" altLang="zh-CN" sz="5400" b="1" dirty="0">
              <a:solidFill>
                <a:srgbClr val="0070C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童叟无欺、</a:t>
            </a:r>
            <a:endParaRPr lang="en-US" altLang="zh-CN" sz="5400" b="1" dirty="0">
              <a:solidFill>
                <a:srgbClr val="0070C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真心实意、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有一说一。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774897"/>
            <a:ext cx="2168434" cy="2083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1"/>
          <p:cNvSpPr>
            <a:spLocks noGrp="1"/>
          </p:cNvSpPr>
          <p:nvPr>
            <p:ph type="title"/>
          </p:nvPr>
        </p:nvSpPr>
        <p:spPr>
          <a:xfrm>
            <a:off x="1566864" y="374749"/>
            <a:ext cx="4733924" cy="673002"/>
          </a:xfrm>
        </p:spPr>
        <p:txBody>
          <a:bodyPr/>
          <a:lstStyle/>
          <a:p>
            <a:r>
              <a:rPr lang="zh-CN" altLang="en-US" sz="4800" dirty="0">
                <a:solidFill>
                  <a:srgbClr val="00B0F0"/>
                </a:solidFill>
              </a:rPr>
              <a:t>欣赏歌曲</a:t>
            </a:r>
            <a:endParaRPr lang="zh-CN" altLang="en-US" dirty="0"/>
          </a:p>
        </p:txBody>
      </p:sp>
      <p:sp>
        <p:nvSpPr>
          <p:cNvPr id="22530" name="内容占位符 2"/>
          <p:cNvSpPr>
            <a:spLocks noGrp="1"/>
          </p:cNvSpPr>
          <p:nvPr>
            <p:ph idx="1"/>
          </p:nvPr>
        </p:nvSpPr>
        <p:spPr>
          <a:xfrm>
            <a:off x="0" y="1185863"/>
            <a:ext cx="12192000" cy="5812928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守望着你的守望，        人豪放，心激荡，           志高昂，情飞扬，        人康乐，业兴旺，</a:t>
            </a:r>
            <a:endParaRPr lang="en-US" altLang="zh-CN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生活有我精彩闪亮。    信誉是缘聚能量。           诚意是金放光芒。        信誉是爱聚力量。</a:t>
            </a:r>
            <a:endParaRPr lang="en-US" altLang="zh-CN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向往着你的向往，        诚信康，诚信康，           人豪放，心激荡，        诚信康，诚信康，</a:t>
            </a:r>
            <a:endParaRPr lang="en-US" altLang="zh-CN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世界因我改变模样。    我们的名字就是主张。     信誉是缘聚能量。        我们的名字就是</a:t>
            </a:r>
            <a:endParaRPr lang="en-US" altLang="zh-CN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渴望着你的渴望，        诚信康，诚信康，            诚信康，诚信康，        方向，</a:t>
            </a:r>
            <a:endParaRPr lang="en-US" altLang="zh-CN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愿景有我灿烂辉煌。     我们的名字就是信仰。    我们的名字就是主张。 诚信康，诚信康，</a:t>
            </a:r>
            <a:endParaRPr lang="en-US" altLang="zh-CN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梦想着你的梦想，         渴望着你的渴望，           诚信康，诚信康，        我们的名字就是</a:t>
            </a:r>
            <a:endParaRPr lang="en-US" altLang="zh-CN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未来因我超越想象。     愿景有我灿烂辉煌。        我们的名字就是信仰。  希望。</a:t>
            </a:r>
            <a:endParaRPr lang="en-US" altLang="zh-CN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志高昂，情飞扬，         梦想着你的梦想，           责敢当，赢市场，         我们的名字就是</a:t>
            </a:r>
            <a:endParaRPr lang="en-US" altLang="zh-CN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诚意是金放光芒。         未来因我超越想象。       诚意是福共分享。          希望。</a:t>
            </a:r>
            <a:endParaRPr lang="en-US" altLang="zh-CN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en-US" altLang="zh-CN" sz="2400" dirty="0">
                <a:solidFill>
                  <a:schemeClr val="tx2"/>
                </a:solidFill>
                <a:effectLst>
                  <a:glow rad="76200">
                    <a:schemeClr val="accent1">
                      <a:alpha val="47000"/>
                    </a:schemeClr>
                  </a:glow>
                </a:effectLst>
              </a:rPr>
              <a:t>     </a:t>
            </a:r>
          </a:p>
          <a:p>
            <a:pPr marL="0" indent="0">
              <a:buNone/>
            </a:pPr>
            <a:endParaRPr lang="zh-CN" altLang="en-US" sz="2400" dirty="0">
              <a:solidFill>
                <a:schemeClr val="tx2"/>
              </a:solidFill>
              <a:effectLst>
                <a:glow rad="76200">
                  <a:schemeClr val="accent1">
                    <a:alpha val="47000"/>
                  </a:schemeClr>
                </a:glo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61933" y="124421"/>
            <a:ext cx="5724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070C0"/>
                </a:solidFill>
                <a:effectLst>
                  <a:glow rad="127000">
                    <a:srgbClr val="00FFFF">
                      <a:alpha val="88000"/>
                    </a:srgbClr>
                  </a:glow>
                </a:effectLst>
              </a:rPr>
              <a:t>“诚信就是阳光”</a:t>
            </a:r>
            <a:endParaRPr lang="zh-CN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glow rad="127000">
                  <a:srgbClr val="00FFFF">
                    <a:alpha val="88000"/>
                  </a:srgbClr>
                </a:glow>
              </a:effectLst>
            </a:endParaRPr>
          </a:p>
        </p:txBody>
      </p:sp>
      <p:pic>
        <p:nvPicPr>
          <p:cNvPr id="4" name="徐浩峻-诚信就是阳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1822" y="61270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26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5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1"/>
          <p:cNvSpPr>
            <a:spLocks noGrp="1"/>
          </p:cNvSpPr>
          <p:nvPr>
            <p:ph type="title"/>
          </p:nvPr>
        </p:nvSpPr>
        <p:spPr>
          <a:xfrm>
            <a:off x="1509714" y="257174"/>
            <a:ext cx="5448300" cy="685801"/>
          </a:xfrm>
        </p:spPr>
        <p:txBody>
          <a:bodyPr/>
          <a:lstStyle/>
          <a:p>
            <a:r>
              <a:rPr lang="zh-CN" altLang="en-US" sz="6000" dirty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辅导员寄语：</a:t>
            </a:r>
          </a:p>
        </p:txBody>
      </p:sp>
      <p:sp>
        <p:nvSpPr>
          <p:cNvPr id="23554" name="内容占位符 2"/>
          <p:cNvSpPr>
            <a:spLocks noGrp="1"/>
          </p:cNvSpPr>
          <p:nvPr>
            <p:ph idx="1"/>
          </p:nvPr>
        </p:nvSpPr>
        <p:spPr>
          <a:xfrm>
            <a:off x="129699" y="1557519"/>
            <a:ext cx="10980420" cy="488614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4000" dirty="0">
                <a:solidFill>
                  <a:srgbClr val="00B0F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   </a:t>
            </a:r>
            <a:r>
              <a:rPr lang="zh-CN" altLang="en-US" sz="4000" dirty="0">
                <a:solidFill>
                  <a:srgbClr val="00B0F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诚信是人生的最高美德，友善是心灵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000" dirty="0">
                <a:solidFill>
                  <a:srgbClr val="00B0F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的最高境界。队员们，在人生的渡口上，让我们点亮诚信、友善这两盏明灯，让世界不再寒冷，充满温馨</a:t>
            </a:r>
            <a:r>
              <a:rPr lang="en-US" altLang="zh-CN" sz="4000" dirty="0">
                <a:solidFill>
                  <a:srgbClr val="00B0F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, </a:t>
            </a:r>
            <a:r>
              <a:rPr lang="zh-CN" altLang="en-US" sz="4000" dirty="0">
                <a:solidFill>
                  <a:srgbClr val="00B0F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让我们的爱洒满每一个角落，使世界变得更加和谐美好！</a:t>
            </a:r>
          </a:p>
        </p:txBody>
      </p:sp>
      <p:pic>
        <p:nvPicPr>
          <p:cNvPr id="2" name="群星-少先队退旗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0805319" y="5834063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58364" y="600074"/>
            <a:ext cx="2433636" cy="2433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0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10897" y="1679826"/>
            <a:ext cx="10490516" cy="1323439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  <a:sp3d contourW="12700">
            <a:bevelT w="152400" h="50800" prst="softRound"/>
            <a:contourClr>
              <a:schemeClr val="bg1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谢谢大家的光临与指导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3574" r="-343" b="5610"/>
          <a:stretch>
            <a:fillRect/>
          </a:stretch>
        </p:blipFill>
        <p:spPr>
          <a:xfrm rot="19133003">
            <a:off x="9174" y="3466097"/>
            <a:ext cx="2644779" cy="3306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7566" y="4399167"/>
            <a:ext cx="3749803" cy="24347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24312" y="4699104"/>
            <a:ext cx="3148014" cy="2319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075" y="830263"/>
            <a:ext cx="10040938" cy="1589087"/>
          </a:xfrm>
        </p:spPr>
        <p:txBody>
          <a:bodyPr/>
          <a:lstStyle/>
          <a:p>
            <a:r>
              <a:rPr lang="zh-CN" altLang="en-US" sz="720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分享友善的小故事</a:t>
            </a:r>
          </a:p>
        </p:txBody>
      </p:sp>
      <p:pic>
        <p:nvPicPr>
          <p:cNvPr id="8" name="内容占位符 7" descr="图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02025" y="3429000"/>
            <a:ext cx="4187825" cy="3444875"/>
          </a:xfrm>
          <a:solidFill>
            <a:schemeClr val="accent2"/>
          </a:solidFill>
        </p:spPr>
      </p:pic>
      <p:pic>
        <p:nvPicPr>
          <p:cNvPr id="11" name="图片 10" descr="图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3041650"/>
            <a:ext cx="268763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 descr="图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04776">
            <a:off x="8465801" y="1628707"/>
            <a:ext cx="3334423" cy="431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55570" y="521371"/>
            <a:ext cx="7000875" cy="1106488"/>
          </a:xfrm>
        </p:spPr>
        <p:txBody>
          <a:bodyPr/>
          <a:lstStyle/>
          <a:p>
            <a:r>
              <a:rPr lang="zh-CN" altLang="en-US" sz="4800" dirty="0">
                <a:solidFill>
                  <a:srgbClr val="FF0000"/>
                </a:solidFill>
              </a:rPr>
              <a:t>我们身边的友善小故事</a:t>
            </a:r>
          </a:p>
        </p:txBody>
      </p:sp>
      <p:pic>
        <p:nvPicPr>
          <p:cNvPr id="5" name="图片 4" descr="大拇指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960000">
            <a:off x="10251440" y="4296410"/>
            <a:ext cx="1513205" cy="2364740"/>
          </a:xfrm>
          <a:prstGeom prst="rect">
            <a:avLst/>
          </a:prstGeom>
        </p:spPr>
      </p:pic>
      <p:pic>
        <p:nvPicPr>
          <p:cNvPr id="6" name="图片 5" descr="大拇指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640000">
            <a:off x="206375" y="4196080"/>
            <a:ext cx="1974850" cy="2617470"/>
          </a:xfrm>
          <a:prstGeom prst="rect">
            <a:avLst/>
          </a:prstGeom>
        </p:spPr>
      </p:pic>
      <p:pic>
        <p:nvPicPr>
          <p:cNvPr id="7" name="图片 6" descr="掌声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16210" y="937260"/>
            <a:ext cx="1831340" cy="1831340"/>
          </a:xfrm>
          <a:prstGeom prst="rect">
            <a:avLst/>
          </a:prstGeom>
        </p:spPr>
      </p:pic>
      <p:pic>
        <p:nvPicPr>
          <p:cNvPr id="8" name="图片 7" descr="食堂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29180" y="1558290"/>
            <a:ext cx="7330440" cy="5313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7265" y="1549400"/>
            <a:ext cx="7429500" cy="53562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9645" y="1573530"/>
            <a:ext cx="7444105" cy="5358765"/>
          </a:xfrm>
          <a:prstGeom prst="rect">
            <a:avLst/>
          </a:prstGeom>
        </p:spPr>
      </p:pic>
      <p:pic>
        <p:nvPicPr>
          <p:cNvPr id="12" name="图片 11" descr="摔倒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7260" y="1529080"/>
            <a:ext cx="7498715" cy="538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2" grpId="11"/>
      <p:bldP spid="2" grpId="12"/>
      <p:bldP spid="2" grpId="13"/>
      <p:bldP spid="2" grpId="14"/>
      <p:bldP spid="2" grpId="15"/>
      <p:bldP spid="2" grpId="16"/>
      <p:bldP spid="2" grpId="17"/>
      <p:bldP spid="2" grpId="18"/>
      <p:bldP spid="2" grpId="19"/>
      <p:bldP spid="2" grpId="20"/>
      <p:bldP spid="2" grpId="2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342332" y="99560"/>
            <a:ext cx="11934825" cy="1235740"/>
          </a:xfrm>
          <a:noFill/>
          <a:ln>
            <a:miter/>
          </a:ln>
          <a:effectLst>
            <a:glow rad="381000">
              <a:srgbClr val="00B0F0">
                <a:alpha val="80000"/>
              </a:srgbClr>
            </a:glow>
          </a:effectLst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zh-CN" altLang="en-US" sz="6000" dirty="0">
                <a:solidFill>
                  <a:srgbClr val="0070C0"/>
                </a:solidFill>
                <a:latin typeface="楷体_GB2312" charset="0"/>
                <a:ea typeface="楷体_GB2312" charset="0"/>
                <a:cs typeface="+mj-cs"/>
              </a:rPr>
              <a:t>欣赏小品</a:t>
            </a:r>
            <a:r>
              <a:rPr lang="en-US" altLang="zh-CN" sz="6000" dirty="0">
                <a:solidFill>
                  <a:srgbClr val="0070C0"/>
                </a:solidFill>
                <a:latin typeface="楷体_GB2312" charset="0"/>
                <a:ea typeface="楷体_GB2312" charset="0"/>
                <a:cs typeface="+mj-cs"/>
              </a:rPr>
              <a:t>“</a:t>
            </a:r>
            <a:r>
              <a:rPr lang="zh-CN" altLang="en-US" sz="6000" dirty="0">
                <a:solidFill>
                  <a:srgbClr val="0070C0"/>
                </a:solidFill>
                <a:latin typeface="楷体_GB2312" charset="0"/>
                <a:ea typeface="楷体_GB2312" charset="0"/>
                <a:cs typeface="+mj-cs"/>
              </a:rPr>
              <a:t>在心里，给诚信安个家</a:t>
            </a:r>
            <a:r>
              <a:rPr lang="en-US" altLang="zh-CN" sz="6000" dirty="0">
                <a:solidFill>
                  <a:srgbClr val="0070C0"/>
                </a:solidFill>
                <a:latin typeface="楷体_GB2312" charset="0"/>
                <a:ea typeface="楷体_GB2312" charset="0"/>
                <a:cs typeface="+mj-cs"/>
              </a:rPr>
              <a:t>”</a:t>
            </a: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645889" y="4021138"/>
            <a:ext cx="10985500" cy="2836862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chemeClr val="accent6"/>
                </a:solidFill>
                <a:latin typeface="宋体" charset="0"/>
                <a:ea typeface="宋体" charset="0"/>
                <a:cs typeface="+mn-cs"/>
              </a:rPr>
              <a:t>我们的生活中无处不被荣誉、金钱、才学、机敏、美貌、诚信等围绕着，那么什么对我们才是最重要的呢？</a:t>
            </a:r>
          </a:p>
        </p:txBody>
      </p:sp>
      <p:pic>
        <p:nvPicPr>
          <p:cNvPr id="6" name="图片 5" descr="诚信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139048">
            <a:off x="9930913" y="1449057"/>
            <a:ext cx="2246226" cy="262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诚信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244454">
            <a:off x="360792" y="1499093"/>
            <a:ext cx="1937442" cy="254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诚信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2213" y="1651000"/>
            <a:ext cx="430847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/>
              <a:t>这些算不算诚信呢？思考一下吧！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347788"/>
            <a:ext cx="10985500" cy="52752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F71807"/>
                </a:solidFill>
                <a:latin typeface="宋体" charset="-122"/>
                <a:ea typeface="宋体" charset="-122"/>
              </a:rPr>
              <a:t>1.</a:t>
            </a:r>
            <a:r>
              <a:rPr lang="zh-CN" altLang="en-US" sz="3200" b="1">
                <a:solidFill>
                  <a:srgbClr val="F71807"/>
                </a:solidFill>
                <a:latin typeface="宋体" charset="-122"/>
                <a:ea typeface="宋体" charset="-122"/>
              </a:rPr>
              <a:t>当妈妈问你身体可好时，原本生病的你说</a:t>
            </a:r>
            <a:r>
              <a:rPr lang="en-US" altLang="zh-CN" sz="3200" b="1">
                <a:solidFill>
                  <a:srgbClr val="F71807"/>
                </a:solidFill>
                <a:latin typeface="宋体" charset="-122"/>
                <a:ea typeface="宋体" charset="-122"/>
              </a:rPr>
              <a:t>“</a:t>
            </a:r>
            <a:r>
              <a:rPr lang="zh-CN" altLang="en-US" sz="3200" b="1">
                <a:solidFill>
                  <a:srgbClr val="F71807"/>
                </a:solidFill>
                <a:latin typeface="宋体" charset="-122"/>
                <a:ea typeface="宋体" charset="-122"/>
              </a:rPr>
              <a:t>一切都好</a:t>
            </a:r>
            <a:r>
              <a:rPr lang="en-US" altLang="zh-CN" sz="3200" b="1">
                <a:solidFill>
                  <a:srgbClr val="F71807"/>
                </a:solidFill>
                <a:latin typeface="宋体" charset="-122"/>
                <a:ea typeface="宋体" charset="-122"/>
              </a:rPr>
              <a:t>”</a:t>
            </a:r>
            <a:r>
              <a:rPr lang="zh-CN" altLang="en-US" sz="3200" b="1">
                <a:solidFill>
                  <a:srgbClr val="F71807"/>
                </a:solidFill>
                <a:latin typeface="宋体" charset="-122"/>
                <a:ea typeface="宋体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B0F0"/>
                </a:solidFill>
                <a:latin typeface="宋体" charset="-122"/>
                <a:ea typeface="宋体" charset="-122"/>
              </a:rPr>
              <a:t>2.</a:t>
            </a:r>
            <a:r>
              <a:rPr lang="zh-CN" altLang="en-US" sz="3200" b="1">
                <a:solidFill>
                  <a:srgbClr val="00B0F0"/>
                </a:solidFill>
                <a:latin typeface="宋体" charset="-122"/>
                <a:ea typeface="宋体" charset="-122"/>
              </a:rPr>
              <a:t>面对身患重病的病人，医生称没太大问题。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EC12BC"/>
                </a:solidFill>
                <a:latin typeface="宋体" charset="-122"/>
                <a:ea typeface="宋体" charset="-122"/>
              </a:rPr>
              <a:t>3.</a:t>
            </a:r>
            <a:r>
              <a:rPr lang="zh-CN" altLang="en-US" sz="3200" b="1">
                <a:solidFill>
                  <a:srgbClr val="EC12BC"/>
                </a:solidFill>
                <a:latin typeface="宋体" charset="-122"/>
                <a:ea typeface="宋体" charset="-122"/>
              </a:rPr>
              <a:t>当朋友问你她买的书包是否漂亮时，虽然你认为一般，但你说书包很有个性。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FA50B"/>
                </a:solidFill>
                <a:latin typeface="宋体" charset="-122"/>
                <a:ea typeface="宋体" charset="-122"/>
              </a:rPr>
              <a:t>4.</a:t>
            </a:r>
            <a:r>
              <a:rPr lang="zh-CN" altLang="en-US" sz="3200" b="1">
                <a:solidFill>
                  <a:srgbClr val="0FA50B"/>
                </a:solidFill>
                <a:latin typeface="宋体" charset="-122"/>
                <a:ea typeface="宋体" charset="-122"/>
              </a:rPr>
              <a:t>同学打破了实验器材，你答应帮他隐瞒。老师问你时，你装作不知道。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09950" y="76200"/>
            <a:ext cx="5216525" cy="925513"/>
          </a:xfrm>
        </p:spPr>
        <p:txBody>
          <a:bodyPr/>
          <a:lstStyle/>
          <a:p>
            <a:pPr algn="ctr"/>
            <a:r>
              <a:rPr lang="zh-CN" altLang="en-US" sz="5400">
                <a:solidFill>
                  <a:srgbClr val="8B1FDF"/>
                </a:solidFill>
              </a:rPr>
              <a:t>猜成语环节</a:t>
            </a:r>
          </a:p>
        </p:txBody>
      </p:sp>
      <p:sp>
        <p:nvSpPr>
          <p:cNvPr id="17410" name="文本框 3"/>
          <p:cNvSpPr txBox="1">
            <a:spLocks noChangeArrowheads="1"/>
          </p:cNvSpPr>
          <p:nvPr/>
        </p:nvSpPr>
        <p:spPr bwMode="auto">
          <a:xfrm>
            <a:off x="6107113" y="3298825"/>
            <a:ext cx="309562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ea typeface="微软雅黑"/>
            </a:endParaRPr>
          </a:p>
        </p:txBody>
      </p:sp>
      <p:sp>
        <p:nvSpPr>
          <p:cNvPr id="5" name="矩形 4"/>
          <p:cNvSpPr/>
          <p:nvPr/>
        </p:nvSpPr>
        <p:spPr>
          <a:xfrm rot="900000">
            <a:off x="1355090" y="1230630"/>
            <a:ext cx="422910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71807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_GB2312" charset="0"/>
                <a:ea typeface="楷体_GB2312" charset="0"/>
                <a:cs typeface="+mn-cs"/>
              </a:rPr>
              <a:t>你比划</a:t>
            </a:r>
          </a:p>
        </p:txBody>
      </p:sp>
      <p:sp>
        <p:nvSpPr>
          <p:cNvPr id="6" name="矩形 5"/>
          <p:cNvSpPr/>
          <p:nvPr/>
        </p:nvSpPr>
        <p:spPr>
          <a:xfrm rot="20700000">
            <a:off x="7064375" y="1274445"/>
            <a:ext cx="3619500" cy="11887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FA50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楷体_GB2312" charset="0"/>
                <a:ea typeface="楷体_GB2312" charset="0"/>
                <a:cs typeface="+mn-cs"/>
              </a:rPr>
              <a:t>我来猜</a:t>
            </a:r>
          </a:p>
        </p:txBody>
      </p:sp>
      <p:sp>
        <p:nvSpPr>
          <p:cNvPr id="7" name="矩形 6"/>
          <p:cNvSpPr/>
          <p:nvPr/>
        </p:nvSpPr>
        <p:spPr>
          <a:xfrm>
            <a:off x="5974715" y="1805305"/>
            <a:ext cx="1021080" cy="109728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  <a:ea typeface="+mn-ea"/>
                <a:cs typeface="+mn-cs"/>
              </a:rPr>
              <a:t>，</a:t>
            </a:r>
          </a:p>
        </p:txBody>
      </p:sp>
      <p:pic>
        <p:nvPicPr>
          <p:cNvPr id="8" name="图片 7" descr="比划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3648075"/>
            <a:ext cx="7740650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你猜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3662363"/>
            <a:ext cx="4306888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5" grpId="0" animBg="1"/>
      <p:bldP spid="5" grpId="1" animBg="1"/>
      <p:bldP spid="5" grpId="2" animBg="1"/>
      <p:bldP spid="5" grpId="3" animBg="1"/>
      <p:bldP spid="5" grpId="4" bldLvl="0" animBg="1"/>
      <p:bldP spid="6" grpId="0"/>
      <p:bldP spid="6" grpId="1"/>
      <p:bldP spid="6" grpId="2"/>
      <p:bldP spid="7" grpId="0"/>
      <p:bldP spid="7" grpId="1"/>
      <p:bldP spid="7" grpId="2"/>
      <p:bldP spid="7" grpId="3"/>
      <p:bldP spid="7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xfrm>
            <a:off x="1485900" y="68263"/>
            <a:ext cx="8853488" cy="893762"/>
          </a:xfrm>
        </p:spPr>
        <p:txBody>
          <a:bodyPr/>
          <a:lstStyle/>
          <a:p>
            <a:r>
              <a:rPr lang="zh-CN" altLang="en-US" sz="5400" dirty="0">
                <a:solidFill>
                  <a:srgbClr val="00FFFF"/>
                </a:solidFill>
                <a:latin typeface="宋体" charset="-122"/>
                <a:ea typeface="宋体" charset="-122"/>
              </a:rPr>
              <a:t>第一小队（代表）：</a:t>
            </a:r>
          </a:p>
        </p:txBody>
      </p:sp>
      <p:sp>
        <p:nvSpPr>
          <p:cNvPr id="18434" name="内容占位符 2"/>
          <p:cNvSpPr>
            <a:spLocks noGrp="1"/>
          </p:cNvSpPr>
          <p:nvPr>
            <p:ph idx="1"/>
          </p:nvPr>
        </p:nvSpPr>
        <p:spPr>
          <a:xfrm>
            <a:off x="1045741" y="1350251"/>
            <a:ext cx="9130226" cy="4919922"/>
          </a:xfrm>
        </p:spPr>
        <p:txBody>
          <a:bodyPr numCol="2" spcCol="144000"/>
          <a:lstStyle/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charset="-122"/>
                <a:ea typeface="宋体" charset="-122"/>
              </a:rPr>
              <a:t>表里如一、</a:t>
            </a:r>
            <a:endParaRPr lang="en-US" altLang="zh-CN" sz="5400" b="1" dirty="0">
              <a:solidFill>
                <a:srgbClr val="FF0000"/>
              </a:solidFill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charset="-122"/>
                <a:ea typeface="宋体" charset="-122"/>
              </a:rPr>
              <a:t>一诺千金、</a:t>
            </a:r>
            <a:endParaRPr lang="en-US" altLang="zh-CN" sz="5400" b="1" dirty="0">
              <a:solidFill>
                <a:srgbClr val="FF0000"/>
              </a:solidFill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charset="-122"/>
                <a:ea typeface="宋体" charset="-122"/>
              </a:rPr>
              <a:t>言而有信、</a:t>
            </a:r>
            <a:endParaRPr lang="en-US" altLang="zh-CN" sz="5400" b="1" dirty="0">
              <a:solidFill>
                <a:srgbClr val="FF0000"/>
              </a:solidFill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charset="-122"/>
                <a:ea typeface="宋体" charset="-122"/>
              </a:rPr>
              <a:t>抱诚守真、</a:t>
            </a:r>
            <a:endParaRPr lang="en-US" altLang="zh-CN" sz="5400" b="1" dirty="0">
              <a:solidFill>
                <a:srgbClr val="FF0000"/>
              </a:solidFill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charset="-122"/>
                <a:ea typeface="宋体" charset="-122"/>
              </a:rPr>
              <a:t>一言九鼎、</a:t>
            </a:r>
            <a:endParaRPr lang="en-US" altLang="zh-CN" sz="5400" b="1" dirty="0">
              <a:solidFill>
                <a:srgbClr val="FF0000"/>
              </a:solidFill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8A826"/>
                </a:solidFill>
                <a:latin typeface="宋体" charset="-122"/>
                <a:ea typeface="宋体" charset="-122"/>
              </a:rPr>
              <a:t>信口开河、</a:t>
            </a:r>
            <a:endParaRPr lang="en-US" altLang="zh-CN" sz="5400" b="1" dirty="0">
              <a:solidFill>
                <a:srgbClr val="08A826"/>
              </a:solidFill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8A826"/>
                </a:solidFill>
                <a:latin typeface="宋体" charset="-122"/>
                <a:ea typeface="宋体" charset="-122"/>
              </a:rPr>
              <a:t>彬彬有礼、</a:t>
            </a:r>
            <a:endParaRPr lang="en-US" altLang="zh-CN" sz="5400" b="1" dirty="0">
              <a:solidFill>
                <a:srgbClr val="08A826"/>
              </a:solidFill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8A826"/>
                </a:solidFill>
                <a:latin typeface="宋体" charset="-122"/>
                <a:ea typeface="宋体" charset="-122"/>
              </a:rPr>
              <a:t>谦谦君子、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8A826"/>
                </a:solidFill>
                <a:latin typeface="宋体" charset="-122"/>
                <a:ea typeface="宋体" charset="-122"/>
              </a:rPr>
              <a:t>平易近人、</a:t>
            </a:r>
            <a:endParaRPr lang="en-US" altLang="zh-CN" sz="5400" b="1" dirty="0">
              <a:solidFill>
                <a:srgbClr val="08A826"/>
              </a:solidFill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8A826"/>
                </a:solidFill>
                <a:latin typeface="宋体" charset="-122"/>
                <a:ea typeface="宋体" charset="-122"/>
              </a:rPr>
              <a:t>心口不一。</a:t>
            </a:r>
            <a:endParaRPr lang="en-US" altLang="zh-CN" sz="5400" b="1" dirty="0">
              <a:solidFill>
                <a:srgbClr val="08A826"/>
              </a:solidFill>
              <a:latin typeface="宋体" charset="-122"/>
              <a:ea typeface="宋体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90885" y="4743450"/>
            <a:ext cx="3714750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>
          <a:xfrm>
            <a:off x="1509713" y="19050"/>
            <a:ext cx="8853487" cy="965200"/>
          </a:xfrm>
        </p:spPr>
        <p:txBody>
          <a:bodyPr/>
          <a:lstStyle/>
          <a:p>
            <a:r>
              <a:rPr lang="zh-CN" altLang="en-US" sz="5400" dirty="0">
                <a:solidFill>
                  <a:srgbClr val="00FFFF"/>
                </a:solidFill>
                <a:latin typeface="宋体" charset="-122"/>
                <a:ea typeface="宋体" charset="-122"/>
              </a:rPr>
              <a:t>第二小队（代表）：</a:t>
            </a:r>
          </a:p>
        </p:txBody>
      </p:sp>
      <p:sp>
        <p:nvSpPr>
          <p:cNvPr id="19458" name="内容占位符 2"/>
          <p:cNvSpPr>
            <a:spLocks noGrp="1"/>
          </p:cNvSpPr>
          <p:nvPr>
            <p:ph idx="1"/>
          </p:nvPr>
        </p:nvSpPr>
        <p:spPr>
          <a:xfrm>
            <a:off x="979714" y="1302328"/>
            <a:ext cx="8974183" cy="5150723"/>
          </a:xfrm>
        </p:spPr>
        <p:txBody>
          <a:bodyPr numCol="2" spcCol="180000"/>
          <a:lstStyle/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一言为定、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忠厚老实、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诚心诚意、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文质彬彬、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洗耳恭听、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规规矩矩、</a:t>
            </a:r>
            <a:endParaRPr lang="en-US" altLang="zh-CN" sz="5400" b="1" dirty="0">
              <a:solidFill>
                <a:srgbClr val="0070C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金口玉言、</a:t>
            </a:r>
            <a:endParaRPr lang="en-US" altLang="zh-CN" sz="5400" b="1" dirty="0">
              <a:solidFill>
                <a:srgbClr val="0070C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说一不二、</a:t>
            </a:r>
            <a:endParaRPr lang="en-US" altLang="zh-CN" sz="5400" b="1" dirty="0">
              <a:solidFill>
                <a:srgbClr val="0070C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诚信为本、</a:t>
            </a:r>
            <a:endParaRPr lang="en-US" altLang="zh-CN" sz="5400" b="1" dirty="0">
              <a:solidFill>
                <a:srgbClr val="0070C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抱柱之信。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9344" y="4550501"/>
            <a:ext cx="3182656" cy="2259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dirty="0">
                <a:solidFill>
                  <a:srgbClr val="00FFFF"/>
                </a:solidFill>
                <a:latin typeface="宋体" charset="-122"/>
                <a:ea typeface="宋体" charset="-122"/>
              </a:rPr>
              <a:t>第三小队（代表）：</a:t>
            </a:r>
          </a:p>
        </p:txBody>
      </p:sp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976529" y="1347790"/>
            <a:ext cx="9386671" cy="4883194"/>
          </a:xfrm>
        </p:spPr>
        <p:txBody>
          <a:bodyPr numCol="2" spcCol="180000"/>
          <a:lstStyle/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真心诚意、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和睦相处、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正人君子、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表里一致、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背信弃义、</a:t>
            </a:r>
            <a:endParaRPr lang="en-US" altLang="zh-CN" sz="54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8A826"/>
                </a:solidFill>
                <a:latin typeface="宋体" pitchFamily="2" charset="-122"/>
                <a:ea typeface="宋体" pitchFamily="2" charset="-122"/>
              </a:rPr>
              <a:t>忠信乐意、</a:t>
            </a:r>
            <a:endParaRPr lang="en-US" altLang="zh-CN" sz="5400" b="1" dirty="0">
              <a:solidFill>
                <a:srgbClr val="08A826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8A826"/>
                </a:solidFill>
                <a:latin typeface="宋体" pitchFamily="2" charset="-122"/>
                <a:ea typeface="宋体" pitchFamily="2" charset="-122"/>
              </a:rPr>
              <a:t>全心全意、</a:t>
            </a:r>
            <a:endParaRPr lang="en-US" altLang="zh-CN" sz="5400" b="1" dirty="0">
              <a:solidFill>
                <a:srgbClr val="08A826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8A826"/>
                </a:solidFill>
                <a:latin typeface="宋体" pitchFamily="2" charset="-122"/>
                <a:ea typeface="宋体" pitchFamily="2" charset="-122"/>
              </a:rPr>
              <a:t>心口如一、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8A826"/>
                </a:solidFill>
                <a:latin typeface="宋体" pitchFamily="2" charset="-122"/>
                <a:ea typeface="宋体" pitchFamily="2" charset="-122"/>
              </a:rPr>
              <a:t>推心置腹、</a:t>
            </a:r>
            <a:endParaRPr lang="en-US" altLang="zh-CN" sz="5400" b="1" dirty="0">
              <a:solidFill>
                <a:srgbClr val="08A826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5400" b="1" dirty="0">
                <a:solidFill>
                  <a:srgbClr val="08A826"/>
                </a:solidFill>
                <a:latin typeface="宋体" pitchFamily="2" charset="-122"/>
                <a:ea typeface="宋体" pitchFamily="2" charset="-122"/>
              </a:rPr>
              <a:t>推诚相见。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15475" y="4619625"/>
            <a:ext cx="2676525" cy="223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</p:bldLst>
  </p:timing>
</p:sld>
</file>

<file path=ppt/theme/theme1.xml><?xml version="1.0" encoding="utf-8"?>
<a:theme xmlns:a="http://schemas.openxmlformats.org/drawingml/2006/main" name="A000120141119A01PPBG">
  <a:themeElements>
    <a:clrScheme name="自定义 186">
      <a:dk1>
        <a:srgbClr val="4B4D4F"/>
      </a:dk1>
      <a:lt1>
        <a:srgbClr val="FFFFFF"/>
      </a:lt1>
      <a:dk2>
        <a:srgbClr val="3D3F41"/>
      </a:dk2>
      <a:lt2>
        <a:srgbClr val="EEECE1"/>
      </a:lt2>
      <a:accent1>
        <a:srgbClr val="DC5C31"/>
      </a:accent1>
      <a:accent2>
        <a:srgbClr val="EA9B26"/>
      </a:accent2>
      <a:accent3>
        <a:srgbClr val="D36D8D"/>
      </a:accent3>
      <a:accent4>
        <a:srgbClr val="D46E5A"/>
      </a:accent4>
      <a:accent5>
        <a:srgbClr val="FCCF86"/>
      </a:accent5>
      <a:accent6>
        <a:srgbClr val="AA5ED4"/>
      </a:accent6>
      <a:hlink>
        <a:srgbClr val="00B0F0"/>
      </a:hlink>
      <a:folHlink>
        <a:srgbClr val="AFB2B4"/>
      </a:folHlink>
    </a:clrScheme>
    <a:fontScheme name="KSO主题文字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603</Words>
  <Application>Microsoft Office PowerPoint</Application>
  <PresentationFormat>宽屏</PresentationFormat>
  <Paragraphs>77</Paragraphs>
  <Slides>13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华文行楷</vt:lpstr>
      <vt:lpstr>楷体_GB2312</vt:lpstr>
      <vt:lpstr>宋体</vt:lpstr>
      <vt:lpstr>微软雅黑</vt:lpstr>
      <vt:lpstr>Arial</vt:lpstr>
      <vt:lpstr>Arial Black</vt:lpstr>
      <vt:lpstr>Calibri</vt:lpstr>
      <vt:lpstr>Wingdings</vt:lpstr>
      <vt:lpstr>A000120141119A01PPBG</vt:lpstr>
      <vt:lpstr>与诚信为友  与友善同行</vt:lpstr>
      <vt:lpstr>分享友善的小故事</vt:lpstr>
      <vt:lpstr>我们身边的友善小故事</vt:lpstr>
      <vt:lpstr>欣赏小品“在心里，给诚信安个家”</vt:lpstr>
      <vt:lpstr>这些算不算诚信呢？思考一下吧！</vt:lpstr>
      <vt:lpstr>猜成语环节</vt:lpstr>
      <vt:lpstr>第一小队（代表）：</vt:lpstr>
      <vt:lpstr>第二小队（代表）：</vt:lpstr>
      <vt:lpstr>第三小队（代表）：</vt:lpstr>
      <vt:lpstr>第四小队（代表）：</vt:lpstr>
      <vt:lpstr>欣赏歌曲</vt:lpstr>
      <vt:lpstr>辅导员寄语：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best</dc:creator>
  <cp:lastModifiedBy>Administrator</cp:lastModifiedBy>
  <cp:revision>69</cp:revision>
  <dcterms:created xsi:type="dcterms:W3CDTF">2015-11-22T13:09:00Z</dcterms:created>
  <dcterms:modified xsi:type="dcterms:W3CDTF">2017-05-22T06:06:36Z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2052-10.1.0.5346</vt:lpwstr>
  </property>
</Properties>
</file>