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6" r:id="rId3"/>
    <p:sldId id="272" r:id="rId4"/>
    <p:sldId id="267" r:id="rId5"/>
    <p:sldId id="258" r:id="rId6"/>
    <p:sldId id="261" r:id="rId7"/>
    <p:sldId id="268" r:id="rId8"/>
    <p:sldId id="269" r:id="rId9"/>
    <p:sldId id="270" r:id="rId10"/>
    <p:sldId id="271" r:id="rId11"/>
    <p:sldId id="260" r:id="rId12"/>
    <p:sldId id="262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0" autoAdjust="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5E07-9D54-4B8E-9DA0-31CA1987B039}" type="datetimeFigureOut">
              <a:rPr lang="zh-CN" altLang="en-US" smtClean="0"/>
              <a:pPr/>
              <a:t>2017-10-26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B715-8756-4D68-BBEE-DC6956374F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5E07-9D54-4B8E-9DA0-31CA1987B039}" type="datetimeFigureOut">
              <a:rPr lang="zh-CN" altLang="en-US" smtClean="0"/>
              <a:pPr/>
              <a:t>2017-10-26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B715-8756-4D68-BBEE-DC6956374F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5E07-9D54-4B8E-9DA0-31CA1987B039}" type="datetimeFigureOut">
              <a:rPr lang="zh-CN" altLang="en-US" smtClean="0"/>
              <a:pPr/>
              <a:t>2017-10-26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B715-8756-4D68-BBEE-DC6956374F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5E07-9D54-4B8E-9DA0-31CA1987B039}" type="datetimeFigureOut">
              <a:rPr lang="zh-CN" altLang="en-US" smtClean="0"/>
              <a:pPr/>
              <a:t>2017-10-26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B715-8756-4D68-BBEE-DC6956374F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5E07-9D54-4B8E-9DA0-31CA1987B039}" type="datetimeFigureOut">
              <a:rPr lang="zh-CN" altLang="en-US" smtClean="0"/>
              <a:pPr/>
              <a:t>2017-10-26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B715-8756-4D68-BBEE-DC6956374F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5E07-9D54-4B8E-9DA0-31CA1987B039}" type="datetimeFigureOut">
              <a:rPr lang="zh-CN" altLang="en-US" smtClean="0"/>
              <a:pPr/>
              <a:t>2017-10-26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B715-8756-4D68-BBEE-DC6956374F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5E07-9D54-4B8E-9DA0-31CA1987B039}" type="datetimeFigureOut">
              <a:rPr lang="zh-CN" altLang="en-US" smtClean="0"/>
              <a:pPr/>
              <a:t>2017-10-26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B715-8756-4D68-BBEE-DC6956374F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5E07-9D54-4B8E-9DA0-31CA1987B039}" type="datetimeFigureOut">
              <a:rPr lang="zh-CN" altLang="en-US" smtClean="0"/>
              <a:pPr/>
              <a:t>2017-10-26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B715-8756-4D68-BBEE-DC6956374F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5E07-9D54-4B8E-9DA0-31CA1987B039}" type="datetimeFigureOut">
              <a:rPr lang="zh-CN" altLang="en-US" smtClean="0"/>
              <a:pPr/>
              <a:t>2017-10-26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B715-8756-4D68-BBEE-DC6956374F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5E07-9D54-4B8E-9DA0-31CA1987B039}" type="datetimeFigureOut">
              <a:rPr lang="zh-CN" altLang="en-US" smtClean="0"/>
              <a:pPr/>
              <a:t>2017-10-26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B715-8756-4D68-BBEE-DC6956374F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5E07-9D54-4B8E-9DA0-31CA1987B039}" type="datetimeFigureOut">
              <a:rPr lang="zh-CN" altLang="en-US" smtClean="0"/>
              <a:pPr/>
              <a:t>2017-10-26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B715-8756-4D68-BBEE-DC6956374F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55E07-9D54-4B8E-9DA0-31CA1987B039}" type="datetimeFigureOut">
              <a:rPr lang="zh-CN" altLang="en-US" smtClean="0"/>
              <a:pPr/>
              <a:t>2017-10-26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BB715-8756-4D68-BBEE-DC6956374F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tim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995936" y="2564904"/>
            <a:ext cx="4572000" cy="12311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zh-CN" sz="2800" b="1" dirty="0" smtClean="0">
                <a:solidFill>
                  <a:srgbClr val="FF0000"/>
                </a:solidFill>
              </a:rPr>
              <a:t>“度量大如海，意志坚如铁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”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zh-CN" altLang="zh-CN" sz="2800" b="1" dirty="0" smtClean="0">
                <a:solidFill>
                  <a:srgbClr val="FF0000"/>
                </a:solidFill>
              </a:rPr>
              <a:t>“人民的光荣”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pPr algn="r"/>
            <a:r>
              <a:rPr lang="en-US" altLang="zh-CN" b="1" dirty="0" smtClean="0"/>
              <a:t>——</a:t>
            </a:r>
            <a:r>
              <a:rPr lang="zh-CN" altLang="en-US" b="1" dirty="0" smtClean="0"/>
              <a:t>毛泽东评价朱德</a:t>
            </a:r>
            <a:endParaRPr lang="zh-CN" altLang="en-US" b="1" dirty="0"/>
          </a:p>
        </p:txBody>
      </p:sp>
      <p:sp>
        <p:nvSpPr>
          <p:cNvPr id="6" name="矩形 5"/>
          <p:cNvSpPr/>
          <p:nvPr/>
        </p:nvSpPr>
        <p:spPr>
          <a:xfrm>
            <a:off x="4175448" y="4005064"/>
            <a:ext cx="49685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           </a:t>
            </a:r>
            <a:r>
              <a:rPr lang="zh-CN" altLang="zh-CN" sz="2400" b="1" dirty="0" smtClean="0"/>
              <a:t>延安各界隆重举行追悼八路军总司令朱德的母亲钟太夫人的大会，这是中国共产党历史上</a:t>
            </a:r>
            <a:r>
              <a:rPr lang="zh-CN" altLang="zh-CN" sz="2400" b="1" dirty="0" smtClean="0">
                <a:solidFill>
                  <a:srgbClr val="FF0000"/>
                </a:solidFill>
              </a:rPr>
              <a:t>仅有的一次</a:t>
            </a:r>
            <a:r>
              <a:rPr lang="zh-CN" altLang="zh-CN" sz="2400" b="1" dirty="0" smtClean="0"/>
              <a:t>为</a:t>
            </a:r>
            <a:r>
              <a:rPr lang="zh-CN" altLang="zh-CN" sz="2400" b="1" dirty="0" smtClean="0">
                <a:solidFill>
                  <a:srgbClr val="FF0000"/>
                </a:solidFill>
              </a:rPr>
              <a:t>党的领导人的母亲</a:t>
            </a:r>
            <a:r>
              <a:rPr lang="zh-CN" altLang="zh-CN" sz="2400" b="1" dirty="0" smtClean="0"/>
              <a:t>举行的公祭仪式。</a:t>
            </a:r>
            <a:endParaRPr lang="zh-CN" altLang="en-US" sz="2400" b="1" dirty="0"/>
          </a:p>
        </p:txBody>
      </p:sp>
      <p:pic>
        <p:nvPicPr>
          <p:cNvPr id="7" name="图片 6" descr="timgCA5M5VU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08720"/>
            <a:ext cx="4067944" cy="56166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timg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771800" y="328008"/>
            <a:ext cx="5904656" cy="50167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2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深化母亲形象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Calibri" panose="020F0502020204030204" pitchFamily="34" charset="0"/>
            </a:endParaRPr>
          </a:p>
          <a:p>
            <a:r>
              <a:rPr lang="en-US" altLang="zh-CN" sz="3200" dirty="0" smtClean="0"/>
              <a:t>         </a:t>
            </a:r>
            <a:r>
              <a:rPr lang="zh-CN" altLang="zh-CN" sz="3200" b="1" dirty="0" smtClean="0"/>
              <a:t>朱德由爱母亲推及爱和母亲一样命运的千百万劳动群众。     这是无产阶级革命家对中国儒家思想“老吾老以及人之老”的传承，更</a:t>
            </a:r>
            <a:r>
              <a:rPr lang="zh-CN" altLang="en-US" sz="3200" b="1" dirty="0" smtClean="0"/>
              <a:t>是</a:t>
            </a:r>
            <a:r>
              <a:rPr lang="zh-CN" altLang="zh-CN" sz="3200" b="1" dirty="0" smtClean="0"/>
              <a:t>母亲对儿子深远影</a:t>
            </a:r>
            <a:r>
              <a:rPr lang="zh-CN" altLang="zh-CN" sz="3200" b="1" smtClean="0"/>
              <a:t>响</a:t>
            </a:r>
            <a:r>
              <a:rPr lang="zh-CN" altLang="zh-CN" sz="3200" b="1" smtClean="0"/>
              <a:t>的</a:t>
            </a:r>
            <a:r>
              <a:rPr lang="zh-CN" altLang="en-US" sz="3200" b="1" smtClean="0"/>
              <a:t>力</a:t>
            </a:r>
            <a:r>
              <a:rPr lang="zh-CN" altLang="zh-CN" sz="3200" b="1" smtClean="0"/>
              <a:t>证</a:t>
            </a:r>
            <a:r>
              <a:rPr lang="zh-CN" altLang="zh-CN" sz="3200" b="1" dirty="0" smtClean="0"/>
              <a:t>。母亲</a:t>
            </a:r>
            <a:r>
              <a:rPr lang="zh-CN" altLang="en-US" sz="3200" b="1" dirty="0" smtClean="0"/>
              <a:t>高尚的品格、</a:t>
            </a:r>
            <a:r>
              <a:rPr lang="zh-CN" altLang="zh-CN" sz="3200" b="1" dirty="0" smtClean="0"/>
              <a:t>朴素的阶级意识，在儿子幼时的心底生根发芽，此时已然长成了参天大树。</a:t>
            </a:r>
            <a:endParaRPr lang="zh-CN" altLang="zh-CN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timg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831490" y="969432"/>
            <a:ext cx="5688632" cy="163004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写颁奖词，评价母亲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1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、结合课文，用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记叙、议论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相结合的方式，以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《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我心目中的最美母亲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》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为题，为朱德的母亲写一段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100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字左右的颁奖词。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915816" y="2780928"/>
            <a:ext cx="5832648" cy="26776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示例</a:t>
            </a:r>
            <a:r>
              <a:rPr kumimoji="0" lang="zh-CN" sz="2000" b="1" i="0" u="none" strike="noStrike" cap="none" normalizeH="0" baseline="0" dirty="0" smtClean="0">
                <a:ln>
                  <a:noFill/>
                </a:ln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：为</a:t>
            </a:r>
            <a:r>
              <a:rPr kumimoji="0" lang="zh-CN" altLang="zh-CN" sz="2000" b="1" i="0" u="none" strike="noStrike" cap="none" normalizeH="0" baseline="0" dirty="0" smtClean="0">
                <a:ln>
                  <a:noFill/>
                </a:ln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《</a:t>
            </a:r>
            <a:r>
              <a:rPr kumimoji="0" lang="zh-CN" sz="2000" b="1" i="0" u="none" strike="noStrike" cap="none" normalizeH="0" baseline="0" dirty="0" smtClean="0">
                <a:ln>
                  <a:noFill/>
                </a:ln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背影</a:t>
            </a:r>
            <a:r>
              <a:rPr kumimoji="0" lang="zh-CN" altLang="zh-CN" sz="2000" b="1" i="0" u="none" strike="noStrike" cap="none" normalizeH="0" baseline="0" dirty="0" smtClean="0">
                <a:ln>
                  <a:noFill/>
                </a:ln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》</a:t>
            </a:r>
            <a:r>
              <a:rPr kumimoji="0" lang="zh-CN" sz="2000" b="1" i="0" u="none" strike="noStrike" cap="none" normalizeH="0" baseline="0" dirty="0" smtClean="0">
                <a:ln>
                  <a:noFill/>
                </a:ln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中的父亲写颁奖词。</a:t>
            </a:r>
            <a:endParaRPr kumimoji="0" lang="zh-CN" sz="2000" b="1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   </a:t>
            </a:r>
            <a:r>
              <a:rPr kumimoji="0" lang="zh-CN" sz="2400" b="1" i="0" u="none" strike="noStrike" cap="none" normalizeH="0" baseline="0" dirty="0" smtClean="0">
                <a:ln>
                  <a:noFill/>
                </a:ln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年迈体衰，你勉力支撑；家境惨淡，你毫不绝望。你对儿子的爱，深沉如山。你虽然不善言辞，但胸膛中却燃有火烛，滚烫的爱心，从那句句叮咛，份份嘱咐，个个红橘，次次背影中流露而出。你的爱是厚重的，是无声的，更是伟大的。</a:t>
            </a:r>
            <a:endParaRPr kumimoji="0" lang="en-US" altLang="zh-CN" sz="2400" b="1" i="0" u="none" strike="noStrike" cap="none" normalizeH="0" baseline="0" dirty="0" smtClean="0">
              <a:ln>
                <a:noFill/>
              </a:ln>
              <a:effectLst/>
              <a:latin typeface="宋体" panose="02010600030101010101" pitchFamily="2" charset="-122"/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timg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2339752" y="1340768"/>
            <a:ext cx="6408712" cy="26776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762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推荐同学课外阅读几本描写母亲的优秀作品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，感受母亲的多样情怀。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  <a:p>
            <a:pPr marL="0" marR="0" lvl="0" indent="762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推荐篇目：老舍</a:t>
            </a: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《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我的母亲</a:t>
            </a: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》</a:t>
            </a:r>
            <a:endParaRPr kumimoji="0" lang="zh-CN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762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          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胡适</a:t>
            </a: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《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我的母亲</a:t>
            </a: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》</a:t>
            </a:r>
            <a:endParaRPr kumimoji="0" lang="zh-CN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762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          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丰子恺</a:t>
            </a: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《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我的母亲</a:t>
            </a: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》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762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冰心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《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我的母亲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》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tim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75856" y="2636912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/>
              <a:t>回忆我的母亲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2160" y="3861048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朱德</a:t>
            </a:r>
            <a:endParaRPr lang="zh-CN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timg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923928" y="1916832"/>
            <a:ext cx="241277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9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Calibri" pitchFamily="34" charset="0"/>
              </a:rPr>
              <a:t>还</a:t>
            </a:r>
            <a:endParaRPr kumimoji="0" lang="zh-CN" sz="9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5856" y="3645024"/>
            <a:ext cx="51845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 请同学们跳读课文，用笔在文中划出包含“还”的句子。</a:t>
            </a:r>
            <a:endParaRPr lang="zh-CN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timg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131840" y="-98231"/>
            <a:ext cx="5256584" cy="655564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第一类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1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、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母亲把饭煮了，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要种田，种菜，喂猪，养蚕，纺绵花。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2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、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每天天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没亮，母亲就第一个起床。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3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、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因为身体高大结实，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能挑水挑粪。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4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、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一套衣服老大穿过了，老二老三接着穿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穿不烂。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5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、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虽然自己不富裕，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周济比自己更穷的亲戚。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6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、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我母亲对我这一举动，不但不反对，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给我许多慰勉。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Calibri" panose="020F0502020204030204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7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、母亲生我前一分钟</a:t>
            </a:r>
            <a:r>
              <a:rPr lang="zh-CN" altLang="en-US" sz="28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在灶上煮饭。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timg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843808" y="1052736"/>
            <a:ext cx="6012160" cy="30469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第二类</a:t>
            </a:r>
            <a:endParaRPr kumimoji="0" 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2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8</a:t>
            </a:r>
            <a:r>
              <a:rPr lang="zh-CN" altLang="en-US" sz="32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、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到八九岁时，就不但能挑能背，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会种地了。</a:t>
            </a:r>
            <a:endParaRPr kumimoji="0" 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2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9</a:t>
            </a:r>
            <a:r>
              <a:rPr lang="zh-CN" altLang="en-US" sz="32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、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母亲那种勤劳俭朴的习惯，母亲那种宽厚仁慈的态度，至今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在我心中留有深刻的印象</a:t>
            </a:r>
            <a:r>
              <a:rPr kumimoji="0" lang="zh-CN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。</a:t>
            </a:r>
            <a:endParaRPr kumimoji="0" 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timg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771800" y="1066671"/>
            <a:ext cx="5904656" cy="35394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第三类</a:t>
            </a:r>
            <a:endParaRPr kumimoji="0" 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2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10</a:t>
            </a:r>
            <a:r>
              <a:rPr lang="zh-CN" altLang="en-US" sz="32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、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他们劳动惯了，离开了土地就不舒服，所以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是回了家。</a:t>
            </a:r>
            <a:endParaRPr kumimoji="0" 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11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、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我的祖父是一个中国标本式的农民，到八九十岁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非耕田不可，不耕田就会害病，直到临死前不久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在地里劳动。</a:t>
            </a:r>
            <a:endParaRPr kumimoji="0" 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timg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131840" y="302945"/>
            <a:ext cx="5544616" cy="65544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品析母亲形象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1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、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母亲把饭煮了，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要种田，种菜，喂猪，养蚕，纺绵花。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2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、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每天天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没亮，母亲就第一个起床。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3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、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因为身体高大结实，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能挑水挑粪。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4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、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一套衣服老大穿过了，老二老三接着穿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穿不烂。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5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、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虽然自己不富裕，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周济比自己更穷的亲戚。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6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、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我母亲对我这一举动，不但不反对，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给我许多慰勉。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Calibri" panose="020F0502020204030204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7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、母亲生我前一分钟</a:t>
            </a:r>
            <a:r>
              <a:rPr lang="zh-CN" altLang="en-US" sz="28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在灶上煮饭。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timg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843808" y="1053183"/>
            <a:ext cx="6012160" cy="304609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2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丰满母亲形象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Calibri" panose="020F0502020204030204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2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8</a:t>
            </a:r>
            <a:r>
              <a:rPr lang="zh-CN" altLang="en-US" sz="32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、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到八九岁时，就不但能挑能背，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会种地了。</a:t>
            </a:r>
            <a:endParaRPr kumimoji="0" 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2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9</a:t>
            </a:r>
            <a:r>
              <a:rPr lang="zh-CN" altLang="en-US" sz="32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、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母亲那种勤劳俭朴的习惯，母亲那种宽厚仁慈的态度，至今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在我心中留有深刻的印象</a:t>
            </a:r>
            <a:r>
              <a:rPr kumimoji="0" lang="zh-CN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。</a:t>
            </a:r>
            <a:endParaRPr kumimoji="0" 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7824" y="4653136"/>
            <a:ext cx="53285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        文中还有些句子、段落写出了母亲对我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影响之大、教育之深</a:t>
            </a:r>
            <a:r>
              <a:rPr lang="zh-CN" altLang="en-US" sz="2800" b="1" dirty="0" smtClean="0"/>
              <a:t>，请找出这些句段并深情朗读。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timg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771800" y="1066671"/>
            <a:ext cx="5904656" cy="35394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2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深化母亲形象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Calibri" panose="020F0502020204030204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2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10</a:t>
            </a:r>
            <a:r>
              <a:rPr lang="zh-CN" altLang="en-US" sz="3200" b="1" dirty="0" smtClean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、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他们劳动惯了，离开了土地就不舒服，所以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是回了家。</a:t>
            </a:r>
            <a:endParaRPr kumimoji="0" 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11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、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我的祖父是一个中国标本式的农民，到八九十岁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非耕田不可，不耕田就会害病，直到临死前不久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还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</a:rPr>
              <a:t>在地里劳动。</a:t>
            </a:r>
            <a:endParaRPr kumimoji="0" 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1154</Words>
  <Application>Microsoft Office PowerPoint</Application>
  <PresentationFormat>全屏显示(4:3)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27</cp:revision>
  <dcterms:created xsi:type="dcterms:W3CDTF">2017-10-23T11:28:00Z</dcterms:created>
  <dcterms:modified xsi:type="dcterms:W3CDTF">2017-10-26T03:16:31Z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2052-10.1.0.6874</vt:lpwstr>
  </property>
</Properties>
</file>