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73" r:id="rId5"/>
    <p:sldId id="266" r:id="rId6"/>
    <p:sldId id="278" r:id="rId7"/>
    <p:sldId id="270" r:id="rId8"/>
    <p:sldId id="271" r:id="rId9"/>
    <p:sldId id="267" r:id="rId10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5050"/>
    <a:srgbClr val="FFCCCC"/>
    <a:srgbClr val="FF9999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806" y="-708"/>
      </p:cViewPr>
      <p:guideLst>
        <p:guide orient="horz" pos="1590"/>
        <p:guide pos="29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Box 2"/>
          <p:cNvSpPr txBox="1"/>
          <p:nvPr/>
        </p:nvSpPr>
        <p:spPr>
          <a:xfrm>
            <a:off x="0" y="2571750"/>
            <a:ext cx="6659563" cy="60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含有小括号的三步计算式题</a:t>
            </a:r>
            <a:endParaRPr kumimoji="0" lang="zh-CN" altLang="en-US" sz="3200" b="1" kern="1200" cap="none" spc="0" normalizeH="0" baseline="0" noProof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13995" y="68580"/>
            <a:ext cx="3511550" cy="101473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l"/>
            <a:r>
              <a:rPr lang="zh-CN" altLang="zh-CN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助学题</a:t>
            </a:r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l"/>
            <a:r>
              <a:rPr lang="en-US" altLang="zh-CN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1</a:t>
            </a:r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、我会学习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2165" y="1101725"/>
            <a:ext cx="73069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举例说明你对含有小括号的三步混合运算有哪些认识。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42265" y="106680"/>
            <a:ext cx="1714500" cy="5530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我会做：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66240" y="854075"/>
            <a:ext cx="2402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=60＋20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=80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49730" y="2129155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=600÷(10＋20)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=600÷30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=20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33220" y="3547745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=(60＋120)÷6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=180÷6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=30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62195" y="821055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=26</a:t>
            </a:r>
            <a:r>
              <a:rPr lang="en-US" altLang="zh-CN" sz="2400">
                <a:latin typeface="宋体" panose="02010600030101010101" pitchFamily="2" charset="-122"/>
              </a:rPr>
              <a:t>＋980－30</a:t>
            </a:r>
            <a:endParaRPr lang="en-US" altLang="zh-CN" sz="2400">
              <a:latin typeface="宋体" panose="02010600030101010101" pitchFamily="2" charset="-122"/>
            </a:endParaRPr>
          </a:p>
          <a:p>
            <a:r>
              <a:rPr lang="en-US" altLang="zh-CN" sz="2400">
                <a:latin typeface="+mn-ea"/>
                <a:ea typeface="+mn-ea"/>
              </a:rPr>
              <a:t>=1006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－30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=976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17440" y="2167890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=26</a:t>
            </a:r>
            <a:r>
              <a:rPr lang="en-US" altLang="zh-CN" sz="2400">
                <a:latin typeface="宋体" panose="02010600030101010101" pitchFamily="2" charset="-122"/>
              </a:rPr>
              <a:t>＋14</a:t>
            </a:r>
            <a:r>
              <a:rPr lang="en-US" altLang="zh-CN" sz="2400"/>
              <a:t>×</a:t>
            </a:r>
            <a:r>
              <a:rPr lang="en-US" altLang="zh-CN" sz="2400">
                <a:latin typeface="宋体" panose="02010600030101010101" pitchFamily="2" charset="-122"/>
              </a:rPr>
              <a:t>40</a:t>
            </a:r>
            <a:endParaRPr lang="en-US" altLang="zh-CN" sz="2400">
              <a:latin typeface="宋体" panose="02010600030101010101" pitchFamily="2" charset="-122"/>
            </a:endParaRPr>
          </a:p>
          <a:p>
            <a:r>
              <a:rPr lang="en-US" altLang="zh-CN" sz="2400">
                <a:latin typeface="+mn-ea"/>
                <a:ea typeface="+mn-ea"/>
              </a:rPr>
              <a:t>=26</a:t>
            </a:r>
            <a:r>
              <a:rPr lang="en-US" altLang="zh-CN" sz="2400">
                <a:latin typeface="宋体" panose="02010600030101010101" pitchFamily="2" charset="-122"/>
                <a:sym typeface="+mn-ea"/>
              </a:rPr>
              <a:t>＋560</a:t>
            </a:r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=586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72685" y="3586480"/>
            <a:ext cx="24022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</a:rPr>
              <a:t>=40</a:t>
            </a:r>
            <a:r>
              <a:rPr lang="en-US" altLang="zh-CN" sz="2400"/>
              <a:t>×</a:t>
            </a:r>
            <a:r>
              <a:rPr lang="en-US" altLang="zh-CN" sz="2400">
                <a:latin typeface="宋体" panose="02010600030101010101" pitchFamily="2" charset="-122"/>
              </a:rPr>
              <a:t>40</a:t>
            </a:r>
            <a:endParaRPr lang="en-US" altLang="zh-CN" sz="2400">
              <a:latin typeface="宋体" panose="02010600030101010101" pitchFamily="2" charset="-122"/>
            </a:endParaRPr>
          </a:p>
          <a:p>
            <a:r>
              <a:rPr lang="en-US" altLang="zh-CN" sz="2400">
                <a:latin typeface="+mn-ea"/>
                <a:ea typeface="+mn-ea"/>
              </a:rPr>
              <a:t>=1600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74825" y="550545"/>
            <a:ext cx="27241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600÷10＋120÷6</a:t>
            </a:r>
            <a:endParaRPr lang="en-US" altLang="zh-CN" sz="2400" b="1"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58315" y="1825625"/>
            <a:ext cx="27241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600÷(10＋120÷6)</a:t>
            </a:r>
            <a:endParaRPr lang="en-US" altLang="zh-CN" sz="2400" b="1"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22120" y="3188970"/>
            <a:ext cx="2903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(600÷10＋120)÷6</a:t>
            </a:r>
            <a:endParaRPr lang="en-US" altLang="zh-CN" sz="2400" b="1"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87290" y="534035"/>
            <a:ext cx="27241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26＋14×70－30</a:t>
            </a:r>
            <a:endParaRPr lang="en-US" altLang="zh-CN" sz="2400" b="1">
              <a:latin typeface="+mn-ea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42535" y="1809115"/>
            <a:ext cx="27241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26＋14×(70－30)</a:t>
            </a:r>
            <a:endParaRPr lang="en-US" altLang="zh-CN" sz="2400" b="1">
              <a:latin typeface="+mn-ea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86655" y="3244215"/>
            <a:ext cx="3075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+mn-ea"/>
                <a:ea typeface="+mn-ea"/>
              </a:rPr>
              <a:t>(26＋14)×(70－30)</a:t>
            </a:r>
            <a:endParaRPr lang="en-US" altLang="zh-CN" sz="2400" b="1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42265" y="106680"/>
            <a:ext cx="1714500" cy="5530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我会做：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9630" y="1076325"/>
            <a:ext cx="76327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25×(22＋576÷32)       (75＋49)÷(75－44)</a:t>
            </a:r>
            <a:endParaRPr lang="en-US" altLang="zh-CN" sz="2400">
              <a:latin typeface="+mn-ea"/>
              <a:ea typeface="+mn-ea"/>
            </a:endParaRPr>
          </a:p>
          <a:p>
            <a:endParaRPr lang="en-US" altLang="zh-CN" sz="2400">
              <a:latin typeface="+mn-ea"/>
              <a:ea typeface="+mn-ea"/>
            </a:endParaRPr>
          </a:p>
          <a:p>
            <a:r>
              <a:rPr lang="en-US" altLang="zh-CN" sz="2400">
                <a:latin typeface="+mn-ea"/>
                <a:ea typeface="+mn-ea"/>
              </a:rPr>
              <a:t>6×58－(74＋89)          540÷(30×15÷50)</a:t>
            </a:r>
            <a:endParaRPr lang="en-US" altLang="zh-CN" sz="2400"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4370" y="713105"/>
            <a:ext cx="4257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400" b="1">
                <a:latin typeface="+mn-ea"/>
                <a:ea typeface="+mn-ea"/>
                <a:sym typeface="+mn-ea"/>
              </a:rPr>
              <a:t>说一说先算什么，再算什么。</a:t>
            </a:r>
            <a:endParaRPr lang="zh-CN" altLang="en-US" sz="2400" b="1"/>
          </a:p>
        </p:txBody>
      </p:sp>
      <p:cxnSp>
        <p:nvCxnSpPr>
          <p:cNvPr id="6" name="直接连接符 5"/>
          <p:cNvCxnSpPr/>
          <p:nvPr/>
        </p:nvCxnSpPr>
        <p:spPr>
          <a:xfrm>
            <a:off x="2300605" y="1851660"/>
            <a:ext cx="1119505" cy="0"/>
          </a:xfrm>
          <a:prstGeom prst="line">
            <a:avLst/>
          </a:prstGeom>
          <a:ln w="38100" cmpd="sng">
            <a:solidFill>
              <a:srgbClr val="FF5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068830" y="2624455"/>
            <a:ext cx="1119505" cy="0"/>
          </a:xfrm>
          <a:prstGeom prst="line">
            <a:avLst/>
          </a:prstGeom>
          <a:ln w="38100" cmpd="sng">
            <a:solidFill>
              <a:srgbClr val="FF5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52010" y="1906905"/>
            <a:ext cx="1119505" cy="0"/>
          </a:xfrm>
          <a:prstGeom prst="line">
            <a:avLst/>
          </a:prstGeom>
          <a:ln w="38100" cmpd="sng">
            <a:solidFill>
              <a:srgbClr val="FF5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158865" y="1906905"/>
            <a:ext cx="1119505" cy="0"/>
          </a:xfrm>
          <a:prstGeom prst="line">
            <a:avLst/>
          </a:prstGeom>
          <a:ln w="38100" cmpd="sng">
            <a:solidFill>
              <a:srgbClr val="FF5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584825" y="2552700"/>
            <a:ext cx="1003300" cy="19050"/>
          </a:xfrm>
          <a:prstGeom prst="line">
            <a:avLst/>
          </a:prstGeom>
          <a:ln w="38100" cmpd="sng">
            <a:solidFill>
              <a:srgbClr val="FF5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42265" y="106680"/>
            <a:ext cx="1714500" cy="5530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我会做：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3755" y="920750"/>
            <a:ext cx="624141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400"/>
              <a:t>大</a:t>
            </a:r>
            <a:r>
              <a:rPr lang="zh-CN" altLang="zh-CN" sz="2800"/>
              <a:t>华水果店上午运进菠萝</a:t>
            </a:r>
            <a:r>
              <a:rPr lang="en-US" altLang="zh-CN" sz="2800"/>
              <a:t>140</a:t>
            </a:r>
            <a:r>
              <a:rPr lang="zh-CN" altLang="en-US" sz="2800"/>
              <a:t>千克，下午运进的菠萝比上午的</a:t>
            </a:r>
            <a:r>
              <a:rPr lang="en-US" altLang="zh-CN" sz="2800"/>
              <a:t>2</a:t>
            </a:r>
            <a:r>
              <a:rPr lang="zh-CN" altLang="en-US" sz="2800"/>
              <a:t>倍还多</a:t>
            </a:r>
            <a:r>
              <a:rPr lang="en-US" altLang="zh-CN" sz="2800"/>
              <a:t>50</a:t>
            </a:r>
            <a:r>
              <a:rPr lang="zh-CN" altLang="en-US" sz="2800"/>
              <a:t>千克。这一天一共运进菠萝多少千克？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342265" y="106680"/>
            <a:ext cx="1714500" cy="5530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我会做：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5030" y="754380"/>
            <a:ext cx="71634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+mn-ea"/>
                <a:ea typeface="+mn-ea"/>
              </a:rPr>
              <a:t>在算式中加上括号，看谁算出的结果多。</a:t>
            </a:r>
            <a:endParaRPr lang="zh-CN" altLang="en-US" sz="2400"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12875" y="1327150"/>
            <a:ext cx="3087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+mn-ea"/>
                <a:ea typeface="+mn-ea"/>
                <a:sym typeface="+mn-ea"/>
              </a:rPr>
              <a:t>120÷3×10－7 </a:t>
            </a:r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13995" y="68580"/>
            <a:ext cx="3511550" cy="101473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l"/>
            <a:r>
              <a:rPr lang="zh-CN" altLang="zh-CN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助学题</a:t>
            </a:r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：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algn="l"/>
            <a:r>
              <a:rPr 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2</a:t>
            </a:r>
            <a:r>
              <a:rPr lang="zh-CN" altLang="en-US" sz="30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、我会出题</a:t>
            </a:r>
            <a:endParaRPr lang="zh-CN" altLang="en-US" sz="30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2165" y="1101725"/>
            <a:ext cx="73069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出一道用含有小括号的三步混合运算解决的实际问题，考考你的小伙伴吧！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WPS 演示</Application>
  <PresentationFormat>全屏显示(16:9)</PresentationFormat>
  <Paragraphs>66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wlcxx</dc:creator>
  <cp:lastModifiedBy>小小白</cp:lastModifiedBy>
  <cp:revision>118</cp:revision>
  <dcterms:created xsi:type="dcterms:W3CDTF">2016-01-22T00:23:00Z</dcterms:created>
  <dcterms:modified xsi:type="dcterms:W3CDTF">2017-12-04T00:12:51Z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