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0" r:id="rId2"/>
    <p:sldId id="329" r:id="rId3"/>
    <p:sldId id="311" r:id="rId4"/>
    <p:sldId id="322" r:id="rId5"/>
    <p:sldId id="330" r:id="rId6"/>
    <p:sldId id="335" r:id="rId7"/>
    <p:sldId id="315" r:id="rId8"/>
    <p:sldId id="316" r:id="rId9"/>
    <p:sldId id="337" r:id="rId10"/>
    <p:sldId id="338" r:id="rId11"/>
    <p:sldId id="284" r:id="rId12"/>
    <p:sldId id="343" r:id="rId13"/>
    <p:sldId id="336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楷体_GB2312" pitchFamily="49" charset="-122"/>
      <p:regular r:id="rId20"/>
    </p:embeddedFont>
    <p:embeddedFont>
      <p:font typeface="楷体" charset="-122"/>
      <p:regular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A1AC"/>
    <a:srgbClr val="EDA5BA"/>
    <a:srgbClr val="E993AC"/>
    <a:srgbClr val="E2B8FA"/>
    <a:srgbClr val="ADDFFD"/>
    <a:srgbClr val="2895D8"/>
    <a:srgbClr val="9DD8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78" d="100"/>
          <a:sy n="78" d="100"/>
        </p:scale>
        <p:origin x="-84" y="-360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7FB75E5-8A30-41F3-B4FD-CA63B279297C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D3C5592-0A53-4FED-B80A-B5413216B9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3A11FF-CFA4-4BDB-8066-3C11D45B94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2AAFA-69AE-4CBE-B76A-865A405DBD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6905C-19CC-412A-BC4A-9E96738B7BF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92D36-B8B5-4DF6-B2FE-E4D38110E02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C89A0A-15E4-4495-BEFB-1A17DFCFBC1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A34097-F464-416C-8536-24EBBEB8D8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023097-D421-48D2-94DF-14AB24B028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FAF596-F1BD-4AAF-8013-798B882232D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55F0-3FB9-40B5-8A3A-F858ABF3FD1E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80E5-911F-4B93-B6DD-A052EE55D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73D7-7418-46CD-9D97-5825BC4BEB94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1678-C9C1-4059-A727-4E7888596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B8AE-D9D6-4A66-8DD7-2F6170E71757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EC6F-32AB-4F24-BF9C-A2E398470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7B19-82B1-4FA9-B75C-9C82F8106273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D382-31A9-49DE-8A17-E5A148658E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AE34-D609-442D-82F7-C85D97B22963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69A1-B6B8-4B07-ADF3-72DFDF71A2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A572-E874-4BCE-AA4E-7272EAE7D7F8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FE51-82A3-425F-AF5B-C88B494B96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D647-1F21-4576-AC29-4E6932FBA278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F777-DA9B-4842-ADAD-02724B4CCC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DBAC-D7C8-4731-9B39-81006946DDC9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197F-3BF2-489C-B193-CBC8D712A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B063-55D3-4E81-AC24-90D963015159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E173-7CC2-498E-8AD3-FBDDED42F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6E74-492D-47D1-8FD4-51E193403D8B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CCD8-7528-46A2-86C6-C2C67607E1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0584-0AFF-488D-AC78-0878659CAE8D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E78F-2321-4778-91A4-0FB9498E87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DADC59-AF0A-4050-902C-EB999CE1452B}" type="datetimeFigureOut">
              <a:rPr lang="zh-CN" altLang="en-US"/>
              <a:pPr>
                <a:defRPr/>
              </a:pPr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4FCB2A-7A32-497F-8B8D-6A7451614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195736" y="2427734"/>
            <a:ext cx="33843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8</a:t>
            </a: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的乘法口诀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6" descr="2008125185755395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63563"/>
            <a:ext cx="22367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2857500" y="500063"/>
            <a:ext cx="481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二</a:t>
            </a:r>
            <a:r>
              <a:rPr lang="en-US" altLang="zh-CN" sz="2400">
                <a:latin typeface="Calibri" pitchFamily="34" charset="0"/>
              </a:rPr>
              <a:t>1</a:t>
            </a:r>
            <a:r>
              <a:rPr lang="zh-CN" altLang="en-US" sz="2400">
                <a:latin typeface="Calibri" pitchFamily="34" charset="0"/>
              </a:rPr>
              <a:t>班的小朋友站在正方形的四边上做游戏，每条边上站</a:t>
            </a:r>
            <a:r>
              <a:rPr lang="en-US" altLang="zh-CN" sz="2400">
                <a:latin typeface="Calibri" pitchFamily="34" charset="0"/>
              </a:rPr>
              <a:t>8</a:t>
            </a:r>
            <a:r>
              <a:rPr lang="zh-CN" altLang="en-US" sz="2400">
                <a:latin typeface="Calibri" pitchFamily="34" charset="0"/>
              </a:rPr>
              <a:t>个学生，一共有多少个学生在做游戏？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89038" y="3076575"/>
            <a:ext cx="3133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8 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charset="0"/>
              </a:rPr>
              <a:t>× </a:t>
            </a:r>
            <a:r>
              <a:rPr lang="en-US" altLang="zh-CN" sz="2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4 - 4 = 28</a:t>
            </a:r>
            <a:r>
              <a:rPr lang="zh-CN" altLang="en-US" sz="2400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（个）</a:t>
            </a:r>
            <a:endParaRPr lang="zh-CN" altLang="en-US" sz="240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图片 1" descr="IMG201711142155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51025"/>
            <a:ext cx="27352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1276350"/>
            <a:ext cx="1152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684213" y="1851025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7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32771" name="标题 3"/>
          <p:cNvSpPr>
            <a:spLocks noGrp="1" noChangeArrowheads="1"/>
          </p:cNvSpPr>
          <p:nvPr/>
        </p:nvSpPr>
        <p:spPr bwMode="auto">
          <a:xfrm>
            <a:off x="6948488" y="1203325"/>
            <a:ext cx="2376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 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792538" y="1851025"/>
            <a:ext cx="4905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1116013" y="1851025"/>
            <a:ext cx="7272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 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56   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>
                <a:ea typeface="楷体_GB2312" pitchFamily="49" charset="-122"/>
              </a:rPr>
              <a:t>6</a:t>
            </a:r>
            <a:r>
              <a:rPr lang="zh-CN" altLang="en-US" sz="2400">
                <a:ea typeface="楷体_GB2312" pitchFamily="49" charset="-122"/>
              </a:rPr>
              <a:t>＝</a:t>
            </a:r>
            <a:r>
              <a:rPr lang="en-US" altLang="zh-CN" sz="2400">
                <a:ea typeface="楷体_GB2312" pitchFamily="49" charset="-122"/>
              </a:rPr>
              <a:t>48    8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  ）</a:t>
            </a:r>
            <a:r>
              <a:rPr lang="zh-CN" altLang="en-US" sz="2400">
                <a:ea typeface="楷体_GB2312" pitchFamily="49" charset="-122"/>
              </a:rPr>
              <a:t>＝</a:t>
            </a:r>
            <a:r>
              <a:rPr lang="en-US" altLang="zh-CN" sz="2400">
                <a:ea typeface="楷体_GB2312" pitchFamily="49" charset="-122"/>
              </a:rPr>
              <a:t> 30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1390650" y="1851025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7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588125" y="1851025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/>
      <p:bldP spid="56" grpId="0"/>
      <p:bldP spid="57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 bwMode="auto">
          <a:xfrm flipV="1">
            <a:off x="5724525" y="1487488"/>
            <a:ext cx="1362075" cy="649287"/>
          </a:xfrm>
          <a:prstGeom prst="wedgeRoundRectCallout">
            <a:avLst>
              <a:gd name="adj1" fmla="val 62074"/>
              <a:gd name="adj2" fmla="val 422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915988"/>
            <a:ext cx="1152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84213" y="1563688"/>
            <a:ext cx="442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3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 </a:t>
            </a:r>
            <a:endParaRPr lang="zh-CN" altLang="en-US" sz="2400" b="1"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5724525" y="1487488"/>
            <a:ext cx="13684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200">
                <a:ea typeface="楷体_GB2312" pitchFamily="49" charset="-122"/>
                <a:cs typeface="Arial" charset="0"/>
              </a:rPr>
              <a:t>3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2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200">
                <a:ea typeface="楷体_GB2312" pitchFamily="49" charset="-122"/>
              </a:rPr>
              <a:t>24</a:t>
            </a:r>
          </a:p>
          <a:p>
            <a:r>
              <a:rPr lang="en-US" altLang="zh-CN" sz="2200">
                <a:ea typeface="楷体_GB2312" pitchFamily="49" charset="-122"/>
              </a:rPr>
              <a:t>8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200">
                <a:ea typeface="楷体_GB2312" pitchFamily="49" charset="-122"/>
              </a:rPr>
              <a:t>3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200">
                <a:ea typeface="楷体_GB2312" pitchFamily="49" charset="-122"/>
              </a:rPr>
              <a:t>24</a:t>
            </a:r>
          </a:p>
        </p:txBody>
      </p:sp>
      <p:pic>
        <p:nvPicPr>
          <p:cNvPr id="8" name="图片 7" descr="3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5750"/>
            <a:ext cx="58324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3－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1344613"/>
            <a:ext cx="9239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13" y="5905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2847975" y="590550"/>
            <a:ext cx="4465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摆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1</a:t>
            </a:r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个大正方体用</a:t>
            </a:r>
            <a:r>
              <a:rPr lang="en-US" altLang="zh-CN" sz="2400" b="1">
                <a:ea typeface="楷体_GB2312" pitchFamily="49" charset="-122"/>
                <a:cs typeface="Arial" charset="0"/>
                <a:sym typeface="+mn-ea"/>
              </a:rPr>
              <a:t> 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个小正方体</a:t>
            </a:r>
            <a:endParaRPr lang="zh-CN" alt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539750" y="627063"/>
            <a:ext cx="360363" cy="381000"/>
            <a:chOff x="719592" y="1018103"/>
            <a:chExt cx="360000" cy="380282"/>
          </a:xfrm>
        </p:grpSpPr>
        <p:pic>
          <p:nvPicPr>
            <p:cNvPr id="17455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6" name="TextBox 6"/>
            <p:cNvSpPr txBox="1">
              <a:spLocks noChangeArrowheads="1"/>
            </p:cNvSpPr>
            <p:nvPr/>
          </p:nvSpPr>
          <p:spPr bwMode="auto">
            <a:xfrm>
              <a:off x="791580" y="1023578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cs typeface="Arial" charset="0"/>
                </a:rPr>
                <a:t>3</a:t>
              </a:r>
              <a:endParaRPr lang="zh-CN" altLang="en-US">
                <a:cs typeface="Arial" charset="0"/>
              </a:endParaRPr>
            </a:p>
          </p:txBody>
        </p:sp>
      </p:grp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2843213" y="555625"/>
            <a:ext cx="4968875" cy="122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摆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个大正方体用</a:t>
            </a:r>
            <a:r>
              <a:rPr lang="en-US" altLang="zh-CN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8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个小正方体</a:t>
            </a:r>
            <a:r>
              <a:rPr lang="zh-CN" altLang="en-US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，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摆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个这样的正方体要用多少个小正方体？摆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个、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4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</a:t>
            </a:r>
            <a:r>
              <a:rPr lang="en-US" altLang="zh-CN" sz="2400" dirty="0">
                <a:latin typeface="+mn-ea"/>
                <a:ea typeface="+mn-ea"/>
                <a:cs typeface="Arial" pitchFamily="34" charset="0"/>
              </a:rPr>
              <a:t>……</a:t>
            </a:r>
            <a:r>
              <a:rPr lang="en-US" altLang="zh-CN" sz="2400" dirty="0">
                <a:latin typeface="Arial" pitchFamily="34" charset="0"/>
                <a:ea typeface="楷体_GB2312" pitchFamily="49" charset="-122"/>
                <a:cs typeface="Arial" pitchFamily="34" charset="0"/>
              </a:rPr>
              <a:t> 8</a:t>
            </a:r>
            <a:r>
              <a:rPr lang="zh-CN" altLang="en-US" sz="2400" b="1" dirty="0">
                <a:latin typeface="Arial" pitchFamily="34" charset="0"/>
                <a:ea typeface="楷体_GB2312" pitchFamily="49" charset="-122"/>
                <a:cs typeface="Arial" pitchFamily="34" charset="0"/>
              </a:rPr>
              <a:t>个呢？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96975" y="1787525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96975" y="2184400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96975" y="2579688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24375" y="17875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95725" y="17875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267075" y="17875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636838" y="17875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476375" y="2147888"/>
            <a:ext cx="11604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的个数</a:t>
            </a: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638425" y="1779588"/>
            <a:ext cx="62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1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3263900" y="1779588"/>
            <a:ext cx="620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2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884613" y="1779588"/>
            <a:ext cx="636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3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521200" y="1779588"/>
            <a:ext cx="638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153025" y="1790700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141913" y="1779588"/>
            <a:ext cx="646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5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781675" y="1797050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795963" y="1779588"/>
            <a:ext cx="604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038975" y="1797050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7019925" y="1779588"/>
            <a:ext cx="677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372225" y="17795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7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6410325" y="17875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1476375" y="1754188"/>
            <a:ext cx="1160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的个数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13" y="5905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806575"/>
            <a:ext cx="349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4300" y="2284413"/>
            <a:ext cx="203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2638425" y="2168525"/>
            <a:ext cx="6254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3263900" y="2168525"/>
            <a:ext cx="6207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16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3884613" y="2168525"/>
            <a:ext cx="636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24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521200" y="2168525"/>
            <a:ext cx="6381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32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141913" y="2168525"/>
            <a:ext cx="6461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40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5795963" y="2168525"/>
            <a:ext cx="6048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7019925" y="2168525"/>
            <a:ext cx="677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64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6389688" y="2168525"/>
            <a:ext cx="647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56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21" grpId="0"/>
      <p:bldP spid="22" grpId="0"/>
      <p:bldP spid="23" grpId="0"/>
      <p:bldP spid="24" grpId="0"/>
      <p:bldP spid="30" grpId="0"/>
      <p:bldP spid="33" grpId="0"/>
      <p:bldP spid="41" grpId="0"/>
      <p:bldP spid="54" grpId="0"/>
      <p:bldP spid="69" grpId="0"/>
      <p:bldP spid="42" grpId="0"/>
      <p:bldP spid="43" grpId="0"/>
      <p:bldP spid="53" grpId="0"/>
      <p:bldP spid="55" grpId="0"/>
      <p:bldP spid="56" grpId="0"/>
      <p:bldP spid="57" grpId="0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573088" y="704850"/>
            <a:ext cx="360362" cy="379413"/>
            <a:chOff x="719592" y="1018103"/>
            <a:chExt cx="360000" cy="380282"/>
          </a:xfrm>
        </p:grpSpPr>
        <p:pic>
          <p:nvPicPr>
            <p:cNvPr id="19511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12" name="TextBox 6"/>
            <p:cNvSpPr txBox="1">
              <a:spLocks noChangeArrowheads="1"/>
            </p:cNvSpPr>
            <p:nvPr/>
          </p:nvSpPr>
          <p:spPr bwMode="auto">
            <a:xfrm>
              <a:off x="791580" y="1023578"/>
              <a:ext cx="2160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cs typeface="Arial" charset="0"/>
                </a:rPr>
                <a:t>3</a:t>
              </a:r>
              <a:endParaRPr lang="zh-CN" altLang="en-US">
                <a:cs typeface="Arial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196975" y="733425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96975" y="1128713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96975" y="1525588"/>
            <a:ext cx="64801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24375" y="7334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95725" y="7334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267075" y="7334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636838" y="7334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476375" y="1093788"/>
            <a:ext cx="1160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的个数</a:t>
            </a: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638425" y="725488"/>
            <a:ext cx="62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1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3263900" y="725488"/>
            <a:ext cx="620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2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884613" y="725488"/>
            <a:ext cx="636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3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521200" y="725488"/>
            <a:ext cx="638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153025" y="735013"/>
            <a:ext cx="0" cy="7921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141913" y="725488"/>
            <a:ext cx="646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5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781675" y="741363"/>
            <a:ext cx="0" cy="7921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795963" y="725488"/>
            <a:ext cx="604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038975" y="742950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7019925" y="725488"/>
            <a:ext cx="677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82713" y="1779588"/>
            <a:ext cx="5926137" cy="1871662"/>
          </a:xfrm>
          <a:prstGeom prst="rect">
            <a:avLst/>
          </a:prstGeom>
          <a:solidFill>
            <a:srgbClr val="FDD3E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372225" y="7254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7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6410325" y="733425"/>
            <a:ext cx="0" cy="7921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1476375" y="700088"/>
            <a:ext cx="1160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的个数</a:t>
            </a: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638425" y="1114425"/>
            <a:ext cx="62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263900" y="1114425"/>
            <a:ext cx="620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16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3884613" y="1114425"/>
            <a:ext cx="636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24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521200" y="1114425"/>
            <a:ext cx="638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32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5141913" y="1114425"/>
            <a:ext cx="646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40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795963" y="1114425"/>
            <a:ext cx="604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48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7019925" y="1114425"/>
            <a:ext cx="677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64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372225" y="1114425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>
                <a:ea typeface="楷体_GB2312" pitchFamily="49" charset="-122"/>
                <a:cs typeface="Arial" charset="0"/>
              </a:rPr>
              <a:t>56</a:t>
            </a:r>
            <a:endParaRPr lang="zh-CN" altLang="en-US" sz="2200">
              <a:ea typeface="楷体_GB2312" pitchFamily="49" charset="-122"/>
              <a:cs typeface="Arial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658938" y="1781175"/>
            <a:ext cx="2263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一八得八</a:t>
            </a: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1658938" y="2236788"/>
            <a:ext cx="226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二八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1658938" y="2692400"/>
            <a:ext cx="2263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三八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1658938" y="3146425"/>
            <a:ext cx="226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四八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4756150" y="1781175"/>
            <a:ext cx="2263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五八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4756150" y="2236788"/>
            <a:ext cx="226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六八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4756150" y="2692400"/>
            <a:ext cx="2263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七八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4756150" y="3146425"/>
            <a:ext cx="226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>
                <a:ea typeface="楷体_GB2312" pitchFamily="49" charset="-122"/>
                <a:cs typeface="Arial" charset="0"/>
              </a:rPr>
              <a:t>八八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       ）</a:t>
            </a:r>
            <a:endParaRPr lang="zh-CN" altLang="en-US" sz="2400" b="1">
              <a:ea typeface="楷体_GB2312" pitchFamily="49" charset="-122"/>
              <a:cs typeface="Arial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580063" y="3146425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六十四</a:t>
            </a: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5580063" y="2692400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五十六</a:t>
            </a: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580063" y="2236788"/>
            <a:ext cx="12239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四十八</a:t>
            </a: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5580063" y="1781175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四十</a:t>
            </a: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2479675" y="3144838"/>
            <a:ext cx="1223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三十二</a:t>
            </a: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2479675" y="2690813"/>
            <a:ext cx="12239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二十四</a:t>
            </a: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2479675" y="2235200"/>
            <a:ext cx="12239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ea typeface="楷体_GB2312" pitchFamily="49" charset="-122"/>
                <a:cs typeface="Arial" charset="0"/>
              </a:rPr>
              <a:t>十六</a:t>
            </a: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2406650" y="3770313"/>
            <a:ext cx="4897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3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8＝               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>
                <a:ea typeface="楷体_GB2312" pitchFamily="49" charset="-122"/>
              </a:rPr>
              <a:t>5＝</a:t>
            </a:r>
            <a:endParaRPr lang="zh-CN" altLang="en-US" sz="2400">
              <a:ea typeface="楷体_GB2312" pitchFamily="49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719763" y="3822700"/>
            <a:ext cx="395287" cy="3952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3487738" y="3822700"/>
            <a:ext cx="395287" cy="3952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3389313" y="3770313"/>
            <a:ext cx="576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24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87" name="文本框 10245"/>
          <p:cNvSpPr txBox="1">
            <a:spLocks noChangeArrowheads="1"/>
          </p:cNvSpPr>
          <p:nvPr/>
        </p:nvSpPr>
        <p:spPr bwMode="auto">
          <a:xfrm>
            <a:off x="1111250" y="3770313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想一想：</a:t>
            </a: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5630863" y="37734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40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750888"/>
            <a:ext cx="349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4300" y="1228725"/>
            <a:ext cx="2032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30" grpId="0"/>
      <p:bldP spid="33" grpId="0"/>
      <p:bldP spid="41" grpId="0"/>
      <p:bldP spid="44" grpId="0" animBg="1"/>
      <p:bldP spid="54" grpId="0"/>
      <p:bldP spid="69" grpId="0"/>
      <p:bldP spid="40" grpId="0"/>
      <p:bldP spid="42" grpId="0"/>
      <p:bldP spid="43" grpId="0"/>
      <p:bldP spid="53" grpId="0"/>
      <p:bldP spid="55" grpId="0"/>
      <p:bldP spid="56" grpId="0"/>
      <p:bldP spid="57" grpId="0"/>
      <p:bldP spid="58" grpId="0"/>
      <p:bldP spid="60" grpId="0"/>
      <p:bldP spid="63" grpId="0"/>
      <p:bldP spid="64" grpId="0"/>
      <p:bldP spid="65" grpId="0"/>
      <p:bldP spid="73" grpId="0"/>
      <p:bldP spid="74" grpId="0"/>
      <p:bldP spid="75" grpId="0"/>
      <p:bldP spid="76" grpId="0"/>
      <p:bldP spid="61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173163"/>
            <a:ext cx="11509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735013" y="3117850"/>
            <a:ext cx="5903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2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  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7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比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6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多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（   ）</a:t>
            </a:r>
            <a:r>
              <a:rPr lang="zh-CN" altLang="en-US" sz="2400">
                <a:latin typeface="Times New Roman" pitchFamily="18" charset="0"/>
                <a:ea typeface="楷体" charset="-122"/>
                <a:sym typeface="宋体" charset="-122"/>
              </a:rPr>
              <a:t>，</a:t>
            </a:r>
            <a:r>
              <a:rPr lang="zh-CN" altLang="en-US" sz="2400" b="1">
                <a:ea typeface="楷体_GB2312" pitchFamily="49" charset="-122"/>
              </a:rPr>
              <a:t>比</a:t>
            </a:r>
            <a:r>
              <a:rPr lang="en-US" altLang="zh-CN" sz="2400">
                <a:ea typeface="楷体_GB2312" pitchFamily="49" charset="-122"/>
              </a:rPr>
              <a:t>8</a:t>
            </a:r>
            <a:r>
              <a:rPr lang="zh-CN" altLang="en-US" sz="2400" b="1">
                <a:ea typeface="楷体_GB2312" pitchFamily="49" charset="-122"/>
              </a:rPr>
              <a:t>个</a:t>
            </a:r>
            <a:r>
              <a:rPr lang="en-US" altLang="zh-CN" sz="2400">
                <a:ea typeface="楷体_GB2312" pitchFamily="49" charset="-122"/>
              </a:rPr>
              <a:t>8</a:t>
            </a:r>
            <a:r>
              <a:rPr lang="zh-CN" altLang="en-US" sz="2400" b="1">
                <a:ea typeface="楷体_GB2312" pitchFamily="49" charset="-122"/>
              </a:rPr>
              <a:t>少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（   ）</a:t>
            </a:r>
            <a:r>
              <a:rPr lang="zh-CN" altLang="en-US" sz="2400" b="1">
                <a:latin typeface="Times New Roman" pitchFamily="18" charset="0"/>
                <a:ea typeface="楷体" charset="-122"/>
                <a:sym typeface="宋体" charset="-122"/>
              </a:rPr>
              <a:t>。</a:t>
            </a:r>
            <a:r>
              <a:rPr lang="en-US" altLang="zh-CN" sz="2400" b="1">
                <a:latin typeface="Times New Roman" pitchFamily="18" charset="0"/>
                <a:ea typeface="楷体" charset="-122"/>
                <a:sym typeface="宋体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735013" y="1708150"/>
            <a:ext cx="44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1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 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150938" y="1752600"/>
            <a:ext cx="18716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4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>
                <a:ea typeface="楷体_GB2312" pitchFamily="49" charset="-122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544763" y="1752600"/>
            <a:ext cx="5762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40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706813" y="1752600"/>
            <a:ext cx="18716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5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>
                <a:ea typeface="楷体_GB2312" pitchFamily="49" charset="-122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262688" y="1752600"/>
            <a:ext cx="181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6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>
                <a:ea typeface="楷体_GB2312" pitchFamily="49" charset="-122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150938" y="2198688"/>
            <a:ext cx="130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5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706813" y="2198688"/>
            <a:ext cx="134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6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262688" y="2198688"/>
            <a:ext cx="18732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7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140325" y="17526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7664450" y="17526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2052638" y="2198688"/>
            <a:ext cx="5762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40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648200" y="2198688"/>
            <a:ext cx="5762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243763" y="2198688"/>
            <a:ext cx="5762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373438" y="3181350"/>
            <a:ext cx="43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821363" y="31813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150938" y="2643188"/>
            <a:ext cx="13081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5＝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706813" y="2643188"/>
            <a:ext cx="1344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6＝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262688" y="2643188"/>
            <a:ext cx="1873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7＝</a:t>
            </a: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044700" y="2643188"/>
            <a:ext cx="5746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40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4640263" y="2643188"/>
            <a:ext cx="576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7245350" y="2643188"/>
            <a:ext cx="576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8" grpId="0"/>
      <p:bldP spid="19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57250" y="1746250"/>
            <a:ext cx="694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charset="-122"/>
                <a:sym typeface="宋体" charset="-122"/>
              </a:rPr>
              <a:t>3.  5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比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  <a:sym typeface="+mn-ea"/>
              </a:rPr>
              <a:t>（             ）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多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latin typeface="Times New Roman" pitchFamily="18" charset="0"/>
                <a:ea typeface="楷体" charset="-122"/>
                <a:sym typeface="宋体" charset="-122"/>
              </a:rPr>
              <a:t>，</a:t>
            </a:r>
            <a:r>
              <a:rPr lang="zh-CN" altLang="en-US" sz="2400" b="1">
                <a:ea typeface="楷体_GB2312" pitchFamily="49" charset="-122"/>
              </a:rPr>
              <a:t>比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sym typeface="+mn-ea"/>
              </a:rPr>
              <a:t>（          ）</a:t>
            </a:r>
            <a:r>
              <a:rPr lang="zh-CN" altLang="en-US" sz="2400" b="1">
                <a:ea typeface="楷体_GB2312" pitchFamily="49" charset="-122"/>
              </a:rPr>
              <a:t>少</a:t>
            </a:r>
            <a:r>
              <a:rPr lang="en-US" altLang="zh-CN" sz="2400">
                <a:ea typeface="楷体_GB2312" pitchFamily="49" charset="-122"/>
              </a:rPr>
              <a:t>8</a:t>
            </a:r>
            <a:r>
              <a:rPr lang="zh-CN" altLang="en-US" sz="2400" b="1">
                <a:latin typeface="Times New Roman" pitchFamily="18" charset="0"/>
                <a:ea typeface="楷体" charset="-122"/>
                <a:sym typeface="宋体" charset="-122"/>
              </a:rPr>
              <a:t>。</a:t>
            </a:r>
            <a:r>
              <a:rPr lang="en-US" altLang="zh-CN" sz="2400" b="1">
                <a:latin typeface="Times New Roman" pitchFamily="18" charset="0"/>
                <a:ea typeface="楷体" charset="-122"/>
                <a:sym typeface="宋体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98513" y="2528888"/>
            <a:ext cx="7224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charset="-122"/>
                <a:sym typeface="宋体" charset="-122"/>
              </a:rPr>
              <a:t>4.  5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比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2</a:t>
            </a:r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8</a:t>
            </a:r>
            <a:r>
              <a:rPr lang="zh-CN" altLang="en-US" sz="2400" b="1">
                <a:ea typeface="楷体_GB2312" pitchFamily="49" charset="-122"/>
                <a:cs typeface="Arial" charset="0"/>
              </a:rPr>
              <a:t>多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cs typeface="Arial" charset="0"/>
                <a:sym typeface="+mn-ea"/>
              </a:rPr>
              <a:t>（      ）</a:t>
            </a:r>
            <a:r>
              <a:rPr lang="zh-CN" altLang="en-US" sz="2400">
                <a:latin typeface="Times New Roman" pitchFamily="18" charset="0"/>
                <a:ea typeface="楷体" charset="-122"/>
                <a:sym typeface="宋体" charset="-122"/>
              </a:rPr>
              <a:t>，</a:t>
            </a:r>
            <a:r>
              <a:rPr lang="zh-CN" altLang="en-US" sz="2400" b="1">
                <a:ea typeface="楷体_GB2312" pitchFamily="49" charset="-122"/>
              </a:rPr>
              <a:t>比</a:t>
            </a:r>
            <a:r>
              <a:rPr lang="en-US" altLang="zh-CN" sz="2400">
                <a:ea typeface="楷体_GB2312" pitchFamily="49" charset="-122"/>
                <a:sym typeface="+mn-ea"/>
              </a:rPr>
              <a:t>7</a:t>
            </a:r>
            <a:r>
              <a:rPr lang="zh-CN" altLang="en-US" sz="2400" b="1">
                <a:ea typeface="楷体_GB2312" pitchFamily="49" charset="-122"/>
                <a:sym typeface="+mn-ea"/>
              </a:rPr>
              <a:t>个</a:t>
            </a:r>
            <a:r>
              <a:rPr lang="en-US" altLang="zh-CN" sz="2400">
                <a:ea typeface="楷体_GB2312" pitchFamily="49" charset="-122"/>
                <a:sym typeface="+mn-ea"/>
              </a:rPr>
              <a:t>8</a:t>
            </a:r>
            <a:r>
              <a:rPr lang="zh-CN" altLang="en-US" sz="2400" b="1">
                <a:ea typeface="楷体_GB2312" pitchFamily="49" charset="-122"/>
              </a:rPr>
              <a:t>少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sym typeface="+mn-ea"/>
              </a:rPr>
              <a:t>（</a:t>
            </a:r>
            <a:r>
              <a:rPr lang="zh-CN" altLang="en-US" sz="2400">
                <a:solidFill>
                  <a:srgbClr val="FF0000"/>
                </a:solidFill>
                <a:ea typeface="楷体_GB2312" pitchFamily="49" charset="-122"/>
                <a:sym typeface="+mn-ea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  <a:sym typeface="+mn-ea"/>
              </a:rPr>
              <a:t>  ）</a:t>
            </a:r>
            <a:r>
              <a:rPr lang="zh-CN" altLang="en-US" sz="2400" b="1">
                <a:latin typeface="Times New Roman" pitchFamily="18" charset="0"/>
                <a:ea typeface="楷体" charset="-122"/>
                <a:sym typeface="宋体" charset="-122"/>
              </a:rPr>
              <a:t>。</a:t>
            </a:r>
            <a:r>
              <a:rPr lang="en-US" altLang="zh-CN" sz="2400" b="1">
                <a:latin typeface="Times New Roman" pitchFamily="18" charset="0"/>
                <a:ea typeface="楷体" charset="-122"/>
                <a:sym typeface="宋体" charset="-122"/>
              </a:rPr>
              <a:t> </a:t>
            </a:r>
            <a:endParaRPr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74925" y="1746250"/>
            <a:ext cx="99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4</a:t>
            </a:r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8</a:t>
            </a:r>
            <a:endParaRPr lang="zh-CN" altLang="en-US" sz="2400">
              <a:latin typeface="Calibri" pitchFamily="34" charset="0"/>
              <a:cs typeface="Arial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314950" y="1746250"/>
            <a:ext cx="933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6</a:t>
            </a:r>
            <a:r>
              <a:rPr lang="zh-CN" altLang="en-US" sz="2400" b="1">
                <a:ea typeface="楷体_GB2312" pitchFamily="49" charset="-122"/>
                <a:cs typeface="Arial" charset="0"/>
                <a:sym typeface="+mn-ea"/>
              </a:rPr>
              <a:t>个</a:t>
            </a:r>
            <a:r>
              <a:rPr lang="en-US" altLang="zh-CN" sz="2400">
                <a:ea typeface="楷体_GB2312" pitchFamily="49" charset="-122"/>
                <a:cs typeface="Arial" charset="0"/>
                <a:sym typeface="+mn-ea"/>
              </a:rPr>
              <a:t>8</a:t>
            </a:r>
            <a:endParaRPr lang="zh-CN" altLang="en-US" sz="2400">
              <a:latin typeface="Calibri" pitchFamily="34" charset="0"/>
              <a:cs typeface="Arial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368675" y="2528888"/>
            <a:ext cx="736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24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137275" y="2528888"/>
            <a:ext cx="55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7425"/>
            <a:ext cx="11509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323850" y="1473200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4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 </a:t>
            </a:r>
            <a:endParaRPr lang="zh-CN" altLang="en-US" sz="2400" b="1"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827088" y="1473200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2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827088" y="1995488"/>
            <a:ext cx="12239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6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843213" y="1473200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4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2843213" y="1995488"/>
            <a:ext cx="12239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7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4859338" y="1473200"/>
            <a:ext cx="1225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859338" y="1995488"/>
            <a:ext cx="1225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4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733550" y="1482725"/>
            <a:ext cx="574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16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725613" y="1995488"/>
            <a:ext cx="574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792538" y="1482725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32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788025" y="1482725"/>
            <a:ext cx="574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64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792538" y="19954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788025" y="1995488"/>
            <a:ext cx="574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32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875463" y="1473200"/>
            <a:ext cx="1225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2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6875463" y="1995488"/>
            <a:ext cx="1225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3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7834313" y="1473200"/>
            <a:ext cx="576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16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7834313" y="19954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24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814388" y="2517775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1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830513" y="2517775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5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4846638" y="2517775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7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652588" y="2517775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779838" y="2517775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40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773738" y="2517775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56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6862763" y="2517775"/>
            <a:ext cx="12239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ea typeface="楷体_GB2312" pitchFamily="49" charset="-122"/>
                <a:cs typeface="Arial" charset="0"/>
              </a:rPr>
              <a:t>6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 sz="2400">
                <a:ea typeface="楷体_GB2312" pitchFamily="49" charset="-122"/>
                <a:cs typeface="Arial" charset="0"/>
              </a:rPr>
              <a:t>8</a:t>
            </a:r>
            <a:r>
              <a:rPr lang="zh-CN" altLang="en-US" sz="2400">
                <a:ea typeface="楷体_GB2312" pitchFamily="49" charset="-122"/>
                <a:cs typeface="Arial" charset="0"/>
              </a:rPr>
              <a:t>＝</a:t>
            </a: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7821613" y="2517775"/>
            <a:ext cx="574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</a:rPr>
              <a:t>48</a:t>
            </a:r>
            <a:endParaRPr lang="zh-CN" altLang="en-US" sz="2400">
              <a:ea typeface="楷体_GB2312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60" grpId="0"/>
      <p:bldP spid="66" grpId="0"/>
      <p:bldP spid="6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388" y="914400"/>
            <a:ext cx="1152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042988" y="1419225"/>
            <a:ext cx="433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ea typeface="楷体" charset="-122"/>
                <a:cs typeface="Arial" charset="0"/>
                <a:sym typeface="宋体" charset="-122"/>
              </a:rPr>
              <a:t>6</a:t>
            </a:r>
            <a:r>
              <a:rPr lang="en-US" altLang="zh-CN" sz="2400" b="1"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.</a:t>
            </a: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  <a:ea typeface="楷体" charset="-122"/>
                <a:cs typeface="Arial" charset="0"/>
                <a:sym typeface="宋体" charset="-122"/>
              </a:rPr>
              <a:t> </a:t>
            </a:r>
            <a:endParaRPr lang="zh-CN" altLang="en-US" sz="2400" b="1"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284663" y="3243263"/>
            <a:ext cx="5032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21013" y="3333750"/>
            <a:ext cx="395287" cy="395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932238" y="3333750"/>
            <a:ext cx="396875" cy="395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27575" y="3333750"/>
            <a:ext cx="395288" cy="395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89325" y="3325813"/>
            <a:ext cx="396875" cy="39687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927350" y="3252788"/>
            <a:ext cx="576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  <a:sym typeface="宋体" charset="-122"/>
              </a:rPr>
              <a:t>3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848100" y="3252788"/>
            <a:ext cx="576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  <a:sym typeface="宋体" charset="-122"/>
              </a:rPr>
              <a:t>8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632325" y="3252788"/>
            <a:ext cx="576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ea typeface="楷体_GB2312" pitchFamily="49" charset="-122"/>
                <a:cs typeface="Arial" charset="0"/>
                <a:sym typeface="宋体" charset="-122"/>
              </a:rPr>
              <a:t>24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432175" y="3235325"/>
            <a:ext cx="5032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" charset="0"/>
                <a:sym typeface="宋体" charset="-122"/>
              </a:rPr>
              <a:t>×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003800" y="3243263"/>
            <a:ext cx="10810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389563" y="3265488"/>
            <a:ext cx="360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995488"/>
            <a:ext cx="5962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右大括号 22"/>
          <p:cNvSpPr/>
          <p:nvPr/>
        </p:nvSpPr>
        <p:spPr>
          <a:xfrm rot="5400000" flipV="1">
            <a:off x="4502150" y="-328612"/>
            <a:ext cx="215900" cy="57277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右大括号 34"/>
          <p:cNvSpPr/>
          <p:nvPr/>
        </p:nvSpPr>
        <p:spPr>
          <a:xfrm rot="16200000">
            <a:off x="1989932" y="1624806"/>
            <a:ext cx="215900" cy="668337"/>
          </a:xfrm>
          <a:prstGeom prst="rightBrace">
            <a:avLst>
              <a:gd name="adj1" fmla="val 73185"/>
              <a:gd name="adj2" fmla="val 4600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636713" y="1508125"/>
            <a:ext cx="86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>
                <a:ea typeface="楷体_GB2312" pitchFamily="49" charset="-122"/>
                <a:cs typeface="Arial" charset="0"/>
              </a:rPr>
              <a:t>3</a:t>
            </a:r>
            <a:r>
              <a:rPr lang="zh-CN" altLang="en-US" b="1">
                <a:ea typeface="楷体_GB2312" pitchFamily="49" charset="-122"/>
                <a:cs typeface="Arial" charset="0"/>
              </a:rPr>
              <a:t>个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charset="0"/>
              </a:rPr>
              <a:t>★</a:t>
            </a: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092575" y="2716213"/>
            <a:ext cx="10080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>
                <a:ea typeface="楷体_GB2312" pitchFamily="49" charset="-122"/>
                <a:cs typeface="Arial" charset="0"/>
              </a:rPr>
              <a:t>？个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charset="0"/>
              </a:rPr>
              <a:t>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1" grpId="1"/>
      <p:bldP spid="32" grpId="0" animBg="1"/>
      <p:bldP spid="33" grpId="0" animBg="1"/>
      <p:bldP spid="34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23" grpId="0" animBg="1"/>
      <p:bldP spid="35" grpId="0" animBg="1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4" descr="t01bca9a9455cfece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15954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108267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1.</a:t>
            </a:r>
            <a:r>
              <a:rPr lang="zh-CN" altLang="en-US">
                <a:latin typeface="Calibri" pitchFamily="34" charset="0"/>
              </a:rPr>
              <a:t>一只螃蟹</a:t>
            </a:r>
            <a:r>
              <a:rPr lang="en-US" altLang="zh-CN">
                <a:latin typeface="Calibri" pitchFamily="34" charset="0"/>
              </a:rPr>
              <a:t>8</a:t>
            </a:r>
            <a:r>
              <a:rPr lang="zh-CN" altLang="en-US">
                <a:latin typeface="Calibri" pitchFamily="34" charset="0"/>
              </a:rPr>
              <a:t>条腿，小明家买了</a:t>
            </a:r>
            <a:r>
              <a:rPr lang="en-US" altLang="zh-CN">
                <a:latin typeface="Calibri" pitchFamily="34" charset="0"/>
              </a:rPr>
              <a:t>5</a:t>
            </a:r>
            <a:r>
              <a:rPr lang="zh-CN" altLang="en-US">
                <a:latin typeface="Calibri" pitchFamily="34" charset="0"/>
              </a:rPr>
              <a:t>只螃蟹，一共有多少条腿？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86125" y="1571625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楷体_GB2312" pitchFamily="49" charset="-122"/>
                <a:cs typeface="Arial" charset="0"/>
              </a:rPr>
              <a:t>8</a:t>
            </a:r>
            <a:r>
              <a:rPr lang="en-US" altLang="zh-CN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>
                <a:ea typeface="楷体_GB2312" pitchFamily="49" charset="-122"/>
                <a:cs typeface="Arial" charset="0"/>
              </a:rPr>
              <a:t>5</a:t>
            </a:r>
            <a:r>
              <a:rPr lang="zh-CN" altLang="en-US">
                <a:ea typeface="楷体_GB2312" pitchFamily="49" charset="-122"/>
                <a:cs typeface="Arial" charset="0"/>
              </a:rPr>
              <a:t>＝</a:t>
            </a:r>
            <a:r>
              <a:rPr lang="en-US" altLang="zh-CN">
                <a:ea typeface="楷体_GB2312" pitchFamily="49" charset="-122"/>
                <a:cs typeface="Arial" charset="0"/>
              </a:rPr>
              <a:t>40</a:t>
            </a:r>
            <a:r>
              <a:rPr lang="zh-CN" altLang="en-US">
                <a:ea typeface="楷体_GB2312" pitchFamily="49" charset="-122"/>
                <a:cs typeface="Arial" charset="0"/>
              </a:rPr>
              <a:t>（条）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0" y="205898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2.</a:t>
            </a:r>
            <a:r>
              <a:rPr lang="zh-CN" altLang="en-US">
                <a:latin typeface="Calibri" pitchFamily="34" charset="0"/>
              </a:rPr>
              <a:t>小明和爸爸妈妈每人吃一只螃蟹，一共吃了多少条腿？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86125" y="24876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楷体_GB2312" pitchFamily="49" charset="-122"/>
                <a:cs typeface="Arial" charset="0"/>
              </a:rPr>
              <a:t>8</a:t>
            </a:r>
            <a:r>
              <a:rPr lang="en-US" altLang="zh-CN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>
                <a:ea typeface="楷体_GB2312" pitchFamily="49" charset="-122"/>
                <a:cs typeface="Arial" charset="0"/>
              </a:rPr>
              <a:t>3</a:t>
            </a:r>
            <a:r>
              <a:rPr lang="zh-CN" altLang="en-US">
                <a:ea typeface="楷体_GB2312" pitchFamily="49" charset="-122"/>
                <a:cs typeface="Arial" charset="0"/>
              </a:rPr>
              <a:t>＝</a:t>
            </a:r>
            <a:r>
              <a:rPr lang="en-US" altLang="zh-CN">
                <a:ea typeface="楷体_GB2312" pitchFamily="49" charset="-122"/>
                <a:cs typeface="Arial" charset="0"/>
              </a:rPr>
              <a:t>24</a:t>
            </a:r>
            <a:r>
              <a:rPr lang="zh-CN" altLang="en-US">
                <a:ea typeface="楷体_GB2312" pitchFamily="49" charset="-122"/>
                <a:cs typeface="Arial" charset="0"/>
              </a:rPr>
              <a:t>（条）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291623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3.</a:t>
            </a:r>
            <a:r>
              <a:rPr lang="zh-CN" altLang="en-US">
                <a:latin typeface="Calibri" pitchFamily="34" charset="0"/>
              </a:rPr>
              <a:t>剩下的螃蟹，一共有多少条腿？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86125" y="3416300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楷体_GB2312" pitchFamily="49" charset="-122"/>
                <a:cs typeface="Arial" charset="0"/>
              </a:rPr>
              <a:t>40-24</a:t>
            </a:r>
            <a:r>
              <a:rPr lang="zh-CN" altLang="en-US">
                <a:ea typeface="楷体_GB2312" pitchFamily="49" charset="-122"/>
                <a:cs typeface="Arial" charset="0"/>
              </a:rPr>
              <a:t>＝</a:t>
            </a:r>
            <a:r>
              <a:rPr lang="en-US" altLang="zh-CN">
                <a:ea typeface="楷体_GB2312" pitchFamily="49" charset="-122"/>
                <a:cs typeface="Arial" charset="0"/>
              </a:rPr>
              <a:t>16</a:t>
            </a:r>
            <a:r>
              <a:rPr lang="zh-CN" altLang="en-US">
                <a:ea typeface="楷体_GB2312" pitchFamily="49" charset="-122"/>
                <a:cs typeface="Arial" charset="0"/>
              </a:rPr>
              <a:t>（条）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64150" y="3416300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楷体_GB2312" pitchFamily="49" charset="-122"/>
                <a:cs typeface="Arial" charset="0"/>
              </a:rPr>
              <a:t>8</a:t>
            </a:r>
            <a:r>
              <a:rPr lang="en-US" altLang="zh-CN">
                <a:latin typeface="楷体_GB2312" pitchFamily="49" charset="-122"/>
                <a:ea typeface="楷体_GB2312" pitchFamily="49" charset="-122"/>
                <a:cs typeface="Arial" charset="0"/>
              </a:rPr>
              <a:t>×</a:t>
            </a:r>
            <a:r>
              <a:rPr lang="en-US" altLang="zh-CN">
                <a:ea typeface="楷体_GB2312" pitchFamily="49" charset="-122"/>
                <a:cs typeface="Arial" charset="0"/>
              </a:rPr>
              <a:t>2</a:t>
            </a:r>
            <a:r>
              <a:rPr lang="zh-CN" altLang="en-US">
                <a:ea typeface="楷体_GB2312" pitchFamily="49" charset="-122"/>
                <a:cs typeface="Arial" charset="0"/>
              </a:rPr>
              <a:t>＝</a:t>
            </a:r>
            <a:r>
              <a:rPr lang="en-US" altLang="zh-CN">
                <a:ea typeface="楷体_GB2312" pitchFamily="49" charset="-122"/>
                <a:cs typeface="Arial" charset="0"/>
              </a:rPr>
              <a:t>16</a:t>
            </a:r>
            <a:r>
              <a:rPr lang="zh-CN" altLang="en-US">
                <a:ea typeface="楷体_GB2312" pitchFamily="49" charset="-122"/>
                <a:cs typeface="Arial" charset="0"/>
              </a:rPr>
              <a:t>（条）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387</Words>
  <Application>Kingsoft Office WPP</Application>
  <PresentationFormat>全屏显示(16:9)</PresentationFormat>
  <Paragraphs>148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Calibri</vt:lpstr>
      <vt:lpstr>宋体</vt:lpstr>
      <vt:lpstr>Arial</vt:lpstr>
      <vt:lpstr>楷体_GB2312</vt:lpstr>
      <vt:lpstr>+mn-ea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微软用户</cp:lastModifiedBy>
  <cp:revision>249</cp:revision>
  <dcterms:created xsi:type="dcterms:W3CDTF">2015-12-28T01:01:00Z</dcterms:created>
  <dcterms:modified xsi:type="dcterms:W3CDTF">2017-11-14T23:38:45Z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