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256" r:id="rId4"/>
    <p:sldId id="278" r:id="rId5"/>
    <p:sldId id="264" r:id="rId6"/>
    <p:sldId id="263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5" r:id="rId17"/>
    <p:sldId id="316" r:id="rId18"/>
    <p:sldId id="311" r:id="rId19"/>
    <p:sldId id="324" r:id="rId20"/>
    <p:sldId id="314" r:id="rId21"/>
    <p:sldId id="260" r:id="rId22"/>
    <p:sldId id="261" r:id="rId23"/>
    <p:sldId id="273" r:id="rId24"/>
    <p:sldId id="284" r:id="rId2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864" y="-78"/>
      </p:cViewPr>
      <p:guideLst>
        <p:guide orient="horz" pos="2155"/>
        <p:guide pos="28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itchFamily="34" charset="0"/>
              </a:rPr>
            </a:fld>
            <a:endParaRPr lang="zh-CN" altLang="en-US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itchFamily="34" charset="0"/>
              </a:rPr>
            </a:fld>
            <a:endParaRPr lang="zh-CN" altLang="en-US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itchFamily="34" charset="0"/>
              </a:rPr>
            </a:fld>
            <a:endParaRPr lang="zh-CN" altLang="en-US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lang="zh-CN" altLang="en-US" strike="noStrike" noProof="1">
              <a:latin typeface="Arial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>
                <a:latin typeface="Arial" pitchFamily="34" charset="0"/>
                <a:ea typeface="宋体" pitchFamily="2" charset="-122"/>
                <a:cs typeface="+mn-cs"/>
              </a:rPr>
            </a:fld>
            <a:endParaRPr lang="zh-CN" altLang="en-US" strike="noStrike" noProof="1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itchFamily="34" charset="0"/>
              </a:rPr>
            </a:fld>
            <a:endParaRPr lang="zh-CN" altLang="en-US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itchFamily="34" charset="0"/>
              </a:rPr>
            </a:fld>
            <a:endParaRPr lang="zh-CN" altLang="en-US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itchFamily="34" charset="0"/>
              </a:rPr>
            </a:fld>
            <a:endParaRPr lang="zh-CN" altLang="en-US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itchFamily="34" charset="0"/>
              </a:rPr>
            </a:fld>
            <a:endParaRPr lang="zh-CN" altLang="en-US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itchFamily="34" charset="0"/>
              </a:rPr>
            </a:fld>
            <a:endParaRPr lang="zh-CN" altLang="en-US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itchFamily="34" charset="0"/>
              </a:rPr>
            </a:fld>
            <a:endParaRPr lang="zh-CN" altLang="en-US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itchFamily="34" charset="0"/>
              </a:rPr>
            </a:fld>
            <a:endParaRPr lang="zh-CN" altLang="en-US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itchFamily="34" charset="0"/>
              </a:rPr>
            </a:fld>
            <a:endParaRPr lang="zh-CN" altLang="en-US" dirty="0"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itchFamily="34" charset="0"/>
              </a:rPr>
            </a:fld>
            <a:endParaRPr lang="zh-CN" altLang="en-US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rtl="0" eaLnBrk="1" fontAlgn="base" latinLnBrk="0" hangingPunct="1"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5pPr>
      <a:lvl6pPr marL="2286000" lvl="5" indent="0" algn="l" defTabSz="914400" rtl="0" eaLnBrk="1" fontAlgn="base" latinLnBrk="0" hangingPunct="1"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6pPr>
      <a:lvl7pPr marL="2743200" lvl="6" indent="0" algn="l" defTabSz="914400" rtl="0" eaLnBrk="1" fontAlgn="base" latinLnBrk="0" hangingPunct="1"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7pPr>
      <a:lvl8pPr marL="3200400" lvl="7" indent="0" algn="l" defTabSz="914400" rtl="0" eaLnBrk="1" fontAlgn="base" latinLnBrk="0" hangingPunct="1"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8pPr>
      <a:lvl9pPr marL="3657600" lvl="8" indent="0" algn="l" defTabSz="914400" rtl="0" eaLnBrk="1" fontAlgn="base" latinLnBrk="0" hangingPunct="1"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0815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0815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8.png"/><Relationship Id="rId3" Type="http://schemas.microsoft.com/office/2007/relationships/media" Target="file:///C:\Users\user\Desktop\2_new.wav" TargetMode="External"/><Relationship Id="rId2" Type="http://schemas.openxmlformats.org/officeDocument/2006/relationships/audio" Target="file:///C:\Users\user\Desktop\2_new.wav" TargetMode="Externa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12.jpeg"/><Relationship Id="rId4" Type="http://schemas.openxmlformats.org/officeDocument/2006/relationships/image" Target="../media/image8.png"/><Relationship Id="rId3" Type="http://schemas.microsoft.com/office/2007/relationships/media" Target="file:///C:\Users\user\Desktop\2_new.wav" TargetMode="External"/><Relationship Id="rId2" Type="http://schemas.openxmlformats.org/officeDocument/2006/relationships/audio" Target="file:///C:\Users\user\Desktop\2_new.wav" TargetMode="Externa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8.png"/><Relationship Id="rId3" Type="http://schemas.microsoft.com/office/2007/relationships/media" Target="file:///C:\Users\user\Desktop\2_new.wav" TargetMode="External"/><Relationship Id="rId2" Type="http://schemas.openxmlformats.org/officeDocument/2006/relationships/audio" Target="file:///C:\Users\user\Desktop\2_new.wav" TargetMode="Externa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3" Type="http://schemas.microsoft.com/office/2007/relationships/media" Target="file:///C:\Users\user\Desktop\2_new.wav" TargetMode="External"/><Relationship Id="rId2" Type="http://schemas.openxmlformats.org/officeDocument/2006/relationships/audio" Target="file:///C:\Users\user\Desktop\2_new.wav" TargetMode="Externa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3.wav"/><Relationship Id="rId4" Type="http://schemas.openxmlformats.org/officeDocument/2006/relationships/image" Target="../media/image17.png"/><Relationship Id="rId3" Type="http://schemas.microsoft.com/office/2007/relationships/media" Target="file:///C:\Users\user\Desktop\2_new.wav" TargetMode="External"/><Relationship Id="rId2" Type="http://schemas.openxmlformats.org/officeDocument/2006/relationships/audio" Target="file:///C:\Users\user\Desktop\2_new.wav" TargetMode="External"/><Relationship Id="rId1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18.jpeg"/><Relationship Id="rId4" Type="http://schemas.openxmlformats.org/officeDocument/2006/relationships/image" Target="../media/image8.png"/><Relationship Id="rId3" Type="http://schemas.microsoft.com/office/2007/relationships/media" Target="file:///C:\Users\user\Desktop\2_new.wav" TargetMode="External"/><Relationship Id="rId2" Type="http://schemas.openxmlformats.org/officeDocument/2006/relationships/audio" Target="file:///C:\Users\user\Desktop\2_new.wav" TargetMode="External"/><Relationship Id="rId1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audio" Target="../media/audio4.wav"/><Relationship Id="rId6" Type="http://schemas.openxmlformats.org/officeDocument/2006/relationships/image" Target="../media/image21.jpeg"/><Relationship Id="rId5" Type="http://schemas.openxmlformats.org/officeDocument/2006/relationships/slide" Target="slide3.xml"/><Relationship Id="rId4" Type="http://schemas.openxmlformats.org/officeDocument/2006/relationships/image" Target="../media/image20.png"/><Relationship Id="rId3" Type="http://schemas.microsoft.com/office/2007/relationships/media" Target="file:///C:\Users\user\Desktop\2_new.wav" TargetMode="External"/><Relationship Id="rId2" Type="http://schemas.openxmlformats.org/officeDocument/2006/relationships/audio" Target="file:///C:\Users\user\Desktop\2_new.wav" TargetMode="Externa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7" Type="http://schemas.openxmlformats.org/officeDocument/2006/relationships/audio" Target="../media/audio5.wav"/><Relationship Id="rId6" Type="http://schemas.openxmlformats.org/officeDocument/2006/relationships/image" Target="../media/image24.jpeg"/><Relationship Id="rId5" Type="http://schemas.openxmlformats.org/officeDocument/2006/relationships/slide" Target="slide3.xml"/><Relationship Id="rId4" Type="http://schemas.openxmlformats.org/officeDocument/2006/relationships/image" Target="../media/image23.png"/><Relationship Id="rId3" Type="http://schemas.microsoft.com/office/2007/relationships/media" Target="file:///C:\Users\user\Desktop\2_new.wav" TargetMode="External"/><Relationship Id="rId2" Type="http://schemas.openxmlformats.org/officeDocument/2006/relationships/audio" Target="file:///C:\Users\user\Desktop\2_new.wav" TargetMode="Externa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microsoft.com/office/2007/relationships/media" Target="file:///C:\Users\Administrator\Desktop\yundong.mp3" TargetMode="External"/><Relationship Id="rId3" Type="http://schemas.openxmlformats.org/officeDocument/2006/relationships/audio" Target="file:///C:\Users\Administrator\Desktop\yundong.mp3" TargetMode="Externa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e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slide" Target="slide1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microsoft.com/office/2007/relationships/media" Target="file:///C:\Users\user\Desktop\2_new.wav" TargetMode="External"/><Relationship Id="rId2" Type="http://schemas.openxmlformats.org/officeDocument/2006/relationships/audio" Target="file:///C:\Users\user\Desktop\2_new.wav" TargetMode="Externa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8.png"/><Relationship Id="rId3" Type="http://schemas.microsoft.com/office/2007/relationships/media" Target="file:///C:\Users\user\Desktop\2_new.wav" TargetMode="External"/><Relationship Id="rId2" Type="http://schemas.openxmlformats.org/officeDocument/2006/relationships/audio" Target="file:///C:\Users\user\Desktop\2_new.wav" TargetMode="Externa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10.jpeg"/><Relationship Id="rId4" Type="http://schemas.openxmlformats.org/officeDocument/2006/relationships/image" Target="../media/image8.png"/><Relationship Id="rId3" Type="http://schemas.microsoft.com/office/2007/relationships/media" Target="file:///C:\Users\user\Desktop\2_new.wav" TargetMode="External"/><Relationship Id="rId2" Type="http://schemas.openxmlformats.org/officeDocument/2006/relationships/audio" Target="file:///C:\Users\user\Desktop\2_new.wav" TargetMode="Externa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audio" Target="../media/audio1.wav"/><Relationship Id="rId4" Type="http://schemas.openxmlformats.org/officeDocument/2006/relationships/image" Target="../media/image8.png"/><Relationship Id="rId3" Type="http://schemas.microsoft.com/office/2007/relationships/media" Target="file:///C:\Users\user\Desktop\2_new.wav" TargetMode="External"/><Relationship Id="rId2" Type="http://schemas.openxmlformats.org/officeDocument/2006/relationships/audio" Target="file:///C:\Users\user\Desktop\2_new.wav" TargetMode="Externa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1.wav"/><Relationship Id="rId5" Type="http://schemas.openxmlformats.org/officeDocument/2006/relationships/image" Target="../media/image11.jpeg"/><Relationship Id="rId4" Type="http://schemas.openxmlformats.org/officeDocument/2006/relationships/image" Target="../media/image8.png"/><Relationship Id="rId3" Type="http://schemas.microsoft.com/office/2007/relationships/media" Target="file:///C:\Users\user\Desktop\2_new.wav" TargetMode="External"/><Relationship Id="rId2" Type="http://schemas.openxmlformats.org/officeDocument/2006/relationships/audio" Target="file:///C:\Users\user\Desktop\2_new.wav" TargetMode="Externa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4" name="矩形 2053"/>
          <p:cNvSpPr/>
          <p:nvPr/>
        </p:nvSpPr>
        <p:spPr>
          <a:xfrm rot="396664">
            <a:off x="1268413" y="3716338"/>
            <a:ext cx="6040437" cy="1871662"/>
          </a:xfrm>
          <a:prstGeom prst="rect">
            <a:avLst/>
          </a:prstGeom>
        </p:spPr>
        <p:txBody>
          <a:bodyPr wrap="none" fromWordArt="1">
            <a:prstTxWarp prst="textInflateBottom">
              <a:avLst>
                <a:gd name="adj" fmla="val 6066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040000" scaled="1"/>
                <a:tileRect/>
              </a:gra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64255" y="5661660"/>
            <a:ext cx="519874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</a:t>
            </a:r>
            <a:r>
              <a:rPr lang="zh-CN" altLang="zh-CN" sz="40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城东小学     周彬</a:t>
            </a:r>
            <a:endParaRPr lang="zh-CN" altLang="zh-CN" sz="40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995" y="3933190"/>
            <a:ext cx="817372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p>
            <a:r>
              <a:rPr lang="zh-CN" altLang="en-US" sz="7200" b="1">
                <a:solidFill>
                  <a:srgbClr val="FF0000"/>
                </a:solidFill>
              </a:rPr>
              <a:t>测量呼吸和心跳</a:t>
            </a:r>
            <a:endParaRPr lang="zh-CN" altLang="en-US" sz="7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26506" y="2914174"/>
            <a:ext cx="99758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2219" y="2914650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6981" y="2915126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1019" y="2915603"/>
            <a:ext cx="1122521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1745" y="2916079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6982" y="2916555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6982" y="2917031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7454" y="2917508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21744" y="2917984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1277" y="2918460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1744" y="291893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2219" y="2919413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6981" y="2919889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2220" y="2920365"/>
            <a:ext cx="10064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1745" y="2920841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26982" y="2921318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6982" y="2921794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7454" y="292227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1744" y="292274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01277" y="2923223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84358" y="2923699"/>
            <a:ext cx="103584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2690" y="2924175"/>
            <a:ext cx="11049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77452" y="2924651"/>
            <a:ext cx="10953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2691" y="2925128"/>
            <a:ext cx="10852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92216" y="2925604"/>
            <a:ext cx="106616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87454" y="292608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87454" y="2926556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47925" y="2927033"/>
            <a:ext cx="115443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2215" y="2927509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61749" y="2927985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2215" y="2928461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06980" y="2928938"/>
            <a:ext cx="10363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11742" y="2929414"/>
            <a:ext cx="102679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16981" y="2929890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95311" y="2930366"/>
            <a:ext cx="1013936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21744" y="2930843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21744" y="2931319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82215" y="2931795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16505" y="2932271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6039" y="2932748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16505" y="2933224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86514" y="2933700"/>
            <a:ext cx="8775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91276" y="2934176"/>
            <a:ext cx="86804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83405" y="2934653"/>
            <a:ext cx="1037749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06040" y="2935129"/>
            <a:ext cx="8388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01277" y="2935605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01277" y="2936081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61749" y="2936558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496039" y="2937034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575572" y="2937510"/>
            <a:ext cx="6997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496039" y="2937986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15577" y="2938463"/>
            <a:ext cx="6191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20340" y="2938939"/>
            <a:ext cx="6096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25579" y="2939415"/>
            <a:ext cx="59944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635104" y="2939891"/>
            <a:ext cx="5803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30341" y="2940368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630341" y="2940844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90812" y="2941320"/>
            <a:ext cx="66865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25102" y="2941796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704636" y="2942273"/>
            <a:ext cx="4413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94823" y="2942749"/>
            <a:ext cx="121491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6" name=" 186"/>
          <p:cNvSpPr/>
          <p:nvPr/>
        </p:nvSpPr>
        <p:spPr>
          <a:xfrm>
            <a:off x="5649754" y="4034314"/>
            <a:ext cx="1862614" cy="1010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185988" y="3152775"/>
            <a:ext cx="2265680" cy="71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50" b="1">
                <a:latin typeface="华文行楷" charset="-122"/>
                <a:ea typeface="华文行楷" charset="-122"/>
              </a:rPr>
              <a:t>距离结束</a:t>
            </a:r>
            <a:endParaRPr lang="zh-CN" altLang="en-US" sz="4050" b="1">
              <a:latin typeface="华文行楷" charset="-122"/>
              <a:ea typeface="华文行楷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49754" y="3133725"/>
            <a:ext cx="817880" cy="85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950" b="1">
                <a:latin typeface="华文行楷" charset="-122"/>
                <a:ea typeface="华文行楷" charset="-122"/>
              </a:rPr>
              <a:t>秒</a:t>
            </a:r>
            <a:endParaRPr lang="zh-CN" altLang="en-US" sz="4950" b="1">
              <a:latin typeface="华文行楷" charset="-122"/>
              <a:ea typeface="华文行楷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54931" y="1645444"/>
            <a:ext cx="646938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500" b="1">
                <a:latin typeface="华文行楷" charset="-122"/>
                <a:ea typeface="华文行楷" charset="-122"/>
              </a:rPr>
              <a:t>测量呼吸和心跳计时系统</a:t>
            </a:r>
            <a:endParaRPr lang="zh-CN" altLang="en-US" sz="4500" b="1">
              <a:latin typeface="华文行楷" charset="-122"/>
              <a:ea typeface="华文行楷" charset="-122"/>
            </a:endParaRPr>
          </a:p>
        </p:txBody>
      </p:sp>
      <p:sp>
        <p:nvSpPr>
          <p:cNvPr id="69" name=" 186"/>
          <p:cNvSpPr/>
          <p:nvPr/>
        </p:nvSpPr>
        <p:spPr>
          <a:xfrm>
            <a:off x="5456873" y="4231958"/>
            <a:ext cx="2427446" cy="7579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0" name=" 186"/>
          <p:cNvSpPr/>
          <p:nvPr/>
        </p:nvSpPr>
        <p:spPr>
          <a:xfrm>
            <a:off x="5649754" y="4144804"/>
            <a:ext cx="1846898" cy="757714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1" name=" 186"/>
          <p:cNvSpPr/>
          <p:nvPr/>
        </p:nvSpPr>
        <p:spPr>
          <a:xfrm>
            <a:off x="5649754" y="4231958"/>
            <a:ext cx="1847374" cy="50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12180" y="4149090"/>
            <a:ext cx="1209675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solidFill>
                  <a:srgbClr val="2FF13D"/>
                </a:solidFill>
                <a:latin typeface="华文行楷" charset="-122"/>
                <a:ea typeface="华文行楷" charset="-122"/>
              </a:rPr>
              <a:t>计时</a:t>
            </a:r>
            <a:endParaRPr lang="zh-CN" altLang="en-US" sz="3300">
              <a:solidFill>
                <a:srgbClr val="2FF13D"/>
              </a:solidFill>
              <a:latin typeface="华文行楷" charset="-122"/>
              <a:ea typeface="华文行楷" charset="-122"/>
            </a:endParaRPr>
          </a:p>
        </p:txBody>
      </p:sp>
      <p:pic>
        <p:nvPicPr>
          <p:cNvPr id="75" name="2_n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6195" y="5176361"/>
            <a:ext cx="309563" cy="309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19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26506" y="2914174"/>
            <a:ext cx="99758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2219" y="2914650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6981" y="2915126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1019" y="2915603"/>
            <a:ext cx="1122521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1745" y="2916079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6982" y="2916555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6982" y="2917031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7454" y="2917508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21744" y="2917984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1277" y="2918460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1744" y="291893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2219" y="2919413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6981" y="2919889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2220" y="2920365"/>
            <a:ext cx="10064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1745" y="2920841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26982" y="2921318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6982" y="2921794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7454" y="292227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1744" y="292274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01277" y="2923223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84358" y="2923699"/>
            <a:ext cx="103584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2690" y="2924175"/>
            <a:ext cx="11049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77452" y="2924651"/>
            <a:ext cx="10953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2691" y="2925128"/>
            <a:ext cx="10852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92216" y="2925604"/>
            <a:ext cx="106616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87454" y="292608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87454" y="2926556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47925" y="2927033"/>
            <a:ext cx="115443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2215" y="2927509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61749" y="2927985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2215" y="2928461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06980" y="2928938"/>
            <a:ext cx="10363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11742" y="2929414"/>
            <a:ext cx="102679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16981" y="2929890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95311" y="2930366"/>
            <a:ext cx="1013936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21744" y="2930843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21744" y="2931319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82215" y="2931795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16505" y="2932271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6039" y="2932748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16505" y="2933224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86514" y="2933700"/>
            <a:ext cx="8775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91276" y="2934176"/>
            <a:ext cx="86804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83405" y="2934653"/>
            <a:ext cx="1037749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06040" y="2935129"/>
            <a:ext cx="8388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01277" y="2935605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01277" y="2936081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61749" y="2936558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496039" y="2937034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575572" y="2937510"/>
            <a:ext cx="6997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496039" y="2937986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15577" y="2938463"/>
            <a:ext cx="6191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20340" y="2938939"/>
            <a:ext cx="6096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25579" y="2939415"/>
            <a:ext cx="59944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635104" y="2939891"/>
            <a:ext cx="5803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30341" y="2940368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630341" y="2940844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90812" y="2941320"/>
            <a:ext cx="66865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25102" y="2941796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704636" y="2942273"/>
            <a:ext cx="4413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94823" y="2942749"/>
            <a:ext cx="121491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6" name=" 186"/>
          <p:cNvSpPr/>
          <p:nvPr/>
        </p:nvSpPr>
        <p:spPr>
          <a:xfrm>
            <a:off x="5649754" y="4034314"/>
            <a:ext cx="1862614" cy="1010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185988" y="3152775"/>
            <a:ext cx="2265680" cy="71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50" b="1">
                <a:latin typeface="华文行楷" charset="-122"/>
                <a:ea typeface="华文行楷" charset="-122"/>
              </a:rPr>
              <a:t>距离结束</a:t>
            </a:r>
            <a:endParaRPr lang="zh-CN" altLang="en-US" sz="4050" b="1">
              <a:latin typeface="华文行楷" charset="-122"/>
              <a:ea typeface="华文行楷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49754" y="3133725"/>
            <a:ext cx="817880" cy="85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950" b="1">
                <a:latin typeface="华文行楷" charset="-122"/>
                <a:ea typeface="华文行楷" charset="-122"/>
              </a:rPr>
              <a:t>秒</a:t>
            </a:r>
            <a:endParaRPr lang="zh-CN" altLang="en-US" sz="4950" b="1">
              <a:latin typeface="华文行楷" charset="-122"/>
              <a:ea typeface="华文行楷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54931" y="1645444"/>
            <a:ext cx="646938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500" b="1">
                <a:latin typeface="华文行楷" charset="-122"/>
                <a:ea typeface="华文行楷" charset="-122"/>
              </a:rPr>
              <a:t>测量呼吸和心跳计时系统</a:t>
            </a:r>
            <a:endParaRPr lang="zh-CN" altLang="en-US" sz="4500" b="1">
              <a:latin typeface="华文行楷" charset="-122"/>
              <a:ea typeface="华文行楷" charset="-122"/>
            </a:endParaRPr>
          </a:p>
        </p:txBody>
      </p:sp>
      <p:sp>
        <p:nvSpPr>
          <p:cNvPr id="69" name=" 186"/>
          <p:cNvSpPr/>
          <p:nvPr/>
        </p:nvSpPr>
        <p:spPr>
          <a:xfrm>
            <a:off x="5456873" y="4231958"/>
            <a:ext cx="2427446" cy="7579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0" name=" 186"/>
          <p:cNvSpPr/>
          <p:nvPr/>
        </p:nvSpPr>
        <p:spPr>
          <a:xfrm>
            <a:off x="5649754" y="4144804"/>
            <a:ext cx="1846898" cy="757714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1" name=" 186"/>
          <p:cNvSpPr/>
          <p:nvPr/>
        </p:nvSpPr>
        <p:spPr>
          <a:xfrm>
            <a:off x="5649754" y="4231958"/>
            <a:ext cx="1847374" cy="50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12180" y="4221480"/>
            <a:ext cx="120904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solidFill>
                  <a:srgbClr val="2FF13D"/>
                </a:solidFill>
                <a:latin typeface="华文行楷" charset="-122"/>
                <a:ea typeface="华文行楷" charset="-122"/>
              </a:rPr>
              <a:t>计时</a:t>
            </a:r>
            <a:endParaRPr lang="zh-CN" altLang="en-US" sz="3300">
              <a:solidFill>
                <a:srgbClr val="2FF13D"/>
              </a:solidFill>
              <a:latin typeface="华文行楷" charset="-122"/>
              <a:ea typeface="华文行楷" charset="-122"/>
            </a:endParaRPr>
          </a:p>
        </p:txBody>
      </p:sp>
      <p:pic>
        <p:nvPicPr>
          <p:cNvPr id="75" name="2_n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6195" y="5176361"/>
            <a:ext cx="309563" cy="309563"/>
          </a:xfrm>
          <a:prstGeom prst="rect">
            <a:avLst/>
          </a:prstGeom>
        </p:spPr>
      </p:pic>
      <p:pic>
        <p:nvPicPr>
          <p:cNvPr id="3" name="图片 2" descr="0012025128610230_b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4509135"/>
            <a:ext cx="1684020" cy="184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19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26506" y="2914174"/>
            <a:ext cx="99758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2219" y="2914650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6981" y="2915126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1019" y="2915603"/>
            <a:ext cx="1122521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1745" y="2916079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6982" y="2916555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6982" y="2917031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7454" y="2917508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21744" y="2917984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1277" y="2918460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1744" y="291893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2219" y="2919413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6981" y="2919889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2220" y="2920365"/>
            <a:ext cx="10064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1745" y="2920841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26982" y="2921318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6982" y="2921794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7454" y="292227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1744" y="292274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01277" y="2923223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84358" y="2923699"/>
            <a:ext cx="103584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2690" y="2924175"/>
            <a:ext cx="11049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77452" y="2924651"/>
            <a:ext cx="10953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2691" y="2925128"/>
            <a:ext cx="10852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92216" y="2925604"/>
            <a:ext cx="106616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87454" y="292608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87454" y="2926556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47925" y="2927033"/>
            <a:ext cx="115443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2215" y="2927509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61749" y="2927985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2215" y="2928461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06980" y="2928938"/>
            <a:ext cx="10363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11742" y="2929414"/>
            <a:ext cx="102679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16981" y="2929890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95311" y="2930366"/>
            <a:ext cx="1013936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21744" y="2930843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21744" y="2931319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82215" y="2931795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16505" y="2932271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6039" y="2932748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16505" y="2933224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86514" y="2933700"/>
            <a:ext cx="8775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91276" y="2934176"/>
            <a:ext cx="86804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83405" y="2934653"/>
            <a:ext cx="1037749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06040" y="2935129"/>
            <a:ext cx="8388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01277" y="2935605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01277" y="2936081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61749" y="2936558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496039" y="2937034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575572" y="2937510"/>
            <a:ext cx="6997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496039" y="2937986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15577" y="2938463"/>
            <a:ext cx="6191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20340" y="2938939"/>
            <a:ext cx="6096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25579" y="2939415"/>
            <a:ext cx="59944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635104" y="2939891"/>
            <a:ext cx="5803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30341" y="2940368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630341" y="2940844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90812" y="2941320"/>
            <a:ext cx="66865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25102" y="2941796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704636" y="2942273"/>
            <a:ext cx="4413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94823" y="2942749"/>
            <a:ext cx="121491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6" name=" 186"/>
          <p:cNvSpPr/>
          <p:nvPr/>
        </p:nvSpPr>
        <p:spPr>
          <a:xfrm>
            <a:off x="5649754" y="4034314"/>
            <a:ext cx="1862614" cy="1010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185988" y="3152775"/>
            <a:ext cx="2265680" cy="71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50" b="1">
                <a:latin typeface="华文行楷" charset="-122"/>
                <a:ea typeface="华文行楷" charset="-122"/>
              </a:rPr>
              <a:t>距离结束</a:t>
            </a:r>
            <a:endParaRPr lang="zh-CN" altLang="en-US" sz="4050" b="1">
              <a:latin typeface="华文行楷" charset="-122"/>
              <a:ea typeface="华文行楷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49754" y="3133725"/>
            <a:ext cx="817880" cy="85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950" b="1">
                <a:latin typeface="华文行楷" charset="-122"/>
                <a:ea typeface="华文行楷" charset="-122"/>
              </a:rPr>
              <a:t>秒</a:t>
            </a:r>
            <a:endParaRPr lang="zh-CN" altLang="en-US" sz="4950" b="1">
              <a:latin typeface="华文行楷" charset="-122"/>
              <a:ea typeface="华文行楷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54931" y="1645444"/>
            <a:ext cx="646938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500" b="1">
                <a:latin typeface="华文行楷" charset="-122"/>
                <a:ea typeface="华文行楷" charset="-122"/>
              </a:rPr>
              <a:t>测量呼吸和心跳计时系统</a:t>
            </a:r>
            <a:endParaRPr lang="zh-CN" altLang="en-US" sz="4500" b="1">
              <a:latin typeface="华文行楷" charset="-122"/>
              <a:ea typeface="华文行楷" charset="-122"/>
            </a:endParaRPr>
          </a:p>
        </p:txBody>
      </p:sp>
      <p:sp>
        <p:nvSpPr>
          <p:cNvPr id="69" name=" 186"/>
          <p:cNvSpPr/>
          <p:nvPr/>
        </p:nvSpPr>
        <p:spPr>
          <a:xfrm>
            <a:off x="5456873" y="4231958"/>
            <a:ext cx="2427446" cy="7579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0" name=" 186"/>
          <p:cNvSpPr/>
          <p:nvPr/>
        </p:nvSpPr>
        <p:spPr>
          <a:xfrm>
            <a:off x="5649754" y="4144804"/>
            <a:ext cx="1846898" cy="757714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1" name=" 186"/>
          <p:cNvSpPr/>
          <p:nvPr/>
        </p:nvSpPr>
        <p:spPr>
          <a:xfrm>
            <a:off x="5649754" y="4231958"/>
            <a:ext cx="1847374" cy="50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156325" y="4221480"/>
            <a:ext cx="108458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solidFill>
                  <a:srgbClr val="2FF13D"/>
                </a:solidFill>
                <a:latin typeface="华文行楷" charset="-122"/>
                <a:ea typeface="华文行楷" charset="-122"/>
              </a:rPr>
              <a:t>计时</a:t>
            </a:r>
            <a:endParaRPr lang="zh-CN" altLang="en-US" sz="3300">
              <a:solidFill>
                <a:srgbClr val="2FF13D"/>
              </a:solidFill>
              <a:latin typeface="华文行楷" charset="-122"/>
              <a:ea typeface="华文行楷" charset="-122"/>
            </a:endParaRPr>
          </a:p>
        </p:txBody>
      </p:sp>
      <p:pic>
        <p:nvPicPr>
          <p:cNvPr id="75" name="2_n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6195" y="5176361"/>
            <a:ext cx="309563" cy="309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19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26506" y="2914174"/>
            <a:ext cx="99758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2219" y="2914650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6981" y="2915126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1019" y="2915603"/>
            <a:ext cx="1122521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1745" y="2916079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6982" y="2916555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6982" y="2917031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7454" y="2917508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21744" y="2917984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1277" y="2918460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1744" y="291893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2219" y="2919413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6981" y="2919889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2220" y="2920365"/>
            <a:ext cx="10064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1745" y="2920841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26982" y="2921318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6982" y="2921794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7454" y="292227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1744" y="292274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01277" y="2923223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84358" y="2923699"/>
            <a:ext cx="103584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2690" y="2924175"/>
            <a:ext cx="11049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77452" y="2924651"/>
            <a:ext cx="10953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2691" y="2925128"/>
            <a:ext cx="10852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92216" y="2925604"/>
            <a:ext cx="106616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87454" y="292608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87454" y="2926556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47925" y="2927033"/>
            <a:ext cx="115443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2215" y="2927509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61749" y="2927985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2215" y="2928461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06980" y="2928938"/>
            <a:ext cx="10363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11742" y="2929414"/>
            <a:ext cx="102679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16981" y="2929890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95311" y="2930366"/>
            <a:ext cx="1013936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21744" y="2930843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21744" y="2931319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82215" y="2931795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16505" y="2932271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6039" y="2932748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16505" y="2933224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86514" y="2933700"/>
            <a:ext cx="8775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91276" y="2934176"/>
            <a:ext cx="86804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83405" y="2934653"/>
            <a:ext cx="1037749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06040" y="2935129"/>
            <a:ext cx="8388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01277" y="2935605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01277" y="2936081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61749" y="2936558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496039" y="2937034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575572" y="2937510"/>
            <a:ext cx="6997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496039" y="2937986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15577" y="2938463"/>
            <a:ext cx="6191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20340" y="2938939"/>
            <a:ext cx="6096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25579" y="2939415"/>
            <a:ext cx="59944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635104" y="2939891"/>
            <a:ext cx="5803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30341" y="2940368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630341" y="2940844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90812" y="2941320"/>
            <a:ext cx="66865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25102" y="2941796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704636" y="2942273"/>
            <a:ext cx="4413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94823" y="2942749"/>
            <a:ext cx="121491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6" name=" 186"/>
          <p:cNvSpPr/>
          <p:nvPr/>
        </p:nvSpPr>
        <p:spPr>
          <a:xfrm>
            <a:off x="5649754" y="4034314"/>
            <a:ext cx="1862614" cy="1010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185988" y="3152775"/>
            <a:ext cx="2265680" cy="71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50" b="1">
                <a:latin typeface="华文行楷" charset="-122"/>
                <a:ea typeface="华文行楷" charset="-122"/>
              </a:rPr>
              <a:t>距离结束</a:t>
            </a:r>
            <a:endParaRPr lang="zh-CN" altLang="en-US" sz="4050" b="1">
              <a:latin typeface="华文行楷" charset="-122"/>
              <a:ea typeface="华文行楷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49754" y="3133725"/>
            <a:ext cx="817880" cy="85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950" b="1">
                <a:latin typeface="华文行楷" charset="-122"/>
                <a:ea typeface="华文行楷" charset="-122"/>
              </a:rPr>
              <a:t>秒</a:t>
            </a:r>
            <a:endParaRPr lang="zh-CN" altLang="en-US" sz="4950" b="1">
              <a:latin typeface="华文行楷" charset="-122"/>
              <a:ea typeface="华文行楷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54931" y="1645444"/>
            <a:ext cx="646938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500" b="1">
                <a:latin typeface="华文行楷" charset="-122"/>
                <a:ea typeface="华文行楷" charset="-122"/>
              </a:rPr>
              <a:t>测量呼吸和心跳计时系统</a:t>
            </a:r>
            <a:endParaRPr lang="zh-CN" altLang="en-US" sz="4500" b="1">
              <a:latin typeface="华文行楷" charset="-122"/>
              <a:ea typeface="华文行楷" charset="-122"/>
            </a:endParaRPr>
          </a:p>
        </p:txBody>
      </p:sp>
      <p:sp>
        <p:nvSpPr>
          <p:cNvPr id="69" name=" 186"/>
          <p:cNvSpPr/>
          <p:nvPr/>
        </p:nvSpPr>
        <p:spPr>
          <a:xfrm>
            <a:off x="5456873" y="4231958"/>
            <a:ext cx="2427446" cy="7579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0" name=" 186"/>
          <p:cNvSpPr/>
          <p:nvPr/>
        </p:nvSpPr>
        <p:spPr>
          <a:xfrm>
            <a:off x="5649754" y="4144804"/>
            <a:ext cx="1846898" cy="757714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1" name=" 186"/>
          <p:cNvSpPr/>
          <p:nvPr/>
        </p:nvSpPr>
        <p:spPr>
          <a:xfrm>
            <a:off x="5649754" y="4231958"/>
            <a:ext cx="1847374" cy="50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12180" y="4221480"/>
            <a:ext cx="120904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solidFill>
                  <a:srgbClr val="2FF13D"/>
                </a:solidFill>
                <a:latin typeface="华文行楷" charset="-122"/>
                <a:ea typeface="华文行楷" charset="-122"/>
              </a:rPr>
              <a:t>计时</a:t>
            </a:r>
            <a:endParaRPr lang="zh-CN" altLang="en-US" sz="3300">
              <a:solidFill>
                <a:srgbClr val="2FF13D"/>
              </a:solidFill>
              <a:latin typeface="华文行楷" charset="-122"/>
              <a:ea typeface="华文行楷" charset="-122"/>
            </a:endParaRPr>
          </a:p>
        </p:txBody>
      </p:sp>
      <p:pic>
        <p:nvPicPr>
          <p:cNvPr id="75" name="2_n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6195" y="5176361"/>
            <a:ext cx="309563" cy="309563"/>
          </a:xfrm>
          <a:prstGeom prst="rect">
            <a:avLst/>
          </a:prstGeom>
        </p:spPr>
      </p:pic>
      <p:pic>
        <p:nvPicPr>
          <p:cNvPr id="3" name="图片 2" descr="0012025128610230_b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4509135"/>
            <a:ext cx="1684020" cy="184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19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26506" y="2914174"/>
            <a:ext cx="99758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2219" y="2914650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6981" y="2915126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1019" y="2915603"/>
            <a:ext cx="1122521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1745" y="2916079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6982" y="2916555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6982" y="2917031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7454" y="2917508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21744" y="2917984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1277" y="2918460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1744" y="291893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2219" y="2919413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6981" y="2919889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2220" y="2920365"/>
            <a:ext cx="10064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1745" y="2920841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26982" y="2921318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6982" y="2921794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7454" y="292227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1744" y="292274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01277" y="2923223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84358" y="2923699"/>
            <a:ext cx="103584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2690" y="2924175"/>
            <a:ext cx="11049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77452" y="2924651"/>
            <a:ext cx="10953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2691" y="2925128"/>
            <a:ext cx="10852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92216" y="2925604"/>
            <a:ext cx="106616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87454" y="292608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87454" y="2926556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47925" y="2927033"/>
            <a:ext cx="115443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2215" y="2927509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61749" y="2927985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2215" y="2928461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06980" y="2928938"/>
            <a:ext cx="10363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11742" y="2929414"/>
            <a:ext cx="102679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16981" y="2929890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95311" y="2930366"/>
            <a:ext cx="1013936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21744" y="2930843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21744" y="2931319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82215" y="2931795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16505" y="2932271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6039" y="2932748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16505" y="2933224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86514" y="2933700"/>
            <a:ext cx="8775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91276" y="2934176"/>
            <a:ext cx="86804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83405" y="2934653"/>
            <a:ext cx="1037749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06040" y="2935129"/>
            <a:ext cx="8388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01277" y="2935605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01277" y="2936081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61749" y="2936558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496039" y="2937034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575572" y="2937510"/>
            <a:ext cx="6997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496039" y="2937986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15577" y="2938463"/>
            <a:ext cx="6191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20340" y="2938939"/>
            <a:ext cx="6096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25579" y="2939415"/>
            <a:ext cx="59944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635104" y="2939891"/>
            <a:ext cx="5803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30341" y="2940368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630341" y="2940844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90812" y="2941320"/>
            <a:ext cx="66865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25102" y="2941796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704636" y="2942273"/>
            <a:ext cx="4413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94823" y="2942749"/>
            <a:ext cx="121491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6" name=" 186"/>
          <p:cNvSpPr/>
          <p:nvPr/>
        </p:nvSpPr>
        <p:spPr>
          <a:xfrm>
            <a:off x="5649754" y="4034314"/>
            <a:ext cx="1862614" cy="1010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185988" y="3152775"/>
            <a:ext cx="2265680" cy="71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50" b="1">
                <a:latin typeface="华文行楷" charset="-122"/>
                <a:ea typeface="华文行楷" charset="-122"/>
              </a:rPr>
              <a:t>距离结束</a:t>
            </a:r>
            <a:endParaRPr lang="zh-CN" altLang="en-US" sz="4050" b="1">
              <a:latin typeface="华文行楷" charset="-122"/>
              <a:ea typeface="华文行楷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49754" y="3133725"/>
            <a:ext cx="817880" cy="85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950" b="1">
                <a:latin typeface="华文行楷" charset="-122"/>
                <a:ea typeface="华文行楷" charset="-122"/>
              </a:rPr>
              <a:t>秒</a:t>
            </a:r>
            <a:endParaRPr lang="zh-CN" altLang="en-US" sz="4950" b="1">
              <a:latin typeface="华文行楷" charset="-122"/>
              <a:ea typeface="华文行楷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54931" y="1645444"/>
            <a:ext cx="646938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500" b="1">
                <a:latin typeface="华文行楷" charset="-122"/>
                <a:ea typeface="华文行楷" charset="-122"/>
              </a:rPr>
              <a:t>测量呼吸和心跳计时系统</a:t>
            </a:r>
            <a:endParaRPr lang="zh-CN" altLang="en-US" sz="4500" b="1">
              <a:latin typeface="华文行楷" charset="-122"/>
              <a:ea typeface="华文行楷" charset="-122"/>
            </a:endParaRPr>
          </a:p>
        </p:txBody>
      </p:sp>
      <p:sp>
        <p:nvSpPr>
          <p:cNvPr id="69" name=" 186"/>
          <p:cNvSpPr/>
          <p:nvPr/>
        </p:nvSpPr>
        <p:spPr>
          <a:xfrm>
            <a:off x="5456873" y="4231958"/>
            <a:ext cx="2427446" cy="7579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0" name=" 186"/>
          <p:cNvSpPr/>
          <p:nvPr/>
        </p:nvSpPr>
        <p:spPr>
          <a:xfrm>
            <a:off x="5649754" y="4144804"/>
            <a:ext cx="1846898" cy="757714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1" name=" 186"/>
          <p:cNvSpPr/>
          <p:nvPr/>
        </p:nvSpPr>
        <p:spPr>
          <a:xfrm>
            <a:off x="5649754" y="4231958"/>
            <a:ext cx="1847374" cy="50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156325" y="4221480"/>
            <a:ext cx="108458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solidFill>
                  <a:srgbClr val="2FF13D"/>
                </a:solidFill>
                <a:latin typeface="华文行楷" charset="-122"/>
                <a:ea typeface="华文行楷" charset="-122"/>
              </a:rPr>
              <a:t>计时</a:t>
            </a:r>
            <a:endParaRPr lang="zh-CN" altLang="en-US" sz="3300">
              <a:solidFill>
                <a:srgbClr val="2FF13D"/>
              </a:solidFill>
              <a:latin typeface="华文行楷" charset="-122"/>
              <a:ea typeface="华文行楷" charset="-122"/>
            </a:endParaRPr>
          </a:p>
        </p:txBody>
      </p:sp>
      <p:pic>
        <p:nvPicPr>
          <p:cNvPr id="75" name="2_n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6195" y="5176361"/>
            <a:ext cx="309563" cy="309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19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26506" y="2914174"/>
            <a:ext cx="99758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2219" y="2914650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6981" y="2915126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1019" y="2915603"/>
            <a:ext cx="1122521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1745" y="2916079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6982" y="2916555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6982" y="2917031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7454" y="2917508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21744" y="2917984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1277" y="2918460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1744" y="291893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2219" y="2919413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6981" y="2919889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2220" y="2920365"/>
            <a:ext cx="10064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1745" y="2920841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26982" y="2921318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6982" y="2921794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7454" y="292227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1744" y="292274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01277" y="2923223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84358" y="2923699"/>
            <a:ext cx="103584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2690" y="2924175"/>
            <a:ext cx="11049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77452" y="2924651"/>
            <a:ext cx="10953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2691" y="2925128"/>
            <a:ext cx="10852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92216" y="2925604"/>
            <a:ext cx="106616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87454" y="292608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87454" y="2926556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47925" y="2927033"/>
            <a:ext cx="115443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2215" y="2927509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61749" y="2927985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2215" y="2928461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06980" y="2928938"/>
            <a:ext cx="10363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11742" y="2929414"/>
            <a:ext cx="102679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16981" y="2929890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95311" y="2930366"/>
            <a:ext cx="1013936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21744" y="2930843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21744" y="2931319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82215" y="2931795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16505" y="2932271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6039" y="2932748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16505" y="2933224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86514" y="2933700"/>
            <a:ext cx="8775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91276" y="2934176"/>
            <a:ext cx="86804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83405" y="2934653"/>
            <a:ext cx="1037749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06040" y="2935129"/>
            <a:ext cx="8388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01277" y="2935605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01277" y="2936081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61749" y="2936558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496039" y="2937034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575572" y="2937510"/>
            <a:ext cx="6997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496039" y="2937986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15577" y="2938463"/>
            <a:ext cx="6191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20340" y="2938939"/>
            <a:ext cx="6096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25579" y="2939415"/>
            <a:ext cx="59944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635104" y="2939891"/>
            <a:ext cx="5803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30341" y="2940368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630341" y="2940844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90812" y="2941320"/>
            <a:ext cx="66865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25102" y="2941796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704636" y="2942273"/>
            <a:ext cx="4413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94823" y="2942749"/>
            <a:ext cx="121491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6" name=" 186"/>
          <p:cNvSpPr/>
          <p:nvPr/>
        </p:nvSpPr>
        <p:spPr>
          <a:xfrm>
            <a:off x="5649754" y="4034314"/>
            <a:ext cx="1862614" cy="1010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185988" y="3152775"/>
            <a:ext cx="2265680" cy="71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50" b="1">
                <a:latin typeface="华文行楷" charset="-122"/>
                <a:ea typeface="华文行楷" charset="-122"/>
              </a:rPr>
              <a:t>距离结束</a:t>
            </a:r>
            <a:endParaRPr lang="zh-CN" altLang="en-US" sz="4050" b="1">
              <a:latin typeface="华文行楷" charset="-122"/>
              <a:ea typeface="华文行楷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49754" y="3133725"/>
            <a:ext cx="817880" cy="85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950" b="1">
                <a:latin typeface="华文行楷" charset="-122"/>
                <a:ea typeface="华文行楷" charset="-122"/>
              </a:rPr>
              <a:t>秒</a:t>
            </a:r>
            <a:endParaRPr lang="zh-CN" altLang="en-US" sz="4950" b="1">
              <a:latin typeface="华文行楷" charset="-122"/>
              <a:ea typeface="华文行楷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54931" y="1645444"/>
            <a:ext cx="646938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500" b="1">
                <a:latin typeface="华文行楷" charset="-122"/>
                <a:ea typeface="华文行楷" charset="-122"/>
              </a:rPr>
              <a:t>测量呼吸和心跳计时系统</a:t>
            </a:r>
            <a:endParaRPr lang="zh-CN" altLang="en-US" sz="4500" b="1">
              <a:latin typeface="华文行楷" charset="-122"/>
              <a:ea typeface="华文行楷" charset="-122"/>
            </a:endParaRPr>
          </a:p>
        </p:txBody>
      </p:sp>
      <p:sp>
        <p:nvSpPr>
          <p:cNvPr id="69" name=" 186"/>
          <p:cNvSpPr/>
          <p:nvPr/>
        </p:nvSpPr>
        <p:spPr>
          <a:xfrm>
            <a:off x="5456873" y="4231958"/>
            <a:ext cx="2427446" cy="7579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0" name=" 186"/>
          <p:cNvSpPr/>
          <p:nvPr/>
        </p:nvSpPr>
        <p:spPr>
          <a:xfrm>
            <a:off x="5649754" y="4144804"/>
            <a:ext cx="1846898" cy="757714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1" name=" 186"/>
          <p:cNvSpPr/>
          <p:nvPr/>
        </p:nvSpPr>
        <p:spPr>
          <a:xfrm>
            <a:off x="5649754" y="4231958"/>
            <a:ext cx="1847374" cy="50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84570" y="4221480"/>
            <a:ext cx="128143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solidFill>
                  <a:srgbClr val="2FF13D"/>
                </a:solidFill>
                <a:latin typeface="华文行楷" charset="-122"/>
                <a:ea typeface="华文行楷" charset="-122"/>
              </a:rPr>
              <a:t>计时</a:t>
            </a:r>
            <a:endParaRPr lang="zh-CN" altLang="en-US" sz="3300">
              <a:solidFill>
                <a:srgbClr val="2FF13D"/>
              </a:solidFill>
              <a:latin typeface="华文行楷" charset="-122"/>
              <a:ea typeface="华文行楷" charset="-122"/>
            </a:endParaRPr>
          </a:p>
        </p:txBody>
      </p:sp>
      <p:pic>
        <p:nvPicPr>
          <p:cNvPr id="75" name="2_n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6195" y="5176361"/>
            <a:ext cx="309563" cy="309563"/>
          </a:xfrm>
          <a:prstGeom prst="rect">
            <a:avLst/>
          </a:prstGeom>
        </p:spPr>
      </p:pic>
      <p:pic>
        <p:nvPicPr>
          <p:cNvPr id="3" name="图片 2" descr="0012025128610230_b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4509135"/>
            <a:ext cx="1684020" cy="184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19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6" name=" 186"/>
          <p:cNvSpPr/>
          <p:nvPr/>
        </p:nvSpPr>
        <p:spPr>
          <a:xfrm>
            <a:off x="5649754" y="4034314"/>
            <a:ext cx="1862614" cy="1010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250758" y="3083719"/>
            <a:ext cx="2265680" cy="71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50" b="1">
                <a:latin typeface="华文行楷" charset="-122"/>
                <a:ea typeface="华文行楷" charset="-122"/>
              </a:rPr>
              <a:t>距离结束</a:t>
            </a:r>
            <a:endParaRPr lang="zh-CN" altLang="en-US" sz="4050" b="1">
              <a:latin typeface="华文行楷" charset="-122"/>
              <a:ea typeface="华文行楷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49754" y="2944654"/>
            <a:ext cx="817880" cy="85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950" b="1">
                <a:latin typeface="华文行楷" charset="-122"/>
                <a:ea typeface="华文行楷" charset="-122"/>
              </a:rPr>
              <a:t>秒</a:t>
            </a:r>
            <a:endParaRPr lang="zh-CN" altLang="en-US" sz="4950" b="1">
              <a:latin typeface="华文行楷" charset="-122"/>
              <a:ea typeface="华文行楷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54931" y="1620679"/>
            <a:ext cx="646938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500" b="1">
                <a:latin typeface="华文行楷" charset="-122"/>
                <a:ea typeface="华文行楷" charset="-122"/>
              </a:rPr>
              <a:t>测量呼吸和心跳计时系统</a:t>
            </a:r>
            <a:endParaRPr lang="zh-CN" altLang="en-US" sz="4500" b="1">
              <a:latin typeface="华文行楷" charset="-122"/>
              <a:ea typeface="华文行楷" charset="-122"/>
            </a:endParaRPr>
          </a:p>
        </p:txBody>
      </p:sp>
      <p:sp>
        <p:nvSpPr>
          <p:cNvPr id="69" name=" 186"/>
          <p:cNvSpPr/>
          <p:nvPr/>
        </p:nvSpPr>
        <p:spPr>
          <a:xfrm>
            <a:off x="5456873" y="4231958"/>
            <a:ext cx="2427446" cy="7579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0" name=" 186"/>
          <p:cNvSpPr/>
          <p:nvPr/>
        </p:nvSpPr>
        <p:spPr>
          <a:xfrm>
            <a:off x="5649754" y="4144804"/>
            <a:ext cx="1846898" cy="757714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1" name=" 186"/>
          <p:cNvSpPr/>
          <p:nvPr/>
        </p:nvSpPr>
        <p:spPr>
          <a:xfrm>
            <a:off x="5649754" y="4231958"/>
            <a:ext cx="1847374" cy="50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82665" y="4197350"/>
            <a:ext cx="1191895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solidFill>
                  <a:srgbClr val="2FF13D"/>
                </a:solidFill>
                <a:latin typeface="华文行楷" charset="-122"/>
                <a:ea typeface="华文行楷" charset="-122"/>
              </a:rPr>
              <a:t>计时</a:t>
            </a:r>
            <a:endParaRPr lang="zh-CN" altLang="en-US" sz="3300">
              <a:solidFill>
                <a:srgbClr val="2FF13D"/>
              </a:solidFill>
              <a:latin typeface="华文行楷" charset="-122"/>
              <a:ea typeface="华文行楷" charset="-122"/>
            </a:endParaRPr>
          </a:p>
        </p:txBody>
      </p:sp>
      <p:pic>
        <p:nvPicPr>
          <p:cNvPr id="75" name="2_n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6195" y="5176361"/>
            <a:ext cx="309563" cy="30956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08696" y="2748439"/>
            <a:ext cx="4413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29163" y="2748439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694873" y="2748439"/>
            <a:ext cx="66865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734401" y="2748439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734401" y="2748439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739164" y="2748439"/>
            <a:ext cx="5803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729639" y="2748439"/>
            <a:ext cx="59944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724400" y="2748439"/>
            <a:ext cx="6096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719638" y="2748439"/>
            <a:ext cx="6191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729163" y="2748439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600099" y="2748439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pic>
        <p:nvPicPr>
          <p:cNvPr id="4" name="图片 3" descr="0012025128610230_b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4653280"/>
            <a:ext cx="1684020" cy="184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1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6" name=" 186"/>
          <p:cNvSpPr/>
          <p:nvPr/>
        </p:nvSpPr>
        <p:spPr>
          <a:xfrm>
            <a:off x="5649754" y="4034314"/>
            <a:ext cx="1862614" cy="1010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250758" y="3083719"/>
            <a:ext cx="2265680" cy="71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50" b="1">
                <a:latin typeface="华文行楷" charset="-122"/>
                <a:ea typeface="华文行楷" charset="-122"/>
              </a:rPr>
              <a:t>距离结束</a:t>
            </a:r>
            <a:endParaRPr lang="zh-CN" altLang="en-US" sz="4050" b="1">
              <a:latin typeface="华文行楷" charset="-122"/>
              <a:ea typeface="华文行楷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49754" y="2944654"/>
            <a:ext cx="817880" cy="85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950" b="1">
                <a:latin typeface="华文行楷" charset="-122"/>
                <a:ea typeface="华文行楷" charset="-122"/>
              </a:rPr>
              <a:t>秒</a:t>
            </a:r>
            <a:endParaRPr lang="zh-CN" altLang="en-US" sz="4950" b="1">
              <a:latin typeface="华文行楷" charset="-122"/>
              <a:ea typeface="华文行楷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54931" y="1620679"/>
            <a:ext cx="646938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500" b="1">
                <a:latin typeface="华文行楷" charset="-122"/>
                <a:ea typeface="华文行楷" charset="-122"/>
              </a:rPr>
              <a:t>测量呼吸和心跳计时系统</a:t>
            </a:r>
            <a:endParaRPr lang="zh-CN" altLang="en-US" sz="4500" b="1">
              <a:latin typeface="华文行楷" charset="-122"/>
              <a:ea typeface="华文行楷" charset="-122"/>
            </a:endParaRPr>
          </a:p>
        </p:txBody>
      </p:sp>
      <p:sp>
        <p:nvSpPr>
          <p:cNvPr id="69" name=" 186"/>
          <p:cNvSpPr/>
          <p:nvPr/>
        </p:nvSpPr>
        <p:spPr>
          <a:xfrm>
            <a:off x="5456873" y="4231958"/>
            <a:ext cx="2427446" cy="7579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0" name=" 186"/>
          <p:cNvSpPr/>
          <p:nvPr/>
        </p:nvSpPr>
        <p:spPr>
          <a:xfrm>
            <a:off x="5649754" y="4144804"/>
            <a:ext cx="1846898" cy="757714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1" name=" 186"/>
          <p:cNvSpPr/>
          <p:nvPr/>
        </p:nvSpPr>
        <p:spPr>
          <a:xfrm>
            <a:off x="5649754" y="4231958"/>
            <a:ext cx="1847374" cy="50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82665" y="4197350"/>
            <a:ext cx="1191895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solidFill>
                  <a:srgbClr val="2FF13D"/>
                </a:solidFill>
                <a:latin typeface="华文行楷" charset="-122"/>
                <a:ea typeface="华文行楷" charset="-122"/>
              </a:rPr>
              <a:t>计时</a:t>
            </a:r>
            <a:endParaRPr lang="zh-CN" altLang="en-US" sz="3300">
              <a:solidFill>
                <a:srgbClr val="2FF13D"/>
              </a:solidFill>
              <a:latin typeface="华文行楷" charset="-122"/>
              <a:ea typeface="华文行楷" charset="-122"/>
            </a:endParaRPr>
          </a:p>
        </p:txBody>
      </p:sp>
      <p:pic>
        <p:nvPicPr>
          <p:cNvPr id="75" name="2_n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6195" y="5176361"/>
            <a:ext cx="309563" cy="30956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808696" y="2748439"/>
            <a:ext cx="4413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729163" y="2748439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694873" y="2748439"/>
            <a:ext cx="66865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4734401" y="2748439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4734401" y="2748439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739164" y="2748439"/>
            <a:ext cx="5803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729639" y="2748439"/>
            <a:ext cx="59944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724400" y="2748439"/>
            <a:ext cx="6096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4719638" y="2748439"/>
            <a:ext cx="6191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4729163" y="2748439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600099" y="2748439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pic>
        <p:nvPicPr>
          <p:cNvPr id="4" name="图片 3" descr="0012025128610230_b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4653280"/>
            <a:ext cx="1684020" cy="184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4" grpId="0"/>
      <p:bldP spid="76" grpId="0"/>
      <p:bldP spid="77" grpId="0"/>
      <p:bldP spid="78" grpId="0"/>
      <p:bldP spid="79" grpId="0"/>
      <p:bldP spid="80" grpId="0"/>
      <p:bldP spid="81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391" name="矩形 9390"/>
          <p:cNvSpPr/>
          <p:nvPr/>
        </p:nvSpPr>
        <p:spPr>
          <a:xfrm>
            <a:off x="323850" y="1268413"/>
            <a:ext cx="8496300" cy="51847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aphicFrame>
        <p:nvGraphicFramePr>
          <p:cNvPr id="9300" name="内容占位符 9299"/>
          <p:cNvGraphicFramePr/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968500"/>
                <a:gridCol w="2070100"/>
              </a:tblGrid>
              <a:tr h="7556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年龄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每分钟呼吸次数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新生儿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altLang="zh-CN" sz="2000" b="1">
                          <a:latin typeface="宋体" pitchFamily="2" charset="-122"/>
                          <a:cs typeface="Times New Roman" pitchFamily="18" charset="0"/>
                        </a:rPr>
                        <a:t>0</a:t>
                      </a:r>
                      <a:r>
                        <a:rPr lang="en-US" altLang="zh-CN" sz="2000" b="1">
                          <a:latin typeface="Arial" pitchFamily="34" charset="0"/>
                          <a:ea typeface="Times New Roman" pitchFamily="18" charset="0"/>
                        </a:rPr>
                        <a:t>—</a:t>
                      </a: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次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岁儿童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altLang="zh-CN" sz="2000" b="1">
                          <a:latin typeface="宋体" pitchFamily="2" charset="-122"/>
                          <a:cs typeface="Times New Roman" pitchFamily="18" charset="0"/>
                        </a:rPr>
                        <a:t>0</a:t>
                      </a:r>
                      <a:r>
                        <a:rPr lang="en-US" altLang="zh-CN" sz="2000" b="1">
                          <a:latin typeface="Arial" pitchFamily="34" charset="0"/>
                          <a:ea typeface="Times New Roman" pitchFamily="18" charset="0"/>
                        </a:rPr>
                        <a:t>—</a:t>
                      </a: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次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40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岁少年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次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岁青少年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次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成年人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altLang="zh-CN" sz="2000" b="1">
                          <a:latin typeface="宋体" pitchFamily="2" charset="-122"/>
                          <a:cs typeface="Times New Roman" pitchFamily="18" charset="0"/>
                        </a:rPr>
                        <a:t>6</a:t>
                      </a:r>
                      <a:r>
                        <a:rPr lang="en-US" altLang="zh-CN" sz="2000" b="1">
                          <a:latin typeface="Arial" pitchFamily="34" charset="0"/>
                          <a:ea typeface="Times New Roman" pitchFamily="18" charset="0"/>
                        </a:rPr>
                        <a:t>—</a:t>
                      </a: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次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86" name="内容占位符 9385"/>
          <p:cNvGraphicFramePr/>
          <p:nvPr>
            <p:ph sz="half" idx="2"/>
          </p:nvPr>
        </p:nvGraphicFramePr>
        <p:xfrm>
          <a:off x="4648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1912938"/>
                <a:gridCol w="2125662"/>
              </a:tblGrid>
              <a:tr h="6461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年龄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每分钟心跳次数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新生儿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次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岁儿童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次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岁儿童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次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岁少年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次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成年男子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altLang="zh-CN" sz="2000" b="1">
                          <a:latin typeface="宋体" pitchFamily="2" charset="-122"/>
                          <a:cs typeface="Times New Roman" pitchFamily="18" charset="0"/>
                        </a:rPr>
                        <a:t>0</a:t>
                      </a:r>
                      <a:r>
                        <a:rPr lang="en-US" altLang="zh-CN" sz="2000" b="1">
                          <a:latin typeface="Arial" pitchFamily="34" charset="0"/>
                          <a:ea typeface="Times New Roman" pitchFamily="18" charset="0"/>
                        </a:rPr>
                        <a:t>—</a:t>
                      </a: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次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成年女子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lvl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000" b="1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r>
                        <a:rPr lang="zh-CN" altLang="en-US" sz="2000" b="1" dirty="0">
                          <a:latin typeface="Times New Roman" pitchFamily="18" charset="0"/>
                          <a:cs typeface="Times New Roman" pitchFamily="18" charset="0"/>
                        </a:rPr>
                        <a:t>次</a:t>
                      </a:r>
                      <a:endParaRPr lang="zh-CN" altLang="en-US" sz="2000" b="1" dirty="0"/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89" name="文本框 9388"/>
          <p:cNvSpPr txBox="1"/>
          <p:nvPr/>
        </p:nvSpPr>
        <p:spPr>
          <a:xfrm>
            <a:off x="1692275" y="668338"/>
            <a:ext cx="1473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Arial" pitchFamily="34" charset="0"/>
              </a:rPr>
              <a:t>呼吸频率</a:t>
            </a:r>
            <a:r>
              <a:rPr lang="zh-CN" altLang="en-US" dirty="0">
                <a:latin typeface="Arial" pitchFamily="34" charset="0"/>
              </a:rPr>
              <a:t> </a:t>
            </a:r>
            <a:endParaRPr lang="zh-CN" altLang="en-US" dirty="0">
              <a:latin typeface="Arial" pitchFamily="34" charset="0"/>
            </a:endParaRPr>
          </a:p>
        </p:txBody>
      </p:sp>
      <p:sp>
        <p:nvSpPr>
          <p:cNvPr id="9390" name="文本框 9389"/>
          <p:cNvSpPr txBox="1"/>
          <p:nvPr/>
        </p:nvSpPr>
        <p:spPr>
          <a:xfrm>
            <a:off x="5795963" y="668338"/>
            <a:ext cx="14732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latin typeface="Arial" pitchFamily="34" charset="0"/>
              </a:rPr>
              <a:t>心跳频率</a:t>
            </a:r>
            <a:r>
              <a:rPr lang="zh-CN" altLang="en-US" dirty="0">
                <a:latin typeface="Arial" pitchFamily="34" charset="0"/>
              </a:rPr>
              <a:t> </a:t>
            </a:r>
            <a:endParaRPr lang="zh-CN" altLang="en-US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l="-40000" r="1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00300345432_7705559a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260985"/>
            <a:ext cx="6995160" cy="4904105"/>
          </a:xfrm>
          <a:prstGeom prst="rect">
            <a:avLst/>
          </a:prstGeom>
        </p:spPr>
      </p:pic>
      <p:pic>
        <p:nvPicPr>
          <p:cNvPr id="4" name="yundong.mp3" descr="C:\Users\Administrator\Desktop\周彬科学\课件\五年级\57Z58PIC3jp_1024.jpg57Z58PIC3jp_1024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7884795" y="5157470"/>
            <a:ext cx="547370" cy="657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100000"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40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40180" y="1486535"/>
            <a:ext cx="678497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静静地坐好，手摸在肚脐眼处，当感觉到自己的肚子鼓起来又瘪进去一次，这就是一次呼吸。</a:t>
            </a:r>
            <a:endParaRPr lang="zh-CN" altLang="en-US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文本框 9218"/>
          <p:cNvSpPr txBox="1"/>
          <p:nvPr/>
        </p:nvSpPr>
        <p:spPr>
          <a:xfrm>
            <a:off x="3563938" y="836613"/>
            <a:ext cx="184150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indent="0"/>
            <a:endParaRPr lang="zh-CN"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19" name="文本框 9219"/>
          <p:cNvSpPr txBox="1"/>
          <p:nvPr/>
        </p:nvSpPr>
        <p:spPr>
          <a:xfrm>
            <a:off x="2967038" y="1562100"/>
            <a:ext cx="184150" cy="36671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indent="0"/>
            <a:endParaRPr lang="zh-CN">
              <a:latin typeface="Arial" pitchFamily="34" charset="0"/>
              <a:ea typeface="宋体" pitchFamily="2" charset="-122"/>
            </a:endParaRPr>
          </a:p>
        </p:txBody>
      </p:sp>
      <p:graphicFrame>
        <p:nvGraphicFramePr>
          <p:cNvPr id="9221" name="内容占位符 9220"/>
          <p:cNvGraphicFramePr/>
          <p:nvPr>
            <p:ph/>
          </p:nvPr>
        </p:nvGraphicFramePr>
        <p:xfrm>
          <a:off x="845185" y="484505"/>
          <a:ext cx="7659370" cy="5523230"/>
        </p:xfrm>
        <a:graphic>
          <a:graphicData uri="http://schemas.openxmlformats.org/drawingml/2006/table">
            <a:tbl>
              <a:tblPr/>
              <a:tblGrid>
                <a:gridCol w="2384425"/>
                <a:gridCol w="2433320"/>
                <a:gridCol w="2841625"/>
              </a:tblGrid>
              <a:tr h="962025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4400" b="1">
                          <a:latin typeface="华文楷体" pitchFamily="2" charset="-122"/>
                          <a:ea typeface="华文楷体" pitchFamily="2" charset="-122"/>
                        </a:rPr>
                        <a:t>记录二</a:t>
                      </a:r>
                      <a:endParaRPr lang="zh-CN" altLang="en-US" sz="4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2750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　</a:t>
                      </a:r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    项目</a:t>
                      </a:r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运动结束时</a:t>
                      </a:r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华文楷体" pitchFamily="2" charset="-122"/>
                          <a:ea typeface="华文楷体" pitchFamily="2" charset="-122"/>
                        </a:rPr>
                        <a:t>  </a:t>
                      </a:r>
                      <a:endParaRPr lang="en-US" altLang="zh-CN" sz="2400" b="1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休息一会儿后</a:t>
                      </a:r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218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华文楷体" pitchFamily="2" charset="-122"/>
                          <a:ea typeface="华文楷体" pitchFamily="2" charset="-122"/>
                        </a:rPr>
                        <a:t>   </a:t>
                      </a: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呼吸</a:t>
                      </a:r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（次</a:t>
                      </a:r>
                      <a:r>
                        <a:rPr lang="en-US" altLang="zh-CN" sz="2400" b="1">
                          <a:latin typeface="华文楷体" pitchFamily="2" charset="-122"/>
                          <a:ea typeface="华文楷体" pitchFamily="2" charset="-122"/>
                        </a:rPr>
                        <a:t>/</a:t>
                      </a: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分钟）</a:t>
                      </a:r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　</a:t>
                      </a:r>
                      <a:endParaRPr lang="en-US" altLang="zh-CN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　</a:t>
                      </a:r>
                      <a:endParaRPr lang="en-US" altLang="zh-CN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73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2400" b="1">
                          <a:latin typeface="华文楷体" pitchFamily="2" charset="-122"/>
                          <a:ea typeface="华文楷体" pitchFamily="2" charset="-122"/>
                        </a:rPr>
                        <a:t>   </a:t>
                      </a: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心跳</a:t>
                      </a:r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（次</a:t>
                      </a:r>
                      <a:r>
                        <a:rPr lang="en-US" altLang="zh-CN" sz="2400" b="1">
                          <a:latin typeface="华文楷体" pitchFamily="2" charset="-122"/>
                          <a:ea typeface="华文楷体" pitchFamily="2" charset="-122"/>
                        </a:rPr>
                        <a:t>/</a:t>
                      </a: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分钟）</a:t>
                      </a:r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　</a:t>
                      </a:r>
                      <a:endParaRPr lang="en-US" altLang="zh-CN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　</a:t>
                      </a:r>
                      <a:endParaRPr lang="en-US" altLang="zh-CN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785">
                <a:tc gridSpan="3"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>
                          <a:latin typeface="华文楷体" pitchFamily="2" charset="-122"/>
                          <a:ea typeface="华文楷体" pitchFamily="2" charset="-122"/>
                        </a:rPr>
                        <a:t>我的发现：</a:t>
                      </a:r>
                      <a:endParaRPr lang="zh-CN" altLang="en-US" sz="24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48" name="直接连接符 9248"/>
          <p:cNvSpPr/>
          <p:nvPr/>
        </p:nvSpPr>
        <p:spPr>
          <a:xfrm>
            <a:off x="1259523" y="1268413"/>
            <a:ext cx="1728787" cy="15843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249" name="文本框 9249"/>
          <p:cNvSpPr txBox="1"/>
          <p:nvPr/>
        </p:nvSpPr>
        <p:spPr>
          <a:xfrm>
            <a:off x="2051685" y="1556703"/>
            <a:ext cx="793750" cy="45720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indent="0"/>
            <a:r>
              <a:rPr lang="zh-CN" altLang="en-US" sz="2400" b="1">
                <a:latin typeface="Arial" pitchFamily="34" charset="0"/>
                <a:ea typeface="华文楷体" pitchFamily="2" charset="-122"/>
              </a:rPr>
              <a:t>状态</a:t>
            </a:r>
            <a:endParaRPr lang="zh-CN" altLang="en-US" sz="2400" b="1">
              <a:latin typeface="Arial" pitchFamily="34" charset="0"/>
              <a:ea typeface="华文楷体" pitchFamily="2" charset="-122"/>
            </a:endParaRPr>
          </a:p>
        </p:txBody>
      </p:sp>
      <p:sp>
        <p:nvSpPr>
          <p:cNvPr id="9250" name="文本框 9250"/>
          <p:cNvSpPr txBox="1"/>
          <p:nvPr/>
        </p:nvSpPr>
        <p:spPr>
          <a:xfrm>
            <a:off x="7575550" y="5307013"/>
            <a:ext cx="184150" cy="366712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none" anchor="t">
            <a:spAutoFit/>
          </a:bodyPr>
          <a:p>
            <a:pPr lvl="0" indent="0"/>
            <a:endParaRPr lang="zh-CN">
              <a:latin typeface="Arial" pitchFamily="34" charset="0"/>
              <a:ea typeface="宋体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11267" name="对象 11266"/>
          <p:cNvGraphicFramePr>
            <a:graphicFrameLocks noChangeAspect="1"/>
          </p:cNvGraphicFramePr>
          <p:nvPr/>
        </p:nvGraphicFramePr>
        <p:xfrm>
          <a:off x="5004435" y="1268730"/>
          <a:ext cx="5146675" cy="6441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2" imgW="5365115" imgH="3490595" progId="MSGraph.Chart.8">
                  <p:embed/>
                </p:oleObj>
              </mc:Choice>
              <mc:Fallback>
                <p:oleObj name="" r:id="rId2" imgW="5365115" imgH="3490595" progId="MSGraph.Chart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04435" y="1268730"/>
                        <a:ext cx="5146675" cy="64414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内容占位符 9220"/>
          <p:cNvGraphicFramePr/>
          <p:nvPr>
            <p:ph idx="1"/>
          </p:nvPr>
        </p:nvGraphicFramePr>
        <p:xfrm>
          <a:off x="899795" y="2564765"/>
          <a:ext cx="3583305" cy="2103120"/>
        </p:xfrm>
        <a:graphic>
          <a:graphicData uri="http://schemas.openxmlformats.org/drawingml/2006/table">
            <a:tbl>
              <a:tblPr/>
              <a:tblGrid>
                <a:gridCol w="843280"/>
                <a:gridCol w="875665"/>
                <a:gridCol w="859790"/>
                <a:gridCol w="1004570"/>
              </a:tblGrid>
              <a:tr h="118872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华文楷体" pitchFamily="2" charset="-122"/>
                          <a:ea typeface="华文楷体" pitchFamily="2" charset="-122"/>
                        </a:rPr>
                        <a:t>　</a:t>
                      </a:r>
                      <a:endParaRPr lang="zh-CN" altLang="en-US" sz="1800" b="1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endParaRPr lang="zh-CN" altLang="en-US" sz="1600" b="1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endParaRPr lang="zh-CN" altLang="en-US" sz="1400" b="1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华文楷体" pitchFamily="2" charset="-122"/>
                          <a:ea typeface="华文楷体" pitchFamily="2" charset="-122"/>
                        </a:rPr>
                        <a:t>    </a:t>
                      </a:r>
                      <a:endParaRPr lang="zh-CN" altLang="en-US" sz="18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华文楷体" pitchFamily="2" charset="-122"/>
                          <a:ea typeface="华文楷体" pitchFamily="2" charset="-122"/>
                        </a:rPr>
                        <a:t>安静状态下</a:t>
                      </a:r>
                      <a:endParaRPr lang="zh-CN" altLang="en-US" sz="18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algn="ctr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华文楷体" pitchFamily="2" charset="-122"/>
                          <a:ea typeface="华文楷体" pitchFamily="2" charset="-122"/>
                        </a:rPr>
                        <a:t>运动结束时</a:t>
                      </a:r>
                      <a:endParaRPr lang="zh-CN" altLang="en-US" sz="18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华文楷体" pitchFamily="2" charset="-122"/>
                          <a:ea typeface="华文楷体" pitchFamily="2" charset="-122"/>
                        </a:rPr>
                        <a:t>  </a:t>
                      </a:r>
                      <a:endParaRPr lang="en-US" altLang="zh-CN" sz="1800" b="1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华文楷体" pitchFamily="2" charset="-122"/>
                          <a:ea typeface="华文楷体" pitchFamily="2" charset="-122"/>
                        </a:rPr>
                        <a:t>休息一会儿后</a:t>
                      </a:r>
                      <a:endParaRPr lang="zh-CN" altLang="en-US" sz="1800" b="1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endParaRPr lang="zh-CN" altLang="en-US" sz="18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73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800" b="1">
                          <a:latin typeface="华文楷体" pitchFamily="2" charset="-122"/>
                          <a:ea typeface="华文楷体" pitchFamily="2" charset="-122"/>
                        </a:rPr>
                        <a:t>   </a:t>
                      </a:r>
                      <a:r>
                        <a:rPr lang="zh-CN" altLang="en-US" sz="1800" b="1">
                          <a:latin typeface="华文楷体" pitchFamily="2" charset="-122"/>
                          <a:ea typeface="华文楷体" pitchFamily="2" charset="-122"/>
                        </a:rPr>
                        <a:t>心跳</a:t>
                      </a:r>
                      <a:endParaRPr lang="zh-CN" altLang="en-US" sz="1800" b="1">
                        <a:latin typeface="华文楷体" pitchFamily="2" charset="-122"/>
                        <a:ea typeface="华文楷体" pitchFamily="2" charset="-122"/>
                      </a:endParaRPr>
                    </a:p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华文楷体" pitchFamily="2" charset="-122"/>
                          <a:ea typeface="华文楷体" pitchFamily="2" charset="-122"/>
                        </a:rPr>
                        <a:t>（次</a:t>
                      </a:r>
                      <a:r>
                        <a:rPr lang="en-US" altLang="zh-CN" sz="1800" b="1">
                          <a:latin typeface="华文楷体" pitchFamily="2" charset="-122"/>
                          <a:ea typeface="华文楷体" pitchFamily="2" charset="-122"/>
                        </a:rPr>
                        <a:t>/</a:t>
                      </a:r>
                      <a:r>
                        <a:rPr lang="zh-CN" altLang="en-US" sz="1800" b="1">
                          <a:latin typeface="华文楷体" pitchFamily="2" charset="-122"/>
                          <a:ea typeface="华文楷体" pitchFamily="2" charset="-122"/>
                        </a:rPr>
                        <a:t>分钟）</a:t>
                      </a:r>
                      <a:endParaRPr lang="zh-CN" altLang="en-US" sz="18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华文楷体" pitchFamily="2" charset="-122"/>
                          <a:ea typeface="华文楷体" pitchFamily="2" charset="-122"/>
                        </a:rPr>
                        <a:t>　</a:t>
                      </a:r>
                      <a:r>
                        <a:rPr lang="en-US" altLang="zh-CN" sz="1800" b="1">
                          <a:latin typeface="华文楷体" pitchFamily="2" charset="-122"/>
                          <a:ea typeface="华文楷体" pitchFamily="2" charset="-122"/>
                        </a:rPr>
                        <a:t>90</a:t>
                      </a:r>
                      <a:endParaRPr lang="en-US" altLang="zh-CN" sz="18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华文楷体" pitchFamily="2" charset="-122"/>
                          <a:ea typeface="华文楷体" pitchFamily="2" charset="-122"/>
                        </a:rPr>
                        <a:t>　</a:t>
                      </a:r>
                      <a:r>
                        <a:rPr lang="en-US" altLang="zh-CN" sz="1800" b="1">
                          <a:latin typeface="华文楷体" pitchFamily="2" charset="-122"/>
                          <a:ea typeface="华文楷体" pitchFamily="2" charset="-122"/>
                        </a:rPr>
                        <a:t>138</a:t>
                      </a:r>
                      <a:endParaRPr lang="en-US" altLang="zh-CN" sz="18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</a:lstStyle>
                    <a:p>
                      <a:pPr marL="0" lvl="0" indent="0" font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1800" b="1">
                          <a:latin typeface="华文楷体" pitchFamily="2" charset="-122"/>
                          <a:ea typeface="华文楷体" pitchFamily="2" charset="-122"/>
                        </a:rPr>
                        <a:t>　</a:t>
                      </a:r>
                      <a:r>
                        <a:rPr lang="en-US" altLang="zh-CN" sz="1800" b="1">
                          <a:latin typeface="华文楷体" pitchFamily="2" charset="-122"/>
                          <a:ea typeface="华文楷体" pitchFamily="2" charset="-122"/>
                        </a:rPr>
                        <a:t>105</a:t>
                      </a:r>
                      <a:endParaRPr lang="en-US" altLang="zh-CN" sz="1800" b="1">
                        <a:latin typeface="华文楷体" pitchFamily="2" charset="-122"/>
                        <a:ea typeface="华文楷体" pitchFamily="2" charset="-122"/>
                      </a:endParaRPr>
                    </a:p>
                  </a:txBody>
                  <a:tcPr vert="horz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705" y="548640"/>
            <a:ext cx="5469255" cy="1099820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r>
              <a:rPr lang="zh-CN" altLang="en-US" sz="6000" b="1"/>
              <a:t>实验注意事项：</a:t>
            </a:r>
            <a:endParaRPr lang="zh-CN" altLang="en-US" sz="6000" b="1"/>
          </a:p>
        </p:txBody>
      </p:sp>
      <p:sp>
        <p:nvSpPr>
          <p:cNvPr id="3" name="文本框 2"/>
          <p:cNvSpPr txBox="1"/>
          <p:nvPr/>
        </p:nvSpPr>
        <p:spPr>
          <a:xfrm>
            <a:off x="2339975" y="1628775"/>
            <a:ext cx="6532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000">
                <a:latin typeface="宋体" pitchFamily="2" charset="-122"/>
                <a:cs typeface="宋体" pitchFamily="2" charset="-122"/>
                <a:sym typeface="+mn-ea"/>
              </a:rPr>
              <a:t>a、一吸一呼算是一次呼吸。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339975" y="2348865"/>
            <a:ext cx="669925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>
                <a:latin typeface="宋体" pitchFamily="2" charset="-122"/>
                <a:cs typeface="宋体" pitchFamily="2" charset="-122"/>
                <a:sym typeface="+mn-ea"/>
              </a:rPr>
              <a:t>b、不要紧张 、不要故意深、</a:t>
            </a:r>
            <a:endParaRPr lang="zh-CN" altLang="en-US" sz="4000">
              <a:latin typeface="宋体" pitchFamily="2" charset="-122"/>
              <a:cs typeface="宋体" pitchFamily="2" charset="-122"/>
              <a:sym typeface="+mn-ea"/>
            </a:endParaRPr>
          </a:p>
          <a:p>
            <a:pPr algn="l"/>
            <a:r>
              <a:rPr lang="zh-CN" altLang="en-US" sz="4000">
                <a:latin typeface="宋体" pitchFamily="2" charset="-122"/>
                <a:cs typeface="宋体" pitchFamily="2" charset="-122"/>
                <a:sym typeface="+mn-ea"/>
              </a:rPr>
              <a:t>要保持均匀、平稳的呼吸。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411730" y="3644900"/>
            <a:ext cx="636397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>
                <a:latin typeface="宋体" pitchFamily="2" charset="-122"/>
                <a:cs typeface="宋体" pitchFamily="2" charset="-122"/>
                <a:sym typeface="+mn-ea"/>
              </a:rPr>
              <a:t>c</a:t>
            </a:r>
            <a:r>
              <a:rPr lang="zh-CN" altLang="en-US">
                <a:latin typeface="宋体" pitchFamily="2" charset="-122"/>
                <a:cs typeface="宋体" pitchFamily="2" charset="-122"/>
                <a:sym typeface="+mn-ea"/>
              </a:rPr>
              <a:t>、</a:t>
            </a:r>
            <a:r>
              <a:rPr lang="zh-CN" altLang="en-US" sz="4000">
                <a:latin typeface="宋体" pitchFamily="2" charset="-122"/>
                <a:cs typeface="宋体" pitchFamily="2" charset="-122"/>
                <a:sym typeface="+mn-ea"/>
              </a:rPr>
              <a:t>闭上眼睛，仔细感受，保持安静。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411730" y="4869180"/>
            <a:ext cx="790321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>
                <a:latin typeface="宋体" pitchFamily="2" charset="-122"/>
                <a:cs typeface="宋体" pitchFamily="2" charset="-122"/>
                <a:sym typeface="+mn-ea"/>
              </a:rPr>
              <a:t>d</a:t>
            </a:r>
            <a:r>
              <a:rPr lang="zh-CN" altLang="en-US">
                <a:latin typeface="宋体" pitchFamily="2" charset="-122"/>
                <a:cs typeface="宋体" pitchFamily="2" charset="-122"/>
                <a:sym typeface="+mn-ea"/>
              </a:rPr>
              <a:t>、</a:t>
            </a:r>
            <a:r>
              <a:rPr lang="zh-CN" altLang="en-US" sz="4000">
                <a:latin typeface="宋体" pitchFamily="2" charset="-122"/>
                <a:cs typeface="宋体" pitchFamily="2" charset="-122"/>
                <a:sym typeface="+mn-ea"/>
              </a:rPr>
              <a:t>同一个人，测三次，及时</a:t>
            </a:r>
            <a:endParaRPr lang="zh-CN" altLang="en-US" sz="4000">
              <a:latin typeface="宋体" pitchFamily="2" charset="-122"/>
              <a:cs typeface="宋体" pitchFamily="2" charset="-122"/>
              <a:sym typeface="+mn-ea"/>
            </a:endParaRPr>
          </a:p>
          <a:p>
            <a:pPr algn="l"/>
            <a:r>
              <a:rPr lang="zh-CN" altLang="en-US" sz="4000">
                <a:latin typeface="宋体" pitchFamily="2" charset="-122"/>
                <a:cs typeface="宋体" pitchFamily="2" charset="-122"/>
                <a:sym typeface="+mn-ea"/>
              </a:rPr>
              <a:t>记录数据。</a:t>
            </a:r>
            <a:endParaRPr lang="zh-CN" altLang="en-US"/>
          </a:p>
        </p:txBody>
      </p:sp>
      <p:pic>
        <p:nvPicPr>
          <p:cNvPr id="7172" name="图片 5" descr="1_副本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" y="3573145"/>
            <a:ext cx="2619375" cy="3001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9219" name="表格 9218"/>
          <p:cNvGraphicFramePr/>
          <p:nvPr/>
        </p:nvGraphicFramePr>
        <p:xfrm>
          <a:off x="1691640" y="1988820"/>
          <a:ext cx="7054850" cy="3168015"/>
        </p:xfrm>
        <a:graphic>
          <a:graphicData uri="http://schemas.openxmlformats.org/drawingml/2006/table">
            <a:tbl>
              <a:tblPr/>
              <a:tblGrid>
                <a:gridCol w="2351405"/>
                <a:gridCol w="2352358"/>
                <a:gridCol w="2351087"/>
              </a:tblGrid>
              <a:tr h="10302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omic Sans MS" pitchFamily="2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omic Sans MS" pitchFamily="2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/>
                        <a:t>呼吸</a:t>
                      </a:r>
                      <a:endParaRPr lang="zh-CN" altLang="en-US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/>
                        <a:t>（次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分钟）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omic Sans MS" pitchFamily="2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/>
                        <a:t>心跳</a:t>
                      </a:r>
                      <a:endParaRPr lang="zh-CN" altLang="en-US"/>
                    </a:p>
                    <a:p>
                      <a:pPr marL="0" lvl="0" indent="0" algn="ctr">
                        <a:buNone/>
                      </a:pPr>
                      <a:r>
                        <a:rPr lang="zh-CN" altLang="en-US"/>
                        <a:t>（次</a:t>
                      </a:r>
                      <a:r>
                        <a:rPr lang="en-US" altLang="zh-CN"/>
                        <a:t>/</a:t>
                      </a:r>
                      <a:r>
                        <a:rPr lang="zh-CN" altLang="en-US"/>
                        <a:t>分钟）</a:t>
                      </a: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55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omic Sans MS" pitchFamily="2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/>
                        <a:t>第一次</a:t>
                      </a:r>
                      <a:endParaRPr lang="zh-CN" altLang="en-US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omic Sans MS" pitchFamily="2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omic Sans MS" pitchFamily="2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omic Sans MS" pitchFamily="2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/>
                        <a:t>第二次</a:t>
                      </a:r>
                      <a:endParaRPr lang="zh-CN" altLang="en-US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omic Sans MS" pitchFamily="2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omic Sans MS" pitchFamily="2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omic Sans MS" pitchFamily="2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/>
                        <a:t>第三次</a:t>
                      </a:r>
                      <a:endParaRPr lang="zh-CN" altLang="en-US"/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omic Sans MS" pitchFamily="2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Comic Sans MS" pitchFamily="2" charset="0"/>
                          <a:ea typeface="宋体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2930">
                <a:tc>
                  <a:txBody>
                    <a:bodyPr/>
                    <a:p>
                      <a:pPr marL="0" lvl="0" algn="ctr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2800">
                          <a:latin typeface="Comic Sans MS" pitchFamily="2" charset="0"/>
                          <a:ea typeface="宋体" pitchFamily="2" charset="-122"/>
                        </a:rPr>
                        <a:t>我的发现</a:t>
                      </a:r>
                      <a:endParaRPr lang="zh-CN" altLang="en-US" sz="2800">
                        <a:latin typeface="Comic Sans MS" pitchFamily="2" charset="0"/>
                        <a:ea typeface="宋体" pitchFamily="2" charset="-122"/>
                      </a:endParaRPr>
                    </a:p>
                  </a:txBody>
                  <a:tcPr vert="horz" anchor="t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p>
                      <a:pPr marL="0" lvl="0" indent="0" algn="ctr">
                        <a:buNone/>
                      </a:pPr>
                      <a:endParaRPr lang="zh-CN" altLang="en-US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18" name="文本框 9217"/>
          <p:cNvSpPr txBox="1"/>
          <p:nvPr/>
        </p:nvSpPr>
        <p:spPr>
          <a:xfrm>
            <a:off x="1548130" y="692785"/>
            <a:ext cx="7345363" cy="1158240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zh-CN" altLang="en-US" sz="2800">
                <a:latin typeface="Comic Sans MS" pitchFamily="2" charset="0"/>
                <a:ea typeface="宋体" pitchFamily="2" charset="-122"/>
              </a:rPr>
              <a:t>记录单一</a:t>
            </a:r>
            <a:endParaRPr lang="zh-CN" altLang="en-US" sz="2800">
              <a:latin typeface="Comic Sans MS" pitchFamily="2" charset="0"/>
              <a:ea typeface="宋体" pitchFamily="2" charset="-122"/>
            </a:endParaRPr>
          </a:p>
          <a:p>
            <a:pPr lvl="0" algn="ctr">
              <a:spcBef>
                <a:spcPct val="50000"/>
              </a:spcBef>
            </a:pPr>
            <a:r>
              <a:rPr lang="zh-CN" altLang="en-US" sz="2800">
                <a:latin typeface="Comic Sans MS" pitchFamily="2" charset="0"/>
                <a:ea typeface="宋体" pitchFamily="2" charset="-122"/>
              </a:rPr>
              <a:t>姓名：</a:t>
            </a:r>
            <a:endParaRPr lang="zh-CN" altLang="en-US" sz="2800">
              <a:latin typeface="Comic Sans MS" pitchFamily="2" charset="0"/>
              <a:ea typeface="宋体" pitchFamily="2" charset="-122"/>
            </a:endParaRPr>
          </a:p>
        </p:txBody>
      </p:sp>
      <p:pic>
        <p:nvPicPr>
          <p:cNvPr id="7172" name="图片 5" descr="1_副本.png">
            <a:hlinkClick r:id="rId2" tooltip="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560" y="4208780"/>
            <a:ext cx="2253615" cy="2582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26506" y="2914174"/>
            <a:ext cx="99758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2219" y="2914650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6981" y="2915126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1019" y="2915603"/>
            <a:ext cx="1122521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1745" y="2916079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6982" y="2916555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6982" y="2917031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7454" y="2917508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21744" y="2917984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1277" y="2918460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1744" y="291893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2219" y="2919413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6981" y="2919889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2220" y="2920365"/>
            <a:ext cx="10064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1745" y="2920841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26982" y="2921318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6982" y="2921794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7454" y="292227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1744" y="292274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01277" y="2923223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84358" y="2923699"/>
            <a:ext cx="103584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2690" y="2924175"/>
            <a:ext cx="11049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77452" y="2924651"/>
            <a:ext cx="10953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2691" y="2925128"/>
            <a:ext cx="10852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92216" y="2925604"/>
            <a:ext cx="106616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87454" y="292608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87454" y="2926556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47925" y="2927033"/>
            <a:ext cx="115443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2215" y="2927509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61749" y="2927985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2215" y="2928461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06980" y="2928938"/>
            <a:ext cx="10363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11742" y="2929414"/>
            <a:ext cx="102679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16981" y="2929890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95311" y="2930366"/>
            <a:ext cx="1013936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21744" y="2930843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21744" y="2931319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82215" y="2931795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16505" y="2932271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6039" y="2932748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16505" y="2933224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86514" y="2933700"/>
            <a:ext cx="8775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91276" y="2934176"/>
            <a:ext cx="86804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83405" y="2934653"/>
            <a:ext cx="1037749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06040" y="2935129"/>
            <a:ext cx="8388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01277" y="2935605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01277" y="2936081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61749" y="2936558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496039" y="2937034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575572" y="2937510"/>
            <a:ext cx="6997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496039" y="2937986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15577" y="2938463"/>
            <a:ext cx="6191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20340" y="2938939"/>
            <a:ext cx="6096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25579" y="2939415"/>
            <a:ext cx="59944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635104" y="2939891"/>
            <a:ext cx="5803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30341" y="2940368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630341" y="2940844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90812" y="2941320"/>
            <a:ext cx="66865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25102" y="2941796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704636" y="2942273"/>
            <a:ext cx="4413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94823" y="2942749"/>
            <a:ext cx="121491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6" name=" 186"/>
          <p:cNvSpPr/>
          <p:nvPr/>
        </p:nvSpPr>
        <p:spPr>
          <a:xfrm>
            <a:off x="5649754" y="4034314"/>
            <a:ext cx="1862614" cy="1010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185988" y="3152775"/>
            <a:ext cx="2265680" cy="71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50" b="1">
                <a:latin typeface="华文行楷" charset="-122"/>
                <a:ea typeface="华文行楷" charset="-122"/>
              </a:rPr>
              <a:t>距离结束</a:t>
            </a:r>
            <a:endParaRPr lang="zh-CN" altLang="en-US" sz="4050" b="1">
              <a:latin typeface="华文行楷" charset="-122"/>
              <a:ea typeface="华文行楷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49754" y="3133725"/>
            <a:ext cx="817880" cy="85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950" b="1">
                <a:latin typeface="华文行楷" charset="-122"/>
                <a:ea typeface="华文行楷" charset="-122"/>
              </a:rPr>
              <a:t>秒</a:t>
            </a:r>
            <a:endParaRPr lang="zh-CN" altLang="en-US" sz="4950" b="1">
              <a:latin typeface="华文行楷" charset="-122"/>
              <a:ea typeface="华文行楷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54931" y="1645444"/>
            <a:ext cx="646938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500" b="1">
                <a:latin typeface="华文行楷" charset="-122"/>
                <a:ea typeface="华文行楷" charset="-122"/>
              </a:rPr>
              <a:t>测量呼吸和心跳计时系统</a:t>
            </a:r>
            <a:endParaRPr lang="zh-CN" altLang="en-US" sz="4500" b="1">
              <a:latin typeface="华文行楷" charset="-122"/>
              <a:ea typeface="华文行楷" charset="-122"/>
            </a:endParaRPr>
          </a:p>
        </p:txBody>
      </p:sp>
      <p:sp>
        <p:nvSpPr>
          <p:cNvPr id="69" name=" 186"/>
          <p:cNvSpPr/>
          <p:nvPr/>
        </p:nvSpPr>
        <p:spPr>
          <a:xfrm>
            <a:off x="5456873" y="4231958"/>
            <a:ext cx="2427446" cy="7579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0" name=" 186"/>
          <p:cNvSpPr/>
          <p:nvPr/>
        </p:nvSpPr>
        <p:spPr>
          <a:xfrm>
            <a:off x="5649754" y="4144804"/>
            <a:ext cx="1846898" cy="757714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1" name=" 186"/>
          <p:cNvSpPr/>
          <p:nvPr/>
        </p:nvSpPr>
        <p:spPr>
          <a:xfrm>
            <a:off x="5649754" y="4231958"/>
            <a:ext cx="1847374" cy="50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84570" y="4221480"/>
            <a:ext cx="124587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solidFill>
                  <a:srgbClr val="2FF13D"/>
                </a:solidFill>
                <a:latin typeface="华文行楷" charset="-122"/>
                <a:ea typeface="华文行楷" charset="-122"/>
              </a:rPr>
              <a:t>计时</a:t>
            </a:r>
            <a:endParaRPr lang="zh-CN" altLang="en-US" sz="3300">
              <a:solidFill>
                <a:srgbClr val="2FF13D"/>
              </a:solidFill>
              <a:latin typeface="华文行楷" charset="-122"/>
              <a:ea typeface="华文行楷" charset="-122"/>
            </a:endParaRPr>
          </a:p>
        </p:txBody>
      </p:sp>
      <p:pic>
        <p:nvPicPr>
          <p:cNvPr id="75" name="2_n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6195" y="5176361"/>
            <a:ext cx="309563" cy="309563"/>
          </a:xfrm>
          <a:prstGeom prst="rect">
            <a:avLst/>
          </a:prstGeom>
        </p:spPr>
      </p:pic>
      <p:pic>
        <p:nvPicPr>
          <p:cNvPr id="3" name="图片 2" descr="0012025128610230_b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4509135"/>
            <a:ext cx="1684020" cy="184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 vol="99000">
                                        <p:cTn display="1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19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26506" y="2914174"/>
            <a:ext cx="99758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2219" y="2914650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6981" y="2915126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1019" y="2915603"/>
            <a:ext cx="1122521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1745" y="2916079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6982" y="2916555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6982" y="2917031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7454" y="2917508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21744" y="2917984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1277" y="2918460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1744" y="291893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2219" y="2919413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6981" y="2919889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2220" y="2920365"/>
            <a:ext cx="10064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1745" y="2920841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26982" y="2921318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6982" y="2921794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7454" y="292227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1744" y="292274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01277" y="2923223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84358" y="2923699"/>
            <a:ext cx="103584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2690" y="2924175"/>
            <a:ext cx="11049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77452" y="2924651"/>
            <a:ext cx="10953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2691" y="2925128"/>
            <a:ext cx="10852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92216" y="2925604"/>
            <a:ext cx="106616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87454" y="292608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87454" y="2926556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47925" y="2927033"/>
            <a:ext cx="115443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2215" y="2927509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61749" y="2927985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2215" y="2928461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06980" y="2928938"/>
            <a:ext cx="10363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11742" y="2929414"/>
            <a:ext cx="102679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16981" y="2929890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95311" y="2930366"/>
            <a:ext cx="1013936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21744" y="2930843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21744" y="2931319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82215" y="2931795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16505" y="2932271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6039" y="2932748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16505" y="2933224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86514" y="2933700"/>
            <a:ext cx="8775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91276" y="2934176"/>
            <a:ext cx="86804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83405" y="2934653"/>
            <a:ext cx="1037749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06040" y="2935129"/>
            <a:ext cx="8388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01277" y="2935605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01277" y="2936081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61749" y="2936558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496039" y="2937034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575572" y="2937510"/>
            <a:ext cx="6997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496039" y="2937986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15577" y="2938463"/>
            <a:ext cx="6191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20340" y="2938939"/>
            <a:ext cx="6096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25579" y="2939415"/>
            <a:ext cx="59944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635104" y="2939891"/>
            <a:ext cx="5803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30341" y="2940368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630341" y="2940844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90812" y="2941320"/>
            <a:ext cx="66865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25102" y="2941796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704636" y="2942273"/>
            <a:ext cx="4413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94823" y="2942749"/>
            <a:ext cx="121491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6" name=" 186"/>
          <p:cNvSpPr/>
          <p:nvPr/>
        </p:nvSpPr>
        <p:spPr>
          <a:xfrm>
            <a:off x="5649754" y="4034314"/>
            <a:ext cx="1862614" cy="1010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185988" y="3152775"/>
            <a:ext cx="2265680" cy="71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50" b="1">
                <a:latin typeface="华文行楷" charset="-122"/>
                <a:ea typeface="华文行楷" charset="-122"/>
              </a:rPr>
              <a:t>距离结束</a:t>
            </a:r>
            <a:endParaRPr lang="zh-CN" altLang="en-US" sz="4050" b="1">
              <a:latin typeface="华文行楷" charset="-122"/>
              <a:ea typeface="华文行楷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49754" y="3133725"/>
            <a:ext cx="817880" cy="85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950" b="1">
                <a:latin typeface="华文行楷" charset="-122"/>
                <a:ea typeface="华文行楷" charset="-122"/>
              </a:rPr>
              <a:t>秒</a:t>
            </a:r>
            <a:endParaRPr lang="zh-CN" altLang="en-US" sz="4950" b="1">
              <a:latin typeface="华文行楷" charset="-122"/>
              <a:ea typeface="华文行楷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54931" y="1645444"/>
            <a:ext cx="646938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500" b="1">
                <a:latin typeface="华文行楷" charset="-122"/>
                <a:ea typeface="华文行楷" charset="-122"/>
              </a:rPr>
              <a:t>测量呼吸和心跳计时系统</a:t>
            </a:r>
            <a:endParaRPr lang="zh-CN" altLang="en-US" sz="4500" b="1">
              <a:latin typeface="华文行楷" charset="-122"/>
              <a:ea typeface="华文行楷" charset="-122"/>
            </a:endParaRPr>
          </a:p>
        </p:txBody>
      </p:sp>
      <p:sp>
        <p:nvSpPr>
          <p:cNvPr id="69" name=" 186"/>
          <p:cNvSpPr/>
          <p:nvPr/>
        </p:nvSpPr>
        <p:spPr>
          <a:xfrm>
            <a:off x="5456873" y="4231958"/>
            <a:ext cx="2427446" cy="7579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0" name=" 186"/>
          <p:cNvSpPr/>
          <p:nvPr/>
        </p:nvSpPr>
        <p:spPr>
          <a:xfrm>
            <a:off x="5649754" y="4144804"/>
            <a:ext cx="1846898" cy="757714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1" name=" 186"/>
          <p:cNvSpPr/>
          <p:nvPr/>
        </p:nvSpPr>
        <p:spPr>
          <a:xfrm>
            <a:off x="5649754" y="4231958"/>
            <a:ext cx="1847374" cy="50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12180" y="4149090"/>
            <a:ext cx="1227455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solidFill>
                  <a:srgbClr val="2FF13D"/>
                </a:solidFill>
                <a:latin typeface="华文行楷" charset="-122"/>
                <a:ea typeface="华文行楷" charset="-122"/>
              </a:rPr>
              <a:t>计时</a:t>
            </a:r>
            <a:endParaRPr lang="zh-CN" altLang="en-US" sz="3300">
              <a:solidFill>
                <a:srgbClr val="2FF13D"/>
              </a:solidFill>
              <a:latin typeface="华文行楷" charset="-122"/>
              <a:ea typeface="华文行楷" charset="-122"/>
            </a:endParaRPr>
          </a:p>
        </p:txBody>
      </p:sp>
      <p:pic>
        <p:nvPicPr>
          <p:cNvPr id="75" name="2_n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6195" y="5176361"/>
            <a:ext cx="309563" cy="309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19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26506" y="2914174"/>
            <a:ext cx="99758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2219" y="2914650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6981" y="2915126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1019" y="2915603"/>
            <a:ext cx="1122521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1745" y="2916079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6982" y="2916555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6982" y="2917031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7454" y="2917508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21744" y="2917984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1277" y="2918460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1744" y="291893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2219" y="2919413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6981" y="2919889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2220" y="2920365"/>
            <a:ext cx="10064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1745" y="2920841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26982" y="2921318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6982" y="2921794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7454" y="292227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1744" y="292274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01277" y="2923223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84358" y="2923699"/>
            <a:ext cx="103584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2690" y="2924175"/>
            <a:ext cx="11049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77452" y="2924651"/>
            <a:ext cx="10953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2691" y="2925128"/>
            <a:ext cx="10852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92216" y="2925604"/>
            <a:ext cx="106616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87454" y="292608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87454" y="2926556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47925" y="2927033"/>
            <a:ext cx="115443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2215" y="2927509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61749" y="2927985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2215" y="2928461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06980" y="2928938"/>
            <a:ext cx="10363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11742" y="2929414"/>
            <a:ext cx="102679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16981" y="2929890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95311" y="2930366"/>
            <a:ext cx="1013936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21744" y="2930843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21744" y="2931319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82215" y="2931795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16505" y="2932271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6039" y="2932748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16505" y="2933224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86514" y="2933700"/>
            <a:ext cx="8775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91276" y="2934176"/>
            <a:ext cx="86804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83405" y="2934653"/>
            <a:ext cx="1037749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06040" y="2935129"/>
            <a:ext cx="8388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01277" y="2935605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01277" y="2936081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61749" y="2936558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496039" y="2937034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575572" y="2937510"/>
            <a:ext cx="6997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496039" y="2937986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15577" y="2938463"/>
            <a:ext cx="6191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20340" y="2938939"/>
            <a:ext cx="6096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25579" y="2939415"/>
            <a:ext cx="59944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635104" y="2939891"/>
            <a:ext cx="5803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30341" y="2940368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630341" y="2940844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90812" y="2941320"/>
            <a:ext cx="66865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25102" y="2941796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704636" y="2942273"/>
            <a:ext cx="4413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94823" y="2942749"/>
            <a:ext cx="121491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6" name=" 186"/>
          <p:cNvSpPr/>
          <p:nvPr/>
        </p:nvSpPr>
        <p:spPr>
          <a:xfrm>
            <a:off x="5649754" y="4034314"/>
            <a:ext cx="1862614" cy="1010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185988" y="3152775"/>
            <a:ext cx="2265680" cy="71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50" b="1">
                <a:latin typeface="华文行楷" charset="-122"/>
                <a:ea typeface="华文行楷" charset="-122"/>
              </a:rPr>
              <a:t>距离结束</a:t>
            </a:r>
            <a:endParaRPr lang="zh-CN" altLang="en-US" sz="4050" b="1">
              <a:latin typeface="华文行楷" charset="-122"/>
              <a:ea typeface="华文行楷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49754" y="3133725"/>
            <a:ext cx="817880" cy="85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950" b="1">
                <a:latin typeface="华文行楷" charset="-122"/>
                <a:ea typeface="华文行楷" charset="-122"/>
              </a:rPr>
              <a:t>秒</a:t>
            </a:r>
            <a:endParaRPr lang="zh-CN" altLang="en-US" sz="4950" b="1">
              <a:latin typeface="华文行楷" charset="-122"/>
              <a:ea typeface="华文行楷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54931" y="1645444"/>
            <a:ext cx="646938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500" b="1">
                <a:latin typeface="华文行楷" charset="-122"/>
                <a:ea typeface="华文行楷" charset="-122"/>
              </a:rPr>
              <a:t>测量呼吸和心跳计时系统</a:t>
            </a:r>
            <a:endParaRPr lang="zh-CN" altLang="en-US" sz="4500" b="1">
              <a:latin typeface="华文行楷" charset="-122"/>
              <a:ea typeface="华文行楷" charset="-122"/>
            </a:endParaRPr>
          </a:p>
        </p:txBody>
      </p:sp>
      <p:sp>
        <p:nvSpPr>
          <p:cNvPr id="69" name=" 186"/>
          <p:cNvSpPr/>
          <p:nvPr/>
        </p:nvSpPr>
        <p:spPr>
          <a:xfrm>
            <a:off x="5456873" y="4231958"/>
            <a:ext cx="2427446" cy="7579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0" name=" 186"/>
          <p:cNvSpPr/>
          <p:nvPr/>
        </p:nvSpPr>
        <p:spPr>
          <a:xfrm>
            <a:off x="5649754" y="4144804"/>
            <a:ext cx="1846898" cy="757714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1" name=" 186"/>
          <p:cNvSpPr/>
          <p:nvPr/>
        </p:nvSpPr>
        <p:spPr>
          <a:xfrm>
            <a:off x="5649754" y="4231958"/>
            <a:ext cx="1847374" cy="50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5940425" y="4221480"/>
            <a:ext cx="1444625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solidFill>
                  <a:srgbClr val="2FF13D"/>
                </a:solidFill>
                <a:latin typeface="华文行楷" charset="-122"/>
                <a:ea typeface="华文行楷" charset="-122"/>
              </a:rPr>
              <a:t>计时</a:t>
            </a:r>
            <a:endParaRPr lang="zh-CN" altLang="en-US" sz="3300">
              <a:solidFill>
                <a:srgbClr val="2FF13D"/>
              </a:solidFill>
              <a:latin typeface="华文行楷" charset="-122"/>
              <a:ea typeface="华文行楷" charset="-122"/>
            </a:endParaRPr>
          </a:p>
        </p:txBody>
      </p:sp>
      <p:pic>
        <p:nvPicPr>
          <p:cNvPr id="75" name="2_n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6195" y="5176361"/>
            <a:ext cx="309563" cy="309563"/>
          </a:xfrm>
          <a:prstGeom prst="rect">
            <a:avLst/>
          </a:prstGeom>
        </p:spPr>
      </p:pic>
      <p:pic>
        <p:nvPicPr>
          <p:cNvPr id="3" name="图片 2" descr="0012025128610230_b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4509135"/>
            <a:ext cx="1684020" cy="184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19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26506" y="2914174"/>
            <a:ext cx="99758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2219" y="2914650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6981" y="2915126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1019" y="2915603"/>
            <a:ext cx="1122521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1745" y="2916079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6982" y="2916555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6982" y="2917031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7454" y="2917508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21744" y="2917984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1277" y="2918460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1744" y="291893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2219" y="2919413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6981" y="2919889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2220" y="2920365"/>
            <a:ext cx="10064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1745" y="2920841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26982" y="2921318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6982" y="2921794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7454" y="292227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1744" y="292274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01277" y="2923223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84358" y="2923699"/>
            <a:ext cx="103584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2690" y="2924175"/>
            <a:ext cx="11049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77452" y="2924651"/>
            <a:ext cx="10953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2691" y="2925128"/>
            <a:ext cx="10852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92216" y="2925604"/>
            <a:ext cx="106616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87454" y="292608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87454" y="2926556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47925" y="2927033"/>
            <a:ext cx="115443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2215" y="2927509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61749" y="2927985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2215" y="2928461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06980" y="2928938"/>
            <a:ext cx="10363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11742" y="2929414"/>
            <a:ext cx="102679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16981" y="2929890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95311" y="2930366"/>
            <a:ext cx="1013936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21744" y="2930843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21744" y="2931319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82215" y="2931795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16505" y="2932271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6039" y="2932748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16505" y="2933224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86514" y="2933700"/>
            <a:ext cx="8775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91276" y="2934176"/>
            <a:ext cx="86804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83405" y="2934653"/>
            <a:ext cx="1037749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06040" y="2935129"/>
            <a:ext cx="8388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01277" y="2935605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01277" y="2936081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61749" y="2936558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496039" y="2937034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575572" y="2937510"/>
            <a:ext cx="6997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496039" y="2937986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15577" y="2938463"/>
            <a:ext cx="6191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20340" y="2938939"/>
            <a:ext cx="6096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25579" y="2939415"/>
            <a:ext cx="59944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635104" y="2939891"/>
            <a:ext cx="5803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30341" y="2940368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630341" y="2940844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90812" y="2941320"/>
            <a:ext cx="66865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25102" y="2941796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704636" y="2942273"/>
            <a:ext cx="4413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94823" y="2942749"/>
            <a:ext cx="121491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6" name=" 186"/>
          <p:cNvSpPr/>
          <p:nvPr/>
        </p:nvSpPr>
        <p:spPr>
          <a:xfrm>
            <a:off x="5649754" y="4034314"/>
            <a:ext cx="1862614" cy="1010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185988" y="3152775"/>
            <a:ext cx="2265680" cy="71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50" b="1">
                <a:latin typeface="华文行楷" charset="-122"/>
                <a:ea typeface="华文行楷" charset="-122"/>
              </a:rPr>
              <a:t>距离结束</a:t>
            </a:r>
            <a:endParaRPr lang="zh-CN" altLang="en-US" sz="4050" b="1">
              <a:latin typeface="华文行楷" charset="-122"/>
              <a:ea typeface="华文行楷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49754" y="3133725"/>
            <a:ext cx="817880" cy="85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950" b="1">
                <a:latin typeface="华文行楷" charset="-122"/>
                <a:ea typeface="华文行楷" charset="-122"/>
              </a:rPr>
              <a:t>秒</a:t>
            </a:r>
            <a:endParaRPr lang="zh-CN" altLang="en-US" sz="4950" b="1">
              <a:latin typeface="华文行楷" charset="-122"/>
              <a:ea typeface="华文行楷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54931" y="1645444"/>
            <a:ext cx="646938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500" b="1">
                <a:latin typeface="华文行楷" charset="-122"/>
                <a:ea typeface="华文行楷" charset="-122"/>
              </a:rPr>
              <a:t>测量呼吸和心跳计时系统</a:t>
            </a:r>
            <a:endParaRPr lang="zh-CN" altLang="en-US" sz="4500" b="1">
              <a:latin typeface="华文行楷" charset="-122"/>
              <a:ea typeface="华文行楷" charset="-122"/>
            </a:endParaRPr>
          </a:p>
        </p:txBody>
      </p:sp>
      <p:sp>
        <p:nvSpPr>
          <p:cNvPr id="69" name=" 186"/>
          <p:cNvSpPr/>
          <p:nvPr/>
        </p:nvSpPr>
        <p:spPr>
          <a:xfrm>
            <a:off x="5456873" y="4231958"/>
            <a:ext cx="2427446" cy="7579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0" name=" 186"/>
          <p:cNvSpPr/>
          <p:nvPr/>
        </p:nvSpPr>
        <p:spPr>
          <a:xfrm>
            <a:off x="5649754" y="4144804"/>
            <a:ext cx="1846898" cy="757714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1" name=" 186"/>
          <p:cNvSpPr/>
          <p:nvPr/>
        </p:nvSpPr>
        <p:spPr>
          <a:xfrm>
            <a:off x="5649754" y="4231958"/>
            <a:ext cx="1847374" cy="50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12180" y="4221480"/>
            <a:ext cx="1318260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solidFill>
                  <a:srgbClr val="2FF13D"/>
                </a:solidFill>
                <a:latin typeface="华文行楷" charset="-122"/>
                <a:ea typeface="华文行楷" charset="-122"/>
              </a:rPr>
              <a:t>计时</a:t>
            </a:r>
            <a:endParaRPr lang="zh-CN" altLang="en-US" sz="3300">
              <a:solidFill>
                <a:srgbClr val="2FF13D"/>
              </a:solidFill>
              <a:latin typeface="华文行楷" charset="-122"/>
              <a:ea typeface="华文行楷" charset="-122"/>
            </a:endParaRPr>
          </a:p>
        </p:txBody>
      </p:sp>
      <p:pic>
        <p:nvPicPr>
          <p:cNvPr id="75" name="2_n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6195" y="5176361"/>
            <a:ext cx="309563" cy="309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19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426506" y="2914174"/>
            <a:ext cx="99758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12219" y="2914650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16981" y="2915126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41019" y="2915603"/>
            <a:ext cx="1122521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31745" y="2916079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426982" y="2916555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6982" y="2917031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87454" y="2917508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21744" y="2917984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01277" y="2918460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21744" y="291893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2219" y="2919413"/>
            <a:ext cx="10261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416981" y="2919889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22220" y="2920365"/>
            <a:ext cx="10064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1745" y="2920841"/>
            <a:ext cx="9874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426982" y="2921318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26982" y="2921794"/>
            <a:ext cx="9969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387454" y="292227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421744" y="2922746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501277" y="2923223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384358" y="2923699"/>
            <a:ext cx="103584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372690" y="2924175"/>
            <a:ext cx="11049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377452" y="2924651"/>
            <a:ext cx="10953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382691" y="2925128"/>
            <a:ext cx="10852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392216" y="2925604"/>
            <a:ext cx="106616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387454" y="2926080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387454" y="2926556"/>
            <a:ext cx="10756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347925" y="2927033"/>
            <a:ext cx="115443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382215" y="2927509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4461749" y="2927985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382215" y="2928461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06980" y="2928938"/>
            <a:ext cx="10363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411742" y="2929414"/>
            <a:ext cx="102679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416981" y="2929890"/>
            <a:ext cx="10166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95311" y="2930366"/>
            <a:ext cx="1013936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421744" y="2930843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421744" y="2931319"/>
            <a:ext cx="100711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82215" y="2931795"/>
            <a:ext cx="108585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416505" y="2932271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496039" y="2932748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416505" y="2933224"/>
            <a:ext cx="10172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486514" y="2933700"/>
            <a:ext cx="8775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491276" y="2934176"/>
            <a:ext cx="86804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383405" y="2934653"/>
            <a:ext cx="1037749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4506040" y="2935129"/>
            <a:ext cx="83883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4501277" y="2935605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4501277" y="2936081"/>
            <a:ext cx="84836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61749" y="2936558"/>
            <a:ext cx="9271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496039" y="2937034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575572" y="2937510"/>
            <a:ext cx="69977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4496039" y="2937986"/>
            <a:ext cx="85852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615577" y="2938463"/>
            <a:ext cx="6191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9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620340" y="2938939"/>
            <a:ext cx="60960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8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625579" y="2939415"/>
            <a:ext cx="59944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7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635104" y="2939891"/>
            <a:ext cx="580390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6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4630341" y="2940368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5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630341" y="2940844"/>
            <a:ext cx="58991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4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590812" y="2941320"/>
            <a:ext cx="66865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3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4625102" y="2941796"/>
            <a:ext cx="60007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2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4704636" y="2942273"/>
            <a:ext cx="441325" cy="1234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1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94823" y="2942749"/>
            <a:ext cx="1214914" cy="12344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7500">
                <a:latin typeface="华文行楷" charset="-122"/>
                <a:ea typeface="华文行楷" charset="-122"/>
              </a:rPr>
              <a:t>0</a:t>
            </a:r>
            <a:endParaRPr lang="en-US" altLang="zh-CN" sz="7500">
              <a:latin typeface="华文行楷" charset="-122"/>
              <a:ea typeface="华文行楷" charset="-122"/>
            </a:endParaRPr>
          </a:p>
        </p:txBody>
      </p:sp>
      <p:sp>
        <p:nvSpPr>
          <p:cNvPr id="186" name=" 186"/>
          <p:cNvSpPr/>
          <p:nvPr/>
        </p:nvSpPr>
        <p:spPr>
          <a:xfrm>
            <a:off x="5649754" y="4034314"/>
            <a:ext cx="1862614" cy="101060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185988" y="3152775"/>
            <a:ext cx="2265680" cy="7162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50" b="1">
                <a:latin typeface="华文行楷" charset="-122"/>
                <a:ea typeface="华文行楷" charset="-122"/>
              </a:rPr>
              <a:t>距离结束</a:t>
            </a:r>
            <a:endParaRPr lang="zh-CN" altLang="en-US" sz="4050" b="1">
              <a:latin typeface="华文行楷" charset="-122"/>
              <a:ea typeface="华文行楷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5649754" y="3133725"/>
            <a:ext cx="817880" cy="8534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950" b="1">
                <a:latin typeface="华文行楷" charset="-122"/>
                <a:ea typeface="华文行楷" charset="-122"/>
              </a:rPr>
              <a:t>秒</a:t>
            </a:r>
            <a:endParaRPr lang="zh-CN" altLang="en-US" sz="4950" b="1">
              <a:latin typeface="华文行楷" charset="-122"/>
              <a:ea typeface="华文行楷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354931" y="1645444"/>
            <a:ext cx="6469380" cy="7772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500" b="1">
                <a:latin typeface="华文行楷" charset="-122"/>
                <a:ea typeface="华文行楷" charset="-122"/>
              </a:rPr>
              <a:t>测量呼吸和心跳计时系统</a:t>
            </a:r>
            <a:endParaRPr lang="zh-CN" altLang="en-US" sz="4500" b="1">
              <a:latin typeface="华文行楷" charset="-122"/>
              <a:ea typeface="华文行楷" charset="-122"/>
            </a:endParaRPr>
          </a:p>
        </p:txBody>
      </p:sp>
      <p:sp>
        <p:nvSpPr>
          <p:cNvPr id="69" name=" 186"/>
          <p:cNvSpPr/>
          <p:nvPr/>
        </p:nvSpPr>
        <p:spPr>
          <a:xfrm>
            <a:off x="5456873" y="4231958"/>
            <a:ext cx="2427446" cy="75795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0" name=" 186"/>
          <p:cNvSpPr/>
          <p:nvPr/>
        </p:nvSpPr>
        <p:spPr>
          <a:xfrm>
            <a:off x="5649754" y="4144804"/>
            <a:ext cx="1846898" cy="757714"/>
          </a:xfrm>
          <a:prstGeom prst="ellipse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1" name=" 186"/>
          <p:cNvSpPr/>
          <p:nvPr/>
        </p:nvSpPr>
        <p:spPr>
          <a:xfrm>
            <a:off x="5649754" y="4231958"/>
            <a:ext cx="1847374" cy="505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84570" y="4221480"/>
            <a:ext cx="1209675" cy="594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300">
                <a:solidFill>
                  <a:srgbClr val="2FF13D"/>
                </a:solidFill>
                <a:latin typeface="华文行楷" charset="-122"/>
                <a:ea typeface="华文行楷" charset="-122"/>
              </a:rPr>
              <a:t>计时</a:t>
            </a:r>
            <a:endParaRPr lang="zh-CN" altLang="en-US" sz="3300">
              <a:solidFill>
                <a:srgbClr val="2FF13D"/>
              </a:solidFill>
              <a:latin typeface="华文行楷" charset="-122"/>
              <a:ea typeface="华文行楷" charset="-122"/>
            </a:endParaRPr>
          </a:p>
        </p:txBody>
      </p:sp>
      <p:pic>
        <p:nvPicPr>
          <p:cNvPr id="75" name="2_new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6195" y="5176361"/>
            <a:ext cx="309563" cy="309563"/>
          </a:xfrm>
          <a:prstGeom prst="rect">
            <a:avLst/>
          </a:prstGeom>
        </p:spPr>
      </p:pic>
      <p:pic>
        <p:nvPicPr>
          <p:cNvPr id="3" name="图片 2" descr="0012025128610230_b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4509135"/>
            <a:ext cx="1684020" cy="1844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35" fill="hold"/>
                                        <p:tgtEl>
                                          <p:spTgt spid="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1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3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6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8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6000"/>
                            </p:stCondLst>
                            <p:childTnLst>
                              <p:par>
                                <p:cTn id="15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6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9000"/>
                            </p:stCondLst>
                            <p:childTnLst>
                              <p:par>
                                <p:cTn id="19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65" fill="hold" display="1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_n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>
                <p:cTn id="19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1908</Words>
  <Application>Kingsoft Office WPP</Application>
  <PresentationFormat>在屏幕上显示</PresentationFormat>
  <Paragraphs>1642</Paragraphs>
  <Slides>21</Slides>
  <Notes>0</Notes>
  <HiddenSlides>0</HiddenSlides>
  <MMClips>2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默认设计模板</vt:lpstr>
      <vt:lpstr>Office 主题</vt:lpstr>
      <vt:lpstr>MSGraph.Chart.8</vt:lpstr>
      <vt:lpstr>测量呼吸和心跳</vt:lpstr>
      <vt:lpstr>PowerPoint 演示文稿</vt:lpstr>
      <vt:lpstr>实验注意事项：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46</cp:revision>
  <dcterms:created xsi:type="dcterms:W3CDTF">2015-03-10T06:09:00Z</dcterms:created>
  <dcterms:modified xsi:type="dcterms:W3CDTF">2017-11-15T00:29:59Z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2052-10.1.0.5457</vt:lpwstr>
  </property>
</Properties>
</file>