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258" r:id="rId6"/>
    <p:sldId id="260" r:id="rId8"/>
    <p:sldId id="257" r:id="rId9"/>
    <p:sldId id="270" r:id="rId10"/>
    <p:sldId id="281" r:id="rId11"/>
    <p:sldId id="271" r:id="rId12"/>
    <p:sldId id="269" r:id="rId13"/>
    <p:sldId id="273" r:id="rId14"/>
    <p:sldId id="274" r:id="rId15"/>
    <p:sldId id="275" r:id="rId16"/>
    <p:sldId id="280" r:id="rId17"/>
    <p:sldId id="288" r:id="rId18"/>
    <p:sldId id="289" r:id="rId19"/>
    <p:sldId id="290" r:id="rId20"/>
    <p:sldId id="292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27107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/>
    <p:restoredTop sz="94659"/>
  </p:normalViewPr>
  <p:slideViewPr>
    <p:cSldViewPr showGuides="1">
      <p:cViewPr varScale="1">
        <p:scale>
          <a:sx n="67" d="100"/>
          <a:sy n="67" d="100"/>
        </p:scale>
        <p:origin x="-1476" y="-102"/>
      </p:cViewPr>
      <p:guideLst>
        <p:guide orient="horz" pos="2196"/>
        <p:guide pos="2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64A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64A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png"/><Relationship Id="rId3" Type="http://schemas.microsoft.com/office/2007/relationships/media" Target="file:///H:\&#23567;&#23398;&#33521;&#35821;\&#35793;&#26519;&#29256;%20&#20845;&#24180;&#32423;&#19978;&#20876;\Unit%202\&#22823;&#26234;&#38899;&#20048;%20&#30333;&#39046;&#20844;&#23507;&#27426;&#24555;&#38050;&#29748;&#26354;%20&#32763;&#21809;.mp3" TargetMode="External"/><Relationship Id="rId2" Type="http://schemas.openxmlformats.org/officeDocument/2006/relationships/audio" Target="file:///H:\&#23567;&#23398;&#33521;&#35821;\&#35793;&#26519;&#29256;%20&#20845;&#24180;&#32423;&#19978;&#20876;\Unit%202\&#22823;&#26234;&#38899;&#20048;%20&#30333;&#39046;&#20844;&#23507;&#27426;&#24555;&#38050;&#29748;&#26354;%20&#32763;&#21809;.mp3" TargetMode="Externa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TextBox 4"/>
          <p:cNvSpPr txBox="1"/>
          <p:nvPr/>
        </p:nvSpPr>
        <p:spPr>
          <a:xfrm>
            <a:off x="2060575" y="1739900"/>
            <a:ext cx="8964613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rgbClr val="8064A2"/>
                </a:solidFill>
                <a:latin typeface="Comic Sans MS" panose="030F0702030302020204" pitchFamily="66" charset="0"/>
              </a:rPr>
              <a:t>What a day!</a:t>
            </a:r>
            <a:endParaRPr lang="zh-CN" altLang="en-US" sz="6000" b="1" dirty="0">
              <a:solidFill>
                <a:srgbClr val="8064A2"/>
              </a:solidFill>
              <a:latin typeface="Comic Sans MS" panose="030F0702030302020204" pitchFamily="66" charset="0"/>
            </a:endParaRPr>
          </a:p>
        </p:txBody>
      </p:sp>
      <p:sp>
        <p:nvSpPr>
          <p:cNvPr id="4100" name="TextBox 6"/>
          <p:cNvSpPr txBox="1"/>
          <p:nvPr/>
        </p:nvSpPr>
        <p:spPr>
          <a:xfrm>
            <a:off x="3095625" y="736600"/>
            <a:ext cx="29527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rgbClr val="8064A2"/>
                </a:solidFill>
                <a:latin typeface="Comic Sans MS" panose="030F0702030302020204" pitchFamily="66" charset="0"/>
              </a:rPr>
              <a:t>Unit 2</a:t>
            </a:r>
            <a:endParaRPr lang="zh-CN" altLang="en-US" sz="6000" b="1" dirty="0">
              <a:solidFill>
                <a:srgbClr val="8064A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2" t="46244" r="21344" b="41307"/>
          <a:stretch>
            <a:fillRect/>
          </a:stretch>
        </p:blipFill>
        <p:spPr bwMode="auto">
          <a:xfrm rot="21291659">
            <a:off x="169171" y="2883940"/>
            <a:ext cx="2952328" cy="20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2" t="58208" r="21344" b="29827"/>
          <a:stretch>
            <a:fillRect/>
          </a:stretch>
        </p:blipFill>
        <p:spPr bwMode="auto">
          <a:xfrm>
            <a:off x="2966672" y="3775623"/>
            <a:ext cx="2736304" cy="1853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2" t="69468" r="21344" b="18187"/>
          <a:stretch>
            <a:fillRect/>
          </a:stretch>
        </p:blipFill>
        <p:spPr bwMode="auto">
          <a:xfrm rot="705962">
            <a:off x="5405934" y="2996952"/>
            <a:ext cx="3574701" cy="249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/>
          <p:nvPr/>
        </p:nvSpPr>
        <p:spPr>
          <a:xfrm>
            <a:off x="3464560" y="2907665"/>
            <a:ext cx="2238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B050"/>
                </a:solidFill>
                <a:latin typeface="Comic Sans MS" panose="030F0702030302020204" pitchFamily="66" charset="0"/>
              </a:rPr>
              <a:t>Period 3</a:t>
            </a:r>
            <a:endParaRPr lang="en-US" altLang="zh-CN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971665" y="5540375"/>
            <a:ext cx="26200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王礼蓝</a:t>
            </a:r>
            <a:endParaRPr lang="zh-CN" altLang="en-US" sz="4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1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88" y="781050"/>
            <a:ext cx="7204075" cy="529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4"/>
          <p:cNvSpPr txBox="1"/>
          <p:nvPr/>
        </p:nvSpPr>
        <p:spPr>
          <a:xfrm>
            <a:off x="0" y="549275"/>
            <a:ext cx="3098165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3333CC"/>
                </a:solidFill>
                <a:latin typeface="Comic Sans MS" panose="030F0702030302020204" pitchFamily="66" charset="0"/>
              </a:rPr>
              <a:t>Reading time</a:t>
            </a:r>
            <a:endParaRPr lang="en-US" sz="36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464" name="组合 19463"/>
          <p:cNvGrpSpPr/>
          <p:nvPr/>
        </p:nvGrpSpPr>
        <p:grpSpPr>
          <a:xfrm>
            <a:off x="293688" y="1008698"/>
            <a:ext cx="3600450" cy="3311525"/>
            <a:chOff x="0" y="0"/>
            <a:chExt cx="1714" cy="1995"/>
          </a:xfrm>
        </p:grpSpPr>
        <p:pic>
          <p:nvPicPr>
            <p:cNvPr id="18440" name="图片 194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14" cy="1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文本框 19465"/>
            <p:cNvSpPr txBox="1"/>
            <p:nvPr/>
          </p:nvSpPr>
          <p:spPr>
            <a:xfrm>
              <a:off x="227" y="409"/>
              <a:ext cx="1361" cy="10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Read </a:t>
              </a:r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after </a:t>
              </a:r>
              <a:r>
                <a:rPr lang="en-US" altLang="zh-CN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the tape</a:t>
              </a:r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.</a:t>
              </a:r>
              <a:endParaRPr lang="en-US" altLang="x-none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(跟读)</a:t>
              </a:r>
              <a:endParaRPr lang="zh-CN" altLang="en-US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467" name="组合 19466"/>
          <p:cNvGrpSpPr/>
          <p:nvPr/>
        </p:nvGrpSpPr>
        <p:grpSpPr>
          <a:xfrm>
            <a:off x="2916238" y="2133600"/>
            <a:ext cx="3024187" cy="3311525"/>
            <a:chOff x="0" y="0"/>
            <a:chExt cx="1714" cy="1995"/>
          </a:xfrm>
        </p:grpSpPr>
        <p:pic>
          <p:nvPicPr>
            <p:cNvPr id="18443" name="图片 194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14" cy="1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4" name="文本框 19468"/>
            <p:cNvSpPr txBox="1"/>
            <p:nvPr/>
          </p:nvSpPr>
          <p:spPr>
            <a:xfrm>
              <a:off x="227" y="409"/>
              <a:ext cx="1361" cy="10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Read in pairs</a:t>
              </a:r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.</a:t>
              </a:r>
              <a:endParaRPr lang="en-US" altLang="x-none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(同桌读)</a:t>
              </a:r>
              <a:endParaRPr lang="zh-CN" altLang="en-US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470" name="组合 19469"/>
          <p:cNvGrpSpPr/>
          <p:nvPr/>
        </p:nvGrpSpPr>
        <p:grpSpPr>
          <a:xfrm>
            <a:off x="5364163" y="2997200"/>
            <a:ext cx="2975145" cy="3311525"/>
            <a:chOff x="0" y="0"/>
            <a:chExt cx="1727" cy="1995"/>
          </a:xfrm>
        </p:grpSpPr>
        <p:pic>
          <p:nvPicPr>
            <p:cNvPr id="18446" name="图片 194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14" cy="19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7" name="文本框 19471"/>
            <p:cNvSpPr txBox="1"/>
            <p:nvPr/>
          </p:nvSpPr>
          <p:spPr>
            <a:xfrm>
              <a:off x="0" y="238"/>
              <a:ext cx="1727" cy="14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Read and act with your partners</a:t>
              </a:r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.</a:t>
              </a:r>
              <a:endParaRPr lang="en-US" altLang="x-none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  <a:p>
              <a:pPr algn="ctr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33CC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(表演动画)</a:t>
              </a:r>
              <a:endParaRPr lang="zh-CN" altLang="en-US" sz="32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3555" y="1639570"/>
            <a:ext cx="7681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</a:rPr>
              <a:t>What did you do last Sunday, Miss Wang?</a:t>
            </a:r>
            <a:endParaRPr lang="en-US" altLang="zh-CN" sz="3200" b="1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549275"/>
            <a:ext cx="3213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</a:rPr>
              <a:t>Sunday, 17th Sept.</a:t>
            </a:r>
            <a:endParaRPr lang="en-US" altLang="zh-CN" sz="3200">
              <a:latin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3020" y="1005205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</a:rPr>
              <a:t>I got up at 8:00. I had breakfast with my parents. Then I marked your examination papers in the morning. I was tired.</a:t>
            </a: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2770" y="2005330"/>
            <a:ext cx="2221230" cy="2961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04775" y="2446655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</a:rPr>
              <a:t>At 10:30, it was time to cook lunch.</a:t>
            </a:r>
            <a:endParaRPr lang="en-US" altLang="zh-CN" sz="3200" b="1">
              <a:solidFill>
                <a:schemeClr val="tx2">
                  <a:lumMod val="75000"/>
                </a:schemeClr>
              </a:solidFill>
              <a:latin typeface="Times New Roman" panose="02020603050405020304" charset="0"/>
            </a:endParaRPr>
          </a:p>
        </p:txBody>
      </p:sp>
      <p:pic>
        <p:nvPicPr>
          <p:cNvPr id="7" name="图片 6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622425"/>
            <a:ext cx="3400425" cy="46863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70" y="1621790"/>
            <a:ext cx="3514090" cy="46869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61025" y="2005330"/>
            <a:ext cx="382905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charset="0"/>
              </a:rPr>
              <a:t>I cooked dumplings.</a:t>
            </a:r>
            <a:endParaRPr lang="en-US" altLang="zh-CN" sz="3200" b="1">
              <a:solidFill>
                <a:schemeClr val="tx2">
                  <a:lumMod val="7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33020" y="3030220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3333CC"/>
                </a:solidFill>
                <a:latin typeface="Times New Roman" panose="02020603050405020304" charset="0"/>
              </a:rPr>
              <a:t>In the afternoon, I went shopping with my friends.</a:t>
            </a:r>
            <a:endParaRPr lang="en-US" altLang="zh-CN" sz="3200" b="1">
              <a:solidFill>
                <a:srgbClr val="3333CC"/>
              </a:solidFill>
              <a:latin typeface="Times New Roman" panose="02020603050405020304" charset="0"/>
            </a:endParaRPr>
          </a:p>
          <a:p>
            <a:r>
              <a:rPr lang="en-US" altLang="zh-CN" sz="3200" b="1">
                <a:solidFill>
                  <a:srgbClr val="3333CC"/>
                </a:solidFill>
                <a:latin typeface="Times New Roman" panose="02020603050405020304" charset="0"/>
              </a:rPr>
              <a:t>We bought a lot of things. Then we watched a film in the cinema. We enjoyed the film.</a:t>
            </a:r>
            <a:endParaRPr lang="en-US" altLang="zh-CN" sz="3200" b="1">
              <a:solidFill>
                <a:srgbClr val="3333CC"/>
              </a:solidFill>
              <a:latin typeface="Times New Roman" panose="02020603050405020304" charset="0"/>
            </a:endParaRPr>
          </a:p>
        </p:txBody>
      </p:sp>
      <p:pic>
        <p:nvPicPr>
          <p:cNvPr id="14" name="图片 13" descr="太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785" y="65405"/>
            <a:ext cx="1187450" cy="10674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-33020" y="4512945"/>
            <a:ext cx="9144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</a:rPr>
              <a:t>In the evening, I went to bad early because I had to go to work on Monday.</a:t>
            </a:r>
            <a:endParaRPr lang="en-US" altLang="zh-CN" sz="3200" b="1">
              <a:solidFill>
                <a:schemeClr val="tx2">
                  <a:lumMod val="50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33020" y="558927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</a:rPr>
              <a:t>What a busy and wonderful day!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太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2960" y="454025"/>
            <a:ext cx="1187450" cy="10674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635" y="481965"/>
            <a:ext cx="9144635" cy="7970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charset="0"/>
              </a:rPr>
              <a:t>Sunday, 17th Sept.</a:t>
            </a:r>
            <a:endParaRPr lang="en-US" altLang="zh-CN" sz="3200">
              <a:solidFill>
                <a:schemeClr val="tx1"/>
              </a:solidFill>
              <a:latin typeface="Times New Roman" panose="02020603050405020304" charset="0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I got up at 8:00. I had breakfast with my parents. Then I marked your examination papers in the morning. I was tired.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At 10:30, it was time to cook lunch. I cooked dumplings. 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In the afternoon, I went shopping with my friends.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We bought a lot of things. Then we watched a film in the cinema. We enjoyed the film.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In the evening, I went to bad early because I had to go to work on Monday.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What a busy and wonderful day!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sym typeface="+mn-ea"/>
            </a:endParaRPr>
          </a:p>
          <a:p>
            <a:endParaRPr lang="en-US" altLang="zh-CN" sz="3200" b="1">
              <a:solidFill>
                <a:schemeClr val="tx2">
                  <a:lumMod val="75000"/>
                </a:schemeClr>
              </a:solidFill>
              <a:latin typeface="Times New Roman" panose="02020603050405020304" charset="0"/>
            </a:endParaRPr>
          </a:p>
          <a:p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sym typeface="+mn-ea"/>
            </a:endParaRPr>
          </a:p>
          <a:p>
            <a:endParaRPr lang="en-US" altLang="zh-CN" sz="3200" b="1">
              <a:solidFill>
                <a:srgbClr val="0070C0"/>
              </a:solidFill>
              <a:latin typeface="Times New Roman" panose="02020603050405020304" charset="0"/>
            </a:endParaRPr>
          </a:p>
          <a:p>
            <a:endParaRPr lang="en-US" altLang="zh-CN" sz="3200">
              <a:latin typeface="Times New Roman" panose="02020603050405020304" charset="0"/>
            </a:endParaRPr>
          </a:p>
        </p:txBody>
      </p:sp>
      <p:sp>
        <p:nvSpPr>
          <p:cNvPr id="13322" name="椭圆 13321"/>
          <p:cNvSpPr/>
          <p:nvPr/>
        </p:nvSpPr>
        <p:spPr>
          <a:xfrm>
            <a:off x="0" y="454025"/>
            <a:ext cx="3220720" cy="625475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829300" y="1971675"/>
            <a:ext cx="2414905" cy="1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55575" y="3898900"/>
            <a:ext cx="2414905" cy="1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9850" y="5374640"/>
            <a:ext cx="2414905" cy="1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509260" y="5447665"/>
            <a:ext cx="3340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时态：一般过去时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大智音乐 白领公寓欢快钢琴曲 翻唱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9645" y="5689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1" dur="921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79388" y="333375"/>
            <a:ext cx="3744913" cy="644525"/>
          </a:xfrm>
          <a:prstGeom prst="rect">
            <a:avLst/>
          </a:prstGeom>
          <a:gradFill rotWithShape="1">
            <a:gsLst>
              <a:gs pos="0">
                <a:srgbClr val="FFC78F"/>
              </a:gs>
              <a:gs pos="50000">
                <a:schemeClr val="bg1"/>
              </a:gs>
              <a:gs pos="100000">
                <a:srgbClr val="FFC78F"/>
              </a:gs>
            </a:gsLst>
            <a:lin ang="5400000" scaled="1"/>
          </a:gradFill>
          <a:ln w="3175">
            <a:solidFill>
              <a:srgbClr val="FF9F3F"/>
            </a:solidFill>
            <a:miter lim="800000"/>
          </a:ln>
          <a:effectLst>
            <a:outerShdw dist="107763" dir="2700000" algn="ctr" rotWithShape="0">
              <a:srgbClr val="FF9F3F">
                <a:alpha val="50000"/>
              </a:srgbClr>
            </a:outerShdw>
          </a:effectLst>
        </p:spPr>
        <p:txBody>
          <a:bodyPr>
            <a:spAutoFit/>
          </a:bodyPr>
          <a:lstStyle>
            <a:lvl1pPr defTabSz="996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96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969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969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69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969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Homework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17410" name="组合 10"/>
          <p:cNvGrpSpPr/>
          <p:nvPr/>
        </p:nvGrpSpPr>
        <p:grpSpPr>
          <a:xfrm>
            <a:off x="-180975" y="1143000"/>
            <a:ext cx="9144000" cy="5715000"/>
            <a:chOff x="428596" y="1214422"/>
            <a:chExt cx="8207375" cy="5132387"/>
          </a:xfrm>
        </p:grpSpPr>
        <p:pic>
          <p:nvPicPr>
            <p:cNvPr id="17411" name="Picture 6" descr="picture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8596" y="1214422"/>
              <a:ext cx="8207375" cy="51323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2" name="矩形 12"/>
            <p:cNvSpPr/>
            <p:nvPr/>
          </p:nvSpPr>
          <p:spPr>
            <a:xfrm>
              <a:off x="7215206" y="5500702"/>
              <a:ext cx="1000132" cy="64294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13" name="Rectangle 6"/>
          <p:cNvSpPr/>
          <p:nvPr/>
        </p:nvSpPr>
        <p:spPr>
          <a:xfrm>
            <a:off x="611188" y="1857375"/>
            <a:ext cx="8532812" cy="28917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Finish writing your diary.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Read and act Cartoon time with your friends.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28794" y="2643182"/>
            <a:ext cx="571504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Thank you</a:t>
            </a:r>
            <a:r>
              <a:rPr kumimoji="0" lang="zh-CN" altLang="en-US" sz="66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！</a:t>
            </a:r>
            <a:endParaRPr kumimoji="0" lang="zh-CN" altLang="en-US" sz="6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396875" y="1372235"/>
            <a:ext cx="8569325" cy="1476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270000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sz="360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A: What day was it yesterday?</a:t>
            </a:r>
            <a:endParaRPr lang="en-US" altLang="x-none" sz="3600" b="1" dirty="0">
              <a:solidFill>
                <a:srgbClr val="8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x-none" sz="360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B: It </a:t>
            </a:r>
            <a:r>
              <a:rPr lang="en-US" altLang="x-none" sz="3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was</a:t>
            </a:r>
            <a:r>
              <a:rPr lang="en-US" altLang="x-none" sz="360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… </a:t>
            </a:r>
            <a:endParaRPr lang="zh-CN" altLang="en-US" sz="3600" b="1" dirty="0">
              <a:solidFill>
                <a:srgbClr val="8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0" y="549275"/>
            <a:ext cx="3029585" cy="706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4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Let's share</a:t>
            </a:r>
            <a:endParaRPr lang="en-US" sz="40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104" name="文本框 4103"/>
          <p:cNvSpPr txBox="1"/>
          <p:nvPr/>
        </p:nvSpPr>
        <p:spPr>
          <a:xfrm>
            <a:off x="396875" y="3102928"/>
            <a:ext cx="8569325" cy="1476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270000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 algn="l">
              <a:spcBef>
                <a:spcPct val="50000"/>
              </a:spcBef>
              <a:buNone/>
            </a:pPr>
            <a:r>
              <a:rPr lang="en-US" altLang="x-none" sz="360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A: How was the weather yesterday?</a:t>
            </a:r>
            <a:endParaRPr lang="en-US" altLang="x-none" sz="3600" b="1" dirty="0">
              <a:solidFill>
                <a:srgbClr val="8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None/>
            </a:pPr>
            <a:r>
              <a:rPr lang="en-US" altLang="x-none" sz="360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B: It </a:t>
            </a:r>
            <a:r>
              <a:rPr lang="en-US" altLang="x-none" sz="36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was</a:t>
            </a:r>
            <a:r>
              <a:rPr lang="en-US" altLang="x-none" sz="360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...</a:t>
            </a:r>
            <a:endParaRPr lang="en-US" altLang="x-none" sz="3600" b="1" dirty="0">
              <a:solidFill>
                <a:srgbClr val="8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875" y="4833938"/>
            <a:ext cx="8569325" cy="1476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2700000" scaled="1"/>
            <a:tileRect/>
          </a:gradFill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sz="360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A: What did you do yesterday?</a:t>
            </a:r>
            <a:endParaRPr lang="en-US" altLang="x-none" sz="3600" b="1" dirty="0">
              <a:solidFill>
                <a:srgbClr val="8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x-none" sz="3600" b="1" dirty="0">
                <a:solidFill>
                  <a:srgbClr val="8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B: I ...</a:t>
            </a:r>
            <a:endParaRPr lang="en-US" altLang="x-none" sz="3600" b="1" dirty="0">
              <a:solidFill>
                <a:srgbClr val="8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ldLvl="0" animBg="1"/>
      <p:bldP spid="3" grpId="0" bldLvl="0" animBg="1"/>
      <p:bldP spid="4104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9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图片 4" descr="Cartoo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549275"/>
            <a:ext cx="8089265" cy="575945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0" y="549275"/>
            <a:ext cx="1594485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3333CC"/>
                </a:solidFill>
                <a:latin typeface="Comic Sans MS" panose="030F0702030302020204" pitchFamily="66" charset="0"/>
              </a:rPr>
              <a:t>Guess</a:t>
            </a:r>
            <a:endParaRPr lang="en-US" sz="36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0" y="1278890"/>
            <a:ext cx="5543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What did they do?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图片 6" descr="20141271049595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30" y="568325"/>
            <a:ext cx="2793365" cy="259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0" y="549275"/>
            <a:ext cx="4245610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3333CC"/>
                </a:solidFill>
                <a:latin typeface="Comic Sans MS" panose="030F0702030302020204" pitchFamily="66" charset="0"/>
              </a:rPr>
              <a:t>Watch and choose</a:t>
            </a:r>
            <a:endParaRPr lang="en-US" sz="36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80720" y="1600200"/>
            <a:ext cx="607568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Why was Bobby sad?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A. No one played with him.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B. He lost his new kite.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C. He couldn't fly kites.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3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0" y="549275"/>
            <a:ext cx="4245610" cy="645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3333CC"/>
                </a:solidFill>
                <a:latin typeface="Comic Sans MS" panose="030F0702030302020204" pitchFamily="66" charset="0"/>
              </a:rPr>
              <a:t>Watch and choose</a:t>
            </a:r>
            <a:endParaRPr lang="en-US" sz="36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680720" y="1600200"/>
            <a:ext cx="607568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Why was Bobby sad?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A. No one played with him.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B. He lost his new kite.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C. He couldn't fly kites.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14"/>
          <p:cNvSpPr txBox="1"/>
          <p:nvPr/>
        </p:nvSpPr>
        <p:spPr>
          <a:xfrm>
            <a:off x="5992495" y="3326130"/>
            <a:ext cx="16021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70C0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dirty="0">
                <a:solidFill>
                  <a:srgbClr val="0070C0"/>
                </a:solidFill>
                <a:latin typeface="Comic Sans MS" panose="030F0702030302020204" pitchFamily="66" charset="0"/>
              </a:rPr>
              <a:t>se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丢失</a:t>
            </a:r>
            <a:r>
              <a:rPr lang="en-US" altLang="zh-CN" sz="2400" b="1" dirty="0">
                <a:latin typeface="+mn-ea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92495" y="3687128"/>
            <a:ext cx="987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[u:]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12748" y="3699510"/>
            <a:ext cx="987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70C0"/>
                </a:solidFill>
              </a:rPr>
              <a:t>[ɒ]</a:t>
            </a:r>
            <a:endParaRPr lang="zh-CN" alt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14"/>
          <p:cNvSpPr txBox="1"/>
          <p:nvPr/>
        </p:nvSpPr>
        <p:spPr>
          <a:xfrm>
            <a:off x="8013065" y="3326130"/>
            <a:ext cx="918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dirty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 descr="winnie-the-pooh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720" y="3326130"/>
            <a:ext cx="600710" cy="80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" grpId="0"/>
      <p:bldP spid="62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188" y="781050"/>
            <a:ext cx="7204075" cy="529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4"/>
          <p:cNvSpPr txBox="1"/>
          <p:nvPr/>
        </p:nvSpPr>
        <p:spPr>
          <a:xfrm>
            <a:off x="0" y="549275"/>
            <a:ext cx="3921760" cy="6845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3333CC"/>
                </a:solidFill>
                <a:latin typeface="Comic Sans MS" panose="030F0702030302020204" pitchFamily="66" charset="0"/>
              </a:rPr>
              <a:t>Read and answer</a:t>
            </a:r>
            <a:endParaRPr lang="en-US" sz="3600" b="1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8325"/>
            <a:ext cx="9144000" cy="574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84138" y="706438"/>
            <a:ext cx="8974138" cy="5386388"/>
          </a:xfrm>
          <a:prstGeom prst="roundRect">
            <a:avLst/>
          </a:prstGeom>
          <a:solidFill>
            <a:srgbClr val="FFFFFF">
              <a:alpha val="81961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aʊ ]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981075"/>
            <a:ext cx="6048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1. Where were Sam and Bobby?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188" y="1792923"/>
            <a:ext cx="9458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2. What did Tina and Bobby do this morning?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05" y="2512695"/>
            <a:ext cx="6048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3. Was it windy in the park?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05" y="3286760"/>
            <a:ext cx="73104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4. Where did they fly the kite? Why?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611188" y="3986530"/>
            <a:ext cx="6048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5. What happened at last</a:t>
            </a:r>
            <a:r>
              <a:rPr lang="zh-CN" altLang="en-US" sz="2800" dirty="0">
                <a:latin typeface="Comic Sans MS" panose="030F0702030302020204" pitchFamily="66" charset="0"/>
              </a:rPr>
              <a:t>（最后）</a:t>
            </a:r>
            <a:r>
              <a:rPr lang="en-US" altLang="zh-CN" sz="2800" dirty="0">
                <a:latin typeface="Comic Sans MS" panose="030F0702030302020204" pitchFamily="66" charset="0"/>
              </a:rPr>
              <a:t>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611188" y="4686300"/>
            <a:ext cx="9458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6. Why did Sam have the kite?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3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8325"/>
            <a:ext cx="9144000" cy="574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84138" y="706438"/>
            <a:ext cx="8974138" cy="5386388"/>
          </a:xfrm>
          <a:prstGeom prst="roundRect">
            <a:avLst/>
          </a:prstGeom>
          <a:solidFill>
            <a:srgbClr val="FFFFFF">
              <a:alpha val="81961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aʊ ]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6" name="TextBox 6"/>
          <p:cNvSpPr txBox="1"/>
          <p:nvPr/>
        </p:nvSpPr>
        <p:spPr>
          <a:xfrm>
            <a:off x="611188" y="981075"/>
            <a:ext cx="6048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1. Where were Sam and Bobby?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0488" name="TextBox 9"/>
          <p:cNvSpPr txBox="1"/>
          <p:nvPr/>
        </p:nvSpPr>
        <p:spPr>
          <a:xfrm>
            <a:off x="611188" y="2205673"/>
            <a:ext cx="9458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2. What did Tina and Bobby do this morning?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0489" name="TextBox 10"/>
          <p:cNvSpPr txBox="1"/>
          <p:nvPr/>
        </p:nvSpPr>
        <p:spPr>
          <a:xfrm>
            <a:off x="611505" y="3689350"/>
            <a:ext cx="6048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3. Was it windy in the park?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8875" y="1495425"/>
            <a:ext cx="6048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They were in the park.</a:t>
            </a:r>
            <a:endParaRPr lang="en-US" altLang="zh-C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5865" y="2727643"/>
            <a:ext cx="68405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They flew Bobby’s new kite in the park.</a:t>
            </a:r>
            <a:endParaRPr lang="en-US" altLang="zh-C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5865" y="4264025"/>
            <a:ext cx="6048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70C0"/>
                </a:solidFill>
                <a:latin typeface="Comic Sans MS" panose="030F0702030302020204" pitchFamily="66" charset="0"/>
              </a:rPr>
              <a:t>No, it wasn't.</a:t>
            </a:r>
            <a:endParaRPr lang="en-US" altLang="zh-C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549275"/>
            <a:ext cx="9144000" cy="575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7" name="TextBox 4"/>
          <p:cNvSpPr txBox="1"/>
          <p:nvPr/>
        </p:nvSpPr>
        <p:spPr>
          <a:xfrm>
            <a:off x="2589213" y="44450"/>
            <a:ext cx="89646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Unit 2 What a day!</a:t>
            </a:r>
            <a:endParaRPr lang="zh-CN" altLang="en-US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090" y="529590"/>
            <a:ext cx="9144000" cy="574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84773" y="706438"/>
            <a:ext cx="8974138" cy="5386388"/>
          </a:xfrm>
          <a:prstGeom prst="roundRect">
            <a:avLst/>
          </a:prstGeom>
          <a:solidFill>
            <a:srgbClr val="FFFFFF">
              <a:alpha val="81961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aʊ ]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0" name="TextBox 6"/>
          <p:cNvSpPr txBox="1"/>
          <p:nvPr/>
        </p:nvSpPr>
        <p:spPr>
          <a:xfrm>
            <a:off x="611188" y="2400300"/>
            <a:ext cx="6048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5. What happened at last</a:t>
            </a:r>
            <a:r>
              <a:rPr lang="zh-CN" altLang="en-US" sz="2800" dirty="0">
                <a:latin typeface="Comic Sans MS" panose="030F0702030302020204" pitchFamily="66" charset="0"/>
              </a:rPr>
              <a:t>（最后）</a:t>
            </a:r>
            <a:r>
              <a:rPr lang="en-US" altLang="zh-CN" sz="2800" dirty="0">
                <a:latin typeface="Comic Sans MS" panose="030F0702030302020204" pitchFamily="66" charset="0"/>
              </a:rPr>
              <a:t>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511" name="TextBox 9"/>
          <p:cNvSpPr txBox="1"/>
          <p:nvPr/>
        </p:nvSpPr>
        <p:spPr>
          <a:xfrm>
            <a:off x="611188" y="3988435"/>
            <a:ext cx="9458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6. Why did Sam have the kite?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400" y="2960370"/>
            <a:ext cx="7077710" cy="1106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kite flew too high and they couldn’t hold onto it. It flew away.</a:t>
            </a:r>
            <a:endParaRPr lang="en-US" altLang="zh-C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0" y="4655185"/>
            <a:ext cx="6048375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70C0"/>
                </a:solidFill>
                <a:latin typeface="Comic Sans MS" panose="030F0702030302020204" pitchFamily="66" charset="0"/>
              </a:rPr>
              <a:t>He found it near the hill.</a:t>
            </a:r>
            <a:endParaRPr lang="en-US" altLang="zh-C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90" name="TextBox 11"/>
          <p:cNvSpPr txBox="1"/>
          <p:nvPr/>
        </p:nvSpPr>
        <p:spPr>
          <a:xfrm>
            <a:off x="611505" y="851853"/>
            <a:ext cx="73104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4. Where did they fly the kite? Why?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8400" y="1374140"/>
            <a:ext cx="6353175" cy="1106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They flew the kite on the hill. Because it was windy there.</a:t>
            </a:r>
            <a:endParaRPr lang="en-US" altLang="zh-C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9275" y="2303780"/>
            <a:ext cx="2501265" cy="618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h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b="1" dirty="0">
                <a:latin typeface="Comic Sans MS" panose="030F0702030302020204" pitchFamily="66" charset="0"/>
              </a:rPr>
              <a:t>ppen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latin typeface="Comic Sans MS" panose="030F0702030302020204" pitchFamily="66" charset="0"/>
              </a:rPr>
              <a:t>发生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7014845" y="2681605"/>
            <a:ext cx="9874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[æ]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8825" y="3204210"/>
            <a:ext cx="2035175" cy="618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h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b="1" dirty="0">
                <a:latin typeface="Comic Sans MS" panose="030F0702030302020204" pitchFamily="66" charset="0"/>
              </a:rPr>
              <a:t>ld</a:t>
            </a: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2400" b="1" dirty="0">
                <a:latin typeface="Comic Sans MS" panose="030F0702030302020204" pitchFamily="66" charset="0"/>
              </a:rPr>
              <a:t>握住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9145" y="3614420"/>
            <a:ext cx="9874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[ǝʊ]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575425" y="4510405"/>
            <a:ext cx="2825115" cy="618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hold onto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latin typeface="Comic Sans MS" panose="030F0702030302020204" pitchFamily="66" charset="0"/>
              </a:rPr>
              <a:t>抓紧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8825" y="1713865"/>
            <a:ext cx="17049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 dirty="0">
                <a:latin typeface="Comic Sans MS" panose="030F0702030302020204" pitchFamily="66" charset="0"/>
              </a:rPr>
              <a:t>小山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58" name="TextBox 14"/>
          <p:cNvSpPr txBox="1"/>
          <p:nvPr/>
        </p:nvSpPr>
        <p:spPr>
          <a:xfrm>
            <a:off x="962660" y="5179060"/>
            <a:ext cx="3654425" cy="6845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find</a:t>
            </a:r>
            <a:r>
              <a:rPr lang="en-US" altLang="zh-CN" sz="3600" b="1" dirty="0">
                <a:latin typeface="Comic Sans MS" panose="030F0702030302020204" pitchFamily="66" charset="0"/>
              </a:rPr>
              <a:t> --- 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ou</a:t>
            </a: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nd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13418" y="5569268"/>
            <a:ext cx="987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70C0"/>
                </a:solidFill>
              </a:rPr>
              <a:t>[aʊ]</a:t>
            </a:r>
            <a:endParaRPr lang="zh-CN" alt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6647815" y="1681798"/>
            <a:ext cx="987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[ɪ]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7" grpId="0" bldLvl="0" animBg="1"/>
      <p:bldP spid="5" grpId="0" bldLvl="0" animBg="1"/>
      <p:bldP spid="14" grpId="0" bldLvl="0" animBg="1"/>
      <p:bldP spid="3" grpId="0" bldLvl="0" animBg="1"/>
      <p:bldP spid="58" grpId="0" bldLvl="0" animBg="1"/>
      <p:bldP spid="2" grpId="0"/>
      <p:bldP spid="15" grpId="0"/>
      <p:bldP spid="18" grpId="0"/>
      <p:bldP spid="59" grpId="0"/>
      <p:bldP spid="7" grpId="0"/>
    </p:bldLst>
  </p:timing>
</p:sld>
</file>

<file path=ppt/theme/theme1.xml><?xml version="1.0" encoding="utf-8"?>
<a:theme xmlns:a="http://schemas.openxmlformats.org/drawingml/2006/main" name="16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2387</Words>
  <Application>WPS 演示</Application>
  <PresentationFormat/>
  <Paragraphs>180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Comic Sans MS</vt:lpstr>
      <vt:lpstr>Times New Roman</vt:lpstr>
      <vt:lpstr>微软雅黑</vt:lpstr>
      <vt:lpstr>16_Office 主题​​</vt:lpstr>
      <vt:lpstr>1_Office 主题​​</vt:lpstr>
      <vt:lpstr>Office 主题​​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ll</dc:creator>
  <cp:lastModifiedBy>Administrator</cp:lastModifiedBy>
  <cp:revision>80</cp:revision>
  <dcterms:created xsi:type="dcterms:W3CDTF">2014-08-01T01:39:00Z</dcterms:created>
  <dcterms:modified xsi:type="dcterms:W3CDTF">2017-09-17T23:50:05Z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