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99FF"/>
    <a:srgbClr val="9933FF"/>
    <a:srgbClr val="00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5" autoAdjust="0"/>
  </p:normalViewPr>
  <p:slideViewPr>
    <p:cSldViewPr>
      <p:cViewPr varScale="1">
        <p:scale>
          <a:sx n="106" d="100"/>
          <a:sy n="106" d="100"/>
        </p:scale>
        <p:origin x="-1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00000000-0000-0000-0000-000000000000}" ax:persistence="persistStorage" r:id="rId1"/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44BD8-C496-46EA-AC6A-9ACACDFE5B79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5A656-E4AA-427A-8EBE-80C8992FF3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95C4-F330-4DA0-99C4-8D0EA6CB99C6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28EB-262A-4D87-AD08-97AB779B207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42C61-279E-40EA-8431-2542F58B94BE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F805D-4E98-47E7-AAB5-31551E0883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B01FB-8605-4A4D-8903-703251202859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66975-E9B6-4091-970A-1B5D4CEA2CC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E0446-5A8C-4237-A48B-8D78F18C408E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A1E0-4257-4C07-A6FA-0557A416DFF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E60BF-1D4E-4BA7-92DE-31A4F1C93391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4D46E-34FC-474D-965D-7EE7424FD09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B9019-7F80-4E4A-A38A-748ECD92E261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0D8DA-C8EA-4047-B241-4664BF8A230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1C5D7-6614-4404-9995-8DD3756BB05E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28516-E994-43B2-9BDC-0295C4DBE6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6549-9BBD-457D-A8A4-5F5B0AFD1143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3E50-7D1A-4F2B-ADC3-F2A062735C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AAE27-AD3E-428D-BF99-FA16FE618D55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48A82-DC18-4271-95A5-6184173C872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F7402-C715-40C0-8DEE-83D2435B35BD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55939-9F08-4EC1-B0CF-49710DAF87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D2BAF4-6D0F-4CE7-A1F8-A8559FE4FD08}" type="datetimeFigureOut">
              <a:rPr lang="zh-CN" altLang="en-US"/>
              <a:pPr>
                <a:defRPr/>
              </a:pPr>
              <a:t>2012-2-13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AA9D7B7-0BB7-4221-B9E3-FB3CED7D697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H:\&#38543;&#25163;&#32426;&#24565;-&#21333;&#33394;&#20940;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jpeg"/><Relationship Id="rId4" Type="http://schemas.openxmlformats.org/officeDocument/2006/relationships/hyperlink" Target="http://www.nipic.com/show/4/75/77f9b3d91e280d5b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楷体" pitchFamily="49" charset="-122"/>
                <a:ea typeface="楷体" pitchFamily="49" charset="-122"/>
              </a:rPr>
              <a:t>轻松休闲 </a:t>
            </a:r>
            <a:r>
              <a:rPr lang="zh-CN" alt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zh-CN" alt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</a:t>
            </a:r>
            <a:r>
              <a:rPr lang="zh-CN" altLang="en-US" sz="36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歌曲：随手纪念</a:t>
            </a:r>
            <a:endParaRPr lang="zh-CN" altLang="en-US" sz="36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428625" y="1600200"/>
            <a:ext cx="8143875" cy="48291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它在最后一刻像失去了缤纷   去感受他给你温柔             离开我你会变得轻松 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视线的模糊让我开始沉沦     或许这是我们不适合的理由     去感受他给你温柔  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空气中弥漫着你仅剩的温存   你说我们不太适合             或许这是我们不适合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眼泪逐渐湿润了嘴唇         拥抱你时候的沉默             最好的理由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听不见的旋律会在哪里响起   然后我默默的承受             执着对你失去了作用      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我不愿意相信这不是场演习   你会不会心疼                 只是随手纪念的感动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梦里才能看见 消失过的甜蜜  我承认他比我温柔             当我也开始变得脆弱 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我害怕看到你在他的怀里     懂得怎么让你快乐             环绕的是他对你的怂恿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执着对你失去了作用         你的固执让我们冷却了         离开我你会变得轻松 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只是随手纪念的感动         执着对你失去了作用           去感受他给你温柔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当我也开始变得脆弱         只是随手纪念的感动           或许这是我们不适合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环绕的是他对你的怂恿       当我也开始变得脆弱           最好的理由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离开我你会变得轻松         环绕的是他对你的怂恿         离开我你会变得轻松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                                                        去感受他给你温柔</a:t>
            </a:r>
            <a:endParaRPr lang="en-US" altLang="zh-CN" sz="1600" b="1" smtClean="0">
              <a:latin typeface="宋体" charset="-122"/>
            </a:endParaRPr>
          </a:p>
          <a:p>
            <a:pPr eaLnBrk="1" hangingPunct="1">
              <a:buFont typeface="Arial" charset="0"/>
              <a:buNone/>
            </a:pPr>
            <a:r>
              <a:rPr lang="zh-CN" altLang="en-US" sz="1600" b="1" smtClean="0">
                <a:latin typeface="宋体" charset="-122"/>
              </a:rPr>
              <a:t>                                                        或许这是我们不适合</a:t>
            </a:r>
          </a:p>
        </p:txBody>
      </p:sp>
      <p:pic>
        <p:nvPicPr>
          <p:cNvPr id="13318" name="随手纪念-单色凌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27088" y="5805488"/>
            <a:ext cx="649287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9520" fill="hold"/>
                                        <p:tgtEl>
                                          <p:spTgt spid="133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50" y="357188"/>
            <a:ext cx="8401050" cy="576897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800" b="1" dirty="0" smtClean="0">
                <a:solidFill>
                  <a:schemeClr val="accent5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英语：</a:t>
            </a:r>
            <a:endParaRPr lang="en-US" altLang="zh-CN" sz="2800" b="1" dirty="0">
              <a:solidFill>
                <a:schemeClr val="accent5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400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1 .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多记，尤其是多掌握单词； 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2 .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多背，课文范例，背得越多越好，越熟越好；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3 .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敢说，象李阳那样，大胆说，大声说，不怕错，错了及时纠正；             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4 .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多写，好记性不如烂笔头，天天写，熟能生巧；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5 .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多听，收音机广播，还有录音等；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6 .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多看，尤其象国外经典原文片，反复看；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7 .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再就是有机会与外国人接触最好！ 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/>
              <a:t> </a:t>
            </a:r>
            <a:r>
              <a:rPr lang="zh-CN" altLang="en-US" b="1" dirty="0" smtClean="0">
                <a:solidFill>
                  <a:schemeClr val="accent5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物理：</a:t>
            </a:r>
            <a:endParaRPr lang="en-US" altLang="zh-CN" b="1" dirty="0" smtClean="0">
              <a:solidFill>
                <a:schemeClr val="accent5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/>
              <a:t>     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课前认真预习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altLang="zh-CN" sz="20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主动提高效率的听课 学习网就进 问学堂</a:t>
            </a: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 3.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定期整理学习笔记 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 4.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及时做作业 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 5.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复习总结提高 </a:t>
            </a:r>
            <a:endParaRPr lang="en-US" altLang="zh-CN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accent2">
                    <a:lumMod val="75000"/>
                  </a:schemeClr>
                </a:solidFill>
              </a:rPr>
              <a:t>      6.</a:t>
            </a:r>
            <a:r>
              <a:rPr lang="zh-CN" altLang="en-US" sz="2000" dirty="0" smtClean="0">
                <a:solidFill>
                  <a:schemeClr val="accent2">
                    <a:lumMod val="75000"/>
                  </a:schemeClr>
                </a:solidFill>
              </a:rPr>
              <a:t>诚然，物理是难学，但绝非学不好，只要按物理学科的特点去学习，按照前面谈到的去做，理解注重思考物理过程，不死记硬背，常动手，常开动脑筋思考，不要一碰到问题就问同学或老师。</a:t>
            </a:r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zh-CN" altLang="en-US" b="1" dirty="0">
              <a:solidFill>
                <a:schemeClr val="accent2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000" dirty="0" smtClean="0">
                <a:solidFill>
                  <a:schemeClr val="accent5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4400" dirty="0" smtClean="0">
                <a:solidFill>
                  <a:schemeClr val="accent5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笑话：</a:t>
            </a:r>
            <a:endParaRPr lang="zh-CN" altLang="en-US" sz="4400" dirty="0">
              <a:solidFill>
                <a:schemeClr val="accent5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938" y="1357313"/>
            <a:ext cx="7143750" cy="4643437"/>
          </a:xfrm>
        </p:spPr>
        <p:txBody>
          <a:bodyPr rtlCol="0">
            <a:normAutofit fontScale="5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200" dirty="0" smtClean="0"/>
              <a:t>                                                     </a:t>
            </a:r>
            <a:r>
              <a:rPr lang="zh-CN" altLang="en-US" sz="5800" b="1" dirty="0" smtClean="0">
                <a:solidFill>
                  <a:schemeClr val="accent2">
                    <a:lumMod val="75000"/>
                  </a:schemeClr>
                </a:solidFill>
              </a:rPr>
              <a:t>翻胃</a:t>
            </a:r>
            <a:endParaRPr lang="en-US" altLang="zh-CN" sz="5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200" dirty="0"/>
              <a:t> </a:t>
            </a:r>
            <a:r>
              <a:rPr lang="en-US" altLang="zh-CN" sz="3200" dirty="0" smtClean="0"/>
              <a:t>       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200" dirty="0" smtClean="0"/>
              <a:t>          </a:t>
            </a:r>
            <a:r>
              <a:rPr lang="zh-CN" altLang="en-US" sz="3200" dirty="0" smtClean="0">
                <a:solidFill>
                  <a:schemeClr val="accent1">
                    <a:lumMod val="50000"/>
                  </a:schemeClr>
                </a:solidFill>
              </a:rPr>
              <a:t>有</a:t>
            </a: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人很喜欢“麻辣粉丝煲”这道菜。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有一次，他上饭馆，又点了这道菜。但侍者告诉他，这道菜已经卖完了。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“真的卖完了吗？”他很失望地问。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“先生，真的卖完了。你瞧，最后一份卖给那桌的先生了。”侍者回答道。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那人顺着侍者的指点，看见有个很体面的绅士坐在邻座。绅士的饭菜已经吃得差不多了，但那份“麻辣粉丝煲”居然还是满满的。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那人觉得绅士很浪费美味，所以他走到绅士旁边，指着那份“麻辣粉丝煲”，很有礼貌地问：“先生，您这还要吗？”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绅士很有风度地摇摇头。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于是那人立刻坐下，拿起调羹狼吞虎咽起来。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风卷残云，一会儿一半下肚了，突然间他发现在砂锅底躺着一只很小很小但皮毛已长全的小老鼠。一阵恶心，那人把吃下去的所有粉丝通通吐回了砂锅里。</a:t>
            </a:r>
            <a:b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zh-CN" altLang="en-US" sz="3200" dirty="0">
                <a:solidFill>
                  <a:schemeClr val="accent1">
                    <a:lumMod val="50000"/>
                  </a:schemeClr>
                </a:solidFill>
              </a:rPr>
              <a:t>当他在那儿翻胃不已的时候，那绅士用很同情的眼光看着他，说：“很恶心是吗？刚才我也是这样</a:t>
            </a:r>
            <a:r>
              <a:rPr lang="en-US" altLang="zh-CN" sz="3200" dirty="0">
                <a:solidFill>
                  <a:schemeClr val="accent1">
                    <a:lumMod val="50000"/>
                  </a:schemeClr>
                </a:solidFill>
              </a:rPr>
              <a:t>……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CN" sz="32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altLang="zh-CN" sz="32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CN" sz="32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altLang="zh-CN" sz="32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32138" y="260350"/>
            <a:ext cx="3008312" cy="116205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4000" dirty="0" smtClean="0">
                <a:solidFill>
                  <a:schemeClr val="accent1">
                    <a:lumMod val="50000"/>
                  </a:schemeClr>
                </a:solidFill>
              </a:rPr>
              <a:t>笑话：</a:t>
            </a:r>
            <a:endParaRPr lang="zh-CN" altLang="en-US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7250" y="1785938"/>
            <a:ext cx="7829550" cy="43402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400" dirty="0" smtClean="0"/>
              <a:t>   </a:t>
            </a:r>
            <a:r>
              <a:rPr lang="zh-CN" altLang="en-US" sz="2800" b="1" dirty="0" smtClean="0">
                <a:solidFill>
                  <a:schemeClr val="accent3">
                    <a:lumMod val="50000"/>
                  </a:schemeClr>
                </a:solidFill>
              </a:rPr>
              <a:t>谎言：</a:t>
            </a:r>
            <a:endParaRPr lang="en-US" altLang="zh-CN" sz="28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400" dirty="0" smtClean="0"/>
              <a:t>    </a:t>
            </a:r>
            <a:r>
              <a:rPr lang="zh-CN" altLang="en-US" sz="2400" dirty="0" smtClean="0"/>
              <a:t> </a:t>
            </a:r>
            <a:r>
              <a:rPr lang="zh-CN" altLang="en-US" sz="2400" dirty="0" smtClean="0">
                <a:solidFill>
                  <a:schemeClr val="accent6">
                    <a:lumMod val="75000"/>
                  </a:schemeClr>
                </a:solidFill>
              </a:rPr>
              <a:t>模</a:t>
            </a:r>
            <a:r>
              <a:rPr lang="zh-CN" altLang="en-US" sz="2400" dirty="0">
                <a:solidFill>
                  <a:schemeClr val="accent6">
                    <a:lumMod val="75000"/>
                  </a:schemeClr>
                </a:solidFill>
              </a:rPr>
              <a:t>范生：这次考试又砸啦！时装店老板：太合身啦，简直就是给你定做的。政治家：我一分钱都没收。校长：（早会）我再简单地说一句。。。医生：打这个针一点都不痛。明星：我们只是朋友关系。摄影师：你是我见过的最漂亮的新娘。飞机机长：乘客们，飞机发生了很小的问题。餐厅服务员：菜马上就来。影视新星：我希望大家认同我的演技，而不是外貌。老板：我们公司是属于所有职员的。工人：明天我就不干啦！</a:t>
            </a:r>
          </a:p>
        </p:txBody>
      </p:sp>
      <p:pic>
        <p:nvPicPr>
          <p:cNvPr id="24583" name="Picture 7" descr="卡通笑脸笔刷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7488238"/>
          </a:xfrm>
          <a:prstGeom prst="rect">
            <a:avLst/>
          </a:prstGeom>
          <a:noFill/>
        </p:spPr>
      </p:pic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900113" y="2492375"/>
            <a:ext cx="6840537" cy="270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b="1">
                <a:solidFill>
                  <a:srgbClr val="4F6228"/>
                </a:solidFill>
              </a:rPr>
              <a:t>谎言：</a:t>
            </a:r>
            <a:endParaRPr lang="en-US" altLang="zh-CN" b="1">
              <a:solidFill>
                <a:srgbClr val="4F6228"/>
              </a:solidFill>
            </a:endParaRPr>
          </a:p>
          <a:p>
            <a:r>
              <a:rPr lang="en-US" altLang="zh-CN"/>
              <a:t>    </a:t>
            </a:r>
            <a:r>
              <a:rPr lang="zh-CN" altLang="en-US"/>
              <a:t> </a:t>
            </a:r>
            <a:r>
              <a:rPr lang="zh-CN" altLang="en-US">
                <a:solidFill>
                  <a:srgbClr val="E46C0A"/>
                </a:solidFill>
              </a:rPr>
              <a:t>模范生：这次考试又砸啦！时装店老板：太合身啦，简直就是给你定做的。政治家：我一分钱都没收。校长：（早会）我再简单地说一句。。。医生：打这个针一点都不痛。明星：我们只是朋友关系。摄影师：你是我见过的最漂亮的新娘。飞机机长：乘客们，飞机发生了很小的问题。餐厅服务员：菜马上就来。影视新星：我希望大家认同我的演技，而不是外貌。老板：我们公司是属于所有职员的。工人：明天我就不干啦！</a:t>
            </a:r>
          </a:p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2771775" y="908050"/>
            <a:ext cx="2881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000">
                <a:solidFill>
                  <a:schemeClr val="folHlink"/>
                </a:solidFill>
                <a:ea typeface="楷体_GB2312" pitchFamily="49" charset="-122"/>
              </a:rPr>
              <a:t>笑话</a:t>
            </a:r>
          </a:p>
        </p:txBody>
      </p:sp>
    </p:spTree>
    <p:controls>
      <p:control spid="24581" r:id="rId2" imgW="0" imgH="0"/>
    </p:controls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9125" y="1571625"/>
            <a:ext cx="3929063" cy="178593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2800" dirty="0" smtClean="0">
                <a:solidFill>
                  <a:schemeClr val="accent4">
                    <a:lumMod val="75000"/>
                  </a:schemeClr>
                </a:solidFill>
              </a:rPr>
              <a:t>新学期，新气象，希望同学们在本学期更加努力，学习成绩更上一层楼</a:t>
            </a:r>
            <a:endParaRPr lang="zh-CN" altLang="en-US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2938" y="357188"/>
            <a:ext cx="6929437" cy="2071687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4000" b="1" dirty="0" smtClean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同学们新学期你们准备好了吗</a:t>
            </a:r>
            <a:endParaRPr lang="zh-CN" altLang="en-US" sz="4000" b="1" dirty="0">
              <a:solidFill>
                <a:srgbClr val="0070C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285750" y="2928938"/>
            <a:ext cx="8072438" cy="364331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CN" sz="7200" b="1" dirty="0" smtClean="0">
              <a:solidFill>
                <a:srgbClr val="92D050"/>
              </a:solidFill>
              <a:latin typeface="楷体" pitchFamily="49" charset="-122"/>
              <a:ea typeface="楷体" pitchFamily="49" charset="-122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b="1" dirty="0" smtClean="0">
                <a:solidFill>
                  <a:srgbClr val="92D050"/>
                </a:solidFill>
                <a:latin typeface="楷体" pitchFamily="49" charset="-122"/>
                <a:ea typeface="楷体" pitchFamily="49" charset="-122"/>
              </a:rPr>
              <a:t>谢谢</a:t>
            </a:r>
            <a:r>
              <a:rPr lang="en-US" altLang="zh-CN" sz="7200" b="1" dirty="0" smtClean="0">
                <a:solidFill>
                  <a:srgbClr val="92D050"/>
                </a:solidFill>
                <a:latin typeface="楷体" pitchFamily="49" charset="-122"/>
                <a:ea typeface="楷体" pitchFamily="49" charset="-122"/>
              </a:rPr>
              <a:t>!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7200" b="1" dirty="0" smtClean="0">
                <a:solidFill>
                  <a:srgbClr val="92D050"/>
                </a:solidFill>
                <a:latin typeface="楷体" pitchFamily="49" charset="-122"/>
                <a:ea typeface="楷体" pitchFamily="49" charset="-122"/>
              </a:rPr>
              <a:t>          </a:t>
            </a:r>
            <a:r>
              <a:rPr lang="zh-CN" altLang="en-US" sz="4000" b="1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八（一）班</a:t>
            </a:r>
            <a:endParaRPr lang="en-US" altLang="zh-CN" sz="4000" b="1" dirty="0" smtClean="0">
              <a:solidFill>
                <a:schemeClr val="accent3">
                  <a:lumMod val="50000"/>
                </a:schemeClr>
              </a:solidFill>
              <a:latin typeface="楷体" pitchFamily="49" charset="-122"/>
              <a:ea typeface="楷体" pitchFamily="49" charset="-122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4000" b="1" dirty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                  </a:t>
            </a:r>
            <a:r>
              <a:rPr lang="zh-CN" altLang="en-US" sz="4000" b="1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班队活动</a:t>
            </a: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   </a:t>
            </a:r>
            <a:endParaRPr lang="zh-CN" altLang="en-US" sz="4000" b="1" dirty="0">
              <a:solidFill>
                <a:schemeClr val="accent3">
                  <a:lumMod val="50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7250" y="857250"/>
            <a:ext cx="7772400" cy="2928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4800" b="1" dirty="0" smtClean="0">
                <a:solidFill>
                  <a:schemeClr val="accent5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新学期</a:t>
            </a:r>
            <a:r>
              <a:rPr lang="en-US" altLang="zh-CN" sz="4800" b="1" dirty="0" smtClean="0">
                <a:solidFill>
                  <a:schemeClr val="accent5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4800" b="1" dirty="0" smtClean="0">
                <a:solidFill>
                  <a:schemeClr val="accent5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en-US" altLang="zh-CN" sz="4800" b="1" dirty="0" smtClean="0">
                <a:solidFill>
                  <a:schemeClr val="accent5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4800" b="1" dirty="0" smtClean="0">
                <a:solidFill>
                  <a:schemeClr val="accent5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你们准备好了吗？</a:t>
            </a:r>
            <a:endParaRPr lang="zh-CN" altLang="en-US" sz="4800" b="1" dirty="0">
              <a:solidFill>
                <a:schemeClr val="accent5">
                  <a:lumMod val="50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CN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dirty="0" smtClean="0"/>
              <a:t>                                   </a:t>
            </a:r>
            <a:endParaRPr lang="en-US" altLang="zh-CN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dirty="0" smtClean="0">
                <a:latin typeface="+mj-ea"/>
                <a:ea typeface="+mj-ea"/>
              </a:rPr>
              <a:t>                    </a:t>
            </a:r>
            <a:r>
              <a:rPr lang="zh-CN" altLang="en-US" dirty="0" smtClean="0">
                <a:solidFill>
                  <a:srgbClr val="FF0000"/>
                </a:solidFill>
                <a:latin typeface="+mj-ea"/>
                <a:ea typeface="+mj-ea"/>
              </a:rPr>
              <a:t>八（</a:t>
            </a:r>
            <a:r>
              <a:rPr lang="en-US" altLang="zh-CN" dirty="0" smtClean="0">
                <a:solidFill>
                  <a:srgbClr val="FF0000"/>
                </a:solidFill>
                <a:latin typeface="+mj-ea"/>
                <a:ea typeface="+mj-ea"/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  <a:latin typeface="+mj-ea"/>
                <a:ea typeface="+mj-ea"/>
              </a:rPr>
              <a:t>）班 </a:t>
            </a:r>
            <a:endParaRPr lang="en-US" altLang="zh-CN" dirty="0" smtClean="0">
              <a:solidFill>
                <a:srgbClr val="FF0000"/>
              </a:solidFill>
              <a:latin typeface="+mj-ea"/>
              <a:ea typeface="+mj-ea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dirty="0" smtClean="0">
                <a:solidFill>
                  <a:srgbClr val="FF0000"/>
                </a:solidFill>
                <a:latin typeface="+mj-ea"/>
                <a:ea typeface="+mj-ea"/>
              </a:rPr>
              <a:t>                    班队活动</a:t>
            </a:r>
            <a:endParaRPr lang="zh-CN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4340" name="Picture 5" descr="20071214133212468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2195513" y="1844675"/>
            <a:ext cx="45370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 b="1">
                <a:solidFill>
                  <a:srgbClr val="215968"/>
                </a:solidFill>
              </a:rPr>
              <a:t>         </a:t>
            </a:r>
            <a:r>
              <a:rPr lang="zh-CN" altLang="en-US" sz="4000" b="1">
                <a:solidFill>
                  <a:srgbClr val="9933FF"/>
                </a:solidFill>
              </a:rPr>
              <a:t>新学期</a:t>
            </a:r>
          </a:p>
          <a:p>
            <a:r>
              <a:rPr lang="zh-CN" altLang="en-US" sz="4000" b="1">
                <a:solidFill>
                  <a:srgbClr val="9933FF"/>
                </a:solidFill>
              </a:rPr>
              <a:t>你们准备好了吗？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5940425" y="5013325"/>
            <a:ext cx="2808288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  </a:t>
            </a:r>
            <a:r>
              <a:rPr lang="zh-CN" altLang="en-US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八</a:t>
            </a:r>
            <a:r>
              <a:rPr lang="en-US" altLang="zh-CN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一</a:t>
            </a:r>
            <a:r>
              <a:rPr lang="en-US" altLang="zh-CN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班</a:t>
            </a:r>
          </a:p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  主题班会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20071214134430480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900113" y="1916113"/>
            <a:ext cx="7920037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b="1">
                <a:solidFill>
                  <a:srgbClr val="FF6600"/>
                </a:solidFill>
              </a:rPr>
              <a:t>一、在学习方面：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zh-CN" altLang="en-US" b="1">
                <a:solidFill>
                  <a:srgbClr val="FF6600"/>
                </a:solidFill>
              </a:rPr>
              <a:t>要做好六认真：认真预习、认真上课、认真做笔记、认真写作业、认真复习和认真考试。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en-US" altLang="zh-CN" b="1">
                <a:solidFill>
                  <a:srgbClr val="FF6600"/>
                </a:solidFill>
              </a:rPr>
              <a:t>1</a:t>
            </a:r>
            <a:r>
              <a:rPr lang="zh-CN" altLang="en-US" b="1">
                <a:solidFill>
                  <a:srgbClr val="FF6600"/>
                </a:solidFill>
              </a:rPr>
              <a:t>．  课堂上纪律保持安静，听课专注认真，做好课堂笔记；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en-US" altLang="zh-CN" b="1">
                <a:solidFill>
                  <a:srgbClr val="FF6600"/>
                </a:solidFill>
              </a:rPr>
              <a:t>2</a:t>
            </a:r>
            <a:r>
              <a:rPr lang="zh-CN" altLang="en-US" b="1">
                <a:solidFill>
                  <a:srgbClr val="FF6600"/>
                </a:solidFill>
              </a:rPr>
              <a:t>．  尊重老师对早上、中午自习的管理，自习要保持安静；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en-US" altLang="zh-CN" b="1">
                <a:solidFill>
                  <a:srgbClr val="FF6600"/>
                </a:solidFill>
              </a:rPr>
              <a:t>3</a:t>
            </a:r>
            <a:r>
              <a:rPr lang="zh-CN" altLang="en-US" b="1">
                <a:solidFill>
                  <a:srgbClr val="FF6600"/>
                </a:solidFill>
              </a:rPr>
              <a:t>．  做到诚实考试、真实反映成绩、对舞弊作假者严肃处理；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en-US" altLang="zh-CN" b="1">
                <a:solidFill>
                  <a:srgbClr val="FF6600"/>
                </a:solidFill>
              </a:rPr>
              <a:t>4</a:t>
            </a:r>
            <a:r>
              <a:rPr lang="zh-CN" altLang="en-US" b="1">
                <a:solidFill>
                  <a:srgbClr val="FF6600"/>
                </a:solidFill>
              </a:rPr>
              <a:t>．  作业独立思考、按时完成，提倡勤问老师和同学；</a:t>
            </a:r>
            <a:endParaRPr lang="zh-CN" altLang="en-US">
              <a:solidFill>
                <a:srgbClr val="FF6600"/>
              </a:solidFill>
            </a:endParaRPr>
          </a:p>
          <a:p>
            <a:r>
              <a:rPr lang="en-US" altLang="zh-CN" b="1">
                <a:solidFill>
                  <a:srgbClr val="FF6600"/>
                </a:solidFill>
              </a:rPr>
              <a:t>5</a:t>
            </a:r>
            <a:r>
              <a:rPr lang="zh-CN" altLang="en-US" b="1">
                <a:solidFill>
                  <a:srgbClr val="FF6600"/>
                </a:solidFill>
              </a:rPr>
              <a:t>．  双休日、假期必须保证有一定的学习时间，禁止进入网吧，游戏房，控制玩电脑时间。</a:t>
            </a:r>
            <a:endParaRPr lang="zh-CN" altLang="en-US">
              <a:solidFill>
                <a:srgbClr val="FF6600"/>
              </a:solidFill>
            </a:endParaRPr>
          </a:p>
          <a:p>
            <a:endParaRPr lang="zh-CN" altLang="en-US">
              <a:solidFill>
                <a:srgbClr val="FF6600"/>
              </a:solidFill>
            </a:endParaRPr>
          </a:p>
          <a:p>
            <a:pPr>
              <a:spcBef>
                <a:spcPct val="50000"/>
              </a:spcBef>
            </a:pPr>
            <a:endParaRPr lang="zh-CN" altLang="en-US">
              <a:solidFill>
                <a:srgbClr val="FF6600"/>
              </a:solidFill>
            </a:endParaRPr>
          </a:p>
        </p:txBody>
      </p:sp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2916238" y="836613"/>
            <a:ext cx="6337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chemeClr val="hlink"/>
                </a:solidFill>
                <a:ea typeface="楷体_GB2312" pitchFamily="49" charset="-122"/>
              </a:rPr>
              <a:t>新学期的要求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新学期要求</a:t>
            </a:r>
            <a:endParaRPr lang="zh-CN" altLang="en-US" dirty="0">
              <a:solidFill>
                <a:schemeClr val="accent6">
                  <a:lumMod val="50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二、在班级建设方面：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．全班同学要树立班荣我荣，我为班级争光荣的班集体荣誉感。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．全班同学要创建积极向上，团结互助的良好班群体氛围，互帮互学、树正气、帮教不良习惯同学改变，促使全班同学共同提高。班干部要发挥好带头示范表率作用。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400" b="1" dirty="0" smtClean="0">
                <a:solidFill>
                  <a:schemeClr val="accent4">
                    <a:lumMod val="75000"/>
                  </a:schemeClr>
                </a:solidFill>
              </a:rPr>
              <a:t>三、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行为规范方面：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．遵守中学生日常行为规范，做一个道德行为合格的中学生。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．同学间友好往来，尊重、团结同学，学习和生活上互帮互助，懂得关爱他人。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．关心集体、爱护公物。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．在校尊敬老师、听从教导，见老师问好，主动与老师沟通。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3400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r>
              <a:rPr lang="zh-CN" altLang="en-US" sz="3400" b="1" dirty="0" smtClean="0">
                <a:solidFill>
                  <a:schemeClr val="accent4">
                    <a:lumMod val="75000"/>
                  </a:schemeClr>
                </a:solidFill>
              </a:rPr>
              <a:t>．</a:t>
            </a:r>
            <a:r>
              <a:rPr lang="zh-CN" altLang="en-US" sz="3400" b="1" dirty="0">
                <a:solidFill>
                  <a:schemeClr val="accent4">
                    <a:lumMod val="75000"/>
                  </a:schemeClr>
                </a:solidFill>
              </a:rPr>
              <a:t>了解交通常识，遵守交通规则，不闯红</a:t>
            </a:r>
            <a:r>
              <a:rPr lang="zh-CN" altLang="en-US" sz="3400" b="1" dirty="0" smtClean="0">
                <a:solidFill>
                  <a:schemeClr val="accent4">
                    <a:lumMod val="75000"/>
                  </a:schemeClr>
                </a:solidFill>
              </a:rPr>
              <a:t>灯。</a:t>
            </a:r>
            <a:endParaRPr lang="zh-CN" altLang="en-US" sz="3400" dirty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CN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4438" y="357188"/>
            <a:ext cx="6786562" cy="2143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5300" dirty="0" smtClean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   同学们在这一学期</a:t>
            </a:r>
            <a:r>
              <a:rPr lang="en-US" altLang="zh-CN" sz="5300" dirty="0" smtClean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5300" dirty="0" smtClean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5300" dirty="0" smtClean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你们对自己有什么要求</a:t>
            </a:r>
            <a:r>
              <a:rPr lang="en-US" altLang="zh-CN" sz="5300" dirty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?</a:t>
            </a:r>
            <a:endParaRPr lang="zh-CN" altLang="en-US" sz="5300" dirty="0">
              <a:solidFill>
                <a:schemeClr val="accent4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7410" name="内容占位符 9"/>
          <p:cNvSpPr>
            <a:spLocks noGrp="1"/>
          </p:cNvSpPr>
          <p:nvPr>
            <p:ph idx="1"/>
          </p:nvPr>
        </p:nvSpPr>
        <p:spPr>
          <a:xfrm>
            <a:off x="3575050" y="2500313"/>
            <a:ext cx="5111750" cy="3625850"/>
          </a:xfrm>
        </p:spPr>
        <p:txBody>
          <a:bodyPr/>
          <a:lstStyle/>
          <a:p>
            <a:pPr eaLnBrk="1" hangingPunct="1"/>
            <a:endParaRPr lang="en-US" altLang="zh-CN" smtClean="0"/>
          </a:p>
          <a:p>
            <a:pPr eaLnBrk="1" hangingPunct="1">
              <a:buFont typeface="Arial" charset="0"/>
              <a:buNone/>
            </a:pPr>
            <a:endParaRPr lang="en-US" altLang="zh-CN" smtClean="0"/>
          </a:p>
          <a:p>
            <a:pPr eaLnBrk="1" hangingPunct="1">
              <a:buFont typeface="Arial" charset="0"/>
              <a:buNone/>
            </a:pPr>
            <a:r>
              <a:rPr lang="zh-CN" altLang="en-US" smtClean="0"/>
              <a:t>小组讨论：待会请各组发言这学期对自己要求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4375" y="642938"/>
            <a:ext cx="1928813" cy="47148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养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成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良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好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地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学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习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习</a:t>
            </a:r>
            <a: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accent3">
                    <a:lumMod val="50000"/>
                  </a:schemeClr>
                </a:solidFill>
                <a:latin typeface="楷体" pitchFamily="49" charset="-122"/>
                <a:ea typeface="楷体" pitchFamily="49" charset="-122"/>
              </a:rPr>
              <a:t>惯</a:t>
            </a:r>
            <a:endParaRPr lang="zh-CN" altLang="en-US" sz="3200" dirty="0">
              <a:solidFill>
                <a:schemeClr val="accent3">
                  <a:lumMod val="50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/>
              <a:t>       </a:t>
            </a: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一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</a:rPr>
              <a:t>、课前准备习</a:t>
            </a: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惯 </a:t>
            </a:r>
            <a:endParaRPr lang="zh-CN" alt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dirty="0" smtClean="0">
                <a:solidFill>
                  <a:schemeClr val="accent2">
                    <a:lumMod val="50000"/>
                  </a:schemeClr>
                </a:solidFill>
              </a:rPr>
              <a:t>      做</a:t>
            </a:r>
            <a:r>
              <a:rPr lang="zh-CN" altLang="en-US" dirty="0">
                <a:solidFill>
                  <a:schemeClr val="accent2">
                    <a:lumMod val="50000"/>
                  </a:schemeClr>
                </a:solidFill>
              </a:rPr>
              <a:t>好课前准备是上好课的基本条件。学校实行两分钟预备铃制度要求学生听到铃声后，立即停止户外活动加快步子走进教室；迅速到座位上把学习用品轻放桌子上指定的位置；身子坐端正停止讲话眼睛注视前方静待老师进堂上课。每天由值日生负责检查，任课老师要严格要求，加强训练持之以恒，使学生一上课就能投入学习</a:t>
            </a:r>
            <a:r>
              <a:rPr lang="zh-CN" altLang="en-US" dirty="0" smtClean="0">
                <a:solidFill>
                  <a:schemeClr val="accent2">
                    <a:lumMod val="50000"/>
                  </a:schemeClr>
                </a:solidFill>
              </a:rPr>
              <a:t>。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endParaRPr lang="en-US" altLang="zh-CN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 b="1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二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</a:rPr>
              <a:t>、认真听课、积极思考的</a:t>
            </a: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习</a:t>
            </a:r>
            <a:r>
              <a:rPr lang="zh-CN" altLang="en-US" b="1" dirty="0">
                <a:solidFill>
                  <a:schemeClr val="accent2">
                    <a:lumMod val="50000"/>
                  </a:schemeClr>
                </a:solidFill>
              </a:rPr>
              <a:t>惯</a:t>
            </a:r>
            <a:r>
              <a:rPr lang="zh-CN" altLang="en-US" b="1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zh-CN" alt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  <a:endParaRPr lang="en-US" altLang="zh-CN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zh-CN" altLang="en-US" dirty="0" smtClean="0">
                <a:solidFill>
                  <a:schemeClr val="accent2">
                    <a:lumMod val="50000"/>
                  </a:schemeClr>
                </a:solidFill>
              </a:rPr>
              <a:t>课</a:t>
            </a:r>
            <a:r>
              <a:rPr lang="zh-CN" altLang="en-US" dirty="0">
                <a:solidFill>
                  <a:schemeClr val="accent2">
                    <a:lumMod val="50000"/>
                  </a:schemeClr>
                </a:solidFill>
              </a:rPr>
              <a:t>堂教学是学生增长知识的最基本途径，是通过传授与接受实现的。上课认真听讲积极思考才能真正实现接受新知识，提高学习成绩。课堂学习时要求学生做到：专心听讲，不讲废话不做小动作；听课时积极思考要一边听一边想并适当做些笔记；不懂多间，积极参与课堂讨论；回答问题先举手，得到允许后站起来发言，发言时声音响亮；别人发言时要认真仔细地听，虚心学习，取长补短。</a:t>
            </a:r>
            <a:endParaRPr lang="zh-CN" alt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CN" alt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5813" y="500063"/>
            <a:ext cx="1614487" cy="51435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养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成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良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好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的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学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习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习</a:t>
            </a:r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</a:br>
            <a:r>
              <a:rPr lang="zh-CN" altLang="en-US" sz="3200" dirty="0" smtClean="0">
                <a:solidFill>
                  <a:schemeClr val="tx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惯</a:t>
            </a:r>
            <a:endParaRPr lang="zh-CN" altLang="en-US" sz="3200" dirty="0">
              <a:solidFill>
                <a:schemeClr val="tx2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b="1" dirty="0">
                <a:solidFill>
                  <a:schemeClr val="accent4">
                    <a:lumMod val="75000"/>
                  </a:schemeClr>
                </a:solidFill>
              </a:rPr>
              <a:t>三、预习、复习习惯</a:t>
            </a:r>
            <a:endParaRPr lang="zh-CN" altLang="en-US" sz="7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zh-CN" altLang="en-US" sz="7200" b="1" dirty="0" smtClean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zh-CN" altLang="en-US" sz="7200" dirty="0" smtClean="0">
                <a:solidFill>
                  <a:schemeClr val="accent4">
                    <a:lumMod val="75000"/>
                  </a:schemeClr>
                </a:solidFill>
              </a:rPr>
              <a:t>预</a:t>
            </a:r>
            <a:r>
              <a:rPr lang="zh-CN" altLang="en-US" sz="7200" dirty="0">
                <a:solidFill>
                  <a:schemeClr val="accent4">
                    <a:lumMod val="75000"/>
                  </a:schemeClr>
                </a:solidFill>
              </a:rPr>
              <a:t>习是学生学习的起始环节，课前预习是一种种学的学习方法，也是培养学生自学能力的有效方法之一。要求学生在每次上新课前自觉地进行预习。对要学的知识作一个初步的了解；把学习的难点、重点和不懂的地方记下来，这样在上课时就可以有的放矢地带着问题听课。课后及时复习，记忆清楚，内容易懂，应当要求学生当天的课当天复习；先全面复习再重点复习；遇到难题时反复复习，温故而知新，复习能使学生加深对课文的理解，知识能被掌握得更扎实。</a:t>
            </a:r>
            <a:endParaRPr lang="zh-CN" altLang="en-US" sz="7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b="1" dirty="0">
                <a:solidFill>
                  <a:schemeClr val="accent4">
                    <a:lumMod val="75000"/>
                  </a:schemeClr>
                </a:solidFill>
              </a:rPr>
              <a:t>四、作业与检查订正习惯</a:t>
            </a:r>
            <a:endParaRPr lang="zh-CN" altLang="en-US" sz="7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7200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zh-CN" altLang="en-US" sz="72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zh-CN" altLang="en-US" sz="7200" dirty="0" smtClean="0">
                <a:solidFill>
                  <a:schemeClr val="accent4">
                    <a:lumMod val="75000"/>
                  </a:schemeClr>
                </a:solidFill>
              </a:rPr>
              <a:t>    作</a:t>
            </a:r>
            <a:r>
              <a:rPr lang="zh-CN" altLang="en-US" sz="7200" dirty="0">
                <a:solidFill>
                  <a:schemeClr val="accent4">
                    <a:lumMod val="75000"/>
                  </a:schemeClr>
                </a:solidFill>
              </a:rPr>
              <a:t>业练习是学习过程的重要环节，减轻过重的学习担负并不是不要布置作业。作业有助于巩固、消化所学的知识，把知识转化为技能，因此应要求学生做到：创设一个安静良好的作业环境：积极思考独立完成，今日功课今日毕，作业不拖拉不抄袭；作业书写工整，字迹清楚，格式规范，卷面洁净；作业前看清楚题目要求，复习有关内容，作业后仔细检查，自觉验正；作业本发下后发现答错题自觉及时地订正。</a:t>
            </a:r>
            <a:endParaRPr lang="zh-CN" altLang="en-US" sz="72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7400925" cy="116205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dirty="0" smtClean="0"/>
              <a:t>             </a:t>
            </a:r>
            <a:r>
              <a:rPr lang="zh-CN" altLang="en-US" sz="5400" dirty="0" smtClean="0">
                <a:solidFill>
                  <a:schemeClr val="accent4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学习计划</a:t>
            </a:r>
            <a:endParaRPr lang="zh-CN" altLang="en-US" sz="5400" dirty="0">
              <a:solidFill>
                <a:schemeClr val="accent4">
                  <a:lumMod val="75000"/>
                </a:schemeClr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14688" y="1428750"/>
            <a:ext cx="3286125" cy="42862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 smtClean="0">
                <a:solidFill>
                  <a:schemeClr val="accent4">
                    <a:lumMod val="50000"/>
                  </a:schemeClr>
                </a:solidFill>
              </a:rPr>
              <a:t>       2.</a:t>
            </a:r>
            <a:r>
              <a:rPr lang="zh-CN" altLang="en-US" sz="2000" dirty="0" smtClean="0">
                <a:solidFill>
                  <a:schemeClr val="accent4">
                    <a:lumMod val="50000"/>
                  </a:schemeClr>
                </a:solidFill>
              </a:rPr>
              <a:t>注重预复习</a:t>
            </a:r>
            <a:endParaRPr lang="en-US" altLang="zh-CN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000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zh-CN" altLang="en-US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zh-CN" altLang="en-US" sz="1800" dirty="0" smtClean="0">
                <a:solidFill>
                  <a:schemeClr val="accent2">
                    <a:lumMod val="75000"/>
                  </a:schemeClr>
                </a:solidFill>
              </a:rPr>
              <a:t>每次预习不用太多，一节内容即可。通过预习，找到暂时无法理解的问题，待老师讲解过后看看是否已经被解决。否则就向老师请教，除了预习，还要做到好复习。每节课后，利用半个小时回忆上午所学的几门课程的主要内容：到了晚上，把一天所学知识内容都复习一遍。周末把一周所学的知识复习一遍</a:t>
            </a:r>
            <a:endParaRPr lang="en-US" altLang="zh-CN" sz="18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200" dirty="0" smtClean="0">
                <a:solidFill>
                  <a:schemeClr val="accent4">
                    <a:lumMod val="50000"/>
                  </a:schemeClr>
                </a:solidFill>
              </a:rPr>
              <a:t>1.</a:t>
            </a:r>
            <a:r>
              <a:rPr lang="zh-CN" altLang="en-US" sz="2200" dirty="0" smtClean="0">
                <a:solidFill>
                  <a:schemeClr val="accent4">
                    <a:lumMod val="50000"/>
                  </a:schemeClr>
                </a:solidFill>
              </a:rPr>
              <a:t>合理安排好学习时间</a:t>
            </a:r>
            <a:endParaRPr lang="en-US" altLang="zh-CN" sz="22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1800" dirty="0" smtClean="0">
                <a:solidFill>
                  <a:schemeClr val="accent2">
                    <a:lumMod val="75000"/>
                  </a:schemeClr>
                </a:solidFill>
              </a:rPr>
              <a:t>认真安排好</a:t>
            </a:r>
            <a:r>
              <a:rPr lang="zh-CN" altLang="en-US" sz="1900" dirty="0" smtClean="0">
                <a:solidFill>
                  <a:schemeClr val="accent2">
                    <a:lumMod val="75000"/>
                  </a:schemeClr>
                </a:solidFill>
              </a:rPr>
              <a:t>你的时间。首先你要清楚一周内所要做的事情，然后制定一张作息时间表。在表上填上那些非花不可的时间，如吃饭、睡觉、上课、娱乐等。安排这些时间之后，</a:t>
            </a:r>
            <a:r>
              <a:rPr lang="zh-CN" altLang="en-US" sz="1800" dirty="0" smtClean="0">
                <a:solidFill>
                  <a:schemeClr val="accent2">
                    <a:lumMod val="75000"/>
                  </a:schemeClr>
                </a:solidFill>
              </a:rPr>
              <a:t>选定合适的、固定的时间用于学习，必须留出足够的时间来完成正常的阅读和课后作业。当然，学习不应该占据作息时间表上全部的空闲时间，总得给休息、业余爱好娱乐留出一些时间，这一点对学习很重要。一张作息时间表也许不能解决你所有的问题，但是它能让你了解如何支配你这一周的时间，从而使你有充足的时间学习和娱乐。</a:t>
            </a:r>
            <a:endParaRPr lang="zh-CN" alt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375" y="1428750"/>
            <a:ext cx="2500313" cy="7694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000" dirty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3.</a:t>
            </a:r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ea typeface="+mn-ea"/>
              </a:rPr>
              <a:t>注意课堂听讲效率</a:t>
            </a: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</a:rPr>
              <a:t>在预习的基础上，课堂上专心听讲，不开小差</a:t>
            </a:r>
            <a:endParaRPr lang="en-US" altLang="zh-CN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</a:rPr>
              <a:t>，沿老师的思路，认真的听讲，思考，领会，全面正确的理解和把握所学内容。并做好笔记。尤其是老师反复强调的，相似知识的对比，课文内容与现实相联系的知识点，分散知识的归纳综合等等都要做好笔记。</a:t>
            </a: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0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600" dirty="0">
              <a:solidFill>
                <a:schemeClr val="accent4">
                  <a:lumMod val="75000"/>
                </a:schemeClr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7615238" cy="8636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CN" altLang="en-US" sz="4800" dirty="0" smtClean="0">
                <a:solidFill>
                  <a:schemeClr val="accent2">
                    <a:lumMod val="75000"/>
                  </a:schemeClr>
                </a:solidFill>
              </a:rPr>
              <a:t>教你怎么样学好各门科目</a:t>
            </a:r>
            <a:endParaRPr lang="zh-CN" alt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88" y="1357313"/>
            <a:ext cx="8329612" cy="47688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000" dirty="0" smtClean="0"/>
              <a:t>   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语文：   </a:t>
            </a:r>
            <a:endParaRPr lang="en-US" altLang="zh-CN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5">
                    <a:lumMod val="75000"/>
                  </a:schemeClr>
                </a:solidFill>
              </a:rPr>
              <a:t>     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语文想要提高，一天要看一篇作文或阅读，不要多但要精，其次    是  多积累词语，准备一个小本子，一天积累</a:t>
            </a:r>
            <a:r>
              <a:rPr lang="en-US" altLang="zh-CN" sz="2000" dirty="0" smtClean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个成语（谚语，格言， 歇后语也行）还有是要抽空阅读一些书籍，尤其是名著。平时可以和同学们多交流，尤其是语文成绩名列前茅的同学，取人之长，补已之短，另外还要努力和勤奋，这样学好语文就不难了。</a:t>
            </a:r>
            <a:endParaRPr lang="en-US" altLang="zh-CN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   数学：</a:t>
            </a:r>
            <a:endParaRPr lang="en-US" altLang="zh-CN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CN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sz="2000" dirty="0" smtClean="0">
                <a:solidFill>
                  <a:schemeClr val="accent5">
                    <a:lumMod val="75000"/>
                  </a:schemeClr>
                </a:solidFill>
              </a:rPr>
              <a:t>      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数学是一门需要去理解记忆，不是死记硬背。死记硬背肯定学不好数学，只有你在基础概念的熟练掌握后再加上不断的练习后，才能举一反三。</a:t>
            </a:r>
            <a:r>
              <a:rPr lang="zh-CN" altLang="en-US" sz="2000" dirty="0">
                <a:solidFill>
                  <a:schemeClr val="accent5">
                    <a:lumMod val="75000"/>
                  </a:schemeClr>
                </a:solidFill>
              </a:rPr>
              <a:t>学数学并非为了单纯的考试，但考试成绩基本上还是可以反映出一个人数学水平的高低、数学素质的好坏的，要想在考试中取得好的成绩，以下几个方面的素质是必不可少的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。</a:t>
            </a:r>
            <a:r>
              <a:rPr lang="zh-CN" altLang="en-US" sz="2000" dirty="0">
                <a:solidFill>
                  <a:schemeClr val="accent5">
                    <a:lumMod val="75000"/>
                  </a:schemeClr>
                </a:solidFill>
              </a:rPr>
              <a:t> 功夫用在平时，考前不搞突击，考试中需要掌握的内容应该在平时就掌握</a:t>
            </a:r>
            <a:r>
              <a:rPr lang="zh-CN" altLang="en-US" sz="2000" dirty="0" smtClean="0">
                <a:solidFill>
                  <a:schemeClr val="accent5">
                    <a:lumMod val="75000"/>
                  </a:schemeClr>
                </a:solidFill>
              </a:rPr>
              <a:t>好。考试时应掌握好技巧，考试时还要冷静。</a:t>
            </a:r>
            <a:r>
              <a:rPr lang="zh-CN" altLang="en-US" sz="2000" dirty="0"/>
              <a:t/>
            </a:r>
            <a:br>
              <a:rPr lang="zh-CN" altLang="en-US" sz="2000" dirty="0"/>
            </a:br>
            <a:r>
              <a:rPr lang="zh-CN" altLang="en-US" sz="2000" dirty="0"/>
              <a:t>  </a:t>
            </a:r>
            <a:br>
              <a:rPr lang="zh-CN" altLang="en-US" sz="2000" dirty="0"/>
            </a:br>
            <a:r>
              <a:rPr lang="zh-CN" altLang="en-US" sz="2000" dirty="0"/>
              <a:t> 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3207</Words>
  <Application>Microsoft Office PowerPoint</Application>
  <PresentationFormat>On-screen Show (4:3)</PresentationFormat>
  <Paragraphs>116</Paragraphs>
  <Slides>13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Arial</vt:lpstr>
      <vt:lpstr>宋体</vt:lpstr>
      <vt:lpstr>Calibri</vt:lpstr>
      <vt:lpstr>楷体</vt:lpstr>
      <vt:lpstr>楷体_GB2312</vt:lpstr>
      <vt:lpstr>Office 主题</vt:lpstr>
      <vt:lpstr>幻灯片 1</vt:lpstr>
      <vt:lpstr>新学期  你们准备好了吗？</vt:lpstr>
      <vt:lpstr>幻灯片 3</vt:lpstr>
      <vt:lpstr>新学期要求</vt:lpstr>
      <vt:lpstr>   同学们在这一学期 你们对自己有什么要求?</vt:lpstr>
      <vt:lpstr>养 成 良 好 地 学 习 习 惯</vt:lpstr>
      <vt:lpstr>养 成 良 好 的 学 习 习 惯</vt:lpstr>
      <vt:lpstr>             学习计划</vt:lpstr>
      <vt:lpstr>教你怎么样学好各门科目</vt:lpstr>
      <vt:lpstr>幻灯片 10</vt:lpstr>
      <vt:lpstr>  笑话：</vt:lpstr>
      <vt:lpstr>笑话：</vt:lpstr>
      <vt:lpstr>新学期，新气象，希望同学们在本学期更加努力，学习成绩更上一层楼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tjzjj</cp:lastModifiedBy>
  <cp:revision>20</cp:revision>
  <dcterms:created xsi:type="dcterms:W3CDTF">2012-02-12T09:42:07Z</dcterms:created>
  <dcterms:modified xsi:type="dcterms:W3CDTF">2012-02-13T06:24:47Z</dcterms:modified>
</cp:coreProperties>
</file>