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handoutMasterIdLst>
    <p:handoutMasterId r:id="rId34"/>
  </p:handoutMasterIdLst>
  <p:sldIdLst>
    <p:sldId id="376" r:id="rId3"/>
    <p:sldId id="282" r:id="rId4"/>
    <p:sldId id="257" r:id="rId5"/>
    <p:sldId id="349" r:id="rId6"/>
    <p:sldId id="285" r:id="rId7"/>
    <p:sldId id="268" r:id="rId8"/>
    <p:sldId id="269" r:id="rId9"/>
    <p:sldId id="260" r:id="rId10"/>
    <p:sldId id="301" r:id="rId11"/>
    <p:sldId id="272" r:id="rId12"/>
    <p:sldId id="273" r:id="rId13"/>
    <p:sldId id="304" r:id="rId14"/>
    <p:sldId id="286" r:id="rId15"/>
    <p:sldId id="287" r:id="rId16"/>
    <p:sldId id="271" r:id="rId17"/>
    <p:sldId id="262" r:id="rId18"/>
    <p:sldId id="263" r:id="rId19"/>
    <p:sldId id="264" r:id="rId20"/>
    <p:sldId id="424" r:id="rId21"/>
    <p:sldId id="423" r:id="rId22"/>
    <p:sldId id="406" r:id="rId23"/>
    <p:sldId id="270" r:id="rId24"/>
    <p:sldId id="261" r:id="rId25"/>
    <p:sldId id="265" r:id="rId26"/>
    <p:sldId id="331" r:id="rId27"/>
    <p:sldId id="437" r:id="rId28"/>
    <p:sldId id="341" r:id="rId29"/>
    <p:sldId id="337" r:id="rId30"/>
    <p:sldId id="427" r:id="rId31"/>
    <p:sldId id="428" r:id="rId32"/>
    <p:sldId id="426"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FFFFFF"/>
    <a:srgbClr val="0000FF"/>
    <a:srgbClr val="000066"/>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handoutMaster" Target="handoutMasters/handoutMaster1.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77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jpeg"/><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hyperlink" Target="file:///H:\&#31070;&#26435;&#19979;&#30340;&#33258;&#25105;&#24320;&#35838;\&#21704;&#22982;&#38647;&#29305;&#183;&#23431;&#23449;&#30340;&#31934;&#21326;.wmv" TargetMode="External"/><Relationship Id="rId4" Type="http://schemas.openxmlformats.org/officeDocument/2006/relationships/image" Target="../media/image19.png"/><Relationship Id="rId3" Type="http://schemas.microsoft.com/office/2007/relationships/media" Target="file:///C:\Users\Administrator\Desktop\&#21704;&#22982;&#38647;&#29305;&#183;&#23431;&#23449;&#30340;&#31934;&#21326;.wmv" TargetMode="External"/><Relationship Id="rId2" Type="http://schemas.openxmlformats.org/officeDocument/2006/relationships/video" Target="file:///C:\Users\Administrator\Desktop\&#21704;&#22982;&#38647;&#29305;&#183;&#23431;&#23449;&#30340;&#31934;&#21326;.wmv" TargetMode="External"/><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jpeg"/><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4386" name="Picture 8" descr="图片1"/>
          <p:cNvPicPr>
            <a:picLocks noChangeAspect="1"/>
          </p:cNvPicPr>
          <p:nvPr/>
        </p:nvPicPr>
        <p:blipFill>
          <a:blip r:embed="rId1"/>
          <a:stretch>
            <a:fillRect/>
          </a:stretch>
        </p:blipFill>
        <p:spPr>
          <a:xfrm>
            <a:off x="-6350" y="0"/>
            <a:ext cx="12205335" cy="6858000"/>
          </a:xfrm>
          <a:prstGeom prst="rect">
            <a:avLst/>
          </a:prstGeom>
          <a:noFill/>
          <a:ln w="9525">
            <a:noFill/>
          </a:ln>
        </p:spPr>
      </p:pic>
      <p:sp>
        <p:nvSpPr>
          <p:cNvPr id="3" name="副标题 2"/>
          <p:cNvSpPr>
            <a:spLocks noGrp="1"/>
          </p:cNvSpPr>
          <p:nvPr>
            <p:ph type="subTitle" idx="1"/>
          </p:nvPr>
        </p:nvSpPr>
        <p:spPr/>
        <p:txBody>
          <a:bodyPr/>
          <a:p>
            <a:endParaRPr lang="zh-CN" altLang="en-US"/>
          </a:p>
        </p:txBody>
      </p:sp>
      <p:pic>
        <p:nvPicPr>
          <p:cNvPr id="6" name="图片 5"/>
          <p:cNvPicPr>
            <a:picLocks noChangeAspect="1"/>
          </p:cNvPicPr>
          <p:nvPr/>
        </p:nvPicPr>
        <p:blipFill>
          <a:blip r:embed="rId2"/>
          <a:stretch>
            <a:fillRect/>
          </a:stretch>
        </p:blipFill>
        <p:spPr>
          <a:xfrm>
            <a:off x="-6350" y="188595"/>
            <a:ext cx="5574030" cy="6000115"/>
          </a:xfrm>
          <a:prstGeom prst="rect">
            <a:avLst/>
          </a:prstGeom>
        </p:spPr>
      </p:pic>
      <p:pic>
        <p:nvPicPr>
          <p:cNvPr id="7" name="图片 6"/>
          <p:cNvPicPr>
            <a:picLocks noChangeAspect="1"/>
          </p:cNvPicPr>
          <p:nvPr/>
        </p:nvPicPr>
        <p:blipFill>
          <a:blip r:embed="rId3"/>
          <a:stretch>
            <a:fillRect/>
          </a:stretch>
        </p:blipFill>
        <p:spPr>
          <a:xfrm>
            <a:off x="5567680" y="306705"/>
            <a:ext cx="6631305" cy="5764530"/>
          </a:xfrm>
          <a:prstGeom prst="rect">
            <a:avLst/>
          </a:prstGeom>
        </p:spPr>
      </p:pic>
      <p:pic>
        <p:nvPicPr>
          <p:cNvPr id="13" name="图片 12"/>
          <p:cNvPicPr>
            <a:picLocks noChangeAspect="1"/>
          </p:cNvPicPr>
          <p:nvPr/>
        </p:nvPicPr>
        <p:blipFill>
          <a:blip r:embed="rId4"/>
          <a:stretch>
            <a:fillRect/>
          </a:stretch>
        </p:blipFill>
        <p:spPr>
          <a:xfrm>
            <a:off x="-6350" y="306705"/>
            <a:ext cx="7580630" cy="6451600"/>
          </a:xfrm>
          <a:prstGeom prst="rect">
            <a:avLst/>
          </a:prstGeom>
        </p:spPr>
      </p:pic>
      <p:pic>
        <p:nvPicPr>
          <p:cNvPr id="2" name="图片 1"/>
          <p:cNvPicPr>
            <a:picLocks noChangeAspect="1"/>
          </p:cNvPicPr>
          <p:nvPr/>
        </p:nvPicPr>
        <p:blipFill>
          <a:blip r:embed="rId5"/>
          <a:stretch>
            <a:fillRect/>
          </a:stretch>
        </p:blipFill>
        <p:spPr>
          <a:xfrm>
            <a:off x="4579620" y="0"/>
            <a:ext cx="7619365" cy="6953250"/>
          </a:xfrm>
          <a:prstGeom prst="rect">
            <a:avLst/>
          </a:prstGeom>
        </p:spPr>
      </p:pic>
      <p:sp>
        <p:nvSpPr>
          <p:cNvPr id="11" name="文本框 10"/>
          <p:cNvSpPr txBox="1"/>
          <p:nvPr/>
        </p:nvSpPr>
        <p:spPr>
          <a:xfrm>
            <a:off x="1524000" y="2680335"/>
            <a:ext cx="8837930" cy="829945"/>
          </a:xfrm>
          <a:prstGeom prst="rect">
            <a:avLst/>
          </a:prstGeom>
          <a:noFill/>
        </p:spPr>
        <p:txBody>
          <a:bodyPr wrap="square" rtlCol="0">
            <a:prstTxWarp prst="textArchUp">
              <a:avLst/>
            </a:prstTxWarp>
            <a:spAutoFit/>
            <a:scene3d>
              <a:camera prst="orthographicFront"/>
              <a:lightRig rig="soft" dir="t">
                <a:rot lat="0" lon="0" rev="15600000"/>
              </a:lightRig>
            </a:scene3d>
            <a:sp3d extrusionH="57150" prstMaterial="softEdge">
              <a:bevelT w="25400" h="38100"/>
            </a:sp3d>
          </a:bodyPr>
          <a:p>
            <a:r>
              <a:rPr lang="zh-CN" altLang="en-US" sz="19900" b="1">
                <a:ln>
                  <a:solidFill>
                    <a:srgbClr val="FFC000"/>
                  </a:solidFill>
                </a:ln>
                <a:solidFill>
                  <a:srgbClr val="FF0000"/>
                </a:solidFill>
                <a:effectLst>
                  <a:glow rad="228600">
                    <a:schemeClr val="accent4">
                      <a:satMod val="175000"/>
                      <a:alpha val="40000"/>
                    </a:schemeClr>
                  </a:glow>
                  <a:outerShdw blurRad="38100" dist="38100" dir="2700000" algn="tl">
                    <a:srgbClr val="000000">
                      <a:alpha val="43137"/>
                    </a:srgbClr>
                  </a:outerShdw>
                  <a:reflection blurRad="6350" stA="55000" endA="300" endPos="45500" dir="5400000" sy="-100000" algn="bl" rotWithShape="0"/>
                </a:effectLst>
              </a:rPr>
              <a:t>自我关注、自我肯定、自我欣赏</a:t>
            </a:r>
            <a:endParaRPr lang="zh-CN" altLang="en-US" sz="19900" b="1">
              <a:ln>
                <a:solidFill>
                  <a:srgbClr val="FFC000"/>
                </a:solidFill>
              </a:ln>
              <a:solidFill>
                <a:srgbClr val="FF0000"/>
              </a:solidFill>
              <a:effectLst>
                <a:glow rad="228600">
                  <a:schemeClr val="accent4">
                    <a:satMod val="175000"/>
                    <a:alpha val="40000"/>
                  </a:schemeClr>
                </a:glow>
                <a:outerShdw blurRad="38100" dist="38100" dir="2700000" algn="tl">
                  <a:srgbClr val="000000">
                    <a:alpha val="43137"/>
                  </a:srgbClr>
                </a:outerShdw>
                <a:reflection blurRad="6350" stA="55000" endA="300" endPos="45500" dir="5400000" sy="-100000" algn="bl" rotWithShape="0"/>
              </a:effectLst>
            </a:endParaRPr>
          </a:p>
        </p:txBody>
      </p:sp>
      <p:sp>
        <p:nvSpPr>
          <p:cNvPr id="12" name="矩形 11"/>
          <p:cNvSpPr/>
          <p:nvPr/>
        </p:nvSpPr>
        <p:spPr>
          <a:xfrm>
            <a:off x="895985" y="3215640"/>
            <a:ext cx="10401300" cy="1861185"/>
          </a:xfrm>
          <a:prstGeom prst="rect">
            <a:avLst/>
          </a:prstGeom>
          <a:noFill/>
          <a:ln>
            <a:noFill/>
          </a:ln>
        </p:spPr>
        <p:txBody>
          <a:bodyPr wrap="square" rtlCol="0" anchor="t">
            <a:spAutoFit/>
          </a:bodyPr>
          <a:p>
            <a:pPr algn="ctr"/>
            <a:r>
              <a:rPr lang="zh-CN" altLang="en-US" sz="11500" b="1">
                <a:ln w="22225">
                  <a:solidFill>
                    <a:srgbClr val="FFFF00"/>
                  </a:solidFill>
                  <a:prstDash val="solid"/>
                </a:ln>
                <a:solidFill>
                  <a:srgbClr val="FF0000"/>
                </a:solidFill>
                <a:effectLst>
                  <a:glow rad="139700">
                    <a:schemeClr val="accent2">
                      <a:satMod val="175000"/>
                      <a:alpha val="40000"/>
                    </a:schemeClr>
                  </a:glow>
                  <a:outerShdw blurRad="50800" dist="38100" dir="2700000" algn="tl" rotWithShape="0">
                    <a:prstClr val="black">
                      <a:alpha val="40000"/>
                    </a:prstClr>
                  </a:outerShdw>
                  <a:reflection blurRad="6350" stA="60000" endA="900" endPos="58000" dir="5400000" sy="-100000" algn="bl" rotWithShape="0"/>
                </a:effectLst>
              </a:rPr>
              <a:t>人文主义</a:t>
            </a:r>
            <a:endParaRPr lang="zh-CN" altLang="en-US" sz="11500" b="1">
              <a:ln w="22225">
                <a:solidFill>
                  <a:srgbClr val="FFFF00"/>
                </a:solidFill>
                <a:prstDash val="solid"/>
              </a:ln>
              <a:solidFill>
                <a:srgbClr val="FF0000"/>
              </a:solidFill>
              <a:effectLst>
                <a:glow rad="139700">
                  <a:schemeClr val="accent2">
                    <a:satMod val="175000"/>
                    <a:alpha val="40000"/>
                  </a:schemeClr>
                </a:glow>
                <a:outerShdw blurRad="50800" dist="38100" dir="2700000" algn="tl" rotWithShape="0">
                  <a:prstClr val="black">
                    <a:alpha val="40000"/>
                  </a:prstClr>
                </a:outerShdw>
                <a:reflection blurRad="6350" stA="60000" endA="900" endPos="58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ppt_x</p:attrName>
                                        </p:attrNameLst>
                                      </p:cBhvr>
                                      <p:tavLst>
                                        <p:tav tm="0">
                                          <p:val>
                                            <p:strVal val="#ppt_x-.2"/>
                                          </p:val>
                                        </p:tav>
                                        <p:tav tm="100000">
                                          <p:val>
                                            <p:strVal val="#ppt_x"/>
                                          </p:val>
                                        </p:tav>
                                      </p:tavLst>
                                    </p:anim>
                                    <p:anim calcmode="lin" valueType="num">
                                      <p:cBhvr>
                                        <p:cTn id="2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grpId="2"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edge">
                                      <p:cBhvr>
                                        <p:cTn id="3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2" grpId="1"/>
      <p:bldP spid="12"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4386" name="Picture 8" descr="图片1"/>
          <p:cNvPicPr>
            <a:picLocks noChangeAspect="1"/>
          </p:cNvPicPr>
          <p:nvPr/>
        </p:nvPicPr>
        <p:blipFill>
          <a:blip r:embed="rId1"/>
          <a:stretch>
            <a:fillRect/>
          </a:stretch>
        </p:blipFill>
        <p:spPr>
          <a:xfrm>
            <a:off x="313690" y="0"/>
            <a:ext cx="11870690" cy="6858000"/>
          </a:xfrm>
          <a:prstGeom prst="rect">
            <a:avLst/>
          </a:prstGeom>
          <a:noFill/>
          <a:ln w="9525">
            <a:noFill/>
          </a:ln>
        </p:spPr>
      </p:pic>
      <p:sp>
        <p:nvSpPr>
          <p:cNvPr id="2" name="文本框 1"/>
          <p:cNvSpPr txBox="1"/>
          <p:nvPr/>
        </p:nvSpPr>
        <p:spPr>
          <a:xfrm>
            <a:off x="4331970" y="487680"/>
            <a:ext cx="3239770" cy="768350"/>
          </a:xfrm>
          <a:prstGeom prst="rect">
            <a:avLst/>
          </a:prstGeom>
          <a:noFill/>
        </p:spPr>
        <p:txBody>
          <a:bodyPr wrap="square" rtlCol="0">
            <a:spAutoFit/>
            <a:scene3d>
              <a:camera prst="orthographicFront"/>
              <a:lightRig rig="threePt" dir="t"/>
            </a:scene3d>
          </a:bodyPr>
          <a:p>
            <a:r>
              <a:rPr lang="zh-CN" altLang="en-US" sz="4400" b="1">
                <a:solidFill>
                  <a:srgbClr val="0000FF"/>
                </a:solidFill>
                <a:effectLst>
                  <a:innerShdw blurRad="63500" dist="50800">
                    <a:prstClr val="black">
                      <a:alpha val="50000"/>
                    </a:prstClr>
                  </a:innerShdw>
                </a:effectLst>
              </a:rPr>
              <a:t>文学</a:t>
            </a:r>
            <a:r>
              <a:rPr lang="en-US" altLang="zh-CN" sz="4400" b="1">
                <a:solidFill>
                  <a:srgbClr val="0000FF"/>
                </a:solidFill>
                <a:effectLst>
                  <a:innerShdw blurRad="63500" dist="50800">
                    <a:prstClr val="black">
                      <a:alpha val="50000"/>
                    </a:prstClr>
                  </a:innerShdw>
                </a:effectLst>
              </a:rPr>
              <a:t>“</a:t>
            </a:r>
            <a:r>
              <a:rPr lang="zh-CN" altLang="en-US" sz="4400" b="1">
                <a:solidFill>
                  <a:srgbClr val="0000FF"/>
                </a:solidFill>
                <a:effectLst>
                  <a:innerShdw blurRad="63500" dist="50800">
                    <a:prstClr val="black">
                      <a:alpha val="50000"/>
                    </a:prstClr>
                  </a:innerShdw>
                </a:effectLst>
              </a:rPr>
              <a:t>三杰</a:t>
            </a:r>
            <a:r>
              <a:rPr lang="en-US" altLang="zh-CN" sz="4400" b="1">
                <a:solidFill>
                  <a:srgbClr val="0000FF"/>
                </a:solidFill>
                <a:effectLst>
                  <a:innerShdw blurRad="63500" dist="50800">
                    <a:prstClr val="black">
                      <a:alpha val="50000"/>
                    </a:prstClr>
                  </a:innerShdw>
                </a:effectLst>
              </a:rPr>
              <a:t>”</a:t>
            </a:r>
            <a:endParaRPr lang="en-US" altLang="zh-CN" sz="4400" b="1">
              <a:solidFill>
                <a:srgbClr val="0000FF"/>
              </a:solidFill>
              <a:effectLst>
                <a:innerShdw blurRad="63500" dist="50800">
                  <a:prstClr val="black">
                    <a:alpha val="50000"/>
                  </a:prstClr>
                </a:innerShdw>
              </a:effectLst>
            </a:endParaRPr>
          </a:p>
        </p:txBody>
      </p:sp>
      <p:pic>
        <p:nvPicPr>
          <p:cNvPr id="3" name="图片 2"/>
          <p:cNvPicPr>
            <a:picLocks noChangeAspect="1"/>
          </p:cNvPicPr>
          <p:nvPr/>
        </p:nvPicPr>
        <p:blipFill>
          <a:blip r:embed="rId2"/>
          <a:stretch>
            <a:fillRect/>
          </a:stretch>
        </p:blipFill>
        <p:spPr>
          <a:xfrm>
            <a:off x="1089660" y="1552575"/>
            <a:ext cx="2684780" cy="3355975"/>
          </a:xfrm>
          <a:prstGeom prst="rect">
            <a:avLst/>
          </a:prstGeom>
        </p:spPr>
      </p:pic>
      <p:pic>
        <p:nvPicPr>
          <p:cNvPr id="4" name="图片 3"/>
          <p:cNvPicPr>
            <a:picLocks noChangeAspect="1"/>
          </p:cNvPicPr>
          <p:nvPr/>
        </p:nvPicPr>
        <p:blipFill>
          <a:blip r:embed="rId3"/>
          <a:stretch>
            <a:fillRect/>
          </a:stretch>
        </p:blipFill>
        <p:spPr>
          <a:xfrm>
            <a:off x="5170170" y="1552575"/>
            <a:ext cx="2565400" cy="3369310"/>
          </a:xfrm>
          <a:prstGeom prst="rect">
            <a:avLst/>
          </a:prstGeom>
        </p:spPr>
      </p:pic>
      <p:pic>
        <p:nvPicPr>
          <p:cNvPr id="5" name="图片 4"/>
          <p:cNvPicPr>
            <a:picLocks noChangeAspect="1"/>
          </p:cNvPicPr>
          <p:nvPr/>
        </p:nvPicPr>
        <p:blipFill>
          <a:blip r:embed="rId4"/>
          <a:stretch>
            <a:fillRect/>
          </a:stretch>
        </p:blipFill>
        <p:spPr>
          <a:xfrm>
            <a:off x="9001125" y="1552575"/>
            <a:ext cx="2241550" cy="3355975"/>
          </a:xfrm>
          <a:prstGeom prst="rect">
            <a:avLst/>
          </a:prstGeom>
        </p:spPr>
      </p:pic>
      <p:sp>
        <p:nvSpPr>
          <p:cNvPr id="6" name="文本框 5"/>
          <p:cNvSpPr txBox="1"/>
          <p:nvPr/>
        </p:nvSpPr>
        <p:spPr>
          <a:xfrm>
            <a:off x="1722120" y="5044440"/>
            <a:ext cx="1341120" cy="460375"/>
          </a:xfrm>
          <a:prstGeom prst="rect">
            <a:avLst/>
          </a:prstGeom>
          <a:solidFill>
            <a:schemeClr val="bg1"/>
          </a:solidFill>
        </p:spPr>
        <p:txBody>
          <a:bodyPr wrap="square" rtlCol="0">
            <a:spAutoFit/>
          </a:bodyPr>
          <a:p>
            <a:pPr algn="ctr"/>
            <a:r>
              <a:rPr lang="zh-CN" altLang="en-US" sz="2400" b="1"/>
              <a:t>但丁</a:t>
            </a:r>
            <a:endParaRPr lang="zh-CN" altLang="en-US" sz="2400" b="1"/>
          </a:p>
        </p:txBody>
      </p:sp>
      <p:sp>
        <p:nvSpPr>
          <p:cNvPr id="8" name="文本框 7"/>
          <p:cNvSpPr txBox="1"/>
          <p:nvPr/>
        </p:nvSpPr>
        <p:spPr>
          <a:xfrm>
            <a:off x="5689600" y="5044440"/>
            <a:ext cx="1553845" cy="460375"/>
          </a:xfrm>
          <a:prstGeom prst="rect">
            <a:avLst/>
          </a:prstGeom>
          <a:solidFill>
            <a:schemeClr val="bg1"/>
          </a:solidFill>
        </p:spPr>
        <p:txBody>
          <a:bodyPr wrap="square" rtlCol="0">
            <a:spAutoFit/>
          </a:bodyPr>
          <a:p>
            <a:pPr algn="ctr"/>
            <a:r>
              <a:rPr lang="zh-CN" altLang="en-US" sz="2400" b="1"/>
              <a:t>彼特拉克</a:t>
            </a:r>
            <a:endParaRPr lang="zh-CN" altLang="en-US" sz="2400" b="1"/>
          </a:p>
        </p:txBody>
      </p:sp>
      <p:sp>
        <p:nvSpPr>
          <p:cNvPr id="9" name="文本框 8"/>
          <p:cNvSpPr txBox="1"/>
          <p:nvPr/>
        </p:nvSpPr>
        <p:spPr>
          <a:xfrm>
            <a:off x="9550400" y="4922520"/>
            <a:ext cx="1341120" cy="460375"/>
          </a:xfrm>
          <a:prstGeom prst="rect">
            <a:avLst/>
          </a:prstGeom>
          <a:solidFill>
            <a:schemeClr val="bg1"/>
          </a:solidFill>
        </p:spPr>
        <p:txBody>
          <a:bodyPr wrap="square" rtlCol="0">
            <a:spAutoFit/>
          </a:bodyPr>
          <a:p>
            <a:pPr algn="ctr"/>
            <a:r>
              <a:rPr lang="zh-CN" altLang="en-US" sz="2400" b="1"/>
              <a:t>薄伽丘</a:t>
            </a:r>
            <a:endParaRPr lang="zh-CN" altLang="en-US" sz="2400" b="1"/>
          </a:p>
        </p:txBody>
      </p:sp>
      <p:sp>
        <p:nvSpPr>
          <p:cNvPr id="10" name="文本框 9"/>
          <p:cNvSpPr txBox="1"/>
          <p:nvPr/>
        </p:nvSpPr>
        <p:spPr>
          <a:xfrm>
            <a:off x="1742440" y="5552440"/>
            <a:ext cx="1341120" cy="460375"/>
          </a:xfrm>
          <a:prstGeom prst="rect">
            <a:avLst/>
          </a:prstGeom>
          <a:solidFill>
            <a:schemeClr val="bg1"/>
          </a:solidFill>
        </p:spPr>
        <p:txBody>
          <a:bodyPr wrap="square" rtlCol="0">
            <a:spAutoFit/>
          </a:bodyPr>
          <a:p>
            <a:pPr algn="ctr"/>
            <a:r>
              <a:rPr lang="zh-CN" altLang="en-US" sz="2400" b="1"/>
              <a:t>《神曲》</a:t>
            </a:r>
            <a:endParaRPr lang="zh-CN" altLang="en-US" sz="2400" b="1"/>
          </a:p>
        </p:txBody>
      </p:sp>
      <p:sp>
        <p:nvSpPr>
          <p:cNvPr id="11" name="文本框 10"/>
          <p:cNvSpPr txBox="1"/>
          <p:nvPr/>
        </p:nvSpPr>
        <p:spPr>
          <a:xfrm>
            <a:off x="5689600" y="5552440"/>
            <a:ext cx="1341120" cy="460375"/>
          </a:xfrm>
          <a:prstGeom prst="rect">
            <a:avLst/>
          </a:prstGeom>
          <a:solidFill>
            <a:schemeClr val="bg1"/>
          </a:solidFill>
        </p:spPr>
        <p:txBody>
          <a:bodyPr wrap="square" rtlCol="0">
            <a:spAutoFit/>
          </a:bodyPr>
          <a:p>
            <a:pPr algn="ctr"/>
            <a:r>
              <a:rPr lang="zh-CN" altLang="en-US" sz="2400" b="1"/>
              <a:t>《歌集》</a:t>
            </a:r>
            <a:endParaRPr lang="zh-CN" altLang="en-US" sz="2400" b="1"/>
          </a:p>
        </p:txBody>
      </p:sp>
      <p:sp>
        <p:nvSpPr>
          <p:cNvPr id="12" name="文本框 11"/>
          <p:cNvSpPr txBox="1"/>
          <p:nvPr/>
        </p:nvSpPr>
        <p:spPr>
          <a:xfrm>
            <a:off x="9550400" y="5400040"/>
            <a:ext cx="1477645" cy="460375"/>
          </a:xfrm>
          <a:prstGeom prst="rect">
            <a:avLst/>
          </a:prstGeom>
          <a:solidFill>
            <a:schemeClr val="bg1"/>
          </a:solidFill>
        </p:spPr>
        <p:txBody>
          <a:bodyPr wrap="square" rtlCol="0">
            <a:spAutoFit/>
          </a:bodyPr>
          <a:p>
            <a:pPr algn="ctr"/>
            <a:r>
              <a:rPr lang="zh-CN" altLang="en-US" sz="2400" b="1"/>
              <a:t>《十日谈》</a:t>
            </a:r>
            <a:endParaRPr lang="zh-CN" altLang="en-US" sz="2400" b="1"/>
          </a:p>
        </p:txBody>
      </p:sp>
      <p:sp>
        <p:nvSpPr>
          <p:cNvPr id="25622" name="文本框 25621"/>
          <p:cNvSpPr txBox="1"/>
          <p:nvPr/>
        </p:nvSpPr>
        <p:spPr>
          <a:xfrm>
            <a:off x="1383665" y="6012815"/>
            <a:ext cx="2215515" cy="460375"/>
          </a:xfrm>
          <a:prstGeom prst="rect">
            <a:avLst/>
          </a:prstGeom>
          <a:solidFill>
            <a:schemeClr val="bg1"/>
          </a:solidFill>
          <a:ln w="9525">
            <a:noFill/>
          </a:ln>
        </p:spPr>
        <p:txBody>
          <a:bodyPr wrap="square">
            <a:spAutoFit/>
            <a:scene3d>
              <a:camera prst="orthographicFront"/>
              <a:lightRig rig="threePt" dir="t"/>
            </a:scene3d>
          </a:bodyPr>
          <a:p>
            <a:r>
              <a:rPr lang="zh-CN" altLang="en-US" sz="2400" b="1" dirty="0">
                <a:solidFill>
                  <a:schemeClr val="tx1"/>
                </a:solidFill>
                <a:effectLst>
                  <a:outerShdw blurRad="38100" dist="19050" dir="2700000" algn="tl" rotWithShape="0">
                    <a:schemeClr val="dk1">
                      <a:alpha val="40000"/>
                    </a:schemeClr>
                  </a:outerShdw>
                </a:effectLst>
                <a:latin typeface="Arial" panose="020B0604020202020204" pitchFamily="34" charset="0"/>
              </a:rPr>
              <a:t>文艺复兴先驱</a:t>
            </a:r>
            <a:endParaRPr lang="zh-CN" altLang="en-US" sz="2400" b="1" dirty="0">
              <a:solidFill>
                <a:schemeClr val="tx1"/>
              </a:solidFill>
              <a:effectLst>
                <a:outerShdw blurRad="38100" dist="19050" dir="2700000" algn="tl" rotWithShape="0">
                  <a:schemeClr val="dk1">
                    <a:alpha val="40000"/>
                  </a:schemeClr>
                </a:outerShdw>
              </a:effectLst>
              <a:latin typeface="Arial" panose="020B0604020202020204" pitchFamily="34" charset="0"/>
            </a:endParaRPr>
          </a:p>
        </p:txBody>
      </p:sp>
      <p:sp>
        <p:nvSpPr>
          <p:cNvPr id="25623" name="文本框 25622"/>
          <p:cNvSpPr txBox="1"/>
          <p:nvPr/>
        </p:nvSpPr>
        <p:spPr>
          <a:xfrm>
            <a:off x="4876165" y="6012815"/>
            <a:ext cx="2935605" cy="460375"/>
          </a:xfrm>
          <a:prstGeom prst="rect">
            <a:avLst/>
          </a:prstGeom>
          <a:solidFill>
            <a:schemeClr val="bg1">
              <a:alpha val="100000"/>
            </a:schemeClr>
          </a:solidFill>
          <a:ln w="9525">
            <a:noFill/>
          </a:ln>
        </p:spPr>
        <p:txBody>
          <a:bodyPr vert="horz" wrap="square" anchor="t">
            <a:spAutoFit/>
            <a:scene3d>
              <a:camera prst="orthographicFront"/>
              <a:lightRig rig="threePt" dir="t"/>
            </a:scene3d>
          </a:bodyPr>
          <a:p>
            <a:r>
              <a:rPr lang="zh-CN" altLang="en-US" sz="2400" b="1" dirty="0">
                <a:solidFill>
                  <a:schemeClr val="tx1"/>
                </a:solidFill>
                <a:effectLst>
                  <a:outerShdw blurRad="38100" dist="19050" dir="2700000" algn="tl" rotWithShape="0">
                    <a:schemeClr val="dk1">
                      <a:alpha val="40000"/>
                    </a:schemeClr>
                  </a:outerShdw>
                </a:effectLst>
                <a:latin typeface="Arial" panose="020B0604020202020204" pitchFamily="34" charset="0"/>
              </a:rPr>
              <a:t>“人文主义”之父</a:t>
            </a:r>
            <a:endParaRPr lang="zh-CN" altLang="en-US" sz="2400" b="1" dirty="0">
              <a:solidFill>
                <a:schemeClr val="tx1"/>
              </a:solidFill>
              <a:effectLst>
                <a:outerShdw blurRad="38100" dist="19050" dir="2700000" algn="tl" rotWithShape="0">
                  <a:schemeClr val="dk1">
                    <a:alpha val="40000"/>
                  </a:schemeClr>
                </a:outerShdw>
              </a:effectLst>
              <a:latin typeface="Arial" panose="020B0604020202020204" pitchFamily="34" charset="0"/>
            </a:endParaRPr>
          </a:p>
        </p:txBody>
      </p:sp>
      <p:sp>
        <p:nvSpPr>
          <p:cNvPr id="25625" name="文本框 25624"/>
          <p:cNvSpPr txBox="1"/>
          <p:nvPr/>
        </p:nvSpPr>
        <p:spPr>
          <a:xfrm>
            <a:off x="8996045" y="5845175"/>
            <a:ext cx="2449513" cy="645160"/>
          </a:xfrm>
          <a:prstGeom prst="rect">
            <a:avLst/>
          </a:prstGeom>
          <a:solidFill>
            <a:schemeClr val="bg1">
              <a:alpha val="100000"/>
            </a:schemeClr>
          </a:solidFill>
          <a:ln w="9525">
            <a:noFill/>
          </a:ln>
        </p:spPr>
        <p:txBody>
          <a:bodyPr vert="horz" wrap="square" anchor="t">
            <a:spAutoFit/>
          </a:bodyPr>
          <a:p>
            <a:pPr>
              <a:buClrTx/>
            </a:pPr>
            <a:r>
              <a:rPr lang="zh-CN" altLang="en-US" b="1" dirty="0">
                <a:effectLst>
                  <a:outerShdw blurRad="38100" dist="38100" dir="2700000">
                    <a:srgbClr val="FFFFFF"/>
                  </a:outerShdw>
                </a:effectLst>
                <a:latin typeface="Arial" panose="020B0604020202020204" pitchFamily="34" charset="0"/>
              </a:rPr>
              <a:t>欧洲文学史上第一部现实主义著作。</a:t>
            </a:r>
            <a:endParaRPr lang="zh-CN" altLang="en-US" b="1" dirty="0">
              <a:solidFill>
                <a:schemeClr val="bg1"/>
              </a:solidFill>
              <a:effectLst>
                <a:outerShdw blurRad="38100" dist="38100" dir="2700000">
                  <a:srgbClr val="FFFFFF"/>
                </a:outerShdw>
              </a:effectLst>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par>
                          <p:cTn id="22" fill="hold">
                            <p:stCondLst>
                              <p:cond delay="0"/>
                            </p:stCondLst>
                            <p:childTnLst>
                              <p:par>
                                <p:cTn id="23" presetID="3" presetClass="entr" presetSubtype="1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5622"/>
                                        </p:tgtEl>
                                        <p:attrNameLst>
                                          <p:attrName>style.visibility</p:attrName>
                                        </p:attrNameLst>
                                      </p:cBhvr>
                                      <p:to>
                                        <p:strVal val="visible"/>
                                      </p:to>
                                    </p:set>
                                    <p:animEffect transition="in" filter="blinds(horizontal)">
                                      <p:cBhvr>
                                        <p:cTn id="35" dur="500"/>
                                        <p:tgtEl>
                                          <p:spTgt spid="25622"/>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linds(horizont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5623"/>
                                        </p:tgtEl>
                                        <p:attrNameLst>
                                          <p:attrName>style.visibility</p:attrName>
                                        </p:attrNameLst>
                                      </p:cBhvr>
                                      <p:to>
                                        <p:strVal val="visible"/>
                                      </p:to>
                                    </p:set>
                                    <p:animEffect transition="in" filter="blinds(horizontal)">
                                      <p:cBhvr>
                                        <p:cTn id="45" dur="500"/>
                                        <p:tgtEl>
                                          <p:spTgt spid="25623"/>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linds(horizontal)">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25625"/>
                                        </p:tgtEl>
                                        <p:attrNameLst>
                                          <p:attrName>style.visibility</p:attrName>
                                        </p:attrNameLst>
                                      </p:cBhvr>
                                      <p:to>
                                        <p:strVal val="visible"/>
                                      </p:to>
                                    </p:set>
                                    <p:animEffect transition="in" filter="blinds(horizontal)">
                                      <p:cBhvr>
                                        <p:cTn id="55" dur="500"/>
                                        <p:tgtEl>
                                          <p:spTgt spid="25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22" grpId="0" animBg="1"/>
      <p:bldP spid="25623" grpId="0" animBg="1"/>
      <p:bldP spid="25625" grpId="0" animBg="1"/>
      <p:bldP spid="10" grpId="0" animBg="1"/>
      <p:bldP spid="11" grpId="0" animBg="1"/>
      <p:bldP spid="12" grpId="0" animBg="1"/>
      <p:bldP spid="2" grpId="0"/>
      <p:bldP spid="6"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4386" name="Picture 8" descr="图片1"/>
          <p:cNvPicPr>
            <a:picLocks noChangeAspect="1"/>
          </p:cNvPicPr>
          <p:nvPr/>
        </p:nvPicPr>
        <p:blipFill>
          <a:blip r:embed="rId1"/>
          <a:stretch>
            <a:fillRect/>
          </a:stretch>
        </p:blipFill>
        <p:spPr>
          <a:xfrm>
            <a:off x="313690" y="0"/>
            <a:ext cx="11870690" cy="6858000"/>
          </a:xfrm>
          <a:prstGeom prst="rect">
            <a:avLst/>
          </a:prstGeom>
          <a:noFill/>
          <a:ln w="9525">
            <a:noFill/>
          </a:ln>
        </p:spPr>
      </p:pic>
      <p:sp>
        <p:nvSpPr>
          <p:cNvPr id="29698" name="文本框 29697"/>
          <p:cNvSpPr txBox="1"/>
          <p:nvPr/>
        </p:nvSpPr>
        <p:spPr>
          <a:xfrm>
            <a:off x="1847850" y="188913"/>
            <a:ext cx="3886200" cy="583565"/>
          </a:xfrm>
          <a:prstGeom prst="rect">
            <a:avLst/>
          </a:prstGeom>
          <a:noFill/>
          <a:ln w="9525">
            <a:noFill/>
          </a:ln>
        </p:spPr>
        <p:txBody>
          <a:bodyPr>
            <a:spAutoFit/>
          </a:bodyPr>
          <a:p>
            <a:pPr>
              <a:buClrTx/>
            </a:pPr>
            <a:endParaRPr lang="zh-CN" altLang="en-US" sz="3200" b="1" dirty="0">
              <a:solidFill>
                <a:srgbClr val="FF3300"/>
              </a:solidFill>
              <a:effectLst>
                <a:outerShdw blurRad="38100" dist="38100" dir="2700000">
                  <a:srgbClr val="C0C0C0"/>
                </a:outerShdw>
              </a:effectLst>
              <a:latin typeface="Arial" panose="020B0604020202020204" pitchFamily="34" charset="0"/>
              <a:ea typeface="黑体" panose="02010609060101010101" pitchFamily="2" charset="-122"/>
            </a:endParaRPr>
          </a:p>
        </p:txBody>
      </p:sp>
      <p:pic>
        <p:nvPicPr>
          <p:cNvPr id="2" name="图片 1"/>
          <p:cNvPicPr>
            <a:picLocks noChangeAspect="1"/>
          </p:cNvPicPr>
          <p:nvPr/>
        </p:nvPicPr>
        <p:blipFill>
          <a:blip r:embed="rId2"/>
          <a:stretch>
            <a:fillRect/>
          </a:stretch>
        </p:blipFill>
        <p:spPr>
          <a:xfrm>
            <a:off x="313690" y="772795"/>
            <a:ext cx="3723640" cy="5293995"/>
          </a:xfrm>
          <a:prstGeom prst="rect">
            <a:avLst/>
          </a:prstGeom>
        </p:spPr>
      </p:pic>
      <p:sp>
        <p:nvSpPr>
          <p:cNvPr id="3" name="文本框 2"/>
          <p:cNvSpPr txBox="1"/>
          <p:nvPr/>
        </p:nvSpPr>
        <p:spPr>
          <a:xfrm>
            <a:off x="4201795" y="465455"/>
            <a:ext cx="7679690" cy="5406390"/>
          </a:xfrm>
          <a:prstGeom prst="rect">
            <a:avLst/>
          </a:prstGeom>
          <a:noFill/>
          <a:ln w="38100" cap="flat" cmpd="sng">
            <a:solidFill>
              <a:schemeClr val="bg1"/>
            </a:solidFill>
            <a:prstDash val="solid"/>
            <a:miter/>
            <a:headEnd type="none" w="med" len="med"/>
            <a:tailEnd type="none" w="med" len="med"/>
          </a:ln>
        </p:spPr>
        <p:txBody>
          <a:bodyPr wrap="square">
            <a:spAutoFit/>
          </a:bodyPr>
          <a:p>
            <a:pPr>
              <a:lnSpc>
                <a:spcPct val="120000"/>
              </a:lnSpc>
            </a:pPr>
            <a:r>
              <a:rPr lang="zh-CN" altLang="en-US" sz="3200" b="1" dirty="0">
                <a:solidFill>
                  <a:srgbClr val="0000FF"/>
                </a:solidFill>
                <a:latin typeface="宋体" panose="02010600030101010101" pitchFamily="2" charset="-122"/>
              </a:rPr>
              <a:t>故事一：</a:t>
            </a:r>
            <a:r>
              <a:rPr lang="zh-CN" altLang="en-US" sz="3200" b="1" dirty="0">
                <a:latin typeface="宋体" panose="02010600030101010101" pitchFamily="2" charset="-122"/>
              </a:rPr>
              <a:t>一位父亲将儿子从小带至深山中隐修，以杜绝人欲横流的尘世生活的诱惑。儿子到了</a:t>
            </a:r>
            <a:r>
              <a:rPr lang="en-US" altLang="x-none" sz="3200" b="1" dirty="0">
                <a:latin typeface="宋体" panose="02010600030101010101" pitchFamily="2" charset="-122"/>
              </a:rPr>
              <a:t>18</a:t>
            </a:r>
            <a:r>
              <a:rPr lang="zh-CN" altLang="en-US" sz="3200" b="1" dirty="0">
                <a:latin typeface="宋体" panose="02010600030101010101" pitchFamily="2" charset="-122"/>
              </a:rPr>
              <a:t>岁，随父亲下山到佛罗伦萨，迎面碰上一群健康美丽的少女。头一次见到女性的儿子问父亲这是些什么东西，虔诚的父亲把女子看作洪水猛兽，要儿子赶快低下头，说这是些名叫“绿鹅”的“祸水”。岂料一路上对任何事物都不感兴趣的儿子却说：爸爸，我想养一只绿鹅！</a:t>
            </a:r>
            <a:endParaRPr lang="zh-CN" altLang="en-US" sz="3200" b="1" dirty="0">
              <a:effectLst>
                <a:outerShdw blurRad="38100" dist="38100" dir="2700000">
                  <a:srgbClr val="C0C0C0"/>
                </a:outerShdw>
              </a:effectLst>
              <a:latin typeface="宋体" panose="02010600030101010101" pitchFamily="2" charset="-122"/>
            </a:endParaRPr>
          </a:p>
        </p:txBody>
      </p:sp>
      <p:sp>
        <p:nvSpPr>
          <p:cNvPr id="7" name="文本框 6"/>
          <p:cNvSpPr txBox="1"/>
          <p:nvPr/>
        </p:nvSpPr>
        <p:spPr>
          <a:xfrm>
            <a:off x="3454400" y="6212840"/>
            <a:ext cx="8534400" cy="645160"/>
          </a:xfrm>
          <a:prstGeom prst="rect">
            <a:avLst/>
          </a:prstGeom>
          <a:solidFill>
            <a:schemeClr val="bg1"/>
          </a:solidFill>
          <a:ln>
            <a:solidFill>
              <a:srgbClr val="0000FF"/>
            </a:solidFill>
          </a:ln>
        </p:spPr>
        <p:txBody>
          <a:bodyPr wrap="square" rtlCol="0">
            <a:spAutoFit/>
            <a:scene3d>
              <a:camera prst="orthographicFront"/>
              <a:lightRig rig="threePt" dir="t"/>
            </a:scene3d>
          </a:bodyPr>
          <a:p>
            <a:r>
              <a:rPr lang="zh-CN" altLang="en-US" sz="3600" b="1">
                <a:solidFill>
                  <a:srgbClr val="0000FF"/>
                </a:solidFill>
                <a:effectLst>
                  <a:outerShdw blurRad="38100" dist="19050" dir="2700000" algn="tl" rotWithShape="0">
                    <a:schemeClr val="dk1">
                      <a:alpha val="40000"/>
                    </a:schemeClr>
                  </a:outerShdw>
                </a:effectLst>
              </a:rPr>
              <a:t>讽刺禁欲主义，肯定人的本能欲望</a:t>
            </a:r>
            <a:endParaRPr lang="zh-CN" altLang="en-US" sz="3600" b="1">
              <a:solidFill>
                <a:srgbClr val="0000FF"/>
              </a:solidFill>
              <a:effectLst>
                <a:outerShdw blurRad="38100" dist="19050" dir="2700000" algn="tl" rotWithShape="0">
                  <a:schemeClr val="dk1">
                    <a:alpha val="40000"/>
                  </a:schemeClr>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4386" name="Picture 8" descr="图片1"/>
          <p:cNvPicPr>
            <a:picLocks noChangeAspect="1"/>
          </p:cNvPicPr>
          <p:nvPr/>
        </p:nvPicPr>
        <p:blipFill>
          <a:blip r:embed="rId1"/>
          <a:stretch>
            <a:fillRect/>
          </a:stretch>
        </p:blipFill>
        <p:spPr>
          <a:xfrm>
            <a:off x="313690" y="0"/>
            <a:ext cx="11870690" cy="6858000"/>
          </a:xfrm>
          <a:prstGeom prst="rect">
            <a:avLst/>
          </a:prstGeom>
          <a:noFill/>
          <a:ln w="9525">
            <a:noFill/>
          </a:ln>
        </p:spPr>
      </p:pic>
      <p:sp>
        <p:nvSpPr>
          <p:cNvPr id="29698" name="文本框 29697"/>
          <p:cNvSpPr txBox="1"/>
          <p:nvPr/>
        </p:nvSpPr>
        <p:spPr>
          <a:xfrm>
            <a:off x="1847850" y="188913"/>
            <a:ext cx="3886200" cy="583565"/>
          </a:xfrm>
          <a:prstGeom prst="rect">
            <a:avLst/>
          </a:prstGeom>
          <a:noFill/>
          <a:ln w="9525">
            <a:noFill/>
          </a:ln>
        </p:spPr>
        <p:txBody>
          <a:bodyPr>
            <a:spAutoFit/>
          </a:bodyPr>
          <a:p>
            <a:pPr>
              <a:buClrTx/>
            </a:pPr>
            <a:endParaRPr lang="zh-CN" altLang="en-US" sz="3200" b="1" dirty="0">
              <a:solidFill>
                <a:srgbClr val="FF3300"/>
              </a:solidFill>
              <a:effectLst>
                <a:outerShdw blurRad="38100" dist="38100" dir="2700000">
                  <a:srgbClr val="C0C0C0"/>
                </a:outerShdw>
              </a:effectLst>
              <a:latin typeface="Arial" panose="020B0604020202020204" pitchFamily="34" charset="0"/>
              <a:ea typeface="黑体" panose="02010609060101010101" pitchFamily="2" charset="-122"/>
            </a:endParaRPr>
          </a:p>
        </p:txBody>
      </p:sp>
      <p:pic>
        <p:nvPicPr>
          <p:cNvPr id="2" name="图片 1"/>
          <p:cNvPicPr>
            <a:picLocks noChangeAspect="1"/>
          </p:cNvPicPr>
          <p:nvPr/>
        </p:nvPicPr>
        <p:blipFill>
          <a:blip r:embed="rId2"/>
          <a:stretch>
            <a:fillRect/>
          </a:stretch>
        </p:blipFill>
        <p:spPr>
          <a:xfrm>
            <a:off x="313690" y="772795"/>
            <a:ext cx="3723640" cy="5293995"/>
          </a:xfrm>
          <a:prstGeom prst="rect">
            <a:avLst/>
          </a:prstGeom>
        </p:spPr>
      </p:pic>
      <p:sp>
        <p:nvSpPr>
          <p:cNvPr id="3" name="文本框 2"/>
          <p:cNvSpPr txBox="1"/>
          <p:nvPr/>
        </p:nvSpPr>
        <p:spPr>
          <a:xfrm>
            <a:off x="4201795" y="465455"/>
            <a:ext cx="7679690" cy="5406390"/>
          </a:xfrm>
          <a:prstGeom prst="rect">
            <a:avLst/>
          </a:prstGeom>
          <a:noFill/>
          <a:ln w="38100" cap="flat" cmpd="sng">
            <a:solidFill>
              <a:schemeClr val="bg1"/>
            </a:solidFill>
            <a:prstDash val="solid"/>
            <a:miter/>
            <a:headEnd type="none" w="med" len="med"/>
            <a:tailEnd type="none" w="med" len="med"/>
          </a:ln>
        </p:spPr>
        <p:txBody>
          <a:bodyPr wrap="square">
            <a:spAutoFit/>
          </a:bodyPr>
          <a:p>
            <a:pPr>
              <a:lnSpc>
                <a:spcPct val="120000"/>
              </a:lnSpc>
            </a:pPr>
            <a:r>
              <a:rPr lang="zh-CN" altLang="en-US" sz="3200" b="1" dirty="0">
                <a:solidFill>
                  <a:srgbClr val="0000FF"/>
                </a:solidFill>
                <a:latin typeface="宋体" panose="02010600030101010101" pitchFamily="2" charset="-122"/>
              </a:rPr>
              <a:t>故事二：</a:t>
            </a:r>
            <a:r>
              <a:rPr lang="zh-CN" altLang="en-US" sz="3200" b="1" dirty="0">
                <a:latin typeface="宋体" panose="02010600030101010101" pitchFamily="2" charset="-122"/>
              </a:rPr>
              <a:t>郡主（绮思梦达）冲破封建门第观念，与仆人相恋，事情败露后，父亲暴跳如雷，将仆人关入地牢，痛骂女儿不顾身份，竟与下贱的奴仆相爱。绮思梦达却宁死不屈，并愤然驳斥父亲：“我们人类的骨肉都是用同样的物质造成的，我们的灵魂都是天主赐给的，具备着同样的机能和一样的效用。</a:t>
            </a:r>
            <a:r>
              <a:rPr lang="zh-CN" altLang="en-US" sz="3200" b="1" dirty="0">
                <a:solidFill>
                  <a:srgbClr val="FF0000"/>
                </a:solidFill>
                <a:latin typeface="宋体" panose="02010600030101010101" pitchFamily="2" charset="-122"/>
              </a:rPr>
              <a:t>我们人类是天生一律平等的，只有品德才是区分人类的标准</a:t>
            </a:r>
            <a:r>
              <a:rPr lang="zh-CN" altLang="en-US" sz="3200" b="1" dirty="0">
                <a:latin typeface="宋体" panose="02010600030101010101" pitchFamily="2" charset="-122"/>
              </a:rPr>
              <a:t>。”</a:t>
            </a:r>
            <a:endParaRPr lang="zh-CN" altLang="en-US" sz="3200" b="1" dirty="0">
              <a:latin typeface="宋体" panose="02010600030101010101" pitchFamily="2" charset="-122"/>
            </a:endParaRPr>
          </a:p>
        </p:txBody>
      </p:sp>
      <p:sp>
        <p:nvSpPr>
          <p:cNvPr id="7" name="文本框 6"/>
          <p:cNvSpPr txBox="1"/>
          <p:nvPr/>
        </p:nvSpPr>
        <p:spPr>
          <a:xfrm>
            <a:off x="3454400" y="6212840"/>
            <a:ext cx="8534400" cy="645160"/>
          </a:xfrm>
          <a:prstGeom prst="rect">
            <a:avLst/>
          </a:prstGeom>
          <a:solidFill>
            <a:schemeClr val="bg1"/>
          </a:solidFill>
          <a:ln>
            <a:solidFill>
              <a:srgbClr val="0000FF"/>
            </a:solidFill>
          </a:ln>
        </p:spPr>
        <p:txBody>
          <a:bodyPr wrap="square" rtlCol="0">
            <a:spAutoFit/>
            <a:scene3d>
              <a:camera prst="orthographicFront"/>
              <a:lightRig rig="threePt" dir="t"/>
            </a:scene3d>
          </a:bodyPr>
          <a:p>
            <a:r>
              <a:rPr lang="zh-CN" altLang="en-US" sz="3600" b="1">
                <a:solidFill>
                  <a:srgbClr val="0000FF"/>
                </a:solidFill>
                <a:effectLst>
                  <a:outerShdw blurRad="38100" dist="19050" dir="2700000" algn="tl" rotWithShape="0">
                    <a:schemeClr val="dk1">
                      <a:alpha val="40000"/>
                    </a:schemeClr>
                  </a:outerShdw>
                </a:effectLst>
              </a:rPr>
              <a:t>批判封建等级，提出人生来平等</a:t>
            </a:r>
            <a:endParaRPr lang="zh-CN" altLang="en-US" sz="3600" b="1">
              <a:solidFill>
                <a:srgbClr val="0000FF"/>
              </a:solidFill>
              <a:effectLst>
                <a:outerShdw blurRad="38100" dist="19050" dir="2700000" algn="tl" rotWithShape="0">
                  <a:schemeClr val="dk1">
                    <a:alpha val="40000"/>
                  </a:schemeClr>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4386" name="Picture 8" descr="图片1"/>
          <p:cNvPicPr>
            <a:picLocks noChangeAspect="1"/>
          </p:cNvPicPr>
          <p:nvPr/>
        </p:nvPicPr>
        <p:blipFill>
          <a:blip r:embed="rId1"/>
          <a:stretch>
            <a:fillRect/>
          </a:stretch>
        </p:blipFill>
        <p:spPr>
          <a:xfrm>
            <a:off x="313690" y="0"/>
            <a:ext cx="11870690" cy="6858000"/>
          </a:xfrm>
          <a:prstGeom prst="rect">
            <a:avLst/>
          </a:prstGeom>
          <a:noFill/>
          <a:ln w="9525">
            <a:noFill/>
          </a:ln>
        </p:spPr>
      </p:pic>
      <p:sp>
        <p:nvSpPr>
          <p:cNvPr id="2" name="文本框 1"/>
          <p:cNvSpPr txBox="1"/>
          <p:nvPr/>
        </p:nvSpPr>
        <p:spPr>
          <a:xfrm>
            <a:off x="4301490" y="579120"/>
            <a:ext cx="3239770" cy="768350"/>
          </a:xfrm>
          <a:prstGeom prst="rect">
            <a:avLst/>
          </a:prstGeom>
          <a:noFill/>
        </p:spPr>
        <p:txBody>
          <a:bodyPr wrap="square" rtlCol="0">
            <a:spAutoFit/>
            <a:scene3d>
              <a:camera prst="orthographicFront"/>
              <a:lightRig rig="threePt" dir="t"/>
            </a:scene3d>
          </a:bodyPr>
          <a:p>
            <a:r>
              <a:rPr lang="zh-CN" altLang="en-US" sz="4400" b="1">
                <a:solidFill>
                  <a:srgbClr val="0000FF"/>
                </a:solidFill>
                <a:effectLst>
                  <a:innerShdw blurRad="63500" dist="50800">
                    <a:prstClr val="black">
                      <a:alpha val="50000"/>
                    </a:prstClr>
                  </a:innerShdw>
                </a:effectLst>
              </a:rPr>
              <a:t>美术</a:t>
            </a:r>
            <a:r>
              <a:rPr lang="en-US" altLang="zh-CN" sz="4400" b="1">
                <a:solidFill>
                  <a:srgbClr val="0000FF"/>
                </a:solidFill>
                <a:effectLst>
                  <a:innerShdw blurRad="63500" dist="50800">
                    <a:prstClr val="black">
                      <a:alpha val="50000"/>
                    </a:prstClr>
                  </a:innerShdw>
                </a:effectLst>
              </a:rPr>
              <a:t>“</a:t>
            </a:r>
            <a:r>
              <a:rPr lang="zh-CN" altLang="en-US" sz="4400" b="1">
                <a:solidFill>
                  <a:srgbClr val="0000FF"/>
                </a:solidFill>
                <a:effectLst>
                  <a:innerShdw blurRad="63500" dist="50800">
                    <a:prstClr val="black">
                      <a:alpha val="50000"/>
                    </a:prstClr>
                  </a:innerShdw>
                </a:effectLst>
              </a:rPr>
              <a:t>三杰</a:t>
            </a:r>
            <a:r>
              <a:rPr lang="en-US" altLang="zh-CN" sz="4400" b="1">
                <a:solidFill>
                  <a:srgbClr val="0000FF"/>
                </a:solidFill>
                <a:effectLst>
                  <a:innerShdw blurRad="63500" dist="50800">
                    <a:prstClr val="black">
                      <a:alpha val="50000"/>
                    </a:prstClr>
                  </a:innerShdw>
                </a:effectLst>
              </a:rPr>
              <a:t>”</a:t>
            </a:r>
            <a:endParaRPr lang="en-US" altLang="zh-CN" sz="4400" b="1">
              <a:solidFill>
                <a:srgbClr val="0000FF"/>
              </a:solidFill>
              <a:effectLst>
                <a:innerShdw blurRad="63500" dist="50800">
                  <a:prstClr val="black">
                    <a:alpha val="50000"/>
                  </a:prstClr>
                </a:innerShdw>
              </a:effectLst>
            </a:endParaRPr>
          </a:p>
        </p:txBody>
      </p:sp>
      <p:pic>
        <p:nvPicPr>
          <p:cNvPr id="3" name="图片 2"/>
          <p:cNvPicPr>
            <a:picLocks noChangeAspect="1"/>
          </p:cNvPicPr>
          <p:nvPr/>
        </p:nvPicPr>
        <p:blipFill>
          <a:blip r:embed="rId2"/>
          <a:stretch>
            <a:fillRect/>
          </a:stretch>
        </p:blipFill>
        <p:spPr>
          <a:xfrm>
            <a:off x="879475" y="1671955"/>
            <a:ext cx="3514090" cy="3514090"/>
          </a:xfrm>
          <a:prstGeom prst="rect">
            <a:avLst/>
          </a:prstGeom>
        </p:spPr>
      </p:pic>
      <p:pic>
        <p:nvPicPr>
          <p:cNvPr id="4" name="图片 3"/>
          <p:cNvPicPr>
            <a:picLocks noChangeAspect="1"/>
          </p:cNvPicPr>
          <p:nvPr/>
        </p:nvPicPr>
        <p:blipFill>
          <a:blip r:embed="rId3"/>
          <a:stretch>
            <a:fillRect/>
          </a:stretch>
        </p:blipFill>
        <p:spPr>
          <a:xfrm>
            <a:off x="4869180" y="1672590"/>
            <a:ext cx="2760345" cy="3514090"/>
          </a:xfrm>
          <a:prstGeom prst="rect">
            <a:avLst/>
          </a:prstGeom>
        </p:spPr>
      </p:pic>
      <p:pic>
        <p:nvPicPr>
          <p:cNvPr id="5" name="图片 4"/>
          <p:cNvPicPr>
            <a:picLocks noChangeAspect="1"/>
          </p:cNvPicPr>
          <p:nvPr/>
        </p:nvPicPr>
        <p:blipFill>
          <a:blip r:embed="rId4"/>
          <a:stretch>
            <a:fillRect/>
          </a:stretch>
        </p:blipFill>
        <p:spPr>
          <a:xfrm>
            <a:off x="8501380" y="1671955"/>
            <a:ext cx="2893060" cy="3514725"/>
          </a:xfrm>
          <a:prstGeom prst="rect">
            <a:avLst/>
          </a:prstGeom>
        </p:spPr>
      </p:pic>
      <p:sp>
        <p:nvSpPr>
          <p:cNvPr id="6" name="文本框 5"/>
          <p:cNvSpPr txBox="1"/>
          <p:nvPr/>
        </p:nvSpPr>
        <p:spPr>
          <a:xfrm>
            <a:off x="1712595" y="5273040"/>
            <a:ext cx="1765935" cy="460375"/>
          </a:xfrm>
          <a:prstGeom prst="rect">
            <a:avLst/>
          </a:prstGeom>
          <a:solidFill>
            <a:schemeClr val="bg1"/>
          </a:solidFill>
        </p:spPr>
        <p:txBody>
          <a:bodyPr wrap="square" rtlCol="0">
            <a:spAutoFit/>
          </a:bodyPr>
          <a:p>
            <a:pPr algn="ctr"/>
            <a:r>
              <a:rPr lang="zh-CN" altLang="en-US" sz="2400" b="1"/>
              <a:t>达芬奇</a:t>
            </a:r>
            <a:endParaRPr lang="zh-CN" altLang="en-US" sz="2400" b="1"/>
          </a:p>
        </p:txBody>
      </p:sp>
      <p:sp>
        <p:nvSpPr>
          <p:cNvPr id="7" name="文本框 6"/>
          <p:cNvSpPr txBox="1"/>
          <p:nvPr/>
        </p:nvSpPr>
        <p:spPr>
          <a:xfrm>
            <a:off x="1376680" y="5733415"/>
            <a:ext cx="2269490" cy="829945"/>
          </a:xfrm>
          <a:prstGeom prst="rect">
            <a:avLst/>
          </a:prstGeom>
          <a:solidFill>
            <a:schemeClr val="bg1"/>
          </a:solidFill>
        </p:spPr>
        <p:txBody>
          <a:bodyPr wrap="square" rtlCol="0">
            <a:spAutoFit/>
          </a:bodyPr>
          <a:p>
            <a:pPr algn="ctr"/>
            <a:r>
              <a:rPr lang="zh-CN" altLang="en-US" sz="2400" b="1"/>
              <a:t>《蒙娜丽莎》</a:t>
            </a:r>
            <a:endParaRPr lang="zh-CN" altLang="en-US" sz="2400" b="1"/>
          </a:p>
          <a:p>
            <a:pPr algn="ctr"/>
            <a:r>
              <a:rPr lang="zh-CN" altLang="en-US" sz="2400" b="1"/>
              <a:t>《最后的晚餐》</a:t>
            </a:r>
            <a:endParaRPr lang="zh-CN" altLang="en-US" sz="2400" b="1"/>
          </a:p>
        </p:txBody>
      </p:sp>
      <p:sp>
        <p:nvSpPr>
          <p:cNvPr id="8" name="文本框 7"/>
          <p:cNvSpPr txBox="1"/>
          <p:nvPr/>
        </p:nvSpPr>
        <p:spPr>
          <a:xfrm>
            <a:off x="5365115" y="5273040"/>
            <a:ext cx="1767205" cy="460375"/>
          </a:xfrm>
          <a:prstGeom prst="rect">
            <a:avLst/>
          </a:prstGeom>
          <a:solidFill>
            <a:schemeClr val="bg1"/>
          </a:solidFill>
        </p:spPr>
        <p:txBody>
          <a:bodyPr wrap="square" rtlCol="0">
            <a:spAutoFit/>
          </a:bodyPr>
          <a:p>
            <a:pPr algn="ctr"/>
            <a:r>
              <a:rPr lang="zh-CN" altLang="en-US" sz="2400" b="1"/>
              <a:t>米开朗琪罗</a:t>
            </a:r>
            <a:endParaRPr lang="zh-CN" altLang="en-US" sz="2400" b="1"/>
          </a:p>
        </p:txBody>
      </p:sp>
      <p:sp>
        <p:nvSpPr>
          <p:cNvPr id="9" name="文本框 8"/>
          <p:cNvSpPr txBox="1"/>
          <p:nvPr/>
        </p:nvSpPr>
        <p:spPr>
          <a:xfrm>
            <a:off x="5385435" y="5750560"/>
            <a:ext cx="1767205" cy="460375"/>
          </a:xfrm>
          <a:prstGeom prst="rect">
            <a:avLst/>
          </a:prstGeom>
          <a:solidFill>
            <a:schemeClr val="bg1"/>
          </a:solidFill>
        </p:spPr>
        <p:txBody>
          <a:bodyPr wrap="square" rtlCol="0">
            <a:spAutoFit/>
          </a:bodyPr>
          <a:p>
            <a:pPr algn="ctr"/>
            <a:r>
              <a:rPr lang="zh-CN" altLang="en-US" sz="2400" b="1"/>
              <a:t>《大卫》</a:t>
            </a:r>
            <a:endParaRPr lang="zh-CN" altLang="en-US" sz="2400" b="1"/>
          </a:p>
        </p:txBody>
      </p:sp>
      <p:sp>
        <p:nvSpPr>
          <p:cNvPr id="10" name="文本框 9"/>
          <p:cNvSpPr txBox="1"/>
          <p:nvPr/>
        </p:nvSpPr>
        <p:spPr>
          <a:xfrm>
            <a:off x="9063990" y="5273040"/>
            <a:ext cx="1767205" cy="460375"/>
          </a:xfrm>
          <a:prstGeom prst="rect">
            <a:avLst/>
          </a:prstGeom>
          <a:solidFill>
            <a:schemeClr val="bg1"/>
          </a:solidFill>
        </p:spPr>
        <p:txBody>
          <a:bodyPr wrap="square" rtlCol="0">
            <a:spAutoFit/>
          </a:bodyPr>
          <a:p>
            <a:pPr algn="ctr"/>
            <a:r>
              <a:rPr lang="zh-CN" altLang="en-US" sz="2400" b="1"/>
              <a:t>拉斐尔</a:t>
            </a:r>
            <a:endParaRPr lang="zh-CN" altLang="en-US" sz="2400" b="1"/>
          </a:p>
        </p:txBody>
      </p:sp>
      <p:sp>
        <p:nvSpPr>
          <p:cNvPr id="11" name="文本框 10"/>
          <p:cNvSpPr txBox="1"/>
          <p:nvPr/>
        </p:nvSpPr>
        <p:spPr>
          <a:xfrm>
            <a:off x="8956675" y="5750560"/>
            <a:ext cx="2073275" cy="460375"/>
          </a:xfrm>
          <a:prstGeom prst="rect">
            <a:avLst/>
          </a:prstGeom>
          <a:solidFill>
            <a:schemeClr val="bg1"/>
          </a:solidFill>
        </p:spPr>
        <p:txBody>
          <a:bodyPr wrap="square" rtlCol="0">
            <a:spAutoFit/>
          </a:bodyPr>
          <a:p>
            <a:pPr algn="ctr"/>
            <a:r>
              <a:rPr lang="zh-CN" altLang="en-US" sz="2400" b="1"/>
              <a:t>《西斯廷圣母》</a:t>
            </a:r>
            <a:endParaRPr lang="zh-CN" altLang="en-US" sz="24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9"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4386" name="Picture 8" descr="图片1"/>
          <p:cNvPicPr>
            <a:picLocks noChangeAspect="1"/>
          </p:cNvPicPr>
          <p:nvPr/>
        </p:nvPicPr>
        <p:blipFill>
          <a:blip r:embed="rId1"/>
          <a:stretch>
            <a:fillRect/>
          </a:stretch>
        </p:blipFill>
        <p:spPr>
          <a:xfrm>
            <a:off x="313690" y="0"/>
            <a:ext cx="11870690" cy="6858000"/>
          </a:xfrm>
          <a:prstGeom prst="rect">
            <a:avLst/>
          </a:prstGeom>
          <a:noFill/>
          <a:ln w="9525">
            <a:noFill/>
          </a:ln>
        </p:spPr>
      </p:pic>
      <p:sp>
        <p:nvSpPr>
          <p:cNvPr id="29698" name="文本框 29697"/>
          <p:cNvSpPr txBox="1"/>
          <p:nvPr/>
        </p:nvSpPr>
        <p:spPr>
          <a:xfrm>
            <a:off x="1847850" y="188913"/>
            <a:ext cx="3886200" cy="583565"/>
          </a:xfrm>
          <a:prstGeom prst="rect">
            <a:avLst/>
          </a:prstGeom>
          <a:noFill/>
          <a:ln w="9525">
            <a:noFill/>
          </a:ln>
        </p:spPr>
        <p:txBody>
          <a:bodyPr>
            <a:spAutoFit/>
          </a:bodyPr>
          <a:p>
            <a:pPr>
              <a:buClrTx/>
            </a:pPr>
            <a:endParaRPr lang="zh-CN" altLang="en-US" sz="3200" b="1" dirty="0">
              <a:solidFill>
                <a:srgbClr val="FF3300"/>
              </a:solidFill>
              <a:effectLst>
                <a:outerShdw blurRad="38100" dist="38100" dir="2700000">
                  <a:srgbClr val="C0C0C0"/>
                </a:outerShdw>
              </a:effectLst>
              <a:latin typeface="Arial" panose="020B0604020202020204" pitchFamily="34" charset="0"/>
              <a:ea typeface="黑体" panose="02010609060101010101" pitchFamily="2" charset="-122"/>
            </a:endParaRPr>
          </a:p>
        </p:txBody>
      </p:sp>
      <p:pic>
        <p:nvPicPr>
          <p:cNvPr id="54274" name="图片 54273" descr="《 圣母子 》"/>
          <p:cNvPicPr>
            <a:picLocks noChangeAspect="1"/>
          </p:cNvPicPr>
          <p:nvPr/>
        </p:nvPicPr>
        <p:blipFill>
          <a:blip r:embed="rId2"/>
          <a:stretch>
            <a:fillRect/>
          </a:stretch>
        </p:blipFill>
        <p:spPr>
          <a:xfrm>
            <a:off x="1561465" y="509270"/>
            <a:ext cx="4172585" cy="5326380"/>
          </a:xfrm>
          <a:prstGeom prst="rect">
            <a:avLst/>
          </a:prstGeom>
          <a:noFill/>
          <a:ln w="9525">
            <a:noFill/>
          </a:ln>
        </p:spPr>
      </p:pic>
      <p:pic>
        <p:nvPicPr>
          <p:cNvPr id="54275" name="图片 54274" descr="sm"/>
          <p:cNvPicPr>
            <a:picLocks noChangeAspect="1"/>
          </p:cNvPicPr>
          <p:nvPr/>
        </p:nvPicPr>
        <p:blipFill>
          <a:blip r:embed="rId3"/>
          <a:stretch>
            <a:fillRect/>
          </a:stretch>
        </p:blipFill>
        <p:spPr>
          <a:xfrm>
            <a:off x="6577965" y="509270"/>
            <a:ext cx="4439920" cy="5237480"/>
          </a:xfrm>
          <a:prstGeom prst="rect">
            <a:avLst/>
          </a:prstGeom>
          <a:noFill/>
          <a:ln w="9525">
            <a:noFill/>
          </a:ln>
        </p:spPr>
      </p:pic>
      <p:sp>
        <p:nvSpPr>
          <p:cNvPr id="53252" name="文本框 53251"/>
          <p:cNvSpPr txBox="1"/>
          <p:nvPr/>
        </p:nvSpPr>
        <p:spPr>
          <a:xfrm>
            <a:off x="1847850" y="5430520"/>
            <a:ext cx="3220720" cy="521970"/>
          </a:xfrm>
          <a:prstGeom prst="rect">
            <a:avLst/>
          </a:prstGeom>
          <a:noFill/>
          <a:ln w="9525">
            <a:noFill/>
          </a:ln>
        </p:spPr>
        <p:txBody>
          <a:bodyPr wrap="none" anchor="t">
            <a:spAutoFit/>
          </a:bodyPr>
          <a:p>
            <a:pPr lvl="0" algn="l"/>
            <a:r>
              <a:rPr lang="zh-CN" altLang="en-US" sz="2800" b="1" dirty="0">
                <a:solidFill>
                  <a:schemeClr val="bg1"/>
                </a:solidFill>
                <a:effectLst>
                  <a:outerShdw blurRad="38100" dist="38100" dir="2700000">
                    <a:srgbClr val="000000"/>
                  </a:outerShdw>
                </a:effectLst>
                <a:latin typeface="Times New Roman" panose="02020603050405020304" pitchFamily="18" charset="0"/>
                <a:ea typeface="黑体" panose="02010609060101010101" pitchFamily="2" charset="-122"/>
                <a:sym typeface="+mn-ea"/>
              </a:rPr>
              <a:t>拉斐尔《 圣母子 》</a:t>
            </a:r>
            <a:endParaRPr lang="zh-CN" altLang="en-US" sz="2800" b="1" dirty="0">
              <a:solidFill>
                <a:schemeClr val="bg1"/>
              </a:solidFill>
              <a:effectLst>
                <a:outerShdw blurRad="38100" dist="38100" dir="2700000">
                  <a:srgbClr val="000000"/>
                </a:outerShdw>
              </a:effectLst>
              <a:latin typeface="Times New Roman" panose="02020603050405020304" pitchFamily="18" charset="0"/>
              <a:ea typeface="黑体" panose="02010609060101010101" pitchFamily="2" charset="-122"/>
              <a:sym typeface="+mn-ea"/>
            </a:endParaRPr>
          </a:p>
        </p:txBody>
      </p:sp>
      <p:sp>
        <p:nvSpPr>
          <p:cNvPr id="53253" name="文本框 53252"/>
          <p:cNvSpPr txBox="1"/>
          <p:nvPr/>
        </p:nvSpPr>
        <p:spPr>
          <a:xfrm>
            <a:off x="7589520" y="5339080"/>
            <a:ext cx="2685415" cy="521970"/>
          </a:xfrm>
          <a:prstGeom prst="rect">
            <a:avLst/>
          </a:prstGeom>
          <a:noFill/>
          <a:ln w="9525">
            <a:noFill/>
          </a:ln>
        </p:spPr>
        <p:txBody>
          <a:bodyPr wrap="none" anchor="t">
            <a:spAutoFit/>
          </a:bodyPr>
          <a:p>
            <a:r>
              <a:rPr lang="zh-CN" altLang="en-US" sz="2800" b="1" dirty="0">
                <a:solidFill>
                  <a:schemeClr val="bg1"/>
                </a:solidFill>
                <a:effectLst>
                  <a:outerShdw blurRad="38100" dist="38100" dir="2700000">
                    <a:srgbClr val="000000"/>
                  </a:outerShdw>
                </a:effectLst>
                <a:latin typeface="Times New Roman" panose="02020603050405020304" pitchFamily="18" charset="0"/>
                <a:ea typeface="黑体" panose="02010609060101010101" pitchFamily="2" charset="-122"/>
              </a:rPr>
              <a:t>中世纪</a:t>
            </a:r>
            <a:r>
              <a:rPr lang="en-US" altLang="zh-CN" sz="2800" b="1" dirty="0">
                <a:solidFill>
                  <a:schemeClr val="bg1"/>
                </a:solidFill>
                <a:effectLst>
                  <a:outerShdw blurRad="38100" dist="38100" dir="2700000">
                    <a:srgbClr val="000000"/>
                  </a:outerShdw>
                </a:effectLst>
                <a:latin typeface="Times New Roman" panose="02020603050405020304" pitchFamily="18" charset="0"/>
                <a:ea typeface="黑体" panose="02010609060101010101" pitchFamily="2" charset="-122"/>
              </a:rPr>
              <a:t>《</a:t>
            </a:r>
            <a:r>
              <a:rPr lang="zh-CN" altLang="en-US" sz="2800" b="1" dirty="0">
                <a:solidFill>
                  <a:schemeClr val="bg1"/>
                </a:solidFill>
                <a:effectLst>
                  <a:outerShdw blurRad="38100" dist="38100" dir="2700000">
                    <a:srgbClr val="000000"/>
                  </a:outerShdw>
                </a:effectLst>
                <a:latin typeface="Times New Roman" panose="02020603050405020304" pitchFamily="18" charset="0"/>
                <a:ea typeface="黑体" panose="02010609060101010101" pitchFamily="2" charset="-122"/>
              </a:rPr>
              <a:t>圣母</a:t>
            </a:r>
            <a:r>
              <a:rPr lang="en-US" altLang="zh-CN" sz="2800" b="1">
                <a:solidFill>
                  <a:schemeClr val="bg1"/>
                </a:solidFill>
                <a:effectLst>
                  <a:outerShdw blurRad="38100" dist="38100" dir="2700000">
                    <a:srgbClr val="000000"/>
                  </a:outerShdw>
                </a:effectLst>
                <a:latin typeface="Times New Roman" panose="02020603050405020304" pitchFamily="18" charset="0"/>
                <a:ea typeface="黑体" panose="02010609060101010101" pitchFamily="2" charset="-122"/>
              </a:rPr>
              <a:t>》</a:t>
            </a:r>
            <a:endParaRPr lang="en-US" altLang="zh-CN" sz="2800" b="1">
              <a:solidFill>
                <a:schemeClr val="bg1"/>
              </a:solidFill>
              <a:effectLst>
                <a:outerShdw blurRad="38100" dist="38100" dir="2700000">
                  <a:srgbClr val="000000"/>
                </a:outerShdw>
              </a:effectLst>
              <a:latin typeface="Times New Roman" panose="02020603050405020304" pitchFamily="18" charset="0"/>
              <a:ea typeface="黑体" panose="02010609060101010101" pitchFamily="2" charset="-122"/>
            </a:endParaRPr>
          </a:p>
        </p:txBody>
      </p:sp>
      <p:sp>
        <p:nvSpPr>
          <p:cNvPr id="2" name="文本框 1"/>
          <p:cNvSpPr txBox="1"/>
          <p:nvPr/>
        </p:nvSpPr>
        <p:spPr>
          <a:xfrm>
            <a:off x="1005840" y="509270"/>
            <a:ext cx="11178540" cy="583565"/>
          </a:xfrm>
          <a:prstGeom prst="rect">
            <a:avLst/>
          </a:prstGeom>
          <a:solidFill>
            <a:srgbClr val="F2F2F2">
              <a:alpha val="70000"/>
            </a:srgbClr>
          </a:solidFill>
        </p:spPr>
        <p:txBody>
          <a:bodyPr wrap="square" rtlCol="0">
            <a:spAutoFit/>
            <a:scene3d>
              <a:camera prst="orthographicFront"/>
              <a:lightRig rig="threePt" dir="t"/>
            </a:scene3d>
          </a:bodyPr>
          <a:p>
            <a:r>
              <a:rPr lang="zh-CN" altLang="en-US" sz="3200" b="1">
                <a:ln>
                  <a:solidFill>
                    <a:schemeClr val="tx1"/>
                  </a:solidFill>
                </a:ln>
                <a:solidFill>
                  <a:srgbClr val="0000FF"/>
                </a:solidFill>
                <a:effectLst>
                  <a:innerShdw blurRad="63500" dist="50800">
                    <a:prstClr val="black">
                      <a:alpha val="50000"/>
                    </a:prstClr>
                  </a:innerShdw>
                </a:effectLst>
              </a:rPr>
              <a:t>你认为拉斐尔的画是如何体现人文主义精神的？</a:t>
            </a:r>
            <a:endParaRPr lang="zh-CN" altLang="en-US" sz="3200" b="1">
              <a:ln>
                <a:solidFill>
                  <a:schemeClr val="tx1"/>
                </a:solidFill>
              </a:ln>
              <a:solidFill>
                <a:srgbClr val="0000FF"/>
              </a:solidFill>
              <a:effectLst>
                <a:innerShdw blurRad="63500" dist="50800">
                  <a:prstClr val="black">
                    <a:alpha val="50000"/>
                  </a:prstClr>
                </a:innerShdw>
              </a:effectLst>
            </a:endParaRPr>
          </a:p>
        </p:txBody>
      </p:sp>
      <p:sp>
        <p:nvSpPr>
          <p:cNvPr id="7" name="文本框 6"/>
          <p:cNvSpPr txBox="1"/>
          <p:nvPr/>
        </p:nvSpPr>
        <p:spPr>
          <a:xfrm>
            <a:off x="2783840" y="5952490"/>
            <a:ext cx="5791835" cy="645160"/>
          </a:xfrm>
          <a:prstGeom prst="rect">
            <a:avLst/>
          </a:prstGeom>
          <a:solidFill>
            <a:schemeClr val="bg1"/>
          </a:solidFill>
          <a:ln>
            <a:solidFill>
              <a:srgbClr val="0000FF"/>
            </a:solidFill>
          </a:ln>
        </p:spPr>
        <p:txBody>
          <a:bodyPr wrap="square" rtlCol="0">
            <a:spAutoFit/>
            <a:scene3d>
              <a:camera prst="orthographicFront"/>
              <a:lightRig rig="threePt" dir="t"/>
            </a:scene3d>
          </a:bodyPr>
          <a:p>
            <a:r>
              <a:rPr lang="zh-CN" altLang="en-US" sz="3600" b="1">
                <a:solidFill>
                  <a:srgbClr val="0000FF"/>
                </a:solidFill>
                <a:effectLst>
                  <a:outerShdw blurRad="38100" dist="19050" dir="2700000" algn="tl" rotWithShape="0">
                    <a:schemeClr val="dk1">
                      <a:alpha val="40000"/>
                    </a:schemeClr>
                  </a:outerShdw>
                </a:effectLst>
              </a:rPr>
              <a:t>用宗教题材宣扬人性之美</a:t>
            </a:r>
            <a:endParaRPr lang="zh-CN" altLang="en-US" sz="3600" b="1">
              <a:solidFill>
                <a:srgbClr val="0000FF"/>
              </a:solidFill>
              <a:effectLst>
                <a:outerShdw blurRad="38100" dist="19050" dir="2700000" algn="tl" rotWithShape="0">
                  <a:schemeClr val="dk1">
                    <a:alpha val="40000"/>
                  </a:schemeClr>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2"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4386" name="Picture 8" descr="图片1"/>
          <p:cNvPicPr>
            <a:picLocks noChangeAspect="1"/>
          </p:cNvPicPr>
          <p:nvPr/>
        </p:nvPicPr>
        <p:blipFill>
          <a:blip r:embed="rId1"/>
          <a:stretch>
            <a:fillRect/>
          </a:stretch>
        </p:blipFill>
        <p:spPr>
          <a:xfrm>
            <a:off x="313690" y="0"/>
            <a:ext cx="11870690" cy="6858000"/>
          </a:xfrm>
          <a:prstGeom prst="rect">
            <a:avLst/>
          </a:prstGeom>
          <a:noFill/>
          <a:ln w="9525">
            <a:noFill/>
          </a:ln>
        </p:spPr>
      </p:pic>
      <p:pic>
        <p:nvPicPr>
          <p:cNvPr id="64514" name="图片 64513" descr="3"/>
          <p:cNvPicPr>
            <a:picLocks noChangeAspect="1"/>
          </p:cNvPicPr>
          <p:nvPr/>
        </p:nvPicPr>
        <p:blipFill>
          <a:blip r:embed="rId2"/>
          <a:stretch>
            <a:fillRect/>
          </a:stretch>
        </p:blipFill>
        <p:spPr>
          <a:xfrm>
            <a:off x="1351280" y="1663700"/>
            <a:ext cx="3415665" cy="4169410"/>
          </a:xfrm>
          <a:prstGeom prst="rect">
            <a:avLst/>
          </a:prstGeom>
          <a:noFill/>
          <a:ln w="25400" cap="flat" cmpd="sng">
            <a:solidFill>
              <a:schemeClr val="tx1"/>
            </a:solidFill>
            <a:prstDash val="solid"/>
            <a:miter/>
            <a:headEnd type="none" w="med" len="med"/>
            <a:tailEnd type="none" w="med" len="med"/>
          </a:ln>
          <a:effectLst>
            <a:outerShdw dist="107763" dir="2699999" algn="ctr" rotWithShape="0">
              <a:srgbClr val="808080">
                <a:alpha val="50000"/>
              </a:srgbClr>
            </a:outerShdw>
          </a:effectLst>
        </p:spPr>
      </p:pic>
      <p:sp>
        <p:nvSpPr>
          <p:cNvPr id="2" name="文本框 1"/>
          <p:cNvSpPr txBox="1"/>
          <p:nvPr/>
        </p:nvSpPr>
        <p:spPr>
          <a:xfrm>
            <a:off x="3752850" y="579120"/>
            <a:ext cx="6668770" cy="768350"/>
          </a:xfrm>
          <a:prstGeom prst="rect">
            <a:avLst/>
          </a:prstGeom>
          <a:noFill/>
        </p:spPr>
        <p:txBody>
          <a:bodyPr wrap="square" rtlCol="0">
            <a:spAutoFit/>
            <a:scene3d>
              <a:camera prst="orthographicFront"/>
              <a:lightRig rig="threePt" dir="t"/>
            </a:scene3d>
          </a:bodyPr>
          <a:p>
            <a:r>
              <a:rPr lang="zh-CN" altLang="en-US" sz="4400" b="1">
                <a:solidFill>
                  <a:srgbClr val="0000FF"/>
                </a:solidFill>
                <a:effectLst>
                  <a:innerShdw blurRad="63500" dist="50800">
                    <a:prstClr val="black">
                      <a:alpha val="50000"/>
                    </a:prstClr>
                  </a:innerShdw>
                </a:effectLst>
              </a:rPr>
              <a:t>运动高潮时期代表</a:t>
            </a:r>
            <a:endParaRPr lang="zh-CN" altLang="en-US" sz="4400" b="1">
              <a:solidFill>
                <a:srgbClr val="0000FF"/>
              </a:solidFill>
              <a:effectLst>
                <a:innerShdw blurRad="63500" dist="50800">
                  <a:prstClr val="black">
                    <a:alpha val="50000"/>
                  </a:prstClr>
                </a:innerShdw>
              </a:effectLst>
            </a:endParaRPr>
          </a:p>
        </p:txBody>
      </p:sp>
      <p:sp>
        <p:nvSpPr>
          <p:cNvPr id="6" name="文本框 5"/>
          <p:cNvSpPr txBox="1"/>
          <p:nvPr/>
        </p:nvSpPr>
        <p:spPr>
          <a:xfrm>
            <a:off x="1986915" y="5372735"/>
            <a:ext cx="1765935" cy="460375"/>
          </a:xfrm>
          <a:prstGeom prst="rect">
            <a:avLst/>
          </a:prstGeom>
          <a:solidFill>
            <a:schemeClr val="bg1"/>
          </a:solidFill>
        </p:spPr>
        <p:txBody>
          <a:bodyPr wrap="square" rtlCol="0">
            <a:spAutoFit/>
          </a:bodyPr>
          <a:p>
            <a:pPr algn="ctr"/>
            <a:r>
              <a:rPr lang="zh-CN" altLang="en-US" sz="2400" b="1"/>
              <a:t>莎士比亚</a:t>
            </a:r>
            <a:endParaRPr lang="zh-CN" altLang="en-US" sz="2400" b="1"/>
          </a:p>
        </p:txBody>
      </p:sp>
      <p:sp>
        <p:nvSpPr>
          <p:cNvPr id="64515" name="文本框 64514"/>
          <p:cNvSpPr txBox="1"/>
          <p:nvPr/>
        </p:nvSpPr>
        <p:spPr>
          <a:xfrm>
            <a:off x="5635625" y="1783080"/>
            <a:ext cx="5448300" cy="3291840"/>
          </a:xfrm>
          <a:prstGeom prst="rect">
            <a:avLst/>
          </a:prstGeom>
          <a:solidFill>
            <a:schemeClr val="bg1">
              <a:lumMod val="95000"/>
            </a:schemeClr>
          </a:solidFill>
          <a:ln w="25400" cap="flat" cmpd="sng">
            <a:solidFill>
              <a:schemeClr val="tx1"/>
            </a:solidFill>
            <a:prstDash val="solid"/>
            <a:miter/>
            <a:headEnd type="none" w="med" len="med"/>
            <a:tailEnd type="none" w="med" len="med"/>
          </a:ln>
        </p:spPr>
        <p:txBody>
          <a:bodyPr wrap="square">
            <a:spAutoFit/>
          </a:bodyPr>
          <a:p>
            <a:pPr algn="ctr">
              <a:buClr>
                <a:schemeClr val="bg1"/>
              </a:buClr>
            </a:pPr>
            <a:r>
              <a:rPr lang="zh-CN" altLang="en-US" sz="3000" b="1" dirty="0">
                <a:solidFill>
                  <a:srgbClr val="FF0000"/>
                </a:solidFill>
                <a:latin typeface="黑体" panose="02010609060101010101" pitchFamily="2" charset="-122"/>
                <a:ea typeface="黑体" panose="02010609060101010101" pitchFamily="2" charset="-122"/>
              </a:rPr>
              <a:t>莎士比亚（</a:t>
            </a:r>
            <a:r>
              <a:rPr lang="en-US" altLang="zh-CN" sz="3000" b="1" dirty="0">
                <a:solidFill>
                  <a:srgbClr val="FF0000"/>
                </a:solidFill>
                <a:latin typeface="黑体" panose="02010609060101010101" pitchFamily="2" charset="-122"/>
                <a:ea typeface="黑体" panose="02010609060101010101" pitchFamily="2" charset="-122"/>
              </a:rPr>
              <a:t>1564-1616</a:t>
            </a:r>
            <a:r>
              <a:rPr lang="zh-CN" altLang="en-US" sz="3000" b="1" dirty="0">
                <a:solidFill>
                  <a:srgbClr val="FF0000"/>
                </a:solidFill>
                <a:latin typeface="黑体" panose="02010609060101010101" pitchFamily="2" charset="-122"/>
                <a:ea typeface="黑体" panose="02010609060101010101" pitchFamily="2" charset="-122"/>
              </a:rPr>
              <a:t>）</a:t>
            </a:r>
            <a:endParaRPr lang="zh-CN" altLang="en-US" sz="3000" b="1" dirty="0">
              <a:solidFill>
                <a:srgbClr val="FF0000"/>
              </a:solidFill>
              <a:latin typeface="黑体" panose="02010609060101010101" pitchFamily="2" charset="-122"/>
              <a:ea typeface="黑体" panose="02010609060101010101" pitchFamily="2" charset="-122"/>
            </a:endParaRPr>
          </a:p>
          <a:p>
            <a:pPr>
              <a:buClr>
                <a:schemeClr val="bg1"/>
              </a:buClr>
            </a:pPr>
            <a:r>
              <a:rPr lang="zh-CN" altLang="en-US" sz="1000" b="1" dirty="0">
                <a:latin typeface="黑体" panose="02010609060101010101" pitchFamily="2" charset="-122"/>
                <a:ea typeface="黑体" panose="02010609060101010101" pitchFamily="2" charset="-122"/>
              </a:rPr>
              <a:t>    </a:t>
            </a:r>
            <a:endParaRPr lang="zh-CN" altLang="en-US" sz="1000" b="1" dirty="0">
              <a:latin typeface="黑体" panose="02010609060101010101" pitchFamily="2" charset="-122"/>
              <a:ea typeface="黑体" panose="02010609060101010101" pitchFamily="2" charset="-122"/>
            </a:endParaRPr>
          </a:p>
          <a:p>
            <a:pPr>
              <a:buClr>
                <a:schemeClr val="bg1"/>
              </a:buClr>
            </a:pPr>
            <a:r>
              <a:rPr lang="zh-CN" altLang="en-US" sz="2600" b="1" dirty="0">
                <a:latin typeface="仿宋_GB2312" pitchFamily="49" charset="-122"/>
                <a:ea typeface="仿宋_GB2312" pitchFamily="49" charset="-122"/>
              </a:rPr>
              <a:t>　　</a:t>
            </a:r>
            <a:r>
              <a:rPr lang="zh-CN" altLang="en-US" sz="2600" b="1" dirty="0">
                <a:latin typeface="华文中宋" pitchFamily="2" charset="-122"/>
                <a:ea typeface="华文中宋" pitchFamily="2" charset="-122"/>
              </a:rPr>
              <a:t>英国大文豪，他塑造了许多富有个性的人物形象，深刻反映了他的人文主义思想。</a:t>
            </a:r>
            <a:endParaRPr lang="zh-CN" altLang="en-US" sz="2600" b="1" dirty="0">
              <a:latin typeface="华文中宋" pitchFamily="2" charset="-122"/>
              <a:ea typeface="华文中宋" pitchFamily="2" charset="-122"/>
            </a:endParaRPr>
          </a:p>
          <a:p>
            <a:pPr>
              <a:buClr>
                <a:schemeClr val="bg1"/>
              </a:buClr>
            </a:pPr>
            <a:r>
              <a:rPr lang="zh-CN" altLang="en-US" sz="2600" b="1" dirty="0">
                <a:latin typeface="华文中宋" pitchFamily="2" charset="-122"/>
                <a:ea typeface="华文中宋" pitchFamily="2" charset="-122"/>
              </a:rPr>
              <a:t>    马克思称他为：</a:t>
            </a:r>
            <a:endParaRPr lang="zh-CN" altLang="en-US" sz="2600" b="1" dirty="0">
              <a:latin typeface="华文中宋" pitchFamily="2" charset="-122"/>
              <a:ea typeface="华文中宋" pitchFamily="2" charset="-122"/>
            </a:endParaRPr>
          </a:p>
          <a:p>
            <a:pPr>
              <a:buClr>
                <a:schemeClr val="bg1"/>
              </a:buClr>
            </a:pPr>
            <a:r>
              <a:rPr lang="zh-CN" altLang="en-US" sz="2600" b="1" dirty="0">
                <a:solidFill>
                  <a:srgbClr val="0000FF"/>
                </a:solidFill>
                <a:latin typeface="华文中宋" pitchFamily="2" charset="-122"/>
                <a:ea typeface="华文中宋" pitchFamily="2" charset="-122"/>
              </a:rPr>
              <a:t>“人类最伟大的天才之一”</a:t>
            </a:r>
            <a:r>
              <a:rPr lang="zh-CN" altLang="en-US" sz="2600" b="1" dirty="0">
                <a:latin typeface="华文中宋" pitchFamily="2" charset="-122"/>
                <a:ea typeface="华文中宋" pitchFamily="2" charset="-122"/>
              </a:rPr>
              <a:t>。</a:t>
            </a:r>
            <a:endParaRPr lang="zh-CN" altLang="en-US" sz="2600" b="1" dirty="0">
              <a:latin typeface="华文中宋" pitchFamily="2" charset="-122"/>
              <a:ea typeface="华文中宋" pitchFamily="2" charset="-122"/>
            </a:endParaRPr>
          </a:p>
          <a:p>
            <a:pPr algn="just">
              <a:buClr>
                <a:schemeClr val="bg1"/>
              </a:buClr>
            </a:pPr>
            <a:r>
              <a:rPr lang="zh-CN" altLang="en-US" sz="2600" b="1" dirty="0">
                <a:latin typeface="华文中宋" pitchFamily="2" charset="-122"/>
                <a:ea typeface="华文中宋" pitchFamily="2" charset="-122"/>
              </a:rPr>
              <a:t>    代表作：四大悲剧</a:t>
            </a:r>
            <a:endParaRPr lang="zh-CN" altLang="en-US" sz="2600" b="1" dirty="0">
              <a:latin typeface="华文中宋" pitchFamily="2" charset="-122"/>
              <a:ea typeface="华文中宋" pitchFamily="2" charset="-122"/>
            </a:endParaRPr>
          </a:p>
          <a:p>
            <a:pPr>
              <a:buClr>
                <a:schemeClr val="bg1"/>
              </a:buClr>
            </a:pPr>
            <a:endParaRPr lang="zh-CN" altLang="en-US" sz="1200" b="1" dirty="0">
              <a:latin typeface="华文中宋" pitchFamily="2" charset="-122"/>
              <a:ea typeface="华文中宋"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4386" name="Picture 8" descr="图片1"/>
          <p:cNvPicPr>
            <a:picLocks noChangeAspect="1"/>
          </p:cNvPicPr>
          <p:nvPr/>
        </p:nvPicPr>
        <p:blipFill>
          <a:blip r:embed="rId1"/>
          <a:stretch>
            <a:fillRect/>
          </a:stretch>
        </p:blipFill>
        <p:spPr>
          <a:xfrm>
            <a:off x="313690" y="0"/>
            <a:ext cx="11870690" cy="6858000"/>
          </a:xfrm>
          <a:prstGeom prst="rect">
            <a:avLst/>
          </a:prstGeom>
          <a:noFill/>
          <a:ln w="9525">
            <a:noFill/>
          </a:ln>
        </p:spPr>
      </p:pic>
      <p:sp>
        <p:nvSpPr>
          <p:cNvPr id="64515" name="文本框 64514"/>
          <p:cNvSpPr txBox="1"/>
          <p:nvPr/>
        </p:nvSpPr>
        <p:spPr>
          <a:xfrm>
            <a:off x="7163435" y="513080"/>
            <a:ext cx="4716780" cy="5446395"/>
          </a:xfrm>
          <a:prstGeom prst="rect">
            <a:avLst/>
          </a:prstGeom>
          <a:noFill/>
          <a:ln w="25400" cap="flat" cmpd="sng">
            <a:solidFill>
              <a:schemeClr val="tx1"/>
            </a:solidFill>
            <a:prstDash val="solid"/>
            <a:miter/>
            <a:headEnd type="none" w="med" len="med"/>
            <a:tailEnd type="none" w="med" len="med"/>
          </a:ln>
        </p:spPr>
        <p:txBody>
          <a:bodyPr wrap="square">
            <a:spAutoFit/>
          </a:bodyPr>
          <a:p>
            <a:pPr algn="l">
              <a:lnSpc>
                <a:spcPct val="100000"/>
              </a:lnSpc>
              <a:buClr>
                <a:schemeClr val="bg1"/>
              </a:buClr>
            </a:pPr>
            <a:r>
              <a:rPr lang="en-US" altLang="zh-CN" sz="2800" b="1" dirty="0">
                <a:latin typeface="华文中宋" pitchFamily="2" charset="-122"/>
                <a:ea typeface="华文中宋" pitchFamily="2" charset="-122"/>
                <a:sym typeface="+mn-ea"/>
              </a:rPr>
              <a:t>   </a:t>
            </a:r>
            <a:r>
              <a:rPr lang="zh-CN" altLang="en-US" sz="3200" b="1" dirty="0">
                <a:latin typeface="华文中宋" pitchFamily="2" charset="-122"/>
                <a:ea typeface="华文中宋" pitchFamily="2" charset="-122"/>
                <a:sym typeface="+mn-ea"/>
              </a:rPr>
              <a:t>人是一件多么了不起的杰作！</a:t>
            </a:r>
            <a:endParaRPr lang="zh-CN" altLang="en-US" sz="3200" b="1" dirty="0">
              <a:latin typeface="华文中宋" pitchFamily="2" charset="-122"/>
              <a:ea typeface="华文中宋" pitchFamily="2" charset="-122"/>
              <a:sym typeface="+mn-ea"/>
            </a:endParaRPr>
          </a:p>
          <a:p>
            <a:pPr algn="l">
              <a:lnSpc>
                <a:spcPct val="100000"/>
              </a:lnSpc>
              <a:buClr>
                <a:schemeClr val="bg1"/>
              </a:buClr>
            </a:pPr>
            <a:r>
              <a:rPr lang="zh-CN" altLang="en-US" sz="3200" b="1" dirty="0">
                <a:latin typeface="华文中宋" pitchFamily="2" charset="-122"/>
                <a:ea typeface="华文中宋" pitchFamily="2" charset="-122"/>
                <a:sym typeface="+mn-ea"/>
              </a:rPr>
              <a:t>   多么高贵的理性！ </a:t>
            </a:r>
            <a:endParaRPr lang="zh-CN" altLang="en-US" sz="3200" b="1" dirty="0">
              <a:latin typeface="华文中宋" pitchFamily="2" charset="-122"/>
              <a:ea typeface="华文中宋" pitchFamily="2" charset="-122"/>
              <a:sym typeface="+mn-ea"/>
            </a:endParaRPr>
          </a:p>
          <a:p>
            <a:pPr algn="l">
              <a:lnSpc>
                <a:spcPct val="100000"/>
              </a:lnSpc>
              <a:buClr>
                <a:schemeClr val="bg1"/>
              </a:buClr>
            </a:pPr>
            <a:r>
              <a:rPr lang="zh-CN" altLang="en-US" sz="3200" b="1" dirty="0">
                <a:latin typeface="华文中宋" pitchFamily="2" charset="-122"/>
                <a:ea typeface="华文中宋" pitchFamily="2" charset="-122"/>
                <a:sym typeface="+mn-ea"/>
              </a:rPr>
              <a:t>   多么伟大的力量！</a:t>
            </a:r>
            <a:endParaRPr lang="zh-CN" altLang="en-US" sz="3200" b="1" dirty="0">
              <a:latin typeface="华文中宋" pitchFamily="2" charset="-122"/>
              <a:ea typeface="华文中宋" pitchFamily="2" charset="-122"/>
              <a:sym typeface="+mn-ea"/>
            </a:endParaRPr>
          </a:p>
          <a:p>
            <a:pPr algn="l">
              <a:lnSpc>
                <a:spcPct val="100000"/>
              </a:lnSpc>
              <a:buClr>
                <a:schemeClr val="bg1"/>
              </a:buClr>
            </a:pPr>
            <a:r>
              <a:rPr lang="zh-CN" altLang="en-US" sz="3200" b="1" dirty="0">
                <a:latin typeface="华文中宋" pitchFamily="2" charset="-122"/>
                <a:ea typeface="华文中宋" pitchFamily="2" charset="-122"/>
                <a:sym typeface="+mn-ea"/>
              </a:rPr>
              <a:t>   多么优美的仪表！ </a:t>
            </a:r>
            <a:endParaRPr lang="zh-CN" altLang="en-US" sz="3200" b="1" dirty="0">
              <a:latin typeface="华文中宋" pitchFamily="2" charset="-122"/>
              <a:ea typeface="华文中宋" pitchFamily="2" charset="-122"/>
              <a:sym typeface="+mn-ea"/>
            </a:endParaRPr>
          </a:p>
          <a:p>
            <a:pPr algn="l">
              <a:lnSpc>
                <a:spcPct val="100000"/>
              </a:lnSpc>
              <a:buClr>
                <a:schemeClr val="bg1"/>
              </a:buClr>
            </a:pPr>
            <a:r>
              <a:rPr lang="zh-CN" altLang="en-US" sz="3200" b="1" dirty="0">
                <a:latin typeface="华文中宋" pitchFamily="2" charset="-122"/>
                <a:ea typeface="华文中宋" pitchFamily="2" charset="-122"/>
                <a:sym typeface="+mn-ea"/>
              </a:rPr>
              <a:t>   多么文雅的举动！</a:t>
            </a:r>
            <a:endParaRPr lang="zh-CN" altLang="en-US" sz="3200" b="1" dirty="0">
              <a:latin typeface="华文中宋" pitchFamily="2" charset="-122"/>
              <a:ea typeface="华文中宋" pitchFamily="2" charset="-122"/>
              <a:sym typeface="+mn-ea"/>
            </a:endParaRPr>
          </a:p>
          <a:p>
            <a:pPr algn="l">
              <a:lnSpc>
                <a:spcPct val="100000"/>
              </a:lnSpc>
              <a:buClr>
                <a:schemeClr val="bg1"/>
              </a:buClr>
            </a:pPr>
            <a:r>
              <a:rPr lang="zh-CN" altLang="en-US" sz="3200" b="1" dirty="0">
                <a:latin typeface="华文中宋" pitchFamily="2" charset="-122"/>
                <a:ea typeface="华文中宋" pitchFamily="2" charset="-122"/>
                <a:sym typeface="+mn-ea"/>
              </a:rPr>
              <a:t>  在行为上多么像一个天使！ </a:t>
            </a:r>
            <a:endParaRPr lang="zh-CN" altLang="en-US" sz="3200" b="1" dirty="0">
              <a:latin typeface="华文中宋" pitchFamily="2" charset="-122"/>
              <a:ea typeface="华文中宋" pitchFamily="2" charset="-122"/>
              <a:sym typeface="+mn-ea"/>
            </a:endParaRPr>
          </a:p>
          <a:p>
            <a:pPr algn="l">
              <a:lnSpc>
                <a:spcPct val="100000"/>
              </a:lnSpc>
              <a:buClr>
                <a:schemeClr val="bg1"/>
              </a:buClr>
            </a:pPr>
            <a:r>
              <a:rPr lang="zh-CN" altLang="en-US" sz="3200" b="1" dirty="0">
                <a:latin typeface="华文中宋" pitchFamily="2" charset="-122"/>
                <a:ea typeface="华文中宋" pitchFamily="2" charset="-122"/>
                <a:sym typeface="+mn-ea"/>
              </a:rPr>
              <a:t>  在智慧上多么像一个天神！</a:t>
            </a:r>
            <a:endParaRPr lang="zh-CN" altLang="en-US" sz="3200" b="1" dirty="0">
              <a:latin typeface="华文中宋" pitchFamily="2" charset="-122"/>
              <a:ea typeface="华文中宋" pitchFamily="2" charset="-122"/>
              <a:sym typeface="+mn-ea"/>
            </a:endParaRPr>
          </a:p>
          <a:p>
            <a:pPr algn="l">
              <a:lnSpc>
                <a:spcPct val="100000"/>
              </a:lnSpc>
              <a:buClr>
                <a:schemeClr val="bg1"/>
              </a:buClr>
            </a:pPr>
            <a:r>
              <a:rPr lang="zh-CN" altLang="en-US" sz="2800" b="1" dirty="0">
                <a:latin typeface="华文中宋" pitchFamily="2" charset="-122"/>
                <a:ea typeface="华文中宋" pitchFamily="2" charset="-122"/>
                <a:sym typeface="+mn-ea"/>
              </a:rPr>
              <a:t>  宇宙的精华！ 万物的灵长！</a:t>
            </a:r>
            <a:endParaRPr lang="zh-CN" altLang="en-US" sz="2800" b="1" dirty="0">
              <a:latin typeface="华文中宋" pitchFamily="2" charset="-122"/>
              <a:ea typeface="华文中宋" pitchFamily="2" charset="-122"/>
              <a:sym typeface="+mn-ea"/>
            </a:endParaRPr>
          </a:p>
        </p:txBody>
      </p:sp>
      <p:pic>
        <p:nvPicPr>
          <p:cNvPr id="2" name="哈姆雷特·宇宙的精华">
            <a:hlinkClick r:id="" action="ppaction://media"/>
          </p:cNvPr>
          <p:cNvPicPr/>
          <p:nvPr>
            <a:videoFile r:link="rId2"/>
            <p:extLst>
              <p:ext uri="{DAA4B4D4-6D71-4841-9C94-3DE7FCFB9230}">
                <p14:media xmlns:p14="http://schemas.microsoft.com/office/powerpoint/2010/main" r:link="rId3"/>
              </p:ext>
            </p:extLst>
          </p:nvPr>
        </p:nvPicPr>
        <p:blipFill>
          <a:blip r:embed="rId4"/>
          <a:stretch>
            <a:fillRect/>
          </a:stretch>
        </p:blipFill>
        <p:spPr>
          <a:xfrm>
            <a:off x="518160" y="421640"/>
            <a:ext cx="6645275" cy="5446395"/>
          </a:xfrm>
          <a:prstGeom prst="rect">
            <a:avLst/>
          </a:prstGeom>
        </p:spPr>
      </p:pic>
      <p:sp>
        <p:nvSpPr>
          <p:cNvPr id="3" name="文本框 2"/>
          <p:cNvSpPr txBox="1"/>
          <p:nvPr/>
        </p:nvSpPr>
        <p:spPr>
          <a:xfrm>
            <a:off x="8034655" y="5868035"/>
            <a:ext cx="3225800" cy="521970"/>
          </a:xfrm>
          <a:prstGeom prst="rect">
            <a:avLst/>
          </a:prstGeom>
          <a:noFill/>
        </p:spPr>
        <p:txBody>
          <a:bodyPr wrap="square" rtlCol="0">
            <a:spAutoFit/>
            <a:scene3d>
              <a:camera prst="orthographicFront"/>
              <a:lightRig rig="threePt" dir="t"/>
            </a:scene3d>
          </a:bodyPr>
          <a:p>
            <a:r>
              <a:rPr lang="zh-CN" altLang="en-US" sz="2800" b="1">
                <a:solidFill>
                  <a:srgbClr val="0000FF"/>
                </a:solidFill>
                <a:effectLst>
                  <a:innerShdw blurRad="63500" dist="50800">
                    <a:prstClr val="black">
                      <a:alpha val="50000"/>
                    </a:prstClr>
                  </a:innerShdw>
                </a:effectLst>
              </a:rPr>
              <a:t>《哈姆雷特》告白</a:t>
            </a:r>
            <a:endParaRPr lang="zh-CN" altLang="en-US" sz="2800" b="1">
              <a:solidFill>
                <a:srgbClr val="0000FF"/>
              </a:solidFill>
              <a:effectLst>
                <a:innerShdw blurRad="63500" dist="50800">
                  <a:prstClr val="black">
                    <a:alpha val="50000"/>
                  </a:prstClr>
                </a:innerShdw>
              </a:effectLst>
            </a:endParaRPr>
          </a:p>
        </p:txBody>
      </p:sp>
      <p:sp>
        <p:nvSpPr>
          <p:cNvPr id="4" name="动作按钮: 影片 3">
            <a:hlinkClick r:id="rId5" action="ppaction://program"/>
          </p:cNvPr>
          <p:cNvSpPr/>
          <p:nvPr/>
        </p:nvSpPr>
        <p:spPr>
          <a:xfrm>
            <a:off x="3422015" y="6132195"/>
            <a:ext cx="1573530" cy="35179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timing>
    <p:tnLst>
      <p:par>
        <p:cTn id="1" dur="indefinite" restart="never" nodeType="tmRoot">
          <p:childTnLst>
            <p:video fullScrn="0">
              <p:cMediaNode>
                <p:cTn id="2" fill="hold" display="1">
                  <p:stCondLst>
                    <p:cond delay="indefinite"/>
                  </p:stCondLst>
                  <p:endCondLst>
                    <p:cond evt="onNext">
                      <p:tgtEl>
                        <p:sldTgt/>
                      </p:tgtEl>
                    </p:cond>
                    <p:cond evt="onPrev">
                      <p:tgtEl>
                        <p:sldTgt/>
                      </p:tgtEl>
                    </p:cond>
                  </p:endCondLst>
                </p:cTn>
                <p:tgtEl>
                  <p:spTgt spid="2"/>
                </p:tgtEl>
              </p:cMediaNode>
            </p:video>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4386" name="Picture 8" descr="图片1"/>
          <p:cNvPicPr>
            <a:picLocks noChangeAspect="1"/>
          </p:cNvPicPr>
          <p:nvPr/>
        </p:nvPicPr>
        <p:blipFill>
          <a:blip r:embed="rId1"/>
          <a:stretch>
            <a:fillRect/>
          </a:stretch>
        </p:blipFill>
        <p:spPr>
          <a:xfrm>
            <a:off x="313690" y="0"/>
            <a:ext cx="11870690" cy="6858000"/>
          </a:xfrm>
          <a:prstGeom prst="rect">
            <a:avLst/>
          </a:prstGeom>
          <a:noFill/>
          <a:ln w="9525">
            <a:noFill/>
          </a:ln>
        </p:spPr>
      </p:pic>
      <p:sp>
        <p:nvSpPr>
          <p:cNvPr id="3" name="文本框 2"/>
          <p:cNvSpPr txBox="1"/>
          <p:nvPr/>
        </p:nvSpPr>
        <p:spPr>
          <a:xfrm>
            <a:off x="937895" y="1165860"/>
            <a:ext cx="10622280" cy="2122805"/>
          </a:xfrm>
          <a:prstGeom prst="rect">
            <a:avLst/>
          </a:prstGeom>
          <a:solidFill>
            <a:srgbClr val="FFFFFF">
              <a:alpha val="70000"/>
            </a:srgbClr>
          </a:solidFill>
          <a:ln>
            <a:solidFill>
              <a:schemeClr val="tx2"/>
            </a:solidFill>
          </a:ln>
        </p:spPr>
        <p:txBody>
          <a:bodyPr wrap="square" rtlCol="0">
            <a:spAutoFit/>
            <a:scene3d>
              <a:camera prst="orthographicFront"/>
              <a:lightRig rig="threePt" dir="t"/>
            </a:scene3d>
          </a:bodyPr>
          <a:p>
            <a:pPr algn="l">
              <a:lnSpc>
                <a:spcPct val="150000"/>
              </a:lnSpc>
            </a:pPr>
            <a:r>
              <a:rPr lang="en-US" altLang="zh-CN" sz="4400" b="1" dirty="0">
                <a:ln>
                  <a:solidFill>
                    <a:srgbClr val="0000FF"/>
                  </a:solidFill>
                </a:ln>
                <a:solidFill>
                  <a:srgbClr val="0000FF"/>
                </a:solidFill>
                <a:effectLst>
                  <a:outerShdw blurRad="38100" dist="25400" dir="5400000" algn="ctr" rotWithShape="0">
                    <a:srgbClr val="6E747A">
                      <a:alpha val="43000"/>
                    </a:srgbClr>
                  </a:outerShdw>
                </a:effectLst>
                <a:latin typeface="黑体" panose="02010609060101010101" pitchFamily="2" charset="-122"/>
                <a:ea typeface="黑体" panose="02010609060101010101" pitchFamily="2" charset="-122"/>
                <a:sym typeface="+mn-ea"/>
              </a:rPr>
              <a:t>   </a:t>
            </a:r>
            <a:r>
              <a:rPr lang="zh-CN" altLang="en-US" sz="4400" b="1" dirty="0">
                <a:ln>
                  <a:solidFill>
                    <a:srgbClr val="0000FF"/>
                  </a:solidFill>
                </a:ln>
                <a:solidFill>
                  <a:srgbClr val="0000FF"/>
                </a:solidFill>
                <a:effectLst>
                  <a:outerShdw blurRad="38100" dist="25400" dir="5400000" algn="ctr" rotWithShape="0">
                    <a:srgbClr val="6E747A">
                      <a:alpha val="43000"/>
                    </a:srgbClr>
                  </a:outerShdw>
                </a:effectLst>
                <a:latin typeface="黑体" panose="02010609060101010101" pitchFamily="2" charset="-122"/>
                <a:ea typeface="黑体" panose="02010609060101010101" pitchFamily="2" charset="-122"/>
                <a:sym typeface="+mn-ea"/>
              </a:rPr>
              <a:t>莎士比亚时期对人的赞美与薄伽丘时期有何异同？反映了什么？</a:t>
            </a:r>
            <a:endParaRPr lang="zh-CN" altLang="en-US" sz="4400" b="1" i="1" dirty="0">
              <a:ln>
                <a:solidFill>
                  <a:srgbClr val="0000FF"/>
                </a:solidFill>
              </a:ln>
              <a:solidFill>
                <a:srgbClr val="0000FF"/>
              </a:solidFill>
              <a:effectLst>
                <a:outerShdw blurRad="38100" dist="25400" dir="5400000" algn="ctr" rotWithShape="0">
                  <a:srgbClr val="6E747A">
                    <a:alpha val="43000"/>
                  </a:srgbClr>
                </a:outerShdw>
              </a:effectLst>
              <a:latin typeface="黑体" panose="02010609060101010101" pitchFamily="2" charset="-122"/>
              <a:ea typeface="黑体" panose="02010609060101010101" pitchFamily="2" charset="-122"/>
              <a:sym typeface="+mn-ea"/>
            </a:endParaRPr>
          </a:p>
        </p:txBody>
      </p:sp>
      <p:sp>
        <p:nvSpPr>
          <p:cNvPr id="8" name="文本框 7"/>
          <p:cNvSpPr txBox="1"/>
          <p:nvPr/>
        </p:nvSpPr>
        <p:spPr>
          <a:xfrm>
            <a:off x="645795" y="548640"/>
            <a:ext cx="1889760" cy="922020"/>
          </a:xfrm>
          <a:prstGeom prst="rect">
            <a:avLst/>
          </a:prstGeom>
          <a:noFill/>
          <a:effectLst>
            <a:glow rad="228600">
              <a:schemeClr val="accent2">
                <a:satMod val="175000"/>
                <a:alpha val="40000"/>
              </a:schemeClr>
            </a:glow>
          </a:effectLst>
        </p:spPr>
        <p:txBody>
          <a:bodyPr wrap="square" rtlCol="0">
            <a:prstTxWarp prst="textArchUp">
              <a:avLst/>
            </a:prstTxWarp>
            <a:spAutoFit/>
            <a:scene3d>
              <a:camera prst="orthographicFront"/>
              <a:lightRig rig="threePt" dir="t"/>
            </a:scene3d>
          </a:bodyPr>
          <a:p>
            <a:r>
              <a:rPr lang="zh-CN" altLang="en-US" sz="5400">
                <a:ln w="22225">
                  <a:solidFill>
                    <a:srgbClr val="FFFF00"/>
                  </a:solidFill>
                  <a:prstDash val="solid"/>
                </a:ln>
                <a:solidFill>
                  <a:srgbClr val="FFC000"/>
                </a:solidFill>
                <a:effectLst>
                  <a:glow rad="228600">
                    <a:schemeClr val="accent2">
                      <a:satMod val="175000"/>
                      <a:alpha val="40000"/>
                    </a:schemeClr>
                  </a:glow>
                </a:effectLst>
              </a:rPr>
              <a:t>思 考</a:t>
            </a:r>
            <a:endParaRPr lang="zh-CN" altLang="en-US" sz="5400">
              <a:ln w="22225">
                <a:solidFill>
                  <a:srgbClr val="FFFF00"/>
                </a:solidFill>
                <a:prstDash val="solid"/>
              </a:ln>
              <a:solidFill>
                <a:srgbClr val="FFC000"/>
              </a:solidFill>
              <a:effectLst>
                <a:glow rad="228600">
                  <a:schemeClr val="accent2">
                    <a:satMod val="175000"/>
                    <a:alpha val="40000"/>
                  </a:schemeClr>
                </a:glow>
              </a:effectLst>
            </a:endParaRPr>
          </a:p>
        </p:txBody>
      </p:sp>
      <p:sp>
        <p:nvSpPr>
          <p:cNvPr id="4" name="文本框 3"/>
          <p:cNvSpPr txBox="1"/>
          <p:nvPr/>
        </p:nvSpPr>
        <p:spPr>
          <a:xfrm>
            <a:off x="1711960" y="3387090"/>
            <a:ext cx="944880" cy="768350"/>
          </a:xfrm>
          <a:prstGeom prst="rect">
            <a:avLst/>
          </a:prstGeom>
          <a:noFill/>
        </p:spPr>
        <p:txBody>
          <a:bodyPr wrap="square" rtlCol="0">
            <a:spAutoFit/>
          </a:bodyPr>
          <a:p>
            <a:r>
              <a:rPr lang="zh-CN" altLang="en-US" sz="4400" b="1">
                <a:ln>
                  <a:solidFill>
                    <a:srgbClr val="000066"/>
                  </a:solidFill>
                </a:ln>
                <a:solidFill>
                  <a:srgbClr val="000066"/>
                </a:solidFill>
                <a:effectLst>
                  <a:outerShdw blurRad="38100" dist="38100" dir="2700000" algn="tl">
                    <a:srgbClr val="000000">
                      <a:alpha val="43137"/>
                    </a:srgbClr>
                  </a:outerShdw>
                </a:effectLst>
              </a:rPr>
              <a:t>异</a:t>
            </a:r>
            <a:endParaRPr lang="zh-CN" altLang="en-US" sz="4400" b="1">
              <a:ln>
                <a:solidFill>
                  <a:srgbClr val="000066"/>
                </a:solidFill>
              </a:ln>
              <a:solidFill>
                <a:srgbClr val="000066"/>
              </a:solidFill>
              <a:effectLst>
                <a:outerShdw blurRad="38100" dist="38100" dir="2700000" algn="tl">
                  <a:srgbClr val="000000">
                    <a:alpha val="43137"/>
                  </a:srgbClr>
                </a:outerShdw>
              </a:effectLst>
            </a:endParaRPr>
          </a:p>
        </p:txBody>
      </p:sp>
      <p:sp>
        <p:nvSpPr>
          <p:cNvPr id="5" name="文本框 4"/>
          <p:cNvSpPr txBox="1"/>
          <p:nvPr/>
        </p:nvSpPr>
        <p:spPr>
          <a:xfrm>
            <a:off x="1711960" y="4123690"/>
            <a:ext cx="944880" cy="768350"/>
          </a:xfrm>
          <a:prstGeom prst="rect">
            <a:avLst/>
          </a:prstGeom>
          <a:noFill/>
        </p:spPr>
        <p:txBody>
          <a:bodyPr wrap="square" rtlCol="0">
            <a:spAutoFit/>
          </a:bodyPr>
          <a:p>
            <a:r>
              <a:rPr lang="zh-CN" altLang="en-US" sz="4400" b="1">
                <a:ln>
                  <a:solidFill>
                    <a:srgbClr val="000066"/>
                  </a:solidFill>
                </a:ln>
                <a:solidFill>
                  <a:srgbClr val="000066"/>
                </a:solidFill>
                <a:effectLst>
                  <a:outerShdw blurRad="38100" dist="38100" dir="2700000" algn="tl">
                    <a:srgbClr val="000000">
                      <a:alpha val="43137"/>
                    </a:srgbClr>
                  </a:outerShdw>
                </a:effectLst>
              </a:rPr>
              <a:t>同</a:t>
            </a:r>
            <a:endParaRPr lang="zh-CN" altLang="en-US" sz="4400" b="1">
              <a:ln>
                <a:solidFill>
                  <a:srgbClr val="000066"/>
                </a:solidFill>
              </a:ln>
              <a:solidFill>
                <a:srgbClr val="000066"/>
              </a:solidFill>
              <a:effectLst>
                <a:outerShdw blurRad="38100" dist="38100" dir="2700000" algn="tl">
                  <a:srgbClr val="000000">
                    <a:alpha val="43137"/>
                  </a:srgbClr>
                </a:outerShdw>
              </a:effectLst>
            </a:endParaRPr>
          </a:p>
        </p:txBody>
      </p:sp>
      <p:sp>
        <p:nvSpPr>
          <p:cNvPr id="6" name="文本框 5"/>
          <p:cNvSpPr txBox="1"/>
          <p:nvPr/>
        </p:nvSpPr>
        <p:spPr>
          <a:xfrm>
            <a:off x="2976880" y="3387090"/>
            <a:ext cx="7482840" cy="768350"/>
          </a:xfrm>
          <a:prstGeom prst="rect">
            <a:avLst/>
          </a:prstGeom>
          <a:noFill/>
        </p:spPr>
        <p:txBody>
          <a:bodyPr wrap="square" rtlCol="0">
            <a:spAutoFit/>
          </a:bodyPr>
          <a:p>
            <a:r>
              <a:rPr lang="zh-CN" altLang="en-US" sz="4400" b="1">
                <a:ln>
                  <a:solidFill>
                    <a:srgbClr val="000066"/>
                  </a:solidFill>
                </a:ln>
                <a:solidFill>
                  <a:srgbClr val="000066"/>
                </a:solidFill>
                <a:effectLst>
                  <a:outerShdw blurRad="38100" dist="38100" dir="2700000" algn="tl">
                    <a:srgbClr val="000000">
                      <a:alpha val="43137"/>
                    </a:srgbClr>
                  </a:outerShdw>
                </a:effectLst>
              </a:rPr>
              <a:t>欲望、本能</a:t>
            </a:r>
            <a:r>
              <a:rPr lang="en-US" altLang="zh-CN" sz="4400" b="1">
                <a:ln>
                  <a:solidFill>
                    <a:srgbClr val="000066"/>
                  </a:solidFill>
                </a:ln>
                <a:solidFill>
                  <a:srgbClr val="000066"/>
                </a:solidFill>
                <a:effectLst>
                  <a:outerShdw blurRad="38100" dist="38100" dir="2700000" algn="tl">
                    <a:srgbClr val="000000">
                      <a:alpha val="43137"/>
                    </a:srgbClr>
                  </a:outerShdw>
                </a:effectLst>
              </a:rPr>
              <a:t>——</a:t>
            </a:r>
            <a:r>
              <a:rPr lang="zh-CN" altLang="en-US" sz="4400" b="1">
                <a:ln>
                  <a:solidFill>
                    <a:srgbClr val="000066"/>
                  </a:solidFill>
                </a:ln>
                <a:solidFill>
                  <a:srgbClr val="000066"/>
                </a:solidFill>
                <a:effectLst>
                  <a:outerShdw blurRad="38100" dist="38100" dir="2700000" algn="tl">
                    <a:srgbClr val="000000">
                      <a:alpha val="43137"/>
                    </a:srgbClr>
                  </a:outerShdw>
                </a:effectLst>
              </a:rPr>
              <a:t>理性、智慧</a:t>
            </a:r>
            <a:endParaRPr lang="zh-CN" altLang="en-US" sz="4400" b="1">
              <a:ln>
                <a:solidFill>
                  <a:srgbClr val="000066"/>
                </a:solidFill>
              </a:ln>
              <a:solidFill>
                <a:srgbClr val="000066"/>
              </a:solidFill>
              <a:effectLst>
                <a:outerShdw blurRad="38100" dist="38100" dir="2700000" algn="tl">
                  <a:srgbClr val="000000">
                    <a:alpha val="43137"/>
                  </a:srgbClr>
                </a:outerShdw>
              </a:effectLst>
            </a:endParaRPr>
          </a:p>
        </p:txBody>
      </p:sp>
      <p:sp>
        <p:nvSpPr>
          <p:cNvPr id="7" name="文本框 6"/>
          <p:cNvSpPr txBox="1"/>
          <p:nvPr/>
        </p:nvSpPr>
        <p:spPr>
          <a:xfrm>
            <a:off x="2976880" y="4155440"/>
            <a:ext cx="3947160" cy="768350"/>
          </a:xfrm>
          <a:prstGeom prst="rect">
            <a:avLst/>
          </a:prstGeom>
          <a:noFill/>
        </p:spPr>
        <p:txBody>
          <a:bodyPr wrap="square" rtlCol="0">
            <a:spAutoFit/>
          </a:bodyPr>
          <a:p>
            <a:r>
              <a:rPr lang="zh-CN" altLang="en-US" sz="4400" b="1">
                <a:ln>
                  <a:solidFill>
                    <a:srgbClr val="000066"/>
                  </a:solidFill>
                </a:ln>
                <a:solidFill>
                  <a:srgbClr val="000066"/>
                </a:solidFill>
                <a:effectLst>
                  <a:outerShdw blurRad="38100" dist="38100" dir="2700000" algn="tl">
                    <a:srgbClr val="000000">
                      <a:alpha val="43137"/>
                    </a:srgbClr>
                  </a:outerShdw>
                </a:effectLst>
              </a:rPr>
              <a:t>人文主义</a:t>
            </a:r>
            <a:endParaRPr lang="zh-CN" altLang="en-US" sz="4400" b="1">
              <a:ln>
                <a:solidFill>
                  <a:srgbClr val="000066"/>
                </a:solidFill>
              </a:ln>
              <a:solidFill>
                <a:srgbClr val="000066"/>
              </a:solidFill>
              <a:effectLst>
                <a:outerShdw blurRad="38100" dist="38100" dir="2700000" algn="tl">
                  <a:srgbClr val="000000">
                    <a:alpha val="43137"/>
                  </a:srgbClr>
                </a:outerShdw>
              </a:effectLst>
            </a:endParaRPr>
          </a:p>
        </p:txBody>
      </p:sp>
      <p:sp>
        <p:nvSpPr>
          <p:cNvPr id="9" name="文本框 8"/>
          <p:cNvSpPr txBox="1"/>
          <p:nvPr/>
        </p:nvSpPr>
        <p:spPr>
          <a:xfrm>
            <a:off x="1711960" y="4892040"/>
            <a:ext cx="8884920" cy="1106805"/>
          </a:xfrm>
          <a:prstGeom prst="rect">
            <a:avLst/>
          </a:prstGeom>
          <a:solidFill>
            <a:srgbClr val="FFFFFF">
              <a:alpha val="70000"/>
            </a:srgbClr>
          </a:solidFill>
          <a:ln>
            <a:solidFill>
              <a:schemeClr val="tx2"/>
            </a:solidFill>
          </a:ln>
        </p:spPr>
        <p:txBody>
          <a:bodyPr wrap="square" rtlCol="0">
            <a:spAutoFit/>
            <a:scene3d>
              <a:camera prst="orthographicFront"/>
              <a:lightRig rig="threePt" dir="t"/>
            </a:scene3d>
          </a:bodyPr>
          <a:p>
            <a:pPr algn="ctr">
              <a:lnSpc>
                <a:spcPct val="150000"/>
              </a:lnSpc>
            </a:pPr>
            <a:r>
              <a:rPr lang="en-US" altLang="zh-CN" sz="4400" b="1" dirty="0">
                <a:ln w="22225">
                  <a:solidFill>
                    <a:schemeClr val="accent2"/>
                  </a:solidFill>
                  <a:prstDash val="solid"/>
                </a:ln>
                <a:solidFill>
                  <a:srgbClr val="FF0000"/>
                </a:solidFill>
                <a:effectLst/>
                <a:latin typeface="黑体" panose="02010609060101010101" pitchFamily="2" charset="-122"/>
                <a:ea typeface="黑体" panose="02010609060101010101" pitchFamily="2" charset="-122"/>
                <a:sym typeface="+mn-ea"/>
              </a:rPr>
              <a:t>  </a:t>
            </a:r>
            <a:r>
              <a:rPr lang="zh-CN" altLang="en-US" sz="4400" b="1" dirty="0">
                <a:ln w="22225">
                  <a:solidFill>
                    <a:schemeClr val="accent2"/>
                  </a:solidFill>
                  <a:prstDash val="solid"/>
                </a:ln>
                <a:solidFill>
                  <a:srgbClr val="FF0000"/>
                </a:solidFill>
                <a:effectLst/>
                <a:latin typeface="黑体" panose="02010609060101010101" pitchFamily="2" charset="-122"/>
                <a:ea typeface="黑体" panose="02010609060101010101" pitchFamily="2" charset="-122"/>
                <a:sym typeface="+mn-ea"/>
              </a:rPr>
              <a:t>简单质朴</a:t>
            </a:r>
            <a:r>
              <a:rPr lang="en-US" altLang="zh-CN" sz="4400" b="1" dirty="0">
                <a:ln w="22225">
                  <a:solidFill>
                    <a:schemeClr val="accent2"/>
                  </a:solidFill>
                  <a:prstDash val="solid"/>
                </a:ln>
                <a:solidFill>
                  <a:srgbClr val="FF0000"/>
                </a:solidFill>
                <a:effectLst/>
                <a:latin typeface="黑体" panose="02010609060101010101" pitchFamily="2" charset="-122"/>
                <a:ea typeface="黑体" panose="02010609060101010101" pitchFamily="2" charset="-122"/>
                <a:sym typeface="+mn-ea"/>
              </a:rPr>
              <a:t>——</a:t>
            </a:r>
            <a:r>
              <a:rPr lang="zh-CN" altLang="en-US" sz="4400" b="1" dirty="0">
                <a:ln w="22225">
                  <a:solidFill>
                    <a:schemeClr val="accent2"/>
                  </a:solidFill>
                  <a:prstDash val="solid"/>
                </a:ln>
                <a:solidFill>
                  <a:srgbClr val="FF0000"/>
                </a:solidFill>
                <a:effectLst/>
                <a:latin typeface="黑体" panose="02010609060101010101" pitchFamily="2" charset="-122"/>
                <a:ea typeface="黑体" panose="02010609060101010101" pitchFamily="2" charset="-122"/>
                <a:sym typeface="+mn-ea"/>
              </a:rPr>
              <a:t>高雅精致</a:t>
            </a:r>
            <a:endParaRPr lang="en-US" altLang="zh-CN" sz="4400" b="1" dirty="0">
              <a:ln w="22225">
                <a:solidFill>
                  <a:schemeClr val="accent2"/>
                </a:solidFill>
                <a:prstDash val="solid"/>
              </a:ln>
              <a:solidFill>
                <a:srgbClr val="FF0000"/>
              </a:solidFill>
              <a:effectLst/>
              <a:latin typeface="黑体" panose="02010609060101010101" pitchFamily="2" charset="-122"/>
              <a:ea typeface="黑体" panose="02010609060101010101" pitchFamily="2" charset="-122"/>
              <a:sym typeface="+mn-ea"/>
            </a:endParaRPr>
          </a:p>
        </p:txBody>
      </p:sp>
      <p:sp>
        <p:nvSpPr>
          <p:cNvPr id="2" name="文本框 1"/>
          <p:cNvSpPr txBox="1"/>
          <p:nvPr/>
        </p:nvSpPr>
        <p:spPr>
          <a:xfrm>
            <a:off x="10942320" y="6212840"/>
            <a:ext cx="1143000" cy="645160"/>
          </a:xfrm>
          <a:prstGeom prst="rect">
            <a:avLst/>
          </a:prstGeom>
          <a:noFill/>
        </p:spPr>
        <p:txBody>
          <a:bodyPr wrap="square" rtlCol="0">
            <a:spAutoFit/>
            <a:scene3d>
              <a:camera prst="orthographicFront"/>
              <a:lightRig rig="threePt" dir="t"/>
            </a:scene3d>
          </a:bodyPr>
          <a:p>
            <a:r>
              <a:rPr lang="zh-CN" altLang="en-US">
                <a:solidFill>
                  <a:schemeClr val="tx1"/>
                </a:solidFill>
                <a:effectLst>
                  <a:outerShdw blurRad="38100" dist="19050" dir="2700000" algn="tl" rotWithShape="0">
                    <a:schemeClr val="dk1">
                      <a:alpha val="40000"/>
                    </a:schemeClr>
                  </a:outerShdw>
                </a:effectLst>
              </a:rPr>
              <a:t>共同主题核心思想</a:t>
            </a:r>
            <a:endParaRPr lang="zh-CN" altLang="en-US">
              <a:solidFill>
                <a:schemeClr val="tx1"/>
              </a:solidFill>
              <a:effectLst>
                <a:outerShdw blurRad="38100" dist="19050" dir="2700000" algn="tl" rotWithShape="0">
                  <a:schemeClr val="dk1">
                    <a:alpha val="40000"/>
                  </a:scheme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diamond(in)">
                                      <p:cBhvr>
                                        <p:cTn id="3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9" grpId="0" bldLvl="0" animBg="1"/>
      <p:bldP spid="4" grpId="0"/>
      <p:bldP spid="4" grpId="1"/>
      <p:bldP spid="6" grpId="0"/>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4386" name="Picture 8" descr="图片1"/>
          <p:cNvPicPr>
            <a:picLocks noChangeAspect="1"/>
          </p:cNvPicPr>
          <p:nvPr/>
        </p:nvPicPr>
        <p:blipFill>
          <a:blip r:embed="rId1"/>
          <a:stretch>
            <a:fillRect/>
          </a:stretch>
        </p:blipFill>
        <p:spPr>
          <a:xfrm>
            <a:off x="313690" y="0"/>
            <a:ext cx="11870690" cy="6858000"/>
          </a:xfrm>
          <a:prstGeom prst="rect">
            <a:avLst/>
          </a:prstGeom>
          <a:noFill/>
          <a:ln w="9525">
            <a:noFill/>
          </a:ln>
        </p:spPr>
      </p:pic>
      <p:sp>
        <p:nvSpPr>
          <p:cNvPr id="8" name="文本框 7"/>
          <p:cNvSpPr txBox="1"/>
          <p:nvPr/>
        </p:nvSpPr>
        <p:spPr>
          <a:xfrm>
            <a:off x="645795" y="548640"/>
            <a:ext cx="1889760" cy="922020"/>
          </a:xfrm>
          <a:prstGeom prst="rect">
            <a:avLst/>
          </a:prstGeom>
          <a:noFill/>
          <a:effectLst>
            <a:glow rad="228600">
              <a:schemeClr val="accent2">
                <a:satMod val="175000"/>
                <a:alpha val="40000"/>
              </a:schemeClr>
            </a:glow>
          </a:effectLst>
        </p:spPr>
        <p:txBody>
          <a:bodyPr wrap="square" rtlCol="0">
            <a:prstTxWarp prst="textArchUp">
              <a:avLst/>
            </a:prstTxWarp>
            <a:spAutoFit/>
            <a:scene3d>
              <a:camera prst="orthographicFront"/>
              <a:lightRig rig="threePt" dir="t"/>
            </a:scene3d>
          </a:bodyPr>
          <a:p>
            <a:r>
              <a:rPr lang="zh-CN" altLang="en-US" sz="5400">
                <a:ln w="22225">
                  <a:solidFill>
                    <a:srgbClr val="FFFF00"/>
                  </a:solidFill>
                  <a:prstDash val="solid"/>
                </a:ln>
                <a:solidFill>
                  <a:srgbClr val="FFC000"/>
                </a:solidFill>
                <a:effectLst>
                  <a:glow rad="228600">
                    <a:schemeClr val="accent2">
                      <a:satMod val="175000"/>
                      <a:alpha val="40000"/>
                    </a:schemeClr>
                  </a:glow>
                </a:effectLst>
              </a:rPr>
              <a:t>讨 论</a:t>
            </a:r>
            <a:endParaRPr lang="zh-CN" altLang="en-US" sz="5400">
              <a:ln w="22225">
                <a:solidFill>
                  <a:srgbClr val="FFFF00"/>
                </a:solidFill>
                <a:prstDash val="solid"/>
              </a:ln>
              <a:solidFill>
                <a:srgbClr val="FFC000"/>
              </a:solidFill>
              <a:effectLst>
                <a:glow rad="228600">
                  <a:schemeClr val="accent2">
                    <a:satMod val="175000"/>
                    <a:alpha val="40000"/>
                  </a:schemeClr>
                </a:glow>
              </a:effectLst>
            </a:endParaRPr>
          </a:p>
        </p:txBody>
      </p:sp>
      <p:sp>
        <p:nvSpPr>
          <p:cNvPr id="3" name="文本框 2"/>
          <p:cNvSpPr txBox="1"/>
          <p:nvPr/>
        </p:nvSpPr>
        <p:spPr>
          <a:xfrm>
            <a:off x="937895" y="1165860"/>
            <a:ext cx="10622280" cy="2122805"/>
          </a:xfrm>
          <a:prstGeom prst="rect">
            <a:avLst/>
          </a:prstGeom>
          <a:solidFill>
            <a:srgbClr val="FFFFFF">
              <a:alpha val="70000"/>
            </a:srgbClr>
          </a:solidFill>
          <a:ln>
            <a:solidFill>
              <a:schemeClr val="tx2"/>
            </a:solidFill>
          </a:ln>
        </p:spPr>
        <p:txBody>
          <a:bodyPr wrap="square" rtlCol="0">
            <a:spAutoFit/>
            <a:scene3d>
              <a:camera prst="orthographicFront"/>
              <a:lightRig rig="threePt" dir="t"/>
            </a:scene3d>
          </a:bodyPr>
          <a:p>
            <a:pPr algn="l">
              <a:lnSpc>
                <a:spcPct val="150000"/>
              </a:lnSpc>
            </a:pPr>
            <a:r>
              <a:rPr lang="en-US" altLang="zh-CN" sz="4400" b="1" dirty="0">
                <a:ln>
                  <a:solidFill>
                    <a:srgbClr val="0000FF"/>
                  </a:solidFill>
                </a:ln>
                <a:solidFill>
                  <a:srgbClr val="0000FF"/>
                </a:solidFill>
                <a:effectLst>
                  <a:outerShdw blurRad="38100" dist="25400" dir="5400000" algn="ctr" rotWithShape="0">
                    <a:srgbClr val="6E747A">
                      <a:alpha val="43000"/>
                    </a:srgbClr>
                  </a:outerShdw>
                </a:effectLst>
                <a:latin typeface="黑体" panose="02010609060101010101" pitchFamily="2" charset="-122"/>
                <a:ea typeface="黑体" panose="02010609060101010101" pitchFamily="2" charset="-122"/>
                <a:sym typeface="+mn-ea"/>
              </a:rPr>
              <a:t>  </a:t>
            </a:r>
            <a:r>
              <a:rPr lang="zh-CN" altLang="en-US" sz="4400" b="1" dirty="0">
                <a:ln>
                  <a:solidFill>
                    <a:srgbClr val="0000FF"/>
                  </a:solidFill>
                </a:ln>
                <a:solidFill>
                  <a:srgbClr val="0000FF"/>
                </a:solidFill>
                <a:effectLst>
                  <a:outerShdw blurRad="38100" dist="25400" dir="5400000" algn="ctr" rotWithShape="0">
                    <a:srgbClr val="6E747A">
                      <a:alpha val="43000"/>
                    </a:srgbClr>
                  </a:outerShdw>
                </a:effectLst>
                <a:latin typeface="黑体" panose="02010609060101010101" pitchFamily="2" charset="-122"/>
                <a:ea typeface="黑体" panose="02010609060101010101" pitchFamily="2" charset="-122"/>
                <a:sym typeface="+mn-ea"/>
              </a:rPr>
              <a:t>通过对以上文艺作品的解读，谈一谈你对文艺复兴时期</a:t>
            </a:r>
            <a:r>
              <a:rPr lang="zh-CN" altLang="en-US" sz="4400" b="1" dirty="0">
                <a:ln>
                  <a:solidFill>
                    <a:srgbClr val="FF0000"/>
                  </a:solidFill>
                </a:ln>
                <a:solidFill>
                  <a:srgbClr val="FF0000"/>
                </a:solidFill>
                <a:effectLst>
                  <a:glow rad="228600">
                    <a:schemeClr val="accent2">
                      <a:satMod val="175000"/>
                      <a:alpha val="40000"/>
                    </a:schemeClr>
                  </a:glow>
                  <a:outerShdw blurRad="38100" dist="25400" dir="5400000" algn="ctr" rotWithShape="0">
                    <a:srgbClr val="6E747A">
                      <a:alpha val="43000"/>
                    </a:srgbClr>
                  </a:outerShdw>
                </a:effectLst>
                <a:latin typeface="黑体" panose="02010609060101010101" pitchFamily="2" charset="-122"/>
                <a:ea typeface="黑体" panose="02010609060101010101" pitchFamily="2" charset="-122"/>
                <a:sym typeface="+mn-ea"/>
              </a:rPr>
              <a:t>人文主义内涵</a:t>
            </a:r>
            <a:r>
              <a:rPr lang="zh-CN" altLang="en-US" sz="4400" b="1" dirty="0">
                <a:ln>
                  <a:solidFill>
                    <a:srgbClr val="0000FF"/>
                  </a:solidFill>
                </a:ln>
                <a:solidFill>
                  <a:srgbClr val="0000FF"/>
                </a:solidFill>
                <a:effectLst>
                  <a:outerShdw blurRad="38100" dist="25400" dir="5400000" algn="ctr" rotWithShape="0">
                    <a:srgbClr val="6E747A">
                      <a:alpha val="43000"/>
                    </a:srgbClr>
                  </a:outerShdw>
                </a:effectLst>
                <a:latin typeface="黑体" panose="02010609060101010101" pitchFamily="2" charset="-122"/>
                <a:ea typeface="黑体" panose="02010609060101010101" pitchFamily="2" charset="-122"/>
                <a:sym typeface="+mn-ea"/>
              </a:rPr>
              <a:t>的理解。</a:t>
            </a:r>
            <a:endParaRPr lang="zh-CN" altLang="en-US" sz="4400" b="1" i="1" dirty="0">
              <a:ln>
                <a:solidFill>
                  <a:srgbClr val="0000FF"/>
                </a:solidFill>
              </a:ln>
              <a:solidFill>
                <a:srgbClr val="0000FF"/>
              </a:solidFill>
              <a:effectLst>
                <a:outerShdw blurRad="38100" dist="25400" dir="5400000" algn="ctr" rotWithShape="0">
                  <a:srgbClr val="6E747A">
                    <a:alpha val="43000"/>
                  </a:srgbClr>
                </a:outerShdw>
              </a:effectLst>
              <a:latin typeface="黑体" panose="02010609060101010101" pitchFamily="2" charset="-122"/>
              <a:ea typeface="黑体" panose="02010609060101010101" pitchFamily="2" charset="-122"/>
              <a:sym typeface="+mn-ea"/>
            </a:endParaRPr>
          </a:p>
        </p:txBody>
      </p:sp>
      <p:sp>
        <p:nvSpPr>
          <p:cNvPr id="9" name="文本框 8"/>
          <p:cNvSpPr txBox="1"/>
          <p:nvPr/>
        </p:nvSpPr>
        <p:spPr>
          <a:xfrm>
            <a:off x="1544320" y="3794760"/>
            <a:ext cx="9798685" cy="2122805"/>
          </a:xfrm>
          <a:prstGeom prst="rect">
            <a:avLst/>
          </a:prstGeom>
          <a:solidFill>
            <a:srgbClr val="FFFFFF">
              <a:alpha val="70000"/>
            </a:srgbClr>
          </a:solidFill>
          <a:ln>
            <a:solidFill>
              <a:schemeClr val="tx2"/>
            </a:solidFill>
          </a:ln>
        </p:spPr>
        <p:txBody>
          <a:bodyPr wrap="square" rtlCol="0">
            <a:spAutoFit/>
            <a:scene3d>
              <a:camera prst="orthographicFront"/>
              <a:lightRig rig="threePt" dir="t"/>
            </a:scene3d>
          </a:bodyPr>
          <a:p>
            <a:pPr algn="ctr">
              <a:lnSpc>
                <a:spcPct val="150000"/>
              </a:lnSpc>
            </a:pPr>
            <a:r>
              <a:rPr lang="zh-CN" altLang="en-US" sz="4400" b="1" dirty="0">
                <a:ln w="22225">
                  <a:solidFill>
                    <a:schemeClr val="accent2"/>
                  </a:solidFill>
                  <a:prstDash val="solid"/>
                </a:ln>
                <a:solidFill>
                  <a:srgbClr val="FF0000"/>
                </a:solidFill>
                <a:effectLst/>
                <a:latin typeface="黑体" panose="02010609060101010101" pitchFamily="2" charset="-122"/>
                <a:ea typeface="黑体" panose="02010609060101010101" pitchFamily="2" charset="-122"/>
                <a:sym typeface="+mn-ea"/>
              </a:rPr>
              <a:t>以人为中心，肯定人的价值尊严</a:t>
            </a:r>
            <a:endParaRPr lang="zh-CN" altLang="en-US" sz="4400" b="1" dirty="0">
              <a:ln w="22225">
                <a:solidFill>
                  <a:schemeClr val="accent2"/>
                </a:solidFill>
                <a:prstDash val="solid"/>
              </a:ln>
              <a:solidFill>
                <a:srgbClr val="FF0000"/>
              </a:solidFill>
              <a:effectLst/>
              <a:latin typeface="黑体" panose="02010609060101010101" pitchFamily="2" charset="-122"/>
              <a:ea typeface="黑体" panose="02010609060101010101" pitchFamily="2" charset="-122"/>
              <a:sym typeface="+mn-ea"/>
            </a:endParaRPr>
          </a:p>
          <a:p>
            <a:pPr algn="ctr">
              <a:lnSpc>
                <a:spcPct val="150000"/>
              </a:lnSpc>
            </a:pPr>
            <a:r>
              <a:rPr lang="zh-CN" altLang="en-US" sz="4400" b="1" dirty="0">
                <a:ln w="22225">
                  <a:solidFill>
                    <a:schemeClr val="accent2"/>
                  </a:solidFill>
                  <a:prstDash val="solid"/>
                </a:ln>
                <a:solidFill>
                  <a:srgbClr val="FF0000"/>
                </a:solidFill>
                <a:effectLst/>
                <a:latin typeface="黑体" panose="02010609060101010101" pitchFamily="2" charset="-122"/>
                <a:ea typeface="黑体" panose="02010609060101010101" pitchFamily="2" charset="-122"/>
                <a:sym typeface="+mn-ea"/>
              </a:rPr>
              <a:t>鼓吹人性解放、思想自由</a:t>
            </a:r>
            <a:endParaRPr lang="zh-CN" altLang="en-US" sz="4400" b="1" dirty="0">
              <a:ln w="22225">
                <a:solidFill>
                  <a:schemeClr val="accent2"/>
                </a:solidFill>
                <a:prstDash val="solid"/>
              </a:ln>
              <a:solidFill>
                <a:srgbClr val="FF0000"/>
              </a:solidFill>
              <a:effectLst/>
              <a:latin typeface="黑体" panose="02010609060101010101" pitchFamily="2" charset="-122"/>
              <a:ea typeface="黑体" panose="02010609060101010101" pitchFamily="2" charset="-122"/>
              <a:sym typeface="+mn-ea"/>
            </a:endParaRPr>
          </a:p>
        </p:txBody>
      </p:sp>
      <p:sp>
        <p:nvSpPr>
          <p:cNvPr id="2" name="文本框 1"/>
          <p:cNvSpPr txBox="1"/>
          <p:nvPr/>
        </p:nvSpPr>
        <p:spPr>
          <a:xfrm>
            <a:off x="3140075" y="0"/>
            <a:ext cx="8594725" cy="1198880"/>
          </a:xfrm>
          <a:prstGeom prst="rect">
            <a:avLst/>
          </a:prstGeom>
          <a:noFill/>
        </p:spPr>
        <p:txBody>
          <a:bodyPr wrap="square" rtlCol="0">
            <a:spAutoFit/>
          </a:bodyPr>
          <a:p>
            <a:r>
              <a:rPr lang="zh-CN" altLang="en-US" sz="7200" b="1">
                <a:solidFill>
                  <a:srgbClr val="FF0000"/>
                </a:solidFill>
              </a:rPr>
              <a:t>核心思想：人文主义</a:t>
            </a:r>
            <a:endParaRPr lang="zh-CN" altLang="en-US" sz="7200" b="1">
              <a:solidFill>
                <a:srgbClr val="FF0000"/>
              </a:solidFill>
            </a:endParaRPr>
          </a:p>
        </p:txBody>
      </p:sp>
      <p:sp>
        <p:nvSpPr>
          <p:cNvPr id="4" name="文本框 3"/>
          <p:cNvSpPr txBox="1"/>
          <p:nvPr/>
        </p:nvSpPr>
        <p:spPr>
          <a:xfrm>
            <a:off x="10942320" y="6212840"/>
            <a:ext cx="1143000" cy="368300"/>
          </a:xfrm>
          <a:prstGeom prst="rect">
            <a:avLst/>
          </a:prstGeom>
          <a:noFill/>
        </p:spPr>
        <p:txBody>
          <a:bodyPr wrap="square" rtlCol="0">
            <a:spAutoFit/>
            <a:scene3d>
              <a:camera prst="orthographicFront"/>
              <a:lightRig rig="threePt" dir="t"/>
            </a:scene3d>
          </a:bodyPr>
          <a:p>
            <a:r>
              <a:rPr lang="zh-CN" altLang="en-US">
                <a:solidFill>
                  <a:schemeClr val="tx1"/>
                </a:solidFill>
                <a:effectLst>
                  <a:outerShdw blurRad="38100" dist="19050" dir="2700000" algn="tl" rotWithShape="0">
                    <a:schemeClr val="dk1">
                      <a:alpha val="40000"/>
                    </a:schemeClr>
                  </a:outerShdw>
                </a:effectLst>
              </a:rPr>
              <a:t>内容小结</a:t>
            </a:r>
            <a:endParaRPr lang="zh-CN" altLang="en-US">
              <a:solidFill>
                <a:schemeClr val="tx1"/>
              </a:solidFill>
              <a:effectLst>
                <a:outerShdw blurRad="38100" dist="19050" dir="2700000" algn="tl" rotWithShape="0">
                  <a:schemeClr val="dk1">
                    <a:alpha val="40000"/>
                  </a:scheme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12"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amond(in)">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9" grpId="0" bldLvl="0" animBg="1"/>
      <p:bldP spid="2" grpId="0"/>
      <p:bldP spid="2" grpId="1"/>
      <p:bldP spid="2" grpId="2"/>
      <p:bldP spid="2" grpId="3"/>
      <p:bldP spid="2" grpId="4"/>
      <p:bldP spid="2" grpId="5"/>
      <p:bldP spid="2" grpId="6"/>
      <p:bldP spid="2" grpId="7"/>
      <p:bldP spid="2" grpId="8"/>
      <p:bldP spid="2" grpId="9"/>
      <p:bldP spid="2" grpId="10"/>
      <p:bldP spid="2" grpId="11"/>
      <p:bldP spid="2" grpId="1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4386" name="Picture 8" descr="图片1"/>
          <p:cNvPicPr>
            <a:picLocks noChangeAspect="1"/>
          </p:cNvPicPr>
          <p:nvPr/>
        </p:nvPicPr>
        <p:blipFill>
          <a:blip r:embed="rId1"/>
          <a:stretch>
            <a:fillRect/>
          </a:stretch>
        </p:blipFill>
        <p:spPr>
          <a:xfrm>
            <a:off x="313690" y="0"/>
            <a:ext cx="11870690" cy="6858000"/>
          </a:xfrm>
          <a:prstGeom prst="rect">
            <a:avLst/>
          </a:prstGeom>
          <a:noFill/>
          <a:ln w="9525">
            <a:noFill/>
          </a:ln>
        </p:spPr>
      </p:pic>
      <p:sp>
        <p:nvSpPr>
          <p:cNvPr id="30" name="文本框 20"/>
          <p:cNvSpPr txBox="1"/>
          <p:nvPr/>
        </p:nvSpPr>
        <p:spPr>
          <a:xfrm>
            <a:off x="665480" y="921385"/>
            <a:ext cx="11203940" cy="4523105"/>
          </a:xfrm>
          <a:prstGeom prst="rect">
            <a:avLst/>
          </a:prstGeom>
          <a:solidFill>
            <a:schemeClr val="bg1">
              <a:lumMod val="95000"/>
            </a:schemeClr>
          </a:solidFill>
        </p:spPr>
        <p:txBody>
          <a:bodyPr wrap="square" rtlCol="0">
            <a:spAutoFit/>
          </a:bodyPr>
          <a:p>
            <a:pPr algn="l">
              <a:lnSpc>
                <a:spcPct val="100000"/>
              </a:lnSpc>
              <a:buNone/>
            </a:pPr>
            <a:r>
              <a:rPr lang="en-US" altLang="zh-CN" sz="3200" b="1" dirty="0" smtClean="0">
                <a:solidFill>
                  <a:srgbClr val="0000FF"/>
                </a:solidFill>
                <a:latin typeface="黑体" panose="02010609060101010101" pitchFamily="2" charset="-122"/>
                <a:ea typeface="黑体" panose="02010609060101010101" pitchFamily="2" charset="-122"/>
              </a:rPr>
              <a:t>   </a:t>
            </a:r>
            <a:r>
              <a:rPr lang="zh-CN" altLang="en-US" sz="3200" b="1" dirty="0">
                <a:latin typeface="Arial" panose="020B0604020202020204" pitchFamily="34" charset="0"/>
              </a:rPr>
              <a:t>下图为16世纪的《布鲁特斯胸像》。雕像中，布鲁特斯身披古罗马长袍，脸向左侧有力地转动着，嘴角紧闭着，专注的眼神凝视着前方，面部神情表现出勇敢、公正、机智、坚定和决不妥协的英雄气概。该作品(　　) </a:t>
            </a:r>
            <a:endParaRPr lang="zh-CN" altLang="en-US" sz="3200" b="1" dirty="0">
              <a:latin typeface="Arial" panose="020B0604020202020204" pitchFamily="34" charset="0"/>
            </a:endParaRPr>
          </a:p>
          <a:p>
            <a:pPr algn="l">
              <a:lnSpc>
                <a:spcPct val="100000"/>
              </a:lnSpc>
              <a:buNone/>
            </a:pPr>
            <a:endParaRPr lang="zh-CN" altLang="en-US" sz="3200" b="1" dirty="0">
              <a:latin typeface="Arial" panose="020B0604020202020204" pitchFamily="34" charset="0"/>
            </a:endParaRPr>
          </a:p>
          <a:p>
            <a:pPr algn="l">
              <a:lnSpc>
                <a:spcPct val="100000"/>
              </a:lnSpc>
              <a:buNone/>
            </a:pPr>
            <a:r>
              <a:rPr lang="zh-CN" altLang="en-US" sz="3200" b="1" dirty="0">
                <a:latin typeface="Arial" panose="020B0604020202020204" pitchFamily="34" charset="0"/>
              </a:rPr>
              <a:t>A．体现了西方人文精神的最初觉醒        </a:t>
            </a:r>
            <a:endParaRPr lang="zh-CN" altLang="en-US" sz="3200" b="1" dirty="0">
              <a:latin typeface="Arial" panose="020B0604020202020204" pitchFamily="34" charset="0"/>
            </a:endParaRPr>
          </a:p>
          <a:p>
            <a:pPr algn="l">
              <a:lnSpc>
                <a:spcPct val="100000"/>
              </a:lnSpc>
              <a:buNone/>
            </a:pPr>
            <a:r>
              <a:rPr lang="zh-CN" altLang="en-US" sz="3200" b="1" dirty="0">
                <a:latin typeface="Arial" panose="020B0604020202020204" pitchFamily="34" charset="0"/>
              </a:rPr>
              <a:t>B．冲击了中世纪天主教神学世界观</a:t>
            </a:r>
            <a:endParaRPr lang="zh-CN" altLang="en-US" sz="3200" b="1" dirty="0">
              <a:latin typeface="Arial" panose="020B0604020202020204" pitchFamily="34" charset="0"/>
            </a:endParaRPr>
          </a:p>
          <a:p>
            <a:pPr algn="l">
              <a:lnSpc>
                <a:spcPct val="100000"/>
              </a:lnSpc>
              <a:buNone/>
            </a:pPr>
            <a:r>
              <a:rPr lang="zh-CN" altLang="en-US" sz="3200" b="1" dirty="0">
                <a:latin typeface="Arial" panose="020B0604020202020204" pitchFamily="34" charset="0"/>
              </a:rPr>
              <a:t>C．彻底动摇了欧洲的封建专制统治        </a:t>
            </a:r>
            <a:endParaRPr lang="zh-CN" altLang="en-US" sz="3200" b="1" dirty="0">
              <a:latin typeface="Arial" panose="020B0604020202020204" pitchFamily="34" charset="0"/>
            </a:endParaRPr>
          </a:p>
          <a:p>
            <a:pPr algn="l">
              <a:lnSpc>
                <a:spcPct val="100000"/>
              </a:lnSpc>
              <a:buNone/>
            </a:pPr>
            <a:r>
              <a:rPr lang="zh-CN" altLang="en-US" sz="3200" b="1" dirty="0">
                <a:latin typeface="Arial" panose="020B0604020202020204" pitchFamily="34" charset="0"/>
              </a:rPr>
              <a:t>D．否定了罗马天主教会的宗教权威</a:t>
            </a:r>
            <a:endParaRPr lang="zh-CN" altLang="en-US" sz="3200" b="1" dirty="0">
              <a:latin typeface="Arial" panose="020B0604020202020204" pitchFamily="34" charset="0"/>
            </a:endParaRPr>
          </a:p>
        </p:txBody>
      </p:sp>
      <p:sp>
        <p:nvSpPr>
          <p:cNvPr id="7" name="矩形 6"/>
          <p:cNvSpPr/>
          <p:nvPr/>
        </p:nvSpPr>
        <p:spPr>
          <a:xfrm>
            <a:off x="7005638" y="2136775"/>
            <a:ext cx="695325" cy="1198880"/>
          </a:xfrm>
          <a:prstGeom prst="rect">
            <a:avLst/>
          </a:prstGeom>
          <a:noFill/>
          <a:ln>
            <a:noFill/>
          </a:ln>
        </p:spPr>
        <p:txBody>
          <a:bodyPr wrap="none" rtlCol="0" anchor="t">
            <a:spAutoFit/>
          </a:bodyPr>
          <a:p>
            <a:pPr algn="ctr"/>
            <a:r>
              <a:rPr lang="en-US" altLang="zh-CN" sz="7200" b="1">
                <a:ln w="6600">
                  <a:solidFill>
                    <a:schemeClr val="accent2"/>
                  </a:solidFill>
                  <a:prstDash val="solid"/>
                </a:ln>
                <a:solidFill>
                  <a:srgbClr val="FF0000"/>
                </a:solidFill>
                <a:effectLst>
                  <a:outerShdw dist="38100" dir="2700000" algn="tl" rotWithShape="0">
                    <a:schemeClr val="accent2"/>
                  </a:outerShdw>
                </a:effectLst>
              </a:rPr>
              <a:t>B</a:t>
            </a:r>
            <a:endParaRPr lang="en-US" altLang="zh-CN" sz="7200" b="1">
              <a:ln w="6600">
                <a:solidFill>
                  <a:schemeClr val="accent2"/>
                </a:solidFill>
                <a:prstDash val="solid"/>
              </a:ln>
              <a:solidFill>
                <a:srgbClr val="FF0000"/>
              </a:solidFill>
              <a:effectLst>
                <a:outerShdw dist="38100" dir="2700000" algn="tl" rotWithShape="0">
                  <a:schemeClr val="accent2"/>
                </a:outerShdw>
              </a:effectLst>
            </a:endParaRPr>
          </a:p>
        </p:txBody>
      </p:sp>
      <p:pic>
        <p:nvPicPr>
          <p:cNvPr id="2" name="图片 1"/>
          <p:cNvPicPr>
            <a:picLocks noChangeAspect="1"/>
          </p:cNvPicPr>
          <p:nvPr/>
        </p:nvPicPr>
        <p:blipFill>
          <a:blip r:embed="rId2"/>
          <a:stretch>
            <a:fillRect/>
          </a:stretch>
        </p:blipFill>
        <p:spPr>
          <a:xfrm>
            <a:off x="8265795" y="2566035"/>
            <a:ext cx="3038475" cy="3835400"/>
          </a:xfrm>
          <a:prstGeom prst="rect">
            <a:avLst/>
          </a:prstGeom>
        </p:spPr>
      </p:pic>
      <p:sp>
        <p:nvSpPr>
          <p:cNvPr id="3" name="文本框 2"/>
          <p:cNvSpPr txBox="1"/>
          <p:nvPr/>
        </p:nvSpPr>
        <p:spPr>
          <a:xfrm>
            <a:off x="883920" y="266065"/>
            <a:ext cx="3376930" cy="768350"/>
          </a:xfrm>
          <a:prstGeom prst="rect">
            <a:avLst/>
          </a:prstGeom>
          <a:noFill/>
        </p:spPr>
        <p:txBody>
          <a:bodyPr wrap="square" rtlCol="0">
            <a:spAutoFit/>
          </a:bodyPr>
          <a:p>
            <a:r>
              <a:rPr lang="zh-CN" altLang="en-US" sz="4400" b="1" i="1">
                <a:ln>
                  <a:solidFill>
                    <a:srgbClr val="0000FF"/>
                  </a:solidFill>
                </a:ln>
                <a:solidFill>
                  <a:schemeClr val="accent1"/>
                </a:solidFill>
                <a:effectLst>
                  <a:outerShdw blurRad="38100" dist="38100" dir="2700000" algn="tl">
                    <a:srgbClr val="000000">
                      <a:alpha val="43137"/>
                    </a:srgbClr>
                  </a:outerShdw>
                </a:effectLst>
              </a:rPr>
              <a:t>请你鉴赏</a:t>
            </a:r>
            <a:endParaRPr lang="zh-CN" altLang="en-US" sz="4400" b="1" i="1">
              <a:ln>
                <a:solidFill>
                  <a:srgbClr val="0000FF"/>
                </a:solidFill>
              </a:ln>
              <a:solidFill>
                <a:schemeClr val="accent1"/>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p:pic>
        <p:nvPicPr>
          <p:cNvPr id="144386" name="Picture 8" descr="图片1"/>
          <p:cNvPicPr>
            <a:picLocks noChangeAspect="1"/>
          </p:cNvPicPr>
          <p:nvPr/>
        </p:nvPicPr>
        <p:blipFill>
          <a:blip r:embed="rId1"/>
          <a:stretch>
            <a:fillRect/>
          </a:stretch>
        </p:blipFill>
        <p:spPr>
          <a:xfrm>
            <a:off x="-6350" y="0"/>
            <a:ext cx="12205335" cy="6858000"/>
          </a:xfrm>
          <a:prstGeom prst="rect">
            <a:avLst/>
          </a:prstGeom>
          <a:noFill/>
          <a:ln w="9525">
            <a:noFill/>
          </a:ln>
        </p:spPr>
      </p:pic>
      <p:sp>
        <p:nvSpPr>
          <p:cNvPr id="3" name="矩形 2"/>
          <p:cNvSpPr/>
          <p:nvPr/>
        </p:nvSpPr>
        <p:spPr>
          <a:xfrm>
            <a:off x="1838960" y="1508760"/>
            <a:ext cx="9791700" cy="2122805"/>
          </a:xfrm>
          <a:prstGeom prst="rect">
            <a:avLst/>
          </a:prstGeom>
          <a:noFill/>
          <a:ln>
            <a:noFill/>
          </a:ln>
        </p:spPr>
        <p:txBody>
          <a:bodyPr wrap="square" rtlCol="0" anchor="t">
            <a:spAutoFit/>
          </a:bodyPr>
          <a:p>
            <a:pPr algn="l"/>
            <a:r>
              <a:rPr lang="zh-CN" altLang="en-US" sz="6600" b="1">
                <a:ln w="22225">
                  <a:solidFill>
                    <a:srgbClr val="FFFF00"/>
                  </a:solidFill>
                  <a:prstDash val="solid"/>
                </a:ln>
                <a:solidFill>
                  <a:srgbClr val="FF0000"/>
                </a:solidFill>
                <a:effectLst>
                  <a:glow rad="139700">
                    <a:schemeClr val="accent2">
                      <a:satMod val="175000"/>
                      <a:alpha val="40000"/>
                    </a:schemeClr>
                  </a:glow>
                  <a:outerShdw blurRad="50800" dist="38100" dir="2700000" algn="tl" rotWithShape="0">
                    <a:prstClr val="black">
                      <a:alpha val="40000"/>
                    </a:prstClr>
                  </a:outerShdw>
                  <a:reflection blurRad="6350" stA="60000" endA="900" endPos="58000" dir="5400000" sy="-100000" algn="bl" rotWithShape="0"/>
                </a:effectLst>
              </a:rPr>
              <a:t>二  神权下的自我</a:t>
            </a:r>
            <a:endParaRPr lang="zh-CN" altLang="en-US" sz="6600" b="1">
              <a:ln w="22225">
                <a:solidFill>
                  <a:srgbClr val="FFFF00"/>
                </a:solidFill>
                <a:prstDash val="solid"/>
              </a:ln>
              <a:solidFill>
                <a:srgbClr val="FF0000"/>
              </a:solidFill>
              <a:effectLst>
                <a:glow rad="139700">
                  <a:schemeClr val="accent2">
                    <a:satMod val="175000"/>
                    <a:alpha val="40000"/>
                  </a:schemeClr>
                </a:glow>
                <a:outerShdw blurRad="50800" dist="38100" dir="2700000" algn="tl" rotWithShape="0">
                  <a:prstClr val="black">
                    <a:alpha val="40000"/>
                  </a:prstClr>
                </a:outerShdw>
                <a:reflection blurRad="6350" stA="60000" endA="900" endPos="58000" dir="5400000" sy="-100000" algn="bl" rotWithShape="0"/>
              </a:effectLst>
            </a:endParaRPr>
          </a:p>
          <a:p>
            <a:pPr algn="ctr"/>
            <a:r>
              <a:rPr lang="en-US" altLang="zh-CN" sz="6600" b="1">
                <a:ln w="22225">
                  <a:solidFill>
                    <a:srgbClr val="FFFF00"/>
                  </a:solidFill>
                  <a:prstDash val="solid"/>
                </a:ln>
                <a:solidFill>
                  <a:srgbClr val="FF0000"/>
                </a:solidFill>
                <a:effectLst>
                  <a:glow rad="139700">
                    <a:schemeClr val="accent2">
                      <a:satMod val="175000"/>
                      <a:alpha val="40000"/>
                    </a:schemeClr>
                  </a:glow>
                  <a:outerShdw blurRad="50800" dist="38100" dir="2700000" algn="tl" rotWithShape="0">
                    <a:prstClr val="black">
                      <a:alpha val="40000"/>
                    </a:prstClr>
                  </a:outerShdw>
                  <a:reflection blurRad="6350" stA="60000" endA="900" endPos="58000" dir="5400000" sy="-100000" algn="bl" rotWithShape="0"/>
                </a:effectLst>
              </a:rPr>
              <a:t>——</a:t>
            </a:r>
            <a:r>
              <a:rPr lang="en-US" altLang="zh-CN" sz="4400" b="1">
                <a:ln w="22225">
                  <a:solidFill>
                    <a:srgbClr val="FFFF00"/>
                  </a:solidFill>
                  <a:prstDash val="solid"/>
                </a:ln>
                <a:solidFill>
                  <a:srgbClr val="FF0000"/>
                </a:solidFill>
                <a:effectLst>
                  <a:glow rad="139700">
                    <a:schemeClr val="accent2">
                      <a:satMod val="175000"/>
                      <a:alpha val="40000"/>
                    </a:schemeClr>
                  </a:glow>
                  <a:outerShdw blurRad="50800" dist="38100" dir="2700000" algn="tl" rotWithShape="0">
                    <a:prstClr val="black">
                      <a:alpha val="40000"/>
                    </a:prstClr>
                  </a:outerShdw>
                  <a:reflection blurRad="6350" stA="60000" endA="900" endPos="58000" dir="5400000" sy="-100000" algn="bl" rotWithShape="0"/>
                </a:effectLst>
              </a:rPr>
              <a:t>14-17</a:t>
            </a:r>
            <a:r>
              <a:rPr lang="zh-CN" altLang="en-US" sz="4400" b="1">
                <a:ln w="22225">
                  <a:solidFill>
                    <a:srgbClr val="FFFF00"/>
                  </a:solidFill>
                  <a:prstDash val="solid"/>
                </a:ln>
                <a:solidFill>
                  <a:srgbClr val="FF0000"/>
                </a:solidFill>
                <a:effectLst>
                  <a:glow rad="139700">
                    <a:schemeClr val="accent2">
                      <a:satMod val="175000"/>
                      <a:alpha val="40000"/>
                    </a:schemeClr>
                  </a:glow>
                  <a:outerShdw blurRad="50800" dist="38100" dir="2700000" algn="tl" rotWithShape="0">
                    <a:prstClr val="black">
                      <a:alpha val="40000"/>
                    </a:prstClr>
                  </a:outerShdw>
                  <a:reflection blurRad="6350" stA="60000" endA="900" endPos="58000" dir="5400000" sy="-100000" algn="bl" rotWithShape="0"/>
                </a:effectLst>
              </a:rPr>
              <a:t>世纪的文艺复兴</a:t>
            </a:r>
            <a:endParaRPr lang="zh-CN" altLang="en-US" sz="4400" b="1">
              <a:ln w="22225">
                <a:solidFill>
                  <a:srgbClr val="FFFF00"/>
                </a:solidFill>
                <a:prstDash val="solid"/>
              </a:ln>
              <a:solidFill>
                <a:srgbClr val="FF0000"/>
              </a:solidFill>
              <a:effectLst>
                <a:glow rad="139700">
                  <a:schemeClr val="accent2">
                    <a:satMod val="175000"/>
                    <a:alpha val="40000"/>
                  </a:schemeClr>
                </a:glow>
                <a:outerShdw blurRad="50800" dist="38100" dir="2700000" algn="tl" rotWithShape="0">
                  <a:prstClr val="black">
                    <a:alpha val="40000"/>
                  </a:prstClr>
                </a:outerShdw>
                <a:reflection blurRad="6350" stA="60000" endA="900" endPos="58000" dir="5400000" sy="-100000" algn="bl" rotWithShape="0"/>
              </a:effectLst>
            </a:endParaRPr>
          </a:p>
        </p:txBody>
      </p:sp>
      <p:sp>
        <p:nvSpPr>
          <p:cNvPr id="4" name="文本框 3"/>
          <p:cNvSpPr txBox="1"/>
          <p:nvPr/>
        </p:nvSpPr>
        <p:spPr>
          <a:xfrm>
            <a:off x="665480" y="4404360"/>
            <a:ext cx="11231880" cy="1753235"/>
          </a:xfrm>
          <a:prstGeom prst="rect">
            <a:avLst/>
          </a:prstGeom>
          <a:noFill/>
        </p:spPr>
        <p:txBody>
          <a:bodyPr wrap="square" rtlCol="0">
            <a:spAutoFit/>
          </a:bodyPr>
          <a:p>
            <a:r>
              <a:rPr lang="zh-CN" altLang="en-US" sz="3600" b="1">
                <a:solidFill>
                  <a:srgbClr val="000066"/>
                </a:solidFill>
              </a:rPr>
              <a:t>课标要求：</a:t>
            </a:r>
            <a:endParaRPr lang="zh-CN" altLang="en-US" sz="3600" b="1">
              <a:solidFill>
                <a:srgbClr val="000066"/>
              </a:solidFill>
            </a:endParaRPr>
          </a:p>
          <a:p>
            <a:r>
              <a:rPr lang="zh-CN" altLang="en-US" sz="3600" b="1">
                <a:solidFill>
                  <a:srgbClr val="000066"/>
                </a:solidFill>
              </a:rPr>
              <a:t>     </a:t>
            </a:r>
            <a:r>
              <a:rPr lang="en-US" altLang="zh-CN" sz="3600" b="1">
                <a:solidFill>
                  <a:srgbClr val="000066"/>
                </a:solidFill>
              </a:rPr>
              <a:t>1</a:t>
            </a:r>
            <a:r>
              <a:rPr lang="zh-CN" altLang="en-US" sz="3600" b="1">
                <a:solidFill>
                  <a:srgbClr val="000066"/>
                </a:solidFill>
              </a:rPr>
              <a:t>、知道薄伽丘等人的主要作品</a:t>
            </a:r>
            <a:endParaRPr lang="zh-CN" altLang="en-US" sz="3600" b="1">
              <a:solidFill>
                <a:srgbClr val="000066"/>
              </a:solidFill>
            </a:endParaRPr>
          </a:p>
          <a:p>
            <a:r>
              <a:rPr lang="zh-CN" altLang="en-US" sz="3600" b="1">
                <a:solidFill>
                  <a:srgbClr val="000066"/>
                </a:solidFill>
              </a:rPr>
              <a:t>     </a:t>
            </a:r>
            <a:r>
              <a:rPr lang="en-US" altLang="zh-CN" sz="3600" b="1">
                <a:solidFill>
                  <a:srgbClr val="000066"/>
                </a:solidFill>
              </a:rPr>
              <a:t>2</a:t>
            </a:r>
            <a:r>
              <a:rPr lang="zh-CN" altLang="en-US" sz="3600" b="1">
                <a:solidFill>
                  <a:srgbClr val="000066"/>
                </a:solidFill>
              </a:rPr>
              <a:t>、认识文艺复兴时期人文主义的内涵。</a:t>
            </a:r>
            <a:endParaRPr lang="zh-CN" altLang="en-US" sz="3600" b="1">
              <a:solidFill>
                <a:srgbClr val="000066"/>
              </a:solidFill>
            </a:endParaRPr>
          </a:p>
        </p:txBody>
      </p:sp>
      <p:sp>
        <p:nvSpPr>
          <p:cNvPr id="2" name="文本框 1"/>
          <p:cNvSpPr txBox="1"/>
          <p:nvPr/>
        </p:nvSpPr>
        <p:spPr>
          <a:xfrm>
            <a:off x="10602595" y="6212840"/>
            <a:ext cx="1482725" cy="645160"/>
          </a:xfrm>
          <a:prstGeom prst="rect">
            <a:avLst/>
          </a:prstGeom>
          <a:noFill/>
        </p:spPr>
        <p:txBody>
          <a:bodyPr wrap="square" rtlCol="0">
            <a:spAutoFit/>
            <a:scene3d>
              <a:camera prst="orthographicFront"/>
              <a:lightRig rig="threePt" dir="t"/>
            </a:scene3d>
          </a:bodyPr>
          <a:p>
            <a:r>
              <a:rPr lang="zh-CN" altLang="en-US">
                <a:solidFill>
                  <a:schemeClr val="tx1"/>
                </a:solidFill>
                <a:effectLst>
                  <a:outerShdw blurRad="38100" dist="19050" dir="2700000" algn="tl" rotWithShape="0">
                    <a:schemeClr val="dk1">
                      <a:alpha val="40000"/>
                    </a:schemeClr>
                  </a:outerShdw>
                </a:effectLst>
              </a:rPr>
              <a:t>欧洲进入中世纪</a:t>
            </a:r>
            <a:endParaRPr lang="zh-CN" altLang="en-US">
              <a:solidFill>
                <a:schemeClr val="tx1"/>
              </a:solidFill>
              <a:effectLst>
                <a:outerShdw blurRad="38100" dist="19050" dir="2700000" algn="tl" rotWithShape="0">
                  <a:schemeClr val="dk1">
                    <a:alpha val="40000"/>
                  </a:scheme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4386" name="Picture 8" descr="图片1"/>
          <p:cNvPicPr>
            <a:picLocks noChangeAspect="1"/>
          </p:cNvPicPr>
          <p:nvPr/>
        </p:nvPicPr>
        <p:blipFill>
          <a:blip r:embed="rId1"/>
          <a:stretch>
            <a:fillRect/>
          </a:stretch>
        </p:blipFill>
        <p:spPr>
          <a:xfrm>
            <a:off x="313690" y="0"/>
            <a:ext cx="11870690" cy="6858000"/>
          </a:xfrm>
          <a:prstGeom prst="rect">
            <a:avLst/>
          </a:prstGeom>
          <a:noFill/>
          <a:ln w="9525">
            <a:noFill/>
          </a:ln>
        </p:spPr>
      </p:pic>
      <p:sp>
        <p:nvSpPr>
          <p:cNvPr id="2" name="文本框 1"/>
          <p:cNvSpPr txBox="1"/>
          <p:nvPr/>
        </p:nvSpPr>
        <p:spPr>
          <a:xfrm>
            <a:off x="883920" y="1034415"/>
            <a:ext cx="10730865" cy="4030980"/>
          </a:xfrm>
          <a:prstGeom prst="rect">
            <a:avLst/>
          </a:prstGeom>
          <a:solidFill>
            <a:schemeClr val="bg1">
              <a:lumMod val="95000"/>
            </a:schemeClr>
          </a:solidFill>
        </p:spPr>
        <p:txBody>
          <a:bodyPr wrap="square" rtlCol="0">
            <a:spAutoFit/>
          </a:bodyPr>
          <a:p>
            <a:pPr lvl="0" algn="l"/>
            <a:r>
              <a:rPr lang="en-US" altLang="zh-CN" sz="3200" b="1" dirty="0" smtClean="0">
                <a:solidFill>
                  <a:schemeClr val="tx1"/>
                </a:solidFill>
                <a:latin typeface="黑体" panose="02010609060101010101" pitchFamily="2" charset="-122"/>
                <a:ea typeface="黑体" panose="02010609060101010101" pitchFamily="2" charset="-122"/>
                <a:sym typeface="+mn-ea"/>
              </a:rPr>
              <a:t>    </a:t>
            </a:r>
            <a:r>
              <a:rPr lang="zh-CN" altLang="en-US" sz="3200" b="1" dirty="0" smtClean="0">
                <a:solidFill>
                  <a:schemeClr val="tx1"/>
                </a:solidFill>
                <a:latin typeface="黑体" panose="02010609060101010101" pitchFamily="2" charset="-122"/>
                <a:ea typeface="黑体" panose="02010609060101010101" pitchFamily="2" charset="-122"/>
                <a:sym typeface="+mn-ea"/>
              </a:rPr>
              <a:t>完工于</a:t>
            </a:r>
            <a:r>
              <a:rPr lang="en-US" altLang="zh-CN" sz="3200" b="1" dirty="0" smtClean="0">
                <a:solidFill>
                  <a:schemeClr val="tx1"/>
                </a:solidFill>
                <a:latin typeface="黑体" panose="02010609060101010101" pitchFamily="2" charset="-122"/>
                <a:ea typeface="黑体" panose="02010609060101010101" pitchFamily="2" charset="-122"/>
                <a:sym typeface="+mn-ea"/>
              </a:rPr>
              <a:t>1436</a:t>
            </a:r>
            <a:r>
              <a:rPr lang="zh-CN" altLang="en-US" sz="3200" b="1" dirty="0" smtClean="0">
                <a:solidFill>
                  <a:schemeClr val="tx1"/>
                </a:solidFill>
                <a:latin typeface="黑体" panose="02010609060101010101" pitchFamily="2" charset="-122"/>
                <a:ea typeface="黑体" panose="02010609060101010101" pitchFamily="2" charset="-122"/>
                <a:sym typeface="+mn-ea"/>
              </a:rPr>
              <a:t>年的佛罗伦萨圣母百花大教堂是布鲁内莱斯基的经典作品之一。他改良了古罗马建筑技术，冲破天主教会把穹顶看做异教庙宇的戒律，穹顶的塔式天窗使光线射入教堂。后人将这光束誉为（    ）</a:t>
            </a:r>
            <a:endParaRPr lang="zh-CN" altLang="en-US" sz="3200" b="1" dirty="0" smtClean="0">
              <a:solidFill>
                <a:schemeClr val="tx1"/>
              </a:solidFill>
              <a:latin typeface="黑体" panose="02010609060101010101" pitchFamily="2" charset="-122"/>
              <a:ea typeface="黑体" panose="02010609060101010101" pitchFamily="2" charset="-122"/>
              <a:sym typeface="+mn-ea"/>
            </a:endParaRPr>
          </a:p>
          <a:p>
            <a:pPr lvl="0" algn="l"/>
            <a:r>
              <a:rPr lang="en-US" altLang="zh-CN" sz="3200" b="1" dirty="0" smtClean="0">
                <a:solidFill>
                  <a:schemeClr val="tx1"/>
                </a:solidFill>
                <a:latin typeface="黑体" panose="02010609060101010101" pitchFamily="2" charset="-122"/>
                <a:ea typeface="黑体" panose="02010609060101010101" pitchFamily="2" charset="-122"/>
                <a:sym typeface="+mn-ea"/>
              </a:rPr>
              <a:t>A.</a:t>
            </a:r>
            <a:r>
              <a:rPr lang="zh-CN" altLang="en-US" sz="3200" b="1" dirty="0" smtClean="0">
                <a:solidFill>
                  <a:schemeClr val="tx1"/>
                </a:solidFill>
                <a:latin typeface="黑体" panose="02010609060101010101" pitchFamily="2" charset="-122"/>
                <a:ea typeface="黑体" panose="02010609060101010101" pitchFamily="2" charset="-122"/>
                <a:sym typeface="+mn-ea"/>
              </a:rPr>
              <a:t>西方人文精神觉醒的第一道晨光</a:t>
            </a:r>
            <a:endParaRPr lang="zh-CN" altLang="en-US" sz="3200" b="1" dirty="0" smtClean="0">
              <a:solidFill>
                <a:schemeClr val="tx1"/>
              </a:solidFill>
              <a:latin typeface="黑体" panose="02010609060101010101" pitchFamily="2" charset="-122"/>
              <a:ea typeface="黑体" panose="02010609060101010101" pitchFamily="2" charset="-122"/>
              <a:sym typeface="+mn-ea"/>
            </a:endParaRPr>
          </a:p>
          <a:p>
            <a:pPr lvl="0" algn="l"/>
            <a:r>
              <a:rPr lang="en-US" altLang="zh-CN" sz="3200" b="1" dirty="0" smtClean="0">
                <a:solidFill>
                  <a:schemeClr val="tx1"/>
                </a:solidFill>
                <a:latin typeface="黑体" panose="02010609060101010101" pitchFamily="2" charset="-122"/>
                <a:ea typeface="黑体" panose="02010609060101010101" pitchFamily="2" charset="-122"/>
                <a:sym typeface="+mn-ea"/>
              </a:rPr>
              <a:t>B.</a:t>
            </a:r>
            <a:r>
              <a:rPr lang="zh-CN" altLang="en-US" sz="3200" b="1" dirty="0" smtClean="0">
                <a:solidFill>
                  <a:schemeClr val="tx1"/>
                </a:solidFill>
                <a:latin typeface="黑体" panose="02010609060101010101" pitchFamily="2" charset="-122"/>
                <a:ea typeface="黑体" panose="02010609060101010101" pitchFamily="2" charset="-122"/>
                <a:sym typeface="+mn-ea"/>
              </a:rPr>
              <a:t>主张以人为本、追求现世幸福的阳光</a:t>
            </a:r>
            <a:endParaRPr lang="zh-CN" altLang="en-US" sz="3200" b="1" dirty="0" smtClean="0">
              <a:solidFill>
                <a:schemeClr val="tx1"/>
              </a:solidFill>
              <a:latin typeface="黑体" panose="02010609060101010101" pitchFamily="2" charset="-122"/>
              <a:ea typeface="黑体" panose="02010609060101010101" pitchFamily="2" charset="-122"/>
              <a:sym typeface="+mn-ea"/>
            </a:endParaRPr>
          </a:p>
          <a:p>
            <a:pPr lvl="0" algn="l"/>
            <a:r>
              <a:rPr lang="en-US" altLang="zh-CN" sz="3200" b="1" dirty="0" smtClean="0">
                <a:solidFill>
                  <a:schemeClr val="tx1"/>
                </a:solidFill>
                <a:latin typeface="黑体" panose="02010609060101010101" pitchFamily="2" charset="-122"/>
                <a:ea typeface="黑体" panose="02010609060101010101" pitchFamily="2" charset="-122"/>
                <a:sym typeface="+mn-ea"/>
              </a:rPr>
              <a:t>C.</a:t>
            </a:r>
            <a:r>
              <a:rPr lang="zh-CN" altLang="en-US" sz="3200" b="1" dirty="0" smtClean="0">
                <a:solidFill>
                  <a:schemeClr val="tx1"/>
                </a:solidFill>
                <a:latin typeface="黑体" panose="02010609060101010101" pitchFamily="2" charset="-122"/>
                <a:ea typeface="黑体" panose="02010609060101010101" pitchFamily="2" charset="-122"/>
                <a:sym typeface="+mn-ea"/>
              </a:rPr>
              <a:t>新教引领下打破教会束缚的霞光</a:t>
            </a:r>
            <a:endParaRPr lang="zh-CN" altLang="en-US" sz="3200" b="1" dirty="0" smtClean="0">
              <a:solidFill>
                <a:schemeClr val="tx1"/>
              </a:solidFill>
              <a:latin typeface="黑体" panose="02010609060101010101" pitchFamily="2" charset="-122"/>
              <a:ea typeface="黑体" panose="02010609060101010101" pitchFamily="2" charset="-122"/>
              <a:sym typeface="+mn-ea"/>
            </a:endParaRPr>
          </a:p>
          <a:p>
            <a:pPr lvl="0" algn="l"/>
            <a:r>
              <a:rPr lang="en-US" altLang="zh-CN" sz="3200" b="1" dirty="0" smtClean="0">
                <a:solidFill>
                  <a:schemeClr val="tx1"/>
                </a:solidFill>
                <a:latin typeface="黑体" panose="02010609060101010101" pitchFamily="2" charset="-122"/>
                <a:ea typeface="黑体" panose="02010609060101010101" pitchFamily="2" charset="-122"/>
                <a:sym typeface="+mn-ea"/>
              </a:rPr>
              <a:t>D.</a:t>
            </a:r>
            <a:r>
              <a:rPr lang="zh-CN" altLang="en-US" sz="3200" b="1" dirty="0" smtClean="0">
                <a:solidFill>
                  <a:schemeClr val="tx1"/>
                </a:solidFill>
                <a:latin typeface="黑体" panose="02010609060101010101" pitchFamily="2" charset="-122"/>
                <a:ea typeface="黑体" panose="02010609060101010101" pitchFamily="2" charset="-122"/>
                <a:sym typeface="+mn-ea"/>
              </a:rPr>
              <a:t>告别君主专制迎来民主自由的曙光</a:t>
            </a:r>
            <a:endParaRPr lang="zh-CN" altLang="en-US" sz="3200" b="1" dirty="0" smtClean="0">
              <a:solidFill>
                <a:schemeClr val="tx1"/>
              </a:solidFill>
              <a:latin typeface="黑体" panose="02010609060101010101" pitchFamily="2" charset="-122"/>
              <a:ea typeface="黑体" panose="02010609060101010101" pitchFamily="2" charset="-122"/>
              <a:sym typeface="+mn-ea"/>
            </a:endParaRPr>
          </a:p>
        </p:txBody>
      </p:sp>
      <p:sp>
        <p:nvSpPr>
          <p:cNvPr id="7" name="矩形 6"/>
          <p:cNvSpPr/>
          <p:nvPr/>
        </p:nvSpPr>
        <p:spPr>
          <a:xfrm>
            <a:off x="7204710" y="2284730"/>
            <a:ext cx="909955" cy="1198880"/>
          </a:xfrm>
          <a:prstGeom prst="rect">
            <a:avLst/>
          </a:prstGeom>
          <a:noFill/>
          <a:ln>
            <a:noFill/>
          </a:ln>
        </p:spPr>
        <p:txBody>
          <a:bodyPr wrap="square" rtlCol="0" anchor="t">
            <a:spAutoFit/>
          </a:bodyPr>
          <a:p>
            <a:pPr algn="ctr"/>
            <a:r>
              <a:rPr lang="en-US" altLang="zh-CN" sz="7200" b="1">
                <a:ln w="6600">
                  <a:solidFill>
                    <a:schemeClr val="accent2"/>
                  </a:solidFill>
                  <a:prstDash val="solid"/>
                </a:ln>
                <a:solidFill>
                  <a:srgbClr val="FF0000"/>
                </a:solidFill>
                <a:effectLst>
                  <a:outerShdw dist="38100" dir="2700000" algn="tl" rotWithShape="0">
                    <a:schemeClr val="accent2"/>
                  </a:outerShdw>
                </a:effectLst>
              </a:rPr>
              <a:t>B</a:t>
            </a:r>
            <a:endParaRPr lang="en-US" altLang="zh-CN" sz="7200" b="1">
              <a:ln w="6600">
                <a:solidFill>
                  <a:schemeClr val="accent2"/>
                </a:solidFill>
                <a:prstDash val="solid"/>
              </a:ln>
              <a:solidFill>
                <a:srgbClr val="FF0000"/>
              </a:solidFill>
              <a:effectLst>
                <a:outerShdw dist="38100" dir="2700000" algn="tl" rotWithShape="0">
                  <a:schemeClr val="accent2"/>
                </a:outerShdw>
              </a:effectLst>
            </a:endParaRPr>
          </a:p>
        </p:txBody>
      </p:sp>
      <p:sp>
        <p:nvSpPr>
          <p:cNvPr id="3" name="文本框 2"/>
          <p:cNvSpPr txBox="1"/>
          <p:nvPr/>
        </p:nvSpPr>
        <p:spPr>
          <a:xfrm>
            <a:off x="883920" y="266065"/>
            <a:ext cx="3376930" cy="768350"/>
          </a:xfrm>
          <a:prstGeom prst="rect">
            <a:avLst/>
          </a:prstGeom>
          <a:noFill/>
        </p:spPr>
        <p:txBody>
          <a:bodyPr wrap="square" rtlCol="0">
            <a:spAutoFit/>
          </a:bodyPr>
          <a:p>
            <a:r>
              <a:rPr lang="zh-CN" altLang="en-US" sz="4400" b="1" i="1">
                <a:ln>
                  <a:solidFill>
                    <a:srgbClr val="0000FF"/>
                  </a:solidFill>
                </a:ln>
                <a:solidFill>
                  <a:schemeClr val="accent1"/>
                </a:solidFill>
                <a:effectLst>
                  <a:outerShdw blurRad="38100" dist="38100" dir="2700000" algn="tl">
                    <a:srgbClr val="000000">
                      <a:alpha val="43137"/>
                    </a:srgbClr>
                  </a:outerShdw>
                </a:effectLst>
              </a:rPr>
              <a:t>请你鉴赏</a:t>
            </a:r>
            <a:endParaRPr lang="zh-CN" altLang="en-US" sz="4400" b="1" i="1">
              <a:ln>
                <a:solidFill>
                  <a:srgbClr val="0000FF"/>
                </a:solidFill>
              </a:ln>
              <a:solidFill>
                <a:schemeClr val="accent1"/>
              </a:solidFill>
              <a:effectLst>
                <a:outerShdw blurRad="38100" dist="38100" dir="2700000" algn="tl">
                  <a:srgbClr val="000000">
                    <a:alpha val="43137"/>
                  </a:srgbClr>
                </a:outerShdw>
              </a:effectLst>
            </a:endParaRPr>
          </a:p>
        </p:txBody>
      </p:sp>
      <p:pic>
        <p:nvPicPr>
          <p:cNvPr id="4" name="图片 3"/>
          <p:cNvPicPr>
            <a:picLocks noChangeAspect="1"/>
          </p:cNvPicPr>
          <p:nvPr/>
        </p:nvPicPr>
        <p:blipFill>
          <a:blip r:embed="rId2"/>
          <a:stretch>
            <a:fillRect/>
          </a:stretch>
        </p:blipFill>
        <p:spPr>
          <a:xfrm>
            <a:off x="8465185" y="2593340"/>
            <a:ext cx="3149600" cy="380936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4386" name="Picture 8" descr="图片1"/>
          <p:cNvPicPr>
            <a:picLocks noChangeAspect="1"/>
          </p:cNvPicPr>
          <p:nvPr/>
        </p:nvPicPr>
        <p:blipFill>
          <a:blip r:embed="rId1"/>
          <a:stretch>
            <a:fillRect/>
          </a:stretch>
        </p:blipFill>
        <p:spPr>
          <a:xfrm>
            <a:off x="313690" y="0"/>
            <a:ext cx="11870690" cy="6858000"/>
          </a:xfrm>
          <a:prstGeom prst="rect">
            <a:avLst/>
          </a:prstGeom>
          <a:noFill/>
          <a:ln w="9525">
            <a:noFill/>
          </a:ln>
        </p:spPr>
      </p:pic>
      <p:sp>
        <p:nvSpPr>
          <p:cNvPr id="4" name="文本框 3"/>
          <p:cNvSpPr txBox="1"/>
          <p:nvPr/>
        </p:nvSpPr>
        <p:spPr>
          <a:xfrm>
            <a:off x="10942320" y="6212840"/>
            <a:ext cx="1143000" cy="368300"/>
          </a:xfrm>
          <a:prstGeom prst="rect">
            <a:avLst/>
          </a:prstGeom>
          <a:noFill/>
        </p:spPr>
        <p:txBody>
          <a:bodyPr wrap="square" rtlCol="0">
            <a:spAutoFit/>
            <a:scene3d>
              <a:camera prst="orthographicFront"/>
              <a:lightRig rig="threePt" dir="t"/>
            </a:scene3d>
          </a:bodyPr>
          <a:p>
            <a:r>
              <a:rPr lang="zh-CN" altLang="en-US">
                <a:solidFill>
                  <a:schemeClr val="tx1"/>
                </a:solidFill>
                <a:effectLst>
                  <a:outerShdw blurRad="38100" dist="19050" dir="2700000" algn="tl" rotWithShape="0">
                    <a:schemeClr val="dk1">
                      <a:alpha val="40000"/>
                    </a:schemeClr>
                  </a:outerShdw>
                </a:effectLst>
              </a:rPr>
              <a:t>运动实质</a:t>
            </a:r>
            <a:endParaRPr lang="zh-CN" altLang="en-US">
              <a:solidFill>
                <a:schemeClr val="tx1"/>
              </a:solidFill>
              <a:effectLst>
                <a:outerShdw blurRad="38100" dist="19050" dir="2700000" algn="tl" rotWithShape="0">
                  <a:schemeClr val="dk1">
                    <a:alpha val="40000"/>
                  </a:schemeClr>
                </a:outerShdw>
              </a:effectLst>
            </a:endParaRPr>
          </a:p>
        </p:txBody>
      </p:sp>
      <p:graphicFrame>
        <p:nvGraphicFramePr>
          <p:cNvPr id="5" name="表格 4"/>
          <p:cNvGraphicFramePr/>
          <p:nvPr/>
        </p:nvGraphicFramePr>
        <p:xfrm>
          <a:off x="213360" y="640080"/>
          <a:ext cx="11730990" cy="5486400"/>
        </p:xfrm>
        <a:graphic>
          <a:graphicData uri="http://schemas.openxmlformats.org/drawingml/2006/table">
            <a:tbl>
              <a:tblPr firstRow="1" bandRow="1">
                <a:tableStyleId>{5C22544A-7EE6-4342-B048-85BDC9FD1C3A}</a:tableStyleId>
              </a:tblPr>
              <a:tblGrid>
                <a:gridCol w="827405"/>
                <a:gridCol w="675005"/>
                <a:gridCol w="934085"/>
                <a:gridCol w="1299845"/>
                <a:gridCol w="5506085"/>
                <a:gridCol w="2488565"/>
              </a:tblGrid>
              <a:tr h="396240">
                <a:tc>
                  <a:txBody>
                    <a:bodyPr/>
                    <a:p>
                      <a:pPr>
                        <a:buNone/>
                      </a:pPr>
                      <a:r>
                        <a:rPr lang="zh-CN" altLang="en-US" sz="2400" b="1"/>
                        <a:t>时期</a:t>
                      </a:r>
                      <a:endParaRPr lang="zh-CN" altLang="en-US" sz="2400" b="1"/>
                    </a:p>
                  </a:txBody>
                  <a:tcPr/>
                </a:tc>
                <a:tc>
                  <a:txBody>
                    <a:bodyPr/>
                    <a:p>
                      <a:pPr>
                        <a:buNone/>
                      </a:pPr>
                      <a:r>
                        <a:rPr lang="zh-CN" altLang="en-US" sz="2400" b="1"/>
                        <a:t>领域</a:t>
                      </a:r>
                      <a:endParaRPr lang="zh-CN" altLang="en-US" sz="2400" b="1"/>
                    </a:p>
                  </a:txBody>
                  <a:tcPr/>
                </a:tc>
                <a:tc>
                  <a:txBody>
                    <a:bodyPr/>
                    <a:p>
                      <a:pPr>
                        <a:buNone/>
                      </a:pPr>
                      <a:r>
                        <a:rPr lang="zh-CN" altLang="en-US" sz="2400" b="1"/>
                        <a:t>国别</a:t>
                      </a:r>
                      <a:endParaRPr lang="zh-CN" altLang="en-US" sz="2400" b="1"/>
                    </a:p>
                  </a:txBody>
                  <a:tcPr/>
                </a:tc>
                <a:tc>
                  <a:txBody>
                    <a:bodyPr/>
                    <a:p>
                      <a:pPr>
                        <a:buNone/>
                      </a:pPr>
                      <a:r>
                        <a:rPr lang="zh-CN" altLang="en-US" sz="2400" b="1"/>
                        <a:t>人物</a:t>
                      </a:r>
                      <a:endParaRPr lang="zh-CN" altLang="en-US" sz="2400" b="1"/>
                    </a:p>
                  </a:txBody>
                  <a:tcPr/>
                </a:tc>
                <a:tc>
                  <a:txBody>
                    <a:bodyPr/>
                    <a:p>
                      <a:pPr>
                        <a:buNone/>
                      </a:pPr>
                      <a:r>
                        <a:rPr lang="zh-CN" altLang="en-US" sz="2400" b="1"/>
                        <a:t>代表作及地位</a:t>
                      </a:r>
                      <a:endParaRPr lang="zh-CN" altLang="en-US" sz="2400" b="1"/>
                    </a:p>
                  </a:txBody>
                  <a:tcPr/>
                </a:tc>
                <a:tc>
                  <a:txBody>
                    <a:bodyPr/>
                    <a:p>
                      <a:pPr>
                        <a:buNone/>
                      </a:pPr>
                      <a:r>
                        <a:rPr lang="zh-CN" altLang="en-US" sz="2400" b="1"/>
                        <a:t>核心思想</a:t>
                      </a:r>
                      <a:endParaRPr lang="zh-CN" altLang="en-US" sz="2400" b="1"/>
                    </a:p>
                  </a:txBody>
                  <a:tcPr/>
                </a:tc>
              </a:tr>
              <a:tr h="381000">
                <a:tc rowSpan="3">
                  <a:txBody>
                    <a:bodyPr/>
                    <a:p>
                      <a:pPr>
                        <a:buNone/>
                      </a:pPr>
                      <a:r>
                        <a:rPr lang="zh-CN" altLang="en-US" sz="2400" b="1"/>
                        <a:t>早期</a:t>
                      </a:r>
                      <a:r>
                        <a:rPr lang="en-US" altLang="zh-CN" sz="2400" b="1"/>
                        <a:t>14</a:t>
                      </a:r>
                      <a:r>
                        <a:rPr lang="zh-CN" altLang="en-US" sz="2400" b="1"/>
                        <a:t>世纪</a:t>
                      </a:r>
                      <a:endParaRPr lang="zh-CN" altLang="en-US" sz="2400" b="1"/>
                    </a:p>
                  </a:txBody>
                  <a:tcPr/>
                </a:tc>
                <a:tc rowSpan="3">
                  <a:txBody>
                    <a:bodyPr/>
                    <a:p>
                      <a:pPr>
                        <a:buNone/>
                      </a:pPr>
                      <a:r>
                        <a:rPr lang="zh-CN" altLang="en-US" sz="2400" b="1"/>
                        <a:t>文学三杰</a:t>
                      </a:r>
                      <a:endParaRPr lang="zh-CN" altLang="en-US" sz="2400" b="1"/>
                    </a:p>
                  </a:txBody>
                  <a:tcPr/>
                </a:tc>
                <a:tc rowSpan="3">
                  <a:txBody>
                    <a:bodyPr/>
                    <a:p>
                      <a:pPr>
                        <a:buNone/>
                      </a:pPr>
                      <a:r>
                        <a:rPr lang="zh-CN" altLang="en-US" sz="2400" b="1"/>
                        <a:t>意大利</a:t>
                      </a:r>
                      <a:endParaRPr lang="zh-CN" altLang="en-US" sz="2400" b="1"/>
                    </a:p>
                  </a:txBody>
                  <a:tcPr/>
                </a:tc>
                <a:tc>
                  <a:txBody>
                    <a:bodyPr/>
                    <a:p>
                      <a:pPr>
                        <a:buNone/>
                      </a:pPr>
                      <a:r>
                        <a:rPr lang="zh-CN" altLang="en-US" sz="2400" b="1"/>
                        <a:t>但丁</a:t>
                      </a:r>
                      <a:endParaRPr lang="zh-CN" altLang="en-US" sz="2400" b="1"/>
                    </a:p>
                  </a:txBody>
                  <a:tcPr/>
                </a:tc>
                <a:tc>
                  <a:txBody>
                    <a:bodyPr/>
                    <a:p>
                      <a:pPr>
                        <a:buNone/>
                      </a:pPr>
                      <a:r>
                        <a:rPr lang="zh-CN" altLang="en-US" sz="2400" b="1"/>
                        <a:t>长篇诗歌《神曲》，</a:t>
                      </a:r>
                      <a:r>
                        <a:rPr lang="en-US" altLang="zh-CN" sz="2400" b="1"/>
                        <a:t>“</a:t>
                      </a:r>
                      <a:r>
                        <a:rPr lang="zh-CN" altLang="en-US" sz="2400" b="1"/>
                        <a:t>文艺复兴的先驱</a:t>
                      </a:r>
                      <a:r>
                        <a:rPr lang="en-US" altLang="zh-CN" sz="2400" b="1"/>
                        <a:t>”</a:t>
                      </a:r>
                      <a:endParaRPr lang="en-US" altLang="zh-CN" sz="2400" b="1"/>
                    </a:p>
                  </a:txBody>
                  <a:tcPr/>
                </a:tc>
                <a:tc rowSpan="7">
                  <a:txBody>
                    <a:bodyPr/>
                    <a:p>
                      <a:pPr>
                        <a:buNone/>
                      </a:pPr>
                      <a:r>
                        <a:rPr lang="zh-CN" altLang="en-US" sz="2800" b="1">
                          <a:solidFill>
                            <a:srgbClr val="FF0000"/>
                          </a:solidFill>
                        </a:rPr>
                        <a:t>人文主义：</a:t>
                      </a:r>
                      <a:endParaRPr lang="zh-CN" altLang="en-US" sz="2800" b="1">
                        <a:solidFill>
                          <a:srgbClr val="FF0000"/>
                        </a:solidFill>
                      </a:endParaRPr>
                    </a:p>
                    <a:p>
                      <a:pPr>
                        <a:buNone/>
                      </a:pPr>
                      <a:r>
                        <a:rPr lang="zh-CN" altLang="en-US" sz="2800" b="1">
                          <a:solidFill>
                            <a:srgbClr val="FF0000"/>
                          </a:solidFill>
                        </a:rPr>
                        <a:t>  </a:t>
                      </a:r>
                      <a:endParaRPr lang="zh-CN" altLang="en-US" sz="2800" b="1">
                        <a:solidFill>
                          <a:srgbClr val="FF0000"/>
                        </a:solidFill>
                      </a:endParaRPr>
                    </a:p>
                    <a:p>
                      <a:pPr>
                        <a:buNone/>
                      </a:pPr>
                      <a:r>
                        <a:rPr lang="zh-CN" altLang="en-US" sz="2800" b="1">
                          <a:solidFill>
                            <a:srgbClr val="FF0000"/>
                          </a:solidFill>
                        </a:rPr>
                        <a:t>   以人为中心，肯定人的价值尊严；</a:t>
                      </a:r>
                      <a:endParaRPr lang="zh-CN" altLang="en-US" sz="2800" b="1">
                        <a:solidFill>
                          <a:srgbClr val="FF0000"/>
                        </a:solidFill>
                      </a:endParaRPr>
                    </a:p>
                    <a:p>
                      <a:pPr>
                        <a:buNone/>
                      </a:pPr>
                      <a:endParaRPr lang="zh-CN" altLang="en-US" sz="2800" b="1">
                        <a:solidFill>
                          <a:srgbClr val="FF0000"/>
                        </a:solidFill>
                      </a:endParaRPr>
                    </a:p>
                    <a:p>
                      <a:pPr>
                        <a:buNone/>
                      </a:pPr>
                      <a:r>
                        <a:rPr lang="zh-CN" altLang="en-US" sz="2800" b="1">
                          <a:solidFill>
                            <a:srgbClr val="FF0000"/>
                          </a:solidFill>
                        </a:rPr>
                        <a:t>   鼓吹思想自由、个性解放</a:t>
                      </a:r>
                      <a:endParaRPr lang="zh-CN" altLang="en-US" sz="2800" b="1">
                        <a:solidFill>
                          <a:srgbClr val="FF0000"/>
                        </a:solidFill>
                      </a:endParaRPr>
                    </a:p>
                  </a:txBody>
                  <a:tcPr/>
                </a:tc>
              </a:tr>
              <a:tr h="381000">
                <a:tc vMerge="1">
                  <a:tcPr/>
                </a:tc>
                <a:tc vMerge="1">
                  <a:tcPr/>
                </a:tc>
                <a:tc vMerge="1">
                  <a:tcPr/>
                </a:tc>
                <a:tc>
                  <a:txBody>
                    <a:bodyPr/>
                    <a:p>
                      <a:pPr>
                        <a:buNone/>
                      </a:pPr>
                      <a:r>
                        <a:rPr lang="zh-CN" altLang="en-US" sz="2400" b="1"/>
                        <a:t>彼特拉克</a:t>
                      </a:r>
                      <a:endParaRPr lang="zh-CN" altLang="en-US" sz="2400" b="1"/>
                    </a:p>
                  </a:txBody>
                  <a:tcPr/>
                </a:tc>
                <a:tc>
                  <a:txBody>
                    <a:bodyPr/>
                    <a:p>
                      <a:pPr>
                        <a:buNone/>
                      </a:pPr>
                      <a:r>
                        <a:rPr lang="zh-CN" altLang="en-US" sz="2400" b="1"/>
                        <a:t>诗集《歌集》，</a:t>
                      </a:r>
                      <a:r>
                        <a:rPr lang="en-US" altLang="zh-CN" sz="2400" b="1"/>
                        <a:t>“</a:t>
                      </a:r>
                      <a:r>
                        <a:rPr lang="zh-CN" altLang="en-US" sz="2400" b="1"/>
                        <a:t>人文主义之父</a:t>
                      </a:r>
                      <a:r>
                        <a:rPr lang="en-US" altLang="zh-CN" sz="2400" b="1"/>
                        <a:t>”</a:t>
                      </a:r>
                      <a:endParaRPr lang="en-US" altLang="zh-CN" sz="2400" b="1"/>
                    </a:p>
                  </a:txBody>
                  <a:tcPr/>
                </a:tc>
                <a:tc vMerge="1">
                  <a:tcPr/>
                </a:tc>
              </a:tr>
              <a:tr h="381000">
                <a:tc vMerge="1">
                  <a:tcPr/>
                </a:tc>
                <a:tc vMerge="1">
                  <a:tcPr/>
                </a:tc>
                <a:tc vMerge="1">
                  <a:tcPr/>
                </a:tc>
                <a:tc>
                  <a:txBody>
                    <a:bodyPr/>
                    <a:p>
                      <a:pPr>
                        <a:buNone/>
                      </a:pPr>
                      <a:r>
                        <a:rPr lang="zh-CN" altLang="en-US" sz="2400" b="1"/>
                        <a:t>薄伽丘</a:t>
                      </a:r>
                      <a:endParaRPr lang="zh-CN" altLang="en-US" sz="2400" b="1"/>
                    </a:p>
                  </a:txBody>
                  <a:tcPr/>
                </a:tc>
                <a:tc>
                  <a:txBody>
                    <a:bodyPr/>
                    <a:p>
                      <a:pPr>
                        <a:buNone/>
                      </a:pPr>
                      <a:r>
                        <a:rPr lang="zh-CN" altLang="en-US" sz="2400" b="1"/>
                        <a:t>短篇小说《十日谈》，欧洲文学史上第一部现实主义著作</a:t>
                      </a:r>
                      <a:endParaRPr lang="zh-CN" altLang="en-US" sz="2400" b="1"/>
                    </a:p>
                  </a:txBody>
                  <a:tcPr/>
                </a:tc>
                <a:tc vMerge="1">
                  <a:tcPr/>
                </a:tc>
              </a:tr>
              <a:tr h="381000">
                <a:tc rowSpan="3">
                  <a:txBody>
                    <a:bodyPr/>
                    <a:p>
                      <a:pPr>
                        <a:buNone/>
                      </a:pPr>
                      <a:r>
                        <a:rPr lang="zh-CN" altLang="en-US" sz="2400" b="1"/>
                        <a:t>中期</a:t>
                      </a:r>
                      <a:r>
                        <a:rPr lang="en-US" altLang="zh-CN" sz="2400" b="1"/>
                        <a:t>15</a:t>
                      </a:r>
                      <a:r>
                        <a:rPr lang="zh-CN" altLang="en-US" sz="2400" b="1"/>
                        <a:t>世纪</a:t>
                      </a:r>
                      <a:endParaRPr lang="zh-CN" altLang="en-US" sz="2400" b="1"/>
                    </a:p>
                  </a:txBody>
                  <a:tcPr/>
                </a:tc>
                <a:tc rowSpan="3">
                  <a:txBody>
                    <a:bodyPr/>
                    <a:p>
                      <a:pPr>
                        <a:buNone/>
                      </a:pPr>
                      <a:r>
                        <a:rPr lang="zh-CN" altLang="en-US" sz="2400" b="1"/>
                        <a:t>美术三杰</a:t>
                      </a:r>
                      <a:endParaRPr lang="zh-CN" altLang="en-US" sz="2400" b="1"/>
                    </a:p>
                  </a:txBody>
                  <a:tcPr/>
                </a:tc>
                <a:tc rowSpan="3">
                  <a:txBody>
                    <a:bodyPr/>
                    <a:p>
                      <a:pPr>
                        <a:buNone/>
                      </a:pPr>
                      <a:r>
                        <a:rPr lang="zh-CN" altLang="en-US" sz="2400" b="1"/>
                        <a:t>意大利</a:t>
                      </a:r>
                      <a:endParaRPr lang="zh-CN" altLang="en-US" sz="2400" b="1"/>
                    </a:p>
                  </a:txBody>
                  <a:tcPr/>
                </a:tc>
                <a:tc>
                  <a:txBody>
                    <a:bodyPr/>
                    <a:p>
                      <a:pPr>
                        <a:buNone/>
                      </a:pPr>
                      <a:r>
                        <a:rPr lang="zh-CN" altLang="en-US" sz="2400" b="1"/>
                        <a:t>达</a:t>
                      </a:r>
                      <a:r>
                        <a:rPr lang="en-US" altLang="zh-CN" sz="2400" b="1"/>
                        <a:t>·</a:t>
                      </a:r>
                      <a:r>
                        <a:rPr lang="zh-CN" altLang="en-US" sz="2400" b="1"/>
                        <a:t>芬奇</a:t>
                      </a:r>
                      <a:endParaRPr lang="zh-CN" altLang="en-US" sz="2400" b="1"/>
                    </a:p>
                  </a:txBody>
                  <a:tcPr/>
                </a:tc>
                <a:tc>
                  <a:txBody>
                    <a:bodyPr/>
                    <a:p>
                      <a:pPr>
                        <a:buNone/>
                      </a:pPr>
                      <a:r>
                        <a:rPr lang="zh-CN" altLang="en-US" sz="2400" b="1"/>
                        <a:t>《蒙娜丽莎》、《最后的晚餐》</a:t>
                      </a:r>
                      <a:endParaRPr lang="zh-CN" altLang="en-US" sz="2400" b="1"/>
                    </a:p>
                  </a:txBody>
                  <a:tcPr/>
                </a:tc>
                <a:tc vMerge="1">
                  <a:tcPr/>
                </a:tc>
              </a:tr>
              <a:tr h="381000">
                <a:tc vMerge="1">
                  <a:tcPr/>
                </a:tc>
                <a:tc vMerge="1">
                  <a:tcPr/>
                </a:tc>
                <a:tc vMerge="1">
                  <a:tcPr/>
                </a:tc>
                <a:tc>
                  <a:txBody>
                    <a:bodyPr/>
                    <a:p>
                      <a:pPr>
                        <a:buNone/>
                      </a:pPr>
                      <a:r>
                        <a:rPr lang="zh-CN" altLang="en-US" sz="2400" b="1"/>
                        <a:t>米开朗琪罗</a:t>
                      </a:r>
                      <a:endParaRPr lang="zh-CN" altLang="en-US" sz="2400" b="1"/>
                    </a:p>
                  </a:txBody>
                  <a:tcPr/>
                </a:tc>
                <a:tc>
                  <a:txBody>
                    <a:bodyPr/>
                    <a:p>
                      <a:pPr>
                        <a:buNone/>
                      </a:pPr>
                      <a:r>
                        <a:rPr lang="zh-CN" altLang="en-US" sz="2400" b="1"/>
                        <a:t>《大卫》</a:t>
                      </a:r>
                      <a:endParaRPr lang="zh-CN" altLang="en-US" sz="2400" b="1"/>
                    </a:p>
                  </a:txBody>
                  <a:tcPr/>
                </a:tc>
                <a:tc vMerge="1">
                  <a:tcPr/>
                </a:tc>
              </a:tr>
              <a:tr h="381000">
                <a:tc vMerge="1">
                  <a:tcPr/>
                </a:tc>
                <a:tc vMerge="1">
                  <a:tcPr/>
                </a:tc>
                <a:tc vMerge="1">
                  <a:tcPr/>
                </a:tc>
                <a:tc>
                  <a:txBody>
                    <a:bodyPr/>
                    <a:p>
                      <a:pPr>
                        <a:buNone/>
                      </a:pPr>
                      <a:r>
                        <a:rPr lang="zh-CN" altLang="en-US" sz="2400" b="1"/>
                        <a:t>拉斐尔</a:t>
                      </a:r>
                      <a:endParaRPr lang="zh-CN" altLang="en-US" sz="2400" b="1"/>
                    </a:p>
                  </a:txBody>
                  <a:tcPr/>
                </a:tc>
                <a:tc>
                  <a:txBody>
                    <a:bodyPr/>
                    <a:p>
                      <a:pPr>
                        <a:buNone/>
                      </a:pPr>
                      <a:r>
                        <a:rPr lang="zh-CN" altLang="en-US" sz="2400" b="1"/>
                        <a:t>《西斯廷圣母》</a:t>
                      </a:r>
                      <a:endParaRPr lang="zh-CN" altLang="en-US" sz="2400" b="1"/>
                    </a:p>
                  </a:txBody>
                  <a:tcPr/>
                </a:tc>
                <a:tc vMerge="1">
                  <a:tcPr/>
                </a:tc>
              </a:tr>
              <a:tr h="381000">
                <a:tc>
                  <a:txBody>
                    <a:bodyPr/>
                    <a:p>
                      <a:pPr>
                        <a:buNone/>
                      </a:pPr>
                      <a:r>
                        <a:rPr lang="zh-CN" altLang="en-US" sz="2400" b="1"/>
                        <a:t>高潮</a:t>
                      </a:r>
                      <a:r>
                        <a:rPr lang="en-US" altLang="zh-CN" sz="2400" b="1"/>
                        <a:t>16</a:t>
                      </a:r>
                      <a:r>
                        <a:rPr lang="zh-CN" altLang="en-US" sz="2400" b="1"/>
                        <a:t>世纪</a:t>
                      </a:r>
                      <a:endParaRPr lang="zh-CN" altLang="en-US" sz="2400" b="1"/>
                    </a:p>
                  </a:txBody>
                  <a:tcPr/>
                </a:tc>
                <a:tc>
                  <a:txBody>
                    <a:bodyPr/>
                    <a:p>
                      <a:pPr>
                        <a:buNone/>
                      </a:pPr>
                      <a:r>
                        <a:rPr lang="zh-CN" altLang="en-US" sz="2400" b="1"/>
                        <a:t>文学</a:t>
                      </a:r>
                      <a:endParaRPr lang="zh-CN" altLang="en-US" sz="2400" b="1"/>
                    </a:p>
                  </a:txBody>
                  <a:tcPr/>
                </a:tc>
                <a:tc>
                  <a:txBody>
                    <a:bodyPr/>
                    <a:p>
                      <a:pPr>
                        <a:buNone/>
                      </a:pPr>
                      <a:r>
                        <a:rPr lang="zh-CN" altLang="en-US" sz="2400" b="1"/>
                        <a:t>英国</a:t>
                      </a:r>
                      <a:endParaRPr lang="zh-CN" altLang="en-US" sz="2400" b="1"/>
                    </a:p>
                  </a:txBody>
                  <a:tcPr/>
                </a:tc>
                <a:tc>
                  <a:txBody>
                    <a:bodyPr/>
                    <a:p>
                      <a:pPr>
                        <a:buNone/>
                      </a:pPr>
                      <a:r>
                        <a:rPr lang="zh-CN" altLang="en-US" sz="2400" b="1"/>
                        <a:t>莎士比亚</a:t>
                      </a:r>
                      <a:endParaRPr lang="zh-CN" altLang="en-US" sz="2400" b="1"/>
                    </a:p>
                  </a:txBody>
                  <a:tcPr/>
                </a:tc>
                <a:tc>
                  <a:txBody>
                    <a:bodyPr/>
                    <a:p>
                      <a:pPr>
                        <a:buNone/>
                      </a:pPr>
                      <a:r>
                        <a:rPr lang="zh-CN" altLang="en-US" sz="2400" b="1"/>
                        <a:t>《哈姆雷特》、《罗密欧与朱丽叶》、《奥赛罗》、《李尔王》</a:t>
                      </a:r>
                      <a:endParaRPr lang="zh-CN" altLang="en-US" sz="2400" b="1"/>
                    </a:p>
                  </a:txBody>
                  <a:tcPr/>
                </a:tc>
                <a:tc vMerge="1">
                  <a:tcPr/>
                </a:tc>
              </a:tr>
            </a:tbl>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4386" name="Picture 8" descr="图片1"/>
          <p:cNvPicPr>
            <a:picLocks noChangeAspect="1"/>
          </p:cNvPicPr>
          <p:nvPr/>
        </p:nvPicPr>
        <p:blipFill>
          <a:blip r:embed="rId1"/>
          <a:stretch>
            <a:fillRect/>
          </a:stretch>
        </p:blipFill>
        <p:spPr>
          <a:xfrm>
            <a:off x="313690" y="0"/>
            <a:ext cx="11870690" cy="6858000"/>
          </a:xfrm>
          <a:prstGeom prst="rect">
            <a:avLst/>
          </a:prstGeom>
          <a:noFill/>
          <a:ln w="9525">
            <a:noFill/>
          </a:ln>
        </p:spPr>
      </p:pic>
      <p:sp>
        <p:nvSpPr>
          <p:cNvPr id="8" name="文本框 7"/>
          <p:cNvSpPr txBox="1"/>
          <p:nvPr/>
        </p:nvSpPr>
        <p:spPr>
          <a:xfrm>
            <a:off x="645795" y="548640"/>
            <a:ext cx="1889760" cy="922020"/>
          </a:xfrm>
          <a:prstGeom prst="rect">
            <a:avLst/>
          </a:prstGeom>
          <a:noFill/>
          <a:effectLst>
            <a:glow rad="228600">
              <a:schemeClr val="accent2">
                <a:satMod val="175000"/>
                <a:alpha val="40000"/>
              </a:schemeClr>
            </a:glow>
          </a:effectLst>
        </p:spPr>
        <p:txBody>
          <a:bodyPr wrap="square" rtlCol="0">
            <a:prstTxWarp prst="textArchUp">
              <a:avLst/>
            </a:prstTxWarp>
            <a:spAutoFit/>
            <a:scene3d>
              <a:camera prst="orthographicFront"/>
              <a:lightRig rig="threePt" dir="t"/>
            </a:scene3d>
          </a:bodyPr>
          <a:p>
            <a:r>
              <a:rPr lang="zh-CN" altLang="en-US" sz="5400">
                <a:ln w="22225">
                  <a:solidFill>
                    <a:srgbClr val="FFFF00"/>
                  </a:solidFill>
                  <a:prstDash val="solid"/>
                </a:ln>
                <a:solidFill>
                  <a:srgbClr val="FFC000"/>
                </a:solidFill>
                <a:effectLst>
                  <a:glow rad="228600">
                    <a:schemeClr val="accent2">
                      <a:satMod val="175000"/>
                      <a:alpha val="40000"/>
                    </a:schemeClr>
                  </a:glow>
                </a:effectLst>
              </a:rPr>
              <a:t>思 考</a:t>
            </a:r>
            <a:endParaRPr lang="zh-CN" altLang="en-US" sz="5400">
              <a:ln w="22225">
                <a:solidFill>
                  <a:srgbClr val="FFFF00"/>
                </a:solidFill>
                <a:prstDash val="solid"/>
              </a:ln>
              <a:solidFill>
                <a:srgbClr val="FFC000"/>
              </a:solidFill>
              <a:effectLst>
                <a:glow rad="228600">
                  <a:schemeClr val="accent2">
                    <a:satMod val="175000"/>
                    <a:alpha val="40000"/>
                  </a:schemeClr>
                </a:glow>
              </a:effectLst>
            </a:endParaRPr>
          </a:p>
        </p:txBody>
      </p:sp>
      <p:sp>
        <p:nvSpPr>
          <p:cNvPr id="3" name="文本框 2"/>
          <p:cNvSpPr txBox="1"/>
          <p:nvPr/>
        </p:nvSpPr>
        <p:spPr>
          <a:xfrm>
            <a:off x="1105535" y="952500"/>
            <a:ext cx="10622280" cy="1753235"/>
          </a:xfrm>
          <a:prstGeom prst="rect">
            <a:avLst/>
          </a:prstGeom>
          <a:solidFill>
            <a:srgbClr val="FFFFFF">
              <a:alpha val="70000"/>
            </a:srgbClr>
          </a:solidFill>
          <a:ln>
            <a:solidFill>
              <a:schemeClr val="tx2"/>
            </a:solidFill>
          </a:ln>
        </p:spPr>
        <p:txBody>
          <a:bodyPr wrap="square" rtlCol="0">
            <a:spAutoFit/>
            <a:scene3d>
              <a:camera prst="orthographicFront"/>
              <a:lightRig rig="threePt" dir="t"/>
            </a:scene3d>
          </a:bodyPr>
          <a:p>
            <a:pPr algn="l">
              <a:lnSpc>
                <a:spcPct val="150000"/>
              </a:lnSpc>
            </a:pPr>
            <a:r>
              <a:rPr lang="en-US" altLang="zh-CN" sz="3600" b="1" dirty="0">
                <a:ln>
                  <a:solidFill>
                    <a:srgbClr val="0000FF"/>
                  </a:solidFill>
                </a:ln>
                <a:solidFill>
                  <a:srgbClr val="0000FF"/>
                </a:solidFill>
                <a:effectLst>
                  <a:outerShdw blurRad="38100" dist="25400" dir="5400000" algn="ctr" rotWithShape="0">
                    <a:srgbClr val="6E747A">
                      <a:alpha val="43000"/>
                    </a:srgbClr>
                  </a:outerShdw>
                </a:effectLst>
                <a:latin typeface="黑体" panose="02010609060101010101" pitchFamily="2" charset="-122"/>
                <a:ea typeface="黑体" panose="02010609060101010101" pitchFamily="2" charset="-122"/>
                <a:sym typeface="+mn-ea"/>
              </a:rPr>
              <a:t>  </a:t>
            </a:r>
            <a:r>
              <a:rPr lang="zh-CN" altLang="en-US" sz="3600" b="1" dirty="0">
                <a:ln>
                  <a:solidFill>
                    <a:srgbClr val="0000FF"/>
                  </a:solidFill>
                </a:ln>
                <a:solidFill>
                  <a:srgbClr val="0000FF"/>
                </a:solidFill>
                <a:effectLst>
                  <a:outerShdw blurRad="38100" dist="25400" dir="5400000" algn="ctr" rotWithShape="0">
                    <a:srgbClr val="6E747A">
                      <a:alpha val="43000"/>
                    </a:srgbClr>
                  </a:outerShdw>
                </a:effectLst>
                <a:latin typeface="黑体" panose="02010609060101010101" pitchFamily="2" charset="-122"/>
                <a:ea typeface="黑体" panose="02010609060101010101" pitchFamily="2" charset="-122"/>
                <a:sym typeface="+mn-ea"/>
              </a:rPr>
              <a:t>文艺复兴是一场古典文化的</a:t>
            </a:r>
            <a:r>
              <a:rPr lang="en-US" altLang="zh-CN" sz="3600" b="1" dirty="0">
                <a:ln>
                  <a:solidFill>
                    <a:srgbClr val="0000FF"/>
                  </a:solidFill>
                </a:ln>
                <a:solidFill>
                  <a:srgbClr val="0000FF"/>
                </a:solidFill>
                <a:effectLst>
                  <a:outerShdw blurRad="38100" dist="25400" dir="5400000" algn="ctr" rotWithShape="0">
                    <a:srgbClr val="6E747A">
                      <a:alpha val="43000"/>
                    </a:srgbClr>
                  </a:outerShdw>
                </a:effectLst>
                <a:latin typeface="黑体" panose="02010609060101010101" pitchFamily="2" charset="-122"/>
                <a:ea typeface="黑体" panose="02010609060101010101" pitchFamily="2" charset="-122"/>
                <a:sym typeface="+mn-ea"/>
              </a:rPr>
              <a:t>“</a:t>
            </a:r>
            <a:r>
              <a:rPr lang="zh-CN" altLang="en-US" sz="3600" b="1" dirty="0">
                <a:ln>
                  <a:solidFill>
                    <a:srgbClr val="0000FF"/>
                  </a:solidFill>
                </a:ln>
                <a:solidFill>
                  <a:srgbClr val="0000FF"/>
                </a:solidFill>
                <a:effectLst>
                  <a:outerShdw blurRad="38100" dist="25400" dir="5400000" algn="ctr" rotWithShape="0">
                    <a:srgbClr val="6E747A">
                      <a:alpha val="43000"/>
                    </a:srgbClr>
                  </a:outerShdw>
                </a:effectLst>
                <a:latin typeface="黑体" panose="02010609060101010101" pitchFamily="2" charset="-122"/>
                <a:ea typeface="黑体" panose="02010609060101010101" pitchFamily="2" charset="-122"/>
                <a:sym typeface="+mn-ea"/>
              </a:rPr>
              <a:t>复生</a:t>
            </a:r>
            <a:r>
              <a:rPr lang="en-US" altLang="zh-CN" sz="3600" b="1" dirty="0">
                <a:ln>
                  <a:solidFill>
                    <a:srgbClr val="0000FF"/>
                  </a:solidFill>
                </a:ln>
                <a:solidFill>
                  <a:srgbClr val="0000FF"/>
                </a:solidFill>
                <a:effectLst>
                  <a:outerShdw blurRad="38100" dist="25400" dir="5400000" algn="ctr" rotWithShape="0">
                    <a:srgbClr val="6E747A">
                      <a:alpha val="43000"/>
                    </a:srgbClr>
                  </a:outerShdw>
                </a:effectLst>
                <a:latin typeface="黑体" panose="02010609060101010101" pitchFamily="2" charset="-122"/>
                <a:ea typeface="黑体" panose="02010609060101010101" pitchFamily="2" charset="-122"/>
                <a:sym typeface="+mn-ea"/>
              </a:rPr>
              <a:t>”</a:t>
            </a:r>
            <a:r>
              <a:rPr lang="en-US" altLang="x-none" sz="3600" b="1">
                <a:solidFill>
                  <a:srgbClr val="FF0000"/>
                </a:solidFill>
                <a:latin typeface="Arial" panose="020B0604020202020204" pitchFamily="34" charset="0"/>
                <a:sym typeface="+mn-ea"/>
              </a:rPr>
              <a:t>(re-birth)</a:t>
            </a:r>
            <a:r>
              <a:rPr lang="zh-CN" altLang="en-US" sz="3600" b="1" dirty="0">
                <a:ln>
                  <a:solidFill>
                    <a:srgbClr val="0000FF"/>
                  </a:solidFill>
                </a:ln>
                <a:solidFill>
                  <a:srgbClr val="0000FF"/>
                </a:solidFill>
                <a:effectLst>
                  <a:outerShdw blurRad="38100" dist="25400" dir="5400000" algn="ctr" rotWithShape="0">
                    <a:srgbClr val="6E747A">
                      <a:alpha val="43000"/>
                    </a:srgbClr>
                  </a:outerShdw>
                </a:effectLst>
                <a:latin typeface="黑体" panose="02010609060101010101" pitchFamily="2" charset="-122"/>
                <a:ea typeface="黑体" panose="02010609060101010101" pitchFamily="2" charset="-122"/>
                <a:sym typeface="+mn-ea"/>
              </a:rPr>
              <a:t>还是另一场文化的</a:t>
            </a:r>
            <a:r>
              <a:rPr lang="en-US" altLang="zh-CN" sz="3600" b="1" dirty="0">
                <a:ln>
                  <a:solidFill>
                    <a:srgbClr val="0000FF"/>
                  </a:solidFill>
                </a:ln>
                <a:solidFill>
                  <a:srgbClr val="0000FF"/>
                </a:solidFill>
                <a:effectLst>
                  <a:outerShdw blurRad="38100" dist="25400" dir="5400000" algn="ctr" rotWithShape="0">
                    <a:srgbClr val="6E747A">
                      <a:alpha val="43000"/>
                    </a:srgbClr>
                  </a:outerShdw>
                </a:effectLst>
                <a:latin typeface="黑体" panose="02010609060101010101" pitchFamily="2" charset="-122"/>
                <a:ea typeface="黑体" panose="02010609060101010101" pitchFamily="2" charset="-122"/>
                <a:sym typeface="+mn-ea"/>
              </a:rPr>
              <a:t>“</a:t>
            </a:r>
            <a:r>
              <a:rPr lang="zh-CN" altLang="en-US" sz="3600" b="1" dirty="0">
                <a:ln>
                  <a:solidFill>
                    <a:srgbClr val="0000FF"/>
                  </a:solidFill>
                </a:ln>
                <a:solidFill>
                  <a:srgbClr val="0000FF"/>
                </a:solidFill>
                <a:effectLst>
                  <a:outerShdw blurRad="38100" dist="25400" dir="5400000" algn="ctr" rotWithShape="0">
                    <a:srgbClr val="6E747A">
                      <a:alpha val="43000"/>
                    </a:srgbClr>
                  </a:outerShdw>
                </a:effectLst>
                <a:latin typeface="黑体" panose="02010609060101010101" pitchFamily="2" charset="-122"/>
                <a:ea typeface="黑体" panose="02010609060101010101" pitchFamily="2" charset="-122"/>
                <a:sym typeface="+mn-ea"/>
              </a:rPr>
              <a:t>新生</a:t>
            </a:r>
            <a:r>
              <a:rPr lang="en-US" altLang="zh-CN" sz="3600" b="1" dirty="0">
                <a:ln>
                  <a:solidFill>
                    <a:srgbClr val="0000FF"/>
                  </a:solidFill>
                </a:ln>
                <a:solidFill>
                  <a:srgbClr val="0000FF"/>
                </a:solidFill>
                <a:effectLst>
                  <a:outerShdw blurRad="38100" dist="25400" dir="5400000" algn="ctr" rotWithShape="0">
                    <a:srgbClr val="6E747A">
                      <a:alpha val="43000"/>
                    </a:srgbClr>
                  </a:outerShdw>
                </a:effectLst>
                <a:latin typeface="黑体" panose="02010609060101010101" pitchFamily="2" charset="-122"/>
                <a:ea typeface="黑体" panose="02010609060101010101" pitchFamily="2" charset="-122"/>
                <a:sym typeface="+mn-ea"/>
              </a:rPr>
              <a:t>”</a:t>
            </a:r>
            <a:r>
              <a:rPr lang="en-US" altLang="x-none" sz="3600" b="1">
                <a:solidFill>
                  <a:srgbClr val="FF0000"/>
                </a:solidFill>
                <a:latin typeface="Arial" panose="020B0604020202020204" pitchFamily="34" charset="0"/>
                <a:sym typeface="+mn-ea"/>
              </a:rPr>
              <a:t>(new-birth)</a:t>
            </a:r>
            <a:r>
              <a:rPr lang="zh-CN" altLang="en-US" sz="3600" b="1" dirty="0">
                <a:solidFill>
                  <a:srgbClr val="FF0000"/>
                </a:solidFill>
                <a:latin typeface="Arial" panose="020B0604020202020204" pitchFamily="34" charset="0"/>
                <a:sym typeface="+mn-ea"/>
              </a:rPr>
              <a:t> </a:t>
            </a:r>
            <a:r>
              <a:rPr lang="zh-CN" altLang="en-US" sz="3600" b="1" dirty="0">
                <a:ln>
                  <a:solidFill>
                    <a:srgbClr val="0000FF"/>
                  </a:solidFill>
                </a:ln>
                <a:solidFill>
                  <a:srgbClr val="0000FF"/>
                </a:solidFill>
                <a:effectLst>
                  <a:outerShdw blurRad="38100" dist="25400" dir="5400000" algn="ctr" rotWithShape="0">
                    <a:srgbClr val="6E747A">
                      <a:alpha val="43000"/>
                    </a:srgbClr>
                  </a:outerShdw>
                </a:effectLst>
                <a:latin typeface="黑体" panose="02010609060101010101" pitchFamily="2" charset="-122"/>
                <a:ea typeface="黑体" panose="02010609060101010101" pitchFamily="2" charset="-122"/>
                <a:sym typeface="+mn-ea"/>
              </a:rPr>
              <a:t>？</a:t>
            </a:r>
            <a:endParaRPr lang="zh-CN" altLang="en-US" sz="3600" b="1" i="1" dirty="0">
              <a:ln>
                <a:solidFill>
                  <a:srgbClr val="0000FF"/>
                </a:solidFill>
              </a:ln>
              <a:solidFill>
                <a:srgbClr val="0000FF"/>
              </a:solidFill>
              <a:effectLst>
                <a:outerShdw blurRad="38100" dist="25400" dir="5400000" algn="ctr" rotWithShape="0">
                  <a:srgbClr val="6E747A">
                    <a:alpha val="43000"/>
                  </a:srgbClr>
                </a:outerShdw>
              </a:effectLst>
              <a:latin typeface="黑体" panose="02010609060101010101" pitchFamily="2" charset="-122"/>
              <a:ea typeface="黑体" panose="02010609060101010101" pitchFamily="2" charset="-122"/>
              <a:sym typeface="+mn-ea"/>
            </a:endParaRPr>
          </a:p>
        </p:txBody>
      </p:sp>
      <p:sp>
        <p:nvSpPr>
          <p:cNvPr id="9" name="文本框 8"/>
          <p:cNvSpPr txBox="1"/>
          <p:nvPr/>
        </p:nvSpPr>
        <p:spPr>
          <a:xfrm>
            <a:off x="1350010" y="3728085"/>
            <a:ext cx="9798685" cy="2122805"/>
          </a:xfrm>
          <a:prstGeom prst="rect">
            <a:avLst/>
          </a:prstGeom>
          <a:solidFill>
            <a:srgbClr val="FFFFFF">
              <a:alpha val="70000"/>
            </a:srgbClr>
          </a:solidFill>
          <a:ln>
            <a:solidFill>
              <a:schemeClr val="tx2"/>
            </a:solidFill>
          </a:ln>
        </p:spPr>
        <p:txBody>
          <a:bodyPr wrap="square" rtlCol="0">
            <a:spAutoFit/>
            <a:scene3d>
              <a:camera prst="orthographicFront"/>
              <a:lightRig rig="threePt" dir="t"/>
            </a:scene3d>
          </a:bodyPr>
          <a:p>
            <a:pPr algn="ctr">
              <a:lnSpc>
                <a:spcPct val="150000"/>
              </a:lnSpc>
            </a:pPr>
            <a:r>
              <a:rPr lang="zh-CN" altLang="en-US" sz="4400" b="1">
                <a:ln w="9525">
                  <a:solidFill>
                    <a:srgbClr val="0000FF"/>
                  </a:solidFill>
                  <a:prstDash val="solid"/>
                </a:ln>
                <a:solidFill>
                  <a:srgbClr val="0000FF"/>
                </a:solidFill>
                <a:effectLst>
                  <a:outerShdw blurRad="12700" dist="38100" dir="2700000" algn="tl" rotWithShape="0">
                    <a:schemeClr val="accent5">
                      <a:lumMod val="60000"/>
                      <a:lumOff val="40000"/>
                    </a:schemeClr>
                  </a:outerShdw>
                </a:effectLst>
                <a:sym typeface="+mn-ea"/>
              </a:rPr>
              <a:t>实质：</a:t>
            </a:r>
            <a:r>
              <a:rPr lang="zh-CN" altLang="en-US" sz="4400" b="1" dirty="0">
                <a:ln w="22225">
                  <a:solidFill>
                    <a:schemeClr val="accent2"/>
                  </a:solidFill>
                  <a:prstDash val="solid"/>
                </a:ln>
                <a:solidFill>
                  <a:srgbClr val="FF0000"/>
                </a:solidFill>
                <a:effectLst/>
                <a:latin typeface="黑体" panose="02010609060101010101" pitchFamily="2" charset="-122"/>
                <a:ea typeface="黑体" panose="02010609060101010101" pitchFamily="2" charset="-122"/>
                <a:sym typeface="+mn-ea"/>
              </a:rPr>
              <a:t>利用古典文化形式的资产阶级思想解放运动</a:t>
            </a:r>
            <a:endParaRPr lang="zh-CN" altLang="en-US" sz="4400" b="1" dirty="0">
              <a:ln w="22225">
                <a:solidFill>
                  <a:schemeClr val="accent2"/>
                </a:solidFill>
                <a:prstDash val="solid"/>
              </a:ln>
              <a:solidFill>
                <a:srgbClr val="FF0000"/>
              </a:solidFill>
              <a:effectLst/>
              <a:latin typeface="黑体" panose="02010609060101010101" pitchFamily="2" charset="-122"/>
              <a:ea typeface="黑体" panose="02010609060101010101" pitchFamily="2" charset="-122"/>
              <a:sym typeface="+mn-ea"/>
            </a:endParaRPr>
          </a:p>
        </p:txBody>
      </p:sp>
      <p:sp>
        <p:nvSpPr>
          <p:cNvPr id="6" name="文本框 5"/>
          <p:cNvSpPr txBox="1"/>
          <p:nvPr/>
        </p:nvSpPr>
        <p:spPr>
          <a:xfrm>
            <a:off x="1105535" y="2877185"/>
            <a:ext cx="10622280" cy="3538220"/>
          </a:xfrm>
          <a:prstGeom prst="rect">
            <a:avLst/>
          </a:prstGeom>
          <a:solidFill>
            <a:schemeClr val="bg1">
              <a:lumMod val="95000"/>
            </a:schemeClr>
          </a:solidFill>
          <a:ln>
            <a:solidFill>
              <a:schemeClr val="tx2"/>
            </a:solidFill>
          </a:ln>
        </p:spPr>
        <p:txBody>
          <a:bodyPr wrap="square" rtlCol="0">
            <a:spAutoFit/>
            <a:scene3d>
              <a:camera prst="orthographicFront"/>
              <a:lightRig rig="threePt" dir="t"/>
            </a:scene3d>
          </a:bodyPr>
          <a:p>
            <a:r>
              <a:rPr lang="en-US" altLang="zh-CN" sz="3200" b="1" dirty="0">
                <a:latin typeface="黑体" panose="02010609060101010101" pitchFamily="2" charset="-122"/>
                <a:ea typeface="黑体" panose="02010609060101010101" pitchFamily="2" charset="-122"/>
                <a:sym typeface="+mn-ea"/>
              </a:rPr>
              <a:t> </a:t>
            </a:r>
            <a:r>
              <a:rPr sz="3200" b="1" dirty="0">
                <a:sym typeface="+mn-ea"/>
              </a:rPr>
              <a:t>　</a:t>
            </a:r>
            <a:r>
              <a:rPr lang="zh-CN" altLang="en-US" sz="3200" b="1" dirty="0">
                <a:latin typeface="Arial" panose="020B0604020202020204" pitchFamily="34" charset="0"/>
                <a:sym typeface="+mn-ea"/>
              </a:rPr>
              <a:t>恩格斯说：“文艺复兴这个名字没有把这个时代充分表达出来。”对其理解正确的是 ：（      ）</a:t>
            </a:r>
            <a:endParaRPr lang="zh-CN" altLang="en-US" sz="3200" b="1" dirty="0">
              <a:latin typeface="Arial" panose="020B0604020202020204" pitchFamily="34" charset="0"/>
              <a:sym typeface="+mn-ea"/>
            </a:endParaRPr>
          </a:p>
          <a:p>
            <a:r>
              <a:rPr lang="zh-CN" altLang="en-US" sz="3200" b="1" dirty="0">
                <a:latin typeface="Arial" panose="020B0604020202020204" pitchFamily="34" charset="0"/>
                <a:sym typeface="+mn-ea"/>
              </a:rPr>
              <a:t>A 它没有把古代文化古为今用 </a:t>
            </a:r>
            <a:endParaRPr lang="zh-CN" altLang="en-US" sz="3200" b="1" dirty="0">
              <a:latin typeface="Arial" panose="020B0604020202020204" pitchFamily="34" charset="0"/>
              <a:sym typeface="+mn-ea"/>
            </a:endParaRPr>
          </a:p>
          <a:p>
            <a:r>
              <a:rPr lang="zh-CN" altLang="en-US" sz="3200" b="1" dirty="0">
                <a:latin typeface="Arial" panose="020B0604020202020204" pitchFamily="34" charset="0"/>
                <a:sym typeface="+mn-ea"/>
              </a:rPr>
              <a:t>B 它没有准确揭示这场运动实质 </a:t>
            </a:r>
            <a:endParaRPr lang="zh-CN" altLang="en-US" sz="3200" b="1" dirty="0">
              <a:latin typeface="Arial" panose="020B0604020202020204" pitchFamily="34" charset="0"/>
              <a:sym typeface="+mn-ea"/>
            </a:endParaRPr>
          </a:p>
          <a:p>
            <a:r>
              <a:rPr lang="zh-CN" altLang="en-US" sz="3200" b="1" dirty="0">
                <a:latin typeface="Arial" panose="020B0604020202020204" pitchFamily="34" charset="0"/>
                <a:sym typeface="+mn-ea"/>
              </a:rPr>
              <a:t>C 它没有把古希腊、罗马文化全部复兴出来 </a:t>
            </a:r>
            <a:endParaRPr lang="zh-CN" altLang="en-US" sz="3200" b="1" dirty="0">
              <a:latin typeface="Arial" panose="020B0604020202020204" pitchFamily="34" charset="0"/>
              <a:sym typeface="+mn-ea"/>
            </a:endParaRPr>
          </a:p>
          <a:p>
            <a:r>
              <a:rPr lang="zh-CN" altLang="en-US" sz="3200" b="1" dirty="0">
                <a:latin typeface="Arial" panose="020B0604020202020204" pitchFamily="34" charset="0"/>
                <a:sym typeface="+mn-ea"/>
              </a:rPr>
              <a:t>D 它仅仅是打着“复兴古典文化”旗号</a:t>
            </a:r>
            <a:endParaRPr lang="zh-CN" altLang="en-US" sz="3200" b="1" dirty="0">
              <a:latin typeface="Arial" panose="020B0604020202020204" pitchFamily="34" charset="0"/>
              <a:sym typeface="+mn-ea"/>
            </a:endParaRPr>
          </a:p>
          <a:p>
            <a:r>
              <a:rPr lang="zh-CN" altLang="en-US" sz="3200" b="1" dirty="0">
                <a:latin typeface="黑体" panose="02010609060101010101" pitchFamily="2" charset="-122"/>
                <a:ea typeface="黑体" panose="02010609060101010101" pitchFamily="2" charset="-122"/>
                <a:sym typeface="+mn-ea"/>
              </a:rPr>
              <a:t>    </a:t>
            </a:r>
            <a:endParaRPr lang="zh-CN" altLang="en-US" sz="3200" b="1" dirty="0">
              <a:solidFill>
                <a:schemeClr val="tx1"/>
              </a:solidFill>
              <a:effectLst>
                <a:outerShdw blurRad="38100" dist="19050" dir="2700000" algn="tl" rotWithShape="0">
                  <a:schemeClr val="dk1">
                    <a:alpha val="40000"/>
                  </a:schemeClr>
                </a:outerShdw>
              </a:effectLst>
              <a:sym typeface="+mn-ea"/>
            </a:endParaRPr>
          </a:p>
        </p:txBody>
      </p:sp>
      <p:sp>
        <p:nvSpPr>
          <p:cNvPr id="7" name="矩形 6"/>
          <p:cNvSpPr/>
          <p:nvPr/>
        </p:nvSpPr>
        <p:spPr>
          <a:xfrm>
            <a:off x="7432993" y="3236595"/>
            <a:ext cx="695325" cy="1198880"/>
          </a:xfrm>
          <a:prstGeom prst="rect">
            <a:avLst/>
          </a:prstGeom>
          <a:noFill/>
          <a:ln>
            <a:noFill/>
          </a:ln>
        </p:spPr>
        <p:txBody>
          <a:bodyPr wrap="none" rtlCol="0" anchor="t">
            <a:spAutoFit/>
          </a:bodyPr>
          <a:p>
            <a:pPr algn="ctr"/>
            <a:r>
              <a:rPr lang="en-US" altLang="zh-CN" sz="7200" b="1">
                <a:ln w="6600">
                  <a:solidFill>
                    <a:schemeClr val="accent2"/>
                  </a:solidFill>
                  <a:prstDash val="solid"/>
                </a:ln>
                <a:solidFill>
                  <a:srgbClr val="FF0000"/>
                </a:solidFill>
                <a:effectLst>
                  <a:outerShdw dist="38100" dir="2700000" algn="tl" rotWithShape="0">
                    <a:schemeClr val="accent2"/>
                  </a:outerShdw>
                </a:effectLst>
              </a:rPr>
              <a:t>B</a:t>
            </a:r>
            <a:endParaRPr lang="en-US" altLang="zh-CN" sz="7200" b="1">
              <a:ln w="6600">
                <a:solidFill>
                  <a:schemeClr val="accent2"/>
                </a:solidFill>
                <a:prstDash val="solid"/>
              </a:ln>
              <a:solidFill>
                <a:srgbClr val="FF0000"/>
              </a:solidFill>
              <a:effectLst>
                <a:outerShdw dist="38100" dir="2700000" algn="tl" rotWithShape="0">
                  <a:schemeClr val="accent2"/>
                </a:outerShdw>
              </a:effectLst>
            </a:endParaRPr>
          </a:p>
        </p:txBody>
      </p:sp>
      <p:sp>
        <p:nvSpPr>
          <p:cNvPr id="2" name="文本框 1"/>
          <p:cNvSpPr txBox="1"/>
          <p:nvPr/>
        </p:nvSpPr>
        <p:spPr>
          <a:xfrm>
            <a:off x="10942320" y="6212840"/>
            <a:ext cx="1143000" cy="645160"/>
          </a:xfrm>
          <a:prstGeom prst="rect">
            <a:avLst/>
          </a:prstGeom>
          <a:noFill/>
        </p:spPr>
        <p:txBody>
          <a:bodyPr wrap="square" rtlCol="0">
            <a:spAutoFit/>
            <a:scene3d>
              <a:camera prst="orthographicFront"/>
              <a:lightRig rig="threePt" dir="t"/>
            </a:scene3d>
          </a:bodyPr>
          <a:p>
            <a:r>
              <a:rPr lang="zh-CN" altLang="en-US">
                <a:solidFill>
                  <a:schemeClr val="tx1"/>
                </a:solidFill>
                <a:effectLst>
                  <a:outerShdw blurRad="38100" dist="19050" dir="2700000" algn="tl" rotWithShape="0">
                    <a:schemeClr val="dk1">
                      <a:alpha val="40000"/>
                    </a:schemeClr>
                  </a:outerShdw>
                </a:effectLst>
              </a:rPr>
              <a:t>对运动评价</a:t>
            </a:r>
            <a:endParaRPr lang="zh-CN" altLang="en-US">
              <a:solidFill>
                <a:schemeClr val="tx1"/>
              </a:solidFill>
              <a:effectLst>
                <a:outerShdw blurRad="38100" dist="19050" dir="2700000" algn="tl" rotWithShape="0">
                  <a:schemeClr val="dk1">
                    <a:alpha val="40000"/>
                  </a:scheme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ppt_x</p:attrName>
                                        </p:attrNameLst>
                                      </p:cBhvr>
                                      <p:tavLst>
                                        <p:tav tm="0">
                                          <p:val>
                                            <p:strVal val="#ppt_x-.2"/>
                                          </p:val>
                                        </p:tav>
                                        <p:tav tm="100000">
                                          <p:val>
                                            <p:strVal val="#ppt_x"/>
                                          </p:val>
                                        </p:tav>
                                      </p:tavLst>
                                    </p:anim>
                                    <p:anim calcmode="lin" valueType="num">
                                      <p:cBhvr>
                                        <p:cTn id="2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9" grpId="0" bldLvl="0" animBg="1"/>
      <p:bldP spid="6" grpId="0" bldLvl="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4386" name="Picture 8" descr="图片1"/>
          <p:cNvPicPr>
            <a:picLocks noChangeAspect="1"/>
          </p:cNvPicPr>
          <p:nvPr/>
        </p:nvPicPr>
        <p:blipFill>
          <a:blip r:embed="rId1"/>
          <a:stretch>
            <a:fillRect/>
          </a:stretch>
        </p:blipFill>
        <p:spPr>
          <a:xfrm>
            <a:off x="313690" y="0"/>
            <a:ext cx="11870690" cy="6858000"/>
          </a:xfrm>
          <a:prstGeom prst="rect">
            <a:avLst/>
          </a:prstGeom>
          <a:noFill/>
          <a:ln w="9525">
            <a:noFill/>
          </a:ln>
        </p:spPr>
      </p:pic>
      <p:sp>
        <p:nvSpPr>
          <p:cNvPr id="8" name="文本框 7"/>
          <p:cNvSpPr txBox="1"/>
          <p:nvPr/>
        </p:nvSpPr>
        <p:spPr>
          <a:xfrm>
            <a:off x="645795" y="335280"/>
            <a:ext cx="1889760" cy="922020"/>
          </a:xfrm>
          <a:prstGeom prst="rect">
            <a:avLst/>
          </a:prstGeom>
          <a:noFill/>
          <a:effectLst>
            <a:glow rad="228600">
              <a:schemeClr val="accent2">
                <a:satMod val="175000"/>
                <a:alpha val="40000"/>
              </a:schemeClr>
            </a:glow>
          </a:effectLst>
        </p:spPr>
        <p:txBody>
          <a:bodyPr wrap="square" rtlCol="0">
            <a:prstTxWarp prst="textArchUp">
              <a:avLst/>
            </a:prstTxWarp>
            <a:spAutoFit/>
            <a:scene3d>
              <a:camera prst="orthographicFront"/>
              <a:lightRig rig="threePt" dir="t"/>
            </a:scene3d>
          </a:bodyPr>
          <a:p>
            <a:r>
              <a:rPr lang="zh-CN" altLang="en-US" sz="5400">
                <a:ln w="22225">
                  <a:solidFill>
                    <a:srgbClr val="FFFF00"/>
                  </a:solidFill>
                  <a:prstDash val="solid"/>
                </a:ln>
                <a:solidFill>
                  <a:srgbClr val="FFC000"/>
                </a:solidFill>
                <a:effectLst>
                  <a:glow rad="228600">
                    <a:schemeClr val="accent2">
                      <a:satMod val="175000"/>
                      <a:alpha val="40000"/>
                    </a:schemeClr>
                  </a:glow>
                </a:effectLst>
              </a:rPr>
              <a:t>探 讨</a:t>
            </a:r>
            <a:endParaRPr lang="zh-CN" altLang="en-US" sz="5400">
              <a:ln w="22225">
                <a:solidFill>
                  <a:srgbClr val="FFFF00"/>
                </a:solidFill>
                <a:prstDash val="solid"/>
              </a:ln>
              <a:solidFill>
                <a:srgbClr val="FFC000"/>
              </a:solidFill>
              <a:effectLst>
                <a:glow rad="228600">
                  <a:schemeClr val="accent2">
                    <a:satMod val="175000"/>
                    <a:alpha val="40000"/>
                  </a:schemeClr>
                </a:glow>
              </a:effectLst>
            </a:endParaRPr>
          </a:p>
        </p:txBody>
      </p:sp>
      <p:sp>
        <p:nvSpPr>
          <p:cNvPr id="4" name="文本框 3"/>
          <p:cNvSpPr txBox="1"/>
          <p:nvPr/>
        </p:nvSpPr>
        <p:spPr>
          <a:xfrm>
            <a:off x="2169160" y="129540"/>
            <a:ext cx="9711055" cy="645160"/>
          </a:xfrm>
          <a:prstGeom prst="rect">
            <a:avLst/>
          </a:prstGeom>
          <a:solidFill>
            <a:srgbClr val="FFFFFF">
              <a:alpha val="70000"/>
            </a:srgbClr>
          </a:solidFill>
          <a:ln>
            <a:solidFill>
              <a:schemeClr val="tx2"/>
            </a:solidFill>
          </a:ln>
        </p:spPr>
        <p:txBody>
          <a:bodyPr wrap="square" rtlCol="0">
            <a:spAutoFit/>
            <a:scene3d>
              <a:camera prst="orthographicFront"/>
              <a:lightRig rig="threePt" dir="t"/>
            </a:scene3d>
          </a:bodyPr>
          <a:p>
            <a:pPr algn="l">
              <a:lnSpc>
                <a:spcPct val="100000"/>
              </a:lnSpc>
            </a:pPr>
            <a:r>
              <a:rPr lang="zh-CN" altLang="en-US" sz="3600" b="1" dirty="0">
                <a:ln>
                  <a:solidFill>
                    <a:srgbClr val="0000FF"/>
                  </a:solidFill>
                </a:ln>
                <a:solidFill>
                  <a:srgbClr val="0000FF"/>
                </a:solidFill>
                <a:effectLst>
                  <a:outerShdw blurRad="38100" dist="25400" dir="5400000" algn="ctr" rotWithShape="0">
                    <a:srgbClr val="6E747A">
                      <a:alpha val="43000"/>
                    </a:srgbClr>
                  </a:outerShdw>
                </a:effectLst>
                <a:latin typeface="黑体" panose="02010609060101010101" pitchFamily="2" charset="-122"/>
                <a:ea typeface="黑体" panose="02010609060101010101" pitchFamily="2" charset="-122"/>
                <a:sym typeface="+mn-ea"/>
              </a:rPr>
              <a:t>根据以下材料，谈一谈你对文艺复兴的认识？</a:t>
            </a:r>
            <a:endParaRPr lang="zh-CN" altLang="en-US" sz="3600" b="1" i="1" dirty="0">
              <a:ln>
                <a:solidFill>
                  <a:srgbClr val="0000FF"/>
                </a:solidFill>
              </a:ln>
              <a:solidFill>
                <a:srgbClr val="0000FF"/>
              </a:solidFill>
              <a:effectLst>
                <a:outerShdw blurRad="38100" dist="25400" dir="5400000" algn="ctr" rotWithShape="0">
                  <a:srgbClr val="6E747A">
                    <a:alpha val="43000"/>
                  </a:srgbClr>
                </a:outerShdw>
              </a:effectLst>
              <a:latin typeface="黑体" panose="02010609060101010101" pitchFamily="2" charset="-122"/>
              <a:ea typeface="黑体" panose="02010609060101010101" pitchFamily="2" charset="-122"/>
              <a:sym typeface="+mn-ea"/>
            </a:endParaRPr>
          </a:p>
        </p:txBody>
      </p:sp>
      <p:sp>
        <p:nvSpPr>
          <p:cNvPr id="129027" name="文本框 129026"/>
          <p:cNvSpPr txBox="1"/>
          <p:nvPr/>
        </p:nvSpPr>
        <p:spPr>
          <a:xfrm>
            <a:off x="52070" y="716280"/>
            <a:ext cx="12132310" cy="6077585"/>
          </a:xfrm>
          <a:prstGeom prst="rect">
            <a:avLst/>
          </a:prstGeom>
          <a:solidFill>
            <a:schemeClr val="bg1">
              <a:lumMod val="95000"/>
            </a:schemeClr>
          </a:solidFill>
          <a:ln w="9525" cap="flat" cmpd="sng">
            <a:solidFill>
              <a:srgbClr val="FF3300"/>
            </a:solidFill>
            <a:prstDash val="solid"/>
            <a:miter/>
            <a:headEnd type="none" w="med" len="med"/>
            <a:tailEnd type="none" w="med" len="med"/>
          </a:ln>
        </p:spPr>
        <p:txBody>
          <a:bodyPr wrap="square">
            <a:spAutoFit/>
          </a:bodyPr>
          <a:p>
            <a:r>
              <a:rPr lang="zh-CN" altLang="en-US" sz="2800" b="1" dirty="0">
                <a:solidFill>
                  <a:srgbClr val="CC0099"/>
                </a:solidFill>
                <a:latin typeface="Arial" panose="020B0604020202020204" pitchFamily="34" charset="0"/>
              </a:rPr>
              <a:t>材料一 ：</a:t>
            </a:r>
            <a:r>
              <a:rPr lang="zh-CN" altLang="en-US" sz="2800" b="1" dirty="0">
                <a:solidFill>
                  <a:schemeClr val="tx2"/>
                </a:solidFill>
                <a:latin typeface="Arial" panose="020B0604020202020204" pitchFamily="34" charset="0"/>
              </a:rPr>
              <a:t> </a:t>
            </a:r>
            <a:r>
              <a:rPr lang="zh-CN" altLang="en-US" sz="2800" dirty="0" smtClean="0">
                <a:latin typeface="黑体" panose="02010609060101010101" pitchFamily="2" charset="-122"/>
                <a:ea typeface="黑体" panose="02010609060101010101" pitchFamily="2" charset="-122"/>
              </a:rPr>
              <a:t>文艺复兴是一个承“前”启“后”的时代。正如恩格斯所说：“在人文主义的伟大思想光辉和永恒艺术魅力面前，</a:t>
            </a:r>
            <a:r>
              <a:rPr lang="zh-CN" altLang="en-US" sz="2800" dirty="0" smtClean="0">
                <a:solidFill>
                  <a:srgbClr val="FF0000"/>
                </a:solidFill>
                <a:latin typeface="黑体" panose="02010609060101010101" pitchFamily="2" charset="-122"/>
                <a:ea typeface="黑体" panose="02010609060101010101" pitchFamily="2" charset="-122"/>
              </a:rPr>
              <a:t>中世纪的幽灵</a:t>
            </a:r>
            <a:r>
              <a:rPr lang="zh-CN" altLang="en-US" sz="2800" dirty="0" smtClean="0">
                <a:latin typeface="黑体" panose="02010609060101010101" pitchFamily="2" charset="-122"/>
                <a:ea typeface="黑体" panose="02010609060101010101" pitchFamily="2" charset="-122"/>
              </a:rPr>
              <a:t>消失了。”因为文艺复兴期间人文主义的启发，</a:t>
            </a:r>
            <a:r>
              <a:rPr lang="zh-CN" altLang="en-US" sz="2800" dirty="0" smtClean="0">
                <a:solidFill>
                  <a:srgbClr val="FF0000"/>
                </a:solidFill>
                <a:latin typeface="黑体" panose="02010609060101010101" pitchFamily="2" charset="-122"/>
                <a:ea typeface="黑体" panose="02010609060101010101" pitchFamily="2" charset="-122"/>
              </a:rPr>
              <a:t>欧洲随之而来的是商业革命、宗教改革、政治革命</a:t>
            </a:r>
            <a:r>
              <a:rPr lang="zh-CN" altLang="en-US" sz="3200" dirty="0" smtClean="0">
                <a:latin typeface="黑体" panose="02010609060101010101" pitchFamily="2" charset="-122"/>
                <a:ea typeface="黑体" panose="02010609060101010101" pitchFamily="2" charset="-122"/>
              </a:rPr>
              <a:t>、</a:t>
            </a:r>
            <a:r>
              <a:rPr lang="zh-CN" altLang="en-US" sz="2800" dirty="0" smtClean="0">
                <a:latin typeface="黑体" panose="02010609060101010101" pitchFamily="2" charset="-122"/>
                <a:ea typeface="黑体" panose="02010609060101010101" pitchFamily="2" charset="-122"/>
              </a:rPr>
              <a:t>并且开创了一个理性的时代，世界也随之发生了巨大的变化。</a:t>
            </a:r>
            <a:endParaRPr lang="zh-CN" altLang="en-US" sz="2800" dirty="0" smtClean="0">
              <a:latin typeface="黑体" panose="02010609060101010101" pitchFamily="2" charset="-122"/>
              <a:ea typeface="黑体" panose="02010609060101010101" pitchFamily="2" charset="-122"/>
            </a:endParaRPr>
          </a:p>
          <a:p>
            <a:r>
              <a:rPr lang="zh-CN" altLang="en-US" sz="2800" b="1" dirty="0">
                <a:solidFill>
                  <a:srgbClr val="CC0099"/>
                </a:solidFill>
                <a:latin typeface="Arial" panose="020B0604020202020204" pitchFamily="34" charset="0"/>
              </a:rPr>
              <a:t>材料二  ：</a:t>
            </a:r>
            <a:r>
              <a:rPr lang="zh-CN" altLang="en-US" sz="2800" dirty="0" smtClean="0">
                <a:latin typeface="黑体" panose="02010609060101010101" pitchFamily="2" charset="-122"/>
                <a:ea typeface="黑体" panose="02010609060101010101" pitchFamily="2" charset="-122"/>
                <a:sym typeface="+mn-ea"/>
              </a:rPr>
              <a:t>当对自然的恐惧和对书籍和传说的盲信一经克服，就有无数的问题摆在意大利人面前等待解决，推动他们研究和考察自然，并</a:t>
            </a:r>
            <a:r>
              <a:rPr lang="zh-CN" altLang="en-US" sz="2800" dirty="0" smtClean="0">
                <a:solidFill>
                  <a:srgbClr val="FF0000"/>
                </a:solidFill>
                <a:latin typeface="黑体" panose="02010609060101010101" pitchFamily="2" charset="-122"/>
                <a:ea typeface="黑体" panose="02010609060101010101" pitchFamily="2" charset="-122"/>
                <a:sym typeface="+mn-ea"/>
              </a:rPr>
              <a:t>最终走上了科学研究的道路</a:t>
            </a:r>
            <a:r>
              <a:rPr lang="zh-CN" altLang="en-US" sz="2800" dirty="0" smtClean="0">
                <a:latin typeface="黑体" panose="02010609060101010101" pitchFamily="2" charset="-122"/>
                <a:ea typeface="黑体" panose="02010609060101010101" pitchFamily="2" charset="-122"/>
                <a:sym typeface="+mn-ea"/>
              </a:rPr>
              <a:t>。</a:t>
            </a:r>
            <a:r>
              <a:rPr lang="en-US" altLang="zh-CN" sz="2800" dirty="0" smtClean="0">
                <a:latin typeface="黑体" panose="02010609060101010101" pitchFamily="2" charset="-122"/>
                <a:ea typeface="黑体" panose="02010609060101010101" pitchFamily="2" charset="-122"/>
                <a:sym typeface="+mn-ea"/>
              </a:rPr>
              <a:t>				</a:t>
            </a:r>
            <a:r>
              <a:rPr lang="en-US" altLang="zh-CN" sz="2400" dirty="0" smtClean="0">
                <a:solidFill>
                  <a:prstClr val="black"/>
                </a:solidFill>
                <a:latin typeface="楷体" panose="02010609060101010101" pitchFamily="49" charset="-122"/>
                <a:ea typeface="楷体" panose="02010609060101010101" pitchFamily="49" charset="-122"/>
                <a:sym typeface="+mn-ea"/>
              </a:rPr>
              <a:t>——</a:t>
            </a:r>
            <a:r>
              <a:rPr lang="zh-CN" altLang="en-US" sz="2400" dirty="0" smtClean="0">
                <a:solidFill>
                  <a:prstClr val="black"/>
                </a:solidFill>
                <a:latin typeface="楷体" panose="02010609060101010101" pitchFamily="49" charset="-122"/>
                <a:ea typeface="楷体" panose="02010609060101010101" pitchFamily="49" charset="-122"/>
                <a:sym typeface="+mn-ea"/>
              </a:rPr>
              <a:t>布克哈特</a:t>
            </a:r>
            <a:r>
              <a:rPr lang="en-US" altLang="zh-CN" sz="2400" dirty="0" smtClean="0">
                <a:solidFill>
                  <a:prstClr val="black"/>
                </a:solidFill>
                <a:latin typeface="楷体" panose="02010609060101010101" pitchFamily="49" charset="-122"/>
                <a:ea typeface="楷体" panose="02010609060101010101" pitchFamily="49" charset="-122"/>
                <a:sym typeface="+mn-ea"/>
              </a:rPr>
              <a:t>《</a:t>
            </a:r>
            <a:r>
              <a:rPr lang="zh-CN" altLang="en-US" sz="2400" dirty="0" smtClean="0">
                <a:solidFill>
                  <a:prstClr val="black"/>
                </a:solidFill>
                <a:latin typeface="楷体" panose="02010609060101010101" pitchFamily="49" charset="-122"/>
                <a:ea typeface="楷体" panose="02010609060101010101" pitchFamily="49" charset="-122"/>
                <a:sym typeface="+mn-ea"/>
              </a:rPr>
              <a:t>意大利文艺复兴时期的文化</a:t>
            </a:r>
            <a:r>
              <a:rPr lang="en-US" altLang="zh-CN" sz="2400" dirty="0" smtClean="0">
                <a:solidFill>
                  <a:prstClr val="black"/>
                </a:solidFill>
                <a:latin typeface="楷体" panose="02010609060101010101" pitchFamily="49" charset="-122"/>
                <a:ea typeface="楷体" panose="02010609060101010101" pitchFamily="49" charset="-122"/>
                <a:sym typeface="+mn-ea"/>
              </a:rPr>
              <a:t>》</a:t>
            </a:r>
            <a:endParaRPr lang="en-US" altLang="zh-CN" sz="2400" dirty="0" smtClean="0">
              <a:solidFill>
                <a:prstClr val="black"/>
              </a:solidFill>
              <a:latin typeface="楷体" panose="02010609060101010101" pitchFamily="49" charset="-122"/>
              <a:ea typeface="楷体" panose="02010609060101010101" pitchFamily="49" charset="-122"/>
              <a:sym typeface="+mn-ea"/>
            </a:endParaRPr>
          </a:p>
          <a:p>
            <a:r>
              <a:rPr lang="zh-CN" altLang="en-US" sz="2800" b="1" dirty="0">
                <a:solidFill>
                  <a:srgbClr val="CC0099"/>
                </a:solidFill>
                <a:latin typeface="Arial" panose="020B0604020202020204" pitchFamily="34" charset="0"/>
              </a:rPr>
              <a:t>材料三：</a:t>
            </a:r>
            <a:r>
              <a:rPr lang="zh-CN" altLang="en-US" sz="2800" b="1" dirty="0">
                <a:latin typeface="Arial" panose="020B0604020202020204" pitchFamily="34" charset="0"/>
              </a:rPr>
              <a:t>文艺复兴所表现出来的人文主义精神是一种为创造现世的幸福而奋斗的进取精神，而</a:t>
            </a:r>
            <a:r>
              <a:rPr lang="zh-CN" altLang="en-US" sz="2800" b="1" dirty="0">
                <a:solidFill>
                  <a:srgbClr val="FF0000"/>
                </a:solidFill>
                <a:latin typeface="Arial" panose="020B0604020202020204" pitchFamily="34" charset="0"/>
              </a:rPr>
              <a:t>地理大发现就是在这种精神的鼓舞下完成的</a:t>
            </a:r>
            <a:r>
              <a:rPr lang="zh-CN" altLang="en-US" sz="2800" b="1" dirty="0">
                <a:latin typeface="Arial" panose="020B0604020202020204" pitchFamily="34" charset="0"/>
              </a:rPr>
              <a:t>。</a:t>
            </a:r>
            <a:endParaRPr lang="zh-CN" altLang="en-US" sz="2800" b="1" dirty="0">
              <a:latin typeface="Arial" panose="020B0604020202020204" pitchFamily="34" charset="0"/>
            </a:endParaRPr>
          </a:p>
          <a:p>
            <a:pPr>
              <a:lnSpc>
                <a:spcPct val="75000"/>
              </a:lnSpc>
              <a:spcBef>
                <a:spcPts val="0"/>
              </a:spcBef>
              <a:spcAft>
                <a:spcPts val="0"/>
              </a:spcAft>
            </a:pPr>
            <a:r>
              <a:rPr lang="en-US" altLang="zh-CN" sz="2800" b="1" dirty="0">
                <a:latin typeface="Arial" panose="020B0604020202020204" pitchFamily="34" charset="0"/>
              </a:rPr>
              <a:t>							</a:t>
            </a:r>
            <a:r>
              <a:rPr lang="en-US" altLang="zh-CN" sz="2000" dirty="0">
                <a:latin typeface="Arial" panose="020B0604020202020204" pitchFamily="34" charset="0"/>
              </a:rPr>
              <a:t>——</a:t>
            </a:r>
            <a:r>
              <a:rPr lang="zh-CN" altLang="en-US" sz="2000" dirty="0">
                <a:latin typeface="Arial" panose="020B0604020202020204" pitchFamily="34" charset="0"/>
              </a:rPr>
              <a:t>吴于廑、齐世荣《世界近代史</a:t>
            </a:r>
            <a:r>
              <a:rPr lang="en-US" altLang="zh-CN" sz="2000" dirty="0">
                <a:latin typeface="Arial" panose="020B0604020202020204" pitchFamily="34" charset="0"/>
              </a:rPr>
              <a:t>·</a:t>
            </a:r>
            <a:r>
              <a:rPr lang="zh-CN" altLang="en-US" sz="2000" dirty="0">
                <a:latin typeface="Arial" panose="020B0604020202020204" pitchFamily="34" charset="0"/>
              </a:rPr>
              <a:t>上卷》</a:t>
            </a:r>
            <a:endParaRPr lang="zh-CN" altLang="en-US" sz="2000" dirty="0">
              <a:latin typeface="Arial" panose="020B0604020202020204" pitchFamily="34" charset="0"/>
            </a:endParaRPr>
          </a:p>
          <a:p>
            <a:r>
              <a:rPr lang="zh-CN" altLang="en-US" sz="2800" b="1" dirty="0">
                <a:solidFill>
                  <a:srgbClr val="CC0099"/>
                </a:solidFill>
                <a:latin typeface="Arial" panose="020B0604020202020204" pitchFamily="34" charset="0"/>
                <a:sym typeface="+mn-ea"/>
              </a:rPr>
              <a:t>材料四：</a:t>
            </a:r>
            <a:r>
              <a:rPr lang="zh-CN" altLang="en-US" sz="2800" dirty="0" smtClean="0">
                <a:latin typeface="黑体" panose="02010609060101010101" pitchFamily="2" charset="-122"/>
                <a:ea typeface="黑体" panose="02010609060101010101" pitchFamily="2" charset="-122"/>
                <a:sym typeface="+mn-ea"/>
              </a:rPr>
              <a:t>（文艺复兴后）人们所感觉得到的限制是很少的</a:t>
            </a:r>
            <a:r>
              <a:rPr lang="en-US" altLang="zh-CN" sz="2800" dirty="0" smtClean="0">
                <a:latin typeface="黑体" panose="02010609060101010101" pitchFamily="2" charset="-122"/>
                <a:ea typeface="黑体" panose="02010609060101010101" pitchFamily="2" charset="-122"/>
                <a:sym typeface="+mn-ea"/>
              </a:rPr>
              <a:t>…</a:t>
            </a:r>
            <a:r>
              <a:rPr lang="zh-CN" altLang="en-US" sz="2800" dirty="0" smtClean="0">
                <a:latin typeface="黑体" panose="02010609060101010101" pitchFamily="2" charset="-122"/>
                <a:ea typeface="黑体" panose="02010609060101010101" pitchFamily="2" charset="-122"/>
                <a:sym typeface="+mn-ea"/>
              </a:rPr>
              <a:t>没有人再相信法律的正义性。他们</a:t>
            </a:r>
            <a:r>
              <a:rPr lang="zh-CN" altLang="en-US" sz="2800" dirty="0" smtClean="0">
                <a:solidFill>
                  <a:srgbClr val="FF0000"/>
                </a:solidFill>
                <a:latin typeface="黑体" panose="02010609060101010101" pitchFamily="2" charset="-122"/>
                <a:ea typeface="黑体" panose="02010609060101010101" pitchFamily="2" charset="-122"/>
                <a:sym typeface="+mn-ea"/>
              </a:rPr>
              <a:t>为满足自己的激情常常采用犯罪手段，因此犯罪到处存在</a:t>
            </a:r>
            <a:r>
              <a:rPr lang="zh-CN" altLang="en-US" sz="2800" dirty="0" smtClean="0">
                <a:latin typeface="黑体" panose="02010609060101010101" pitchFamily="2" charset="-122"/>
                <a:ea typeface="黑体" panose="02010609060101010101" pitchFamily="2" charset="-122"/>
                <a:sym typeface="+mn-ea"/>
              </a:rPr>
              <a:t>。近代早期，尤其是</a:t>
            </a:r>
            <a:r>
              <a:rPr lang="en-US" altLang="zh-CN" sz="2800" dirty="0" smtClean="0">
                <a:latin typeface="黑体" panose="02010609060101010101" pitchFamily="2" charset="-122"/>
                <a:ea typeface="黑体" panose="02010609060101010101" pitchFamily="2" charset="-122"/>
                <a:sym typeface="+mn-ea"/>
              </a:rPr>
              <a:t>1600</a:t>
            </a:r>
            <a:r>
              <a:rPr lang="zh-CN" altLang="en-US" sz="2800" dirty="0" smtClean="0">
                <a:latin typeface="黑体" panose="02010609060101010101" pitchFamily="2" charset="-122"/>
                <a:ea typeface="黑体" panose="02010609060101010101" pitchFamily="2" charset="-122"/>
                <a:sym typeface="+mn-ea"/>
              </a:rPr>
              <a:t>年之后，欧洲许多城镇，尤其是那些</a:t>
            </a:r>
            <a:r>
              <a:rPr lang="zh-CN" altLang="en-US" sz="2800" dirty="0" smtClean="0">
                <a:solidFill>
                  <a:srgbClr val="FF0000"/>
                </a:solidFill>
                <a:latin typeface="黑体" panose="02010609060101010101" pitchFamily="2" charset="-122"/>
                <a:ea typeface="黑体" panose="02010609060101010101" pitchFamily="2" charset="-122"/>
                <a:sym typeface="+mn-ea"/>
              </a:rPr>
              <a:t>大的都会城市，作为铺张浪费的中心发展起来</a:t>
            </a:r>
            <a:r>
              <a:rPr lang="zh-CN" altLang="en-US" sz="2800" dirty="0" smtClean="0">
                <a:latin typeface="黑体" panose="02010609060101010101" pitchFamily="2" charset="-122"/>
                <a:ea typeface="黑体" panose="02010609060101010101" pitchFamily="2" charset="-122"/>
                <a:sym typeface="+mn-ea"/>
              </a:rPr>
              <a:t>。</a:t>
            </a:r>
            <a:r>
              <a:rPr lang="en-US" altLang="zh-CN" sz="2400" dirty="0" smtClean="0">
                <a:latin typeface="楷体" panose="02010609060101010101" pitchFamily="49" charset="-122"/>
                <a:ea typeface="楷体" panose="02010609060101010101" pitchFamily="49" charset="-122"/>
                <a:sym typeface="+mn-ea"/>
              </a:rPr>
              <a:t>——</a:t>
            </a:r>
            <a:r>
              <a:rPr lang="zh-CN" altLang="en-US" sz="2400" dirty="0" smtClean="0">
                <a:latin typeface="楷体" panose="02010609060101010101" pitchFamily="49" charset="-122"/>
                <a:ea typeface="楷体" panose="02010609060101010101" pitchFamily="49" charset="-122"/>
                <a:sym typeface="+mn-ea"/>
              </a:rPr>
              <a:t>马世力</a:t>
            </a:r>
            <a:r>
              <a:rPr lang="en-US" altLang="zh-CN" sz="2400" dirty="0" smtClean="0">
                <a:latin typeface="楷体" panose="02010609060101010101" pitchFamily="49" charset="-122"/>
                <a:ea typeface="楷体" panose="02010609060101010101" pitchFamily="49" charset="-122"/>
                <a:sym typeface="+mn-ea"/>
              </a:rPr>
              <a:t>《</a:t>
            </a:r>
            <a:r>
              <a:rPr lang="zh-CN" altLang="en-US" sz="2400" dirty="0" smtClean="0">
                <a:latin typeface="楷体" panose="02010609060101010101" pitchFamily="49" charset="-122"/>
                <a:ea typeface="楷体" panose="02010609060101010101" pitchFamily="49" charset="-122"/>
                <a:sym typeface="+mn-ea"/>
              </a:rPr>
              <a:t>欧洲近代经济文化史论</a:t>
            </a:r>
            <a:r>
              <a:rPr lang="en-US" altLang="zh-CN" sz="2400" dirty="0" smtClean="0">
                <a:latin typeface="楷体" panose="02010609060101010101" pitchFamily="49" charset="-122"/>
                <a:ea typeface="楷体" panose="02010609060101010101" pitchFamily="49" charset="-122"/>
                <a:sym typeface="+mn-ea"/>
              </a:rPr>
              <a:t>》</a:t>
            </a:r>
            <a:endParaRPr lang="en-US" altLang="zh-CN" sz="2400" dirty="0" smtClean="0">
              <a:latin typeface="楷体" panose="02010609060101010101" pitchFamily="49" charset="-122"/>
              <a:ea typeface="楷体" panose="02010609060101010101" pitchFamily="49"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9027"/>
                                        </p:tgtEl>
                                        <p:attrNameLst>
                                          <p:attrName>style.visibility</p:attrName>
                                        </p:attrNameLst>
                                      </p:cBhvr>
                                      <p:to>
                                        <p:strVal val="visible"/>
                                      </p:to>
                                    </p:set>
                                    <p:animEffect transition="in" filter="blinds(horizontal)">
                                      <p:cBhvr>
                                        <p:cTn id="7" dur="500"/>
                                        <p:tgtEl>
                                          <p:spTgt spid="129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4386" name="Picture 8" descr="图片1"/>
          <p:cNvPicPr>
            <a:picLocks noChangeAspect="1"/>
          </p:cNvPicPr>
          <p:nvPr/>
        </p:nvPicPr>
        <p:blipFill>
          <a:blip r:embed="rId1"/>
          <a:stretch>
            <a:fillRect/>
          </a:stretch>
        </p:blipFill>
        <p:spPr>
          <a:xfrm>
            <a:off x="313690" y="0"/>
            <a:ext cx="11870690" cy="6858000"/>
          </a:xfrm>
          <a:prstGeom prst="rect">
            <a:avLst/>
          </a:prstGeom>
          <a:noFill/>
          <a:ln w="9525">
            <a:noFill/>
          </a:ln>
        </p:spPr>
      </p:pic>
      <p:sp>
        <p:nvSpPr>
          <p:cNvPr id="36874" name="文本框 36873"/>
          <p:cNvSpPr txBox="1"/>
          <p:nvPr/>
        </p:nvSpPr>
        <p:spPr>
          <a:xfrm>
            <a:off x="1155065" y="815975"/>
            <a:ext cx="10630535" cy="4523105"/>
          </a:xfrm>
          <a:prstGeom prst="rect">
            <a:avLst/>
          </a:prstGeom>
          <a:solidFill>
            <a:schemeClr val="bg1">
              <a:lumMod val="95000"/>
            </a:schemeClr>
          </a:solidFill>
          <a:ln w="9525">
            <a:noFill/>
          </a:ln>
        </p:spPr>
        <p:txBody>
          <a:bodyPr wrap="square">
            <a:spAutoFit/>
          </a:bodyPr>
          <a:p>
            <a:pPr>
              <a:lnSpc>
                <a:spcPct val="150000"/>
              </a:lnSpc>
            </a:pPr>
            <a:r>
              <a:rPr lang="en-US" altLang="zh-CN" sz="3200" b="1" dirty="0">
                <a:solidFill>
                  <a:srgbClr val="FF3300"/>
                </a:solidFill>
                <a:latin typeface="华文细黑" pitchFamily="2" charset="-122"/>
                <a:ea typeface="华文新魏" pitchFamily="2" charset="-122"/>
              </a:rPr>
              <a:t>1</a:t>
            </a:r>
            <a:r>
              <a:rPr lang="zh-CN" altLang="en-US" sz="3200" b="1" dirty="0">
                <a:solidFill>
                  <a:srgbClr val="FF3300"/>
                </a:solidFill>
                <a:latin typeface="华文细黑" pitchFamily="2" charset="-122"/>
                <a:ea typeface="华文新魏" pitchFamily="2" charset="-122"/>
              </a:rPr>
              <a:t>、积极：</a:t>
            </a:r>
            <a:endParaRPr lang="zh-CN" altLang="en-US" sz="3200" b="1" dirty="0">
              <a:solidFill>
                <a:srgbClr val="FF3300"/>
              </a:solidFill>
              <a:latin typeface="华文细黑" pitchFamily="2" charset="-122"/>
              <a:ea typeface="华文新魏" pitchFamily="2" charset="-122"/>
            </a:endParaRPr>
          </a:p>
          <a:p>
            <a:pPr>
              <a:lnSpc>
                <a:spcPct val="150000"/>
              </a:lnSpc>
            </a:pPr>
            <a:r>
              <a:rPr lang="zh-CN" altLang="en-US" sz="3200" b="1" dirty="0">
                <a:latin typeface="华文细黑" pitchFamily="2" charset="-122"/>
                <a:ea typeface="华文新魏" pitchFamily="2" charset="-122"/>
              </a:rPr>
              <a:t>（</a:t>
            </a:r>
            <a:r>
              <a:rPr lang="zh-CN" altLang="en-US" sz="3200" b="1" dirty="0">
                <a:latin typeface="Arial" panose="020B0604020202020204" pitchFamily="34" charset="0"/>
              </a:rPr>
              <a:t>1）把人性从神学束缚中解放出来，为宗教改改革、启蒙运动奠定了基础。</a:t>
            </a:r>
            <a:endParaRPr lang="zh-CN" altLang="en-US" sz="3200" b="1" dirty="0">
              <a:latin typeface="Arial" panose="020B0604020202020204" pitchFamily="34" charset="0"/>
            </a:endParaRPr>
          </a:p>
          <a:p>
            <a:pPr>
              <a:lnSpc>
                <a:spcPct val="150000"/>
              </a:lnSpc>
            </a:pPr>
            <a:r>
              <a:rPr lang="zh-CN" altLang="en-US" sz="3200" b="1" dirty="0">
                <a:latin typeface="Arial" panose="020B0604020202020204" pitchFamily="34" charset="0"/>
              </a:rPr>
              <a:t>（2）</a:t>
            </a:r>
            <a:r>
              <a:rPr lang="zh-CN" altLang="en-US" sz="3200" b="1" dirty="0">
                <a:latin typeface="Arial" panose="020B0604020202020204" pitchFamily="34" charset="0"/>
                <a:sym typeface="+mn-ea"/>
              </a:rPr>
              <a:t>推动了当时文学、艺术、自然科学的发展。</a:t>
            </a:r>
            <a:endParaRPr lang="zh-CN" altLang="en-US" sz="3200" b="1" dirty="0">
              <a:latin typeface="Arial" panose="020B0604020202020204" pitchFamily="34" charset="0"/>
            </a:endParaRPr>
          </a:p>
          <a:p>
            <a:pPr>
              <a:lnSpc>
                <a:spcPct val="150000"/>
              </a:lnSpc>
            </a:pPr>
            <a:r>
              <a:rPr lang="zh-CN" altLang="en-US" sz="3200" b="1" dirty="0">
                <a:latin typeface="Arial" panose="020B0604020202020204" pitchFamily="34" charset="0"/>
              </a:rPr>
              <a:t>（</a:t>
            </a:r>
            <a:r>
              <a:rPr lang="en-US" altLang="zh-CN" sz="3200" b="1" dirty="0">
                <a:latin typeface="Arial" panose="020B0604020202020204" pitchFamily="34" charset="0"/>
              </a:rPr>
              <a:t>3</a:t>
            </a:r>
            <a:r>
              <a:rPr lang="zh-CN" altLang="en-US" sz="3200" b="1" dirty="0">
                <a:latin typeface="Arial" panose="020B0604020202020204" pitchFamily="34" charset="0"/>
              </a:rPr>
              <a:t>）</a:t>
            </a:r>
            <a:r>
              <a:rPr lang="zh-CN" altLang="en-US" sz="3200" b="1" dirty="0">
                <a:latin typeface="Arial" panose="020B0604020202020204" pitchFamily="34" charset="0"/>
                <a:sym typeface="+mn-ea"/>
              </a:rPr>
              <a:t>推动了地理大发现，促进了资本主义发展。</a:t>
            </a:r>
            <a:endParaRPr lang="zh-CN" altLang="en-US" sz="3200" b="1" dirty="0">
              <a:latin typeface="Arial" panose="020B0604020202020204" pitchFamily="34" charset="0"/>
            </a:endParaRPr>
          </a:p>
          <a:p>
            <a:pPr>
              <a:lnSpc>
                <a:spcPct val="150000"/>
              </a:lnSpc>
            </a:pPr>
            <a:endParaRPr lang="zh-CN" altLang="en-US" sz="3200" b="1" dirty="0">
              <a:latin typeface="Arial" panose="020B0604020202020204" pitchFamily="34" charset="0"/>
            </a:endParaRPr>
          </a:p>
        </p:txBody>
      </p:sp>
      <p:sp>
        <p:nvSpPr>
          <p:cNvPr id="4" name="文本框 3"/>
          <p:cNvSpPr txBox="1"/>
          <p:nvPr/>
        </p:nvSpPr>
        <p:spPr>
          <a:xfrm>
            <a:off x="418465" y="122555"/>
            <a:ext cx="5427980" cy="922020"/>
          </a:xfrm>
          <a:prstGeom prst="rect">
            <a:avLst/>
          </a:prstGeom>
          <a:solidFill>
            <a:srgbClr val="FFFFFF">
              <a:alpha val="70000"/>
            </a:srgbClr>
          </a:solidFill>
          <a:ln>
            <a:solidFill>
              <a:schemeClr val="tx2"/>
            </a:solidFill>
          </a:ln>
        </p:spPr>
        <p:txBody>
          <a:bodyPr wrap="square" rtlCol="0">
            <a:spAutoFit/>
            <a:scene3d>
              <a:camera prst="orthographicFront"/>
              <a:lightRig rig="threePt" dir="t"/>
            </a:scene3d>
          </a:bodyPr>
          <a:p>
            <a:pPr algn="l">
              <a:lnSpc>
                <a:spcPct val="150000"/>
              </a:lnSpc>
            </a:pPr>
            <a:r>
              <a:rPr lang="zh-CN" altLang="en-US" sz="3600" b="1" dirty="0">
                <a:ln>
                  <a:solidFill>
                    <a:srgbClr val="0000FF"/>
                  </a:solidFill>
                </a:ln>
                <a:solidFill>
                  <a:srgbClr val="0000FF"/>
                </a:solidFill>
                <a:effectLst>
                  <a:outerShdw blurRad="38100" dist="25400" dir="5400000" algn="ctr" rotWithShape="0">
                    <a:srgbClr val="6E747A">
                      <a:alpha val="43000"/>
                    </a:srgbClr>
                  </a:outerShdw>
                </a:effectLst>
                <a:latin typeface="黑体" panose="02010609060101010101" pitchFamily="2" charset="-122"/>
                <a:ea typeface="黑体" panose="02010609060101010101" pitchFamily="2" charset="-122"/>
                <a:sym typeface="+mn-ea"/>
              </a:rPr>
              <a:t>对文艺复兴的认识</a:t>
            </a:r>
            <a:endParaRPr lang="zh-CN" altLang="en-US" sz="3600" b="1" i="1" dirty="0">
              <a:ln>
                <a:solidFill>
                  <a:srgbClr val="0000FF"/>
                </a:solidFill>
              </a:ln>
              <a:solidFill>
                <a:srgbClr val="0000FF"/>
              </a:solidFill>
              <a:effectLst>
                <a:outerShdw blurRad="38100" dist="25400" dir="5400000" algn="ctr" rotWithShape="0">
                  <a:srgbClr val="6E747A">
                    <a:alpha val="43000"/>
                  </a:srgbClr>
                </a:outerShdw>
              </a:effectLst>
              <a:latin typeface="黑体" panose="02010609060101010101" pitchFamily="2" charset="-122"/>
              <a:ea typeface="黑体" panose="02010609060101010101" pitchFamily="2" charset="-122"/>
              <a:sym typeface="+mn-ea"/>
            </a:endParaRPr>
          </a:p>
        </p:txBody>
      </p:sp>
      <p:sp>
        <p:nvSpPr>
          <p:cNvPr id="2" name="文本框 1"/>
          <p:cNvSpPr txBox="1"/>
          <p:nvPr/>
        </p:nvSpPr>
        <p:spPr>
          <a:xfrm>
            <a:off x="1155065" y="4707890"/>
            <a:ext cx="10654665" cy="1568450"/>
          </a:xfrm>
          <a:prstGeom prst="rect">
            <a:avLst/>
          </a:prstGeom>
          <a:solidFill>
            <a:schemeClr val="bg1">
              <a:lumMod val="95000"/>
            </a:schemeClr>
          </a:solidFill>
        </p:spPr>
        <p:txBody>
          <a:bodyPr wrap="square" rtlCol="0">
            <a:spAutoFit/>
          </a:bodyPr>
          <a:p>
            <a:pPr>
              <a:lnSpc>
                <a:spcPct val="150000"/>
              </a:lnSpc>
            </a:pPr>
            <a:r>
              <a:rPr lang="en-US" altLang="zh-CN" sz="3200" b="1" dirty="0">
                <a:solidFill>
                  <a:srgbClr val="FF3300"/>
                </a:solidFill>
                <a:latin typeface="华文细黑" pitchFamily="2" charset="-122"/>
                <a:ea typeface="华文新魏" pitchFamily="2" charset="-122"/>
                <a:sym typeface="+mn-ea"/>
              </a:rPr>
              <a:t>2、局限：</a:t>
            </a:r>
            <a:r>
              <a:rPr lang="zh-CN" altLang="en-US" sz="3200" b="1" dirty="0">
                <a:latin typeface="Arial" panose="020B0604020202020204" pitchFamily="34" charset="0"/>
                <a:sym typeface="+mn-ea"/>
              </a:rPr>
              <a:t>过分推崇个人主义，导致个人私欲的膨胀、泛滥和社会混乱。</a:t>
            </a:r>
            <a:endParaRPr lang="en-US" altLang="zh-CN"/>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6874"/>
                                        </p:tgtEl>
                                        <p:attrNameLst>
                                          <p:attrName>style.visibility</p:attrName>
                                        </p:attrNameLst>
                                      </p:cBhvr>
                                      <p:to>
                                        <p:strVal val="visible"/>
                                      </p:to>
                                    </p:set>
                                    <p:animEffect transition="in" filter="box(in)">
                                      <p:cBhvr>
                                        <p:cTn id="7" dur="2000"/>
                                        <p:tgtEl>
                                          <p:spTgt spid="3687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6874"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4386" name="Picture 8" descr="图片1"/>
          <p:cNvPicPr>
            <a:picLocks noChangeAspect="1"/>
          </p:cNvPicPr>
          <p:nvPr/>
        </p:nvPicPr>
        <p:blipFill>
          <a:blip r:embed="rId1"/>
          <a:stretch>
            <a:fillRect/>
          </a:stretch>
        </p:blipFill>
        <p:spPr>
          <a:xfrm>
            <a:off x="313690" y="0"/>
            <a:ext cx="11870690" cy="6858000"/>
          </a:xfrm>
          <a:prstGeom prst="rect">
            <a:avLst/>
          </a:prstGeom>
          <a:noFill/>
          <a:ln w="9525">
            <a:noFill/>
          </a:ln>
        </p:spPr>
      </p:pic>
      <p:sp>
        <p:nvSpPr>
          <p:cNvPr id="30" name="文本框 20"/>
          <p:cNvSpPr txBox="1"/>
          <p:nvPr/>
        </p:nvSpPr>
        <p:spPr>
          <a:xfrm>
            <a:off x="1440667" y="1858545"/>
            <a:ext cx="9616016" cy="1568450"/>
          </a:xfrm>
          <a:prstGeom prst="rect">
            <a:avLst/>
          </a:prstGeom>
          <a:solidFill>
            <a:schemeClr val="bg1">
              <a:lumMod val="95000"/>
            </a:schemeClr>
          </a:solidFill>
        </p:spPr>
        <p:txBody>
          <a:bodyPr wrap="square" rtlCol="0">
            <a:spAutoFit/>
          </a:bodyPr>
          <a:p>
            <a:pPr>
              <a:lnSpc>
                <a:spcPct val="150000"/>
              </a:lnSpc>
            </a:pPr>
            <a:r>
              <a:rPr lang="en-US" altLang="zh-CN" sz="3200" b="1" dirty="0" smtClean="0">
                <a:solidFill>
                  <a:srgbClr val="0000FF"/>
                </a:solidFill>
                <a:latin typeface="黑体" panose="02010609060101010101" pitchFamily="2" charset="-122"/>
                <a:ea typeface="黑体" panose="02010609060101010101" pitchFamily="2" charset="-122"/>
              </a:rPr>
              <a:t>   </a:t>
            </a:r>
            <a:r>
              <a:rPr lang="zh-CN" altLang="en-US" sz="3200" b="1" dirty="0" smtClean="0">
                <a:solidFill>
                  <a:srgbClr val="0000FF"/>
                </a:solidFill>
                <a:latin typeface="黑体" panose="02010609060101010101" pitchFamily="2" charset="-122"/>
                <a:ea typeface="黑体" panose="02010609060101010101" pitchFamily="2" charset="-122"/>
              </a:rPr>
              <a:t>如今还需要人文主义精神吗？我们该赋予人文主义哪些新的内涵？</a:t>
            </a:r>
            <a:endParaRPr lang="zh-CN" altLang="en-US" sz="3200" b="1" dirty="0" smtClean="0">
              <a:solidFill>
                <a:srgbClr val="0000FF"/>
              </a:solidFill>
              <a:latin typeface="黑体" panose="02010609060101010101" pitchFamily="2" charset="-122"/>
              <a:ea typeface="黑体" panose="02010609060101010101" pitchFamily="2" charset="-122"/>
            </a:endParaRPr>
          </a:p>
        </p:txBody>
      </p:sp>
      <p:sp>
        <p:nvSpPr>
          <p:cNvPr id="3" name="文本框 2"/>
          <p:cNvSpPr txBox="1"/>
          <p:nvPr/>
        </p:nvSpPr>
        <p:spPr>
          <a:xfrm>
            <a:off x="685800" y="1386840"/>
            <a:ext cx="2834640" cy="829945"/>
          </a:xfrm>
          <a:prstGeom prst="rect">
            <a:avLst/>
          </a:prstGeom>
          <a:noFill/>
        </p:spPr>
        <p:txBody>
          <a:bodyPr wrap="square" rtlCol="0">
            <a:prstTxWarp prst="textArchUp">
              <a:avLst/>
            </a:prstTxWarp>
            <a:spAutoFit/>
          </a:bodyPr>
          <a:p>
            <a:r>
              <a:rPr lang="zh-CN" altLang="en-US" sz="5400" b="1">
                <a:solidFill>
                  <a:srgbClr val="0000FF"/>
                </a:solidFill>
                <a:effectLst>
                  <a:glow rad="228600">
                    <a:schemeClr val="accent1">
                      <a:satMod val="175000"/>
                      <a:alpha val="40000"/>
                    </a:schemeClr>
                  </a:glow>
                </a:effectLst>
              </a:rPr>
              <a:t>畅所欲言</a:t>
            </a:r>
            <a:endParaRPr lang="zh-CN" altLang="en-US" sz="5400" b="1">
              <a:solidFill>
                <a:srgbClr val="0000FF"/>
              </a:solidFill>
              <a:effectLst>
                <a:glow rad="228600">
                  <a:schemeClr val="accent1">
                    <a:satMod val="175000"/>
                    <a:alpha val="40000"/>
                  </a:schemeClr>
                </a:glow>
              </a:effectLst>
            </a:endParaRPr>
          </a:p>
        </p:txBody>
      </p:sp>
      <p:sp>
        <p:nvSpPr>
          <p:cNvPr id="2" name="文本框 20"/>
          <p:cNvSpPr txBox="1"/>
          <p:nvPr/>
        </p:nvSpPr>
        <p:spPr>
          <a:xfrm>
            <a:off x="1441302" y="3905785"/>
            <a:ext cx="9616016" cy="1568450"/>
          </a:xfrm>
          <a:prstGeom prst="rect">
            <a:avLst/>
          </a:prstGeom>
          <a:solidFill>
            <a:schemeClr val="bg1">
              <a:lumMod val="95000"/>
            </a:schemeClr>
          </a:solidFill>
        </p:spPr>
        <p:txBody>
          <a:bodyPr wrap="square" rtlCol="0">
            <a:spAutoFit/>
          </a:bodyPr>
          <a:p>
            <a:pPr>
              <a:lnSpc>
                <a:spcPct val="150000"/>
              </a:lnSpc>
            </a:pPr>
            <a:r>
              <a:rPr lang="en-US" altLang="zh-CN" sz="3200" b="1" dirty="0" smtClean="0">
                <a:solidFill>
                  <a:srgbClr val="FF0000"/>
                </a:solidFill>
                <a:latin typeface="黑体" panose="02010609060101010101" pitchFamily="2" charset="-122"/>
                <a:ea typeface="黑体" panose="02010609060101010101" pitchFamily="2" charset="-122"/>
              </a:rPr>
              <a:t>   </a:t>
            </a:r>
            <a:r>
              <a:rPr lang="zh-CN" altLang="en-US" sz="3200" b="1" dirty="0" smtClean="0">
                <a:solidFill>
                  <a:srgbClr val="FF0000"/>
                </a:solidFill>
                <a:latin typeface="黑体" panose="02010609060101010101" pitchFamily="2" charset="-122"/>
                <a:ea typeface="黑体" panose="02010609060101010101" pitchFamily="2" charset="-122"/>
              </a:rPr>
              <a:t>个人层面：塑造理想人格；自我关怀、自我肯定</a:t>
            </a:r>
            <a:endParaRPr lang="zh-CN" altLang="en-US" sz="3200" b="1" dirty="0" smtClean="0">
              <a:solidFill>
                <a:srgbClr val="FF0000"/>
              </a:solidFill>
              <a:latin typeface="黑体" panose="02010609060101010101" pitchFamily="2" charset="-122"/>
              <a:ea typeface="黑体" panose="02010609060101010101" pitchFamily="2" charset="-122"/>
            </a:endParaRPr>
          </a:p>
          <a:p>
            <a:pPr>
              <a:lnSpc>
                <a:spcPct val="150000"/>
              </a:lnSpc>
            </a:pPr>
            <a:r>
              <a:rPr lang="zh-CN" altLang="en-US" sz="3200" b="1" dirty="0" smtClean="0">
                <a:solidFill>
                  <a:srgbClr val="FF0000"/>
                </a:solidFill>
                <a:latin typeface="黑体" panose="02010609060101010101" pitchFamily="2" charset="-122"/>
                <a:ea typeface="黑体" panose="02010609060101010101" pitchFamily="2" charset="-122"/>
              </a:rPr>
              <a:t>   国家层面：衡量文明程度；以人为本、关注民生</a:t>
            </a:r>
            <a:endParaRPr lang="zh-CN" altLang="en-US" sz="3200" b="1" dirty="0" smtClean="0">
              <a:solidFill>
                <a:srgbClr val="FF0000"/>
              </a:solidFill>
              <a:latin typeface="黑体" panose="02010609060101010101" pitchFamily="2" charset="-122"/>
              <a:ea typeface="黑体" panose="02010609060101010101" pitchFamily="2" charset="-122"/>
            </a:endParaRPr>
          </a:p>
        </p:txBody>
      </p:sp>
      <p:sp>
        <p:nvSpPr>
          <p:cNvPr id="5" name="文本框 4"/>
          <p:cNvSpPr txBox="1"/>
          <p:nvPr/>
        </p:nvSpPr>
        <p:spPr>
          <a:xfrm>
            <a:off x="45720" y="0"/>
            <a:ext cx="3626485" cy="768350"/>
          </a:xfrm>
          <a:prstGeom prst="rect">
            <a:avLst/>
          </a:prstGeom>
          <a:solidFill>
            <a:srgbClr val="0000FF"/>
          </a:solidFill>
          <a:ln w="12700">
            <a:solidFill>
              <a:srgbClr val="0000FF"/>
            </a:solidFill>
          </a:ln>
        </p:spPr>
        <p:txBody>
          <a:bodyPr wrap="square" rtlCol="0">
            <a:spAutoFit/>
          </a:bodyPr>
          <a:p>
            <a:r>
              <a:rPr lang="zh-CN" altLang="en-US" sz="4400" b="1">
                <a:solidFill>
                  <a:schemeClr val="bg1"/>
                </a:solidFill>
                <a:effectLst>
                  <a:glow rad="139700">
                    <a:schemeClr val="accent2">
                      <a:satMod val="175000"/>
                      <a:alpha val="40000"/>
                    </a:schemeClr>
                  </a:glow>
                  <a:outerShdw blurRad="38100" dist="38100" dir="2700000" algn="tl">
                    <a:srgbClr val="000000">
                      <a:alpha val="43137"/>
                    </a:srgbClr>
                  </a:outerShdw>
                </a:effectLst>
                <a:latin typeface="黑体" panose="02010609060101010101" pitchFamily="2" charset="-122"/>
                <a:ea typeface="黑体" panose="02010609060101010101" pitchFamily="2" charset="-122"/>
              </a:rPr>
              <a:t>四、追问自我</a:t>
            </a:r>
            <a:endParaRPr lang="zh-CN" altLang="en-US" sz="4400" b="1">
              <a:solidFill>
                <a:schemeClr val="bg1"/>
              </a:solidFill>
              <a:effectLst>
                <a:glow rad="139700">
                  <a:schemeClr val="accent2">
                    <a:satMod val="175000"/>
                    <a:alpha val="40000"/>
                  </a:schemeClr>
                </a:glow>
                <a:outerShdw blurRad="38100" dist="38100" dir="2700000" algn="tl">
                  <a:srgbClr val="000000">
                    <a:alpha val="43137"/>
                  </a:srgbClr>
                </a:outerShdw>
              </a:effectLst>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4386" name="Picture 8" descr="图片1"/>
          <p:cNvPicPr>
            <a:picLocks noChangeAspect="1"/>
          </p:cNvPicPr>
          <p:nvPr/>
        </p:nvPicPr>
        <p:blipFill>
          <a:blip r:embed="rId1"/>
          <a:stretch>
            <a:fillRect/>
          </a:stretch>
        </p:blipFill>
        <p:spPr>
          <a:xfrm>
            <a:off x="313690" y="0"/>
            <a:ext cx="11870690" cy="6858000"/>
          </a:xfrm>
          <a:prstGeom prst="rect">
            <a:avLst/>
          </a:prstGeom>
          <a:noFill/>
          <a:ln w="9525">
            <a:noFill/>
          </a:ln>
        </p:spPr>
      </p:pic>
      <p:sp>
        <p:nvSpPr>
          <p:cNvPr id="30" name="文本框 20"/>
          <p:cNvSpPr txBox="1"/>
          <p:nvPr/>
        </p:nvSpPr>
        <p:spPr>
          <a:xfrm>
            <a:off x="1441302" y="1074955"/>
            <a:ext cx="9616016" cy="4707890"/>
          </a:xfrm>
          <a:prstGeom prst="rect">
            <a:avLst/>
          </a:prstGeom>
          <a:solidFill>
            <a:schemeClr val="bg1">
              <a:lumMod val="95000"/>
            </a:schemeClr>
          </a:solidFill>
        </p:spPr>
        <p:txBody>
          <a:bodyPr wrap="square" rtlCol="0">
            <a:spAutoFit/>
          </a:bodyPr>
          <a:p>
            <a:pPr>
              <a:lnSpc>
                <a:spcPct val="150000"/>
              </a:lnSpc>
            </a:pPr>
            <a:r>
              <a:rPr lang="en-US" altLang="zh-CN" sz="4000" b="1" dirty="0" smtClean="0">
                <a:solidFill>
                  <a:srgbClr val="0000FF"/>
                </a:solidFill>
                <a:latin typeface="黑体" panose="02010609060101010101" pitchFamily="2" charset="-122"/>
                <a:ea typeface="黑体" panose="02010609060101010101" pitchFamily="2" charset="-122"/>
              </a:rPr>
              <a:t>   </a:t>
            </a:r>
            <a:r>
              <a:rPr lang="en-US" altLang="zh-CN" sz="4000" b="1">
                <a:effectLst>
                  <a:outerShdw blurRad="38100" dist="19050" dir="2700000" algn="tl" rotWithShape="0">
                    <a:schemeClr val="dk1">
                      <a:alpha val="40000"/>
                    </a:schemeClr>
                  </a:outerShdw>
                </a:effectLst>
                <a:sym typeface="+mn-ea"/>
              </a:rPr>
              <a:t>“我将你置于世界的中心，……以便你能够按照自己的意愿，将你塑造成你喜欢的形体。你也许会蜕化，变成无理性的牲畜；但是如果你愿意，你也可以升华，变得神圣。”</a:t>
            </a:r>
            <a:endParaRPr lang="zh-CN" altLang="en-US" sz="4000" b="1" dirty="0" smtClean="0">
              <a:solidFill>
                <a:srgbClr val="0000FF"/>
              </a:solidFill>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9" name="文本框 96258"/>
          <p:cNvSpPr txBox="1"/>
          <p:nvPr/>
        </p:nvSpPr>
        <p:spPr>
          <a:xfrm>
            <a:off x="7543800" y="5410200"/>
            <a:ext cx="2438400" cy="368300"/>
          </a:xfrm>
          <a:prstGeom prst="rect">
            <a:avLst/>
          </a:prstGeom>
          <a:noFill/>
          <a:ln w="9525">
            <a:noFill/>
          </a:ln>
        </p:spPr>
        <p:txBody>
          <a:bodyPr>
            <a:spAutoFit/>
          </a:bodyPr>
          <a:p>
            <a:pPr>
              <a:spcBef>
                <a:spcPct val="50000"/>
              </a:spcBef>
            </a:pPr>
            <a:endParaRPr lang="zh-CN" altLang="en-US" dirty="0">
              <a:latin typeface="Arial" panose="020B0604020202020204" pitchFamily="34" charset="0"/>
            </a:endParaRPr>
          </a:p>
        </p:txBody>
      </p:sp>
      <p:sp>
        <p:nvSpPr>
          <p:cNvPr id="96261" name="文本框 96260"/>
          <p:cNvSpPr txBox="1"/>
          <p:nvPr/>
        </p:nvSpPr>
        <p:spPr>
          <a:xfrm>
            <a:off x="992505" y="1090930"/>
            <a:ext cx="612775" cy="4523105"/>
          </a:xfrm>
          <a:prstGeom prst="rect">
            <a:avLst/>
          </a:prstGeom>
          <a:noFill/>
          <a:ln w="9525">
            <a:noFill/>
          </a:ln>
        </p:spPr>
        <p:txBody>
          <a:bodyPr vert="horz" wrap="square">
            <a:spAutoFit/>
          </a:bodyPr>
          <a:p>
            <a:pPr lvl="0" algn="l">
              <a:spcBef>
                <a:spcPct val="50000"/>
              </a:spcBef>
            </a:pPr>
            <a:r>
              <a:rPr lang="zh-CN" altLang="en-US" sz="4800" b="1" dirty="0">
                <a:solidFill>
                  <a:srgbClr val="0000FF"/>
                </a:solidFill>
                <a:latin typeface="Arial" panose="020B0604020202020204" pitchFamily="34" charset="0"/>
                <a:ea typeface="黑体" panose="02010609060101010101" pitchFamily="2" charset="-122"/>
                <a:sym typeface="+mn-ea"/>
              </a:rPr>
              <a:t>神权下的自我</a:t>
            </a:r>
            <a:endParaRPr lang="zh-CN" altLang="en-US" sz="4800" b="1" dirty="0">
              <a:solidFill>
                <a:srgbClr val="0000FF"/>
              </a:solidFill>
              <a:latin typeface="Arial" panose="020B0604020202020204" pitchFamily="34" charset="0"/>
              <a:ea typeface="黑体" panose="02010609060101010101" pitchFamily="2" charset="-122"/>
              <a:sym typeface="+mn-ea"/>
            </a:endParaRPr>
          </a:p>
        </p:txBody>
      </p:sp>
      <p:sp>
        <p:nvSpPr>
          <p:cNvPr id="96262" name="文本框 96261"/>
          <p:cNvSpPr txBox="1"/>
          <p:nvPr/>
        </p:nvSpPr>
        <p:spPr>
          <a:xfrm>
            <a:off x="2743200" y="1828800"/>
            <a:ext cx="381000" cy="827405"/>
          </a:xfrm>
          <a:prstGeom prst="leftBrace">
            <a:avLst>
              <a:gd name="adj1" fmla="val 81666"/>
              <a:gd name="adj2" fmla="val 50000"/>
            </a:avLst>
          </a:prstGeom>
          <a:noFill/>
          <a:ln w="9525">
            <a:noFill/>
          </a:ln>
        </p:spPr>
        <p:txBody>
          <a:bodyPr wrap="square">
            <a:spAutoFit/>
          </a:bodyPr>
          <a:p>
            <a:pPr lvl="0" algn="l">
              <a:spcBef>
                <a:spcPct val="50000"/>
              </a:spcBef>
            </a:pPr>
            <a:endParaRPr lang="zh-CN" altLang="en-US" sz="3600" b="1" dirty="0">
              <a:latin typeface="Arial" panose="020B0604020202020204" pitchFamily="34" charset="0"/>
              <a:ea typeface="黑体" panose="02010609060101010101" pitchFamily="2" charset="-122"/>
              <a:sym typeface="+mn-ea"/>
            </a:endParaRPr>
          </a:p>
        </p:txBody>
      </p:sp>
      <p:sp>
        <p:nvSpPr>
          <p:cNvPr id="96263" name="文本框 96262"/>
          <p:cNvSpPr txBox="1"/>
          <p:nvPr/>
        </p:nvSpPr>
        <p:spPr>
          <a:xfrm>
            <a:off x="2209800" y="1017905"/>
            <a:ext cx="6689725" cy="644525"/>
          </a:xfrm>
          <a:prstGeom prst="rect">
            <a:avLst/>
          </a:prstGeom>
          <a:noFill/>
          <a:ln w="9525">
            <a:noFill/>
          </a:ln>
        </p:spPr>
        <p:txBody>
          <a:bodyPr wrap="square">
            <a:spAutoFit/>
          </a:bodyPr>
          <a:p>
            <a:pPr lvl="0" algn="l">
              <a:spcBef>
                <a:spcPct val="50000"/>
              </a:spcBef>
            </a:pPr>
            <a:r>
              <a:rPr lang="zh-CN" altLang="en-US" sz="3600" b="1" dirty="0">
                <a:solidFill>
                  <a:srgbClr val="FF0000"/>
                </a:solidFill>
                <a:latin typeface="Arial" panose="020B0604020202020204" pitchFamily="34" charset="0"/>
                <a:ea typeface="黑体" panose="02010609060101010101" pitchFamily="2" charset="-122"/>
                <a:sym typeface="+mn-ea"/>
              </a:rPr>
              <a:t>丧失自我</a:t>
            </a:r>
            <a:r>
              <a:rPr lang="zh-CN" altLang="en-US" sz="3600" b="1" dirty="0">
                <a:solidFill>
                  <a:srgbClr val="0000FF"/>
                </a:solidFill>
                <a:latin typeface="Arial" panose="020B0604020202020204" pitchFamily="34" charset="0"/>
                <a:ea typeface="黑体" panose="02010609060101010101" pitchFamily="2" charset="-122"/>
                <a:sym typeface="+mn-ea"/>
              </a:rPr>
              <a:t>——中世纪神权统治</a:t>
            </a:r>
            <a:endParaRPr lang="zh-CN" altLang="en-US" sz="3600" b="1" dirty="0">
              <a:solidFill>
                <a:srgbClr val="0000FF"/>
              </a:solidFill>
              <a:latin typeface="Arial" panose="020B0604020202020204" pitchFamily="34" charset="0"/>
              <a:ea typeface="黑体" panose="02010609060101010101" pitchFamily="2" charset="-122"/>
              <a:sym typeface="+mn-ea"/>
            </a:endParaRPr>
          </a:p>
        </p:txBody>
      </p:sp>
      <p:sp>
        <p:nvSpPr>
          <p:cNvPr id="96265" name="文本框 96264"/>
          <p:cNvSpPr txBox="1"/>
          <p:nvPr/>
        </p:nvSpPr>
        <p:spPr>
          <a:xfrm>
            <a:off x="4343400" y="3352800"/>
            <a:ext cx="304800" cy="802005"/>
          </a:xfrm>
          <a:prstGeom prst="leftBrace">
            <a:avLst>
              <a:gd name="adj1" fmla="val 87500"/>
              <a:gd name="adj2" fmla="val 50000"/>
            </a:avLst>
          </a:prstGeom>
          <a:noFill/>
          <a:ln w="9525">
            <a:noFill/>
          </a:ln>
        </p:spPr>
        <p:txBody>
          <a:bodyPr wrap="square">
            <a:spAutoFit/>
          </a:bodyPr>
          <a:p>
            <a:pPr lvl="0" algn="l">
              <a:spcBef>
                <a:spcPct val="50000"/>
              </a:spcBef>
            </a:pPr>
            <a:endParaRPr lang="zh-CN" altLang="en-US" sz="3600" b="1" dirty="0">
              <a:latin typeface="Arial" panose="020B0604020202020204" pitchFamily="34" charset="0"/>
              <a:ea typeface="黑体" panose="02010609060101010101" pitchFamily="2" charset="-122"/>
              <a:sym typeface="+mn-ea"/>
            </a:endParaRPr>
          </a:p>
        </p:txBody>
      </p:sp>
      <p:sp>
        <p:nvSpPr>
          <p:cNvPr id="96266" name="文本框 96265"/>
          <p:cNvSpPr txBox="1"/>
          <p:nvPr/>
        </p:nvSpPr>
        <p:spPr>
          <a:xfrm>
            <a:off x="2208530" y="4791075"/>
            <a:ext cx="5031105" cy="644525"/>
          </a:xfrm>
          <a:prstGeom prst="rect">
            <a:avLst/>
          </a:prstGeom>
          <a:noFill/>
          <a:ln w="9525">
            <a:noFill/>
          </a:ln>
        </p:spPr>
        <p:txBody>
          <a:bodyPr wrap="square">
            <a:spAutoFit/>
          </a:bodyPr>
          <a:p>
            <a:pPr lvl="0" algn="l">
              <a:spcBef>
                <a:spcPct val="50000"/>
              </a:spcBef>
            </a:pPr>
            <a:r>
              <a:rPr lang="zh-CN" altLang="en-US" sz="3600" b="1" dirty="0">
                <a:solidFill>
                  <a:srgbClr val="FF0000"/>
                </a:solidFill>
                <a:latin typeface="Arial" panose="020B0604020202020204" pitchFamily="34" charset="0"/>
                <a:ea typeface="黑体" panose="02010609060101010101" pitchFamily="2" charset="-122"/>
                <a:sym typeface="+mn-ea"/>
              </a:rPr>
              <a:t>解放自我</a:t>
            </a:r>
            <a:r>
              <a:rPr lang="en-US" altLang="zh-CN" sz="3600" b="1" dirty="0">
                <a:solidFill>
                  <a:srgbClr val="0000FF"/>
                </a:solidFill>
                <a:latin typeface="Arial" panose="020B0604020202020204" pitchFamily="34" charset="0"/>
                <a:ea typeface="黑体" panose="02010609060101010101" pitchFamily="2" charset="-122"/>
                <a:sym typeface="+mn-ea"/>
              </a:rPr>
              <a:t>——</a:t>
            </a:r>
            <a:r>
              <a:rPr lang="zh-CN" altLang="en-US" sz="3600" b="1" dirty="0">
                <a:solidFill>
                  <a:srgbClr val="0000FF"/>
                </a:solidFill>
                <a:latin typeface="Arial" panose="020B0604020202020204" pitchFamily="34" charset="0"/>
                <a:ea typeface="黑体" panose="02010609060101010101" pitchFamily="2" charset="-122"/>
                <a:sym typeface="+mn-ea"/>
              </a:rPr>
              <a:t>宗教改革</a:t>
            </a:r>
            <a:endParaRPr lang="zh-CN" altLang="en-US" sz="3600" b="1" dirty="0">
              <a:solidFill>
                <a:srgbClr val="0000FF"/>
              </a:solidFill>
              <a:latin typeface="Arial" panose="020B0604020202020204" pitchFamily="34" charset="0"/>
              <a:ea typeface="黑体" panose="02010609060101010101" pitchFamily="2" charset="-122"/>
              <a:sym typeface="+mn-ea"/>
            </a:endParaRPr>
          </a:p>
        </p:txBody>
      </p:sp>
      <p:sp>
        <p:nvSpPr>
          <p:cNvPr id="96267" name="文本框 96266"/>
          <p:cNvSpPr txBox="1"/>
          <p:nvPr/>
        </p:nvSpPr>
        <p:spPr>
          <a:xfrm>
            <a:off x="5334000" y="3048000"/>
            <a:ext cx="1295400" cy="644525"/>
          </a:xfrm>
          <a:prstGeom prst="rect">
            <a:avLst/>
          </a:prstGeom>
          <a:noFill/>
          <a:ln w="9525">
            <a:noFill/>
          </a:ln>
        </p:spPr>
        <p:txBody>
          <a:bodyPr wrap="square">
            <a:spAutoFit/>
          </a:bodyPr>
          <a:p>
            <a:pPr lvl="0" algn="l">
              <a:spcBef>
                <a:spcPct val="50000"/>
              </a:spcBef>
            </a:pPr>
            <a:endParaRPr lang="zh-CN" altLang="en-US" sz="3600" b="1" dirty="0">
              <a:latin typeface="Arial" panose="020B0604020202020204" pitchFamily="34" charset="0"/>
              <a:ea typeface="黑体" panose="02010609060101010101" pitchFamily="2" charset="-122"/>
              <a:sym typeface="+mn-ea"/>
            </a:endParaRPr>
          </a:p>
        </p:txBody>
      </p:sp>
      <p:sp>
        <p:nvSpPr>
          <p:cNvPr id="96268" name="文本框 96267"/>
          <p:cNvSpPr txBox="1"/>
          <p:nvPr/>
        </p:nvSpPr>
        <p:spPr>
          <a:xfrm>
            <a:off x="5882005" y="4145280"/>
            <a:ext cx="2714625" cy="522605"/>
          </a:xfrm>
          <a:prstGeom prst="rect">
            <a:avLst/>
          </a:prstGeom>
          <a:solidFill>
            <a:srgbClr val="000066"/>
          </a:solidFill>
          <a:ln w="9525">
            <a:noFill/>
          </a:ln>
        </p:spPr>
        <p:txBody>
          <a:bodyPr wrap="square">
            <a:spAutoFit/>
          </a:bodyPr>
          <a:p>
            <a:pPr lvl="0" algn="ctr">
              <a:spcBef>
                <a:spcPct val="50000"/>
              </a:spcBef>
            </a:pPr>
            <a:r>
              <a:rPr lang="zh-CN" altLang="en-US" sz="2800" b="1" dirty="0">
                <a:solidFill>
                  <a:schemeClr val="bg1"/>
                </a:solidFill>
                <a:latin typeface="Arial" panose="020B0604020202020204" pitchFamily="34" charset="0"/>
                <a:ea typeface="黑体" panose="02010609060101010101" pitchFamily="2" charset="-122"/>
                <a:sym typeface="+mn-ea"/>
              </a:rPr>
              <a:t>上流知识份子</a:t>
            </a:r>
            <a:endParaRPr lang="zh-CN" altLang="en-US" sz="2800" b="1" dirty="0">
              <a:solidFill>
                <a:schemeClr val="bg1"/>
              </a:solidFill>
              <a:latin typeface="Arial" panose="020B0604020202020204" pitchFamily="34" charset="0"/>
              <a:ea typeface="黑体" panose="02010609060101010101" pitchFamily="2" charset="-122"/>
              <a:sym typeface="+mn-ea"/>
            </a:endParaRPr>
          </a:p>
        </p:txBody>
      </p:sp>
      <p:sp>
        <p:nvSpPr>
          <p:cNvPr id="96269" name="文本框 96268"/>
          <p:cNvSpPr txBox="1"/>
          <p:nvPr/>
        </p:nvSpPr>
        <p:spPr>
          <a:xfrm>
            <a:off x="5913755" y="5381625"/>
            <a:ext cx="2713355" cy="522605"/>
          </a:xfrm>
          <a:prstGeom prst="rect">
            <a:avLst/>
          </a:prstGeom>
          <a:solidFill>
            <a:srgbClr val="000066"/>
          </a:solidFill>
          <a:ln w="9525">
            <a:noFill/>
          </a:ln>
        </p:spPr>
        <p:txBody>
          <a:bodyPr wrap="square">
            <a:spAutoFit/>
          </a:bodyPr>
          <a:p>
            <a:pPr lvl="0" algn="ctr">
              <a:spcBef>
                <a:spcPct val="50000"/>
              </a:spcBef>
            </a:pPr>
            <a:r>
              <a:rPr lang="zh-CN" altLang="en-US" sz="2800" b="1" dirty="0">
                <a:solidFill>
                  <a:schemeClr val="bg1"/>
                </a:solidFill>
                <a:latin typeface="Arial" panose="020B0604020202020204" pitchFamily="34" charset="0"/>
                <a:ea typeface="黑体" panose="02010609060101010101" pitchFamily="2" charset="-122"/>
                <a:sym typeface="+mn-ea"/>
              </a:rPr>
              <a:t>下层群众</a:t>
            </a:r>
            <a:endParaRPr lang="zh-CN" altLang="en-US" sz="2800" b="1" dirty="0">
              <a:solidFill>
                <a:schemeClr val="bg1"/>
              </a:solidFill>
              <a:latin typeface="Arial" panose="020B0604020202020204" pitchFamily="34" charset="0"/>
              <a:ea typeface="黑体" panose="02010609060101010101" pitchFamily="2" charset="-122"/>
              <a:sym typeface="+mn-ea"/>
            </a:endParaRPr>
          </a:p>
        </p:txBody>
      </p:sp>
      <p:sp>
        <p:nvSpPr>
          <p:cNvPr id="96270" name="文本框 96269"/>
          <p:cNvSpPr txBox="1"/>
          <p:nvPr/>
        </p:nvSpPr>
        <p:spPr>
          <a:xfrm>
            <a:off x="6705600" y="2590800"/>
            <a:ext cx="152400" cy="723900"/>
          </a:xfrm>
          <a:prstGeom prst="leftBrace">
            <a:avLst>
              <a:gd name="adj1" fmla="val 87500"/>
              <a:gd name="adj2" fmla="val 50000"/>
            </a:avLst>
          </a:prstGeom>
          <a:noFill/>
          <a:ln w="9525">
            <a:noFill/>
          </a:ln>
        </p:spPr>
        <p:txBody>
          <a:bodyPr wrap="square">
            <a:spAutoFit/>
          </a:bodyPr>
          <a:p>
            <a:pPr lvl="0" algn="l">
              <a:spcBef>
                <a:spcPct val="50000"/>
              </a:spcBef>
            </a:pPr>
            <a:endParaRPr lang="zh-CN" altLang="en-US" sz="3600" b="1" dirty="0">
              <a:latin typeface="Arial" panose="020B0604020202020204" pitchFamily="34" charset="0"/>
              <a:ea typeface="黑体" panose="02010609060101010101" pitchFamily="2" charset="-122"/>
              <a:sym typeface="+mn-ea"/>
            </a:endParaRPr>
          </a:p>
        </p:txBody>
      </p:sp>
      <p:sp>
        <p:nvSpPr>
          <p:cNvPr id="96271" name="文本框 96270"/>
          <p:cNvSpPr txBox="1"/>
          <p:nvPr/>
        </p:nvSpPr>
        <p:spPr>
          <a:xfrm>
            <a:off x="9288780" y="3107055"/>
            <a:ext cx="1371600" cy="644525"/>
          </a:xfrm>
          <a:prstGeom prst="rect">
            <a:avLst/>
          </a:prstGeom>
          <a:noFill/>
          <a:ln w="9525">
            <a:noFill/>
          </a:ln>
        </p:spPr>
        <p:txBody>
          <a:bodyPr wrap="square">
            <a:spAutoFit/>
          </a:bodyPr>
          <a:p>
            <a:pPr lvl="0" algn="l">
              <a:spcBef>
                <a:spcPct val="50000"/>
              </a:spcBef>
            </a:pPr>
            <a:r>
              <a:rPr lang="zh-CN" altLang="en-US" sz="3600" b="1" dirty="0">
                <a:solidFill>
                  <a:srgbClr val="0000FF"/>
                </a:solidFill>
                <a:latin typeface="Arial" panose="020B0604020202020204" pitchFamily="34" charset="0"/>
                <a:ea typeface="黑体" panose="02010609060101010101" pitchFamily="2" charset="-122"/>
                <a:sym typeface="+mn-ea"/>
              </a:rPr>
              <a:t>质朴</a:t>
            </a:r>
            <a:endParaRPr lang="zh-CN" altLang="en-US" sz="3600" b="1" dirty="0">
              <a:solidFill>
                <a:srgbClr val="0000FF"/>
              </a:solidFill>
              <a:latin typeface="Arial" panose="020B0604020202020204" pitchFamily="34" charset="0"/>
              <a:ea typeface="黑体" panose="02010609060101010101" pitchFamily="2" charset="-122"/>
              <a:sym typeface="+mn-ea"/>
            </a:endParaRPr>
          </a:p>
        </p:txBody>
      </p:sp>
      <p:sp>
        <p:nvSpPr>
          <p:cNvPr id="96272" name="文本框 96271"/>
          <p:cNvSpPr txBox="1"/>
          <p:nvPr/>
        </p:nvSpPr>
        <p:spPr>
          <a:xfrm>
            <a:off x="7239000" y="2971800"/>
            <a:ext cx="0" cy="838200"/>
          </a:xfrm>
          <a:prstGeom prst="line">
            <a:avLst/>
          </a:prstGeom>
          <a:noFill/>
          <a:ln w="9525">
            <a:noFill/>
          </a:ln>
        </p:spPr>
      </p:sp>
      <p:sp>
        <p:nvSpPr>
          <p:cNvPr id="96273" name="文本框 96272"/>
          <p:cNvSpPr txBox="1"/>
          <p:nvPr/>
        </p:nvSpPr>
        <p:spPr>
          <a:xfrm>
            <a:off x="9349105" y="4338955"/>
            <a:ext cx="1447800" cy="644525"/>
          </a:xfrm>
          <a:prstGeom prst="rect">
            <a:avLst/>
          </a:prstGeom>
          <a:noFill/>
          <a:ln w="9525">
            <a:noFill/>
          </a:ln>
        </p:spPr>
        <p:txBody>
          <a:bodyPr wrap="square">
            <a:spAutoFit/>
          </a:bodyPr>
          <a:p>
            <a:pPr lvl="0" algn="l">
              <a:spcBef>
                <a:spcPct val="50000"/>
              </a:spcBef>
            </a:pPr>
            <a:r>
              <a:rPr lang="zh-CN" altLang="en-US" sz="3600" b="1" dirty="0">
                <a:solidFill>
                  <a:srgbClr val="0000FF"/>
                </a:solidFill>
                <a:latin typeface="Arial" panose="020B0604020202020204" pitchFamily="34" charset="0"/>
                <a:ea typeface="黑体" panose="02010609060101010101" pitchFamily="2" charset="-122"/>
                <a:sym typeface="+mn-ea"/>
              </a:rPr>
              <a:t>高雅</a:t>
            </a:r>
            <a:endParaRPr lang="zh-CN" altLang="en-US" sz="3600" b="1" dirty="0">
              <a:solidFill>
                <a:srgbClr val="0000FF"/>
              </a:solidFill>
              <a:latin typeface="Arial" panose="020B0604020202020204" pitchFamily="34" charset="0"/>
              <a:ea typeface="黑体" panose="02010609060101010101" pitchFamily="2" charset="-122"/>
              <a:sym typeface="+mn-ea"/>
            </a:endParaRPr>
          </a:p>
        </p:txBody>
      </p:sp>
      <p:sp>
        <p:nvSpPr>
          <p:cNvPr id="96274" name="文本框 96273"/>
          <p:cNvSpPr txBox="1"/>
          <p:nvPr/>
        </p:nvSpPr>
        <p:spPr>
          <a:xfrm>
            <a:off x="10377170" y="866140"/>
            <a:ext cx="1660525" cy="5077460"/>
          </a:xfrm>
          <a:prstGeom prst="rect">
            <a:avLst/>
          </a:prstGeom>
          <a:noFill/>
          <a:ln w="28575">
            <a:solidFill>
              <a:srgbClr val="C00000"/>
            </a:solidFill>
          </a:ln>
        </p:spPr>
        <p:txBody>
          <a:bodyPr wrap="square">
            <a:spAutoFit/>
          </a:bodyPr>
          <a:p>
            <a:pPr lvl="0" algn="l">
              <a:spcBef>
                <a:spcPct val="50000"/>
              </a:spcBef>
            </a:pPr>
            <a:r>
              <a:rPr lang="zh-CN" altLang="en-US" sz="3600" b="1" dirty="0">
                <a:solidFill>
                  <a:srgbClr val="C00000"/>
                </a:solidFill>
                <a:effectLst>
                  <a:outerShdw blurRad="38100" dist="38100" dir="2700000" algn="tl">
                    <a:srgbClr val="000000">
                      <a:alpha val="43137"/>
                    </a:srgbClr>
                  </a:outerShdw>
                </a:effectLst>
                <a:latin typeface="Arial" panose="020B0604020202020204" pitchFamily="34" charset="0"/>
                <a:ea typeface="黑体" panose="02010609060101010101" pitchFamily="2" charset="-122"/>
                <a:sym typeface="+mn-ea"/>
              </a:rPr>
              <a:t>以人为中心、肯定人的价值尊严；鼓吹思想自由、个性解放</a:t>
            </a:r>
            <a:endParaRPr lang="zh-CN" altLang="en-US" sz="3600" b="1" dirty="0">
              <a:solidFill>
                <a:srgbClr val="C00000"/>
              </a:solidFill>
              <a:effectLst>
                <a:outerShdw blurRad="38100" dist="38100" dir="2700000" algn="tl">
                  <a:srgbClr val="000000">
                    <a:alpha val="43137"/>
                  </a:srgbClr>
                </a:outerShdw>
              </a:effectLst>
              <a:latin typeface="Arial" panose="020B0604020202020204" pitchFamily="34" charset="0"/>
              <a:ea typeface="黑体" panose="02010609060101010101" pitchFamily="2" charset="-122"/>
              <a:sym typeface="+mn-ea"/>
            </a:endParaRPr>
          </a:p>
        </p:txBody>
      </p:sp>
      <p:sp>
        <p:nvSpPr>
          <p:cNvPr id="96276" name="文本框 96275"/>
          <p:cNvSpPr txBox="1"/>
          <p:nvPr/>
        </p:nvSpPr>
        <p:spPr>
          <a:xfrm>
            <a:off x="762000" y="259080"/>
            <a:ext cx="3123565" cy="583565"/>
          </a:xfrm>
          <a:prstGeom prst="rect">
            <a:avLst/>
          </a:prstGeom>
          <a:noFill/>
          <a:ln w="9525" cap="flat" cmpd="sng">
            <a:solidFill>
              <a:srgbClr val="FF0000"/>
            </a:solidFill>
            <a:prstDash val="solid"/>
            <a:miter/>
            <a:headEnd type="none" w="med" len="med"/>
            <a:tailEnd type="none" w="med" len="med"/>
          </a:ln>
        </p:spPr>
        <p:txBody>
          <a:bodyPr wrap="square">
            <a:prstTxWarp prst="textInflateBottom">
              <a:avLst/>
            </a:prstTxWarp>
            <a:spAutoFit/>
          </a:bodyPr>
          <a:p>
            <a:pPr>
              <a:spcBef>
                <a:spcPct val="50000"/>
              </a:spcBef>
            </a:pPr>
            <a:r>
              <a:rPr lang="zh-CN" altLang="en-US" sz="4400" b="1" dirty="0">
                <a:solidFill>
                  <a:srgbClr val="FF0000"/>
                </a:solidFill>
                <a:effectLst>
                  <a:outerShdw blurRad="38100" dist="38100" dir="2700000" algn="tl">
                    <a:srgbClr val="000000">
                      <a:alpha val="43137"/>
                    </a:srgbClr>
                  </a:outerShdw>
                </a:effectLst>
                <a:latin typeface="Arial" panose="020B0604020202020204" pitchFamily="34" charset="0"/>
                <a:ea typeface="黑体" panose="02010609060101010101" pitchFamily="2" charset="-122"/>
              </a:rPr>
              <a:t>本课小结：</a:t>
            </a:r>
            <a:endParaRPr lang="zh-CN" altLang="en-US" sz="4400" b="1" dirty="0">
              <a:solidFill>
                <a:srgbClr val="FF0000"/>
              </a:solidFill>
              <a:effectLst>
                <a:outerShdw blurRad="38100" dist="38100" dir="2700000" algn="tl">
                  <a:srgbClr val="000000">
                    <a:alpha val="43137"/>
                  </a:srgbClr>
                </a:outerShdw>
              </a:effectLst>
              <a:latin typeface="Arial" panose="020B0604020202020204" pitchFamily="34" charset="0"/>
              <a:ea typeface="黑体" panose="02010609060101010101" pitchFamily="2" charset="-122"/>
            </a:endParaRPr>
          </a:p>
        </p:txBody>
      </p:sp>
      <p:sp>
        <p:nvSpPr>
          <p:cNvPr id="3" name="文本框 2"/>
          <p:cNvSpPr txBox="1"/>
          <p:nvPr/>
        </p:nvSpPr>
        <p:spPr>
          <a:xfrm>
            <a:off x="2209801" y="2245995"/>
            <a:ext cx="6689725" cy="645160"/>
          </a:xfrm>
          <a:prstGeom prst="rect">
            <a:avLst/>
          </a:prstGeom>
          <a:noFill/>
          <a:ln w="9525">
            <a:noFill/>
          </a:ln>
        </p:spPr>
        <p:txBody>
          <a:bodyPr wrap="square">
            <a:spAutoFit/>
          </a:bodyPr>
          <a:p>
            <a:pPr lvl="0" algn="l">
              <a:spcBef>
                <a:spcPct val="50000"/>
              </a:spcBef>
            </a:pPr>
            <a:r>
              <a:rPr lang="zh-CN" altLang="en-US" sz="3600" b="1" dirty="0">
                <a:solidFill>
                  <a:srgbClr val="FF0000"/>
                </a:solidFill>
                <a:latin typeface="Arial" panose="020B0604020202020204" pitchFamily="34" charset="0"/>
                <a:ea typeface="黑体" panose="02010609060101010101" pitchFamily="2" charset="-122"/>
                <a:sym typeface="+mn-ea"/>
              </a:rPr>
              <a:t>发现自我</a:t>
            </a:r>
            <a:r>
              <a:rPr lang="zh-CN" altLang="en-US" sz="3600" b="1" dirty="0">
                <a:solidFill>
                  <a:srgbClr val="0000FF"/>
                </a:solidFill>
                <a:latin typeface="Arial" panose="020B0604020202020204" pitchFamily="34" charset="0"/>
                <a:ea typeface="黑体" panose="02010609060101010101" pitchFamily="2" charset="-122"/>
                <a:sym typeface="+mn-ea"/>
              </a:rPr>
              <a:t>——文艺复兴的背景</a:t>
            </a:r>
            <a:endParaRPr lang="zh-CN" altLang="en-US" sz="3600" b="1" dirty="0">
              <a:solidFill>
                <a:srgbClr val="0000FF"/>
              </a:solidFill>
              <a:latin typeface="Arial" panose="020B0604020202020204" pitchFamily="34" charset="0"/>
              <a:ea typeface="黑体" panose="02010609060101010101" pitchFamily="2" charset="-122"/>
              <a:sym typeface="+mn-ea"/>
            </a:endParaRPr>
          </a:p>
        </p:txBody>
      </p:sp>
      <p:sp>
        <p:nvSpPr>
          <p:cNvPr id="4" name="文本框 3"/>
          <p:cNvSpPr txBox="1"/>
          <p:nvPr/>
        </p:nvSpPr>
        <p:spPr>
          <a:xfrm>
            <a:off x="2209801" y="3500120"/>
            <a:ext cx="6689725" cy="645160"/>
          </a:xfrm>
          <a:prstGeom prst="rect">
            <a:avLst/>
          </a:prstGeom>
          <a:noFill/>
          <a:ln w="9525">
            <a:noFill/>
          </a:ln>
        </p:spPr>
        <p:txBody>
          <a:bodyPr wrap="square">
            <a:spAutoFit/>
          </a:bodyPr>
          <a:p>
            <a:pPr lvl="0" algn="l">
              <a:spcBef>
                <a:spcPct val="50000"/>
              </a:spcBef>
            </a:pPr>
            <a:r>
              <a:rPr lang="zh-CN" altLang="en-US" sz="3600" b="1" dirty="0">
                <a:solidFill>
                  <a:srgbClr val="FF0000"/>
                </a:solidFill>
                <a:latin typeface="Arial" panose="020B0604020202020204" pitchFamily="34" charset="0"/>
                <a:ea typeface="黑体" panose="02010609060101010101" pitchFamily="2" charset="-122"/>
                <a:sym typeface="+mn-ea"/>
              </a:rPr>
              <a:t>表达自我</a:t>
            </a:r>
            <a:r>
              <a:rPr lang="zh-CN" altLang="en-US" sz="3600" b="1" dirty="0">
                <a:solidFill>
                  <a:srgbClr val="0000FF"/>
                </a:solidFill>
                <a:latin typeface="Arial" panose="020B0604020202020204" pitchFamily="34" charset="0"/>
                <a:ea typeface="黑体" panose="02010609060101010101" pitchFamily="2" charset="-122"/>
                <a:sym typeface="+mn-ea"/>
              </a:rPr>
              <a:t>——文艺复兴的内容</a:t>
            </a:r>
            <a:endParaRPr lang="zh-CN" altLang="en-US" sz="3600" b="1" dirty="0">
              <a:solidFill>
                <a:srgbClr val="0000FF"/>
              </a:solidFill>
              <a:latin typeface="Arial" panose="020B0604020202020204" pitchFamily="34" charset="0"/>
              <a:ea typeface="黑体" panose="02010609060101010101" pitchFamily="2" charset="-122"/>
              <a:sym typeface="+mn-ea"/>
            </a:endParaRPr>
          </a:p>
        </p:txBody>
      </p:sp>
      <p:sp>
        <p:nvSpPr>
          <p:cNvPr id="5" name="下箭头 4"/>
          <p:cNvSpPr/>
          <p:nvPr/>
        </p:nvSpPr>
        <p:spPr>
          <a:xfrm>
            <a:off x="9730105" y="3738245"/>
            <a:ext cx="274320" cy="640080"/>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下箭头 5"/>
          <p:cNvSpPr/>
          <p:nvPr/>
        </p:nvSpPr>
        <p:spPr>
          <a:xfrm>
            <a:off x="5242560" y="4150360"/>
            <a:ext cx="274320" cy="640080"/>
          </a:xfrm>
          <a:prstGeom prst="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左大括号 6"/>
          <p:cNvSpPr/>
          <p:nvPr/>
        </p:nvSpPr>
        <p:spPr>
          <a:xfrm>
            <a:off x="1828165" y="1203960"/>
            <a:ext cx="189865" cy="4206240"/>
          </a:xfrm>
          <a:prstGeom prst="leftBrace">
            <a:avLst>
              <a:gd name="adj1" fmla="val 8333"/>
              <a:gd name="adj2" fmla="val 50362"/>
            </a:avLst>
          </a:prstGeom>
          <a:solidFill>
            <a:srgbClr val="0000FF"/>
          </a:solidFill>
          <a:ln w="12700"/>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8" name="左大括号 7"/>
          <p:cNvSpPr/>
          <p:nvPr/>
        </p:nvSpPr>
        <p:spPr>
          <a:xfrm>
            <a:off x="8686800" y="3383280"/>
            <a:ext cx="457200" cy="1249680"/>
          </a:xfrm>
          <a:prstGeom prst="leftBrace">
            <a:avLst/>
          </a:pr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 name="动作按钮: 结束 1">
            <a:hlinkClick r:id="" action="ppaction://hlinkshowjump?jump=lastslide"/>
          </p:cNvPr>
          <p:cNvSpPr/>
          <p:nvPr/>
        </p:nvSpPr>
        <p:spPr>
          <a:xfrm>
            <a:off x="10591800" y="6120765"/>
            <a:ext cx="1438275" cy="382905"/>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6263"/>
                                        </p:tgtEl>
                                        <p:attrNameLst>
                                          <p:attrName>style.visibility</p:attrName>
                                        </p:attrNameLst>
                                      </p:cBhvr>
                                      <p:to>
                                        <p:strVal val="visible"/>
                                      </p:to>
                                    </p:set>
                                    <p:animEffect transition="in" filter="blinds(horizontal)">
                                      <p:cBhvr>
                                        <p:cTn id="7" dur="500"/>
                                        <p:tgtEl>
                                          <p:spTgt spid="9626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par>
                          <p:cTn id="18" fill="hold">
                            <p:stCondLst>
                              <p:cond delay="500"/>
                            </p:stCondLst>
                            <p:childTnLst>
                              <p:par>
                                <p:cTn id="19" presetID="3" presetClass="entr" presetSubtype="1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96271"/>
                                        </p:tgtEl>
                                        <p:attrNameLst>
                                          <p:attrName>style.visibility</p:attrName>
                                        </p:attrNameLst>
                                      </p:cBhvr>
                                      <p:to>
                                        <p:strVal val="visible"/>
                                      </p:to>
                                    </p:set>
                                    <p:animEffect transition="in" filter="blinds(horizontal)">
                                      <p:cBhvr>
                                        <p:cTn id="26" dur="500"/>
                                        <p:tgtEl>
                                          <p:spTgt spid="96271"/>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linds(horizontal)">
                                      <p:cBhvr>
                                        <p:cTn id="31" dur="500"/>
                                        <p:tgtEl>
                                          <p:spTgt spid="5"/>
                                        </p:tgtEl>
                                      </p:cBhvr>
                                    </p:animEffect>
                                  </p:childTnLst>
                                </p:cTn>
                              </p:par>
                            </p:childTnLst>
                          </p:cTn>
                        </p:par>
                        <p:par>
                          <p:cTn id="32" fill="hold">
                            <p:stCondLst>
                              <p:cond delay="500"/>
                            </p:stCondLst>
                            <p:childTnLst>
                              <p:par>
                                <p:cTn id="33" presetID="3" presetClass="entr" presetSubtype="10" fill="hold" grpId="0" nodeType="afterEffect">
                                  <p:stCondLst>
                                    <p:cond delay="0"/>
                                  </p:stCondLst>
                                  <p:childTnLst>
                                    <p:set>
                                      <p:cBhvr>
                                        <p:cTn id="34" dur="1" fill="hold">
                                          <p:stCondLst>
                                            <p:cond delay="0"/>
                                          </p:stCondLst>
                                        </p:cTn>
                                        <p:tgtEl>
                                          <p:spTgt spid="96273"/>
                                        </p:tgtEl>
                                        <p:attrNameLst>
                                          <p:attrName>style.visibility</p:attrName>
                                        </p:attrNameLst>
                                      </p:cBhvr>
                                      <p:to>
                                        <p:strVal val="visible"/>
                                      </p:to>
                                    </p:set>
                                    <p:animEffect transition="in" filter="blinds(horizontal)">
                                      <p:cBhvr>
                                        <p:cTn id="35" dur="500"/>
                                        <p:tgtEl>
                                          <p:spTgt spid="96273"/>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96274"/>
                                        </p:tgtEl>
                                        <p:attrNameLst>
                                          <p:attrName>style.visibility</p:attrName>
                                        </p:attrNameLst>
                                      </p:cBhvr>
                                      <p:to>
                                        <p:strVal val="visible"/>
                                      </p:to>
                                    </p:set>
                                    <p:animEffect transition="in" filter="blinds(horizontal)">
                                      <p:cBhvr>
                                        <p:cTn id="40" dur="500"/>
                                        <p:tgtEl>
                                          <p:spTgt spid="96274"/>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626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626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96266"/>
                                        </p:tgtEl>
                                        <p:attrNameLst>
                                          <p:attrName>style.visibility</p:attrName>
                                        </p:attrNameLst>
                                      </p:cBhvr>
                                      <p:to>
                                        <p:strVal val="visible"/>
                                      </p:to>
                                    </p:set>
                                    <p:animEffect transition="in" filter="blinds(horizontal)">
                                      <p:cBhvr>
                                        <p:cTn id="57" dur="500"/>
                                        <p:tgtEl>
                                          <p:spTgt spid="96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3" grpId="0"/>
      <p:bldP spid="3" grpId="0"/>
      <p:bldP spid="4" grpId="0"/>
      <p:bldP spid="8" grpId="0" animBg="1"/>
      <p:bldP spid="96271" grpId="0"/>
      <p:bldP spid="5" grpId="0" animBg="1"/>
      <p:bldP spid="96273" grpId="0"/>
      <p:bldP spid="96274" grpId="0" bldLvl="0" animBg="1"/>
      <p:bldP spid="96268" grpId="0" animBg="1"/>
      <p:bldP spid="6" grpId="0" animBg="1"/>
      <p:bldP spid="96269" grpId="0" animBg="1"/>
      <p:bldP spid="9626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4386" name="Picture 8" descr="图片1"/>
          <p:cNvPicPr>
            <a:picLocks noChangeAspect="1"/>
          </p:cNvPicPr>
          <p:nvPr/>
        </p:nvPicPr>
        <p:blipFill>
          <a:blip r:embed="rId1"/>
          <a:stretch>
            <a:fillRect/>
          </a:stretch>
        </p:blipFill>
        <p:spPr>
          <a:xfrm>
            <a:off x="313690" y="0"/>
            <a:ext cx="11870690" cy="6858000"/>
          </a:xfrm>
          <a:prstGeom prst="rect">
            <a:avLst/>
          </a:prstGeom>
          <a:noFill/>
          <a:ln w="9525">
            <a:noFill/>
          </a:ln>
        </p:spPr>
      </p:pic>
      <p:sp>
        <p:nvSpPr>
          <p:cNvPr id="2" name="文本框 1"/>
          <p:cNvSpPr txBox="1"/>
          <p:nvPr/>
        </p:nvSpPr>
        <p:spPr>
          <a:xfrm>
            <a:off x="314325" y="1066800"/>
            <a:ext cx="11774805" cy="2676525"/>
          </a:xfrm>
          <a:prstGeom prst="rect">
            <a:avLst/>
          </a:prstGeom>
          <a:solidFill>
            <a:schemeClr val="bg1">
              <a:lumMod val="95000"/>
            </a:schemeClr>
          </a:solidFill>
          <a:ln w="19050">
            <a:solidFill>
              <a:schemeClr val="tx1"/>
            </a:solidFill>
          </a:ln>
        </p:spPr>
        <p:txBody>
          <a:bodyPr wrap="square" rtlCol="0">
            <a:spAutoFit/>
          </a:bodyPr>
          <a:p>
            <a:pPr lvl="0" algn="l"/>
            <a:r>
              <a:rPr lang="en-US" altLang="zh-CN" sz="2800" b="1">
                <a:sym typeface="+mn-ea"/>
              </a:rPr>
              <a:t>1</a:t>
            </a:r>
            <a:r>
              <a:rPr lang="en-US" altLang="zh-CN" sz="2800" b="1">
                <a:sym typeface="+mn-ea"/>
              </a:rPr>
              <a:t>、人认为，神也是生出来的，会说话，有形体，穿戴和人相同。如果牛、马或狮子也跟人一样，有手，能用手画画，能从事艺术活动，那么牛会把神的模样画得像牛，马会把神的模样画得像马，每一种动物都会把神的身体描绘得跟自己一样。埃塞俄比亚人说，他们的神是黑皮肤、扁鼻子；色雷斯人说，他们的神是蓝眼睛、红头发。这反映了（      ）</a:t>
            </a:r>
            <a:endParaRPr lang="en-US" altLang="zh-CN" sz="2800" b="1">
              <a:sym typeface="+mn-ea"/>
            </a:endParaRPr>
          </a:p>
          <a:p>
            <a:pPr lvl="0" algn="l"/>
            <a:r>
              <a:rPr lang="en-US" altLang="zh-CN" sz="2800" b="1">
                <a:sym typeface="+mn-ea"/>
              </a:rPr>
              <a:t>A.</a:t>
            </a:r>
            <a:r>
              <a:rPr lang="en-US" altLang="zh-CN" sz="2800" b="1">
                <a:sym typeface="+mn-ea"/>
              </a:rPr>
              <a:t>蒙昧主义思想         </a:t>
            </a:r>
            <a:r>
              <a:rPr lang="en-US" altLang="zh-CN" sz="2800" b="1">
                <a:sym typeface="+mn-ea"/>
              </a:rPr>
              <a:t>B. </a:t>
            </a:r>
            <a:r>
              <a:rPr lang="en-US" altLang="zh-CN" sz="2800" b="1">
                <a:sym typeface="+mn-ea"/>
              </a:rPr>
              <a:t>人文主义思想      </a:t>
            </a:r>
            <a:r>
              <a:rPr lang="en-US" altLang="zh-CN" sz="2800" b="1">
                <a:sym typeface="+mn-ea"/>
              </a:rPr>
              <a:t>C. </a:t>
            </a:r>
            <a:r>
              <a:rPr lang="en-US" altLang="zh-CN" sz="2800" b="1">
                <a:sym typeface="+mn-ea"/>
              </a:rPr>
              <a:t>理性主义思想    </a:t>
            </a:r>
            <a:r>
              <a:rPr lang="en-US" altLang="zh-CN" sz="2800" b="1">
                <a:sym typeface="+mn-ea"/>
              </a:rPr>
              <a:t>D. </a:t>
            </a:r>
            <a:r>
              <a:rPr lang="en-US" altLang="zh-CN" sz="2800" b="1">
                <a:sym typeface="+mn-ea"/>
              </a:rPr>
              <a:t>民族主义思想</a:t>
            </a:r>
            <a:endParaRPr lang="en-US" altLang="zh-CN" sz="2800" b="1">
              <a:sym typeface="+mn-ea"/>
            </a:endParaRPr>
          </a:p>
        </p:txBody>
      </p:sp>
      <p:sp>
        <p:nvSpPr>
          <p:cNvPr id="7" name="矩形 6"/>
          <p:cNvSpPr/>
          <p:nvPr/>
        </p:nvSpPr>
        <p:spPr>
          <a:xfrm>
            <a:off x="8548054" y="2457450"/>
            <a:ext cx="695325" cy="1198880"/>
          </a:xfrm>
          <a:prstGeom prst="rect">
            <a:avLst/>
          </a:prstGeom>
          <a:noFill/>
          <a:ln>
            <a:noFill/>
          </a:ln>
        </p:spPr>
        <p:txBody>
          <a:bodyPr wrap="none" rtlCol="0" anchor="t">
            <a:spAutoFit/>
          </a:bodyPr>
          <a:p>
            <a:pPr algn="ctr"/>
            <a:r>
              <a:rPr lang="en-US" altLang="zh-CN" sz="7200" b="1">
                <a:ln w="6600">
                  <a:solidFill>
                    <a:schemeClr val="accent2"/>
                  </a:solidFill>
                  <a:prstDash val="solid"/>
                </a:ln>
                <a:solidFill>
                  <a:srgbClr val="FF0000"/>
                </a:solidFill>
                <a:effectLst>
                  <a:outerShdw dist="38100" dir="2700000" algn="tl" rotWithShape="0">
                    <a:schemeClr val="accent2"/>
                  </a:outerShdw>
                </a:effectLst>
              </a:rPr>
              <a:t>B</a:t>
            </a:r>
            <a:endParaRPr lang="en-US" altLang="zh-CN" sz="7200" b="1">
              <a:ln w="6600">
                <a:solidFill>
                  <a:schemeClr val="accent2"/>
                </a:solidFill>
                <a:prstDash val="solid"/>
              </a:ln>
              <a:solidFill>
                <a:srgbClr val="FF0000"/>
              </a:solidFill>
              <a:effectLst>
                <a:outerShdw dist="38100" dir="2700000" algn="tl" rotWithShape="0">
                  <a:schemeClr val="accent2"/>
                </a:outerShdw>
              </a:effectLst>
            </a:endParaRPr>
          </a:p>
        </p:txBody>
      </p:sp>
      <p:sp>
        <p:nvSpPr>
          <p:cNvPr id="3" name="文本框 2"/>
          <p:cNvSpPr txBox="1"/>
          <p:nvPr/>
        </p:nvSpPr>
        <p:spPr>
          <a:xfrm>
            <a:off x="883920" y="266065"/>
            <a:ext cx="3376930" cy="768350"/>
          </a:xfrm>
          <a:prstGeom prst="rect">
            <a:avLst/>
          </a:prstGeom>
          <a:noFill/>
        </p:spPr>
        <p:txBody>
          <a:bodyPr wrap="square" rtlCol="0">
            <a:spAutoFit/>
          </a:bodyPr>
          <a:p>
            <a:r>
              <a:rPr lang="zh-CN" altLang="en-US" sz="4400" b="1" i="1">
                <a:ln>
                  <a:solidFill>
                    <a:srgbClr val="0000FF"/>
                  </a:solidFill>
                </a:ln>
                <a:solidFill>
                  <a:schemeClr val="accent1"/>
                </a:solidFill>
                <a:effectLst>
                  <a:outerShdw blurRad="38100" dist="38100" dir="2700000" algn="tl">
                    <a:srgbClr val="000000">
                      <a:alpha val="43137"/>
                    </a:srgbClr>
                  </a:outerShdw>
                </a:effectLst>
              </a:rPr>
              <a:t>趁热打铁</a:t>
            </a:r>
            <a:endParaRPr lang="zh-CN" altLang="en-US" sz="4400" b="1" i="1">
              <a:ln>
                <a:solidFill>
                  <a:srgbClr val="0000FF"/>
                </a:solidFill>
              </a:ln>
              <a:solidFill>
                <a:schemeClr val="accent1"/>
              </a:solidFill>
              <a:effectLst>
                <a:outerShdw blurRad="38100" dist="38100" dir="2700000" algn="tl">
                  <a:srgbClr val="000000">
                    <a:alpha val="43137"/>
                  </a:srgbClr>
                </a:outerShdw>
              </a:effectLst>
            </a:endParaRPr>
          </a:p>
        </p:txBody>
      </p:sp>
      <p:sp>
        <p:nvSpPr>
          <p:cNvPr id="4" name="文本框 3"/>
          <p:cNvSpPr txBox="1"/>
          <p:nvPr/>
        </p:nvSpPr>
        <p:spPr>
          <a:xfrm>
            <a:off x="319405" y="3982720"/>
            <a:ext cx="11774805" cy="2245360"/>
          </a:xfrm>
          <a:prstGeom prst="rect">
            <a:avLst/>
          </a:prstGeom>
          <a:solidFill>
            <a:schemeClr val="bg1">
              <a:lumMod val="95000"/>
            </a:schemeClr>
          </a:solidFill>
          <a:ln w="19050">
            <a:solidFill>
              <a:schemeClr val="tx1"/>
            </a:solidFill>
          </a:ln>
        </p:spPr>
        <p:txBody>
          <a:bodyPr wrap="square" rtlCol="0">
            <a:spAutoFit/>
            <a:scene3d>
              <a:camera prst="orthographicFront"/>
              <a:lightRig rig="threePt" dir="t"/>
            </a:scene3d>
          </a:bodyPr>
          <a:p>
            <a:pPr lvl="0" algn="l"/>
            <a:r>
              <a:rPr lang="en-US" altLang="zh-CN" sz="2800" b="1">
                <a:ln/>
                <a:solidFill>
                  <a:schemeClr val="tx1"/>
                </a:solidFill>
                <a:effectLst>
                  <a:outerShdw blurRad="38100" dist="19050" dir="2700000" algn="tl" rotWithShape="0">
                    <a:schemeClr val="dk1">
                      <a:alpha val="40000"/>
                    </a:schemeClr>
                  </a:outerShdw>
                </a:effectLst>
                <a:sym typeface="+mn-ea"/>
              </a:rPr>
              <a:t>2</a:t>
            </a:r>
            <a:r>
              <a:rPr lang="en-US" altLang="zh-CN" sz="2800" b="1">
                <a:ln/>
                <a:solidFill>
                  <a:schemeClr val="tx1"/>
                </a:solidFill>
                <a:effectLst>
                  <a:outerShdw blurRad="38100" dist="19050" dir="2700000" algn="tl" rotWithShape="0">
                    <a:schemeClr val="dk1">
                      <a:alpha val="40000"/>
                    </a:schemeClr>
                  </a:outerShdw>
                </a:effectLst>
                <a:sym typeface="+mn-ea"/>
              </a:rPr>
              <a:t>、造物者创造了人并对他说：</a:t>
            </a:r>
            <a:r>
              <a:rPr lang="en-US" altLang="zh-CN" sz="2800" b="1">
                <a:ln/>
                <a:solidFill>
                  <a:schemeClr val="tx1"/>
                </a:solidFill>
                <a:effectLst>
                  <a:outerShdw blurRad="38100" dist="19050" dir="2700000" algn="tl" rotWithShape="0">
                    <a:schemeClr val="dk1">
                      <a:alpha val="40000"/>
                    </a:schemeClr>
                  </a:outerShdw>
                </a:effectLst>
                <a:sym typeface="+mn-ea"/>
              </a:rPr>
              <a:t>“</a:t>
            </a:r>
            <a:r>
              <a:rPr lang="en-US" altLang="zh-CN" sz="2800" b="1">
                <a:ln/>
                <a:solidFill>
                  <a:schemeClr val="tx1"/>
                </a:solidFill>
                <a:effectLst>
                  <a:outerShdw blurRad="38100" dist="19050" dir="2700000" algn="tl" rotWithShape="0">
                    <a:schemeClr val="dk1">
                      <a:alpha val="40000"/>
                    </a:schemeClr>
                  </a:outerShdw>
                </a:effectLst>
                <a:sym typeface="+mn-ea"/>
              </a:rPr>
              <a:t>我将你置于世界的中心，</a:t>
            </a:r>
            <a:r>
              <a:rPr lang="en-US" altLang="zh-CN" sz="2800" b="1">
                <a:ln/>
                <a:solidFill>
                  <a:schemeClr val="tx1"/>
                </a:solidFill>
                <a:effectLst>
                  <a:outerShdw blurRad="38100" dist="19050" dir="2700000" algn="tl" rotWithShape="0">
                    <a:schemeClr val="dk1">
                      <a:alpha val="40000"/>
                    </a:schemeClr>
                  </a:outerShdw>
                </a:effectLst>
                <a:sym typeface="+mn-ea"/>
              </a:rPr>
              <a:t>……</a:t>
            </a:r>
            <a:r>
              <a:rPr lang="en-US" altLang="zh-CN" sz="2800" b="1">
                <a:ln/>
                <a:solidFill>
                  <a:schemeClr val="tx1"/>
                </a:solidFill>
                <a:effectLst>
                  <a:outerShdw blurRad="38100" dist="19050" dir="2700000" algn="tl" rotWithShape="0">
                    <a:schemeClr val="dk1">
                      <a:alpha val="40000"/>
                    </a:schemeClr>
                  </a:outerShdw>
                </a:effectLst>
                <a:sym typeface="+mn-ea"/>
              </a:rPr>
              <a:t>以便你能够按照自己的意愿，将你塑造成你喜欢的形体。你也许会蜕化，变成无理性的牲畜；但是如果你愿意，你也可以升华，变得神圣。</a:t>
            </a:r>
            <a:r>
              <a:rPr lang="en-US" altLang="zh-CN" sz="2800" b="1">
                <a:ln/>
                <a:solidFill>
                  <a:schemeClr val="tx1"/>
                </a:solidFill>
                <a:effectLst>
                  <a:outerShdw blurRad="38100" dist="19050" dir="2700000" algn="tl" rotWithShape="0">
                    <a:schemeClr val="dk1">
                      <a:alpha val="40000"/>
                    </a:schemeClr>
                  </a:outerShdw>
                </a:effectLst>
                <a:sym typeface="+mn-ea"/>
              </a:rPr>
              <a:t>”</a:t>
            </a:r>
            <a:r>
              <a:rPr lang="en-US" altLang="zh-CN" sz="2800" b="1">
                <a:ln/>
                <a:solidFill>
                  <a:schemeClr val="tx1"/>
                </a:solidFill>
                <a:effectLst>
                  <a:outerShdw blurRad="38100" dist="19050" dir="2700000" algn="tl" rotWithShape="0">
                    <a:schemeClr val="dk1">
                      <a:alpha val="40000"/>
                    </a:schemeClr>
                  </a:outerShdw>
                </a:effectLst>
                <a:sym typeface="+mn-ea"/>
              </a:rPr>
              <a:t>材料表达的主旨是（      ）</a:t>
            </a:r>
            <a:endParaRPr lang="en-US" altLang="zh-CN" sz="2800" b="1">
              <a:ln/>
              <a:solidFill>
                <a:schemeClr val="tx1"/>
              </a:solidFill>
              <a:effectLst>
                <a:outerShdw blurRad="38100" dist="19050" dir="2700000" algn="tl" rotWithShape="0">
                  <a:schemeClr val="dk1">
                    <a:alpha val="40000"/>
                  </a:schemeClr>
                </a:outerShdw>
              </a:effectLst>
              <a:sym typeface="+mn-ea"/>
            </a:endParaRPr>
          </a:p>
          <a:p>
            <a:pPr lvl="0" algn="l"/>
            <a:r>
              <a:rPr lang="en-US" altLang="zh-CN" sz="2800" b="1">
                <a:ln/>
                <a:solidFill>
                  <a:schemeClr val="tx1"/>
                </a:solidFill>
                <a:effectLst>
                  <a:outerShdw blurRad="38100" dist="19050" dir="2700000" algn="tl" rotWithShape="0">
                    <a:schemeClr val="dk1">
                      <a:alpha val="40000"/>
                    </a:schemeClr>
                  </a:outerShdw>
                </a:effectLst>
                <a:sym typeface="+mn-ea"/>
              </a:rPr>
              <a:t>A.</a:t>
            </a:r>
            <a:r>
              <a:rPr lang="en-US" altLang="zh-CN" sz="2800" b="1">
                <a:ln/>
                <a:solidFill>
                  <a:schemeClr val="tx1"/>
                </a:solidFill>
                <a:effectLst>
                  <a:outerShdw blurRad="38100" dist="19050" dir="2700000" algn="tl" rotWithShape="0">
                    <a:schemeClr val="dk1">
                      <a:alpha val="40000"/>
                    </a:schemeClr>
                  </a:outerShdw>
                </a:effectLst>
                <a:sym typeface="+mn-ea"/>
              </a:rPr>
              <a:t>肯定人和人性      </a:t>
            </a:r>
            <a:r>
              <a:rPr lang="en-US" altLang="zh-CN" sz="2800" b="1">
                <a:ln/>
                <a:solidFill>
                  <a:schemeClr val="tx1"/>
                </a:solidFill>
                <a:effectLst>
                  <a:outerShdw blurRad="38100" dist="19050" dir="2700000" algn="tl" rotWithShape="0">
                    <a:schemeClr val="dk1">
                      <a:alpha val="40000"/>
                    </a:schemeClr>
                  </a:outerShdw>
                </a:effectLst>
                <a:sym typeface="+mn-ea"/>
              </a:rPr>
              <a:t>B. </a:t>
            </a:r>
            <a:r>
              <a:rPr lang="en-US" altLang="zh-CN" sz="2800" b="1">
                <a:ln/>
                <a:solidFill>
                  <a:schemeClr val="tx1"/>
                </a:solidFill>
                <a:effectLst>
                  <a:outerShdw blurRad="38100" dist="19050" dir="2700000" algn="tl" rotWithShape="0">
                    <a:schemeClr val="dk1">
                      <a:alpha val="40000"/>
                    </a:schemeClr>
                  </a:outerShdw>
                </a:effectLst>
                <a:sym typeface="+mn-ea"/>
              </a:rPr>
              <a:t>否定宗教信仰     </a:t>
            </a:r>
            <a:r>
              <a:rPr lang="en-US" altLang="zh-CN" sz="2800" b="1">
                <a:ln/>
                <a:solidFill>
                  <a:schemeClr val="tx1"/>
                </a:solidFill>
                <a:effectLst>
                  <a:outerShdw blurRad="38100" dist="19050" dir="2700000" algn="tl" rotWithShape="0">
                    <a:schemeClr val="dk1">
                      <a:alpha val="40000"/>
                    </a:schemeClr>
                  </a:outerShdw>
                </a:effectLst>
                <a:sym typeface="+mn-ea"/>
              </a:rPr>
              <a:t>C. </a:t>
            </a:r>
            <a:r>
              <a:rPr lang="en-US" altLang="zh-CN" sz="2800" b="1">
                <a:ln/>
                <a:solidFill>
                  <a:schemeClr val="tx1"/>
                </a:solidFill>
                <a:effectLst>
                  <a:outerShdw blurRad="38100" dist="19050" dir="2700000" algn="tl" rotWithShape="0">
                    <a:schemeClr val="dk1">
                      <a:alpha val="40000"/>
                    </a:schemeClr>
                  </a:outerShdw>
                </a:effectLst>
                <a:sym typeface="+mn-ea"/>
              </a:rPr>
              <a:t>  反对道德退化    </a:t>
            </a:r>
            <a:r>
              <a:rPr lang="en-US" altLang="zh-CN" sz="2800" b="1">
                <a:ln/>
                <a:solidFill>
                  <a:schemeClr val="tx1"/>
                </a:solidFill>
                <a:effectLst>
                  <a:outerShdw blurRad="38100" dist="19050" dir="2700000" algn="tl" rotWithShape="0">
                    <a:schemeClr val="dk1">
                      <a:alpha val="40000"/>
                    </a:schemeClr>
                  </a:outerShdw>
                </a:effectLst>
                <a:sym typeface="+mn-ea"/>
              </a:rPr>
              <a:t>D. </a:t>
            </a:r>
            <a:r>
              <a:rPr lang="en-US" altLang="zh-CN" sz="2800" b="1">
                <a:ln/>
                <a:solidFill>
                  <a:schemeClr val="tx1"/>
                </a:solidFill>
                <a:effectLst>
                  <a:outerShdw blurRad="38100" dist="19050" dir="2700000" algn="tl" rotWithShape="0">
                    <a:schemeClr val="dk1">
                      <a:alpha val="40000"/>
                    </a:schemeClr>
                  </a:outerShdw>
                </a:effectLst>
                <a:sym typeface="+mn-ea"/>
              </a:rPr>
              <a:t>提倡政治革命</a:t>
            </a:r>
            <a:endParaRPr lang="en-US" altLang="zh-CN" sz="2800" b="1">
              <a:ln/>
              <a:solidFill>
                <a:schemeClr val="tx1"/>
              </a:solidFill>
              <a:effectLst>
                <a:outerShdw blurRad="38100" dist="19050" dir="2700000" algn="tl" rotWithShape="0">
                  <a:schemeClr val="dk1">
                    <a:alpha val="40000"/>
                  </a:schemeClr>
                </a:outerShdw>
              </a:effectLst>
              <a:sym typeface="+mn-ea"/>
            </a:endParaRPr>
          </a:p>
        </p:txBody>
      </p:sp>
      <p:sp>
        <p:nvSpPr>
          <p:cNvPr id="5" name="矩形 4"/>
          <p:cNvSpPr/>
          <p:nvPr/>
        </p:nvSpPr>
        <p:spPr>
          <a:xfrm>
            <a:off x="663259" y="4812030"/>
            <a:ext cx="737235" cy="1198880"/>
          </a:xfrm>
          <a:prstGeom prst="rect">
            <a:avLst/>
          </a:prstGeom>
          <a:noFill/>
          <a:ln>
            <a:noFill/>
          </a:ln>
        </p:spPr>
        <p:txBody>
          <a:bodyPr wrap="none" rtlCol="0" anchor="t">
            <a:spAutoFit/>
          </a:bodyPr>
          <a:p>
            <a:pPr algn="ctr"/>
            <a:r>
              <a:rPr lang="en-US" altLang="zh-CN" sz="7200" b="1">
                <a:ln w="6600">
                  <a:solidFill>
                    <a:schemeClr val="accent2"/>
                  </a:solidFill>
                  <a:prstDash val="solid"/>
                </a:ln>
                <a:solidFill>
                  <a:srgbClr val="FF0000"/>
                </a:solidFill>
                <a:effectLst>
                  <a:outerShdw dist="38100" dir="2700000" algn="tl" rotWithShape="0">
                    <a:schemeClr val="accent2"/>
                  </a:outerShdw>
                </a:effectLst>
              </a:rPr>
              <a:t>A</a:t>
            </a:r>
            <a:endParaRPr lang="en-US" altLang="zh-CN" sz="7200" b="1">
              <a:ln w="6600">
                <a:solidFill>
                  <a:schemeClr val="accent2"/>
                </a:solidFill>
                <a:prstDash val="solid"/>
              </a:ln>
              <a:solidFill>
                <a:srgbClr val="FF0000"/>
              </a:solidFill>
              <a:effectLst>
                <a:outerShdw dist="38100" dir="2700000" algn="tl" rotWithShape="0">
                  <a:schemeClr val="accent2"/>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amond(in)">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ppt_x</p:attrName>
                                        </p:attrNameLst>
                                      </p:cBhvr>
                                      <p:tavLst>
                                        <p:tav tm="0">
                                          <p:val>
                                            <p:strVal val="#ppt_x-.2"/>
                                          </p:val>
                                        </p:tav>
                                        <p:tav tm="100000">
                                          <p:val>
                                            <p:strVal val="#ppt_x"/>
                                          </p:val>
                                        </p:tav>
                                      </p:tavLst>
                                    </p:anim>
                                    <p:anim calcmode="lin" valueType="num">
                                      <p:cBhvr>
                                        <p:cTn id="20"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4"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4386" name="Picture 8" descr="图片1"/>
          <p:cNvPicPr>
            <a:picLocks noChangeAspect="1"/>
          </p:cNvPicPr>
          <p:nvPr/>
        </p:nvPicPr>
        <p:blipFill>
          <a:blip r:embed="rId1"/>
          <a:stretch>
            <a:fillRect/>
          </a:stretch>
        </p:blipFill>
        <p:spPr>
          <a:xfrm>
            <a:off x="313690" y="0"/>
            <a:ext cx="11870690" cy="6858000"/>
          </a:xfrm>
          <a:prstGeom prst="rect">
            <a:avLst/>
          </a:prstGeom>
          <a:noFill/>
          <a:ln w="9525">
            <a:noFill/>
          </a:ln>
        </p:spPr>
      </p:pic>
      <p:sp>
        <p:nvSpPr>
          <p:cNvPr id="2" name="文本框 1"/>
          <p:cNvSpPr txBox="1"/>
          <p:nvPr/>
        </p:nvSpPr>
        <p:spPr>
          <a:xfrm>
            <a:off x="314325" y="1066800"/>
            <a:ext cx="11774805" cy="1383665"/>
          </a:xfrm>
          <a:prstGeom prst="rect">
            <a:avLst/>
          </a:prstGeom>
          <a:solidFill>
            <a:schemeClr val="bg1">
              <a:lumMod val="95000"/>
            </a:schemeClr>
          </a:solidFill>
          <a:ln w="19050">
            <a:solidFill>
              <a:schemeClr val="tx1"/>
            </a:solidFill>
          </a:ln>
        </p:spPr>
        <p:txBody>
          <a:bodyPr wrap="square" rtlCol="0">
            <a:spAutoFit/>
          </a:bodyPr>
          <a:p>
            <a:pPr lvl="0" algn="l"/>
            <a:r>
              <a:rPr lang="en-US" altLang="zh-CN" sz="2800" b="1">
                <a:sym typeface="+mn-ea"/>
              </a:rPr>
              <a:t>3</a:t>
            </a:r>
            <a:r>
              <a:rPr lang="en-US" altLang="zh-CN" sz="2800" b="1">
                <a:sym typeface="+mn-ea"/>
              </a:rPr>
              <a:t>、</a:t>
            </a:r>
            <a:r>
              <a:rPr lang="en-US" altLang="zh-CN" sz="2800" b="1">
                <a:sym typeface="+mn-ea"/>
              </a:rPr>
              <a:t>“</a:t>
            </a:r>
            <a:r>
              <a:rPr lang="en-US" altLang="zh-CN" sz="2800" b="1">
                <a:sym typeface="+mn-ea"/>
              </a:rPr>
              <a:t>我不想变成上帝，或居住在永恒之中，</a:t>
            </a:r>
            <a:r>
              <a:rPr lang="en-US" altLang="zh-CN" sz="2800" b="1">
                <a:sym typeface="+mn-ea"/>
              </a:rPr>
              <a:t>……</a:t>
            </a:r>
            <a:r>
              <a:rPr lang="en-US" altLang="zh-CN" sz="2800" b="1">
                <a:sym typeface="+mn-ea"/>
              </a:rPr>
              <a:t>属于人的那种光荣对于我就够了。我自己是凡人，我只要求凡人的幸福。</a:t>
            </a:r>
            <a:r>
              <a:rPr lang="en-US" altLang="zh-CN" sz="2800" b="1">
                <a:sym typeface="+mn-ea"/>
              </a:rPr>
              <a:t>”</a:t>
            </a:r>
            <a:r>
              <a:rPr lang="en-US" altLang="zh-CN" sz="2800" b="1">
                <a:sym typeface="+mn-ea"/>
              </a:rPr>
              <a:t>这句话体现的思想是（      ）</a:t>
            </a:r>
            <a:endParaRPr lang="en-US" altLang="zh-CN" sz="2800" b="1">
              <a:sym typeface="+mn-ea"/>
            </a:endParaRPr>
          </a:p>
          <a:p>
            <a:pPr lvl="0" algn="l"/>
            <a:r>
              <a:rPr lang="en-US" altLang="zh-CN" sz="2800" b="1">
                <a:sym typeface="+mn-ea"/>
              </a:rPr>
              <a:t>A.</a:t>
            </a:r>
            <a:r>
              <a:rPr lang="en-US" altLang="zh-CN" sz="2800" b="1">
                <a:sym typeface="+mn-ea"/>
              </a:rPr>
              <a:t>人文主义思想         </a:t>
            </a:r>
            <a:r>
              <a:rPr lang="en-US" altLang="zh-CN" sz="2800" b="1">
                <a:sym typeface="+mn-ea"/>
              </a:rPr>
              <a:t>B. </a:t>
            </a:r>
            <a:r>
              <a:rPr lang="en-US" altLang="zh-CN" sz="2800" b="1">
                <a:sym typeface="+mn-ea"/>
              </a:rPr>
              <a:t>启蒙主义思想      </a:t>
            </a:r>
            <a:r>
              <a:rPr lang="en-US" altLang="zh-CN" sz="2800" b="1">
                <a:sym typeface="+mn-ea"/>
              </a:rPr>
              <a:t>C. </a:t>
            </a:r>
            <a:r>
              <a:rPr lang="en-US" altLang="zh-CN" sz="2800" b="1">
                <a:sym typeface="+mn-ea"/>
              </a:rPr>
              <a:t>禁欲主义思想    </a:t>
            </a:r>
            <a:r>
              <a:rPr lang="en-US" altLang="zh-CN" sz="2800" b="1">
                <a:sym typeface="+mn-ea"/>
              </a:rPr>
              <a:t>D. </a:t>
            </a:r>
            <a:r>
              <a:rPr lang="en-US" altLang="zh-CN" sz="2800" b="1">
                <a:sym typeface="+mn-ea"/>
              </a:rPr>
              <a:t>蒙昧主义思想</a:t>
            </a:r>
            <a:endParaRPr lang="en-US" altLang="zh-CN" sz="2800" b="1">
              <a:sym typeface="+mn-ea"/>
            </a:endParaRPr>
          </a:p>
        </p:txBody>
      </p:sp>
      <p:sp>
        <p:nvSpPr>
          <p:cNvPr id="7" name="矩形 6"/>
          <p:cNvSpPr/>
          <p:nvPr/>
        </p:nvSpPr>
        <p:spPr>
          <a:xfrm>
            <a:off x="11100435" y="1159510"/>
            <a:ext cx="725170" cy="1198880"/>
          </a:xfrm>
          <a:prstGeom prst="rect">
            <a:avLst/>
          </a:prstGeom>
          <a:noFill/>
          <a:ln>
            <a:noFill/>
          </a:ln>
        </p:spPr>
        <p:txBody>
          <a:bodyPr wrap="square" rtlCol="0" anchor="t">
            <a:spAutoFit/>
          </a:bodyPr>
          <a:p>
            <a:pPr algn="ctr"/>
            <a:r>
              <a:rPr lang="en-US" altLang="zh-CN" sz="7200" b="1">
                <a:ln w="6600">
                  <a:solidFill>
                    <a:schemeClr val="accent2"/>
                  </a:solidFill>
                  <a:prstDash val="solid"/>
                </a:ln>
                <a:solidFill>
                  <a:srgbClr val="FF0000"/>
                </a:solidFill>
                <a:effectLst>
                  <a:outerShdw dist="38100" dir="2700000" algn="tl" rotWithShape="0">
                    <a:schemeClr val="accent2"/>
                  </a:outerShdw>
                </a:effectLst>
              </a:rPr>
              <a:t>A</a:t>
            </a:r>
            <a:endParaRPr lang="en-US" altLang="zh-CN" sz="7200" b="1">
              <a:ln w="6600">
                <a:solidFill>
                  <a:schemeClr val="accent2"/>
                </a:solidFill>
                <a:prstDash val="solid"/>
              </a:ln>
              <a:solidFill>
                <a:srgbClr val="FF0000"/>
              </a:solidFill>
              <a:effectLst>
                <a:outerShdw dist="38100" dir="2700000" algn="tl" rotWithShape="0">
                  <a:schemeClr val="accent2"/>
                </a:outerShdw>
              </a:effectLst>
            </a:endParaRPr>
          </a:p>
        </p:txBody>
      </p:sp>
      <p:sp>
        <p:nvSpPr>
          <p:cNvPr id="3" name="文本框 2"/>
          <p:cNvSpPr txBox="1"/>
          <p:nvPr/>
        </p:nvSpPr>
        <p:spPr>
          <a:xfrm>
            <a:off x="883920" y="266065"/>
            <a:ext cx="3376930" cy="768350"/>
          </a:xfrm>
          <a:prstGeom prst="rect">
            <a:avLst/>
          </a:prstGeom>
          <a:noFill/>
        </p:spPr>
        <p:txBody>
          <a:bodyPr wrap="square" rtlCol="0">
            <a:spAutoFit/>
          </a:bodyPr>
          <a:p>
            <a:r>
              <a:rPr lang="zh-CN" altLang="en-US" sz="4400" b="1" i="1">
                <a:ln>
                  <a:solidFill>
                    <a:srgbClr val="0000FF"/>
                  </a:solidFill>
                </a:ln>
                <a:solidFill>
                  <a:schemeClr val="accent1"/>
                </a:solidFill>
                <a:effectLst>
                  <a:outerShdw blurRad="38100" dist="38100" dir="2700000" algn="tl">
                    <a:srgbClr val="000000">
                      <a:alpha val="43137"/>
                    </a:srgbClr>
                  </a:outerShdw>
                </a:effectLst>
              </a:rPr>
              <a:t>趁热打铁</a:t>
            </a:r>
            <a:endParaRPr lang="zh-CN" altLang="en-US" sz="4400" b="1" i="1">
              <a:ln>
                <a:solidFill>
                  <a:srgbClr val="0000FF"/>
                </a:solidFill>
              </a:ln>
              <a:solidFill>
                <a:schemeClr val="accent1"/>
              </a:solidFill>
              <a:effectLst>
                <a:outerShdw blurRad="38100" dist="38100" dir="2700000" algn="tl">
                  <a:srgbClr val="000000">
                    <a:alpha val="43137"/>
                  </a:srgbClr>
                </a:outerShdw>
              </a:effectLst>
            </a:endParaRPr>
          </a:p>
        </p:txBody>
      </p:sp>
      <p:sp>
        <p:nvSpPr>
          <p:cNvPr id="4" name="文本框 3"/>
          <p:cNvSpPr txBox="1"/>
          <p:nvPr/>
        </p:nvSpPr>
        <p:spPr>
          <a:xfrm>
            <a:off x="313690" y="3111500"/>
            <a:ext cx="11774805" cy="2245360"/>
          </a:xfrm>
          <a:prstGeom prst="rect">
            <a:avLst/>
          </a:prstGeom>
          <a:solidFill>
            <a:schemeClr val="bg1">
              <a:lumMod val="95000"/>
            </a:schemeClr>
          </a:solidFill>
          <a:ln w="19050">
            <a:solidFill>
              <a:schemeClr val="tx1"/>
            </a:solidFill>
          </a:ln>
        </p:spPr>
        <p:txBody>
          <a:bodyPr wrap="square" rtlCol="0">
            <a:spAutoFit/>
          </a:bodyPr>
          <a:p>
            <a:pPr lvl="0" algn="l"/>
            <a:r>
              <a:rPr lang="en-US" altLang="zh-CN" sz="2800" b="1">
                <a:sym typeface="+mn-ea"/>
              </a:rPr>
              <a:t>4</a:t>
            </a:r>
            <a:r>
              <a:rPr lang="en-US" altLang="zh-CN" sz="2800" b="1">
                <a:sym typeface="+mn-ea"/>
              </a:rPr>
              <a:t>、美国学者罗伯特</a:t>
            </a:r>
            <a:r>
              <a:rPr lang="en-US" altLang="zh-CN" sz="2800" b="1">
                <a:sym typeface="+mn-ea"/>
              </a:rPr>
              <a:t>·E·</a:t>
            </a:r>
            <a:r>
              <a:rPr lang="en-US" altLang="zh-CN" sz="2800" b="1">
                <a:sym typeface="+mn-ea"/>
              </a:rPr>
              <a:t>勒纳认为</a:t>
            </a:r>
            <a:r>
              <a:rPr lang="en-US" altLang="zh-CN" sz="2800" b="1">
                <a:sym typeface="+mn-ea"/>
              </a:rPr>
              <a:t>“</a:t>
            </a:r>
            <a:r>
              <a:rPr lang="en-US" altLang="zh-CN" sz="2800" b="1">
                <a:sym typeface="+mn-ea"/>
              </a:rPr>
              <a:t>由于具有自然属性的世界正在被人认识，因此</a:t>
            </a:r>
            <a:r>
              <a:rPr lang="en-US" altLang="zh-CN" sz="2800" b="1">
                <a:sym typeface="+mn-ea"/>
              </a:rPr>
              <a:t>……</a:t>
            </a:r>
            <a:r>
              <a:rPr lang="en-US" altLang="zh-CN" sz="2800" b="1">
                <a:sym typeface="+mn-ea"/>
              </a:rPr>
              <a:t>具有社会属性的世界很快也可以用科学的方法去认识，这已经成为了一种共识。</a:t>
            </a:r>
            <a:r>
              <a:rPr lang="en-US" altLang="zh-CN" sz="2800" b="1">
                <a:sym typeface="+mn-ea"/>
              </a:rPr>
              <a:t>”</a:t>
            </a:r>
            <a:r>
              <a:rPr lang="en-US" altLang="zh-CN" sz="2800" b="1">
                <a:sym typeface="+mn-ea"/>
              </a:rPr>
              <a:t>与这一观点直接相关的是（      ）</a:t>
            </a:r>
            <a:endParaRPr lang="en-US" altLang="zh-CN" sz="2800" b="1">
              <a:sym typeface="+mn-ea"/>
            </a:endParaRPr>
          </a:p>
          <a:p>
            <a:pPr lvl="0" algn="l"/>
            <a:r>
              <a:rPr lang="en-US" altLang="zh-CN" sz="2800" b="1">
                <a:sym typeface="+mn-ea"/>
              </a:rPr>
              <a:t>A.</a:t>
            </a:r>
            <a:r>
              <a:rPr lang="en-US" altLang="zh-CN" sz="2800" b="1">
                <a:sym typeface="+mn-ea"/>
              </a:rPr>
              <a:t>近代自然科学的诞生      </a:t>
            </a:r>
            <a:r>
              <a:rPr lang="en-US" altLang="zh-CN" sz="2800" b="1">
                <a:sym typeface="+mn-ea"/>
              </a:rPr>
              <a:t>B. </a:t>
            </a:r>
            <a:r>
              <a:rPr lang="en-US" altLang="zh-CN" sz="2800" b="1">
                <a:sym typeface="+mn-ea"/>
              </a:rPr>
              <a:t>文艺复兴发展     </a:t>
            </a:r>
            <a:r>
              <a:rPr lang="en-US" altLang="zh-CN" sz="2800" b="1">
                <a:sym typeface="+mn-ea"/>
              </a:rPr>
              <a:t>C. </a:t>
            </a:r>
            <a:r>
              <a:rPr lang="en-US" altLang="zh-CN" sz="2800" b="1">
                <a:sym typeface="+mn-ea"/>
              </a:rPr>
              <a:t>  宗教改革运动    </a:t>
            </a:r>
            <a:r>
              <a:rPr lang="en-US" altLang="zh-CN" sz="2800" b="1">
                <a:sym typeface="+mn-ea"/>
              </a:rPr>
              <a:t>D. </a:t>
            </a:r>
            <a:r>
              <a:rPr lang="en-US" altLang="zh-CN" sz="2800" b="1">
                <a:sym typeface="+mn-ea"/>
              </a:rPr>
              <a:t>启蒙运动兴起</a:t>
            </a:r>
            <a:endParaRPr lang="en-US" altLang="zh-CN" sz="2800" b="1">
              <a:sym typeface="+mn-ea"/>
            </a:endParaRPr>
          </a:p>
        </p:txBody>
      </p:sp>
      <p:sp>
        <p:nvSpPr>
          <p:cNvPr id="5" name="矩形 4"/>
          <p:cNvSpPr/>
          <p:nvPr/>
        </p:nvSpPr>
        <p:spPr>
          <a:xfrm>
            <a:off x="6886894" y="3634740"/>
            <a:ext cx="695325" cy="1198880"/>
          </a:xfrm>
          <a:prstGeom prst="rect">
            <a:avLst/>
          </a:prstGeom>
          <a:noFill/>
          <a:ln>
            <a:noFill/>
          </a:ln>
        </p:spPr>
        <p:txBody>
          <a:bodyPr wrap="none" rtlCol="0" anchor="t">
            <a:spAutoFit/>
          </a:bodyPr>
          <a:p>
            <a:pPr algn="ctr"/>
            <a:r>
              <a:rPr lang="en-US" altLang="zh-CN" sz="7200" b="1">
                <a:ln w="6600">
                  <a:solidFill>
                    <a:schemeClr val="accent2"/>
                  </a:solidFill>
                  <a:prstDash val="solid"/>
                </a:ln>
                <a:solidFill>
                  <a:srgbClr val="FF0000"/>
                </a:solidFill>
                <a:effectLst>
                  <a:outerShdw dist="38100" dir="2700000" algn="tl" rotWithShape="0">
                    <a:schemeClr val="accent2"/>
                  </a:outerShdw>
                </a:effectLst>
              </a:rPr>
              <a:t>B</a:t>
            </a:r>
            <a:endParaRPr lang="en-US" altLang="zh-CN" sz="7200" b="1">
              <a:ln w="6600">
                <a:solidFill>
                  <a:schemeClr val="accent2"/>
                </a:solidFill>
                <a:prstDash val="solid"/>
              </a:ln>
              <a:solidFill>
                <a:srgbClr val="FF0000"/>
              </a:solidFill>
              <a:effectLst>
                <a:outerShdw dist="38100" dir="2700000" algn="tl" rotWithShape="0">
                  <a:schemeClr val="accent2"/>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amond(in)">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ppt_x</p:attrName>
                                        </p:attrNameLst>
                                      </p:cBhvr>
                                      <p:tavLst>
                                        <p:tav tm="0">
                                          <p:val>
                                            <p:strVal val="#ppt_x-.2"/>
                                          </p:val>
                                        </p:tav>
                                        <p:tav tm="100000">
                                          <p:val>
                                            <p:strVal val="#ppt_x"/>
                                          </p:val>
                                        </p:tav>
                                      </p:tavLst>
                                    </p:anim>
                                    <p:anim calcmode="lin" valueType="num">
                                      <p:cBhvr>
                                        <p:cTn id="20"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4"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4386" name="Picture 8" descr="图片1"/>
          <p:cNvPicPr>
            <a:picLocks noChangeAspect="1"/>
          </p:cNvPicPr>
          <p:nvPr/>
        </p:nvPicPr>
        <p:blipFill>
          <a:blip r:embed="rId1"/>
          <a:stretch>
            <a:fillRect/>
          </a:stretch>
        </p:blipFill>
        <p:spPr>
          <a:xfrm>
            <a:off x="313690" y="0"/>
            <a:ext cx="11870690" cy="6858000"/>
          </a:xfrm>
          <a:prstGeom prst="rect">
            <a:avLst/>
          </a:prstGeom>
          <a:noFill/>
          <a:ln w="9525">
            <a:noFill/>
          </a:ln>
        </p:spPr>
      </p:pic>
      <p:sp>
        <p:nvSpPr>
          <p:cNvPr id="2" name="文本框 1"/>
          <p:cNvSpPr txBox="1"/>
          <p:nvPr/>
        </p:nvSpPr>
        <p:spPr>
          <a:xfrm>
            <a:off x="3764280" y="0"/>
            <a:ext cx="9792335" cy="768350"/>
          </a:xfrm>
          <a:prstGeom prst="rect">
            <a:avLst/>
          </a:prstGeom>
          <a:noFill/>
        </p:spPr>
        <p:txBody>
          <a:bodyPr wrap="square" rtlCol="0">
            <a:spAutoFit/>
            <a:scene3d>
              <a:camera prst="orthographicFront"/>
              <a:lightRig rig="threePt" dir="t"/>
            </a:scene3d>
          </a:bodyPr>
          <a:p>
            <a:r>
              <a:rPr lang="en-US" altLang="zh-CN" sz="4400" b="1">
                <a:solidFill>
                  <a:srgbClr val="0000FF"/>
                </a:solidFill>
                <a:effectLst>
                  <a:innerShdw blurRad="63500" dist="50800">
                    <a:prstClr val="black">
                      <a:alpha val="50000"/>
                    </a:prstClr>
                  </a:innerShdw>
                </a:effectLst>
              </a:rPr>
              <a:t>——</a:t>
            </a:r>
            <a:r>
              <a:rPr lang="zh-CN" altLang="en-US" sz="4000" b="1">
                <a:solidFill>
                  <a:srgbClr val="0000FF"/>
                </a:solidFill>
                <a:effectLst>
                  <a:innerShdw blurRad="63500" dist="50800">
                    <a:prstClr val="black">
                      <a:alpha val="50000"/>
                    </a:prstClr>
                  </a:innerShdw>
                </a:effectLst>
              </a:rPr>
              <a:t>神权统治下的中世纪</a:t>
            </a:r>
            <a:endParaRPr lang="zh-CN" altLang="en-US" sz="4000" b="1">
              <a:solidFill>
                <a:srgbClr val="0000FF"/>
              </a:solidFill>
              <a:effectLst>
                <a:innerShdw blurRad="63500" dist="50800">
                  <a:prstClr val="black">
                    <a:alpha val="50000"/>
                  </a:prstClr>
                </a:innerShdw>
              </a:effectLst>
            </a:endParaRPr>
          </a:p>
        </p:txBody>
      </p:sp>
      <p:sp>
        <p:nvSpPr>
          <p:cNvPr id="4" name="文本框 3"/>
          <p:cNvSpPr txBox="1"/>
          <p:nvPr/>
        </p:nvSpPr>
        <p:spPr>
          <a:xfrm>
            <a:off x="1328420" y="5735320"/>
            <a:ext cx="10607040" cy="645160"/>
          </a:xfrm>
          <a:prstGeom prst="rect">
            <a:avLst/>
          </a:prstGeom>
          <a:solidFill>
            <a:schemeClr val="bg1"/>
          </a:solidFill>
          <a:ln>
            <a:solidFill>
              <a:srgbClr val="0000FF"/>
            </a:solidFill>
          </a:ln>
        </p:spPr>
        <p:txBody>
          <a:bodyPr wrap="square" rtlCol="0">
            <a:spAutoFit/>
            <a:scene3d>
              <a:camera prst="orthographicFront"/>
              <a:lightRig rig="threePt" dir="t"/>
            </a:scene3d>
          </a:bodyPr>
          <a:p>
            <a:r>
              <a:rPr lang="zh-CN" altLang="en-US" sz="3600" b="1">
                <a:solidFill>
                  <a:srgbClr val="0000FF"/>
                </a:solidFill>
                <a:effectLst>
                  <a:outerShdw blurRad="38100" dist="19050" dir="2700000" algn="tl" rotWithShape="0">
                    <a:schemeClr val="dk1">
                      <a:alpha val="40000"/>
                    </a:schemeClr>
                  </a:outerShdw>
                </a:effectLst>
              </a:rPr>
              <a:t>禁欲苦行、压抑人性、来世幸福、以神为中心</a:t>
            </a:r>
            <a:endParaRPr lang="zh-CN" altLang="en-US" sz="3600" b="1">
              <a:solidFill>
                <a:srgbClr val="0000FF"/>
              </a:solidFill>
              <a:effectLst>
                <a:outerShdw blurRad="38100" dist="19050" dir="2700000" algn="tl" rotWithShape="0">
                  <a:schemeClr val="dk1">
                    <a:alpha val="40000"/>
                  </a:schemeClr>
                </a:outerShdw>
              </a:effectLst>
            </a:endParaRPr>
          </a:p>
        </p:txBody>
      </p:sp>
      <p:pic>
        <p:nvPicPr>
          <p:cNvPr id="7" name="图片 6"/>
          <p:cNvPicPr>
            <a:picLocks noChangeAspect="1"/>
          </p:cNvPicPr>
          <p:nvPr/>
        </p:nvPicPr>
        <p:blipFill>
          <a:blip r:embed="rId2"/>
          <a:stretch>
            <a:fillRect/>
          </a:stretch>
        </p:blipFill>
        <p:spPr>
          <a:xfrm>
            <a:off x="4583430" y="1224915"/>
            <a:ext cx="7501890" cy="4037965"/>
          </a:xfrm>
          <a:prstGeom prst="rect">
            <a:avLst/>
          </a:prstGeom>
        </p:spPr>
      </p:pic>
      <p:sp>
        <p:nvSpPr>
          <p:cNvPr id="5" name="文本框 4"/>
          <p:cNvSpPr txBox="1"/>
          <p:nvPr/>
        </p:nvSpPr>
        <p:spPr>
          <a:xfrm>
            <a:off x="45720" y="0"/>
            <a:ext cx="3626485" cy="768350"/>
          </a:xfrm>
          <a:prstGeom prst="rect">
            <a:avLst/>
          </a:prstGeom>
          <a:solidFill>
            <a:srgbClr val="0000FF"/>
          </a:solidFill>
          <a:ln w="12700">
            <a:solidFill>
              <a:srgbClr val="0000FF"/>
            </a:solidFill>
          </a:ln>
        </p:spPr>
        <p:txBody>
          <a:bodyPr wrap="square" rtlCol="0">
            <a:spAutoFit/>
          </a:bodyPr>
          <a:p>
            <a:r>
              <a:rPr lang="zh-CN" altLang="en-US" sz="4400" b="1">
                <a:solidFill>
                  <a:schemeClr val="bg1"/>
                </a:solidFill>
                <a:effectLst>
                  <a:glow rad="139700">
                    <a:schemeClr val="accent2">
                      <a:satMod val="175000"/>
                      <a:alpha val="40000"/>
                    </a:schemeClr>
                  </a:glow>
                  <a:outerShdw blurRad="38100" dist="38100" dir="2700000" algn="tl">
                    <a:srgbClr val="000000">
                      <a:alpha val="43137"/>
                    </a:srgbClr>
                  </a:outerShdw>
                </a:effectLst>
                <a:latin typeface="黑体" panose="02010609060101010101" pitchFamily="2" charset="-122"/>
                <a:ea typeface="黑体" panose="02010609060101010101" pitchFamily="2" charset="-122"/>
              </a:rPr>
              <a:t>一、丧失自我</a:t>
            </a:r>
            <a:endParaRPr lang="zh-CN" altLang="en-US" sz="4400" b="1">
              <a:solidFill>
                <a:schemeClr val="bg1"/>
              </a:solidFill>
              <a:effectLst>
                <a:glow rad="139700">
                  <a:schemeClr val="accent2">
                    <a:satMod val="175000"/>
                    <a:alpha val="40000"/>
                  </a:schemeClr>
                </a:glow>
                <a:outerShdw blurRad="38100" dist="38100" dir="2700000" algn="tl">
                  <a:srgbClr val="000000">
                    <a:alpha val="43137"/>
                  </a:srgbClr>
                </a:outerShdw>
              </a:effectLst>
              <a:latin typeface="黑体" panose="02010609060101010101" pitchFamily="2" charset="-122"/>
              <a:ea typeface="黑体" panose="02010609060101010101" pitchFamily="2" charset="-122"/>
            </a:endParaRPr>
          </a:p>
        </p:txBody>
      </p:sp>
      <p:sp>
        <p:nvSpPr>
          <p:cNvPr id="6" name="文本框 5"/>
          <p:cNvSpPr txBox="1"/>
          <p:nvPr/>
        </p:nvSpPr>
        <p:spPr>
          <a:xfrm>
            <a:off x="10602595" y="6212840"/>
            <a:ext cx="1482725" cy="645160"/>
          </a:xfrm>
          <a:prstGeom prst="rect">
            <a:avLst/>
          </a:prstGeom>
          <a:noFill/>
        </p:spPr>
        <p:txBody>
          <a:bodyPr wrap="square" rtlCol="0">
            <a:spAutoFit/>
            <a:scene3d>
              <a:camera prst="orthographicFront"/>
              <a:lightRig rig="threePt" dir="t"/>
            </a:scene3d>
          </a:bodyPr>
          <a:p>
            <a:r>
              <a:rPr lang="zh-CN" altLang="en-US">
                <a:solidFill>
                  <a:schemeClr val="tx1"/>
                </a:solidFill>
                <a:effectLst>
                  <a:outerShdw blurRad="38100" dist="19050" dir="2700000" algn="tl" rotWithShape="0">
                    <a:schemeClr val="dk1">
                      <a:alpha val="40000"/>
                    </a:schemeClr>
                  </a:outerShdw>
                </a:effectLst>
              </a:rPr>
              <a:t>思想观念转变</a:t>
            </a:r>
            <a:endParaRPr lang="zh-CN" altLang="en-US">
              <a:solidFill>
                <a:schemeClr val="tx1"/>
              </a:solidFill>
              <a:effectLst>
                <a:outerShdw blurRad="38100" dist="19050" dir="2700000" algn="tl" rotWithShape="0">
                  <a:schemeClr val="dk1">
                    <a:alpha val="40000"/>
                  </a:schemeClr>
                </a:outerShdw>
              </a:effectLst>
            </a:endParaRPr>
          </a:p>
        </p:txBody>
      </p:sp>
      <p:sp>
        <p:nvSpPr>
          <p:cNvPr id="3" name="文本框 2"/>
          <p:cNvSpPr txBox="1"/>
          <p:nvPr/>
        </p:nvSpPr>
        <p:spPr>
          <a:xfrm>
            <a:off x="455295" y="982345"/>
            <a:ext cx="4359275" cy="4523105"/>
          </a:xfrm>
          <a:prstGeom prst="rect">
            <a:avLst/>
          </a:prstGeom>
          <a:solidFill>
            <a:srgbClr val="FFFFFF">
              <a:alpha val="70000"/>
            </a:srgbClr>
          </a:solidFill>
          <a:ln>
            <a:solidFill>
              <a:schemeClr val="tx2"/>
            </a:solidFill>
          </a:ln>
        </p:spPr>
        <p:txBody>
          <a:bodyPr wrap="square" rtlCol="0">
            <a:spAutoFit/>
            <a:scene3d>
              <a:camera prst="orthographicFront"/>
              <a:lightRig rig="threePt" dir="t"/>
            </a:scene3d>
          </a:bodyPr>
          <a:p>
            <a:r>
              <a:rPr lang="zh-CN" altLang="en-US" sz="3200" b="1" dirty="0">
                <a:sym typeface="+mn-ea"/>
              </a:rPr>
              <a:t>肉体是罪恶的王国，</a:t>
            </a:r>
            <a:r>
              <a:rPr lang="zh-CN" altLang="en-US" sz="3200" b="1" dirty="0">
                <a:solidFill>
                  <a:srgbClr val="FF0000"/>
                </a:solidFill>
                <a:sym typeface="+mn-ea"/>
              </a:rPr>
              <a:t>人间不是幸福</a:t>
            </a:r>
            <a:r>
              <a:rPr lang="zh-CN" altLang="en-US" sz="3200" b="1" dirty="0">
                <a:sym typeface="+mn-ea"/>
              </a:rPr>
              <a:t>，人只有</a:t>
            </a:r>
            <a:r>
              <a:rPr lang="zh-CN" altLang="en-US" sz="3200" b="1" dirty="0">
                <a:solidFill>
                  <a:srgbClr val="FF0000"/>
                </a:solidFill>
                <a:sym typeface="+mn-ea"/>
              </a:rPr>
              <a:t>抑制自己的情欲和欢乐</a:t>
            </a:r>
            <a:r>
              <a:rPr lang="zh-CN" altLang="en-US" sz="3200" b="1" dirty="0">
                <a:sym typeface="+mn-ea"/>
              </a:rPr>
              <a:t>，忏悔错误，走完人生痛苦的历程，才能接近上帝，获得永恒的幸福。总之，人本身是鄙贱的，应该</a:t>
            </a:r>
            <a:r>
              <a:rPr lang="zh-CN" altLang="en-US" sz="3200" b="1" dirty="0">
                <a:solidFill>
                  <a:srgbClr val="FF0000"/>
                </a:solidFill>
                <a:sym typeface="+mn-ea"/>
              </a:rPr>
              <a:t>消极处世</a:t>
            </a:r>
            <a:r>
              <a:rPr lang="zh-CN" altLang="en-US" sz="3200" b="1" dirty="0">
                <a:sym typeface="+mn-ea"/>
              </a:rPr>
              <a:t>，把一切</a:t>
            </a:r>
            <a:r>
              <a:rPr lang="zh-CN" altLang="en-US" sz="3200" b="1" dirty="0">
                <a:solidFill>
                  <a:srgbClr val="000000"/>
                </a:solidFill>
                <a:sym typeface="+mn-ea"/>
              </a:rPr>
              <a:t>寄托于</a:t>
            </a:r>
            <a:r>
              <a:rPr lang="zh-CN" altLang="en-US" sz="3200" b="1" dirty="0">
                <a:solidFill>
                  <a:srgbClr val="FF0000"/>
                </a:solidFill>
                <a:sym typeface="+mn-ea"/>
              </a:rPr>
              <a:t>来世</a:t>
            </a:r>
            <a:r>
              <a:rPr lang="zh-CN" altLang="en-US" sz="3200" b="1" dirty="0">
                <a:sym typeface="+mn-ea"/>
              </a:rPr>
              <a:t>。</a:t>
            </a:r>
            <a:endParaRPr lang="zh-CN" altLang="en-US" sz="3200" b="1" dirty="0">
              <a:solidFill>
                <a:schemeClr val="tx1"/>
              </a:solidFill>
              <a:effectLst>
                <a:outerShdw blurRad="38100" dist="19050" dir="2700000" algn="tl" rotWithShape="0">
                  <a:schemeClr val="dk1">
                    <a:alpha val="40000"/>
                  </a:schemeClr>
                </a:outerShdw>
              </a:effectLst>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9"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ppt_x</p:attrName>
                                        </p:attrNameLst>
                                      </p:cBhvr>
                                      <p:tavLst>
                                        <p:tav tm="0">
                                          <p:val>
                                            <p:strVal val="#ppt_x-.2"/>
                                          </p:val>
                                        </p:tav>
                                        <p:tav tm="100000">
                                          <p:val>
                                            <p:strVal val="#ppt_x"/>
                                          </p:val>
                                        </p:tav>
                                      </p:tavLst>
                                    </p:anim>
                                    <p:anim calcmode="lin" valueType="num">
                                      <p:cBhvr>
                                        <p:cTn id="12"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3" dur="1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1"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770" decel="100000"/>
                                        <p:tgtEl>
                                          <p:spTgt spid="5"/>
                                        </p:tgtEl>
                                      </p:cBhvr>
                                    </p:animEffect>
                                    <p:animScale>
                                      <p:cBhvr>
                                        <p:cTn id="24" dur="770" decel="100000"/>
                                        <p:tgtEl>
                                          <p:spTgt spid="5"/>
                                        </p:tgtEl>
                                      </p:cBhvr>
                                      <p:from x="10000" y="10000"/>
                                      <p:to x="200000" y="450000"/>
                                    </p:animScale>
                                    <p:animScale>
                                      <p:cBhvr>
                                        <p:cTn id="25" dur="1230" accel="100000" fill="hold">
                                          <p:stCondLst>
                                            <p:cond delay="770"/>
                                          </p:stCondLst>
                                        </p:cTn>
                                        <p:tgtEl>
                                          <p:spTgt spid="5"/>
                                        </p:tgtEl>
                                      </p:cBhvr>
                                      <p:from x="200000" y="450000"/>
                                      <p:to x="100000" y="100000"/>
                                    </p:animScale>
                                    <p:set>
                                      <p:cBhvr>
                                        <p:cTn id="26" dur="770" fill="hold"/>
                                        <p:tgtEl>
                                          <p:spTgt spid="5"/>
                                        </p:tgtEl>
                                        <p:attrNameLst>
                                          <p:attrName>ppt_x</p:attrName>
                                        </p:attrNameLst>
                                      </p:cBhvr>
                                      <p:to>
                                        <p:strVal val="(0.5)"/>
                                      </p:to>
                                    </p:set>
                                    <p:anim from="(0.5)" to="(#ppt_x)" calcmode="lin" valueType="num">
                                      <p:cBhvr>
                                        <p:cTn id="27" dur="1230" accel="100000" fill="hold">
                                          <p:stCondLst>
                                            <p:cond delay="770"/>
                                          </p:stCondLst>
                                        </p:cTn>
                                        <p:tgtEl>
                                          <p:spTgt spid="5"/>
                                        </p:tgtEl>
                                        <p:attrNameLst>
                                          <p:attrName>ppt_x</p:attrName>
                                        </p:attrNameLst>
                                      </p:cBhvr>
                                    </p:anim>
                                    <p:set>
                                      <p:cBhvr>
                                        <p:cTn id="28" dur="770" fill="hold"/>
                                        <p:tgtEl>
                                          <p:spTgt spid="5"/>
                                        </p:tgtEl>
                                        <p:attrNameLst>
                                          <p:attrName>ppt_y</p:attrName>
                                        </p:attrNameLst>
                                      </p:cBhvr>
                                      <p:to>
                                        <p:strVal val="(#ppt_y+0.4)"/>
                                      </p:to>
                                    </p:set>
                                    <p:anim from="(#ppt_y+0.4)" to="(#ppt_y)" calcmode="lin" valueType="num">
                                      <p:cBhvr>
                                        <p:cTn id="29"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bldLvl="0" animBg="1"/>
      <p:bldP spid="3" grpId="0" bldLvl="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4386" name="Picture 8" descr="图片1"/>
          <p:cNvPicPr>
            <a:picLocks noChangeAspect="1"/>
          </p:cNvPicPr>
          <p:nvPr/>
        </p:nvPicPr>
        <p:blipFill>
          <a:blip r:embed="rId1"/>
          <a:stretch>
            <a:fillRect/>
          </a:stretch>
        </p:blipFill>
        <p:spPr>
          <a:xfrm>
            <a:off x="313690" y="0"/>
            <a:ext cx="11870690" cy="6858000"/>
          </a:xfrm>
          <a:prstGeom prst="rect">
            <a:avLst/>
          </a:prstGeom>
          <a:noFill/>
          <a:ln w="9525">
            <a:noFill/>
          </a:ln>
        </p:spPr>
      </p:pic>
      <p:sp>
        <p:nvSpPr>
          <p:cNvPr id="2" name="文本框 1"/>
          <p:cNvSpPr txBox="1"/>
          <p:nvPr/>
        </p:nvSpPr>
        <p:spPr>
          <a:xfrm>
            <a:off x="314325" y="1066800"/>
            <a:ext cx="11774805" cy="2676525"/>
          </a:xfrm>
          <a:prstGeom prst="rect">
            <a:avLst/>
          </a:prstGeom>
          <a:solidFill>
            <a:schemeClr val="bg1">
              <a:lumMod val="95000"/>
            </a:schemeClr>
          </a:solidFill>
          <a:ln w="19050">
            <a:solidFill>
              <a:schemeClr val="tx1"/>
            </a:solidFill>
          </a:ln>
        </p:spPr>
        <p:txBody>
          <a:bodyPr wrap="square" rtlCol="0">
            <a:spAutoFit/>
          </a:bodyPr>
          <a:p>
            <a:r>
              <a:rPr lang="en-US" altLang="zh-CN" sz="2800" b="1"/>
              <a:t>5</a:t>
            </a:r>
            <a:r>
              <a:rPr lang="zh-CN" altLang="en-US" sz="2800" b="1"/>
              <a:t>、意大利人布鲁尼（</a:t>
            </a:r>
            <a:r>
              <a:rPr lang="en-US" altLang="zh-CN" sz="2800" b="1"/>
              <a:t>1369--1444</a:t>
            </a:r>
            <a:r>
              <a:rPr lang="zh-CN" altLang="en-US" sz="2800" b="1"/>
              <a:t>）的《佛罗伦萨史》，不再从上帝创世而是从佛罗伦萨的建城开始写起，不再记叙有关</a:t>
            </a:r>
            <a:r>
              <a:rPr lang="zh-CN" altLang="en-US" sz="2800" b="1">
                <a:sym typeface="+mn-ea"/>
              </a:rPr>
              <a:t>佛罗伦萨建城的神怪传说和奇迹，而是更多地描写佛罗伦萨当时的政治生活。这反映了在当时的意大利</a:t>
            </a:r>
            <a:r>
              <a:rPr lang="zh-CN" altLang="en-US" sz="2800" b="1"/>
              <a:t>（      ）</a:t>
            </a:r>
            <a:endParaRPr lang="zh-CN" altLang="en-US" sz="2800" b="1"/>
          </a:p>
          <a:p>
            <a:r>
              <a:rPr lang="en-US" altLang="zh-CN" sz="2800" b="1"/>
              <a:t>A.</a:t>
            </a:r>
            <a:r>
              <a:rPr lang="zh-CN" altLang="en-US" sz="2800" b="1"/>
              <a:t>理性主义占据主导      </a:t>
            </a:r>
            <a:r>
              <a:rPr lang="en-US" altLang="zh-CN" sz="2800" b="1"/>
              <a:t>B. </a:t>
            </a:r>
            <a:r>
              <a:rPr lang="zh-CN" altLang="en-US" sz="2800" b="1"/>
              <a:t>人文主义流行      </a:t>
            </a:r>
            <a:r>
              <a:rPr lang="en-US" altLang="zh-CN" sz="2800" b="1"/>
              <a:t>C. </a:t>
            </a:r>
            <a:r>
              <a:rPr lang="zh-CN" altLang="en-US" sz="2800" b="1"/>
              <a:t>宗教改革正在进行    </a:t>
            </a:r>
            <a:r>
              <a:rPr lang="en-US" altLang="zh-CN" sz="2800" b="1"/>
              <a:t>D. </a:t>
            </a:r>
            <a:r>
              <a:rPr lang="zh-CN" altLang="en-US" sz="2800" b="1"/>
              <a:t>无神论已经兴起</a:t>
            </a:r>
            <a:endParaRPr lang="zh-CN" altLang="en-US" sz="2800" b="1"/>
          </a:p>
        </p:txBody>
      </p:sp>
      <p:sp>
        <p:nvSpPr>
          <p:cNvPr id="7" name="矩形 6"/>
          <p:cNvSpPr/>
          <p:nvPr/>
        </p:nvSpPr>
        <p:spPr>
          <a:xfrm>
            <a:off x="1122999" y="1805940"/>
            <a:ext cx="695325" cy="1198880"/>
          </a:xfrm>
          <a:prstGeom prst="rect">
            <a:avLst/>
          </a:prstGeom>
          <a:noFill/>
          <a:ln>
            <a:noFill/>
          </a:ln>
        </p:spPr>
        <p:txBody>
          <a:bodyPr wrap="none" rtlCol="0" anchor="t">
            <a:spAutoFit/>
          </a:bodyPr>
          <a:p>
            <a:pPr algn="ctr"/>
            <a:r>
              <a:rPr lang="en-US" altLang="zh-CN" sz="7200" b="1">
                <a:ln w="6600">
                  <a:solidFill>
                    <a:schemeClr val="accent2"/>
                  </a:solidFill>
                  <a:prstDash val="solid"/>
                </a:ln>
                <a:solidFill>
                  <a:srgbClr val="FF0000"/>
                </a:solidFill>
                <a:effectLst>
                  <a:outerShdw dist="38100" dir="2700000" algn="tl" rotWithShape="0">
                    <a:schemeClr val="accent2"/>
                  </a:outerShdw>
                </a:effectLst>
              </a:rPr>
              <a:t>B</a:t>
            </a:r>
            <a:endParaRPr lang="en-US" altLang="zh-CN" sz="7200" b="1">
              <a:ln w="6600">
                <a:solidFill>
                  <a:schemeClr val="accent2"/>
                </a:solidFill>
                <a:prstDash val="solid"/>
              </a:ln>
              <a:solidFill>
                <a:srgbClr val="FF0000"/>
              </a:solidFill>
              <a:effectLst>
                <a:outerShdw dist="38100" dir="2700000" algn="tl" rotWithShape="0">
                  <a:schemeClr val="accent2"/>
                </a:outerShdw>
              </a:effectLst>
            </a:endParaRPr>
          </a:p>
        </p:txBody>
      </p:sp>
      <p:sp>
        <p:nvSpPr>
          <p:cNvPr id="3" name="文本框 2"/>
          <p:cNvSpPr txBox="1"/>
          <p:nvPr/>
        </p:nvSpPr>
        <p:spPr>
          <a:xfrm>
            <a:off x="883920" y="266065"/>
            <a:ext cx="3376930" cy="768350"/>
          </a:xfrm>
          <a:prstGeom prst="rect">
            <a:avLst/>
          </a:prstGeom>
          <a:noFill/>
        </p:spPr>
        <p:txBody>
          <a:bodyPr wrap="square" rtlCol="0">
            <a:spAutoFit/>
          </a:bodyPr>
          <a:p>
            <a:r>
              <a:rPr lang="zh-CN" altLang="en-US" sz="4400" b="1" i="1">
                <a:ln>
                  <a:solidFill>
                    <a:srgbClr val="0000FF"/>
                  </a:solidFill>
                </a:ln>
                <a:solidFill>
                  <a:schemeClr val="accent1"/>
                </a:solidFill>
                <a:effectLst>
                  <a:outerShdw blurRad="38100" dist="38100" dir="2700000" algn="tl">
                    <a:srgbClr val="000000">
                      <a:alpha val="43137"/>
                    </a:srgbClr>
                  </a:outerShdw>
                </a:effectLst>
              </a:rPr>
              <a:t>趁热打铁</a:t>
            </a:r>
            <a:endParaRPr lang="zh-CN" altLang="en-US" sz="4400" b="1" i="1">
              <a:ln>
                <a:solidFill>
                  <a:srgbClr val="0000FF"/>
                </a:solidFill>
              </a:ln>
              <a:solidFill>
                <a:schemeClr val="accent1"/>
              </a:solidFill>
              <a:effectLst>
                <a:outerShdw blurRad="38100" dist="38100" dir="2700000" algn="tl">
                  <a:srgbClr val="000000">
                    <a:alpha val="43137"/>
                  </a:srgbClr>
                </a:outerShdw>
              </a:effectLst>
            </a:endParaRPr>
          </a:p>
        </p:txBody>
      </p:sp>
      <p:sp>
        <p:nvSpPr>
          <p:cNvPr id="4" name="文本框 3"/>
          <p:cNvSpPr txBox="1"/>
          <p:nvPr/>
        </p:nvSpPr>
        <p:spPr>
          <a:xfrm>
            <a:off x="319405" y="3982720"/>
            <a:ext cx="11774805" cy="2676525"/>
          </a:xfrm>
          <a:prstGeom prst="rect">
            <a:avLst/>
          </a:prstGeom>
          <a:solidFill>
            <a:schemeClr val="bg1">
              <a:lumMod val="95000"/>
            </a:schemeClr>
          </a:solidFill>
          <a:ln w="19050">
            <a:solidFill>
              <a:schemeClr val="tx1"/>
            </a:solidFill>
          </a:ln>
        </p:spPr>
        <p:txBody>
          <a:bodyPr wrap="square" rtlCol="0">
            <a:spAutoFit/>
          </a:bodyPr>
          <a:p>
            <a:pPr lvl="0" algn="l"/>
            <a:r>
              <a:rPr lang="en-US" altLang="zh-CN" sz="2800" b="1">
                <a:sym typeface="+mn-ea"/>
              </a:rPr>
              <a:t>6</a:t>
            </a:r>
            <a:r>
              <a:rPr lang="en-US" altLang="zh-CN" sz="2800" b="1">
                <a:sym typeface="+mn-ea"/>
              </a:rPr>
              <a:t>、美国学者</a:t>
            </a:r>
            <a:r>
              <a:rPr lang="en-US" altLang="zh-CN" sz="2800" b="1">
                <a:sym typeface="+mn-ea"/>
              </a:rPr>
              <a:t>M·</a:t>
            </a:r>
            <a:r>
              <a:rPr lang="en-US" altLang="zh-CN" sz="2800" b="1">
                <a:sym typeface="+mn-ea"/>
              </a:rPr>
              <a:t>佩里在《西方文明史》一书中写道：</a:t>
            </a:r>
            <a:r>
              <a:rPr lang="en-US" altLang="zh-CN" sz="2800" b="1">
                <a:sym typeface="+mn-ea"/>
              </a:rPr>
              <a:t>“</a:t>
            </a:r>
            <a:r>
              <a:rPr lang="en-US" altLang="zh-CN" sz="2800" b="1">
                <a:sym typeface="+mn-ea"/>
              </a:rPr>
              <a:t>意大利人文主义者并不是非基督教徒。的确，人文主义者经常用纯粹世俗的方式来处理道德问题，他们对基督教会经院哲学琐碎的考证辨析和纠缠于细枝末节的问题给与了有力的抨击。</a:t>
            </a:r>
            <a:r>
              <a:rPr lang="en-US" altLang="zh-CN" sz="2800" b="1">
                <a:sym typeface="+mn-ea"/>
              </a:rPr>
              <a:t>”</a:t>
            </a:r>
            <a:r>
              <a:rPr lang="en-US" altLang="zh-CN" sz="2800" b="1">
                <a:sym typeface="+mn-ea"/>
              </a:rPr>
              <a:t>据此，对人文主义者正确的理解是（      ）</a:t>
            </a:r>
            <a:endParaRPr lang="en-US" altLang="zh-CN" sz="2800" b="1">
              <a:sym typeface="+mn-ea"/>
            </a:endParaRPr>
          </a:p>
          <a:p>
            <a:pPr lvl="0" algn="l"/>
            <a:r>
              <a:rPr lang="en-US" altLang="zh-CN" sz="2800" b="1">
                <a:sym typeface="+mn-ea"/>
              </a:rPr>
              <a:t>A.</a:t>
            </a:r>
            <a:r>
              <a:rPr lang="en-US" altLang="zh-CN" sz="2800" b="1">
                <a:sym typeface="+mn-ea"/>
              </a:rPr>
              <a:t>彻底摆脱与基督教会之间的联系    </a:t>
            </a:r>
            <a:r>
              <a:rPr lang="en-US" altLang="zh-CN" sz="2800" b="1">
                <a:sym typeface="+mn-ea"/>
              </a:rPr>
              <a:t>B. </a:t>
            </a:r>
            <a:r>
              <a:rPr lang="en-US" altLang="zh-CN" sz="2800" b="1">
                <a:sym typeface="+mn-ea"/>
              </a:rPr>
              <a:t>  注重从现世和世俗的立场思考问题  </a:t>
            </a:r>
            <a:r>
              <a:rPr lang="en-US" altLang="zh-CN" sz="2800" b="1">
                <a:sym typeface="+mn-ea"/>
              </a:rPr>
              <a:t>C. </a:t>
            </a:r>
            <a:r>
              <a:rPr lang="en-US" altLang="zh-CN" sz="2800" b="1">
                <a:sym typeface="+mn-ea"/>
              </a:rPr>
              <a:t>  对经院哲学批判局限于细枝末节   </a:t>
            </a:r>
            <a:r>
              <a:rPr lang="en-US" altLang="zh-CN" sz="2800" b="1">
                <a:sym typeface="+mn-ea"/>
              </a:rPr>
              <a:t>D. </a:t>
            </a:r>
            <a:r>
              <a:rPr lang="en-US" altLang="zh-CN" sz="2800" b="1">
                <a:sym typeface="+mn-ea"/>
              </a:rPr>
              <a:t>要建立不受罗马教廷控制的新教会</a:t>
            </a:r>
            <a:endParaRPr lang="en-US" altLang="zh-CN" sz="2800" b="1">
              <a:sym typeface="+mn-ea"/>
            </a:endParaRPr>
          </a:p>
        </p:txBody>
      </p:sp>
      <p:sp>
        <p:nvSpPr>
          <p:cNvPr id="5" name="矩形 4"/>
          <p:cNvSpPr/>
          <p:nvPr/>
        </p:nvSpPr>
        <p:spPr>
          <a:xfrm>
            <a:off x="9035734" y="4721225"/>
            <a:ext cx="737235" cy="1198880"/>
          </a:xfrm>
          <a:prstGeom prst="rect">
            <a:avLst/>
          </a:prstGeom>
          <a:noFill/>
          <a:ln>
            <a:noFill/>
          </a:ln>
        </p:spPr>
        <p:txBody>
          <a:bodyPr wrap="square" rtlCol="0" anchor="t">
            <a:spAutoFit/>
          </a:bodyPr>
          <a:p>
            <a:pPr algn="ctr"/>
            <a:r>
              <a:rPr lang="en-US" altLang="zh-CN" sz="7200" b="1">
                <a:ln w="6600">
                  <a:solidFill>
                    <a:schemeClr val="accent2"/>
                  </a:solidFill>
                  <a:prstDash val="solid"/>
                </a:ln>
                <a:solidFill>
                  <a:srgbClr val="FF0000"/>
                </a:solidFill>
                <a:effectLst>
                  <a:outerShdw dist="38100" dir="2700000" algn="tl" rotWithShape="0">
                    <a:schemeClr val="accent2"/>
                  </a:outerShdw>
                </a:effectLst>
              </a:rPr>
              <a:t>B</a:t>
            </a:r>
            <a:endParaRPr lang="en-US" altLang="zh-CN" sz="7200" b="1">
              <a:ln w="6600">
                <a:solidFill>
                  <a:schemeClr val="accent2"/>
                </a:solidFill>
                <a:prstDash val="solid"/>
              </a:ln>
              <a:solidFill>
                <a:srgbClr val="FF0000"/>
              </a:solidFill>
              <a:effectLst>
                <a:outerShdw dist="38100" dir="2700000" algn="tl" rotWithShape="0">
                  <a:schemeClr val="accent2"/>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amond(in)">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ppt_x</p:attrName>
                                        </p:attrNameLst>
                                      </p:cBhvr>
                                      <p:tavLst>
                                        <p:tav tm="0">
                                          <p:val>
                                            <p:strVal val="#ppt_x-.2"/>
                                          </p:val>
                                        </p:tav>
                                        <p:tav tm="100000">
                                          <p:val>
                                            <p:strVal val="#ppt_x"/>
                                          </p:val>
                                        </p:tav>
                                      </p:tavLst>
                                    </p:anim>
                                    <p:anim calcmode="lin" valueType="num">
                                      <p:cBhvr>
                                        <p:cTn id="20"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4"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4386" name="Picture 8" descr="图片1"/>
          <p:cNvPicPr>
            <a:picLocks noChangeAspect="1"/>
          </p:cNvPicPr>
          <p:nvPr/>
        </p:nvPicPr>
        <p:blipFill>
          <a:blip r:embed="rId1"/>
          <a:stretch>
            <a:fillRect/>
          </a:stretch>
        </p:blipFill>
        <p:spPr>
          <a:xfrm>
            <a:off x="313690" y="0"/>
            <a:ext cx="11870690" cy="6858000"/>
          </a:xfrm>
          <a:prstGeom prst="rect">
            <a:avLst/>
          </a:prstGeom>
          <a:noFill/>
          <a:ln w="9525">
            <a:noFill/>
          </a:ln>
        </p:spPr>
      </p:pic>
      <p:sp>
        <p:nvSpPr>
          <p:cNvPr id="2" name="文本框 1"/>
          <p:cNvSpPr txBox="1"/>
          <p:nvPr/>
        </p:nvSpPr>
        <p:spPr>
          <a:xfrm>
            <a:off x="817880" y="1823720"/>
            <a:ext cx="10969625" cy="1014730"/>
          </a:xfrm>
          <a:prstGeom prst="rect">
            <a:avLst/>
          </a:prstGeom>
          <a:noFill/>
        </p:spPr>
        <p:txBody>
          <a:bodyPr wrap="square" rtlCol="0">
            <a:spAutoFit/>
          </a:bodyPr>
          <a:p>
            <a:pPr algn="ctr"/>
            <a:r>
              <a:rPr lang="zh-CN" altLang="en-US" sz="8800" b="1">
                <a:ln>
                  <a:solidFill>
                    <a:srgbClr val="FF0000"/>
                  </a:solidFill>
                </a:ln>
                <a:solidFill>
                  <a:srgbClr val="FFC000"/>
                </a:solidFill>
                <a:effectLst>
                  <a:glow rad="228600">
                    <a:schemeClr val="accent2">
                      <a:satMod val="175000"/>
                      <a:alpha val="40000"/>
                    </a:schemeClr>
                  </a:glow>
                  <a:outerShdw blurRad="38100" dist="38100" dir="2700000" algn="tl">
                    <a:srgbClr val="000000">
                      <a:alpha val="43137"/>
                    </a:srgbClr>
                  </a:outerShdw>
                </a:effectLst>
              </a:rPr>
              <a:t>感谢各位专家和同仁指导！</a:t>
            </a:r>
            <a:endParaRPr lang="zh-CN" altLang="en-US" sz="8800" b="1">
              <a:ln>
                <a:solidFill>
                  <a:srgbClr val="FF0000"/>
                </a:solidFill>
              </a:ln>
              <a:solidFill>
                <a:srgbClr val="FFC000"/>
              </a:solidFill>
              <a:effectLst>
                <a:glow rad="228600">
                  <a:schemeClr val="accent2">
                    <a:satMod val="175000"/>
                    <a:alpha val="40000"/>
                  </a:schemeClr>
                </a:glow>
                <a:outerShdw blurRad="38100" dist="38100" dir="2700000" algn="tl">
                  <a:srgbClr val="000000">
                    <a:alpha val="43137"/>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202" name="内容占位符 3"/>
          <p:cNvPicPr>
            <a:picLocks noGrp="1" noChangeAspect="1"/>
          </p:cNvPicPr>
          <p:nvPr/>
        </p:nvPicPr>
        <p:blipFill>
          <a:blip r:embed="rId1"/>
          <a:stretch>
            <a:fillRect/>
          </a:stretch>
        </p:blipFill>
        <p:spPr>
          <a:xfrm>
            <a:off x="1051560" y="46355"/>
            <a:ext cx="4571365" cy="6766560"/>
          </a:xfrm>
          <a:prstGeom prst="rect">
            <a:avLst/>
          </a:prstGeom>
          <a:noFill/>
          <a:ln w="9525">
            <a:noFill/>
          </a:ln>
        </p:spPr>
      </p:pic>
      <p:pic>
        <p:nvPicPr>
          <p:cNvPr id="8203" name="图片 7"/>
          <p:cNvPicPr>
            <a:picLocks noGrp="1" noChangeAspect="1"/>
          </p:cNvPicPr>
          <p:nvPr/>
        </p:nvPicPr>
        <p:blipFill>
          <a:blip r:embed="rId2"/>
          <a:stretch>
            <a:fillRect/>
          </a:stretch>
        </p:blipFill>
        <p:spPr>
          <a:xfrm>
            <a:off x="5984558" y="46038"/>
            <a:ext cx="4316412" cy="6765925"/>
          </a:xfrm>
          <a:prstGeom prst="rect">
            <a:avLst/>
          </a:prstGeom>
          <a:noFill/>
          <a:ln w="9525">
            <a:noFill/>
          </a:ln>
        </p:spPr>
      </p:pic>
      <p:sp>
        <p:nvSpPr>
          <p:cNvPr id="2" name="文本框 1"/>
          <p:cNvSpPr txBox="1"/>
          <p:nvPr/>
        </p:nvSpPr>
        <p:spPr>
          <a:xfrm>
            <a:off x="2194560" y="6377940"/>
            <a:ext cx="2819400" cy="460375"/>
          </a:xfrm>
          <a:prstGeom prst="rect">
            <a:avLst/>
          </a:prstGeom>
          <a:noFill/>
        </p:spPr>
        <p:txBody>
          <a:bodyPr wrap="square" rtlCol="0">
            <a:spAutoFit/>
          </a:bodyPr>
          <a:p>
            <a:r>
              <a:rPr lang="zh-CN" altLang="en-US" sz="2400" b="1">
                <a:solidFill>
                  <a:schemeClr val="bg1"/>
                </a:solidFill>
              </a:rPr>
              <a:t>《蒙娜丽莎》</a:t>
            </a:r>
            <a:endParaRPr lang="zh-CN" altLang="en-US" sz="2400" b="1">
              <a:solidFill>
                <a:schemeClr val="bg1"/>
              </a:solidFill>
            </a:endParaRPr>
          </a:p>
        </p:txBody>
      </p:sp>
      <p:sp>
        <p:nvSpPr>
          <p:cNvPr id="3" name="文本框 2"/>
          <p:cNvSpPr txBox="1"/>
          <p:nvPr/>
        </p:nvSpPr>
        <p:spPr>
          <a:xfrm>
            <a:off x="6878320" y="6377940"/>
            <a:ext cx="2819400" cy="460375"/>
          </a:xfrm>
          <a:prstGeom prst="rect">
            <a:avLst/>
          </a:prstGeom>
          <a:noFill/>
        </p:spPr>
        <p:txBody>
          <a:bodyPr wrap="square" rtlCol="0">
            <a:spAutoFit/>
          </a:bodyPr>
          <a:p>
            <a:r>
              <a:rPr lang="zh-CN" altLang="en-US" sz="2400" b="1">
                <a:solidFill>
                  <a:schemeClr val="tx1"/>
                </a:solidFill>
              </a:rPr>
              <a:t>《达</a:t>
            </a:r>
            <a:r>
              <a:rPr lang="en-US" altLang="zh-CN" sz="2400" b="1">
                <a:solidFill>
                  <a:schemeClr val="tx1"/>
                </a:solidFill>
              </a:rPr>
              <a:t>·</a:t>
            </a:r>
            <a:r>
              <a:rPr lang="zh-CN" altLang="en-US" sz="2400" b="1">
                <a:solidFill>
                  <a:schemeClr val="tx1"/>
                </a:solidFill>
              </a:rPr>
              <a:t>芬奇自画像》</a:t>
            </a:r>
            <a:endParaRPr lang="zh-CN" altLang="en-US" sz="2400" b="1">
              <a:solidFill>
                <a:schemeClr val="tx1"/>
              </a:solidFill>
            </a:endParaRPr>
          </a:p>
        </p:txBody>
      </p:sp>
      <p:sp>
        <p:nvSpPr>
          <p:cNvPr id="5" name="文本框 4"/>
          <p:cNvSpPr txBox="1"/>
          <p:nvPr/>
        </p:nvSpPr>
        <p:spPr>
          <a:xfrm>
            <a:off x="3886200" y="2179320"/>
            <a:ext cx="3626485" cy="829945"/>
          </a:xfrm>
          <a:prstGeom prst="rect">
            <a:avLst/>
          </a:prstGeom>
          <a:solidFill>
            <a:srgbClr val="0000FF"/>
          </a:solidFill>
          <a:ln w="12700">
            <a:solidFill>
              <a:srgbClr val="0000FF"/>
            </a:solidFill>
          </a:ln>
        </p:spPr>
        <p:txBody>
          <a:bodyPr wrap="square" rtlCol="0">
            <a:spAutoFit/>
          </a:bodyPr>
          <a:p>
            <a:pPr algn="ctr"/>
            <a:r>
              <a:rPr lang="zh-CN" altLang="en-US" sz="4800" b="1">
                <a:solidFill>
                  <a:schemeClr val="bg1"/>
                </a:solidFill>
                <a:effectLst>
                  <a:glow rad="139700">
                    <a:schemeClr val="accent2">
                      <a:satMod val="175000"/>
                      <a:alpha val="40000"/>
                    </a:schemeClr>
                  </a:glow>
                  <a:outerShdw blurRad="38100" dist="38100" dir="2700000" algn="tl">
                    <a:srgbClr val="000000">
                      <a:alpha val="43137"/>
                    </a:srgbClr>
                  </a:outerShdw>
                </a:effectLst>
                <a:latin typeface="黑体" panose="02010609060101010101" pitchFamily="2" charset="-122"/>
                <a:ea typeface="黑体" panose="02010609060101010101" pitchFamily="2" charset="-122"/>
              </a:rPr>
              <a:t>发现自我</a:t>
            </a:r>
            <a:endParaRPr lang="zh-CN" altLang="en-US" sz="4800" b="1">
              <a:solidFill>
                <a:schemeClr val="bg1"/>
              </a:solidFill>
              <a:effectLst>
                <a:glow rad="139700">
                  <a:schemeClr val="accent2">
                    <a:satMod val="175000"/>
                    <a:alpha val="40000"/>
                  </a:schemeClr>
                </a:glow>
                <a:outerShdw blurRad="38100" dist="38100" dir="2700000" algn="tl">
                  <a:srgbClr val="000000">
                    <a:alpha val="43137"/>
                  </a:srgbClr>
                </a:outerShdw>
              </a:effectLst>
              <a:latin typeface="黑体" panose="02010609060101010101" pitchFamily="2" charset="-122"/>
              <a:ea typeface="黑体" panose="02010609060101010101" pitchFamily="2" charset="-122"/>
            </a:endParaRPr>
          </a:p>
        </p:txBody>
      </p:sp>
      <p:sp>
        <p:nvSpPr>
          <p:cNvPr id="4" name="文本框 3"/>
          <p:cNvSpPr txBox="1"/>
          <p:nvPr/>
        </p:nvSpPr>
        <p:spPr>
          <a:xfrm>
            <a:off x="2039620" y="3561080"/>
            <a:ext cx="9117965" cy="1506855"/>
          </a:xfrm>
          <a:prstGeom prst="rect">
            <a:avLst/>
          </a:prstGeom>
          <a:solidFill>
            <a:schemeClr val="bg1">
              <a:lumMod val="95000"/>
            </a:schemeClr>
          </a:solidFill>
          <a:ln w="12700">
            <a:solidFill>
              <a:srgbClr val="0000FF"/>
            </a:solidFill>
          </a:ln>
        </p:spPr>
        <p:txBody>
          <a:bodyPr wrap="square" rtlCol="0">
            <a:spAutoFit/>
          </a:bodyPr>
          <a:p>
            <a:pPr algn="l"/>
            <a:r>
              <a:rPr lang="zh-CN" altLang="en-US" sz="4800" b="1">
                <a:solidFill>
                  <a:srgbClr val="FF0000"/>
                </a:solidFill>
                <a:effectLst>
                  <a:glow rad="139700">
                    <a:schemeClr val="accent2">
                      <a:satMod val="175000"/>
                      <a:alpha val="40000"/>
                    </a:schemeClr>
                  </a:glow>
                  <a:outerShdw blurRad="38100" dist="38100" dir="2700000" algn="tl">
                    <a:srgbClr val="000000">
                      <a:alpha val="43137"/>
                    </a:srgbClr>
                  </a:outerShdw>
                </a:effectLst>
                <a:latin typeface="黑体" panose="02010609060101010101" pitchFamily="2" charset="-122"/>
                <a:ea typeface="黑体" panose="02010609060101010101" pitchFamily="2" charset="-122"/>
              </a:rPr>
              <a:t>文艺复兴</a:t>
            </a:r>
            <a:r>
              <a:rPr lang="en-US" altLang="zh-CN" sz="4800" b="1">
                <a:solidFill>
                  <a:srgbClr val="FF0000"/>
                </a:solidFill>
                <a:effectLst>
                  <a:glow rad="139700">
                    <a:schemeClr val="accent2">
                      <a:satMod val="175000"/>
                      <a:alpha val="40000"/>
                    </a:schemeClr>
                  </a:glow>
                  <a:outerShdw blurRad="38100" dist="38100" dir="2700000" algn="tl">
                    <a:srgbClr val="000000">
                      <a:alpha val="43137"/>
                    </a:srgbClr>
                  </a:outerShdw>
                </a:effectLst>
                <a:latin typeface="黑体" panose="02010609060101010101" pitchFamily="2" charset="-122"/>
                <a:ea typeface="黑体" panose="02010609060101010101" pitchFamily="2" charset="-122"/>
              </a:rPr>
              <a:t>——</a:t>
            </a:r>
            <a:endParaRPr lang="en-US" altLang="zh-CN" sz="4800" b="1">
              <a:solidFill>
                <a:srgbClr val="FF0000"/>
              </a:solidFill>
              <a:effectLst>
                <a:glow rad="139700">
                  <a:schemeClr val="accent2">
                    <a:satMod val="175000"/>
                    <a:alpha val="40000"/>
                  </a:schemeClr>
                </a:glow>
                <a:outerShdw blurRad="38100" dist="38100" dir="2700000" algn="tl">
                  <a:srgbClr val="000000">
                    <a:alpha val="43137"/>
                  </a:srgbClr>
                </a:outerShdw>
              </a:effectLst>
              <a:latin typeface="黑体" panose="02010609060101010101" pitchFamily="2" charset="-122"/>
              <a:ea typeface="黑体" panose="02010609060101010101" pitchFamily="2" charset="-122"/>
            </a:endParaRPr>
          </a:p>
          <a:p>
            <a:pPr algn="r"/>
            <a:r>
              <a:rPr lang="zh-CN" altLang="en-US" sz="4400" b="1">
                <a:solidFill>
                  <a:srgbClr val="FF0000"/>
                </a:solidFill>
                <a:effectLst>
                  <a:glow rad="139700">
                    <a:schemeClr val="accent2">
                      <a:satMod val="175000"/>
                      <a:alpha val="40000"/>
                    </a:schemeClr>
                  </a:glow>
                  <a:outerShdw blurRad="38100" dist="38100" dir="2700000" algn="tl">
                    <a:srgbClr val="000000">
                      <a:alpha val="43137"/>
                    </a:srgbClr>
                  </a:outerShdw>
                </a:effectLst>
                <a:latin typeface="黑体" panose="02010609060101010101" pitchFamily="2" charset="-122"/>
                <a:ea typeface="黑体" panose="02010609060101010101" pitchFamily="2" charset="-122"/>
              </a:rPr>
              <a:t>古典文艺形式表达文化主张</a:t>
            </a:r>
            <a:endParaRPr lang="zh-CN" altLang="en-US" sz="4400" b="1">
              <a:solidFill>
                <a:srgbClr val="FF0000"/>
              </a:solidFill>
              <a:effectLst>
                <a:glow rad="139700">
                  <a:schemeClr val="accent2">
                    <a:satMod val="175000"/>
                    <a:alpha val="40000"/>
                  </a:schemeClr>
                </a:glow>
                <a:outerShdw blurRad="38100" dist="38100" dir="2700000" algn="tl">
                  <a:srgbClr val="000000">
                    <a:alpha val="43137"/>
                  </a:srgbClr>
                </a:outerShdw>
              </a:effectLst>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202"/>
                                        </p:tgtEl>
                                        <p:attrNameLst>
                                          <p:attrName>style.visibility</p:attrName>
                                        </p:attrNameLst>
                                      </p:cBhvr>
                                      <p:to>
                                        <p:strVal val="visible"/>
                                      </p:to>
                                    </p:set>
                                    <p:animEffect transition="in" filter="barn(inVertical)">
                                      <p:cBhvr>
                                        <p:cTn id="7" dur="500"/>
                                        <p:tgtEl>
                                          <p:spTgt spid="820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203"/>
                                        </p:tgtEl>
                                        <p:attrNameLst>
                                          <p:attrName>style.visibility</p:attrName>
                                        </p:attrNameLst>
                                      </p:cBhvr>
                                      <p:to>
                                        <p:strVal val="visible"/>
                                      </p:to>
                                    </p:set>
                                    <p:animEffect transition="in" filter="box(in)">
                                      <p:cBhvr>
                                        <p:cTn id="12" dur="1000"/>
                                        <p:tgtEl>
                                          <p:spTgt spid="8203"/>
                                        </p:tgtEl>
                                      </p:cBhvr>
                                    </p:animEffec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51" presetClass="entr" presetSubtype="0" fill="hold" grpId="1"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770" decel="100000"/>
                                        <p:tgtEl>
                                          <p:spTgt spid="5"/>
                                        </p:tgtEl>
                                      </p:cBhvr>
                                    </p:animEffect>
                                    <p:animScale>
                                      <p:cBhvr>
                                        <p:cTn id="21" dur="770" decel="100000"/>
                                        <p:tgtEl>
                                          <p:spTgt spid="5"/>
                                        </p:tgtEl>
                                      </p:cBhvr>
                                      <p:from x="10000" y="10000"/>
                                      <p:to x="200000" y="450000"/>
                                    </p:animScale>
                                    <p:animScale>
                                      <p:cBhvr>
                                        <p:cTn id="22" dur="1230" accel="100000" fill="hold">
                                          <p:stCondLst>
                                            <p:cond delay="770"/>
                                          </p:stCondLst>
                                        </p:cTn>
                                        <p:tgtEl>
                                          <p:spTgt spid="5"/>
                                        </p:tgtEl>
                                      </p:cBhvr>
                                      <p:from x="200000" y="450000"/>
                                      <p:to x="100000" y="100000"/>
                                    </p:animScale>
                                    <p:set>
                                      <p:cBhvr>
                                        <p:cTn id="23" dur="770" fill="hold"/>
                                        <p:tgtEl>
                                          <p:spTgt spid="5"/>
                                        </p:tgtEl>
                                        <p:attrNameLst>
                                          <p:attrName>ppt_x</p:attrName>
                                        </p:attrNameLst>
                                      </p:cBhvr>
                                      <p:to>
                                        <p:strVal val="(0.5)"/>
                                      </p:to>
                                    </p:set>
                                    <p:anim from="(0.5)" to="(#ppt_x)" calcmode="lin" valueType="num">
                                      <p:cBhvr>
                                        <p:cTn id="24" dur="1230" accel="100000" fill="hold">
                                          <p:stCondLst>
                                            <p:cond delay="770"/>
                                          </p:stCondLst>
                                        </p:cTn>
                                        <p:tgtEl>
                                          <p:spTgt spid="5"/>
                                        </p:tgtEl>
                                        <p:attrNameLst>
                                          <p:attrName>ppt_x</p:attrName>
                                        </p:attrNameLst>
                                      </p:cBhvr>
                                    </p:anim>
                                    <p:set>
                                      <p:cBhvr>
                                        <p:cTn id="25" dur="770" fill="hold"/>
                                        <p:tgtEl>
                                          <p:spTgt spid="5"/>
                                        </p:tgtEl>
                                        <p:attrNameLst>
                                          <p:attrName>ppt_y</p:attrName>
                                        </p:attrNameLst>
                                      </p:cBhvr>
                                      <p:to>
                                        <p:strVal val="(#ppt_y+0.4)"/>
                                      </p:to>
                                    </p:set>
                                    <p:anim from="(#ppt_y+0.4)" to="(#ppt_y)" calcmode="lin" valueType="num">
                                      <p:cBhvr>
                                        <p:cTn id="26" dur="1230" accel="100000" fill="hold">
                                          <p:stCondLst>
                                            <p:cond delay="770"/>
                                          </p:stCondLst>
                                        </p:cTn>
                                        <p:tgtEl>
                                          <p:spTgt spid="5"/>
                                        </p:tgtEl>
                                        <p:attrNameLst>
                                          <p:attrName>ppt_y</p:attrName>
                                        </p:attrNameLst>
                                      </p:cBhvr>
                                    </p:anim>
                                  </p:childTnLst>
                                </p:cTn>
                              </p:par>
                            </p:childTnLst>
                          </p:cTn>
                        </p:par>
                      </p:childTnLst>
                    </p:cTn>
                  </p:par>
                  <p:par>
                    <p:cTn id="27" fill="hold">
                      <p:stCondLst>
                        <p:cond delay="indefinite"/>
                      </p:stCondLst>
                      <p:childTnLst>
                        <p:par>
                          <p:cTn id="28" fill="hold">
                            <p:stCondLst>
                              <p:cond delay="0"/>
                            </p:stCondLst>
                            <p:childTnLst>
                              <p:par>
                                <p:cTn id="29" presetID="51" presetClass="entr" presetSubtype="0" fill="hold" grpId="1"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770" decel="100000"/>
                                        <p:tgtEl>
                                          <p:spTgt spid="4"/>
                                        </p:tgtEl>
                                      </p:cBhvr>
                                    </p:animEffect>
                                    <p:animScale>
                                      <p:cBhvr>
                                        <p:cTn id="32" dur="770" decel="100000"/>
                                        <p:tgtEl>
                                          <p:spTgt spid="4"/>
                                        </p:tgtEl>
                                      </p:cBhvr>
                                      <p:from x="10000" y="10000"/>
                                      <p:to x="200000" y="450000"/>
                                    </p:animScale>
                                    <p:animScale>
                                      <p:cBhvr>
                                        <p:cTn id="33" dur="1230" accel="100000" fill="hold">
                                          <p:stCondLst>
                                            <p:cond delay="770"/>
                                          </p:stCondLst>
                                        </p:cTn>
                                        <p:tgtEl>
                                          <p:spTgt spid="4"/>
                                        </p:tgtEl>
                                      </p:cBhvr>
                                      <p:from x="200000" y="450000"/>
                                      <p:to x="100000" y="100000"/>
                                    </p:animScale>
                                    <p:set>
                                      <p:cBhvr>
                                        <p:cTn id="34" dur="770" fill="hold"/>
                                        <p:tgtEl>
                                          <p:spTgt spid="4"/>
                                        </p:tgtEl>
                                        <p:attrNameLst>
                                          <p:attrName>ppt_x</p:attrName>
                                        </p:attrNameLst>
                                      </p:cBhvr>
                                      <p:to>
                                        <p:strVal val="(0.5)"/>
                                      </p:to>
                                    </p:set>
                                    <p:anim from="(0.5)" to="(#ppt_x)" calcmode="lin" valueType="num">
                                      <p:cBhvr>
                                        <p:cTn id="35" dur="1230" accel="100000" fill="hold">
                                          <p:stCondLst>
                                            <p:cond delay="770"/>
                                          </p:stCondLst>
                                        </p:cTn>
                                        <p:tgtEl>
                                          <p:spTgt spid="4"/>
                                        </p:tgtEl>
                                        <p:attrNameLst>
                                          <p:attrName>ppt_x</p:attrName>
                                        </p:attrNameLst>
                                      </p:cBhvr>
                                    </p:anim>
                                    <p:set>
                                      <p:cBhvr>
                                        <p:cTn id="36" dur="770" fill="hold"/>
                                        <p:tgtEl>
                                          <p:spTgt spid="4"/>
                                        </p:tgtEl>
                                        <p:attrNameLst>
                                          <p:attrName>ppt_y</p:attrName>
                                        </p:attrNameLst>
                                      </p:cBhvr>
                                      <p:to>
                                        <p:strVal val="(#ppt_y+0.4)"/>
                                      </p:to>
                                    </p:set>
                                    <p:anim from="(#ppt_y+0.4)" to="(#ppt_y)" calcmode="lin" valueType="num">
                                      <p:cBhvr>
                                        <p:cTn id="37"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 grpId="1" animBg="1"/>
      <p:bldP spid="4" grpId="0" animBg="1"/>
      <p:bldP spid="4" grpId="1"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4386" name="Picture 8" descr="图片1"/>
          <p:cNvPicPr>
            <a:picLocks noChangeAspect="1"/>
          </p:cNvPicPr>
          <p:nvPr/>
        </p:nvPicPr>
        <p:blipFill>
          <a:blip r:embed="rId1"/>
          <a:stretch>
            <a:fillRect/>
          </a:stretch>
        </p:blipFill>
        <p:spPr>
          <a:xfrm>
            <a:off x="313690" y="0"/>
            <a:ext cx="11870690" cy="6858000"/>
          </a:xfrm>
          <a:prstGeom prst="rect">
            <a:avLst/>
          </a:prstGeom>
          <a:noFill/>
          <a:ln w="9525">
            <a:noFill/>
          </a:ln>
        </p:spPr>
      </p:pic>
      <p:sp>
        <p:nvSpPr>
          <p:cNvPr id="2" name="文本框 1"/>
          <p:cNvSpPr txBox="1"/>
          <p:nvPr/>
        </p:nvSpPr>
        <p:spPr>
          <a:xfrm>
            <a:off x="1906270" y="1021080"/>
            <a:ext cx="9792335" cy="1568450"/>
          </a:xfrm>
          <a:prstGeom prst="rect">
            <a:avLst/>
          </a:prstGeom>
          <a:noFill/>
        </p:spPr>
        <p:txBody>
          <a:bodyPr wrap="square" rtlCol="0">
            <a:spAutoFit/>
            <a:scene3d>
              <a:camera prst="orthographicFront"/>
              <a:lightRig rig="threePt" dir="t"/>
            </a:scene3d>
          </a:bodyPr>
          <a:p>
            <a:pPr lvl="0" algn="l"/>
            <a:r>
              <a:rPr lang="zh-CN" altLang="en-US" sz="4800" b="1">
                <a:solidFill>
                  <a:srgbClr val="0000FF"/>
                </a:solidFill>
                <a:effectLst>
                  <a:innerShdw blurRad="63500" dist="50800">
                    <a:prstClr val="black">
                      <a:alpha val="50000"/>
                    </a:prstClr>
                  </a:innerShdw>
                </a:effectLst>
                <a:sym typeface="+mn-ea"/>
              </a:rPr>
              <a:t>文艺复兴最早发生在哪一个国家？是什么原因促成了文艺复兴的发生？</a:t>
            </a:r>
            <a:endParaRPr lang="zh-CN" altLang="en-US" sz="4800" b="1">
              <a:solidFill>
                <a:srgbClr val="0000FF"/>
              </a:solidFill>
              <a:effectLst>
                <a:innerShdw blurRad="63500" dist="50800">
                  <a:prstClr val="black">
                    <a:alpha val="50000"/>
                  </a:prstClr>
                </a:innerShdw>
              </a:effectLst>
              <a:sym typeface="+mn-ea"/>
            </a:endParaRPr>
          </a:p>
        </p:txBody>
      </p:sp>
      <p:sp>
        <p:nvSpPr>
          <p:cNvPr id="8" name="文本框 7"/>
          <p:cNvSpPr txBox="1"/>
          <p:nvPr/>
        </p:nvSpPr>
        <p:spPr>
          <a:xfrm>
            <a:off x="313690" y="1100455"/>
            <a:ext cx="2834005" cy="922020"/>
          </a:xfrm>
          <a:prstGeom prst="rect">
            <a:avLst/>
          </a:prstGeom>
          <a:noFill/>
          <a:effectLst>
            <a:glow rad="228600">
              <a:schemeClr val="accent2">
                <a:satMod val="175000"/>
                <a:alpha val="40000"/>
              </a:schemeClr>
            </a:glow>
          </a:effectLst>
        </p:spPr>
        <p:txBody>
          <a:bodyPr wrap="square" rtlCol="0">
            <a:prstTxWarp prst="textArchUp">
              <a:avLst/>
            </a:prstTxWarp>
            <a:spAutoFit/>
            <a:scene3d>
              <a:camera prst="orthographicFront"/>
              <a:lightRig rig="threePt" dir="t"/>
            </a:scene3d>
          </a:bodyPr>
          <a:p>
            <a:r>
              <a:rPr lang="zh-CN" altLang="en-US" sz="5400">
                <a:ln w="22225">
                  <a:solidFill>
                    <a:srgbClr val="FFFF00"/>
                  </a:solidFill>
                  <a:prstDash val="solid"/>
                </a:ln>
                <a:solidFill>
                  <a:srgbClr val="FFC000"/>
                </a:solidFill>
                <a:effectLst>
                  <a:glow rad="228600">
                    <a:schemeClr val="accent2">
                      <a:satMod val="175000"/>
                      <a:alpha val="40000"/>
                    </a:schemeClr>
                  </a:glow>
                </a:effectLst>
              </a:rPr>
              <a:t>探 究 一</a:t>
            </a:r>
            <a:endParaRPr lang="zh-CN" altLang="en-US" sz="5400">
              <a:ln w="22225">
                <a:solidFill>
                  <a:srgbClr val="FFFF00"/>
                </a:solidFill>
                <a:prstDash val="solid"/>
              </a:ln>
              <a:solidFill>
                <a:srgbClr val="FFC000"/>
              </a:solidFill>
              <a:effectLst>
                <a:glow rad="228600">
                  <a:schemeClr val="accent2">
                    <a:satMod val="175000"/>
                    <a:alpha val="40000"/>
                  </a:schemeClr>
                </a:glow>
              </a:effectLst>
            </a:endParaRPr>
          </a:p>
        </p:txBody>
      </p:sp>
      <p:sp>
        <p:nvSpPr>
          <p:cNvPr id="9" name="文本框 8"/>
          <p:cNvSpPr txBox="1"/>
          <p:nvPr/>
        </p:nvSpPr>
        <p:spPr>
          <a:xfrm>
            <a:off x="1311910" y="1699260"/>
            <a:ext cx="10622280" cy="4030980"/>
          </a:xfrm>
          <a:prstGeom prst="rect">
            <a:avLst/>
          </a:prstGeom>
          <a:solidFill>
            <a:srgbClr val="FFFFFF">
              <a:alpha val="70000"/>
            </a:srgbClr>
          </a:solidFill>
          <a:ln>
            <a:solidFill>
              <a:schemeClr val="tx2"/>
            </a:solidFill>
          </a:ln>
        </p:spPr>
        <p:txBody>
          <a:bodyPr wrap="square" rtlCol="0">
            <a:spAutoFit/>
            <a:scene3d>
              <a:camera prst="orthographicFront"/>
              <a:lightRig rig="threePt" dir="t"/>
            </a:scene3d>
          </a:bodyPr>
          <a:p>
            <a:r>
              <a:rPr lang="en-US" altLang="zh-CN" sz="3200" b="1" dirty="0">
                <a:latin typeface="黑体" panose="02010609060101010101" pitchFamily="2" charset="-122"/>
                <a:ea typeface="黑体" panose="02010609060101010101" pitchFamily="2" charset="-122"/>
                <a:sym typeface="+mn-ea"/>
              </a:rPr>
              <a:t> </a:t>
            </a:r>
            <a:r>
              <a:rPr lang="zh-CN" altLang="en-US" sz="3200" b="1" dirty="0">
                <a:solidFill>
                  <a:srgbClr val="0000FF"/>
                </a:solidFill>
                <a:latin typeface="黑体" panose="02010609060101010101" pitchFamily="2" charset="-122"/>
                <a:ea typeface="黑体" panose="02010609060101010101" pitchFamily="2" charset="-122"/>
                <a:sym typeface="+mn-ea"/>
              </a:rPr>
              <a:t>材料</a:t>
            </a:r>
            <a:r>
              <a:rPr lang="en-US" altLang="zh-CN" sz="3200" b="1" dirty="0">
                <a:solidFill>
                  <a:srgbClr val="0000FF"/>
                </a:solidFill>
                <a:latin typeface="黑体" panose="02010609060101010101" pitchFamily="2" charset="-122"/>
                <a:ea typeface="黑体" panose="02010609060101010101" pitchFamily="2" charset="-122"/>
                <a:sym typeface="+mn-ea"/>
              </a:rPr>
              <a:t>1</a:t>
            </a:r>
            <a:r>
              <a:rPr lang="zh-CN" altLang="en-US" sz="3200" b="1" dirty="0">
                <a:solidFill>
                  <a:srgbClr val="0000FF"/>
                </a:solidFill>
                <a:latin typeface="黑体" panose="02010609060101010101" pitchFamily="2" charset="-122"/>
                <a:ea typeface="黑体" panose="02010609060101010101" pitchFamily="2" charset="-122"/>
                <a:sym typeface="+mn-ea"/>
              </a:rPr>
              <a:t>：</a:t>
            </a:r>
            <a:r>
              <a:rPr lang="zh-CN" altLang="en-US" sz="3200" b="1" dirty="0">
                <a:latin typeface="Arial" panose="020B0604020202020204" pitchFamily="34" charset="0"/>
                <a:sym typeface="+mn-ea"/>
              </a:rPr>
              <a:t> 意大利，</a:t>
            </a:r>
            <a:r>
              <a:rPr lang="en-US" altLang="zh-CN" sz="3200" b="1">
                <a:latin typeface="宋体" panose="02010600030101010101" pitchFamily="2" charset="-122"/>
                <a:sym typeface="+mn-ea"/>
              </a:rPr>
              <a:t>……</a:t>
            </a:r>
            <a:r>
              <a:rPr lang="zh-CN" altLang="en-US" sz="3200" b="1" dirty="0">
                <a:latin typeface="Arial" panose="020B0604020202020204" pitchFamily="34" charset="0"/>
                <a:sym typeface="+mn-ea"/>
              </a:rPr>
              <a:t>最早</a:t>
            </a:r>
            <a:r>
              <a:rPr lang="zh-CN" altLang="en-US" sz="3200" b="1" dirty="0">
                <a:solidFill>
                  <a:srgbClr val="FF0000"/>
                </a:solidFill>
                <a:latin typeface="Arial" panose="020B0604020202020204" pitchFamily="34" charset="0"/>
                <a:sym typeface="+mn-ea"/>
              </a:rPr>
              <a:t>出现资本主义萌芽。</a:t>
            </a:r>
            <a:r>
              <a:rPr lang="zh-CN" altLang="en-US" sz="3200" b="1" dirty="0">
                <a:latin typeface="Arial" panose="020B0604020202020204" pitchFamily="34" charset="0"/>
                <a:sym typeface="+mn-ea"/>
              </a:rPr>
              <a:t>那里的</a:t>
            </a:r>
            <a:r>
              <a:rPr lang="zh-CN" altLang="en-US" sz="3200" b="1" dirty="0">
                <a:solidFill>
                  <a:srgbClr val="FF0000"/>
                </a:solidFill>
                <a:latin typeface="Arial" panose="020B0604020202020204" pitchFamily="34" charset="0"/>
                <a:sym typeface="+mn-ea"/>
              </a:rPr>
              <a:t>新兴资产阶级</a:t>
            </a:r>
            <a:r>
              <a:rPr lang="en-US" altLang="zh-CN" sz="3200" b="1">
                <a:latin typeface="Arial" panose="020B0604020202020204" pitchFamily="34" charset="0"/>
                <a:sym typeface="+mn-ea"/>
              </a:rPr>
              <a:t>——</a:t>
            </a:r>
            <a:r>
              <a:rPr lang="zh-CN" altLang="en-US" sz="3200" b="1" dirty="0">
                <a:latin typeface="Arial" panose="020B0604020202020204" pitchFamily="34" charset="0"/>
                <a:sym typeface="+mn-ea"/>
              </a:rPr>
              <a:t>大商人、企业主、银行家</a:t>
            </a:r>
            <a:r>
              <a:rPr lang="zh-CN" altLang="en-US" sz="3200" b="1" dirty="0">
                <a:solidFill>
                  <a:srgbClr val="FF0000"/>
                </a:solidFill>
                <a:latin typeface="Arial" panose="020B0604020202020204" pitchFamily="34" charset="0"/>
                <a:sym typeface="+mn-ea"/>
              </a:rPr>
              <a:t>为了增加财富</a:t>
            </a:r>
            <a:r>
              <a:rPr lang="zh-CN" altLang="en-US" sz="3200" b="1" dirty="0">
                <a:solidFill>
                  <a:schemeClr val="hlink"/>
                </a:solidFill>
                <a:latin typeface="Arial" panose="020B0604020202020204" pitchFamily="34" charset="0"/>
                <a:sym typeface="+mn-ea"/>
              </a:rPr>
              <a:t>，</a:t>
            </a:r>
            <a:r>
              <a:rPr lang="zh-CN" altLang="en-US" sz="3200" b="1" dirty="0">
                <a:latin typeface="Arial" panose="020B0604020202020204" pitchFamily="34" charset="0"/>
                <a:sym typeface="+mn-ea"/>
              </a:rPr>
              <a:t>就需要扩大业务，改进经营，提高效率，因而也就需要</a:t>
            </a:r>
            <a:r>
              <a:rPr lang="en-US" altLang="zh-CN" sz="3200" b="1">
                <a:latin typeface="Arial" panose="020B0604020202020204" pitchFamily="34" charset="0"/>
                <a:sym typeface="+mn-ea"/>
              </a:rPr>
              <a:t>……</a:t>
            </a:r>
            <a:r>
              <a:rPr lang="zh-CN" altLang="en-US" sz="3200" b="1" dirty="0">
                <a:latin typeface="Arial" panose="020B0604020202020204" pitchFamily="34" charset="0"/>
                <a:sym typeface="+mn-ea"/>
              </a:rPr>
              <a:t>各种人才。他们</a:t>
            </a:r>
            <a:r>
              <a:rPr lang="zh-CN" altLang="en-US" sz="3200" b="1" dirty="0">
                <a:solidFill>
                  <a:srgbClr val="FF0000"/>
                </a:solidFill>
                <a:latin typeface="Arial" panose="020B0604020202020204" pitchFamily="34" charset="0"/>
                <a:sym typeface="+mn-ea"/>
              </a:rPr>
              <a:t>要求物质享受和优美的艺术欣赏</a:t>
            </a:r>
            <a:r>
              <a:rPr lang="zh-CN" altLang="en-US" sz="3200" b="1" dirty="0">
                <a:latin typeface="Arial" panose="020B0604020202020204" pitchFamily="34" charset="0"/>
                <a:sym typeface="+mn-ea"/>
              </a:rPr>
              <a:t>，这就需要为他们服务的教师，医生，建筑师，艺术家等</a:t>
            </a:r>
            <a:r>
              <a:rPr lang="zh-CN" altLang="en-US" sz="3200" b="1" dirty="0">
                <a:solidFill>
                  <a:srgbClr val="FF0000"/>
                </a:solidFill>
                <a:latin typeface="Arial" panose="020B0604020202020204" pitchFamily="34" charset="0"/>
                <a:sym typeface="+mn-ea"/>
              </a:rPr>
              <a:t>为他们的现实生活增添乐趣</a:t>
            </a:r>
            <a:r>
              <a:rPr lang="zh-CN" altLang="en-US" sz="3200" b="1" dirty="0">
                <a:latin typeface="Arial" panose="020B0604020202020204" pitchFamily="34" charset="0"/>
                <a:sym typeface="+mn-ea"/>
              </a:rPr>
              <a:t>。 </a:t>
            </a:r>
            <a:r>
              <a:rPr lang="en-US" altLang="zh-CN" sz="3200" b="1">
                <a:latin typeface="宋体" panose="02010600030101010101" pitchFamily="2" charset="-122"/>
                <a:sym typeface="+mn-ea"/>
              </a:rPr>
              <a:t>……</a:t>
            </a:r>
            <a:endParaRPr lang="en-US" altLang="zh-CN" sz="3200" b="1">
              <a:latin typeface="Arial" panose="020B0604020202020204" pitchFamily="34" charset="0"/>
            </a:endParaRPr>
          </a:p>
          <a:p>
            <a:r>
              <a:rPr lang="en-US" altLang="zh-CN" sz="3200" b="1">
                <a:latin typeface="Arial" panose="020B0604020202020204" pitchFamily="34" charset="0"/>
                <a:sym typeface="+mn-ea"/>
              </a:rPr>
              <a:t>                                                  </a:t>
            </a:r>
            <a:r>
              <a:rPr lang="en-US" altLang="zh-CN" sz="2400" b="1" i="1">
                <a:latin typeface="Arial" panose="020B0604020202020204" pitchFamily="34" charset="0"/>
                <a:sym typeface="+mn-ea"/>
              </a:rPr>
              <a:t>  ——</a:t>
            </a:r>
            <a:r>
              <a:rPr lang="zh-CN" altLang="en-US" sz="2400" b="1" i="1" dirty="0">
                <a:latin typeface="Arial" panose="020B0604020202020204" pitchFamily="34" charset="0"/>
                <a:sym typeface="+mn-ea"/>
              </a:rPr>
              <a:t>李纯武</a:t>
            </a:r>
            <a:r>
              <a:rPr lang="en-US" altLang="zh-CN" sz="2400" b="1" i="1">
                <a:latin typeface="Arial" panose="020B0604020202020204" pitchFamily="34" charset="0"/>
                <a:sym typeface="+mn-ea"/>
              </a:rPr>
              <a:t>《</a:t>
            </a:r>
            <a:r>
              <a:rPr lang="zh-CN" altLang="en-US" sz="2400" b="1" i="1" dirty="0">
                <a:latin typeface="Arial" panose="020B0604020202020204" pitchFamily="34" charset="0"/>
                <a:sym typeface="+mn-ea"/>
              </a:rPr>
              <a:t>简明世界通史</a:t>
            </a:r>
            <a:r>
              <a:rPr lang="en-US" altLang="zh-CN" sz="2400" b="1" i="1">
                <a:latin typeface="Arial" panose="020B0604020202020204" pitchFamily="34" charset="0"/>
                <a:sym typeface="+mn-ea"/>
              </a:rPr>
              <a:t>》</a:t>
            </a:r>
            <a:endParaRPr lang="en-US" altLang="zh-CN" sz="2400" b="1" i="1">
              <a:latin typeface="Arial" panose="020B0604020202020204" pitchFamily="34" charset="0"/>
              <a:sym typeface="+mn-ea"/>
            </a:endParaRPr>
          </a:p>
          <a:p>
            <a:r>
              <a:rPr lang="zh-CN" altLang="en-US" sz="3200" b="1" dirty="0">
                <a:latin typeface="黑体" panose="02010609060101010101" pitchFamily="2" charset="-122"/>
                <a:ea typeface="黑体" panose="02010609060101010101" pitchFamily="2" charset="-122"/>
                <a:sym typeface="+mn-ea"/>
              </a:rPr>
              <a:t>    </a:t>
            </a:r>
            <a:endParaRPr lang="zh-CN" altLang="en-US" sz="3200" b="1" dirty="0">
              <a:solidFill>
                <a:schemeClr val="tx1"/>
              </a:solidFill>
              <a:effectLst>
                <a:outerShdw blurRad="38100" dist="19050" dir="2700000" algn="tl" rotWithShape="0">
                  <a:schemeClr val="dk1">
                    <a:alpha val="40000"/>
                  </a:schemeClr>
                </a:outerShdw>
              </a:effectLst>
              <a:sym typeface="+mn-ea"/>
            </a:endParaRPr>
          </a:p>
        </p:txBody>
      </p:sp>
      <p:sp>
        <p:nvSpPr>
          <p:cNvPr id="10" name="文本框 9"/>
          <p:cNvSpPr txBox="1"/>
          <p:nvPr/>
        </p:nvSpPr>
        <p:spPr>
          <a:xfrm>
            <a:off x="2101215" y="4505960"/>
            <a:ext cx="8534400" cy="645160"/>
          </a:xfrm>
          <a:prstGeom prst="rect">
            <a:avLst/>
          </a:prstGeom>
          <a:solidFill>
            <a:schemeClr val="bg1"/>
          </a:solidFill>
          <a:ln>
            <a:solidFill>
              <a:srgbClr val="0000FF"/>
            </a:solidFill>
          </a:ln>
        </p:spPr>
        <p:txBody>
          <a:bodyPr wrap="square" rtlCol="0">
            <a:spAutoFit/>
            <a:scene3d>
              <a:camera prst="orthographicFront"/>
              <a:lightRig rig="threePt" dir="t"/>
            </a:scene3d>
          </a:bodyPr>
          <a:p>
            <a:r>
              <a:rPr lang="zh-CN" altLang="en-US" sz="3600" b="1">
                <a:solidFill>
                  <a:srgbClr val="0000FF"/>
                </a:solidFill>
                <a:effectLst>
                  <a:outerShdw blurRad="38100" dist="19050" dir="2700000" algn="tl" rotWithShape="0">
                    <a:schemeClr val="dk1">
                      <a:alpha val="40000"/>
                    </a:schemeClr>
                  </a:outerShdw>
                </a:effectLst>
              </a:rPr>
              <a:t>根本原因：意大利最早出现资本主义萌芽</a:t>
            </a:r>
            <a:endParaRPr lang="zh-CN" altLang="en-US" sz="3600" b="1">
              <a:solidFill>
                <a:srgbClr val="0000FF"/>
              </a:solidFill>
              <a:effectLst>
                <a:outerShdw blurRad="38100" dist="19050" dir="2700000" algn="tl" rotWithShape="0">
                  <a:schemeClr val="dk1">
                    <a:alpha val="40000"/>
                  </a:schemeClr>
                </a:outerShdw>
              </a:effectLst>
            </a:endParaRPr>
          </a:p>
        </p:txBody>
      </p:sp>
      <p:sp>
        <p:nvSpPr>
          <p:cNvPr id="11" name="文本框 10"/>
          <p:cNvSpPr txBox="1"/>
          <p:nvPr/>
        </p:nvSpPr>
        <p:spPr>
          <a:xfrm>
            <a:off x="2101215" y="5372735"/>
            <a:ext cx="8534400" cy="645160"/>
          </a:xfrm>
          <a:prstGeom prst="rect">
            <a:avLst/>
          </a:prstGeom>
          <a:solidFill>
            <a:schemeClr val="bg1"/>
          </a:solidFill>
          <a:ln>
            <a:solidFill>
              <a:srgbClr val="0000FF"/>
            </a:solidFill>
          </a:ln>
        </p:spPr>
        <p:txBody>
          <a:bodyPr wrap="square" rtlCol="0">
            <a:spAutoFit/>
            <a:scene3d>
              <a:camera prst="orthographicFront"/>
              <a:lightRig rig="threePt" dir="t"/>
            </a:scene3d>
          </a:bodyPr>
          <a:p>
            <a:r>
              <a:rPr lang="zh-CN" altLang="en-US" sz="3600" b="1">
                <a:solidFill>
                  <a:srgbClr val="0000FF"/>
                </a:solidFill>
                <a:effectLst>
                  <a:outerShdw blurRad="38100" dist="19050" dir="2700000" algn="tl" rotWithShape="0">
                    <a:schemeClr val="dk1">
                      <a:alpha val="40000"/>
                    </a:schemeClr>
                  </a:outerShdw>
                </a:effectLst>
              </a:rPr>
              <a:t>新兴资产阶级力量壮大</a:t>
            </a:r>
            <a:endParaRPr lang="zh-CN" altLang="en-US" sz="3600" b="1">
              <a:solidFill>
                <a:srgbClr val="0000FF"/>
              </a:solidFill>
              <a:effectLst>
                <a:outerShdw blurRad="38100" dist="19050" dir="2700000" algn="tl" rotWithShape="0">
                  <a:schemeClr val="dk1">
                    <a:alpha val="40000"/>
                  </a:schemeClr>
                </a:outerShdw>
              </a:effectLst>
            </a:endParaRPr>
          </a:p>
        </p:txBody>
      </p:sp>
      <p:sp>
        <p:nvSpPr>
          <p:cNvPr id="5" name="文本框 4"/>
          <p:cNvSpPr txBox="1"/>
          <p:nvPr/>
        </p:nvSpPr>
        <p:spPr>
          <a:xfrm>
            <a:off x="106680" y="0"/>
            <a:ext cx="3626485" cy="768350"/>
          </a:xfrm>
          <a:prstGeom prst="rect">
            <a:avLst/>
          </a:prstGeom>
          <a:solidFill>
            <a:srgbClr val="0000FF"/>
          </a:solidFill>
          <a:ln w="12700">
            <a:solidFill>
              <a:srgbClr val="0000FF"/>
            </a:solidFill>
          </a:ln>
        </p:spPr>
        <p:txBody>
          <a:bodyPr wrap="square" rtlCol="0">
            <a:spAutoFit/>
          </a:bodyPr>
          <a:p>
            <a:r>
              <a:rPr lang="zh-CN" altLang="en-US" sz="4400" b="1">
                <a:solidFill>
                  <a:schemeClr val="bg1"/>
                </a:solidFill>
                <a:effectLst>
                  <a:glow rad="139700">
                    <a:schemeClr val="accent2">
                      <a:satMod val="175000"/>
                      <a:alpha val="40000"/>
                    </a:schemeClr>
                  </a:glow>
                  <a:outerShdw blurRad="38100" dist="38100" dir="2700000" algn="tl">
                    <a:srgbClr val="000000">
                      <a:alpha val="43137"/>
                    </a:srgbClr>
                  </a:outerShdw>
                </a:effectLst>
                <a:latin typeface="黑体" panose="02010609060101010101" pitchFamily="2" charset="-122"/>
                <a:ea typeface="黑体" panose="02010609060101010101" pitchFamily="2" charset="-122"/>
              </a:rPr>
              <a:t>二、发现自我</a:t>
            </a:r>
            <a:endParaRPr lang="zh-CN" altLang="en-US" sz="4400" b="1">
              <a:solidFill>
                <a:schemeClr val="bg1"/>
              </a:solidFill>
              <a:effectLst>
                <a:glow rad="139700">
                  <a:schemeClr val="accent2">
                    <a:satMod val="175000"/>
                    <a:alpha val="40000"/>
                  </a:schemeClr>
                </a:glow>
                <a:outerShdw blurRad="38100" dist="38100" dir="2700000" algn="tl">
                  <a:srgbClr val="000000">
                    <a:alpha val="43137"/>
                  </a:srgbClr>
                </a:outerShdw>
              </a:effectLst>
              <a:latin typeface="黑体" panose="02010609060101010101" pitchFamily="2" charset="-122"/>
              <a:ea typeface="黑体" panose="02010609060101010101" pitchFamily="2" charset="-122"/>
            </a:endParaRPr>
          </a:p>
        </p:txBody>
      </p:sp>
      <p:sp>
        <p:nvSpPr>
          <p:cNvPr id="3" name="文本框 2"/>
          <p:cNvSpPr txBox="1"/>
          <p:nvPr/>
        </p:nvSpPr>
        <p:spPr>
          <a:xfrm>
            <a:off x="3764280" y="0"/>
            <a:ext cx="9792335" cy="768350"/>
          </a:xfrm>
          <a:prstGeom prst="rect">
            <a:avLst/>
          </a:prstGeom>
          <a:noFill/>
        </p:spPr>
        <p:txBody>
          <a:bodyPr wrap="square" rtlCol="0">
            <a:spAutoFit/>
            <a:scene3d>
              <a:camera prst="orthographicFront"/>
              <a:lightRig rig="threePt" dir="t"/>
            </a:scene3d>
          </a:bodyPr>
          <a:p>
            <a:r>
              <a:rPr lang="en-US" altLang="zh-CN" sz="4400" b="1">
                <a:solidFill>
                  <a:srgbClr val="0000FF"/>
                </a:solidFill>
                <a:effectLst>
                  <a:innerShdw blurRad="63500" dist="50800">
                    <a:prstClr val="black">
                      <a:alpha val="50000"/>
                    </a:prstClr>
                  </a:innerShdw>
                </a:effectLst>
              </a:rPr>
              <a:t>——</a:t>
            </a:r>
            <a:r>
              <a:rPr lang="zh-CN" altLang="en-US" sz="4400" b="1">
                <a:solidFill>
                  <a:srgbClr val="0000FF"/>
                </a:solidFill>
                <a:effectLst>
                  <a:innerShdw blurRad="63500" dist="50800">
                    <a:prstClr val="black">
                      <a:alpha val="50000"/>
                    </a:prstClr>
                  </a:innerShdw>
                </a:effectLst>
              </a:rPr>
              <a:t>文艺复兴运动的背景</a:t>
            </a:r>
            <a:endParaRPr lang="zh-CN" altLang="en-US" sz="4400" b="1">
              <a:solidFill>
                <a:srgbClr val="0000FF"/>
              </a:solidFill>
              <a:effectLst>
                <a:innerShdw blurRad="63500" dist="50800">
                  <a:prstClr val="black">
                    <a:alpha val="50000"/>
                  </a:prstClr>
                </a:inn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subTnLst>
                                    <p:set>
                                      <p:cBhvr override="childStyle">
                                        <p:cTn dur="65" fill="hold" display="1" masterRel="nextClick" afterEffect="1"/>
                                        <p:tgtEl>
                                          <p:spTgt spid="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ldLvl="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4386" name="Picture 8" descr="图片1"/>
          <p:cNvPicPr>
            <a:picLocks noChangeAspect="1"/>
          </p:cNvPicPr>
          <p:nvPr/>
        </p:nvPicPr>
        <p:blipFill>
          <a:blip r:embed="rId1"/>
          <a:stretch>
            <a:fillRect/>
          </a:stretch>
        </p:blipFill>
        <p:spPr>
          <a:xfrm>
            <a:off x="313690" y="0"/>
            <a:ext cx="11870690" cy="6858000"/>
          </a:xfrm>
          <a:prstGeom prst="rect">
            <a:avLst/>
          </a:prstGeom>
          <a:noFill/>
          <a:ln w="9525">
            <a:noFill/>
          </a:ln>
        </p:spPr>
      </p:pic>
      <p:sp>
        <p:nvSpPr>
          <p:cNvPr id="3" name="文本框 2"/>
          <p:cNvSpPr txBox="1"/>
          <p:nvPr/>
        </p:nvSpPr>
        <p:spPr>
          <a:xfrm>
            <a:off x="937895" y="1661160"/>
            <a:ext cx="10622280" cy="2061210"/>
          </a:xfrm>
          <a:prstGeom prst="rect">
            <a:avLst/>
          </a:prstGeom>
          <a:solidFill>
            <a:srgbClr val="FFFFFF">
              <a:alpha val="70000"/>
            </a:srgbClr>
          </a:solidFill>
          <a:ln>
            <a:solidFill>
              <a:schemeClr val="tx2"/>
            </a:solidFill>
          </a:ln>
        </p:spPr>
        <p:txBody>
          <a:bodyPr wrap="square" rtlCol="0">
            <a:spAutoFit/>
            <a:scene3d>
              <a:camera prst="orthographicFront"/>
              <a:lightRig rig="threePt" dir="t"/>
            </a:scene3d>
          </a:bodyPr>
          <a:p>
            <a:r>
              <a:rPr lang="en-US" altLang="zh-CN" sz="3200" b="1" dirty="0">
                <a:latin typeface="黑体" panose="02010609060101010101" pitchFamily="2" charset="-122"/>
                <a:ea typeface="黑体" panose="02010609060101010101" pitchFamily="2" charset="-122"/>
                <a:sym typeface="+mn-ea"/>
              </a:rPr>
              <a:t> </a:t>
            </a:r>
            <a:r>
              <a:rPr lang="zh-CN" altLang="en-US" sz="3200" b="1" dirty="0">
                <a:solidFill>
                  <a:srgbClr val="0000FF"/>
                </a:solidFill>
                <a:latin typeface="黑体" panose="02010609060101010101" pitchFamily="2" charset="-122"/>
                <a:ea typeface="黑体" panose="02010609060101010101" pitchFamily="2" charset="-122"/>
                <a:sym typeface="+mn-ea"/>
              </a:rPr>
              <a:t>材料</a:t>
            </a:r>
            <a:r>
              <a:rPr lang="en-US" altLang="zh-CN" sz="3200" b="1" dirty="0">
                <a:solidFill>
                  <a:srgbClr val="0000FF"/>
                </a:solidFill>
                <a:latin typeface="黑体" panose="02010609060101010101" pitchFamily="2" charset="-122"/>
                <a:ea typeface="黑体" panose="02010609060101010101" pitchFamily="2" charset="-122"/>
                <a:sym typeface="+mn-ea"/>
              </a:rPr>
              <a:t>2</a:t>
            </a:r>
            <a:r>
              <a:rPr lang="zh-CN" altLang="en-US" sz="3200" b="1" dirty="0">
                <a:solidFill>
                  <a:srgbClr val="0000FF"/>
                </a:solidFill>
                <a:latin typeface="黑体" panose="02010609060101010101" pitchFamily="2" charset="-122"/>
                <a:ea typeface="黑体" panose="02010609060101010101" pitchFamily="2" charset="-122"/>
                <a:sym typeface="+mn-ea"/>
              </a:rPr>
              <a:t>：</a:t>
            </a:r>
            <a:r>
              <a:rPr lang="zh-CN" altLang="en-US" sz="3200" b="1" dirty="0">
                <a:latin typeface="Arial" panose="020B0604020202020204" pitchFamily="34" charset="0"/>
                <a:sym typeface="+mn-ea"/>
              </a:rPr>
              <a:t> </a:t>
            </a:r>
            <a:r>
              <a:rPr lang="en-US" altLang="zh-CN" sz="3200">
                <a:solidFill>
                  <a:srgbClr val="000099"/>
                </a:solidFill>
                <a:sym typeface="+mn-ea"/>
              </a:rPr>
              <a:t> </a:t>
            </a:r>
            <a:r>
              <a:rPr lang="en-US" altLang="zh-CN" sz="3200" b="1">
                <a:latin typeface="Arial" panose="020B0604020202020204" pitchFamily="34" charset="0"/>
                <a:sym typeface="+mn-ea"/>
              </a:rPr>
              <a:t>古希腊、古罗马文化的</a:t>
            </a:r>
            <a:r>
              <a:rPr lang="en-US" altLang="zh-CN" sz="3200" b="1">
                <a:solidFill>
                  <a:srgbClr val="FF0000"/>
                </a:solidFill>
                <a:latin typeface="Arial" panose="020B0604020202020204" pitchFamily="34" charset="0"/>
                <a:sym typeface="+mn-ea"/>
              </a:rPr>
              <a:t>传统更多地保留在意大利</a:t>
            </a:r>
            <a:r>
              <a:rPr lang="en-US" altLang="zh-CN" sz="3200" b="1">
                <a:latin typeface="Arial" panose="020B0604020202020204" pitchFamily="34" charset="0"/>
                <a:sym typeface="+mn-ea"/>
              </a:rPr>
              <a:t>。…… 而且意大利各城市同拜占庭、阿拉伯</a:t>
            </a:r>
            <a:r>
              <a:rPr lang="en-US" altLang="zh-CN" sz="3200" b="1">
                <a:solidFill>
                  <a:srgbClr val="FF0000"/>
                </a:solidFill>
                <a:latin typeface="Arial" panose="020B0604020202020204" pitchFamily="34" charset="0"/>
                <a:sym typeface="+mn-ea"/>
              </a:rPr>
              <a:t>一直有着经济和文化上的联系</a:t>
            </a:r>
            <a:r>
              <a:rPr lang="en-US" altLang="zh-CN" sz="3200" b="1">
                <a:latin typeface="Arial" panose="020B0604020202020204" pitchFamily="34" charset="0"/>
                <a:sym typeface="+mn-ea"/>
              </a:rPr>
              <a:t>。因此意大利人更容易接触古希腊手稿和艺术古迹。    </a:t>
            </a:r>
            <a:endParaRPr lang="zh-CN" altLang="en-US" sz="3200" b="1" dirty="0">
              <a:solidFill>
                <a:schemeClr val="tx1"/>
              </a:solidFill>
              <a:effectLst>
                <a:outerShdw blurRad="38100" dist="19050" dir="2700000" algn="tl" rotWithShape="0">
                  <a:schemeClr val="dk1">
                    <a:alpha val="40000"/>
                  </a:schemeClr>
                </a:outerShdw>
              </a:effectLst>
              <a:sym typeface="+mn-ea"/>
            </a:endParaRPr>
          </a:p>
        </p:txBody>
      </p:sp>
      <p:sp>
        <p:nvSpPr>
          <p:cNvPr id="7" name="文本框 6"/>
          <p:cNvSpPr txBox="1"/>
          <p:nvPr/>
        </p:nvSpPr>
        <p:spPr>
          <a:xfrm>
            <a:off x="2095500" y="4191000"/>
            <a:ext cx="8534400" cy="645160"/>
          </a:xfrm>
          <a:prstGeom prst="rect">
            <a:avLst/>
          </a:prstGeom>
          <a:solidFill>
            <a:schemeClr val="bg1"/>
          </a:solidFill>
          <a:ln>
            <a:solidFill>
              <a:srgbClr val="0000FF"/>
            </a:solidFill>
          </a:ln>
        </p:spPr>
        <p:txBody>
          <a:bodyPr wrap="square" rtlCol="0">
            <a:spAutoFit/>
            <a:scene3d>
              <a:camera prst="orthographicFront"/>
              <a:lightRig rig="threePt" dir="t"/>
            </a:scene3d>
          </a:bodyPr>
          <a:p>
            <a:r>
              <a:rPr lang="zh-CN" altLang="en-US" sz="3600" b="1">
                <a:solidFill>
                  <a:srgbClr val="0000FF"/>
                </a:solidFill>
                <a:effectLst>
                  <a:outerShdw blurRad="38100" dist="19050" dir="2700000" algn="tl" rotWithShape="0">
                    <a:schemeClr val="dk1">
                      <a:alpha val="40000"/>
                    </a:schemeClr>
                  </a:outerShdw>
                </a:effectLst>
              </a:rPr>
              <a:t>意大利保留大量古希腊罗马文化</a:t>
            </a:r>
            <a:endParaRPr lang="zh-CN" altLang="en-US" sz="3600" b="1">
              <a:solidFill>
                <a:srgbClr val="0000FF"/>
              </a:solidFill>
              <a:effectLst>
                <a:outerShdw blurRad="38100" dist="19050" dir="2700000" algn="tl" rotWithShape="0">
                  <a:schemeClr val="dk1">
                    <a:alpha val="40000"/>
                  </a:scheme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4386" name="Picture 8" descr="图片1"/>
          <p:cNvPicPr>
            <a:picLocks noChangeAspect="1"/>
          </p:cNvPicPr>
          <p:nvPr/>
        </p:nvPicPr>
        <p:blipFill>
          <a:blip r:embed="rId1"/>
          <a:stretch>
            <a:fillRect/>
          </a:stretch>
        </p:blipFill>
        <p:spPr>
          <a:xfrm>
            <a:off x="313690" y="0"/>
            <a:ext cx="11870690" cy="6858000"/>
          </a:xfrm>
          <a:prstGeom prst="rect">
            <a:avLst/>
          </a:prstGeom>
          <a:noFill/>
          <a:ln w="9525">
            <a:noFill/>
          </a:ln>
        </p:spPr>
      </p:pic>
      <p:sp>
        <p:nvSpPr>
          <p:cNvPr id="3" name="文本框 2"/>
          <p:cNvSpPr txBox="1"/>
          <p:nvPr/>
        </p:nvSpPr>
        <p:spPr>
          <a:xfrm>
            <a:off x="937895" y="1074420"/>
            <a:ext cx="10622280" cy="4399915"/>
          </a:xfrm>
          <a:prstGeom prst="rect">
            <a:avLst/>
          </a:prstGeom>
          <a:solidFill>
            <a:srgbClr val="FFFFFF">
              <a:alpha val="70000"/>
            </a:srgbClr>
          </a:solidFill>
          <a:ln>
            <a:solidFill>
              <a:schemeClr val="tx2"/>
            </a:solidFill>
          </a:ln>
        </p:spPr>
        <p:txBody>
          <a:bodyPr wrap="square" rtlCol="0">
            <a:spAutoFit/>
            <a:scene3d>
              <a:camera prst="orthographicFront"/>
              <a:lightRig rig="threePt" dir="t"/>
            </a:scene3d>
          </a:bodyPr>
          <a:p>
            <a:r>
              <a:rPr lang="en-US" altLang="zh-CN" sz="3200" b="1" dirty="0">
                <a:latin typeface="黑体" panose="02010609060101010101" pitchFamily="2" charset="-122"/>
                <a:ea typeface="黑体" panose="02010609060101010101" pitchFamily="2" charset="-122"/>
                <a:sym typeface="+mn-ea"/>
              </a:rPr>
              <a:t> </a:t>
            </a:r>
            <a:r>
              <a:rPr lang="zh-CN" altLang="en-US" sz="3200" b="1" dirty="0">
                <a:solidFill>
                  <a:srgbClr val="0000FF"/>
                </a:solidFill>
                <a:latin typeface="黑体" panose="02010609060101010101" pitchFamily="2" charset="-122"/>
                <a:ea typeface="黑体" panose="02010609060101010101" pitchFamily="2" charset="-122"/>
                <a:sym typeface="+mn-ea"/>
              </a:rPr>
              <a:t>材料</a:t>
            </a:r>
            <a:r>
              <a:rPr lang="en-US" altLang="zh-CN" sz="3200" b="1" dirty="0">
                <a:solidFill>
                  <a:srgbClr val="0000FF"/>
                </a:solidFill>
                <a:latin typeface="黑体" panose="02010609060101010101" pitchFamily="2" charset="-122"/>
                <a:ea typeface="黑体" panose="02010609060101010101" pitchFamily="2" charset="-122"/>
                <a:sym typeface="+mn-ea"/>
              </a:rPr>
              <a:t>3</a:t>
            </a:r>
            <a:r>
              <a:rPr lang="zh-CN" altLang="en-US" sz="3200" b="1" dirty="0">
                <a:solidFill>
                  <a:srgbClr val="0000FF"/>
                </a:solidFill>
                <a:latin typeface="黑体" panose="02010609060101010101" pitchFamily="2" charset="-122"/>
                <a:ea typeface="黑体" panose="02010609060101010101" pitchFamily="2" charset="-122"/>
                <a:sym typeface="+mn-ea"/>
              </a:rPr>
              <a:t>：</a:t>
            </a:r>
            <a:r>
              <a:rPr lang="zh-CN" altLang="en-US" sz="3200" b="1" dirty="0">
                <a:latin typeface="Arial" panose="020B0604020202020204" pitchFamily="34" charset="0"/>
                <a:sym typeface="+mn-ea"/>
              </a:rPr>
              <a:t> 从1347至1353年，席卷整个欧罗巴的被称之为“黑死病”的鼠疫大瘟疫，夺走了2500万欧洲人的性命，占当时欧洲总人口的1/3！……以国家而论，在这次大瘟疫中，</a:t>
            </a:r>
            <a:r>
              <a:rPr lang="zh-CN" altLang="en-US" sz="3200" b="1" dirty="0">
                <a:solidFill>
                  <a:srgbClr val="FF0000"/>
                </a:solidFill>
                <a:latin typeface="Arial" panose="020B0604020202020204" pitchFamily="34" charset="0"/>
                <a:sym typeface="+mn-ea"/>
              </a:rPr>
              <a:t>意大利和法国受灾最为严重</a:t>
            </a:r>
            <a:r>
              <a:rPr lang="zh-CN" altLang="en-US" sz="3200" b="1" dirty="0">
                <a:latin typeface="Arial" panose="020B0604020202020204" pitchFamily="34" charset="0"/>
                <a:sym typeface="+mn-ea"/>
              </a:rPr>
              <a:t>；在城市中，</a:t>
            </a:r>
            <a:r>
              <a:rPr lang="zh-CN" altLang="en-US" sz="3200" b="1" dirty="0">
                <a:solidFill>
                  <a:srgbClr val="FF0000"/>
                </a:solidFill>
                <a:latin typeface="Arial" panose="020B0604020202020204" pitchFamily="34" charset="0"/>
                <a:sym typeface="+mn-ea"/>
              </a:rPr>
              <a:t>受灾最为惨重的城市是薄伽丘的故乡佛罗伦萨</a:t>
            </a:r>
            <a:r>
              <a:rPr lang="zh-CN" altLang="en-US" sz="3200" b="1" dirty="0">
                <a:latin typeface="Arial" panose="020B0604020202020204" pitchFamily="34" charset="0"/>
                <a:sym typeface="+mn-ea"/>
              </a:rPr>
              <a:t>：80%的人得黑死病死掉。……大瘟疫引起了大饥荒，盗贼四起；</a:t>
            </a:r>
            <a:r>
              <a:rPr lang="zh-CN" altLang="en-US" sz="3200" b="1" dirty="0">
                <a:solidFill>
                  <a:srgbClr val="FF0000"/>
                </a:solidFill>
                <a:latin typeface="Arial" panose="020B0604020202020204" pitchFamily="34" charset="0"/>
                <a:sym typeface="+mn-ea"/>
              </a:rPr>
              <a:t>天主教的威信受到极度沉重的打击</a:t>
            </a:r>
            <a:r>
              <a:rPr lang="zh-CN" altLang="en-US" sz="3200" b="1" dirty="0">
                <a:latin typeface="Arial" panose="020B0604020202020204" pitchFamily="34" charset="0"/>
                <a:sym typeface="+mn-ea"/>
              </a:rPr>
              <a:t>；……</a:t>
            </a:r>
            <a:endParaRPr lang="zh-CN" altLang="en-US" sz="3200" b="1" dirty="0">
              <a:latin typeface="Arial" panose="020B0604020202020204" pitchFamily="34" charset="0"/>
            </a:endParaRPr>
          </a:p>
          <a:p>
            <a:endParaRPr lang="en-US" altLang="zh-CN" sz="2400" b="1" i="1">
              <a:latin typeface="Arial" panose="020B0604020202020204" pitchFamily="34" charset="0"/>
              <a:sym typeface="+mn-ea"/>
            </a:endParaRPr>
          </a:p>
          <a:p>
            <a:r>
              <a:rPr lang="zh-CN" altLang="en-US" sz="3200" b="1" dirty="0">
                <a:latin typeface="黑体" panose="02010609060101010101" pitchFamily="2" charset="-122"/>
                <a:ea typeface="黑体" panose="02010609060101010101" pitchFamily="2" charset="-122"/>
                <a:sym typeface="+mn-ea"/>
              </a:rPr>
              <a:t>    </a:t>
            </a:r>
            <a:endParaRPr lang="zh-CN" altLang="en-US" sz="3200" b="1" dirty="0">
              <a:solidFill>
                <a:schemeClr val="tx1"/>
              </a:solidFill>
              <a:effectLst>
                <a:outerShdw blurRad="38100" dist="19050" dir="2700000" algn="tl" rotWithShape="0">
                  <a:schemeClr val="dk1">
                    <a:alpha val="40000"/>
                  </a:schemeClr>
                </a:outerShdw>
              </a:effectLst>
              <a:sym typeface="+mn-ea"/>
            </a:endParaRPr>
          </a:p>
        </p:txBody>
      </p:sp>
      <p:sp>
        <p:nvSpPr>
          <p:cNvPr id="7" name="文本框 6"/>
          <p:cNvSpPr txBox="1"/>
          <p:nvPr/>
        </p:nvSpPr>
        <p:spPr>
          <a:xfrm>
            <a:off x="2067560" y="5255260"/>
            <a:ext cx="8534400" cy="645160"/>
          </a:xfrm>
          <a:prstGeom prst="rect">
            <a:avLst/>
          </a:prstGeom>
          <a:solidFill>
            <a:schemeClr val="bg1"/>
          </a:solidFill>
          <a:ln>
            <a:solidFill>
              <a:srgbClr val="0000FF"/>
            </a:solidFill>
          </a:ln>
        </p:spPr>
        <p:txBody>
          <a:bodyPr wrap="square" rtlCol="0">
            <a:spAutoFit/>
            <a:scene3d>
              <a:camera prst="orthographicFront"/>
              <a:lightRig rig="threePt" dir="t"/>
            </a:scene3d>
          </a:bodyPr>
          <a:p>
            <a:r>
              <a:rPr lang="zh-CN" altLang="en-US" sz="3600" b="1">
                <a:solidFill>
                  <a:srgbClr val="0000FF"/>
                </a:solidFill>
                <a:effectLst>
                  <a:outerShdw blurRad="38100" dist="19050" dir="2700000" algn="tl" rotWithShape="0">
                    <a:schemeClr val="dk1">
                      <a:alpha val="40000"/>
                    </a:schemeClr>
                  </a:outerShdw>
                </a:effectLst>
              </a:rPr>
              <a:t>灾难促使人们反省</a:t>
            </a:r>
            <a:endParaRPr lang="zh-CN" altLang="en-US" sz="3600" b="1">
              <a:solidFill>
                <a:srgbClr val="0000FF"/>
              </a:solidFill>
              <a:effectLst>
                <a:outerShdw blurRad="38100" dist="19050" dir="2700000" algn="tl" rotWithShape="0">
                  <a:schemeClr val="dk1">
                    <a:alpha val="40000"/>
                  </a:schemeClr>
                </a:outerShdw>
              </a:effectLst>
            </a:endParaRPr>
          </a:p>
        </p:txBody>
      </p:sp>
      <p:sp>
        <p:nvSpPr>
          <p:cNvPr id="2" name="文本框 1"/>
          <p:cNvSpPr txBox="1"/>
          <p:nvPr/>
        </p:nvSpPr>
        <p:spPr>
          <a:xfrm>
            <a:off x="10602595" y="6212840"/>
            <a:ext cx="1482725" cy="645160"/>
          </a:xfrm>
          <a:prstGeom prst="rect">
            <a:avLst/>
          </a:prstGeom>
          <a:noFill/>
        </p:spPr>
        <p:txBody>
          <a:bodyPr wrap="square" rtlCol="0">
            <a:spAutoFit/>
            <a:scene3d>
              <a:camera prst="orthographicFront"/>
              <a:lightRig rig="threePt" dir="t"/>
            </a:scene3d>
          </a:bodyPr>
          <a:p>
            <a:r>
              <a:rPr lang="zh-CN" altLang="en-US">
                <a:solidFill>
                  <a:schemeClr val="tx1"/>
                </a:solidFill>
                <a:effectLst>
                  <a:outerShdw blurRad="38100" dist="19050" dir="2700000" algn="tl" rotWithShape="0">
                    <a:schemeClr val="dk1">
                      <a:alpha val="40000"/>
                    </a:schemeClr>
                  </a:outerShdw>
                </a:effectLst>
              </a:rPr>
              <a:t>文化跟政治经济关系</a:t>
            </a:r>
            <a:endParaRPr lang="zh-CN" altLang="en-US">
              <a:solidFill>
                <a:schemeClr val="tx1"/>
              </a:solidFill>
              <a:effectLst>
                <a:outerShdw blurRad="38100" dist="19050" dir="2700000" algn="tl" rotWithShape="0">
                  <a:schemeClr val="dk1">
                    <a:alpha val="40000"/>
                  </a:scheme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4386" name="Picture 8" descr="图片1"/>
          <p:cNvPicPr>
            <a:picLocks noChangeAspect="1"/>
          </p:cNvPicPr>
          <p:nvPr/>
        </p:nvPicPr>
        <p:blipFill>
          <a:blip r:embed="rId1"/>
          <a:stretch>
            <a:fillRect/>
          </a:stretch>
        </p:blipFill>
        <p:spPr>
          <a:xfrm>
            <a:off x="313690" y="0"/>
            <a:ext cx="11870690" cy="6858000"/>
          </a:xfrm>
          <a:prstGeom prst="rect">
            <a:avLst/>
          </a:prstGeom>
          <a:noFill/>
          <a:ln w="9525">
            <a:noFill/>
          </a:ln>
        </p:spPr>
      </p:pic>
      <p:sp>
        <p:nvSpPr>
          <p:cNvPr id="3" name="文本框 2"/>
          <p:cNvSpPr txBox="1"/>
          <p:nvPr/>
        </p:nvSpPr>
        <p:spPr>
          <a:xfrm>
            <a:off x="937895" y="1821180"/>
            <a:ext cx="10622280" cy="2122805"/>
          </a:xfrm>
          <a:prstGeom prst="rect">
            <a:avLst/>
          </a:prstGeom>
          <a:solidFill>
            <a:srgbClr val="FFFFFF">
              <a:alpha val="70000"/>
            </a:srgbClr>
          </a:solidFill>
          <a:ln>
            <a:solidFill>
              <a:schemeClr val="tx2"/>
            </a:solidFill>
          </a:ln>
        </p:spPr>
        <p:txBody>
          <a:bodyPr wrap="square" rtlCol="0">
            <a:spAutoFit/>
            <a:scene3d>
              <a:camera prst="orthographicFront"/>
              <a:lightRig rig="threePt" dir="t"/>
            </a:scene3d>
          </a:bodyPr>
          <a:p>
            <a:pPr>
              <a:lnSpc>
                <a:spcPct val="150000"/>
              </a:lnSpc>
            </a:pPr>
            <a:r>
              <a:rPr lang="en-US" altLang="zh-CN" sz="4400" b="1" dirty="0">
                <a:ln w="22225">
                  <a:solidFill>
                    <a:schemeClr val="accent2"/>
                  </a:solidFill>
                  <a:prstDash val="solid"/>
                </a:ln>
                <a:solidFill>
                  <a:srgbClr val="FF0000"/>
                </a:solidFill>
                <a:effectLst/>
                <a:latin typeface="黑体" panose="02010609060101010101" pitchFamily="2" charset="-122"/>
                <a:ea typeface="黑体" panose="02010609060101010101" pitchFamily="2" charset="-122"/>
                <a:sym typeface="+mn-ea"/>
              </a:rPr>
              <a:t>   </a:t>
            </a:r>
            <a:r>
              <a:rPr lang="zh-CN" altLang="en-US" sz="4400" b="1" dirty="0">
                <a:ln w="22225">
                  <a:solidFill>
                    <a:schemeClr val="accent2"/>
                  </a:solidFill>
                  <a:prstDash val="solid"/>
                </a:ln>
                <a:solidFill>
                  <a:srgbClr val="FF0000"/>
                </a:solidFill>
                <a:effectLst/>
                <a:latin typeface="黑体" panose="02010609060101010101" pitchFamily="2" charset="-122"/>
                <a:ea typeface="黑体" panose="02010609060101010101" pitchFamily="2" charset="-122"/>
                <a:sym typeface="+mn-ea"/>
              </a:rPr>
              <a:t>一定时期的文化是一定社会政治和经济在意识形态上的反映。</a:t>
            </a:r>
            <a:endParaRPr lang="zh-CN" altLang="en-US" sz="4400" b="1" dirty="0">
              <a:ln w="22225">
                <a:solidFill>
                  <a:schemeClr val="accent2"/>
                </a:solidFill>
                <a:prstDash val="solid"/>
              </a:ln>
              <a:solidFill>
                <a:srgbClr val="FF0000"/>
              </a:solidFill>
              <a:effectLst/>
              <a:latin typeface="黑体" panose="02010609060101010101" pitchFamily="2" charset="-122"/>
              <a:ea typeface="黑体" panose="02010609060101010101" pitchFamily="2" charset="-122"/>
              <a:sym typeface="+mn-ea"/>
            </a:endParaRPr>
          </a:p>
        </p:txBody>
      </p:sp>
      <p:sp>
        <p:nvSpPr>
          <p:cNvPr id="2" name="文本框 1"/>
          <p:cNvSpPr txBox="1"/>
          <p:nvPr/>
        </p:nvSpPr>
        <p:spPr>
          <a:xfrm>
            <a:off x="10942320" y="6212840"/>
            <a:ext cx="1143000" cy="645160"/>
          </a:xfrm>
          <a:prstGeom prst="rect">
            <a:avLst/>
          </a:prstGeom>
          <a:noFill/>
        </p:spPr>
        <p:txBody>
          <a:bodyPr wrap="square" rtlCol="0">
            <a:spAutoFit/>
            <a:scene3d>
              <a:camera prst="orthographicFront"/>
              <a:lightRig rig="threePt" dir="t"/>
            </a:scene3d>
          </a:bodyPr>
          <a:p>
            <a:r>
              <a:rPr lang="zh-CN" altLang="en-US">
                <a:solidFill>
                  <a:schemeClr val="tx1"/>
                </a:solidFill>
                <a:effectLst>
                  <a:outerShdw blurRad="38100" dist="19050" dir="2700000" algn="tl" rotWithShape="0">
                    <a:schemeClr val="dk1">
                      <a:alpha val="40000"/>
                    </a:schemeClr>
                  </a:outerShdw>
                </a:effectLst>
              </a:rPr>
              <a:t>文艺复兴巨著</a:t>
            </a:r>
            <a:endParaRPr lang="zh-CN" altLang="en-US">
              <a:solidFill>
                <a:schemeClr val="tx1"/>
              </a:solidFill>
              <a:effectLst>
                <a:outerShdw blurRad="38100" dist="19050" dir="2700000" algn="tl" rotWithShape="0">
                  <a:schemeClr val="dk1">
                    <a:alpha val="40000"/>
                  </a:scheme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4386" name="Picture 8" descr="图片1"/>
          <p:cNvPicPr>
            <a:picLocks noChangeAspect="1"/>
          </p:cNvPicPr>
          <p:nvPr/>
        </p:nvPicPr>
        <p:blipFill>
          <a:blip r:embed="rId1"/>
          <a:stretch>
            <a:fillRect/>
          </a:stretch>
        </p:blipFill>
        <p:spPr>
          <a:xfrm>
            <a:off x="313690" y="0"/>
            <a:ext cx="11870690" cy="6858000"/>
          </a:xfrm>
          <a:prstGeom prst="rect">
            <a:avLst/>
          </a:prstGeom>
          <a:noFill/>
          <a:ln w="9525">
            <a:noFill/>
          </a:ln>
        </p:spPr>
      </p:pic>
      <p:sp>
        <p:nvSpPr>
          <p:cNvPr id="3" name="文本框 2"/>
          <p:cNvSpPr txBox="1"/>
          <p:nvPr/>
        </p:nvSpPr>
        <p:spPr>
          <a:xfrm>
            <a:off x="937895" y="1821180"/>
            <a:ext cx="10622280" cy="2122805"/>
          </a:xfrm>
          <a:prstGeom prst="rect">
            <a:avLst/>
          </a:prstGeom>
          <a:solidFill>
            <a:srgbClr val="FFFFFF">
              <a:alpha val="70000"/>
            </a:srgbClr>
          </a:solidFill>
          <a:ln>
            <a:solidFill>
              <a:schemeClr val="tx2"/>
            </a:solidFill>
          </a:ln>
        </p:spPr>
        <p:txBody>
          <a:bodyPr wrap="square" rtlCol="0">
            <a:spAutoFit/>
          </a:bodyPr>
          <a:p>
            <a:pPr algn="l">
              <a:lnSpc>
                <a:spcPct val="150000"/>
              </a:lnSpc>
            </a:pPr>
            <a:r>
              <a:rPr lang="en-US" altLang="zh-CN" sz="4400" b="1" dirty="0">
                <a:ln w="22225">
                  <a:solidFill>
                    <a:schemeClr val="accent2"/>
                  </a:solidFill>
                  <a:prstDash val="solid"/>
                </a:ln>
                <a:solidFill>
                  <a:srgbClr val="FF0000"/>
                </a:solidFill>
                <a:effectLst/>
                <a:latin typeface="黑体" panose="02010609060101010101" pitchFamily="2" charset="-122"/>
                <a:ea typeface="黑体" panose="02010609060101010101" pitchFamily="2" charset="-122"/>
                <a:sym typeface="+mn-ea"/>
              </a:rPr>
              <a:t>   </a:t>
            </a:r>
            <a:r>
              <a:rPr lang="zh-CN" altLang="en-US" sz="4400" b="1" dirty="0">
                <a:solidFill>
                  <a:srgbClr val="0000FF"/>
                </a:solidFill>
                <a:effectLst>
                  <a:outerShdw blurRad="38100" dist="25400" dir="5400000" algn="ctr" rotWithShape="0">
                    <a:srgbClr val="6E747A">
                      <a:alpha val="43000"/>
                    </a:srgbClr>
                  </a:outerShdw>
                </a:effectLst>
                <a:latin typeface="黑体" panose="02010609060101010101" pitchFamily="2" charset="-122"/>
                <a:ea typeface="黑体" panose="02010609060101010101" pitchFamily="2" charset="-122"/>
                <a:sym typeface="+mn-ea"/>
              </a:rPr>
              <a:t>“这是一个需要巨人而且产生了巨人的时代。”            </a:t>
            </a:r>
            <a:r>
              <a:rPr lang="zh-CN" altLang="en-US" sz="3600" b="1" i="1" dirty="0">
                <a:solidFill>
                  <a:srgbClr val="0000FF"/>
                </a:solidFill>
                <a:effectLst>
                  <a:outerShdw blurRad="38100" dist="25400" dir="5400000" algn="ctr" rotWithShape="0">
                    <a:srgbClr val="6E747A">
                      <a:alpha val="43000"/>
                    </a:srgbClr>
                  </a:outerShdw>
                </a:effectLst>
                <a:latin typeface="黑体" panose="02010609060101010101" pitchFamily="2" charset="-122"/>
                <a:ea typeface="黑体" panose="02010609060101010101" pitchFamily="2" charset="-122"/>
                <a:sym typeface="+mn-ea"/>
              </a:rPr>
              <a:t>  ——恩格斯</a:t>
            </a:r>
            <a:endParaRPr lang="zh-CN" altLang="en-US" sz="3600" b="1" i="1" dirty="0">
              <a:solidFill>
                <a:srgbClr val="0000FF"/>
              </a:solidFill>
              <a:effectLst>
                <a:outerShdw blurRad="38100" dist="25400" dir="5400000" algn="ctr" rotWithShape="0">
                  <a:srgbClr val="6E747A">
                    <a:alpha val="43000"/>
                  </a:srgbClr>
                </a:outerShdw>
              </a:effectLst>
              <a:latin typeface="黑体" panose="02010609060101010101" pitchFamily="2" charset="-122"/>
              <a:ea typeface="黑体" panose="02010609060101010101" pitchFamily="2" charset="-122"/>
              <a:sym typeface="+mn-ea"/>
            </a:endParaRPr>
          </a:p>
        </p:txBody>
      </p:sp>
      <p:sp>
        <p:nvSpPr>
          <p:cNvPr id="2" name="文本框 1"/>
          <p:cNvSpPr txBox="1"/>
          <p:nvPr/>
        </p:nvSpPr>
        <p:spPr>
          <a:xfrm>
            <a:off x="10942320" y="6212840"/>
            <a:ext cx="1143000" cy="368300"/>
          </a:xfrm>
          <a:prstGeom prst="rect">
            <a:avLst/>
          </a:prstGeom>
          <a:noFill/>
        </p:spPr>
        <p:txBody>
          <a:bodyPr wrap="square" rtlCol="0">
            <a:spAutoFit/>
            <a:scene3d>
              <a:camera prst="orthographicFront"/>
              <a:lightRig rig="threePt" dir="t"/>
            </a:scene3d>
          </a:bodyPr>
          <a:p>
            <a:r>
              <a:rPr lang="zh-CN" altLang="en-US">
                <a:solidFill>
                  <a:schemeClr val="tx1"/>
                </a:solidFill>
                <a:effectLst>
                  <a:outerShdw blurRad="38100" dist="19050" dir="2700000" algn="tl" rotWithShape="0">
                    <a:schemeClr val="dk1">
                      <a:alpha val="40000"/>
                    </a:schemeClr>
                  </a:outerShdw>
                </a:effectLst>
              </a:rPr>
              <a:t>文学三杰</a:t>
            </a:r>
            <a:endParaRPr lang="zh-CN" altLang="en-US">
              <a:solidFill>
                <a:schemeClr val="tx1"/>
              </a:solidFill>
              <a:effectLst>
                <a:outerShdw blurRad="38100" dist="19050" dir="2700000" algn="tl" rotWithShape="0">
                  <a:schemeClr val="dk1">
                    <a:alpha val="40000"/>
                  </a:schemeClr>
                </a:outerShdw>
              </a:effectLst>
            </a:endParaRPr>
          </a:p>
        </p:txBody>
      </p:sp>
      <p:sp>
        <p:nvSpPr>
          <p:cNvPr id="5" name="文本框 4"/>
          <p:cNvSpPr txBox="1"/>
          <p:nvPr/>
        </p:nvSpPr>
        <p:spPr>
          <a:xfrm>
            <a:off x="106680" y="0"/>
            <a:ext cx="3626485" cy="768350"/>
          </a:xfrm>
          <a:prstGeom prst="rect">
            <a:avLst/>
          </a:prstGeom>
          <a:solidFill>
            <a:srgbClr val="0000FF"/>
          </a:solidFill>
          <a:ln w="12700">
            <a:solidFill>
              <a:srgbClr val="0000FF"/>
            </a:solidFill>
          </a:ln>
        </p:spPr>
        <p:txBody>
          <a:bodyPr wrap="square" rtlCol="0">
            <a:spAutoFit/>
          </a:bodyPr>
          <a:p>
            <a:r>
              <a:rPr lang="zh-CN" altLang="en-US" sz="4400" b="1">
                <a:solidFill>
                  <a:schemeClr val="bg1"/>
                </a:solidFill>
                <a:effectLst>
                  <a:glow rad="139700">
                    <a:schemeClr val="accent2">
                      <a:satMod val="175000"/>
                      <a:alpha val="40000"/>
                    </a:schemeClr>
                  </a:glow>
                  <a:outerShdw blurRad="38100" dist="38100" dir="2700000" algn="tl">
                    <a:srgbClr val="000000">
                      <a:alpha val="43137"/>
                    </a:srgbClr>
                  </a:outerShdw>
                </a:effectLst>
                <a:latin typeface="黑体" panose="02010609060101010101" pitchFamily="2" charset="-122"/>
                <a:ea typeface="黑体" panose="02010609060101010101" pitchFamily="2" charset="-122"/>
              </a:rPr>
              <a:t>三、表达自我</a:t>
            </a:r>
            <a:endParaRPr lang="zh-CN" altLang="en-US" sz="4400" b="1">
              <a:solidFill>
                <a:schemeClr val="bg1"/>
              </a:solidFill>
              <a:effectLst>
                <a:glow rad="139700">
                  <a:schemeClr val="accent2">
                    <a:satMod val="175000"/>
                    <a:alpha val="40000"/>
                  </a:schemeClr>
                </a:glow>
                <a:outerShdw blurRad="38100" dist="38100" dir="2700000" algn="tl">
                  <a:srgbClr val="000000">
                    <a:alpha val="43137"/>
                  </a:srgbClr>
                </a:outerShdw>
              </a:effectLst>
              <a:latin typeface="黑体" panose="02010609060101010101" pitchFamily="2" charset="-122"/>
              <a:ea typeface="黑体" panose="02010609060101010101" pitchFamily="2" charset="-122"/>
            </a:endParaRPr>
          </a:p>
        </p:txBody>
      </p:sp>
      <p:sp>
        <p:nvSpPr>
          <p:cNvPr id="4" name="文本框 3"/>
          <p:cNvSpPr txBox="1"/>
          <p:nvPr/>
        </p:nvSpPr>
        <p:spPr>
          <a:xfrm>
            <a:off x="3764280" y="0"/>
            <a:ext cx="9792335" cy="768350"/>
          </a:xfrm>
          <a:prstGeom prst="rect">
            <a:avLst/>
          </a:prstGeom>
          <a:noFill/>
        </p:spPr>
        <p:txBody>
          <a:bodyPr wrap="square" rtlCol="0">
            <a:spAutoFit/>
            <a:scene3d>
              <a:camera prst="orthographicFront"/>
              <a:lightRig rig="threePt" dir="t"/>
            </a:scene3d>
          </a:bodyPr>
          <a:p>
            <a:r>
              <a:rPr lang="en-US" altLang="zh-CN" sz="4400" b="1">
                <a:solidFill>
                  <a:srgbClr val="0000FF"/>
                </a:solidFill>
                <a:effectLst>
                  <a:innerShdw blurRad="63500" dist="50800">
                    <a:prstClr val="black">
                      <a:alpha val="50000"/>
                    </a:prstClr>
                  </a:innerShdw>
                </a:effectLst>
              </a:rPr>
              <a:t>——</a:t>
            </a:r>
            <a:r>
              <a:rPr lang="zh-CN" altLang="en-US" sz="4400" b="1">
                <a:solidFill>
                  <a:srgbClr val="0000FF"/>
                </a:solidFill>
                <a:effectLst>
                  <a:innerShdw blurRad="63500" dist="50800">
                    <a:prstClr val="black">
                      <a:alpha val="50000"/>
                    </a:prstClr>
                  </a:innerShdw>
                </a:effectLst>
              </a:rPr>
              <a:t>文艺复兴运动的内容</a:t>
            </a:r>
            <a:endParaRPr lang="zh-CN" altLang="en-US" sz="4400" b="1">
              <a:solidFill>
                <a:srgbClr val="0000FF"/>
              </a:solidFill>
              <a:effectLst>
                <a:innerShdw blurRad="63500" dist="50800">
                  <a:prstClr val="black">
                    <a:alpha val="50000"/>
                  </a:prstClr>
                </a:innerShdw>
              </a:effectLst>
            </a:endParaRPr>
          </a:p>
        </p:txBody>
      </p:sp>
      <p:sp>
        <p:nvSpPr>
          <p:cNvPr id="14" name="文本框 13"/>
          <p:cNvSpPr txBox="1"/>
          <p:nvPr/>
        </p:nvSpPr>
        <p:spPr>
          <a:xfrm>
            <a:off x="502920" y="1295400"/>
            <a:ext cx="2834005" cy="922020"/>
          </a:xfrm>
          <a:prstGeom prst="rect">
            <a:avLst/>
          </a:prstGeom>
          <a:noFill/>
          <a:effectLst>
            <a:glow rad="228600">
              <a:schemeClr val="accent2">
                <a:satMod val="175000"/>
                <a:alpha val="40000"/>
              </a:schemeClr>
            </a:glow>
          </a:effectLst>
        </p:spPr>
        <p:txBody>
          <a:bodyPr wrap="square" rtlCol="0">
            <a:prstTxWarp prst="textArchUp">
              <a:avLst/>
            </a:prstTxWarp>
            <a:spAutoFit/>
            <a:scene3d>
              <a:camera prst="orthographicFront"/>
              <a:lightRig rig="threePt" dir="t"/>
            </a:scene3d>
          </a:bodyPr>
          <a:p>
            <a:r>
              <a:rPr lang="zh-CN" altLang="en-US" sz="5400">
                <a:ln w="22225">
                  <a:solidFill>
                    <a:srgbClr val="FFFF00"/>
                  </a:solidFill>
                  <a:prstDash val="solid"/>
                </a:ln>
                <a:solidFill>
                  <a:srgbClr val="FFC000"/>
                </a:solidFill>
                <a:effectLst>
                  <a:glow rad="228600">
                    <a:schemeClr val="accent2">
                      <a:satMod val="175000"/>
                      <a:alpha val="40000"/>
                    </a:schemeClr>
                  </a:glow>
                </a:effectLst>
              </a:rPr>
              <a:t>探 究 二</a:t>
            </a:r>
            <a:endParaRPr lang="zh-CN" altLang="en-US" sz="5400">
              <a:ln w="22225">
                <a:solidFill>
                  <a:srgbClr val="FFFF00"/>
                </a:solidFill>
                <a:prstDash val="solid"/>
              </a:ln>
              <a:solidFill>
                <a:srgbClr val="FFC000"/>
              </a:solidFill>
              <a:effectLst>
                <a:glow rad="228600">
                  <a:schemeClr val="accent2">
                    <a:satMod val="175000"/>
                    <a:alpha val="40000"/>
                  </a:schemeClr>
                </a:glo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4825</Words>
  <Application>WPS 演示</Application>
  <PresentationFormat>宽屏</PresentationFormat>
  <Paragraphs>430</Paragraphs>
  <Slides>31</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31</vt:i4>
      </vt:variant>
    </vt:vector>
  </HeadingPairs>
  <TitlesOfParts>
    <vt:vector size="47" baseType="lpstr">
      <vt:lpstr>Arial</vt:lpstr>
      <vt:lpstr>宋体</vt:lpstr>
      <vt:lpstr>Wingdings</vt:lpstr>
      <vt:lpstr>黑体</vt:lpstr>
      <vt:lpstr>Calibri</vt:lpstr>
      <vt:lpstr>微软雅黑</vt:lpstr>
      <vt:lpstr>Arial Unicode MS</vt:lpstr>
      <vt:lpstr>Calibri Light</vt:lpstr>
      <vt:lpstr>Times New Roman</vt:lpstr>
      <vt:lpstr>仿宋_GB2312</vt:lpstr>
      <vt:lpstr>华文中宋</vt:lpstr>
      <vt:lpstr>楷体</vt:lpstr>
      <vt:lpstr>华文细黑</vt:lpstr>
      <vt:lpstr>华文新魏</vt:lpstr>
      <vt:lpstr>仿宋</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42</cp:revision>
  <dcterms:created xsi:type="dcterms:W3CDTF">2015-05-05T08:02:00Z</dcterms:created>
  <dcterms:modified xsi:type="dcterms:W3CDTF">2017-10-18T17:31:03Z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2052-10.1.0.6874</vt:lpwstr>
  </property>
</Properties>
</file>