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57" r:id="rId4"/>
    <p:sldId id="293" r:id="rId5"/>
    <p:sldId id="294" r:id="rId6"/>
    <p:sldId id="295" r:id="rId7"/>
    <p:sldId id="297" r:id="rId8"/>
    <p:sldId id="296" r:id="rId9"/>
    <p:sldId id="298" r:id="rId10"/>
    <p:sldId id="300" r:id="rId11"/>
    <p:sldId id="299" r:id="rId12"/>
    <p:sldId id="301" r:id="rId13"/>
    <p:sldId id="311" r:id="rId14"/>
    <p:sldId id="312" r:id="rId15"/>
    <p:sldId id="313" r:id="rId16"/>
    <p:sldId id="314" r:id="rId17"/>
    <p:sldId id="315" r:id="rId18"/>
    <p:sldId id="316" r:id="rId19"/>
    <p:sldId id="317" r:id="rId20"/>
    <p:sldId id="318" r:id="rId21"/>
    <p:sldId id="323" r:id="rId22"/>
    <p:sldId id="319" r:id="rId23"/>
    <p:sldId id="324" r:id="rId24"/>
    <p:sldId id="327" r:id="rId25"/>
    <p:sldId id="328" r:id="rId26"/>
    <p:sldId id="331" r:id="rId27"/>
    <p:sldId id="330"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Lst>
  <p:sldSz cx="12192000" cy="6858000"/>
  <p:notesSz cx="6858000" cy="9144000"/>
  <p:defaultTextStyle>
    <a:defPPr>
      <a:defRPr lang="zh-CN"/>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A2A2A2"/>
    <a:srgbClr val="EBE9DC"/>
    <a:srgbClr val="540000"/>
    <a:srgbClr val="AD1C21"/>
    <a:srgbClr val="7B1216"/>
    <a:srgbClr val="BAB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94660"/>
  </p:normalViewPr>
  <p:slideViewPr>
    <p:cSldViewPr snapToGrid="0">
      <p:cViewPr>
        <p:scale>
          <a:sx n="66" d="100"/>
          <a:sy n="66" d="100"/>
        </p:scale>
        <p:origin x="-1158" y="-606"/>
      </p:cViewPr>
      <p:guideLst>
        <p:guide orient="horz" pos="2160"/>
        <p:guide pos="3840"/>
      </p:guideLst>
    </p:cSldViewPr>
  </p:slideViewPr>
  <p:notesTextViewPr>
    <p:cViewPr>
      <p:scale>
        <a:sx n="1" d="1"/>
        <a:sy n="1" d="1"/>
      </p:scale>
      <p:origin x="0" y="0"/>
    </p:cViewPr>
  </p:notesTextViewPr>
  <p:sorterViewPr>
    <p:cViewPr>
      <p:scale>
        <a:sx n="100" d="100"/>
        <a:sy n="100" d="100"/>
      </p:scale>
      <p:origin x="0" y="1482"/>
    </p:cViewPr>
  </p:sorterViewPr>
  <p:notesViewPr>
    <p:cSldViewPr snapToGrid="0">
      <p:cViewPr varScale="1">
        <p:scale>
          <a:sx n="63" d="100"/>
          <a:sy n="63" d="100"/>
        </p:scale>
        <p:origin x="-20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Microsoft%20PowerPoint%20&#20013;&#30340;&#22270;&#34920;"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2016</a:t>
            </a:r>
            <a:r>
              <a:rPr lang="zh-CN" altLang="en-US"/>
              <a:t>年学校及托幼机构暴发疫情</a:t>
            </a:r>
            <a:endParaRPr lang="en-US" altLang="zh-CN"/>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'[Microsoft PowerPoint 中的图表]Sheet1'!$B$1</c:f>
              <c:strCache>
                <c:ptCount val="1"/>
                <c:pt idx="0">
                  <c:v>列1</c:v>
                </c:pt>
              </c:strCache>
            </c:strRef>
          </c:tx>
          <c:explosion val="25"/>
          <c:dLbls>
            <c:dLbl>
              <c:idx val="3"/>
              <c:layout>
                <c:manualLayout>
                  <c:x val="0.14826742601208387"/>
                  <c:y val="0.13968152711803863"/>
                </c:manualLayout>
              </c:layout>
              <c:spPr/>
              <c:txPr>
                <a:bodyPr/>
                <a:lstStyle/>
                <a:p>
                  <a:pPr>
                    <a:defRPr sz="1800" baseline="0"/>
                  </a:pPr>
                  <a:endParaRPr lang="zh-CN"/>
                </a:p>
              </c:txPr>
              <c:showLegendKey val="0"/>
              <c:showVal val="0"/>
              <c:showCatName val="1"/>
              <c:showSerName val="0"/>
              <c:showPercent val="1"/>
              <c:showBubbleSize val="0"/>
            </c:dLbl>
            <c:txPr>
              <a:bodyPr/>
              <a:lstStyle/>
              <a:p>
                <a:pPr>
                  <a:defRPr sz="2000" baseline="0"/>
                </a:pPr>
                <a:endParaRPr lang="zh-CN"/>
              </a:p>
            </c:txPr>
            <c:showLegendKey val="0"/>
            <c:showVal val="0"/>
            <c:showCatName val="1"/>
            <c:showSerName val="0"/>
            <c:showPercent val="1"/>
            <c:showBubbleSize val="0"/>
            <c:showLeaderLines val="1"/>
          </c:dLbls>
          <c:cat>
            <c:strRef>
              <c:f>'[Microsoft PowerPoint 中的图表]Sheet1'!$A$2:$A$5</c:f>
              <c:strCache>
                <c:ptCount val="4"/>
                <c:pt idx="0">
                  <c:v>水痘</c:v>
                </c:pt>
                <c:pt idx="1">
                  <c:v>流感</c:v>
                </c:pt>
                <c:pt idx="2">
                  <c:v>手足口病</c:v>
                </c:pt>
                <c:pt idx="3">
                  <c:v>感染性腹泻</c:v>
                </c:pt>
              </c:strCache>
            </c:strRef>
          </c:cat>
          <c:val>
            <c:numRef>
              <c:f>'[Microsoft PowerPoint 中的图表]Sheet1'!$B$2:$B$5</c:f>
              <c:numCache>
                <c:formatCode>General</c:formatCode>
                <c:ptCount val="4"/>
                <c:pt idx="0">
                  <c:v>16</c:v>
                </c:pt>
                <c:pt idx="1">
                  <c:v>13</c:v>
                </c:pt>
                <c:pt idx="2">
                  <c:v>2</c:v>
                </c:pt>
                <c:pt idx="3">
                  <c:v>2</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'[Microsoft PowerPoint 中的图表]Sheet1'!$B$26</c:f>
              <c:strCache>
                <c:ptCount val="1"/>
                <c:pt idx="0">
                  <c:v>2017年上半年学校及托幼机构暴发疫情</c:v>
                </c:pt>
              </c:strCache>
            </c:strRef>
          </c:tx>
          <c:explosion val="25"/>
          <c:dLbls>
            <c:txPr>
              <a:bodyPr/>
              <a:lstStyle/>
              <a:p>
                <a:pPr>
                  <a:defRPr sz="1800" baseline="0"/>
                </a:pPr>
                <a:endParaRPr lang="zh-CN"/>
              </a:p>
            </c:txPr>
            <c:showLegendKey val="0"/>
            <c:showVal val="0"/>
            <c:showCatName val="1"/>
            <c:showSerName val="0"/>
            <c:showPercent val="1"/>
            <c:showBubbleSize val="0"/>
            <c:showLeaderLines val="1"/>
          </c:dLbls>
          <c:cat>
            <c:strRef>
              <c:f>'[Microsoft PowerPoint 中的图表]Sheet1'!$A$27:$A$30</c:f>
              <c:strCache>
                <c:ptCount val="4"/>
                <c:pt idx="0">
                  <c:v>水痘</c:v>
                </c:pt>
                <c:pt idx="1">
                  <c:v>流感</c:v>
                </c:pt>
                <c:pt idx="2">
                  <c:v>感染性腹泻</c:v>
                </c:pt>
                <c:pt idx="3">
                  <c:v>肺炎衣原体</c:v>
                </c:pt>
              </c:strCache>
            </c:strRef>
          </c:cat>
          <c:val>
            <c:numRef>
              <c:f>'[Microsoft PowerPoint 中的图表]Sheet1'!$B$27:$B$30</c:f>
              <c:numCache>
                <c:formatCode>General</c:formatCode>
                <c:ptCount val="4"/>
                <c:pt idx="0">
                  <c:v>10</c:v>
                </c:pt>
                <c:pt idx="1">
                  <c:v>1</c:v>
                </c:pt>
                <c:pt idx="2">
                  <c:v>9</c:v>
                </c:pt>
                <c:pt idx="3">
                  <c:v>1</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3AA3F-A82B-43BF-B18C-5608A05C57EB}" type="datetimeFigureOut">
              <a:rPr lang="zh-CN" altLang="en-US" smtClean="0"/>
              <a:t>2017/10/10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30F0D-1A5A-4EA2-B28F-0EC912CB6BA5}" type="slidenum">
              <a:rPr lang="zh-CN" altLang="en-US" smtClean="0"/>
              <a:t>‹#›</a:t>
            </a:fld>
            <a:endParaRPr lang="zh-CN" altLang="en-US"/>
          </a:p>
        </p:txBody>
      </p:sp>
    </p:spTree>
    <p:extLst>
      <p:ext uri="{BB962C8B-B14F-4D97-AF65-F5344CB8AC3E}">
        <p14:creationId xmlns:p14="http://schemas.microsoft.com/office/powerpoint/2010/main" val="637815863"/>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诺如暴发事件今年形势严峻，报告较往年多，但不用过分恐慌，来得快，去的也快，潜伏期和发病期都不长，且是自限性疾病。学校重点关注厕所、饮用水卫生，如学生在校园内呕吐，不可让学生处理呕吐物，也不可直接用拖把清扫，应在做好防护的情况下（带好手套口罩），先消毒再处理（详细介绍下诺如的消毒处理措施）。</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CB530F0D-1A5A-4EA2-B28F-0EC912CB6BA5}" type="slidenum">
              <a:rPr lang="zh-CN" altLang="en-US" smtClean="0"/>
              <a:t>10</a:t>
            </a:fld>
            <a:endParaRPr lang="zh-CN" altLang="en-US"/>
          </a:p>
        </p:txBody>
      </p:sp>
    </p:spTree>
    <p:extLst>
      <p:ext uri="{BB962C8B-B14F-4D97-AF65-F5344CB8AC3E}">
        <p14:creationId xmlns:p14="http://schemas.microsoft.com/office/powerpoint/2010/main" val="23697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1B8AFEC9-12B7-4806-984E-9140BE13BF3A}" type="slidenum">
              <a:rPr lang="zh-CN" altLang="en-US" smtClean="0"/>
              <a:pPr/>
              <a:t>24</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宫颈上皮内瘤变（</a:t>
            </a:r>
            <a:r>
              <a:rPr lang="en-US" altLang="zh-CN" dirty="0" smtClean="0"/>
              <a:t>CIN</a:t>
            </a:r>
            <a:r>
              <a:rPr lang="zh-CN" altLang="en-US" dirty="0" smtClean="0"/>
              <a:t>）是一组与宫颈浸润癌密切相关的癌前病变的统称。包括宫颈不典型增生和宫颈原位癌，反映了宫颈癌发生中连续发展的过程，即由宫颈不典型增生（轻→中→重）→原位癌→早期浸润癌→浸润癌的一系列病理变化。</a:t>
            </a:r>
            <a:endParaRPr lang="zh-CN" altLang="en-US" dirty="0"/>
          </a:p>
        </p:txBody>
      </p:sp>
      <p:sp>
        <p:nvSpPr>
          <p:cNvPr id="4" name="灯片编号占位符 3"/>
          <p:cNvSpPr>
            <a:spLocks noGrp="1"/>
          </p:cNvSpPr>
          <p:nvPr>
            <p:ph type="sldNum" sz="quarter" idx="10"/>
          </p:nvPr>
        </p:nvSpPr>
        <p:spPr/>
        <p:txBody>
          <a:bodyPr/>
          <a:lstStyle/>
          <a:p>
            <a:fld id="{B4DC14FC-00D4-4385-8006-CF3220BAF524}" type="slidenum">
              <a:rPr lang="en-US" smtClean="0"/>
              <a:t>36</a:t>
            </a:fld>
            <a:endParaRPr lang="en-US"/>
          </a:p>
        </p:txBody>
      </p:sp>
    </p:spTree>
    <p:extLst>
      <p:ext uri="{BB962C8B-B14F-4D97-AF65-F5344CB8AC3E}">
        <p14:creationId xmlns:p14="http://schemas.microsoft.com/office/powerpoint/2010/main" val="91484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340626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132761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7"/>
            <a:ext cx="2628900"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2" y="365127"/>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323235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E93166F-0E2C-4F44-B520-348D947DA593}" type="slidenum">
              <a:rPr lang="en-US" smtClean="0"/>
              <a:t>‹#›</a:t>
            </a:fld>
            <a:endParaRPr lang="en-US"/>
          </a:p>
        </p:txBody>
      </p:sp>
    </p:spTree>
    <p:extLst>
      <p:ext uri="{BB962C8B-B14F-4D97-AF65-F5344CB8AC3E}">
        <p14:creationId xmlns:p14="http://schemas.microsoft.com/office/powerpoint/2010/main" val="276660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120154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1"/>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321332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409684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66198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375503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321732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345254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AB7A37-B852-49AB-B2E2-96296AB21F67}"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214189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71AB7A37-B852-49AB-B2E2-96296AB21F67}" type="datetimeFigureOut">
              <a:rPr lang="zh-CN" altLang="en-US" smtClean="0"/>
              <a:t>2017/10/10</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888F8D02-9041-4C59-BC62-13DE0E5C6713}" type="slidenum">
              <a:rPr lang="zh-CN" altLang="en-US" smtClean="0"/>
              <a:t>‹#›</a:t>
            </a:fld>
            <a:endParaRPr lang="zh-CN" altLang="en-US"/>
          </a:p>
        </p:txBody>
      </p:sp>
    </p:spTree>
    <p:extLst>
      <p:ext uri="{BB962C8B-B14F-4D97-AF65-F5344CB8AC3E}">
        <p14:creationId xmlns:p14="http://schemas.microsoft.com/office/powerpoint/2010/main" val="2538138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0" y="4528239"/>
            <a:ext cx="12192000" cy="123425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grpSp>
        <p:nvGrpSpPr>
          <p:cNvPr id="61" name="组合 60"/>
          <p:cNvGrpSpPr/>
          <p:nvPr/>
        </p:nvGrpSpPr>
        <p:grpSpPr>
          <a:xfrm rot="16200000">
            <a:off x="11332985" y="5001460"/>
            <a:ext cx="1271471" cy="363349"/>
            <a:chOff x="6507038" y="462977"/>
            <a:chExt cx="2430800" cy="471379"/>
          </a:xfrm>
        </p:grpSpPr>
        <p:grpSp>
          <p:nvGrpSpPr>
            <p:cNvPr id="62" name="组合 61"/>
            <p:cNvGrpSpPr/>
            <p:nvPr/>
          </p:nvGrpSpPr>
          <p:grpSpPr>
            <a:xfrm flipV="1">
              <a:off x="6507038" y="462977"/>
              <a:ext cx="1917435" cy="471379"/>
              <a:chOff x="810775" y="1533962"/>
              <a:chExt cx="7782374" cy="1913206"/>
            </a:xfrm>
          </p:grpSpPr>
          <p:sp>
            <p:nvSpPr>
              <p:cNvPr id="64" name="圆角矩形 63"/>
              <p:cNvSpPr/>
              <p:nvPr/>
            </p:nvSpPr>
            <p:spPr>
              <a:xfrm>
                <a:off x="2848247"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810775"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6848755"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4811283"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圆角矩形 62"/>
            <p:cNvSpPr/>
            <p:nvPr/>
          </p:nvSpPr>
          <p:spPr>
            <a:xfrm flipV="1">
              <a:off x="8508051" y="462977"/>
              <a:ext cx="429787" cy="471379"/>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47"/>
          <p:cNvSpPr txBox="1"/>
          <p:nvPr/>
        </p:nvSpPr>
        <p:spPr>
          <a:xfrm>
            <a:off x="1848685" y="2089133"/>
            <a:ext cx="8494629" cy="1200327"/>
          </a:xfrm>
          <a:prstGeom prst="rect">
            <a:avLst/>
          </a:prstGeom>
          <a:noFill/>
        </p:spPr>
        <p:txBody>
          <a:bodyPr wrap="none" lIns="91438" tIns="45719" rIns="91438" bIns="45719" rtlCol="0">
            <a:spAutoFit/>
          </a:bodyPr>
          <a:lstStyle/>
          <a:p>
            <a:pPr algn="ctr"/>
            <a:r>
              <a:rPr lang="zh-CN" altLang="en-US" sz="7200" dirty="0" smtClean="0">
                <a:ln w="0"/>
                <a:solidFill>
                  <a:schemeClr val="tx2"/>
                </a:solidFill>
                <a:latin typeface="微软雅黑" panose="020B0503020204020204" pitchFamily="34" charset="-122"/>
                <a:ea typeface="微软雅黑" panose="020B0503020204020204" pitchFamily="34" charset="-122"/>
              </a:rPr>
              <a:t>学校常见传染病防制</a:t>
            </a:r>
            <a:endParaRPr lang="zh-CN" altLang="en-US" sz="7200" dirty="0">
              <a:ln w="0"/>
              <a:solidFill>
                <a:schemeClr val="tx2"/>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2162629" y="5064863"/>
            <a:ext cx="7593495" cy="523216"/>
          </a:xfrm>
          <a:prstGeom prst="rect">
            <a:avLst/>
          </a:prstGeom>
          <a:noFill/>
        </p:spPr>
        <p:txBody>
          <a:bodyPr wrap="square" lIns="91436" tIns="45718" rIns="91436" bIns="45718" rtlCol="0">
            <a:spAutoFit/>
          </a:bodyPr>
          <a:lstStyle/>
          <a:p>
            <a:r>
              <a:rPr lang="zh-CN" altLang="en-US" sz="28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常州市疾病预防控制中心  急传所  陈聪</a:t>
            </a:r>
            <a:endParaRPr lang="zh-CN" altLang="en-US" sz="28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
        <p:nvSpPr>
          <p:cNvPr id="57" name="圆角矩形 56"/>
          <p:cNvSpPr/>
          <p:nvPr/>
        </p:nvSpPr>
        <p:spPr>
          <a:xfrm rot="16200000" flipV="1">
            <a:off x="10447003" y="4519200"/>
            <a:ext cx="1282079" cy="130015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Freeform 96"/>
          <p:cNvSpPr>
            <a:spLocks/>
          </p:cNvSpPr>
          <p:nvPr/>
        </p:nvSpPr>
        <p:spPr bwMode="auto">
          <a:xfrm>
            <a:off x="10716633" y="4926395"/>
            <a:ext cx="742823" cy="716604"/>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36" tIns="45718" rIns="91436" bIns="45718" numCol="1" anchor="t" anchorCtr="0" compatLnSpc="1">
            <a:prstTxWarp prst="textNoShape">
              <a:avLst/>
            </a:prstTxWarp>
          </a:bodyPr>
          <a:lstStyle/>
          <a:p>
            <a:endParaRPr lang="zh-CN" altLang="en-US">
              <a:solidFill>
                <a:srgbClr val="AD1C21"/>
              </a:solidFill>
            </a:endParaRPr>
          </a:p>
        </p:txBody>
      </p:sp>
      <p:pic>
        <p:nvPicPr>
          <p:cNvPr id="1025"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7129" y="0"/>
            <a:ext cx="1284871"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5312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流行现状</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581057"/>
          </a:xfrm>
          <a:prstGeom prst="rect">
            <a:avLst/>
          </a:prstGeom>
        </p:spPr>
        <p:txBody>
          <a:bodyPr wrap="square">
            <a:spAutoFit/>
          </a:bodyPr>
          <a:lstStyle/>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
        <p:nvSpPr>
          <p:cNvPr id="4" name="TextBox 3"/>
          <p:cNvSpPr txBox="1"/>
          <p:nvPr/>
        </p:nvSpPr>
        <p:spPr>
          <a:xfrm>
            <a:off x="294188" y="1379210"/>
            <a:ext cx="3638835" cy="584775"/>
          </a:xfrm>
          <a:prstGeom prst="rect">
            <a:avLst/>
          </a:prstGeom>
          <a:noFill/>
        </p:spPr>
        <p:txBody>
          <a:bodyPr wrap="square" rtlCol="0">
            <a:spAutoFit/>
          </a:bodyPr>
          <a:lstStyle/>
          <a:p>
            <a:r>
              <a:rPr lang="zh-CN" altLang="en-US" sz="3200" b="1" spc="100" dirty="0"/>
              <a:t>诺</a:t>
            </a:r>
            <a:r>
              <a:rPr lang="zh-CN" altLang="en-US" sz="3200" b="1" spc="100" dirty="0" smtClean="0"/>
              <a:t>如病毒感染</a:t>
            </a:r>
            <a:endParaRPr lang="zh-CN" altLang="en-US" sz="3200" b="1" spc="100" dirty="0"/>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3604" y="2117970"/>
            <a:ext cx="6801795" cy="413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687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流行现状</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2936188"/>
          </a:xfrm>
          <a:prstGeom prst="rect">
            <a:avLst/>
          </a:prstGeom>
        </p:spPr>
        <p:txBody>
          <a:bodyPr wrap="square">
            <a:spAutoFit/>
          </a:bodyPr>
          <a:lstStyle/>
          <a:p>
            <a:pPr>
              <a:lnSpc>
                <a:spcPct val="150000"/>
              </a:lnSpc>
              <a:buClr>
                <a:schemeClr val="accent2"/>
              </a:buClr>
              <a:buFont typeface="Wingdings" pitchFamily="2" charset="2"/>
              <a:buChar char="Ø"/>
            </a:pPr>
            <a:r>
              <a:rPr lang="zh-CN" altLang="zh-CN" sz="2400" dirty="0"/>
              <a:t>诺如病毒的潜伏期</a:t>
            </a:r>
            <a:r>
              <a:rPr lang="zh-CN" altLang="zh-CN" sz="2400" dirty="0">
                <a:solidFill>
                  <a:schemeClr val="accent2"/>
                </a:solidFill>
              </a:rPr>
              <a:t>相对较短</a:t>
            </a:r>
            <a:r>
              <a:rPr lang="zh-CN" altLang="zh-CN" sz="2400" dirty="0"/>
              <a:t>，通常</a:t>
            </a:r>
            <a:r>
              <a:rPr lang="en-US" altLang="zh-CN" sz="2400" dirty="0">
                <a:solidFill>
                  <a:schemeClr val="accent2"/>
                </a:solidFill>
              </a:rPr>
              <a:t>12-48</a:t>
            </a:r>
            <a:r>
              <a:rPr lang="zh-CN" altLang="zh-CN" sz="2400" dirty="0"/>
              <a:t>小时</a:t>
            </a:r>
            <a:r>
              <a:rPr lang="zh-CN" altLang="zh-CN" sz="2400" dirty="0" smtClean="0"/>
              <a:t>。</a:t>
            </a:r>
            <a:endParaRPr lang="en-US" altLang="zh-CN" sz="2400" dirty="0"/>
          </a:p>
          <a:p>
            <a:pPr>
              <a:lnSpc>
                <a:spcPct val="150000"/>
              </a:lnSpc>
              <a:buClr>
                <a:schemeClr val="accent2"/>
              </a:buClr>
              <a:buFont typeface="Wingdings" pitchFamily="2" charset="2"/>
              <a:buChar char="Ø"/>
            </a:pPr>
            <a:r>
              <a:rPr lang="zh-CN" altLang="en-US" sz="2400" dirty="0"/>
              <a:t>传染源主要是患者，其次是隐形感染者</a:t>
            </a:r>
            <a:r>
              <a:rPr lang="zh-CN" altLang="en-US" sz="2400" dirty="0" smtClean="0"/>
              <a:t>。</a:t>
            </a:r>
            <a:endParaRPr lang="en-US" altLang="zh-CN" sz="2400" dirty="0"/>
          </a:p>
          <a:p>
            <a:pPr>
              <a:lnSpc>
                <a:spcPct val="150000"/>
              </a:lnSpc>
              <a:buClr>
                <a:schemeClr val="accent2"/>
              </a:buClr>
              <a:buFont typeface="Wingdings" pitchFamily="2" charset="2"/>
              <a:buChar char="Ø"/>
            </a:pPr>
            <a:r>
              <a:rPr lang="zh-CN" altLang="en-US" sz="2400" dirty="0"/>
              <a:t>人群普遍易感，感染后免疫力短暂，可反复感染</a:t>
            </a:r>
            <a:r>
              <a:rPr lang="zh-CN" altLang="en-US" sz="2400" dirty="0" smtClean="0"/>
              <a:t>。</a:t>
            </a:r>
            <a:endParaRPr lang="en-US" altLang="zh-CN" sz="2400" dirty="0"/>
          </a:p>
          <a:p>
            <a:pPr>
              <a:lnSpc>
                <a:spcPct val="150000"/>
              </a:lnSpc>
              <a:buClr>
                <a:schemeClr val="accent2"/>
              </a:buClr>
              <a:buFont typeface="Wingdings" pitchFamily="2" charset="2"/>
              <a:buChar char="Ø"/>
            </a:pPr>
            <a:r>
              <a:rPr lang="zh-CN" altLang="en-US" sz="2400" dirty="0"/>
              <a:t>目前尚无理想的疫苗。</a:t>
            </a:r>
            <a:endParaRPr lang="en-US" altLang="zh-CN" sz="2400" dirty="0"/>
          </a:p>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
        <p:nvSpPr>
          <p:cNvPr id="4" name="TextBox 3"/>
          <p:cNvSpPr txBox="1"/>
          <p:nvPr/>
        </p:nvSpPr>
        <p:spPr>
          <a:xfrm>
            <a:off x="294188" y="1379210"/>
            <a:ext cx="3638835" cy="584775"/>
          </a:xfrm>
          <a:prstGeom prst="rect">
            <a:avLst/>
          </a:prstGeom>
          <a:noFill/>
        </p:spPr>
        <p:txBody>
          <a:bodyPr wrap="square" rtlCol="0">
            <a:spAutoFit/>
          </a:bodyPr>
          <a:lstStyle/>
          <a:p>
            <a:r>
              <a:rPr lang="zh-CN" altLang="en-US" sz="3200" b="1" spc="100" dirty="0"/>
              <a:t>诺</a:t>
            </a:r>
            <a:r>
              <a:rPr lang="zh-CN" altLang="en-US" sz="3200" b="1" spc="100" dirty="0" smtClean="0"/>
              <a:t>如病毒感染</a:t>
            </a:r>
            <a:endParaRPr lang="zh-CN" altLang="en-US" sz="3200" b="1" spc="100" dirty="0"/>
          </a:p>
        </p:txBody>
      </p:sp>
    </p:spTree>
    <p:extLst>
      <p:ext uri="{BB962C8B-B14F-4D97-AF65-F5344CB8AC3E}">
        <p14:creationId xmlns:p14="http://schemas.microsoft.com/office/powerpoint/2010/main" val="27888183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流行现状</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3978910"/>
          </a:xfrm>
          <a:prstGeom prst="rect">
            <a:avLst/>
          </a:prstGeom>
        </p:spPr>
        <p:txBody>
          <a:bodyPr wrap="square">
            <a:spAutoFit/>
          </a:bodyPr>
          <a:lstStyle/>
          <a:p>
            <a:pPr>
              <a:lnSpc>
                <a:spcPct val="150000"/>
              </a:lnSpc>
              <a:buClr>
                <a:schemeClr val="accent2"/>
              </a:buClr>
              <a:defRPr/>
            </a:pPr>
            <a:r>
              <a:rPr lang="zh-CN" altLang="en-US" sz="2400" dirty="0"/>
              <a:t>预防控制措施</a:t>
            </a:r>
            <a:endParaRPr lang="en-US" altLang="zh-CN" sz="2400" dirty="0"/>
          </a:p>
          <a:p>
            <a:pPr marL="342900" indent="-342900">
              <a:lnSpc>
                <a:spcPct val="150000"/>
              </a:lnSpc>
              <a:buClr>
                <a:schemeClr val="accent2"/>
              </a:buClr>
              <a:buFont typeface="Wingdings" panose="05000000000000000000" pitchFamily="2" charset="2"/>
              <a:buChar char="Ø"/>
              <a:defRPr/>
            </a:pPr>
            <a:r>
              <a:rPr lang="zh-CN" altLang="zh-CN" sz="2400" dirty="0"/>
              <a:t>病例管理</a:t>
            </a:r>
            <a:endParaRPr lang="en-US" altLang="zh-CN" sz="2400" dirty="0"/>
          </a:p>
          <a:p>
            <a:pPr marL="342900" indent="-342900">
              <a:lnSpc>
                <a:spcPct val="150000"/>
              </a:lnSpc>
              <a:buClr>
                <a:schemeClr val="accent2"/>
              </a:buClr>
              <a:buFont typeface="Wingdings" panose="05000000000000000000" pitchFamily="2" charset="2"/>
              <a:buChar char="Ø"/>
              <a:defRPr/>
            </a:pPr>
            <a:r>
              <a:rPr lang="zh-CN" altLang="zh-CN" sz="2400" dirty="0"/>
              <a:t>手卫生</a:t>
            </a:r>
            <a:endParaRPr lang="en-US" altLang="zh-CN" sz="2400" dirty="0"/>
          </a:p>
          <a:p>
            <a:pPr marL="342900" indent="-342900">
              <a:lnSpc>
                <a:spcPct val="150000"/>
              </a:lnSpc>
              <a:buClr>
                <a:schemeClr val="accent2"/>
              </a:buClr>
              <a:buFont typeface="Wingdings" panose="05000000000000000000" pitchFamily="2" charset="2"/>
              <a:buChar char="Ø"/>
              <a:defRPr/>
            </a:pPr>
            <a:r>
              <a:rPr lang="zh-CN" altLang="zh-CN" sz="2400" dirty="0"/>
              <a:t>环境消毒</a:t>
            </a:r>
            <a:endParaRPr lang="en-US" altLang="zh-CN" sz="2400" dirty="0"/>
          </a:p>
          <a:p>
            <a:pPr marL="342900" indent="-342900">
              <a:lnSpc>
                <a:spcPct val="150000"/>
              </a:lnSpc>
              <a:buClr>
                <a:schemeClr val="accent2"/>
              </a:buClr>
              <a:buFont typeface="Wingdings" panose="05000000000000000000" pitchFamily="2" charset="2"/>
              <a:buChar char="Ø"/>
              <a:defRPr/>
            </a:pPr>
            <a:r>
              <a:rPr lang="zh-CN" altLang="zh-CN" sz="2400" dirty="0"/>
              <a:t>食品和水安全管理</a:t>
            </a:r>
            <a:endParaRPr lang="en-US" altLang="zh-CN" sz="2400" dirty="0"/>
          </a:p>
          <a:p>
            <a:pPr marL="342900" indent="-342900">
              <a:lnSpc>
                <a:spcPct val="150000"/>
              </a:lnSpc>
              <a:buClr>
                <a:schemeClr val="accent2"/>
              </a:buClr>
              <a:buFont typeface="Wingdings" panose="05000000000000000000" pitchFamily="2" charset="2"/>
              <a:buChar char="Ø"/>
              <a:defRPr/>
            </a:pPr>
            <a:r>
              <a:rPr lang="zh-CN" altLang="zh-CN" sz="2400" dirty="0"/>
              <a:t>健康教育</a:t>
            </a:r>
            <a:endParaRPr lang="en-US" altLang="zh-CN" sz="2400" dirty="0"/>
          </a:p>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
        <p:nvSpPr>
          <p:cNvPr id="4" name="TextBox 3"/>
          <p:cNvSpPr txBox="1"/>
          <p:nvPr/>
        </p:nvSpPr>
        <p:spPr>
          <a:xfrm>
            <a:off x="294188" y="1379210"/>
            <a:ext cx="3638835" cy="584775"/>
          </a:xfrm>
          <a:prstGeom prst="rect">
            <a:avLst/>
          </a:prstGeom>
          <a:noFill/>
        </p:spPr>
        <p:txBody>
          <a:bodyPr wrap="square" rtlCol="0">
            <a:spAutoFit/>
          </a:bodyPr>
          <a:lstStyle/>
          <a:p>
            <a:r>
              <a:rPr lang="zh-CN" altLang="en-US" sz="3200" b="1" spc="100" dirty="0"/>
              <a:t>诺</a:t>
            </a:r>
            <a:r>
              <a:rPr lang="zh-CN" altLang="en-US" sz="3200" b="1" spc="100" dirty="0" smtClean="0"/>
              <a:t>如病毒感染</a:t>
            </a:r>
            <a:endParaRPr lang="zh-CN" altLang="en-US" sz="3200" b="1" spc="100" dirty="0"/>
          </a:p>
        </p:txBody>
      </p:sp>
    </p:spTree>
    <p:extLst>
      <p:ext uri="{BB962C8B-B14F-4D97-AF65-F5344CB8AC3E}">
        <p14:creationId xmlns:p14="http://schemas.microsoft.com/office/powerpoint/2010/main" val="281833728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防控要点</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3028521"/>
          </a:xfrm>
          <a:prstGeom prst="rect">
            <a:avLst/>
          </a:prstGeom>
        </p:spPr>
        <p:txBody>
          <a:bodyPr wrap="square">
            <a:spAutoFit/>
          </a:bodyPr>
          <a:lstStyle/>
          <a:p>
            <a:pPr marL="457200" indent="-457200">
              <a:lnSpc>
                <a:spcPct val="150000"/>
              </a:lnSpc>
              <a:buFont typeface="Symbol" charset="2"/>
              <a:buChar char="-"/>
            </a:pPr>
            <a:r>
              <a:rPr lang="zh-CN" altLang="en-US" sz="2400" spc="300" dirty="0" smtClean="0">
                <a:solidFill>
                  <a:srgbClr val="D1282E"/>
                </a:solidFill>
                <a:latin typeface="+mj-ea"/>
              </a:rPr>
              <a:t>领导</a:t>
            </a:r>
            <a:r>
              <a:rPr lang="zh-CN" altLang="en-US" sz="2400" spc="300" dirty="0">
                <a:solidFill>
                  <a:srgbClr val="D1282E"/>
                </a:solidFill>
                <a:latin typeface="+mj-ea"/>
              </a:rPr>
              <a:t>重视</a:t>
            </a:r>
            <a:endParaRPr lang="en-US" altLang="zh-CN" sz="2400" spc="300" dirty="0">
              <a:solidFill>
                <a:srgbClr val="D1282E"/>
              </a:solidFill>
              <a:latin typeface="+mj-ea"/>
            </a:endParaRPr>
          </a:p>
          <a:p>
            <a:pPr>
              <a:lnSpc>
                <a:spcPct val="150000"/>
              </a:lnSpc>
            </a:pPr>
            <a:r>
              <a:rPr lang="en-US" altLang="zh-CN" sz="2800" spc="300" dirty="0">
                <a:solidFill>
                  <a:srgbClr val="D1282E"/>
                </a:solidFill>
                <a:latin typeface="+mj-ea"/>
              </a:rPr>
              <a:t>    </a:t>
            </a:r>
            <a:r>
              <a:rPr lang="zh-CN" altLang="en-US" sz="2400" spc="300" dirty="0">
                <a:latin typeface="+mj-ea"/>
              </a:rPr>
              <a:t>高度重视学校冬春季传染病的防控工作，认真贯彻执行</a:t>
            </a:r>
            <a:r>
              <a:rPr lang="en-US" altLang="zh-CN" sz="2400" spc="300" dirty="0">
                <a:latin typeface="+mj-ea"/>
              </a:rPr>
              <a:t>《</a:t>
            </a:r>
            <a:r>
              <a:rPr lang="zh-CN" altLang="en-US" sz="2400" spc="300" dirty="0">
                <a:latin typeface="+mj-ea"/>
              </a:rPr>
              <a:t>传染病防治法</a:t>
            </a:r>
            <a:r>
              <a:rPr lang="en-US" altLang="zh-CN" sz="2400" spc="300" dirty="0">
                <a:latin typeface="+mj-ea"/>
              </a:rPr>
              <a:t>》</a:t>
            </a:r>
            <a:r>
              <a:rPr lang="zh-CN" altLang="en-US" sz="2400" spc="300" dirty="0">
                <a:latin typeface="+mj-ea"/>
              </a:rPr>
              <a:t>和</a:t>
            </a:r>
            <a:r>
              <a:rPr lang="en-US" altLang="zh-CN" sz="2400" spc="300" dirty="0">
                <a:latin typeface="+mj-ea"/>
              </a:rPr>
              <a:t>《</a:t>
            </a:r>
            <a:r>
              <a:rPr lang="zh-CN" altLang="en-US" sz="2400" spc="300" dirty="0">
                <a:latin typeface="+mj-ea"/>
              </a:rPr>
              <a:t>学校卫生工作条例</a:t>
            </a:r>
            <a:r>
              <a:rPr lang="en-US" altLang="zh-CN" sz="2400" spc="300" dirty="0">
                <a:latin typeface="+mj-ea"/>
              </a:rPr>
              <a:t>》</a:t>
            </a:r>
            <a:r>
              <a:rPr lang="zh-CN" altLang="en-US" sz="2400" spc="300" dirty="0">
                <a:latin typeface="+mj-ea"/>
              </a:rPr>
              <a:t>，明确各有关部门和人员的职责及层层负责的工作机制，积极配合卫生等有关部门，认真督查各项防控工作的落实情况。</a:t>
            </a:r>
          </a:p>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Tree>
    <p:extLst>
      <p:ext uri="{BB962C8B-B14F-4D97-AF65-F5344CB8AC3E}">
        <p14:creationId xmlns:p14="http://schemas.microsoft.com/office/powerpoint/2010/main" val="61078520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防控要点</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3424912"/>
          </a:xfrm>
          <a:prstGeom prst="rect">
            <a:avLst/>
          </a:prstGeom>
        </p:spPr>
        <p:txBody>
          <a:bodyPr wrap="square">
            <a:spAutoFit/>
          </a:bodyPr>
          <a:lstStyle/>
          <a:p>
            <a:pPr marL="457200" indent="-457200">
              <a:lnSpc>
                <a:spcPct val="150000"/>
              </a:lnSpc>
              <a:buFont typeface="Symbol" charset="2"/>
              <a:buChar char="-"/>
            </a:pPr>
            <a:r>
              <a:rPr lang="zh-CN" altLang="en-US" sz="2400" spc="300" dirty="0">
                <a:solidFill>
                  <a:srgbClr val="D1282E"/>
                </a:solidFill>
                <a:latin typeface="+mj-ea"/>
              </a:rPr>
              <a:t>预防接种</a:t>
            </a:r>
            <a:endParaRPr lang="en-US" altLang="zh-CN" sz="2400" spc="300" dirty="0">
              <a:solidFill>
                <a:srgbClr val="D1282E"/>
              </a:solidFill>
              <a:latin typeface="+mj-ea"/>
            </a:endParaRPr>
          </a:p>
          <a:p>
            <a:pPr>
              <a:lnSpc>
                <a:spcPct val="150000"/>
              </a:lnSpc>
            </a:pPr>
            <a:r>
              <a:rPr lang="zh-CN" altLang="zh-CN" sz="2400" spc="300" dirty="0">
                <a:solidFill>
                  <a:schemeClr val="tx2"/>
                </a:solidFill>
                <a:latin typeface="+mj-ea"/>
              </a:rPr>
              <a:t> </a:t>
            </a:r>
            <a:r>
              <a:rPr lang="zh-CN" altLang="en-US" sz="2400" spc="300" dirty="0">
                <a:solidFill>
                  <a:schemeClr val="tx2"/>
                </a:solidFill>
                <a:latin typeface="+mj-ea"/>
              </a:rPr>
              <a:t>     </a:t>
            </a:r>
            <a:r>
              <a:rPr lang="zh-CN" altLang="en-US" sz="2400" spc="300" dirty="0">
                <a:latin typeface="+mj-ea"/>
              </a:rPr>
              <a:t>新生入学及转入时要审查免疫接种证，严格按照国家计划免疫的规定完成相应年龄的免疫程序，对于应接种但又未接种者进行补种。传染病流行季节或疫情发生时，根据传染病流行特点和实际情况，配合区疾控中心，遵循自愿的原则，对学生提出疫苗接种建议。</a:t>
            </a:r>
          </a:p>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Tree>
    <p:extLst>
      <p:ext uri="{BB962C8B-B14F-4D97-AF65-F5344CB8AC3E}">
        <p14:creationId xmlns:p14="http://schemas.microsoft.com/office/powerpoint/2010/main" val="188637573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防控要点</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2963247"/>
          </a:xfrm>
          <a:prstGeom prst="rect">
            <a:avLst/>
          </a:prstGeom>
        </p:spPr>
        <p:txBody>
          <a:bodyPr wrap="square">
            <a:spAutoFit/>
          </a:bodyPr>
          <a:lstStyle/>
          <a:p>
            <a:pPr marL="457200" indent="-457200">
              <a:lnSpc>
                <a:spcPct val="150000"/>
              </a:lnSpc>
              <a:buFont typeface="Symbol" charset="2"/>
              <a:buChar char="-"/>
            </a:pPr>
            <a:r>
              <a:rPr lang="zh-CN" altLang="en-US" sz="2400" spc="300" dirty="0">
                <a:solidFill>
                  <a:srgbClr val="D1282E"/>
                </a:solidFill>
                <a:latin typeface="+mj-ea"/>
              </a:rPr>
              <a:t>晨检和因病缺课登记追踪</a:t>
            </a:r>
            <a:endParaRPr lang="en-US" altLang="zh-CN" sz="2400" spc="300" dirty="0">
              <a:solidFill>
                <a:srgbClr val="D1282E"/>
              </a:solidFill>
              <a:latin typeface="+mj-ea"/>
            </a:endParaRPr>
          </a:p>
          <a:p>
            <a:pPr>
              <a:lnSpc>
                <a:spcPct val="150000"/>
              </a:lnSpc>
            </a:pPr>
            <a:r>
              <a:rPr lang="en-US" altLang="zh-CN" sz="2800" spc="300" dirty="0">
                <a:solidFill>
                  <a:schemeClr val="tx2"/>
                </a:solidFill>
                <a:latin typeface="+mj-ea"/>
              </a:rPr>
              <a:t>    </a:t>
            </a:r>
            <a:r>
              <a:rPr lang="zh-CN" altLang="en-US" sz="2400" spc="300" dirty="0">
                <a:latin typeface="+mj-ea"/>
              </a:rPr>
              <a:t>严格执行晨、午检制度，并做好相关记录。学校传染病疫情报告人应及时了解学生的出勤、健康情况，</a:t>
            </a:r>
            <a:r>
              <a:rPr lang="zh-CN" altLang="en-US" sz="2400" spc="300" dirty="0">
                <a:solidFill>
                  <a:srgbClr val="000000"/>
                </a:solidFill>
                <a:latin typeface="+mj-ea"/>
              </a:rPr>
              <a:t>每天对缺勤的学生进行统计并电话追访缺勤原因。</a:t>
            </a:r>
            <a:r>
              <a:rPr lang="zh-CN" altLang="en-US" sz="2400" spc="300" dirty="0">
                <a:latin typeface="+mj-ea"/>
              </a:rPr>
              <a:t>一旦发现患传染病的学生，要及时采取措施。</a:t>
            </a:r>
            <a:endParaRPr lang="en-US" altLang="zh-CN" sz="2400" spc="300" dirty="0">
              <a:latin typeface="+mj-ea"/>
            </a:endParaRPr>
          </a:p>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Tree>
    <p:extLst>
      <p:ext uri="{BB962C8B-B14F-4D97-AF65-F5344CB8AC3E}">
        <p14:creationId xmlns:p14="http://schemas.microsoft.com/office/powerpoint/2010/main" val="188637573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防控要点</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2316916"/>
          </a:xfrm>
          <a:prstGeom prst="rect">
            <a:avLst/>
          </a:prstGeom>
        </p:spPr>
        <p:txBody>
          <a:bodyPr wrap="square">
            <a:spAutoFit/>
          </a:bodyPr>
          <a:lstStyle/>
          <a:p>
            <a:pPr marL="342900" indent="-342900">
              <a:lnSpc>
                <a:spcPct val="150000"/>
              </a:lnSpc>
              <a:buFont typeface="Symbol" charset="2"/>
              <a:buChar char="-"/>
            </a:pPr>
            <a:r>
              <a:rPr lang="zh-CN" altLang="en-US" sz="2400" spc="300" dirty="0">
                <a:solidFill>
                  <a:srgbClr val="FF0000"/>
                </a:solidFill>
                <a:latin typeface="+mj-ea"/>
              </a:rPr>
              <a:t>卫生条件</a:t>
            </a:r>
            <a:endParaRPr lang="en-US" altLang="zh-CN" sz="2400" spc="300" dirty="0">
              <a:solidFill>
                <a:srgbClr val="FF0000"/>
              </a:solidFill>
              <a:latin typeface="+mj-ea"/>
            </a:endParaRPr>
          </a:p>
          <a:p>
            <a:pPr>
              <a:lnSpc>
                <a:spcPct val="150000"/>
              </a:lnSpc>
            </a:pPr>
            <a:r>
              <a:rPr lang="zh-CN" altLang="en-US" sz="2400" spc="300" dirty="0">
                <a:latin typeface="+mj-ea"/>
              </a:rPr>
              <a:t>     对教室、宿舍、活动场所等保持通风换气，搞好环境卫生和日常消毒。必要时对可能受到病人污染的场所，选用有效的方法进行消毒。</a:t>
            </a:r>
          </a:p>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Tree>
    <p:extLst>
      <p:ext uri="{BB962C8B-B14F-4D97-AF65-F5344CB8AC3E}">
        <p14:creationId xmlns:p14="http://schemas.microsoft.com/office/powerpoint/2010/main" val="102373785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防控要点</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2963247"/>
          </a:xfrm>
          <a:prstGeom prst="rect">
            <a:avLst/>
          </a:prstGeom>
        </p:spPr>
        <p:txBody>
          <a:bodyPr wrap="square">
            <a:spAutoFit/>
          </a:bodyPr>
          <a:lstStyle/>
          <a:p>
            <a:pPr marL="342900" indent="-342900">
              <a:lnSpc>
                <a:spcPct val="150000"/>
              </a:lnSpc>
              <a:buFont typeface="Symbol" charset="2"/>
              <a:buChar char="-"/>
            </a:pPr>
            <a:r>
              <a:rPr lang="zh-CN" altLang="en-US" sz="2400" spc="300" dirty="0">
                <a:solidFill>
                  <a:srgbClr val="D1282E"/>
                </a:solidFill>
                <a:latin typeface="+mj-ea"/>
              </a:rPr>
              <a:t>健康管理</a:t>
            </a:r>
            <a:endParaRPr lang="en-US" altLang="zh-CN" sz="2400" spc="300" dirty="0">
              <a:solidFill>
                <a:srgbClr val="D1282E"/>
              </a:solidFill>
              <a:latin typeface="+mj-ea"/>
            </a:endParaRPr>
          </a:p>
          <a:p>
            <a:pPr>
              <a:lnSpc>
                <a:spcPct val="150000"/>
              </a:lnSpc>
            </a:pPr>
            <a:r>
              <a:rPr lang="en-US" altLang="zh-CN" sz="2800" spc="300" dirty="0">
                <a:solidFill>
                  <a:srgbClr val="D1282E"/>
                </a:solidFill>
                <a:latin typeface="+mj-ea"/>
              </a:rPr>
              <a:t>      </a:t>
            </a:r>
            <a:r>
              <a:rPr lang="zh-CN" altLang="en-US" sz="2400" spc="300" dirty="0">
                <a:latin typeface="+mj-ea"/>
              </a:rPr>
              <a:t>加强饮食、饮水及个人卫生管理，保持良好个人卫生习惯，加强学生手卫生教育，配备洗手条件。加强体育锻炼，注意天气变化，随时增减衣服。</a:t>
            </a:r>
          </a:p>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Tree>
    <p:extLst>
      <p:ext uri="{BB962C8B-B14F-4D97-AF65-F5344CB8AC3E}">
        <p14:creationId xmlns:p14="http://schemas.microsoft.com/office/powerpoint/2010/main" val="102373785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防控要点</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2963247"/>
          </a:xfrm>
          <a:prstGeom prst="rect">
            <a:avLst/>
          </a:prstGeom>
        </p:spPr>
        <p:txBody>
          <a:bodyPr wrap="square">
            <a:spAutoFit/>
          </a:bodyPr>
          <a:lstStyle/>
          <a:p>
            <a:pPr marL="342900" indent="-342900">
              <a:lnSpc>
                <a:spcPct val="150000"/>
              </a:lnSpc>
              <a:buFont typeface="Symbol" charset="2"/>
              <a:buChar char="-"/>
            </a:pPr>
            <a:r>
              <a:rPr lang="zh-CN" altLang="en-US" sz="2400" spc="300" dirty="0">
                <a:solidFill>
                  <a:srgbClr val="D1282E"/>
                </a:solidFill>
                <a:latin typeface="+mj-ea"/>
              </a:rPr>
              <a:t>宣传培训</a:t>
            </a:r>
            <a:endParaRPr lang="en-US" altLang="zh-CN" sz="2400" spc="300" dirty="0">
              <a:solidFill>
                <a:srgbClr val="D1282E"/>
              </a:solidFill>
              <a:latin typeface="+mj-ea"/>
            </a:endParaRPr>
          </a:p>
          <a:p>
            <a:pPr>
              <a:lnSpc>
                <a:spcPct val="150000"/>
              </a:lnSpc>
            </a:pPr>
            <a:r>
              <a:rPr lang="zh-CN" altLang="en-US" sz="2400" spc="300" dirty="0">
                <a:latin typeface="+mj-ea"/>
              </a:rPr>
              <a:t>     加强培训，提高业务素质，强化对学校专职或兼职医务人员、校保健教师及相关人员传染性疾病防治知识的培训。开展宣传教育活动，使学生了解常见传染病的传播途径和预防方法，强化防范意识。</a:t>
            </a:r>
          </a:p>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Tree>
    <p:extLst>
      <p:ext uri="{BB962C8B-B14F-4D97-AF65-F5344CB8AC3E}">
        <p14:creationId xmlns:p14="http://schemas.microsoft.com/office/powerpoint/2010/main" val="102373785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防控要点</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2316916"/>
          </a:xfrm>
          <a:prstGeom prst="rect">
            <a:avLst/>
          </a:prstGeom>
        </p:spPr>
        <p:txBody>
          <a:bodyPr wrap="square">
            <a:spAutoFit/>
          </a:bodyPr>
          <a:lstStyle/>
          <a:p>
            <a:pPr marL="342900" indent="-342900">
              <a:lnSpc>
                <a:spcPct val="150000"/>
              </a:lnSpc>
              <a:buFont typeface="Symbol" charset="2"/>
              <a:buChar char="-"/>
            </a:pPr>
            <a:r>
              <a:rPr lang="zh-CN" altLang="en-US" sz="2400" spc="300" dirty="0">
                <a:solidFill>
                  <a:srgbClr val="D1282E"/>
                </a:solidFill>
                <a:latin typeface="+mj-ea"/>
              </a:rPr>
              <a:t>物资储备</a:t>
            </a:r>
            <a:endParaRPr lang="en-US" altLang="zh-CN" sz="2400" spc="300" dirty="0">
              <a:solidFill>
                <a:srgbClr val="D1282E"/>
              </a:solidFill>
              <a:latin typeface="+mj-ea"/>
            </a:endParaRPr>
          </a:p>
          <a:p>
            <a:pPr>
              <a:lnSpc>
                <a:spcPct val="150000"/>
              </a:lnSpc>
            </a:pPr>
            <a:r>
              <a:rPr lang="zh-CN" altLang="en-US" sz="2400" spc="300" dirty="0">
                <a:latin typeface="+mj-ea"/>
              </a:rPr>
              <a:t>     学校根据可能发生的传染病疫情，按照学校规模、学生数量以及传染病预防控制要求储备一定数量的物资，并严格掌握使用期限。</a:t>
            </a:r>
          </a:p>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Tree>
    <p:extLst>
      <p:ext uri="{BB962C8B-B14F-4D97-AF65-F5344CB8AC3E}">
        <p14:creationId xmlns:p14="http://schemas.microsoft.com/office/powerpoint/2010/main" val="102373785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直接连接符 82"/>
          <p:cNvCxnSpPr/>
          <p:nvPr/>
        </p:nvCxnSpPr>
        <p:spPr>
          <a:xfrm flipH="1">
            <a:off x="6763951" y="1365189"/>
            <a:ext cx="1" cy="54928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038455" y="0"/>
            <a:ext cx="0" cy="5643645"/>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rot="5400000">
            <a:off x="-2741856" y="2736809"/>
            <a:ext cx="6818603" cy="134499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5" name="组 14"/>
          <p:cNvGrpSpPr/>
          <p:nvPr/>
        </p:nvGrpSpPr>
        <p:grpSpPr>
          <a:xfrm>
            <a:off x="-22301" y="6654791"/>
            <a:ext cx="1271471" cy="203211"/>
            <a:chOff x="-22302" y="6654791"/>
            <a:chExt cx="1271471" cy="203210"/>
          </a:xfrm>
        </p:grpSpPr>
        <p:sp>
          <p:nvSpPr>
            <p:cNvPr id="9" name="圆角矩形 8"/>
            <p:cNvSpPr/>
            <p:nvPr/>
          </p:nvSpPr>
          <p:spPr>
            <a:xfrm flipV="1">
              <a:off x="240276"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flipV="1">
              <a:off x="-2230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flipV="1">
              <a:off x="755838"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flipV="1">
              <a:off x="493260"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102436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13075" y="245328"/>
            <a:ext cx="1031043" cy="4519883"/>
          </a:xfrm>
          <a:prstGeom prst="rect">
            <a:avLst/>
          </a:prstGeom>
          <a:noFill/>
        </p:spPr>
        <p:txBody>
          <a:bodyPr vert="eaVert" wrap="square" lIns="91436" tIns="45718" rIns="91436" bIns="45718" rtlCol="0">
            <a:spAutoFit/>
          </a:bodyPr>
          <a:lstStyle/>
          <a:p>
            <a:r>
              <a:rPr lang="en-US" altLang="zh-CN" sz="5500" dirty="0">
                <a:solidFill>
                  <a:schemeClr val="bg1"/>
                </a:solidFill>
                <a:latin typeface="Eras Light ITC" panose="020B0402030504020804" pitchFamily="34" charset="0"/>
              </a:rPr>
              <a:t>CONTENTS</a:t>
            </a:r>
            <a:endParaRPr lang="zh-CN" altLang="en-US" sz="5500" dirty="0">
              <a:solidFill>
                <a:schemeClr val="bg1"/>
              </a:solidFill>
              <a:latin typeface="Eras Light ITC" panose="020B0402030504020804" pitchFamily="34" charset="0"/>
            </a:endParaRPr>
          </a:p>
        </p:txBody>
      </p:sp>
      <p:sp>
        <p:nvSpPr>
          <p:cNvPr id="73" name="圆角矩形 72"/>
          <p:cNvSpPr/>
          <p:nvPr/>
        </p:nvSpPr>
        <p:spPr>
          <a:xfrm rot="10800000" flipV="1">
            <a:off x="5796313" y="1705945"/>
            <a:ext cx="484287"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74" name="圆角矩形 73"/>
          <p:cNvSpPr/>
          <p:nvPr/>
        </p:nvSpPr>
        <p:spPr>
          <a:xfrm rot="10800000" flipV="1">
            <a:off x="6521811" y="2313513"/>
            <a:ext cx="484287" cy="49111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75" name="圆角矩形 74"/>
          <p:cNvSpPr/>
          <p:nvPr/>
        </p:nvSpPr>
        <p:spPr>
          <a:xfrm rot="10800000" flipV="1">
            <a:off x="5797243" y="2976881"/>
            <a:ext cx="484287"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76" name="圆角矩形 75"/>
          <p:cNvSpPr/>
          <p:nvPr/>
        </p:nvSpPr>
        <p:spPr>
          <a:xfrm rot="10800000" flipV="1">
            <a:off x="6521811" y="3583513"/>
            <a:ext cx="484287" cy="49111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5</a:t>
            </a:r>
            <a:endParaRPr lang="zh-CN" altLang="en-US" sz="3600" dirty="0"/>
          </a:p>
        </p:txBody>
      </p:sp>
      <p:sp>
        <p:nvSpPr>
          <p:cNvPr id="77" name="圆角矩形 76"/>
          <p:cNvSpPr/>
          <p:nvPr/>
        </p:nvSpPr>
        <p:spPr>
          <a:xfrm rot="10800000" flipV="1">
            <a:off x="5797243" y="4246881"/>
            <a:ext cx="484287"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87" name="文本框 86"/>
          <p:cNvSpPr txBox="1"/>
          <p:nvPr/>
        </p:nvSpPr>
        <p:spPr>
          <a:xfrm>
            <a:off x="3244675" y="1564948"/>
            <a:ext cx="2031317" cy="646327"/>
          </a:xfrm>
          <a:prstGeom prst="rect">
            <a:avLst/>
          </a:prstGeom>
          <a:noFill/>
        </p:spPr>
        <p:txBody>
          <a:bodyPr wrap="none" lIns="91436" tIns="45718" rIns="91436" bIns="45718" rtlCol="0">
            <a:spAutoFit/>
          </a:bodyPr>
          <a:lstStyle/>
          <a:p>
            <a:r>
              <a:rPr lang="zh-CN" altLang="en-US" sz="3600" dirty="0" smtClean="0">
                <a:solidFill>
                  <a:schemeClr val="tx2"/>
                </a:solidFill>
                <a:latin typeface="微软雅黑" panose="020B0503020204020204" pitchFamily="34" charset="-122"/>
                <a:ea typeface="微软雅黑" panose="020B0503020204020204" pitchFamily="34" charset="-122"/>
              </a:rPr>
              <a:t>流行现状</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676173" y="2197401"/>
            <a:ext cx="4339641" cy="646327"/>
          </a:xfrm>
          <a:prstGeom prst="rect">
            <a:avLst/>
          </a:prstGeom>
          <a:noFill/>
        </p:spPr>
        <p:txBody>
          <a:bodyPr wrap="none" lIns="91436" tIns="45718" rIns="91436" bIns="45718" rtlCol="0">
            <a:spAutoFit/>
          </a:bodyPr>
          <a:lstStyle/>
          <a:p>
            <a:r>
              <a:rPr lang="zh-CN" altLang="en-US" sz="3600" dirty="0" smtClean="0">
                <a:solidFill>
                  <a:schemeClr val="tx2"/>
                </a:solidFill>
                <a:latin typeface="微软雅黑" panose="020B0503020204020204" pitchFamily="34" charset="-122"/>
                <a:ea typeface="微软雅黑" panose="020B0503020204020204" pitchFamily="34" charset="-122"/>
              </a:rPr>
              <a:t>接种证查验系统介绍</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3248528" y="2839537"/>
            <a:ext cx="2031317" cy="646327"/>
          </a:xfrm>
          <a:prstGeom prst="rect">
            <a:avLst/>
          </a:prstGeom>
          <a:noFill/>
        </p:spPr>
        <p:txBody>
          <a:bodyPr wrap="none" lIns="91436" tIns="45718" rIns="91436" bIns="45718" rtlCol="0">
            <a:spAutoFit/>
          </a:bodyPr>
          <a:lstStyle/>
          <a:p>
            <a:r>
              <a:rPr lang="zh-CN" altLang="en-US" sz="3600" dirty="0" smtClean="0">
                <a:solidFill>
                  <a:schemeClr val="tx2"/>
                </a:solidFill>
                <a:latin typeface="微软雅黑" panose="020B0503020204020204" pitchFamily="34" charset="-122"/>
                <a:ea typeface="微软雅黑" panose="020B0503020204020204" pitchFamily="34" charset="-122"/>
              </a:rPr>
              <a:t>防控要点</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7676173" y="3467401"/>
            <a:ext cx="2983501" cy="646327"/>
          </a:xfrm>
          <a:prstGeom prst="rect">
            <a:avLst/>
          </a:prstGeom>
          <a:noFill/>
        </p:spPr>
        <p:txBody>
          <a:bodyPr wrap="none" lIns="91436" tIns="45718" rIns="91436" bIns="45718" rtlCol="0">
            <a:spAutoFit/>
          </a:bodyPr>
          <a:lstStyle/>
          <a:p>
            <a:r>
              <a:rPr lang="en-US" altLang="zh-CN" sz="3600" dirty="0" smtClean="0">
                <a:solidFill>
                  <a:schemeClr val="tx2"/>
                </a:solidFill>
                <a:latin typeface="微软雅黑" panose="020B0503020204020204" pitchFamily="34" charset="-122"/>
                <a:ea typeface="微软雅黑" panose="020B0503020204020204" pitchFamily="34" charset="-122"/>
              </a:rPr>
              <a:t>HPV</a:t>
            </a:r>
            <a:r>
              <a:rPr lang="zh-CN" altLang="en-US" sz="3600" dirty="0" smtClean="0">
                <a:solidFill>
                  <a:schemeClr val="tx2"/>
                </a:solidFill>
                <a:latin typeface="微软雅黑" panose="020B0503020204020204" pitchFamily="34" charset="-122"/>
                <a:ea typeface="微软雅黑" panose="020B0503020204020204" pitchFamily="34" charset="-122"/>
              </a:rPr>
              <a:t>疫苗介绍</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3248528" y="4109537"/>
            <a:ext cx="2031317" cy="646327"/>
          </a:xfrm>
          <a:prstGeom prst="rect">
            <a:avLst/>
          </a:prstGeom>
          <a:noFill/>
        </p:spPr>
        <p:txBody>
          <a:bodyPr wrap="none" lIns="91436" tIns="45718" rIns="91436" bIns="45718" rtlCol="0">
            <a:spAutoFit/>
          </a:bodyPr>
          <a:lstStyle/>
          <a:p>
            <a:r>
              <a:rPr lang="zh-CN" altLang="en-US" sz="3600" dirty="0" smtClean="0">
                <a:solidFill>
                  <a:schemeClr val="tx2"/>
                </a:solidFill>
                <a:latin typeface="微软雅黑" panose="020B0503020204020204" pitchFamily="34" charset="-122"/>
                <a:ea typeface="微软雅黑" panose="020B0503020204020204" pitchFamily="34" charset="-122"/>
              </a:rPr>
              <a:t>疫情应对</a:t>
            </a:r>
            <a:endParaRPr lang="zh-CN" altLang="en-US" sz="3600" dirty="0">
              <a:solidFill>
                <a:schemeClr val="tx2"/>
              </a:solidFill>
              <a:latin typeface="微软雅黑" panose="020B0503020204020204" pitchFamily="34" charset="-122"/>
              <a:ea typeface="微软雅黑" panose="020B0503020204020204" pitchFamily="34" charset="-122"/>
            </a:endParaRPr>
          </a:p>
        </p:txBody>
      </p:sp>
      <p:pic>
        <p:nvPicPr>
          <p:cNvPr id="42"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033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疫情应对</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36478" y="1935588"/>
            <a:ext cx="11041121" cy="3785652"/>
          </a:xfrm>
          <a:prstGeom prst="rect">
            <a:avLst/>
          </a:prstGeom>
        </p:spPr>
        <p:txBody>
          <a:bodyPr wrap="square">
            <a:spAutoFit/>
          </a:bodyPr>
          <a:lstStyle/>
          <a:p>
            <a:pPr marL="609600" indent="-609600">
              <a:lnSpc>
                <a:spcPct val="150000"/>
              </a:lnSpc>
              <a:buFont typeface="Symbol" charset="2"/>
              <a:buChar char="-"/>
            </a:pPr>
            <a:r>
              <a:rPr lang="zh-CN" altLang="en-US" sz="2000" spc="300" dirty="0">
                <a:latin typeface="+mj-ea"/>
              </a:rPr>
              <a:t>学校师生员工中发现疑似传染病病人，学校应对病人跟踪了解。</a:t>
            </a:r>
          </a:p>
          <a:p>
            <a:pPr marL="609600" indent="-609600">
              <a:lnSpc>
                <a:spcPct val="150000"/>
              </a:lnSpc>
              <a:buFont typeface="Symbol" charset="2"/>
              <a:buChar char="-"/>
            </a:pPr>
            <a:r>
              <a:rPr lang="zh-CN" altLang="en-US" sz="2000" spc="300" dirty="0">
                <a:latin typeface="+mj-ea"/>
              </a:rPr>
              <a:t>学校进行晨检时发现学生出现发热、咳嗽等症状，应要求其到学校卫生室休息；由专职（兼职）卫生保健人员作初步检查，并立即通知其家长，由家长陪同去医院；家长不能到校的，由学校老师护送去医院。如学生情况危急，老师或卫生保健人员应立即带学生到附近的医院急诊室或马上打“</a:t>
            </a:r>
            <a:r>
              <a:rPr lang="en-US" altLang="zh-CN" sz="2000" spc="300" dirty="0">
                <a:latin typeface="+mj-ea"/>
              </a:rPr>
              <a:t>120”</a:t>
            </a:r>
            <a:r>
              <a:rPr lang="zh-CN" altLang="en-US" sz="2000" spc="300" dirty="0">
                <a:latin typeface="+mj-ea"/>
              </a:rPr>
              <a:t>急救电话，送医院诊治</a:t>
            </a:r>
            <a:r>
              <a:rPr lang="zh-CN" altLang="en-US" sz="2000" spc="300" dirty="0" smtClean="0">
                <a:latin typeface="+mj-ea"/>
              </a:rPr>
              <a:t>。</a:t>
            </a:r>
            <a:endParaRPr lang="en-US" altLang="zh-CN" sz="2000" spc="300" dirty="0" smtClean="0">
              <a:latin typeface="+mj-ea"/>
            </a:endParaRPr>
          </a:p>
          <a:p>
            <a:pPr marL="609600" indent="-609600">
              <a:lnSpc>
                <a:spcPct val="150000"/>
              </a:lnSpc>
              <a:buFont typeface="Symbol" charset="2"/>
              <a:buChar char="-"/>
            </a:pPr>
            <a:r>
              <a:rPr lang="zh-CN" altLang="en-US" sz="2000" spc="300" dirty="0">
                <a:latin typeface="+mj-ea"/>
              </a:rPr>
              <a:t>学生或教职工如在家中出现发热、咳嗽等症状应报告学校，退热后继续观察两天，确认无反复，并经医院诊断排除传染病后方可返校</a:t>
            </a:r>
            <a:r>
              <a:rPr lang="zh-CN" altLang="en-US" sz="2000" spc="300" dirty="0" smtClean="0">
                <a:latin typeface="+mj-ea"/>
              </a:rPr>
              <a:t>。</a:t>
            </a:r>
            <a:endParaRPr lang="zh-CN" altLang="en-US" sz="2000" spc="300" dirty="0">
              <a:latin typeface="+mj-ea"/>
            </a:endParaRPr>
          </a:p>
        </p:txBody>
      </p:sp>
    </p:spTree>
    <p:extLst>
      <p:ext uri="{BB962C8B-B14F-4D97-AF65-F5344CB8AC3E}">
        <p14:creationId xmlns:p14="http://schemas.microsoft.com/office/powerpoint/2010/main" val="102373785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疫情应对</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36479" y="1761417"/>
            <a:ext cx="11041121" cy="5632311"/>
          </a:xfrm>
          <a:prstGeom prst="rect">
            <a:avLst/>
          </a:prstGeom>
        </p:spPr>
        <p:txBody>
          <a:bodyPr wrap="square">
            <a:spAutoFit/>
          </a:bodyPr>
          <a:lstStyle/>
          <a:p>
            <a:pPr marL="609600" indent="-609600">
              <a:lnSpc>
                <a:spcPct val="150000"/>
              </a:lnSpc>
              <a:buFont typeface="Symbol" charset="2"/>
              <a:buChar char="-"/>
            </a:pPr>
            <a:r>
              <a:rPr lang="zh-CN" altLang="en-US" sz="2000" spc="300" dirty="0">
                <a:latin typeface="+mj-ea"/>
              </a:rPr>
              <a:t>如怀疑发生经空气传播的呼吸道传染病，应经常开窗，确保室内空气流通。</a:t>
            </a:r>
          </a:p>
          <a:p>
            <a:pPr marL="609600" indent="-609600">
              <a:lnSpc>
                <a:spcPct val="150000"/>
              </a:lnSpc>
              <a:buFont typeface="Symbol" charset="2"/>
              <a:buChar char="-"/>
            </a:pPr>
            <a:r>
              <a:rPr lang="zh-CN" altLang="en-US" sz="2000" spc="300" dirty="0">
                <a:latin typeface="+mj-ea"/>
              </a:rPr>
              <a:t>如怀疑发生肠道传染病，应将剩余</a:t>
            </a:r>
            <a:r>
              <a:rPr lang="zh-CN" altLang="en-US" sz="2000" spc="300" dirty="0" smtClean="0">
                <a:latin typeface="+mj-ea"/>
              </a:rPr>
              <a:t>的水、食物</a:t>
            </a:r>
            <a:r>
              <a:rPr lang="zh-CN" altLang="en-US" sz="2000" spc="300" dirty="0">
                <a:latin typeface="+mj-ea"/>
              </a:rPr>
              <a:t>及呕吐物封存，留作调查用</a:t>
            </a:r>
            <a:r>
              <a:rPr lang="zh-CN" altLang="en-US" sz="2000" spc="300" dirty="0" smtClean="0">
                <a:latin typeface="+mj-ea"/>
              </a:rPr>
              <a:t>。</a:t>
            </a:r>
            <a:endParaRPr lang="en-US" altLang="zh-CN" sz="2000" spc="300" dirty="0" smtClean="0">
              <a:latin typeface="+mj-ea"/>
            </a:endParaRPr>
          </a:p>
          <a:p>
            <a:pPr marL="609600" indent="-609600">
              <a:lnSpc>
                <a:spcPct val="150000"/>
              </a:lnSpc>
              <a:spcBef>
                <a:spcPts val="0"/>
              </a:spcBef>
              <a:spcAft>
                <a:spcPts val="0"/>
              </a:spcAft>
              <a:buFont typeface="Symbol" charset="2"/>
              <a:buChar char="-"/>
            </a:pPr>
            <a:r>
              <a:rPr lang="zh-CN" altLang="en-US" sz="2000" spc="300" dirty="0">
                <a:latin typeface="+mj-ea"/>
              </a:rPr>
              <a:t>疫情发生期间，学校应尽量减少学校室内集体活动，增加学生室外活动。</a:t>
            </a:r>
            <a:endParaRPr lang="en-US" altLang="zh-CN" sz="2000" spc="300" dirty="0">
              <a:latin typeface="+mj-ea"/>
            </a:endParaRPr>
          </a:p>
          <a:p>
            <a:pPr marL="609600" indent="-609600">
              <a:lnSpc>
                <a:spcPct val="150000"/>
              </a:lnSpc>
              <a:spcBef>
                <a:spcPts val="0"/>
              </a:spcBef>
              <a:spcAft>
                <a:spcPts val="0"/>
              </a:spcAft>
              <a:buFont typeface="Symbol" charset="2"/>
              <a:buChar char="-"/>
            </a:pPr>
            <a:r>
              <a:rPr lang="zh-CN" altLang="zh-CN" sz="2000" spc="300" dirty="0">
                <a:latin typeface="+mj-ea"/>
              </a:rPr>
              <a:t>疫情流行期间，学校取消学生公共活动；减少学生课外活动与相互交流，直至疫情平息</a:t>
            </a:r>
            <a:r>
              <a:rPr lang="zh-CN" altLang="zh-CN" sz="2000" spc="300" dirty="0" smtClean="0">
                <a:latin typeface="+mj-ea"/>
              </a:rPr>
              <a:t>。</a:t>
            </a:r>
            <a:endParaRPr lang="en-US" altLang="zh-CN" sz="2000" spc="300" dirty="0" smtClean="0">
              <a:latin typeface="+mj-ea"/>
            </a:endParaRPr>
          </a:p>
          <a:p>
            <a:pPr marL="609600" indent="-609600">
              <a:lnSpc>
                <a:spcPct val="150000"/>
              </a:lnSpc>
              <a:spcBef>
                <a:spcPts val="0"/>
              </a:spcBef>
              <a:spcAft>
                <a:spcPts val="0"/>
              </a:spcAft>
              <a:buFont typeface="Symbol" charset="2"/>
              <a:buChar char="-"/>
            </a:pPr>
            <a:r>
              <a:rPr lang="zh-CN" altLang="en-US" sz="2000" spc="300" dirty="0" smtClean="0">
                <a:latin typeface="+mj-ea"/>
              </a:rPr>
              <a:t>疫</a:t>
            </a:r>
            <a:r>
              <a:rPr lang="zh-CN" altLang="en-US" sz="2000" spc="300" dirty="0">
                <a:latin typeface="+mj-ea"/>
              </a:rPr>
              <a:t>点消毒：对学校所在场所进行彻底消毒。消毒工作可请当地疾病预防控制机构操作或在其指导下具体实施，消毒结束后要进行通风换气。</a:t>
            </a:r>
          </a:p>
          <a:p>
            <a:pPr marL="609600" indent="-609600">
              <a:lnSpc>
                <a:spcPct val="150000"/>
              </a:lnSpc>
              <a:spcBef>
                <a:spcPts val="0"/>
              </a:spcBef>
              <a:spcAft>
                <a:spcPts val="0"/>
              </a:spcAft>
              <a:buFont typeface="Symbol" charset="2"/>
              <a:buChar char="-"/>
            </a:pPr>
            <a:r>
              <a:rPr lang="zh-CN" altLang="en-US" sz="2000" spc="300" dirty="0">
                <a:latin typeface="+mj-ea"/>
              </a:rPr>
              <a:t>疫情调查：学校应密切配合当地疾病预防控制机构进行流行病学调查，对传染病病人到过的场所，接触过的人员，包括同学、老师以及家庭成员等进行随访，并采取必要的隔离观察措施。</a:t>
            </a:r>
          </a:p>
          <a:p>
            <a:pPr marL="609600" indent="-609600">
              <a:lnSpc>
                <a:spcPct val="150000"/>
              </a:lnSpc>
              <a:spcBef>
                <a:spcPts val="0"/>
              </a:spcBef>
              <a:spcAft>
                <a:spcPts val="0"/>
              </a:spcAft>
              <a:buFont typeface="Symbol" charset="2"/>
              <a:buChar char="-"/>
            </a:pPr>
            <a:endParaRPr lang="zh-CN" altLang="zh-CN" sz="2000" spc="300" dirty="0">
              <a:latin typeface="+mj-ea"/>
            </a:endParaRPr>
          </a:p>
          <a:p>
            <a:pPr marL="609600" indent="-609600">
              <a:lnSpc>
                <a:spcPct val="150000"/>
              </a:lnSpc>
              <a:buFont typeface="Symbol" charset="2"/>
              <a:buChar char="-"/>
            </a:pPr>
            <a:endParaRPr lang="zh-CN" altLang="en-US" sz="2000" spc="300" dirty="0">
              <a:latin typeface="+mj-ea"/>
            </a:endParaRPr>
          </a:p>
        </p:txBody>
      </p:sp>
    </p:spTree>
    <p:extLst>
      <p:ext uri="{BB962C8B-B14F-4D97-AF65-F5344CB8AC3E}">
        <p14:creationId xmlns:p14="http://schemas.microsoft.com/office/powerpoint/2010/main" val="126248793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45" name="文本框 44"/>
          <p:cNvSpPr txBox="1"/>
          <p:nvPr/>
        </p:nvSpPr>
        <p:spPr>
          <a:xfrm>
            <a:off x="647718" y="267581"/>
            <a:ext cx="3647144"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接种证查验系统介绍</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C:\Users\Administrator\Documents\Tencent Files\2388553\Image\C2C\YU69Y$I$(PT`ZZ4%LWP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64" y="1381777"/>
            <a:ext cx="9113908" cy="505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3785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45" name="文本框 44"/>
          <p:cNvSpPr txBox="1"/>
          <p:nvPr/>
        </p:nvSpPr>
        <p:spPr>
          <a:xfrm>
            <a:off x="647718" y="267581"/>
            <a:ext cx="3647144"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接种证查验系统介绍</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Administrator.PC-201704071612\AppData\Roaming\Tencent\Users\497344858\QQ\WinTemp\RichOle\]I0)`9E%~X[ZSCIH52K~W1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63" y="1499281"/>
            <a:ext cx="8546802" cy="512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直角三角形 7"/>
          <p:cNvSpPr/>
          <p:nvPr/>
        </p:nvSpPr>
        <p:spPr>
          <a:xfrm flipH="1" flipV="1">
            <a:off x="6406470" y="1059536"/>
            <a:ext cx="4024312" cy="1116013"/>
          </a:xfrm>
          <a:prstGeom prst="rtTriangle">
            <a:avLst/>
          </a:prstGeom>
          <a:solidFill>
            <a:srgbClr val="EE0F68"/>
          </a:solidFill>
          <a:ln>
            <a:noFill/>
          </a:ln>
          <a:effectLst>
            <a:outerShdw blurRad="76200" dist="38100" dir="8100000" sx="100500" sy="100500" algn="tr"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TextBox 10"/>
          <p:cNvSpPr txBox="1">
            <a:spLocks noChangeArrowheads="1"/>
          </p:cNvSpPr>
          <p:nvPr/>
        </p:nvSpPr>
        <p:spPr bwMode="auto">
          <a:xfrm rot="951325">
            <a:off x="7929803" y="1306920"/>
            <a:ext cx="192288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家长自助查验</a:t>
            </a:r>
            <a:endParaRPr lang="en-US" altLang="zh-CN"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9361526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0007600" y="838200"/>
            <a:ext cx="4165600" cy="1549400"/>
          </a:xfrm>
          <a:custGeom>
            <a:avLst/>
            <a:gdLst>
              <a:gd name="connsiteX0" fmla="*/ 0 w 3124200"/>
              <a:gd name="connsiteY0" fmla="*/ 0 h 1162050"/>
              <a:gd name="connsiteX1" fmla="*/ 1123950 w 3124200"/>
              <a:gd name="connsiteY1" fmla="*/ 1162050 h 1162050"/>
              <a:gd name="connsiteX2" fmla="*/ 3124200 w 3124200"/>
              <a:gd name="connsiteY2" fmla="*/ 781050 h 1162050"/>
              <a:gd name="connsiteX3" fmla="*/ 0 w 3124200"/>
              <a:gd name="connsiteY3" fmla="*/ 0 h 1162050"/>
            </a:gdLst>
            <a:ahLst/>
            <a:cxnLst>
              <a:cxn ang="0">
                <a:pos x="connsiteX0" y="connsiteY0"/>
              </a:cxn>
              <a:cxn ang="0">
                <a:pos x="connsiteX1" y="connsiteY1"/>
              </a:cxn>
              <a:cxn ang="0">
                <a:pos x="connsiteX2" y="connsiteY2"/>
              </a:cxn>
              <a:cxn ang="0">
                <a:pos x="connsiteX3" y="connsiteY3"/>
              </a:cxn>
            </a:cxnLst>
            <a:rect l="l" t="t" r="r" b="b"/>
            <a:pathLst>
              <a:path w="3124200" h="1162050">
                <a:moveTo>
                  <a:pt x="0" y="0"/>
                </a:moveTo>
                <a:lnTo>
                  <a:pt x="1123950" y="1162050"/>
                </a:lnTo>
                <a:lnTo>
                  <a:pt x="3124200" y="781050"/>
                </a:lnTo>
                <a:lnTo>
                  <a:pt x="0" y="0"/>
                </a:lnTo>
                <a:close/>
              </a:path>
            </a:pathLst>
          </a:custGeom>
          <a:solidFill>
            <a:srgbClr val="29A4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6" name="直角三角形 5"/>
          <p:cNvSpPr/>
          <p:nvPr/>
        </p:nvSpPr>
        <p:spPr>
          <a:xfrm flipH="1" flipV="1">
            <a:off x="6838951" y="-29633"/>
            <a:ext cx="5365749" cy="1488017"/>
          </a:xfrm>
          <a:prstGeom prst="rtTriangle">
            <a:avLst/>
          </a:prstGeom>
          <a:solidFill>
            <a:srgbClr val="EE0F68"/>
          </a:solidFill>
          <a:ln>
            <a:noFill/>
          </a:ln>
          <a:effectLst>
            <a:outerShdw blurRad="76200" dist="38100" dir="8100000" sx="100500" sy="100500" algn="tr"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16389" name="矩形 1"/>
          <p:cNvSpPr>
            <a:spLocks noChangeArrowheads="1"/>
          </p:cNvSpPr>
          <p:nvPr/>
        </p:nvSpPr>
        <p:spPr bwMode="auto">
          <a:xfrm>
            <a:off x="332317" y="740834"/>
            <a:ext cx="1123526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p>
            <a:pPr indent="609585">
              <a:lnSpc>
                <a:spcPct val="200000"/>
              </a:lnSpc>
              <a:spcBef>
                <a:spcPts val="800"/>
              </a:spcBef>
              <a:spcAft>
                <a:spcPts val="800"/>
              </a:spcAft>
            </a:pPr>
            <a:r>
              <a:rPr lang="zh-CN" altLang="en-US">
                <a:latin typeface="微软雅黑" pitchFamily="34" charset="-122"/>
                <a:ea typeface="微软雅黑" pitchFamily="34" charset="-122"/>
              </a:rPr>
              <a:t>进入系统后，可以查看 “入托入学自助评价”</a:t>
            </a:r>
          </a:p>
        </p:txBody>
      </p:sp>
      <p:sp>
        <p:nvSpPr>
          <p:cNvPr id="16390" name="TextBox 10"/>
          <p:cNvSpPr txBox="1">
            <a:spLocks noChangeArrowheads="1"/>
          </p:cNvSpPr>
          <p:nvPr/>
        </p:nvSpPr>
        <p:spPr bwMode="auto">
          <a:xfrm rot="951325">
            <a:off x="9768418" y="536262"/>
            <a:ext cx="213571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a:solidFill>
                  <a:schemeClr val="bg1"/>
                </a:solidFill>
                <a:latin typeface="微软雅黑" pitchFamily="34" charset="-122"/>
                <a:ea typeface="微软雅黑" pitchFamily="34" charset="-122"/>
              </a:rPr>
              <a:t>家长自助查验</a:t>
            </a:r>
            <a:endParaRPr lang="en-US" altLang="zh-CN" b="1">
              <a:solidFill>
                <a:schemeClr val="bg1"/>
              </a:solidFill>
              <a:latin typeface="微软雅黑" pitchFamily="34" charset="-122"/>
              <a:ea typeface="微软雅黑" pitchFamily="34" charset="-122"/>
            </a:endParaRPr>
          </a:p>
        </p:txBody>
      </p:sp>
      <p:pic>
        <p:nvPicPr>
          <p:cNvPr id="16391" name="Picture 8" descr="C:\Users\Administrator.PC-201704071612\AppData\Roaming\Tencent\Users\497344858\QQ\WinTemp\RichOle\VBQAR[4%W~ENG5{7B_V]XW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9768"/>
            <a:ext cx="11049000" cy="533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28061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0007600" y="838200"/>
            <a:ext cx="4165600" cy="1549400"/>
          </a:xfrm>
          <a:custGeom>
            <a:avLst/>
            <a:gdLst>
              <a:gd name="connsiteX0" fmla="*/ 0 w 3124200"/>
              <a:gd name="connsiteY0" fmla="*/ 0 h 1162050"/>
              <a:gd name="connsiteX1" fmla="*/ 1123950 w 3124200"/>
              <a:gd name="connsiteY1" fmla="*/ 1162050 h 1162050"/>
              <a:gd name="connsiteX2" fmla="*/ 3124200 w 3124200"/>
              <a:gd name="connsiteY2" fmla="*/ 781050 h 1162050"/>
              <a:gd name="connsiteX3" fmla="*/ 0 w 3124200"/>
              <a:gd name="connsiteY3" fmla="*/ 0 h 1162050"/>
            </a:gdLst>
            <a:ahLst/>
            <a:cxnLst>
              <a:cxn ang="0">
                <a:pos x="connsiteX0" y="connsiteY0"/>
              </a:cxn>
              <a:cxn ang="0">
                <a:pos x="connsiteX1" y="connsiteY1"/>
              </a:cxn>
              <a:cxn ang="0">
                <a:pos x="connsiteX2" y="connsiteY2"/>
              </a:cxn>
              <a:cxn ang="0">
                <a:pos x="connsiteX3" y="connsiteY3"/>
              </a:cxn>
            </a:cxnLst>
            <a:rect l="l" t="t" r="r" b="b"/>
            <a:pathLst>
              <a:path w="3124200" h="1162050">
                <a:moveTo>
                  <a:pt x="0" y="0"/>
                </a:moveTo>
                <a:lnTo>
                  <a:pt x="1123950" y="1162050"/>
                </a:lnTo>
                <a:lnTo>
                  <a:pt x="3124200" y="781050"/>
                </a:lnTo>
                <a:lnTo>
                  <a:pt x="0" y="0"/>
                </a:lnTo>
                <a:close/>
              </a:path>
            </a:pathLst>
          </a:custGeom>
          <a:solidFill>
            <a:srgbClr val="29A4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6" name="直角三角形 5"/>
          <p:cNvSpPr/>
          <p:nvPr/>
        </p:nvSpPr>
        <p:spPr>
          <a:xfrm flipH="1" flipV="1">
            <a:off x="6838951" y="-29633"/>
            <a:ext cx="5365749" cy="1488017"/>
          </a:xfrm>
          <a:prstGeom prst="rtTriangle">
            <a:avLst/>
          </a:prstGeom>
          <a:solidFill>
            <a:srgbClr val="EE0F68"/>
          </a:solidFill>
          <a:ln>
            <a:noFill/>
          </a:ln>
          <a:effectLst>
            <a:outerShdw blurRad="76200" dist="38100" dir="8100000" sx="100500" sy="100500" algn="tr"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17413" name="TextBox 10"/>
          <p:cNvSpPr txBox="1">
            <a:spLocks noChangeArrowheads="1"/>
          </p:cNvSpPr>
          <p:nvPr/>
        </p:nvSpPr>
        <p:spPr bwMode="auto">
          <a:xfrm rot="951325">
            <a:off x="9768418" y="536262"/>
            <a:ext cx="213571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a:solidFill>
                  <a:schemeClr val="bg1"/>
                </a:solidFill>
                <a:latin typeface="微软雅黑" pitchFamily="34" charset="-122"/>
                <a:ea typeface="微软雅黑" pitchFamily="34" charset="-122"/>
              </a:rPr>
              <a:t>家长自助查验</a:t>
            </a:r>
            <a:endParaRPr lang="en-US" altLang="zh-CN" b="1">
              <a:solidFill>
                <a:schemeClr val="bg1"/>
              </a:solidFill>
              <a:latin typeface="微软雅黑" pitchFamily="34" charset="-122"/>
              <a:ea typeface="微软雅黑" pitchFamily="34" charset="-122"/>
            </a:endParaRPr>
          </a:p>
        </p:txBody>
      </p:sp>
      <p:pic>
        <p:nvPicPr>
          <p:cNvPr id="15367" name="Picture 7" descr="C:\Users\Administrator.PC-201704071612\AppData\Roaming\Tencent\Users\497344858\QQ\WinTemp\RichOle\W}4QL~$UB17NKN[{U{QXD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52501"/>
            <a:ext cx="55245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C:\Users\Administrator.PC-201704071612\AppData\Roaming\Tencent\Users\497344858\QQ\WinTemp\RichOle\I9%9C}Z~G%PI9TRO`HBL]2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2" y="952501"/>
            <a:ext cx="6572249"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0291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ppt_x"/>
                                          </p:val>
                                        </p:tav>
                                        <p:tav tm="100000">
                                          <p:val>
                                            <p:strVal val="#ppt_x"/>
                                          </p:val>
                                        </p:tav>
                                      </p:tavLst>
                                    </p:anim>
                                    <p:anim calcmode="lin" valueType="num">
                                      <p:cBhvr additive="base">
                                        <p:cTn id="8"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8"/>
                                        </p:tgtEl>
                                        <p:attrNameLst>
                                          <p:attrName>style.visibility</p:attrName>
                                        </p:attrNameLst>
                                      </p:cBhvr>
                                      <p:to>
                                        <p:strVal val="visible"/>
                                      </p:to>
                                    </p:set>
                                    <p:anim calcmode="lin" valueType="num">
                                      <p:cBhvr additive="base">
                                        <p:cTn id="13" dur="500" fill="hold"/>
                                        <p:tgtEl>
                                          <p:spTgt spid="15368"/>
                                        </p:tgtEl>
                                        <p:attrNameLst>
                                          <p:attrName>ppt_x</p:attrName>
                                        </p:attrNameLst>
                                      </p:cBhvr>
                                      <p:tavLst>
                                        <p:tav tm="0">
                                          <p:val>
                                            <p:strVal val="#ppt_x"/>
                                          </p:val>
                                        </p:tav>
                                        <p:tav tm="100000">
                                          <p:val>
                                            <p:strVal val="#ppt_x"/>
                                          </p:val>
                                        </p:tav>
                                      </p:tavLst>
                                    </p:anim>
                                    <p:anim calcmode="lin" valueType="num">
                                      <p:cBhvr additive="base">
                                        <p:cTn id="14"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0007600" y="838200"/>
            <a:ext cx="4165600" cy="1549400"/>
          </a:xfrm>
          <a:custGeom>
            <a:avLst/>
            <a:gdLst>
              <a:gd name="connsiteX0" fmla="*/ 0 w 3124200"/>
              <a:gd name="connsiteY0" fmla="*/ 0 h 1162050"/>
              <a:gd name="connsiteX1" fmla="*/ 1123950 w 3124200"/>
              <a:gd name="connsiteY1" fmla="*/ 1162050 h 1162050"/>
              <a:gd name="connsiteX2" fmla="*/ 3124200 w 3124200"/>
              <a:gd name="connsiteY2" fmla="*/ 781050 h 1162050"/>
              <a:gd name="connsiteX3" fmla="*/ 0 w 3124200"/>
              <a:gd name="connsiteY3" fmla="*/ 0 h 1162050"/>
            </a:gdLst>
            <a:ahLst/>
            <a:cxnLst>
              <a:cxn ang="0">
                <a:pos x="connsiteX0" y="connsiteY0"/>
              </a:cxn>
              <a:cxn ang="0">
                <a:pos x="connsiteX1" y="connsiteY1"/>
              </a:cxn>
              <a:cxn ang="0">
                <a:pos x="connsiteX2" y="connsiteY2"/>
              </a:cxn>
              <a:cxn ang="0">
                <a:pos x="connsiteX3" y="connsiteY3"/>
              </a:cxn>
            </a:cxnLst>
            <a:rect l="l" t="t" r="r" b="b"/>
            <a:pathLst>
              <a:path w="3124200" h="1162050">
                <a:moveTo>
                  <a:pt x="0" y="0"/>
                </a:moveTo>
                <a:lnTo>
                  <a:pt x="1123950" y="1162050"/>
                </a:lnTo>
                <a:lnTo>
                  <a:pt x="3124200" y="781050"/>
                </a:lnTo>
                <a:lnTo>
                  <a:pt x="0" y="0"/>
                </a:lnTo>
                <a:close/>
              </a:path>
            </a:pathLst>
          </a:custGeom>
          <a:solidFill>
            <a:srgbClr val="29A4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6" name="直角三角形 5"/>
          <p:cNvSpPr/>
          <p:nvPr/>
        </p:nvSpPr>
        <p:spPr>
          <a:xfrm flipH="1" flipV="1">
            <a:off x="6838951" y="-29633"/>
            <a:ext cx="5365749" cy="1488017"/>
          </a:xfrm>
          <a:prstGeom prst="rtTriangle">
            <a:avLst/>
          </a:prstGeom>
          <a:solidFill>
            <a:srgbClr val="EE0F68"/>
          </a:solidFill>
          <a:ln>
            <a:noFill/>
          </a:ln>
          <a:effectLst>
            <a:outerShdw blurRad="76200" dist="38100" dir="8100000" sx="100500" sy="100500" algn="tr"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0485" name="矩形 1"/>
          <p:cNvSpPr>
            <a:spLocks noChangeArrowheads="1"/>
          </p:cNvSpPr>
          <p:nvPr/>
        </p:nvSpPr>
        <p:spPr bwMode="auto">
          <a:xfrm>
            <a:off x="332318" y="836084"/>
            <a:ext cx="9795933" cy="48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p>
            <a:pPr indent="609585">
              <a:lnSpc>
                <a:spcPct val="150000"/>
              </a:lnSpc>
              <a:spcBef>
                <a:spcPts val="800"/>
              </a:spcBef>
              <a:spcAft>
                <a:spcPts val="800"/>
              </a:spcAft>
            </a:pPr>
            <a:r>
              <a:rPr lang="zh-CN" altLang="en-US">
                <a:latin typeface="微软雅黑" pitchFamily="34" charset="-122"/>
                <a:ea typeface="微软雅黑" pitchFamily="34" charset="-122"/>
              </a:rPr>
              <a:t>获取“常州接种查验”</a:t>
            </a:r>
            <a:r>
              <a:rPr lang="en-US" altLang="zh-CN">
                <a:latin typeface="微软雅黑" pitchFamily="34" charset="-122"/>
                <a:ea typeface="微软雅黑" pitchFamily="34" charset="-122"/>
              </a:rPr>
              <a:t>app</a:t>
            </a:r>
            <a:r>
              <a:rPr lang="zh-CN" altLang="en-US">
                <a:latin typeface="微软雅黑" pitchFamily="34" charset="-122"/>
                <a:ea typeface="微软雅黑" pitchFamily="34" charset="-122"/>
              </a:rPr>
              <a:t>软件方法：</a:t>
            </a:r>
            <a:endParaRPr lang="en-US" altLang="zh-CN">
              <a:latin typeface="微软雅黑" pitchFamily="34" charset="-122"/>
              <a:ea typeface="微软雅黑" pitchFamily="34" charset="-122"/>
            </a:endParaRPr>
          </a:p>
        </p:txBody>
      </p:sp>
      <p:grpSp>
        <p:nvGrpSpPr>
          <p:cNvPr id="2" name="组合 4"/>
          <p:cNvGrpSpPr>
            <a:grpSpLocks/>
          </p:cNvGrpSpPr>
          <p:nvPr/>
        </p:nvGrpSpPr>
        <p:grpSpPr bwMode="auto">
          <a:xfrm>
            <a:off x="1102785" y="1411817"/>
            <a:ext cx="3898900" cy="5230283"/>
            <a:chOff x="827584" y="1059582"/>
            <a:chExt cx="2923620" cy="3922223"/>
          </a:xfrm>
        </p:grpSpPr>
        <p:pic>
          <p:nvPicPr>
            <p:cNvPr id="20491"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1716" y="1059582"/>
              <a:ext cx="1914140" cy="340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矩形 1"/>
            <p:cNvSpPr>
              <a:spLocks noChangeArrowheads="1"/>
            </p:cNvSpPr>
            <p:nvPr/>
          </p:nvSpPr>
          <p:spPr bwMode="auto">
            <a:xfrm>
              <a:off x="827584" y="4535445"/>
              <a:ext cx="2923620" cy="44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50000"/>
                </a:lnSpc>
              </a:pPr>
              <a:r>
                <a:rPr lang="en-US" altLang="zh-CN">
                  <a:solidFill>
                    <a:srgbClr val="FF0000"/>
                  </a:solidFill>
                  <a:latin typeface="微软雅黑" pitchFamily="34" charset="-122"/>
                  <a:ea typeface="微软雅黑" pitchFamily="34" charset="-122"/>
                </a:rPr>
                <a:t>Android</a:t>
              </a:r>
              <a:r>
                <a:rPr lang="zh-CN" altLang="en-US">
                  <a:solidFill>
                    <a:srgbClr val="FF0000"/>
                  </a:solidFill>
                  <a:latin typeface="微软雅黑" pitchFamily="34" charset="-122"/>
                  <a:ea typeface="微软雅黑" pitchFamily="34" charset="-122"/>
                </a:rPr>
                <a:t>系统应用宝中搜索</a:t>
              </a:r>
            </a:p>
          </p:txBody>
        </p:sp>
      </p:grpSp>
      <p:grpSp>
        <p:nvGrpSpPr>
          <p:cNvPr id="3" name="组合 7"/>
          <p:cNvGrpSpPr>
            <a:grpSpLocks/>
          </p:cNvGrpSpPr>
          <p:nvPr/>
        </p:nvGrpSpPr>
        <p:grpSpPr bwMode="auto">
          <a:xfrm>
            <a:off x="5808133" y="1397001"/>
            <a:ext cx="4895851" cy="5245100"/>
            <a:chOff x="4355976" y="1048240"/>
            <a:chExt cx="3672408" cy="3933565"/>
          </a:xfrm>
        </p:grpSpPr>
        <p:pic>
          <p:nvPicPr>
            <p:cNvPr id="20489"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48240"/>
              <a:ext cx="1915732" cy="340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矩形 1"/>
            <p:cNvSpPr>
              <a:spLocks noChangeArrowheads="1"/>
            </p:cNvSpPr>
            <p:nvPr/>
          </p:nvSpPr>
          <p:spPr bwMode="auto">
            <a:xfrm>
              <a:off x="4355976" y="4535445"/>
              <a:ext cx="3672408" cy="44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50000"/>
                </a:lnSpc>
              </a:pPr>
              <a:r>
                <a:rPr lang="en-US" altLang="zh-CN">
                  <a:solidFill>
                    <a:srgbClr val="FF0000"/>
                  </a:solidFill>
                  <a:latin typeface="微软雅黑" pitchFamily="34" charset="-122"/>
                  <a:ea typeface="微软雅黑" pitchFamily="34" charset="-122"/>
                </a:rPr>
                <a:t>IOS</a:t>
              </a:r>
              <a:r>
                <a:rPr lang="zh-CN" altLang="en-US">
                  <a:solidFill>
                    <a:srgbClr val="FF0000"/>
                  </a:solidFill>
                  <a:latin typeface="微软雅黑" pitchFamily="34" charset="-122"/>
                  <a:ea typeface="微软雅黑" pitchFamily="34" charset="-122"/>
                </a:rPr>
                <a:t>系统在</a:t>
              </a:r>
              <a:r>
                <a:rPr lang="en-US" altLang="zh-CN">
                  <a:solidFill>
                    <a:srgbClr val="FF0000"/>
                  </a:solidFill>
                  <a:latin typeface="微软雅黑" pitchFamily="34" charset="-122"/>
                  <a:ea typeface="微软雅黑" pitchFamily="34" charset="-122"/>
                </a:rPr>
                <a:t>apple store</a:t>
              </a:r>
              <a:r>
                <a:rPr lang="zh-CN" altLang="en-US">
                  <a:solidFill>
                    <a:srgbClr val="FF0000"/>
                  </a:solidFill>
                  <a:latin typeface="微软雅黑" pitchFamily="34" charset="-122"/>
                  <a:ea typeface="微软雅黑" pitchFamily="34" charset="-122"/>
                </a:rPr>
                <a:t>中搜索下载</a:t>
              </a:r>
            </a:p>
          </p:txBody>
        </p:sp>
      </p:grpSp>
      <p:sp>
        <p:nvSpPr>
          <p:cNvPr id="20488" name="TextBox 10"/>
          <p:cNvSpPr txBox="1">
            <a:spLocks noChangeArrowheads="1"/>
          </p:cNvSpPr>
          <p:nvPr/>
        </p:nvSpPr>
        <p:spPr bwMode="auto">
          <a:xfrm rot="951325">
            <a:off x="9501718" y="498162"/>
            <a:ext cx="2408767"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a:solidFill>
                  <a:schemeClr val="bg1"/>
                </a:solidFill>
                <a:latin typeface="微软雅黑" pitchFamily="34" charset="-122"/>
                <a:ea typeface="微软雅黑" pitchFamily="34" charset="-122"/>
              </a:rPr>
              <a:t>验证查验单真伪</a:t>
            </a:r>
            <a:endParaRPr lang="en-US" altLang="zh-CN" b="1">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2046964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0007600" y="838200"/>
            <a:ext cx="4165600" cy="1549400"/>
          </a:xfrm>
          <a:custGeom>
            <a:avLst/>
            <a:gdLst>
              <a:gd name="connsiteX0" fmla="*/ 0 w 3124200"/>
              <a:gd name="connsiteY0" fmla="*/ 0 h 1162050"/>
              <a:gd name="connsiteX1" fmla="*/ 1123950 w 3124200"/>
              <a:gd name="connsiteY1" fmla="*/ 1162050 h 1162050"/>
              <a:gd name="connsiteX2" fmla="*/ 3124200 w 3124200"/>
              <a:gd name="connsiteY2" fmla="*/ 781050 h 1162050"/>
              <a:gd name="connsiteX3" fmla="*/ 0 w 3124200"/>
              <a:gd name="connsiteY3" fmla="*/ 0 h 1162050"/>
            </a:gdLst>
            <a:ahLst/>
            <a:cxnLst>
              <a:cxn ang="0">
                <a:pos x="connsiteX0" y="connsiteY0"/>
              </a:cxn>
              <a:cxn ang="0">
                <a:pos x="connsiteX1" y="connsiteY1"/>
              </a:cxn>
              <a:cxn ang="0">
                <a:pos x="connsiteX2" y="connsiteY2"/>
              </a:cxn>
              <a:cxn ang="0">
                <a:pos x="connsiteX3" y="connsiteY3"/>
              </a:cxn>
            </a:cxnLst>
            <a:rect l="l" t="t" r="r" b="b"/>
            <a:pathLst>
              <a:path w="3124200" h="1162050">
                <a:moveTo>
                  <a:pt x="0" y="0"/>
                </a:moveTo>
                <a:lnTo>
                  <a:pt x="1123950" y="1162050"/>
                </a:lnTo>
                <a:lnTo>
                  <a:pt x="3124200" y="781050"/>
                </a:lnTo>
                <a:lnTo>
                  <a:pt x="0" y="0"/>
                </a:lnTo>
                <a:close/>
              </a:path>
            </a:pathLst>
          </a:custGeom>
          <a:solidFill>
            <a:srgbClr val="29A4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6" name="直角三角形 5"/>
          <p:cNvSpPr/>
          <p:nvPr/>
        </p:nvSpPr>
        <p:spPr>
          <a:xfrm flipH="1" flipV="1">
            <a:off x="6838951" y="-29633"/>
            <a:ext cx="5365749" cy="1488017"/>
          </a:xfrm>
          <a:prstGeom prst="rtTriangle">
            <a:avLst/>
          </a:prstGeom>
          <a:solidFill>
            <a:srgbClr val="EE0F68"/>
          </a:solidFill>
          <a:ln>
            <a:noFill/>
          </a:ln>
          <a:effectLst>
            <a:outerShdw blurRad="76200" dist="38100" dir="8100000" sx="100500" sy="100500" algn="tr"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19461" name="TextBox 10"/>
          <p:cNvSpPr txBox="1">
            <a:spLocks noChangeArrowheads="1"/>
          </p:cNvSpPr>
          <p:nvPr/>
        </p:nvSpPr>
        <p:spPr bwMode="auto">
          <a:xfrm rot="951325">
            <a:off x="9501718" y="498162"/>
            <a:ext cx="2408767"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a:solidFill>
                  <a:schemeClr val="bg1"/>
                </a:solidFill>
                <a:latin typeface="微软雅黑" pitchFamily="34" charset="-122"/>
                <a:ea typeface="微软雅黑" pitchFamily="34" charset="-122"/>
              </a:rPr>
              <a:t>验证查验单真伪</a:t>
            </a:r>
            <a:endParaRPr lang="en-US" altLang="zh-CN" b="1">
              <a:solidFill>
                <a:schemeClr val="bg1"/>
              </a:solidFill>
              <a:latin typeface="微软雅黑" pitchFamily="34" charset="-122"/>
              <a:ea typeface="微软雅黑" pitchFamily="34" charset="-122"/>
            </a:endParaRPr>
          </a:p>
        </p:txBody>
      </p:sp>
      <p:sp>
        <p:nvSpPr>
          <p:cNvPr id="19462" name="矩形 1"/>
          <p:cNvSpPr>
            <a:spLocks noChangeArrowheads="1"/>
          </p:cNvSpPr>
          <p:nvPr/>
        </p:nvSpPr>
        <p:spPr bwMode="auto">
          <a:xfrm>
            <a:off x="332318" y="836085"/>
            <a:ext cx="9795933" cy="100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p>
            <a:pPr indent="609585">
              <a:lnSpc>
                <a:spcPct val="150000"/>
              </a:lnSpc>
              <a:spcBef>
                <a:spcPts val="800"/>
              </a:spcBef>
              <a:spcAft>
                <a:spcPts val="800"/>
              </a:spcAft>
            </a:pPr>
            <a:r>
              <a:rPr lang="zh-CN" altLang="en-US">
                <a:latin typeface="微软雅黑" pitchFamily="34" charset="-122"/>
                <a:ea typeface="微软雅黑" pitchFamily="34" charset="-122"/>
              </a:rPr>
              <a:t>入托入学儿童资料采集前先使用“常州接种查验”</a:t>
            </a:r>
            <a:r>
              <a:rPr lang="en-US" altLang="zh-CN">
                <a:latin typeface="微软雅黑" pitchFamily="34" charset="-122"/>
                <a:ea typeface="微软雅黑" pitchFamily="34" charset="-122"/>
              </a:rPr>
              <a:t>app</a:t>
            </a:r>
            <a:r>
              <a:rPr lang="zh-CN" altLang="en-US">
                <a:latin typeface="微软雅黑" pitchFamily="34" charset="-122"/>
                <a:ea typeface="微软雅黑" pitchFamily="34" charset="-122"/>
              </a:rPr>
              <a:t>软件验证自助查验结果真伪，真实自助查验单才能使用</a:t>
            </a:r>
            <a:r>
              <a:rPr lang="en-US" altLang="zh-CN">
                <a:latin typeface="微软雅黑" pitchFamily="34" charset="-122"/>
                <a:ea typeface="微软雅黑" pitchFamily="34" charset="-122"/>
              </a:rPr>
              <a:t>app</a:t>
            </a:r>
            <a:r>
              <a:rPr lang="zh-CN" altLang="en-US">
                <a:latin typeface="微软雅黑" pitchFamily="34" charset="-122"/>
                <a:ea typeface="微软雅黑" pitchFamily="34" charset="-122"/>
              </a:rPr>
              <a:t>扫描出评价结论。</a:t>
            </a:r>
          </a:p>
        </p:txBody>
      </p:sp>
      <p:pic>
        <p:nvPicPr>
          <p:cNvPr id="1946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667" y="1879600"/>
            <a:ext cx="2762251" cy="49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1879600"/>
            <a:ext cx="2762251" cy="49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4534" y="1879600"/>
            <a:ext cx="2772833" cy="49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69146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bwMode="auto">
          <a:xfrm rot="10412648">
            <a:off x="2749551" y="3172885"/>
            <a:ext cx="5954183" cy="594783"/>
          </a:xfrm>
          <a:custGeom>
            <a:avLst/>
            <a:gdLst>
              <a:gd name="connsiteX0" fmla="*/ 0 w 5168900"/>
              <a:gd name="connsiteY0" fmla="*/ 203200 h 2400300"/>
              <a:gd name="connsiteX1" fmla="*/ 3136900 w 5168900"/>
              <a:gd name="connsiteY1" fmla="*/ 0 h 2400300"/>
              <a:gd name="connsiteX2" fmla="*/ 5168900 w 5168900"/>
              <a:gd name="connsiteY2" fmla="*/ 2400300 h 2400300"/>
              <a:gd name="connsiteX3" fmla="*/ 0 w 5168900"/>
              <a:gd name="connsiteY3" fmla="*/ 203200 h 2400300"/>
            </a:gdLst>
            <a:ahLst/>
            <a:cxnLst>
              <a:cxn ang="0">
                <a:pos x="connsiteX0" y="connsiteY0"/>
              </a:cxn>
              <a:cxn ang="0">
                <a:pos x="connsiteX1" y="connsiteY1"/>
              </a:cxn>
              <a:cxn ang="0">
                <a:pos x="connsiteX2" y="connsiteY2"/>
              </a:cxn>
              <a:cxn ang="0">
                <a:pos x="connsiteX3" y="connsiteY3"/>
              </a:cxn>
            </a:cxnLst>
            <a:rect l="l" t="t" r="r" b="b"/>
            <a:pathLst>
              <a:path w="5168900" h="2400300">
                <a:moveTo>
                  <a:pt x="0" y="203200"/>
                </a:moveTo>
                <a:lnTo>
                  <a:pt x="3136900" y="0"/>
                </a:lnTo>
                <a:lnTo>
                  <a:pt x="5168900" y="2400300"/>
                </a:lnTo>
                <a:lnTo>
                  <a:pt x="0" y="203200"/>
                </a:lnTo>
                <a:close/>
              </a:path>
            </a:pathLst>
          </a:custGeom>
          <a:solidFill>
            <a:srgbClr val="29A4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6150" name="矩形 1"/>
          <p:cNvSpPr>
            <a:spLocks noChangeArrowheads="1"/>
          </p:cNvSpPr>
          <p:nvPr/>
        </p:nvSpPr>
        <p:spPr bwMode="auto">
          <a:xfrm>
            <a:off x="1773767" y="2660651"/>
            <a:ext cx="7905751" cy="127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pPr eaLnBrk="1" hangingPunct="1">
              <a:buFont typeface="Arial" pitchFamily="34" charset="0"/>
              <a:buNone/>
            </a:pPr>
            <a:r>
              <a:rPr lang="zh-CN" altLang="en-US" sz="3700">
                <a:latin typeface="微软雅黑" pitchFamily="34" charset="-122"/>
                <a:ea typeface="微软雅黑" pitchFamily="34" charset="-122"/>
              </a:rPr>
              <a:t>入学入托儿童预防接种信息管理平台</a:t>
            </a:r>
          </a:p>
          <a:p>
            <a:pPr eaLnBrk="1" hangingPunct="1"/>
            <a:endParaRPr lang="en-US" altLang="zh-CN" sz="3700" b="1">
              <a:solidFill>
                <a:srgbClr val="767676"/>
              </a:solidFill>
              <a:latin typeface="微软雅黑" pitchFamily="34" charset="-122"/>
              <a:ea typeface="微软雅黑" pitchFamily="34" charset="-122"/>
            </a:endParaRPr>
          </a:p>
        </p:txBody>
      </p:sp>
    </p:spTree>
    <p:extLst>
      <p:ext uri="{BB962C8B-B14F-4D97-AF65-F5344CB8AC3E}">
        <p14:creationId xmlns:p14="http://schemas.microsoft.com/office/powerpoint/2010/main" val="2392953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150"/>
                                        </p:tgtEl>
                                        <p:attrNameLst>
                                          <p:attrName>style.visibility</p:attrName>
                                        </p:attrNameLst>
                                      </p:cBhvr>
                                      <p:to>
                                        <p:strVal val="visible"/>
                                      </p:to>
                                    </p:set>
                                    <p:anim calcmode="lin" valueType="num">
                                      <p:cBhvr additive="base">
                                        <p:cTn id="11" dur="500" fill="hold"/>
                                        <p:tgtEl>
                                          <p:spTgt spid="6150"/>
                                        </p:tgtEl>
                                        <p:attrNameLst>
                                          <p:attrName>ppt_x</p:attrName>
                                        </p:attrNameLst>
                                      </p:cBhvr>
                                      <p:tavLst>
                                        <p:tav tm="0">
                                          <p:val>
                                            <p:strVal val="0-#ppt_w/2"/>
                                          </p:val>
                                        </p:tav>
                                        <p:tav tm="100000">
                                          <p:val>
                                            <p:strVal val="#ppt_x"/>
                                          </p:val>
                                        </p:tav>
                                      </p:tavLst>
                                    </p:anim>
                                    <p:anim calcmode="lin" valueType="num">
                                      <p:cBhvr additive="base">
                                        <p:cTn id="12"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0007600" y="838200"/>
            <a:ext cx="4165600" cy="1549400"/>
          </a:xfrm>
          <a:custGeom>
            <a:avLst/>
            <a:gdLst>
              <a:gd name="connsiteX0" fmla="*/ 0 w 3124200"/>
              <a:gd name="connsiteY0" fmla="*/ 0 h 1162050"/>
              <a:gd name="connsiteX1" fmla="*/ 1123950 w 3124200"/>
              <a:gd name="connsiteY1" fmla="*/ 1162050 h 1162050"/>
              <a:gd name="connsiteX2" fmla="*/ 3124200 w 3124200"/>
              <a:gd name="connsiteY2" fmla="*/ 781050 h 1162050"/>
              <a:gd name="connsiteX3" fmla="*/ 0 w 3124200"/>
              <a:gd name="connsiteY3" fmla="*/ 0 h 1162050"/>
            </a:gdLst>
            <a:ahLst/>
            <a:cxnLst>
              <a:cxn ang="0">
                <a:pos x="connsiteX0" y="connsiteY0"/>
              </a:cxn>
              <a:cxn ang="0">
                <a:pos x="connsiteX1" y="connsiteY1"/>
              </a:cxn>
              <a:cxn ang="0">
                <a:pos x="connsiteX2" y="connsiteY2"/>
              </a:cxn>
              <a:cxn ang="0">
                <a:pos x="connsiteX3" y="connsiteY3"/>
              </a:cxn>
            </a:cxnLst>
            <a:rect l="l" t="t" r="r" b="b"/>
            <a:pathLst>
              <a:path w="3124200" h="1162050">
                <a:moveTo>
                  <a:pt x="0" y="0"/>
                </a:moveTo>
                <a:lnTo>
                  <a:pt x="1123950" y="1162050"/>
                </a:lnTo>
                <a:lnTo>
                  <a:pt x="3124200" y="781050"/>
                </a:lnTo>
                <a:lnTo>
                  <a:pt x="0" y="0"/>
                </a:lnTo>
                <a:close/>
              </a:path>
            </a:pathLst>
          </a:custGeom>
          <a:solidFill>
            <a:srgbClr val="29A4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6" name="直角三角形 5"/>
          <p:cNvSpPr/>
          <p:nvPr/>
        </p:nvSpPr>
        <p:spPr>
          <a:xfrm flipH="1" flipV="1">
            <a:off x="6838951" y="-29633"/>
            <a:ext cx="5365749" cy="1488017"/>
          </a:xfrm>
          <a:prstGeom prst="rtTriangle">
            <a:avLst/>
          </a:prstGeom>
          <a:solidFill>
            <a:srgbClr val="EE0F68"/>
          </a:solidFill>
          <a:ln>
            <a:noFill/>
          </a:ln>
          <a:effectLst>
            <a:outerShdw blurRad="76200" dist="38100" dir="8100000" sx="100500" sy="100500" algn="tr"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2533" name="TextBox 10"/>
          <p:cNvSpPr txBox="1">
            <a:spLocks noChangeArrowheads="1"/>
          </p:cNvSpPr>
          <p:nvPr/>
        </p:nvSpPr>
        <p:spPr bwMode="auto">
          <a:xfrm rot="951325">
            <a:off x="9228667" y="464295"/>
            <a:ext cx="271145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a:solidFill>
                  <a:schemeClr val="bg1"/>
                </a:solidFill>
                <a:latin typeface="微软雅黑" pitchFamily="34" charset="-122"/>
                <a:ea typeface="微软雅黑" pitchFamily="34" charset="-122"/>
              </a:rPr>
              <a:t>入学查验补种管理</a:t>
            </a:r>
            <a:endParaRPr lang="en-US" altLang="zh-CN" b="1">
              <a:solidFill>
                <a:schemeClr val="bg1"/>
              </a:solidFill>
              <a:latin typeface="微软雅黑" pitchFamily="34" charset="-122"/>
              <a:ea typeface="微软雅黑" pitchFamily="34" charset="-122"/>
            </a:endParaRPr>
          </a:p>
        </p:txBody>
      </p:sp>
      <p:sp>
        <p:nvSpPr>
          <p:cNvPr id="22534" name="矩形 1"/>
          <p:cNvSpPr>
            <a:spLocks noChangeArrowheads="1"/>
          </p:cNvSpPr>
          <p:nvPr/>
        </p:nvSpPr>
        <p:spPr bwMode="auto">
          <a:xfrm>
            <a:off x="332318" y="762000"/>
            <a:ext cx="97959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p>
            <a:pPr indent="609585">
              <a:lnSpc>
                <a:spcPct val="150000"/>
              </a:lnSpc>
              <a:spcBef>
                <a:spcPts val="800"/>
              </a:spcBef>
              <a:spcAft>
                <a:spcPts val="800"/>
              </a:spcAft>
            </a:pPr>
            <a:r>
              <a:rPr lang="zh-CN" altLang="en-US">
                <a:latin typeface="微软雅黑" pitchFamily="34" charset="-122"/>
                <a:ea typeface="微软雅黑" pitchFamily="34" charset="-122"/>
              </a:rPr>
              <a:t>常州市入托入学接种证查验和疫苗补种平台；疾控、社区、学校都使用该系统进行补种通知出具，报表统计，分析；</a:t>
            </a:r>
          </a:p>
        </p:txBody>
      </p:sp>
      <p:pic>
        <p:nvPicPr>
          <p:cNvPr id="22535" name="Picture 8" descr="C:\Users\Administrator.PC-201704071612\AppData\Roaming\Tencent\Users\497344858\QQ\WinTemp\RichOle\MP9}Q`}{UHD~6JQ4INBX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1" y="1905000"/>
            <a:ext cx="89535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51615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5665" y="1876965"/>
            <a:ext cx="12197665" cy="4170219"/>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流行现状</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47" name="矩形 46"/>
          <p:cNvSpPr/>
          <p:nvPr/>
        </p:nvSpPr>
        <p:spPr>
          <a:xfrm>
            <a:off x="1580269" y="2173347"/>
            <a:ext cx="8842553" cy="523216"/>
          </a:xfrm>
          <a:prstGeom prst="rect">
            <a:avLst/>
          </a:prstGeom>
        </p:spPr>
        <p:txBody>
          <a:bodyPr wrap="square" lIns="91436" tIns="45718" rIns="91436" bIns="45718">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学校常见传染病</a:t>
            </a:r>
            <a:r>
              <a:rPr lang="zh-CN" altLang="en-US" sz="2800" dirty="0" smtClean="0">
                <a:solidFill>
                  <a:schemeClr val="bg1"/>
                </a:solidFill>
                <a:latin typeface="微软雅黑" panose="020B0503020204020204" pitchFamily="34" charset="-122"/>
                <a:ea typeface="微软雅黑" panose="020B0503020204020204" pitchFamily="34" charset="-122"/>
              </a:rPr>
              <a:t>发病情况</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graphicFrame>
        <p:nvGraphicFramePr>
          <p:cNvPr id="22" name="内容占位符 9"/>
          <p:cNvGraphicFramePr>
            <a:graphicFrameLocks noGrp="1"/>
          </p:cNvGraphicFramePr>
          <p:nvPr>
            <p:ph idx="1"/>
            <p:extLst>
              <p:ext uri="{D42A27DB-BD31-4B8C-83A1-F6EECF244321}">
                <p14:modId xmlns:p14="http://schemas.microsoft.com/office/powerpoint/2010/main" val="3468441635"/>
              </p:ext>
            </p:extLst>
          </p:nvPr>
        </p:nvGraphicFramePr>
        <p:xfrm>
          <a:off x="990694" y="2821745"/>
          <a:ext cx="10707820" cy="3171901"/>
        </p:xfrm>
        <a:graphic>
          <a:graphicData uri="http://schemas.openxmlformats.org/drawingml/2006/table">
            <a:tbl>
              <a:tblPr firstRow="1" bandRow="1">
                <a:tableStyleId>{93296810-A885-4BE3-A3E7-6D5BEEA58F35}</a:tableStyleId>
              </a:tblPr>
              <a:tblGrid>
                <a:gridCol w="2517082"/>
                <a:gridCol w="2013562"/>
                <a:gridCol w="1384325"/>
                <a:gridCol w="1510171"/>
                <a:gridCol w="1833784"/>
                <a:gridCol w="1448896"/>
              </a:tblGrid>
              <a:tr h="545569">
                <a:tc>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人群</a:t>
                      </a:r>
                      <a:endParaRPr lang="zh-CN" altLang="en-US"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c gridSpan="5">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发病前五位</a:t>
                      </a:r>
                      <a:endParaRPr lang="zh-CN" altLang="en-US"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c hMerge="1">
                  <a:txBody>
                    <a:bodyPr/>
                    <a:lstStyle/>
                    <a:p>
                      <a:pPr algn="ctr" fontAlgn="ctr"/>
                      <a:endParaRPr lang="zh-CN" altLang="en-US" sz="20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tc>
                <a:tc hMerge="1">
                  <a:txBody>
                    <a:bodyPr/>
                    <a:lstStyle/>
                    <a:p>
                      <a:pPr algn="ctr" fontAlgn="ctr"/>
                      <a:endParaRPr lang="zh-CN" altLang="en-US" sz="20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tc>
                <a:tc hMerge="1">
                  <a:txBody>
                    <a:bodyPr/>
                    <a:lstStyle/>
                    <a:p>
                      <a:pPr algn="ctr" fontAlgn="ctr"/>
                      <a:endParaRPr lang="zh-CN" altLang="en-US"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c hMerge="1">
                  <a:txBody>
                    <a:bodyPr/>
                    <a:lstStyle/>
                    <a:p>
                      <a:pPr algn="ctr" fontAlgn="ctr"/>
                      <a:endParaRPr lang="zh-CN" altLang="en-US"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tc>
              </a:tr>
              <a:tr h="1313166">
                <a:tc>
                  <a:txBody>
                    <a:bodyPr/>
                    <a:lstStyle/>
                    <a:p>
                      <a:pPr algn="ctr" fontAlgn="ctr"/>
                      <a:r>
                        <a:rPr lang="zh-CN" altLang="en-US" sz="1800" b="0" i="0" u="none" strike="noStrike" dirty="0" smtClean="0">
                          <a:solidFill>
                            <a:schemeClr val="bg1"/>
                          </a:solidFill>
                          <a:effectLst/>
                          <a:latin typeface="微软雅黑" panose="020B0503020204020204" pitchFamily="34" charset="-122"/>
                          <a:ea typeface="微软雅黑" panose="020B0503020204020204" pitchFamily="34" charset="-122"/>
                        </a:rPr>
                        <a:t>幼托儿童</a:t>
                      </a:r>
                      <a:endParaRPr lang="zh-CN" altLang="en-US" sz="18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c>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手足口</a:t>
                      </a:r>
                      <a:r>
                        <a:rPr lang="zh-CN" altLang="en-US" sz="1200" b="0" i="0" u="none" strike="noStrike" dirty="0" smtClean="0">
                          <a:solidFill>
                            <a:schemeClr val="bg1"/>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chemeClr val="bg1"/>
                          </a:solidFill>
                          <a:effectLst/>
                          <a:latin typeface="微软雅黑" panose="020B0503020204020204" pitchFamily="34" charset="-122"/>
                          <a:ea typeface="微软雅黑" panose="020B0503020204020204" pitchFamily="34" charset="-122"/>
                        </a:rPr>
                        <a:t>3000</a:t>
                      </a:r>
                      <a:r>
                        <a:rPr lang="zh-CN" altLang="en-US" sz="1200" b="0" i="0" u="none" strike="noStrike" dirty="0" smtClean="0">
                          <a:solidFill>
                            <a:schemeClr val="bg1"/>
                          </a:solidFill>
                          <a:effectLst/>
                          <a:latin typeface="微软雅黑" panose="020B0503020204020204" pitchFamily="34" charset="-122"/>
                          <a:ea typeface="微软雅黑" panose="020B0503020204020204" pitchFamily="34" charset="-122"/>
                        </a:rPr>
                        <a:t>例</a:t>
                      </a:r>
                      <a:r>
                        <a:rPr lang="en-US" altLang="zh-CN" sz="1200" b="0" i="0" u="none" strike="noStrike" dirty="0" smtClean="0">
                          <a:solidFill>
                            <a:schemeClr val="bg1"/>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chemeClr val="bg1"/>
                          </a:solidFill>
                          <a:effectLst/>
                          <a:latin typeface="微软雅黑" panose="020B0503020204020204" pitchFamily="34" charset="-122"/>
                          <a:ea typeface="微软雅黑" panose="020B0503020204020204" pitchFamily="34" charset="-122"/>
                        </a:rPr>
                        <a:t>年）</a:t>
                      </a:r>
                      <a:endParaRPr lang="en-US" altLang="zh-CN" sz="12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c>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水痘</a:t>
                      </a:r>
                      <a:endParaRPr lang="en-US" altLang="zh-CN" sz="2000" b="0" i="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c>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流腮</a:t>
                      </a:r>
                      <a:endParaRPr lang="en-US" altLang="zh-CN" sz="2000" b="0" i="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c>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猩红热</a:t>
                      </a:r>
                      <a:endParaRPr lang="en-US" altLang="zh-CN" sz="2000" b="0" i="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c>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流感</a:t>
                      </a:r>
                      <a:endParaRPr lang="en-US" altLang="zh-CN" sz="2000" b="0" i="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r>
              <a:tr h="1313166">
                <a:tc>
                  <a:txBody>
                    <a:bodyPr/>
                    <a:lstStyle/>
                    <a:p>
                      <a:pPr marL="0" algn="ctr" defTabSz="914400" rtl="0" eaLnBrk="1" fontAlgn="ctr" latinLnBrk="0" hangingPunct="1"/>
                      <a:r>
                        <a:rPr lang="zh-CN" altLang="en-US" sz="1800" b="0" i="0" u="none" strike="noStrike" kern="1200" dirty="0" smtClean="0">
                          <a:solidFill>
                            <a:schemeClr val="bg1"/>
                          </a:solidFill>
                          <a:effectLst/>
                          <a:latin typeface="微软雅黑" panose="020B0503020204020204" pitchFamily="34" charset="-122"/>
                          <a:ea typeface="微软雅黑" panose="020B0503020204020204" pitchFamily="34" charset="-122"/>
                          <a:cs typeface="+mn-cs"/>
                        </a:rPr>
                        <a:t>学生</a:t>
                      </a:r>
                      <a:endParaRPr lang="zh-CN" altLang="en-US" sz="1800" b="0"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9525" marR="9525" marT="9525" marB="0" anchor="ctr">
                    <a:noFill/>
                  </a:tcPr>
                </a:tc>
                <a:tc>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水痘</a:t>
                      </a:r>
                      <a:r>
                        <a:rPr lang="en-US" altLang="zh-CN" sz="2000" b="0" i="0" u="none" strike="noStrike" dirty="0" smtClean="0">
                          <a:solidFill>
                            <a:schemeClr val="bg1"/>
                          </a:solidFill>
                          <a:effectLst/>
                          <a:latin typeface="微软雅黑" panose="020B0503020204020204" pitchFamily="34" charset="-122"/>
                          <a:ea typeface="微软雅黑" panose="020B0503020204020204" pitchFamily="34" charset="-122"/>
                        </a:rPr>
                        <a:t/>
                      </a:r>
                      <a:br>
                        <a:rPr lang="en-US" altLang="zh-CN" sz="2000" b="0" i="0" u="none" strike="noStrike" dirty="0" smtClean="0">
                          <a:solidFill>
                            <a:schemeClr val="bg1"/>
                          </a:solidFill>
                          <a:effectLst/>
                          <a:latin typeface="微软雅黑" panose="020B0503020204020204" pitchFamily="34" charset="-122"/>
                          <a:ea typeface="微软雅黑" panose="020B0503020204020204" pitchFamily="34" charset="-122"/>
                        </a:rPr>
                      </a:br>
                      <a:r>
                        <a:rPr lang="zh-CN" altLang="en-US" sz="1200" b="0" i="0" u="none" strike="noStrike" dirty="0" smtClean="0">
                          <a:solidFill>
                            <a:schemeClr val="bg1"/>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chemeClr val="bg1"/>
                          </a:solidFill>
                          <a:effectLst/>
                          <a:latin typeface="微软雅黑" panose="020B0503020204020204" pitchFamily="34" charset="-122"/>
                          <a:ea typeface="微软雅黑" panose="020B0503020204020204" pitchFamily="34" charset="-122"/>
                        </a:rPr>
                        <a:t>1000</a:t>
                      </a:r>
                      <a:r>
                        <a:rPr lang="zh-CN" altLang="en-US" sz="1200" b="0" i="0" u="none" strike="noStrike" dirty="0" smtClean="0">
                          <a:solidFill>
                            <a:schemeClr val="bg1"/>
                          </a:solidFill>
                          <a:effectLst/>
                          <a:latin typeface="微软雅黑" panose="020B0503020204020204" pitchFamily="34" charset="-122"/>
                          <a:ea typeface="微软雅黑" panose="020B0503020204020204" pitchFamily="34" charset="-122"/>
                        </a:rPr>
                        <a:t>例</a:t>
                      </a:r>
                      <a:r>
                        <a:rPr lang="en-US" altLang="zh-CN" sz="1200" b="0" i="0" u="none" strike="noStrike" dirty="0" smtClean="0">
                          <a:solidFill>
                            <a:schemeClr val="bg1"/>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chemeClr val="bg1"/>
                          </a:solidFill>
                          <a:effectLst/>
                          <a:latin typeface="微软雅黑" panose="020B0503020204020204" pitchFamily="34" charset="-122"/>
                          <a:ea typeface="微软雅黑" panose="020B0503020204020204" pitchFamily="34" charset="-122"/>
                        </a:rPr>
                        <a:t>年）</a:t>
                      </a:r>
                      <a:endParaRPr lang="en-US" altLang="zh-CN" sz="1200" b="0" i="0" u="none" strike="noStrike" dirty="0" smtClean="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c>
                  <a:txBody>
                    <a:bodyPr/>
                    <a:lstStyle/>
                    <a:p>
                      <a:pPr marL="0" algn="ctr" defTabSz="914400" rtl="0" eaLnBrk="1" fontAlgn="ctr" latinLnBrk="0" hangingPunct="1"/>
                      <a:r>
                        <a:rPr lang="zh-CN" altLang="en-US" sz="2000" b="0" i="0" u="none" strike="noStrike" kern="1200" dirty="0" smtClean="0">
                          <a:solidFill>
                            <a:schemeClr val="bg1"/>
                          </a:solidFill>
                          <a:effectLst/>
                          <a:latin typeface="微软雅黑" panose="020B0503020204020204" pitchFamily="34" charset="-122"/>
                          <a:ea typeface="微软雅黑" panose="020B0503020204020204" pitchFamily="34" charset="-122"/>
                          <a:cs typeface="+mn-cs"/>
                        </a:rPr>
                        <a:t>流感</a:t>
                      </a:r>
                      <a:endParaRPr lang="en-US" altLang="zh-CN" sz="2000" b="0" i="0" u="none" strike="noStrike" kern="1200" dirty="0" smtClean="0">
                        <a:solidFill>
                          <a:schemeClr val="bg1"/>
                        </a:solidFill>
                        <a:effectLst/>
                        <a:latin typeface="微软雅黑" panose="020B0503020204020204" pitchFamily="34" charset="-122"/>
                        <a:ea typeface="微软雅黑" panose="020B0503020204020204" pitchFamily="34" charset="-122"/>
                        <a:cs typeface="+mn-cs"/>
                      </a:endParaRPr>
                    </a:p>
                  </a:txBody>
                  <a:tcPr marL="9525" marR="9525" marT="9525" marB="0" anchor="ctr">
                    <a:noFill/>
                  </a:tcPr>
                </a:tc>
                <a:tc>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手足口</a:t>
                      </a:r>
                      <a:endParaRPr lang="en-US" altLang="zh-CN"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c>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流腮</a:t>
                      </a:r>
                      <a:endParaRPr lang="en-US" altLang="zh-CN"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c>
                  <a:txBody>
                    <a:bodyPr/>
                    <a:lstStyle/>
                    <a:p>
                      <a:pPr algn="ctr"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感染性腹泻</a:t>
                      </a:r>
                      <a:endParaRPr lang="en-US" altLang="zh-CN" sz="20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noFill/>
                  </a:tcPr>
                </a:tc>
              </a:tr>
            </a:tbl>
          </a:graphicData>
        </a:graphic>
      </p:graphicFrame>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32385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0007600" y="838200"/>
            <a:ext cx="4165600" cy="1549400"/>
          </a:xfrm>
          <a:custGeom>
            <a:avLst/>
            <a:gdLst>
              <a:gd name="connsiteX0" fmla="*/ 0 w 3124200"/>
              <a:gd name="connsiteY0" fmla="*/ 0 h 1162050"/>
              <a:gd name="connsiteX1" fmla="*/ 1123950 w 3124200"/>
              <a:gd name="connsiteY1" fmla="*/ 1162050 h 1162050"/>
              <a:gd name="connsiteX2" fmla="*/ 3124200 w 3124200"/>
              <a:gd name="connsiteY2" fmla="*/ 781050 h 1162050"/>
              <a:gd name="connsiteX3" fmla="*/ 0 w 3124200"/>
              <a:gd name="connsiteY3" fmla="*/ 0 h 1162050"/>
            </a:gdLst>
            <a:ahLst/>
            <a:cxnLst>
              <a:cxn ang="0">
                <a:pos x="connsiteX0" y="connsiteY0"/>
              </a:cxn>
              <a:cxn ang="0">
                <a:pos x="connsiteX1" y="connsiteY1"/>
              </a:cxn>
              <a:cxn ang="0">
                <a:pos x="connsiteX2" y="connsiteY2"/>
              </a:cxn>
              <a:cxn ang="0">
                <a:pos x="connsiteX3" y="connsiteY3"/>
              </a:cxn>
            </a:cxnLst>
            <a:rect l="l" t="t" r="r" b="b"/>
            <a:pathLst>
              <a:path w="3124200" h="1162050">
                <a:moveTo>
                  <a:pt x="0" y="0"/>
                </a:moveTo>
                <a:lnTo>
                  <a:pt x="1123950" y="1162050"/>
                </a:lnTo>
                <a:lnTo>
                  <a:pt x="3124200" y="781050"/>
                </a:lnTo>
                <a:lnTo>
                  <a:pt x="0" y="0"/>
                </a:lnTo>
                <a:close/>
              </a:path>
            </a:pathLst>
          </a:custGeom>
          <a:solidFill>
            <a:srgbClr val="29A4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6" name="直角三角形 5"/>
          <p:cNvSpPr/>
          <p:nvPr/>
        </p:nvSpPr>
        <p:spPr>
          <a:xfrm flipH="1" flipV="1">
            <a:off x="6838951" y="-29633"/>
            <a:ext cx="5365749" cy="1488017"/>
          </a:xfrm>
          <a:prstGeom prst="rtTriangle">
            <a:avLst/>
          </a:prstGeom>
          <a:solidFill>
            <a:srgbClr val="EE0F68"/>
          </a:solidFill>
          <a:ln>
            <a:noFill/>
          </a:ln>
          <a:effectLst>
            <a:outerShdw blurRad="76200" dist="38100" dir="8100000" sx="100500" sy="100500" algn="tr"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3557" name="TextBox 10"/>
          <p:cNvSpPr txBox="1">
            <a:spLocks noChangeArrowheads="1"/>
          </p:cNvSpPr>
          <p:nvPr/>
        </p:nvSpPr>
        <p:spPr bwMode="auto">
          <a:xfrm rot="951325">
            <a:off x="9228667" y="464295"/>
            <a:ext cx="271145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a:solidFill>
                  <a:schemeClr val="bg1"/>
                </a:solidFill>
                <a:latin typeface="微软雅黑" pitchFamily="34" charset="-122"/>
                <a:ea typeface="微软雅黑" pitchFamily="34" charset="-122"/>
              </a:rPr>
              <a:t>入学查验补种管理</a:t>
            </a:r>
            <a:endParaRPr lang="en-US" altLang="zh-CN" b="1">
              <a:solidFill>
                <a:schemeClr val="bg1"/>
              </a:solidFill>
              <a:latin typeface="微软雅黑" pitchFamily="34" charset="-122"/>
              <a:ea typeface="微软雅黑" pitchFamily="34" charset="-122"/>
            </a:endParaRPr>
          </a:p>
        </p:txBody>
      </p:sp>
      <p:sp>
        <p:nvSpPr>
          <p:cNvPr id="8" name="椭圆 7"/>
          <p:cNvSpPr/>
          <p:nvPr/>
        </p:nvSpPr>
        <p:spPr>
          <a:xfrm>
            <a:off x="9239251" y="952501"/>
            <a:ext cx="1047749"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pic>
        <p:nvPicPr>
          <p:cNvPr id="23559" name="Picture 8" descr="C:\Users\Administrator.PC-201704071612\AppData\Roaming\Tencent\Users\497344858\QQ\WinTemp\RichOle\`WYP4@M}U}0)}Z])(2934B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8301"/>
            <a:ext cx="117094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99519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0007600" y="838200"/>
            <a:ext cx="4165600" cy="1549400"/>
          </a:xfrm>
          <a:custGeom>
            <a:avLst/>
            <a:gdLst>
              <a:gd name="connsiteX0" fmla="*/ 0 w 3124200"/>
              <a:gd name="connsiteY0" fmla="*/ 0 h 1162050"/>
              <a:gd name="connsiteX1" fmla="*/ 1123950 w 3124200"/>
              <a:gd name="connsiteY1" fmla="*/ 1162050 h 1162050"/>
              <a:gd name="connsiteX2" fmla="*/ 3124200 w 3124200"/>
              <a:gd name="connsiteY2" fmla="*/ 781050 h 1162050"/>
              <a:gd name="connsiteX3" fmla="*/ 0 w 3124200"/>
              <a:gd name="connsiteY3" fmla="*/ 0 h 1162050"/>
            </a:gdLst>
            <a:ahLst/>
            <a:cxnLst>
              <a:cxn ang="0">
                <a:pos x="connsiteX0" y="connsiteY0"/>
              </a:cxn>
              <a:cxn ang="0">
                <a:pos x="connsiteX1" y="connsiteY1"/>
              </a:cxn>
              <a:cxn ang="0">
                <a:pos x="connsiteX2" y="connsiteY2"/>
              </a:cxn>
              <a:cxn ang="0">
                <a:pos x="connsiteX3" y="connsiteY3"/>
              </a:cxn>
            </a:cxnLst>
            <a:rect l="l" t="t" r="r" b="b"/>
            <a:pathLst>
              <a:path w="3124200" h="1162050">
                <a:moveTo>
                  <a:pt x="0" y="0"/>
                </a:moveTo>
                <a:lnTo>
                  <a:pt x="1123950" y="1162050"/>
                </a:lnTo>
                <a:lnTo>
                  <a:pt x="3124200" y="781050"/>
                </a:lnTo>
                <a:lnTo>
                  <a:pt x="0" y="0"/>
                </a:lnTo>
                <a:close/>
              </a:path>
            </a:pathLst>
          </a:custGeom>
          <a:solidFill>
            <a:srgbClr val="29A4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6" name="直角三角形 5"/>
          <p:cNvSpPr/>
          <p:nvPr/>
        </p:nvSpPr>
        <p:spPr>
          <a:xfrm flipH="1" flipV="1">
            <a:off x="6838951" y="-29633"/>
            <a:ext cx="5365749" cy="1488017"/>
          </a:xfrm>
          <a:prstGeom prst="rtTriangle">
            <a:avLst/>
          </a:prstGeom>
          <a:solidFill>
            <a:srgbClr val="EE0F68"/>
          </a:solidFill>
          <a:ln>
            <a:noFill/>
          </a:ln>
          <a:effectLst>
            <a:outerShdw blurRad="76200" dist="38100" dir="8100000" sx="100500" sy="100500" algn="tr"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4581" name="矩形 1"/>
          <p:cNvSpPr>
            <a:spLocks noChangeArrowheads="1"/>
          </p:cNvSpPr>
          <p:nvPr/>
        </p:nvSpPr>
        <p:spPr bwMode="auto">
          <a:xfrm>
            <a:off x="332318" y="836085"/>
            <a:ext cx="979593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p>
            <a:pPr indent="609585">
              <a:lnSpc>
                <a:spcPct val="150000"/>
              </a:lnSpc>
              <a:spcBef>
                <a:spcPts val="800"/>
              </a:spcBef>
              <a:spcAft>
                <a:spcPts val="800"/>
              </a:spcAft>
            </a:pPr>
            <a:r>
              <a:rPr lang="zh-CN" altLang="en-US">
                <a:latin typeface="微软雅黑" pitchFamily="34" charset="-122"/>
                <a:ea typeface="微软雅黑" pitchFamily="34" charset="-122"/>
              </a:rPr>
              <a:t>入托入学儿童资料采集使用</a:t>
            </a:r>
            <a:r>
              <a:rPr lang="en-US" altLang="zh-CN">
                <a:latin typeface="微软雅黑" pitchFamily="34" charset="-122"/>
                <a:ea typeface="微软雅黑" pitchFamily="34" charset="-122"/>
              </a:rPr>
              <a:t>【</a:t>
            </a:r>
            <a:r>
              <a:rPr lang="zh-CN" altLang="en-US">
                <a:latin typeface="微软雅黑" pitchFamily="34" charset="-122"/>
                <a:ea typeface="微软雅黑" pitchFamily="34" charset="-122"/>
              </a:rPr>
              <a:t>新生入学</a:t>
            </a:r>
            <a:r>
              <a:rPr lang="en-US" altLang="zh-CN">
                <a:latin typeface="微软雅黑" pitchFamily="34" charset="-122"/>
                <a:ea typeface="微软雅黑" pitchFamily="34" charset="-122"/>
              </a:rPr>
              <a:t>】</a:t>
            </a:r>
            <a:r>
              <a:rPr lang="zh-CN" altLang="en-US">
                <a:latin typeface="微软雅黑" pitchFamily="34" charset="-122"/>
                <a:ea typeface="微软雅黑" pitchFamily="34" charset="-122"/>
              </a:rPr>
              <a:t>模块。</a:t>
            </a:r>
          </a:p>
        </p:txBody>
      </p:sp>
      <p:sp>
        <p:nvSpPr>
          <p:cNvPr id="24582" name="TextBox 10"/>
          <p:cNvSpPr txBox="1">
            <a:spLocks noChangeArrowheads="1"/>
          </p:cNvSpPr>
          <p:nvPr/>
        </p:nvSpPr>
        <p:spPr bwMode="auto">
          <a:xfrm rot="951325">
            <a:off x="9228667" y="464295"/>
            <a:ext cx="271145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a:solidFill>
                  <a:schemeClr val="bg1"/>
                </a:solidFill>
                <a:latin typeface="微软雅黑" pitchFamily="34" charset="-122"/>
                <a:ea typeface="微软雅黑" pitchFamily="34" charset="-122"/>
              </a:rPr>
              <a:t>入学查验补种管理</a:t>
            </a:r>
            <a:endParaRPr lang="en-US" altLang="zh-CN" b="1">
              <a:solidFill>
                <a:schemeClr val="bg1"/>
              </a:solidFill>
              <a:latin typeface="微软雅黑" pitchFamily="34" charset="-122"/>
              <a:ea typeface="微软雅黑" pitchFamily="34" charset="-122"/>
            </a:endParaRPr>
          </a:p>
        </p:txBody>
      </p:sp>
      <p:pic>
        <p:nvPicPr>
          <p:cNvPr id="24583" name="Picture 8" descr="C:\Users\Administrator.PC-201704071612\AppData\Roaming\Tencent\Users\497344858\QQ\WinTemp\RichOle\@M9HGFM~FS@ZW1YWCI~AYC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1"/>
            <a:ext cx="1219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401716"/>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0007600" y="838200"/>
            <a:ext cx="4165600" cy="1549400"/>
          </a:xfrm>
          <a:custGeom>
            <a:avLst/>
            <a:gdLst>
              <a:gd name="connsiteX0" fmla="*/ 0 w 3124200"/>
              <a:gd name="connsiteY0" fmla="*/ 0 h 1162050"/>
              <a:gd name="connsiteX1" fmla="*/ 1123950 w 3124200"/>
              <a:gd name="connsiteY1" fmla="*/ 1162050 h 1162050"/>
              <a:gd name="connsiteX2" fmla="*/ 3124200 w 3124200"/>
              <a:gd name="connsiteY2" fmla="*/ 781050 h 1162050"/>
              <a:gd name="connsiteX3" fmla="*/ 0 w 3124200"/>
              <a:gd name="connsiteY3" fmla="*/ 0 h 1162050"/>
            </a:gdLst>
            <a:ahLst/>
            <a:cxnLst>
              <a:cxn ang="0">
                <a:pos x="connsiteX0" y="connsiteY0"/>
              </a:cxn>
              <a:cxn ang="0">
                <a:pos x="connsiteX1" y="connsiteY1"/>
              </a:cxn>
              <a:cxn ang="0">
                <a:pos x="connsiteX2" y="connsiteY2"/>
              </a:cxn>
              <a:cxn ang="0">
                <a:pos x="connsiteX3" y="connsiteY3"/>
              </a:cxn>
            </a:cxnLst>
            <a:rect l="l" t="t" r="r" b="b"/>
            <a:pathLst>
              <a:path w="3124200" h="1162050">
                <a:moveTo>
                  <a:pt x="0" y="0"/>
                </a:moveTo>
                <a:lnTo>
                  <a:pt x="1123950" y="1162050"/>
                </a:lnTo>
                <a:lnTo>
                  <a:pt x="3124200" y="781050"/>
                </a:lnTo>
                <a:lnTo>
                  <a:pt x="0" y="0"/>
                </a:lnTo>
                <a:close/>
              </a:path>
            </a:pathLst>
          </a:custGeom>
          <a:solidFill>
            <a:srgbClr val="29A4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6" name="直角三角形 5"/>
          <p:cNvSpPr/>
          <p:nvPr/>
        </p:nvSpPr>
        <p:spPr>
          <a:xfrm flipH="1" flipV="1">
            <a:off x="6838951" y="-29633"/>
            <a:ext cx="5365749" cy="1488017"/>
          </a:xfrm>
          <a:prstGeom prst="rtTriangle">
            <a:avLst/>
          </a:prstGeom>
          <a:solidFill>
            <a:srgbClr val="EE0F68"/>
          </a:solidFill>
          <a:ln>
            <a:noFill/>
          </a:ln>
          <a:effectLst>
            <a:outerShdw blurRad="76200" dist="38100" dir="8100000" sx="100500" sy="100500" algn="tr"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85" y="139700"/>
            <a:ext cx="1951567" cy="69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矩形 1"/>
          <p:cNvSpPr>
            <a:spLocks noChangeArrowheads="1"/>
          </p:cNvSpPr>
          <p:nvPr/>
        </p:nvSpPr>
        <p:spPr bwMode="auto">
          <a:xfrm>
            <a:off x="595994" y="1635580"/>
            <a:ext cx="10463892" cy="273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p>
            <a:pPr indent="609585">
              <a:lnSpc>
                <a:spcPct val="150000"/>
              </a:lnSpc>
              <a:spcBef>
                <a:spcPts val="800"/>
              </a:spcBef>
              <a:spcAft>
                <a:spcPts val="800"/>
              </a:spcAft>
            </a:pPr>
            <a:r>
              <a:rPr lang="zh-CN" altLang="en-US" sz="2400" b="1" dirty="0">
                <a:latin typeface="微软雅黑" pitchFamily="34" charset="-122"/>
                <a:ea typeface="微软雅黑" pitchFamily="34" charset="-122"/>
              </a:rPr>
              <a:t>无自助查验单的儿童</a:t>
            </a:r>
            <a:r>
              <a:rPr lang="zh-CN" altLang="en-US" sz="2400" dirty="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学校让</a:t>
            </a:r>
            <a:r>
              <a:rPr lang="zh-CN" altLang="en-US" sz="2400" b="1" dirty="0">
                <a:latin typeface="微软雅黑" pitchFamily="34" charset="-122"/>
                <a:ea typeface="微软雅黑" pitchFamily="34" charset="-122"/>
              </a:rPr>
              <a:t>家长去社区医院补完整信息</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ct val="150000"/>
              </a:lnSpc>
              <a:spcBef>
                <a:spcPts val="800"/>
              </a:spcBef>
              <a:spcAft>
                <a:spcPts val="800"/>
              </a:spcAft>
              <a:buFont typeface="Wingdings" panose="05000000000000000000" pitchFamily="2" charset="2"/>
              <a:buChar char="Ø"/>
            </a:pPr>
            <a:r>
              <a:rPr lang="zh-CN" altLang="en-US" sz="2400" dirty="0" smtClean="0">
                <a:latin typeface="微软雅黑" pitchFamily="34" charset="-122"/>
                <a:ea typeface="微软雅黑" pitchFamily="34" charset="-122"/>
              </a:rPr>
              <a:t>在本省建卡的儿童，均可查询到，如查询不到，至常州现住址所在接种点补充信息后即可查验；</a:t>
            </a:r>
            <a:endParaRPr lang="en-US" altLang="zh-CN" sz="2400" dirty="0" smtClean="0">
              <a:latin typeface="微软雅黑" pitchFamily="34" charset="-122"/>
              <a:ea typeface="微软雅黑" pitchFamily="34" charset="-122"/>
            </a:endParaRPr>
          </a:p>
          <a:p>
            <a:pPr marL="342900" indent="-342900">
              <a:lnSpc>
                <a:spcPct val="150000"/>
              </a:lnSpc>
              <a:spcBef>
                <a:spcPts val="800"/>
              </a:spcBef>
              <a:spcAft>
                <a:spcPts val="800"/>
              </a:spcAft>
              <a:buFont typeface="Wingdings" panose="05000000000000000000" pitchFamily="2" charset="2"/>
              <a:buChar char="Ø"/>
            </a:pPr>
            <a:r>
              <a:rPr lang="zh-CN" altLang="en-US" sz="2400" dirty="0" smtClean="0">
                <a:latin typeface="微软雅黑" pitchFamily="34" charset="-122"/>
                <a:ea typeface="微软雅黑" pitchFamily="34" charset="-122"/>
              </a:rPr>
              <a:t>在外省建卡的儿童，至常州现住地所在接种点建卡后即可查验。</a:t>
            </a:r>
            <a:endParaRPr lang="zh-CN" altLang="en-US" sz="2400" dirty="0">
              <a:latin typeface="微软雅黑" pitchFamily="34" charset="-122"/>
              <a:ea typeface="微软雅黑" pitchFamily="34" charset="-122"/>
            </a:endParaRPr>
          </a:p>
        </p:txBody>
      </p:sp>
      <p:sp>
        <p:nvSpPr>
          <p:cNvPr id="27654" name="TextBox 10"/>
          <p:cNvSpPr txBox="1">
            <a:spLocks noChangeArrowheads="1"/>
          </p:cNvSpPr>
          <p:nvPr/>
        </p:nvSpPr>
        <p:spPr bwMode="auto">
          <a:xfrm rot="951325">
            <a:off x="9228667" y="464295"/>
            <a:ext cx="271145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a:solidFill>
                  <a:schemeClr val="bg1"/>
                </a:solidFill>
                <a:latin typeface="微软雅黑" pitchFamily="34" charset="-122"/>
                <a:ea typeface="微软雅黑" pitchFamily="34" charset="-122"/>
              </a:rPr>
              <a:t>入学查验补种管理</a:t>
            </a:r>
            <a:endParaRPr lang="en-US" altLang="zh-CN" b="1">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26518298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2800" b="0" dirty="0"/>
              <a:t>宫颈癌的病因</a:t>
            </a:r>
            <a:endParaRPr lang="en-US" sz="2800" b="0" dirty="0"/>
          </a:p>
        </p:txBody>
      </p:sp>
      <p:pic>
        <p:nvPicPr>
          <p:cNvPr id="3" name="Picture 2" descr="_DSF0161.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302" y="1283111"/>
            <a:ext cx="2960988" cy="4778477"/>
          </a:xfrm>
          <a:prstGeom prst="rect">
            <a:avLst/>
          </a:prstGeom>
          <a:noFill/>
          <a:ln w="19050">
            <a:solidFill>
              <a:srgbClr val="AABFE3"/>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6" descr="JAMA_Womens_Womens_HumanPapillomavirus_JPP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285" y="3768566"/>
            <a:ext cx="3568015" cy="267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占位符 7"/>
          <p:cNvSpPr txBox="1">
            <a:spLocks/>
          </p:cNvSpPr>
          <p:nvPr/>
        </p:nvSpPr>
        <p:spPr bwMode="auto">
          <a:xfrm>
            <a:off x="3738143" y="846757"/>
            <a:ext cx="8011157" cy="499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itchFamily="34" charset="0"/>
              <a:defRPr sz="1600">
                <a:solidFill>
                  <a:schemeClr val="tx1"/>
                </a:solidFill>
                <a:latin typeface="Arial" pitchFamily="34" charset="0"/>
              </a:defRPr>
            </a:lvl1pPr>
            <a:lvl2pPr marL="363538" indent="-323850" eaLnBrk="0" hangingPunct="0">
              <a:spcBef>
                <a:spcPts val="388"/>
              </a:spcBef>
              <a:buClr>
                <a:schemeClr val="accent2"/>
              </a:buClr>
              <a:buFont typeface="Wingdings" pitchFamily="2" charset="2"/>
              <a:buChar char=""/>
              <a:defRPr sz="1600">
                <a:solidFill>
                  <a:schemeClr val="tx1"/>
                </a:solidFill>
                <a:latin typeface="Arial" pitchFamily="34" charset="0"/>
              </a:defRPr>
            </a:lvl2pPr>
            <a:lvl3pPr marL="628650" indent="-269875" eaLnBrk="0" hangingPunct="0">
              <a:spcBef>
                <a:spcPts val="388"/>
              </a:spcBef>
              <a:buClr>
                <a:schemeClr val="accent2"/>
              </a:buClr>
              <a:buSzPct val="80000"/>
              <a:buFont typeface="Wingdings" pitchFamily="2" charset="2"/>
              <a:buChar char=""/>
              <a:defRPr sz="1600">
                <a:solidFill>
                  <a:schemeClr val="tx1"/>
                </a:solidFill>
                <a:latin typeface="Arial" pitchFamily="34" charset="0"/>
              </a:defRPr>
            </a:lvl3pPr>
            <a:lvl4pPr marL="895350" indent="-239713" eaLnBrk="0" hangingPunct="0">
              <a:spcBef>
                <a:spcPts val="338"/>
              </a:spcBef>
              <a:buClr>
                <a:schemeClr val="accent2"/>
              </a:buClr>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50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ts val="500"/>
              </a:spcBef>
              <a:spcAft>
                <a:spcPct val="0"/>
              </a:spcAft>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ts val="500"/>
              </a:spcBef>
              <a:spcAft>
                <a:spcPct val="0"/>
              </a:spcAft>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ts val="500"/>
              </a:spcBef>
              <a:spcAft>
                <a:spcPct val="0"/>
              </a:spcAft>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ts val="500"/>
              </a:spcBef>
              <a:spcAft>
                <a:spcPct val="0"/>
              </a:spcAft>
              <a:buFont typeface="Arial" pitchFamily="34" charset="0"/>
              <a:buChar char="•"/>
              <a:defRPr sz="1600">
                <a:solidFill>
                  <a:schemeClr val="tx1"/>
                </a:solidFill>
                <a:latin typeface="Arial" pitchFamily="34" charset="0"/>
              </a:defRPr>
            </a:lvl9pPr>
          </a:lstStyle>
          <a:p>
            <a:pPr marL="285750" indent="-285750" eaLnBrk="1" hangingPunct="1">
              <a:lnSpc>
                <a:spcPct val="150000"/>
              </a:lnSpc>
              <a:spcBef>
                <a:spcPct val="20000"/>
              </a:spcBef>
              <a:buFont typeface="Wingdings" panose="05000000000000000000" pitchFamily="2" charset="2"/>
              <a:buChar char="n"/>
            </a:pPr>
            <a:r>
              <a:rPr lang="en-US" altLang="zh-CN" sz="2400" dirty="0">
                <a:solidFill>
                  <a:schemeClr val="tx2"/>
                </a:solidFill>
                <a:latin typeface="微软雅黑" panose="020B0503020204020204" pitchFamily="34" charset="-122"/>
                <a:ea typeface="微软雅黑" panose="020B0503020204020204" pitchFamily="34" charset="-122"/>
              </a:rPr>
              <a:t>2008</a:t>
            </a:r>
            <a:r>
              <a:rPr lang="zh-CN" altLang="en-US" sz="2400" dirty="0">
                <a:solidFill>
                  <a:schemeClr val="tx2"/>
                </a:solidFill>
                <a:latin typeface="微软雅黑" panose="020B0503020204020204" pitchFamily="34" charset="-122"/>
                <a:ea typeface="微软雅黑" panose="020B0503020204020204" pitchFamily="34" charset="-122"/>
              </a:rPr>
              <a:t>年诺贝尔医学奖获得者</a:t>
            </a:r>
            <a:r>
              <a:rPr lang="en-US" altLang="zh-CN" sz="2400" dirty="0">
                <a:solidFill>
                  <a:schemeClr val="tx2"/>
                </a:solidFill>
                <a:latin typeface="微软雅黑" panose="020B0503020204020204" pitchFamily="34" charset="-122"/>
                <a:ea typeface="微软雅黑" panose="020B0503020204020204" pitchFamily="34" charset="-122"/>
              </a:rPr>
              <a:t>---</a:t>
            </a:r>
            <a:r>
              <a:rPr lang="zh-CN" altLang="en-US" sz="2400" dirty="0">
                <a:solidFill>
                  <a:schemeClr val="tx2"/>
                </a:solidFill>
                <a:latin typeface="微软雅黑" panose="020B0503020204020204" pitchFamily="34" charset="-122"/>
                <a:ea typeface="微软雅黑" panose="020B0503020204020204" pitchFamily="34" charset="-122"/>
              </a:rPr>
              <a:t>楚尔</a:t>
            </a:r>
            <a:r>
              <a:rPr lang="en-US" altLang="zh-CN" sz="2400" dirty="0">
                <a:solidFill>
                  <a:schemeClr val="tx2"/>
                </a:solidFill>
                <a:latin typeface="微软雅黑" panose="020B0503020204020204" pitchFamily="34" charset="-122"/>
                <a:ea typeface="微软雅黑" panose="020B0503020204020204" pitchFamily="34" charset="-122"/>
              </a:rPr>
              <a:t>.</a:t>
            </a:r>
            <a:r>
              <a:rPr lang="zh-CN" altLang="en-US" sz="2400" dirty="0">
                <a:solidFill>
                  <a:schemeClr val="tx2"/>
                </a:solidFill>
                <a:latin typeface="微软雅黑" panose="020B0503020204020204" pitchFamily="34" charset="-122"/>
                <a:ea typeface="微软雅黑" panose="020B0503020204020204" pitchFamily="34" charset="-122"/>
              </a:rPr>
              <a:t>豪森发现了宫颈癌的“凶手”：</a:t>
            </a:r>
            <a:r>
              <a:rPr lang="zh-CN" altLang="en-US" sz="2400" b="1" dirty="0">
                <a:solidFill>
                  <a:srgbClr val="FF0000"/>
                </a:solidFill>
                <a:latin typeface="微软雅黑" panose="020B0503020204020204" pitchFamily="34" charset="-122"/>
                <a:ea typeface="微软雅黑" panose="020B0503020204020204" pitchFamily="34" charset="-122"/>
              </a:rPr>
              <a:t>致癌型人乳头瘤病毒（</a:t>
            </a:r>
            <a:r>
              <a:rPr lang="en-US" altLang="zh-CN" sz="2400" b="1" dirty="0">
                <a:solidFill>
                  <a:srgbClr val="FF0000"/>
                </a:solidFill>
                <a:latin typeface="微软雅黑" panose="020B0503020204020204" pitchFamily="34" charset="-122"/>
                <a:ea typeface="微软雅黑" panose="020B0503020204020204" pitchFamily="34" charset="-122"/>
              </a:rPr>
              <a:t>HPV</a:t>
            </a:r>
            <a:r>
              <a:rPr lang="zh-CN" altLang="en-US" sz="2400" b="1" dirty="0">
                <a:solidFill>
                  <a:srgbClr val="FF0000"/>
                </a:solidFill>
                <a:latin typeface="微软雅黑" panose="020B0503020204020204" pitchFamily="34" charset="-122"/>
                <a:ea typeface="微软雅黑" panose="020B0503020204020204" pitchFamily="34" charset="-122"/>
              </a:rPr>
              <a:t>）持续感染</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ct val="20000"/>
              </a:spcBef>
              <a:buFont typeface="Wingdings" panose="05000000000000000000" pitchFamily="2" charset="2"/>
              <a:buChar char="n"/>
            </a:pPr>
            <a:r>
              <a:rPr lang="zh-CN" altLang="en-US" sz="2400" dirty="0">
                <a:solidFill>
                  <a:schemeClr val="tx2"/>
                </a:solidFill>
                <a:latin typeface="微软雅黑" panose="020B0503020204020204" pitchFamily="34" charset="-122"/>
                <a:ea typeface="微软雅黑" panose="020B0503020204020204" pitchFamily="34" charset="-122"/>
              </a:rPr>
              <a:t>人乳头瘤病毒（</a:t>
            </a:r>
            <a:r>
              <a:rPr lang="en-US" altLang="zh-CN" sz="2400" dirty="0">
                <a:solidFill>
                  <a:schemeClr val="tx2"/>
                </a:solidFill>
                <a:latin typeface="微软雅黑" panose="020B0503020204020204" pitchFamily="34" charset="-122"/>
                <a:ea typeface="微软雅黑" panose="020B0503020204020204" pitchFamily="34" charset="-122"/>
              </a:rPr>
              <a:t>human papilloma virus, HPV</a:t>
            </a:r>
            <a:r>
              <a:rPr lang="zh-CN" altLang="en-US" sz="2400" dirty="0">
                <a:solidFill>
                  <a:schemeClr val="tx2"/>
                </a:solidFill>
                <a:latin typeface="微软雅黑" panose="020B0503020204020204" pitchFamily="34" charset="-122"/>
                <a:ea typeface="微软雅黑" panose="020B0503020204020204" pitchFamily="34" charset="-122"/>
              </a:rPr>
              <a:t>）是一组主要侵犯人体皮肤黏膜的</a:t>
            </a:r>
            <a:r>
              <a:rPr lang="en-US" altLang="zh-CN" sz="2400" dirty="0">
                <a:solidFill>
                  <a:schemeClr val="tx2"/>
                </a:solidFill>
                <a:latin typeface="微软雅黑" panose="020B0503020204020204" pitchFamily="34" charset="-122"/>
                <a:ea typeface="微软雅黑" panose="020B0503020204020204" pitchFamily="34" charset="-122"/>
              </a:rPr>
              <a:t>DNA</a:t>
            </a:r>
            <a:r>
              <a:rPr lang="zh-CN" altLang="en-US" sz="2400" dirty="0">
                <a:solidFill>
                  <a:schemeClr val="tx2"/>
                </a:solidFill>
                <a:latin typeface="微软雅黑" panose="020B0503020204020204" pitchFamily="34" charset="-122"/>
                <a:ea typeface="微软雅黑" panose="020B0503020204020204" pitchFamily="34" charset="-122"/>
              </a:rPr>
              <a:t>病毒，它可以引起生殖器疣、皮肤疣、乳头瘤和宫颈癌等，</a:t>
            </a:r>
            <a:r>
              <a:rPr lang="zh-CN" altLang="en-US" sz="2400" dirty="0">
                <a:solidFill>
                  <a:srgbClr val="FF0000"/>
                </a:solidFill>
                <a:latin typeface="微软雅黑" panose="020B0503020204020204" pitchFamily="34" charset="-122"/>
                <a:ea typeface="微软雅黑" panose="020B0503020204020204" pitchFamily="34" charset="-122"/>
              </a:rPr>
              <a:t>其中</a:t>
            </a:r>
            <a:r>
              <a:rPr lang="en-US" altLang="zh-CN" sz="2400" dirty="0">
                <a:solidFill>
                  <a:srgbClr val="FF0000"/>
                </a:solidFill>
                <a:latin typeface="微软雅黑" panose="020B0503020204020204" pitchFamily="34" charset="-122"/>
                <a:ea typeface="微软雅黑" panose="020B0503020204020204" pitchFamily="34" charset="-122"/>
              </a:rPr>
              <a:t>99%</a:t>
            </a:r>
            <a:r>
              <a:rPr lang="zh-CN" altLang="en-US" sz="2400" dirty="0">
                <a:solidFill>
                  <a:srgbClr val="FF0000"/>
                </a:solidFill>
                <a:latin typeface="微软雅黑" panose="020B0503020204020204" pitchFamily="34" charset="-122"/>
                <a:ea typeface="微软雅黑" panose="020B0503020204020204" pitchFamily="34" charset="-122"/>
              </a:rPr>
              <a:t>以上的宫颈癌与生殖器感染</a:t>
            </a:r>
            <a:r>
              <a:rPr lang="en-US" altLang="zh-CN" sz="2400" dirty="0">
                <a:solidFill>
                  <a:srgbClr val="FF0000"/>
                </a:solidFill>
                <a:latin typeface="微软雅黑" panose="020B0503020204020204" pitchFamily="34" charset="-122"/>
                <a:ea typeface="微软雅黑" panose="020B0503020204020204" pitchFamily="34" charset="-122"/>
              </a:rPr>
              <a:t>HPV</a:t>
            </a:r>
            <a:r>
              <a:rPr lang="zh-CN" altLang="en-US" sz="2400" dirty="0">
                <a:solidFill>
                  <a:srgbClr val="FF0000"/>
                </a:solidFill>
                <a:latin typeface="微软雅黑" panose="020B0503020204020204" pitchFamily="34" charset="-122"/>
                <a:ea typeface="微软雅黑" panose="020B0503020204020204" pitchFamily="34" charset="-122"/>
              </a:rPr>
              <a:t>有关</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6" name="圆角矩形 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5</a:t>
            </a:r>
            <a:endParaRPr lang="zh-CN" altLang="en-US" sz="3600" dirty="0"/>
          </a:p>
        </p:txBody>
      </p:sp>
      <p:sp>
        <p:nvSpPr>
          <p:cNvPr id="7" name="文本框 44"/>
          <p:cNvSpPr txBox="1"/>
          <p:nvPr/>
        </p:nvSpPr>
        <p:spPr>
          <a:xfrm>
            <a:off x="647718" y="267581"/>
            <a:ext cx="1819721" cy="461661"/>
          </a:xfrm>
          <a:prstGeom prst="rect">
            <a:avLst/>
          </a:prstGeom>
          <a:noFill/>
        </p:spPr>
        <p:txBody>
          <a:bodyPr wrap="none" lIns="91436" tIns="45718" rIns="91436" bIns="45718" rtlCol="0">
            <a:spAutoFit/>
          </a:bodyPr>
          <a:lstStyle/>
          <a:p>
            <a:r>
              <a:rPr lang="en-US" altLang="zh-CN" sz="2400" spc="600" dirty="0" smtClean="0">
                <a:solidFill>
                  <a:schemeClr val="tx2"/>
                </a:solidFill>
                <a:latin typeface="微软雅黑" panose="020B0503020204020204" pitchFamily="34" charset="-122"/>
                <a:ea typeface="微软雅黑" panose="020B0503020204020204" pitchFamily="34" charset="-122"/>
              </a:rPr>
              <a:t>HPV</a:t>
            </a:r>
            <a:r>
              <a:rPr lang="zh-CN" altLang="en-US" sz="2400" spc="600" dirty="0" smtClean="0">
                <a:solidFill>
                  <a:schemeClr val="tx2"/>
                </a:solidFill>
                <a:latin typeface="微软雅黑" panose="020B0503020204020204" pitchFamily="34" charset="-122"/>
                <a:ea typeface="微软雅黑" panose="020B0503020204020204" pitchFamily="34" charset="-122"/>
              </a:rPr>
              <a:t>介绍</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pic>
        <p:nvPicPr>
          <p:cNvPr id="8" name="Picture 1" descr="C:\Users\Administrator\AppData\Roaming\Tencent\Users\2388553\QQ\WinTemp\RichOle\EY`S5(U8XP2}UI)WFLUUX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83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b="0" dirty="0"/>
              <a:t>HPV</a:t>
            </a:r>
            <a:r>
              <a:rPr lang="zh-CN" altLang="en-US" sz="2800" b="0" dirty="0"/>
              <a:t>病毒</a:t>
            </a:r>
            <a:endParaRPr lang="en-US" sz="2800" b="0" dirty="0"/>
          </a:p>
        </p:txBody>
      </p:sp>
      <p:sp>
        <p:nvSpPr>
          <p:cNvPr id="3" name="矩形 23"/>
          <p:cNvSpPr/>
          <p:nvPr/>
        </p:nvSpPr>
        <p:spPr>
          <a:xfrm>
            <a:off x="672075" y="6425651"/>
            <a:ext cx="6096000" cy="246221"/>
          </a:xfrm>
          <a:prstGeom prst="rect">
            <a:avLst/>
          </a:prstGeom>
        </p:spPr>
        <p:txBody>
          <a:bodyPr>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谢辛，苟文丽主编</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妇产科学（第</a:t>
            </a:r>
            <a:r>
              <a:rPr lang="en-US" altLang="zh-CN" sz="1000" dirty="0">
                <a:solidFill>
                  <a:schemeClr val="bg1"/>
                </a:solidFill>
                <a:latin typeface="微软雅黑" panose="020B0503020204020204" pitchFamily="34" charset="-122"/>
                <a:ea typeface="微软雅黑" panose="020B0503020204020204" pitchFamily="34" charset="-122"/>
              </a:rPr>
              <a:t>8</a:t>
            </a:r>
            <a:r>
              <a:rPr lang="zh-CN" altLang="en-US" sz="1000" dirty="0">
                <a:solidFill>
                  <a:schemeClr val="bg1"/>
                </a:solidFill>
                <a:latin typeface="微软雅黑" panose="020B0503020204020204" pitchFamily="34" charset="-122"/>
                <a:ea typeface="微软雅黑" panose="020B0503020204020204" pitchFamily="34" charset="-122"/>
              </a:rPr>
              <a:t>版）</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人民卫生出版社</a:t>
            </a:r>
            <a:r>
              <a:rPr lang="en-US" altLang="zh-CN" sz="1000" dirty="0">
                <a:solidFill>
                  <a:schemeClr val="bg1"/>
                </a:solidFill>
                <a:latin typeface="微软雅黑" panose="020B0503020204020204" pitchFamily="34" charset="-122"/>
                <a:ea typeface="微软雅黑" panose="020B0503020204020204" pitchFamily="34" charset="-122"/>
              </a:rPr>
              <a:t>.2013:301-309</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4" name="Title 1"/>
          <p:cNvSpPr txBox="1">
            <a:spLocks/>
          </p:cNvSpPr>
          <p:nvPr/>
        </p:nvSpPr>
        <p:spPr>
          <a:xfrm>
            <a:off x="672075" y="1330320"/>
            <a:ext cx="10937621" cy="46870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b="1" kern="1200">
                <a:solidFill>
                  <a:schemeClr val="accent5"/>
                </a:solidFill>
                <a:latin typeface="微软雅黑" panose="020B0503020204020204" pitchFamily="34" charset="-122"/>
                <a:ea typeface="微软雅黑" panose="020B0503020204020204" pitchFamily="34" charset="-122"/>
                <a:cs typeface="+mj-cs"/>
              </a:defRPr>
            </a:lvl1pPr>
          </a:lstStyle>
          <a:p>
            <a:pPr marL="285750" indent="-285750">
              <a:lnSpc>
                <a:spcPct val="150000"/>
              </a:lnSpc>
              <a:buFont typeface="Wingdings" panose="05000000000000000000" pitchFamily="2" charset="2"/>
              <a:buChar char="u"/>
            </a:pPr>
            <a:r>
              <a:rPr lang="en-US" b="0" dirty="0">
                <a:solidFill>
                  <a:schemeClr val="tx2"/>
                </a:solidFill>
              </a:rPr>
              <a:t>HPV</a:t>
            </a:r>
            <a:r>
              <a:rPr lang="zh-CN" altLang="en-US" b="0" dirty="0">
                <a:solidFill>
                  <a:schemeClr val="tx2"/>
                </a:solidFill>
              </a:rPr>
              <a:t>病毒没有病毒外壳，为双链</a:t>
            </a:r>
            <a:r>
              <a:rPr lang="en-US" b="0" dirty="0">
                <a:solidFill>
                  <a:schemeClr val="tx2"/>
                </a:solidFill>
              </a:rPr>
              <a:t>DNA</a:t>
            </a:r>
            <a:r>
              <a:rPr lang="zh-CN" altLang="en-US" b="0" dirty="0">
                <a:solidFill>
                  <a:schemeClr val="tx2"/>
                </a:solidFill>
              </a:rPr>
              <a:t>基因结构，具有高度的组织特异性，可以感染皮肤和上皮粘膜</a:t>
            </a:r>
            <a:r>
              <a:rPr lang="zh-CN" altLang="en-US" b="0" dirty="0" smtClean="0">
                <a:solidFill>
                  <a:schemeClr val="tx2"/>
                </a:solidFill>
              </a:rPr>
              <a:t>。</a:t>
            </a:r>
            <a:endParaRPr lang="en-US" altLang="zh-CN" b="0" dirty="0" smtClean="0">
              <a:solidFill>
                <a:schemeClr val="tx2"/>
              </a:solidFill>
            </a:endParaRPr>
          </a:p>
          <a:p>
            <a:pPr marL="285750" indent="-285750">
              <a:lnSpc>
                <a:spcPct val="150000"/>
              </a:lnSpc>
              <a:buFont typeface="Wingdings" panose="05000000000000000000" pitchFamily="2" charset="2"/>
              <a:buChar char="u"/>
            </a:pPr>
            <a:r>
              <a:rPr lang="zh-CN" altLang="en-US" b="0" dirty="0" smtClean="0">
                <a:solidFill>
                  <a:schemeClr val="tx2"/>
                </a:solidFill>
              </a:rPr>
              <a:t>通过</a:t>
            </a:r>
            <a:r>
              <a:rPr lang="zh-CN" altLang="en-US" b="0" dirty="0">
                <a:solidFill>
                  <a:schemeClr val="tx2"/>
                </a:solidFill>
              </a:rPr>
              <a:t>分子生物学的分析，现在有</a:t>
            </a:r>
            <a:r>
              <a:rPr lang="en-US" b="0" dirty="0">
                <a:solidFill>
                  <a:srgbClr val="FF0000"/>
                </a:solidFill>
              </a:rPr>
              <a:t>190</a:t>
            </a:r>
            <a:r>
              <a:rPr lang="zh-CN" altLang="en-US" b="0" dirty="0">
                <a:solidFill>
                  <a:srgbClr val="FF0000"/>
                </a:solidFill>
              </a:rPr>
              <a:t>多种的</a:t>
            </a:r>
            <a:r>
              <a:rPr lang="en-US" b="0" dirty="0">
                <a:solidFill>
                  <a:srgbClr val="FF0000"/>
                </a:solidFill>
              </a:rPr>
              <a:t>HPV</a:t>
            </a:r>
            <a:r>
              <a:rPr lang="zh-CN" altLang="en-US" b="0" dirty="0">
                <a:solidFill>
                  <a:schemeClr val="tx2"/>
                </a:solidFill>
              </a:rPr>
              <a:t>被鉴别并分型。基于这些</a:t>
            </a:r>
            <a:r>
              <a:rPr lang="en-US" b="0" dirty="0">
                <a:solidFill>
                  <a:schemeClr val="tx2"/>
                </a:solidFill>
              </a:rPr>
              <a:t>HPV</a:t>
            </a:r>
            <a:r>
              <a:rPr lang="zh-CN" altLang="en-US" b="0" dirty="0">
                <a:solidFill>
                  <a:schemeClr val="tx2"/>
                </a:solidFill>
              </a:rPr>
              <a:t>引起癌症的潜在可能，将他们分为高危型和低危型</a:t>
            </a:r>
            <a:r>
              <a:rPr lang="zh-CN" altLang="en-US" b="0" dirty="0" smtClean="0">
                <a:solidFill>
                  <a:schemeClr val="tx2"/>
                </a:solidFill>
              </a:rPr>
              <a:t>。</a:t>
            </a:r>
            <a:endParaRPr lang="en-US" altLang="zh-CN" b="0" dirty="0">
              <a:solidFill>
                <a:schemeClr val="tx2"/>
              </a:solidFill>
            </a:endParaRPr>
          </a:p>
          <a:p>
            <a:pPr marL="742950" lvl="1" indent="-285750">
              <a:lnSpc>
                <a:spcPct val="150000"/>
              </a:lnSpc>
              <a:buFont typeface="Wingdings" panose="05000000000000000000" pitchFamily="2" charset="2"/>
              <a:buChar char="u"/>
            </a:pPr>
            <a:r>
              <a:rPr lang="zh-CN" altLang="en-US" sz="1600" b="0" dirty="0">
                <a:solidFill>
                  <a:schemeClr val="tx2"/>
                </a:solidFill>
              </a:rPr>
              <a:t>目前国际癌症研究机构确定，高危型（</a:t>
            </a:r>
            <a:r>
              <a:rPr lang="en-US" sz="1600" b="0" dirty="0">
                <a:solidFill>
                  <a:srgbClr val="FF0000"/>
                </a:solidFill>
              </a:rPr>
              <a:t>16/18/31/33/45/52/58</a:t>
            </a:r>
            <a:r>
              <a:rPr lang="zh-CN" altLang="en-US" sz="1600" b="0" dirty="0" smtClean="0">
                <a:solidFill>
                  <a:schemeClr val="tx2"/>
                </a:solidFill>
              </a:rPr>
              <a:t>等</a:t>
            </a:r>
            <a:r>
              <a:rPr lang="en-US" altLang="zh-CN" sz="1600" b="0" dirty="0" smtClean="0">
                <a:solidFill>
                  <a:schemeClr val="tx2"/>
                </a:solidFill>
              </a:rPr>
              <a:t>14</a:t>
            </a:r>
            <a:r>
              <a:rPr lang="zh-CN" altLang="en-US" sz="1600" b="0" dirty="0" smtClean="0">
                <a:solidFill>
                  <a:schemeClr val="tx2"/>
                </a:solidFill>
              </a:rPr>
              <a:t>种）</a:t>
            </a:r>
            <a:r>
              <a:rPr lang="zh-CN" altLang="en-US" sz="1600" b="0" dirty="0">
                <a:solidFill>
                  <a:schemeClr val="tx2"/>
                </a:solidFill>
              </a:rPr>
              <a:t>可引起宫颈癌及癌前病变；低危型（</a:t>
            </a:r>
            <a:r>
              <a:rPr lang="en-US" sz="1600" b="0" dirty="0">
                <a:solidFill>
                  <a:schemeClr val="tx2"/>
                </a:solidFill>
              </a:rPr>
              <a:t>HPV</a:t>
            </a:r>
            <a:r>
              <a:rPr lang="en-US" sz="1600" b="0" dirty="0">
                <a:solidFill>
                  <a:srgbClr val="FF0000"/>
                </a:solidFill>
              </a:rPr>
              <a:t>6/11</a:t>
            </a:r>
            <a:r>
              <a:rPr lang="zh-CN" altLang="en-US" sz="1600" b="0" dirty="0">
                <a:solidFill>
                  <a:schemeClr val="tx2"/>
                </a:solidFill>
              </a:rPr>
              <a:t>）可引起</a:t>
            </a:r>
            <a:r>
              <a:rPr lang="en-US" sz="1600" b="0" dirty="0">
                <a:solidFill>
                  <a:schemeClr val="tx2"/>
                </a:solidFill>
              </a:rPr>
              <a:t>90%</a:t>
            </a:r>
            <a:r>
              <a:rPr lang="zh-CN" altLang="en-US" sz="1600" b="0" dirty="0">
                <a:solidFill>
                  <a:schemeClr val="tx2"/>
                </a:solidFill>
              </a:rPr>
              <a:t>的</a:t>
            </a:r>
            <a:r>
              <a:rPr lang="zh-CN" altLang="en-US" sz="1600" b="0" dirty="0">
                <a:solidFill>
                  <a:srgbClr val="FF0000"/>
                </a:solidFill>
              </a:rPr>
              <a:t>皮肤及生殖器疣</a:t>
            </a:r>
            <a:r>
              <a:rPr lang="zh-CN" altLang="en-US" sz="1600" b="0" dirty="0">
                <a:solidFill>
                  <a:schemeClr val="tx2"/>
                </a:solidFill>
              </a:rPr>
              <a:t>。</a:t>
            </a:r>
            <a:endParaRPr lang="en-US" altLang="zh-CN" sz="1600" b="0" dirty="0">
              <a:solidFill>
                <a:schemeClr val="tx2"/>
              </a:solidFill>
            </a:endParaRPr>
          </a:p>
          <a:p>
            <a:pPr>
              <a:lnSpc>
                <a:spcPct val="150000"/>
              </a:lnSpc>
            </a:pPr>
            <a:endParaRPr lang="en-US" altLang="zh-CN" b="0" dirty="0">
              <a:solidFill>
                <a:schemeClr val="tx2"/>
              </a:solidFill>
            </a:endParaRPr>
          </a:p>
          <a:p>
            <a:pPr>
              <a:lnSpc>
                <a:spcPct val="150000"/>
              </a:lnSpc>
            </a:pPr>
            <a:endParaRPr lang="en-US" altLang="zh-CN" sz="1800" b="0" dirty="0">
              <a:solidFill>
                <a:schemeClr val="tx2"/>
              </a:solidFill>
            </a:endParaRPr>
          </a:p>
          <a:p>
            <a:pPr>
              <a:lnSpc>
                <a:spcPct val="150000"/>
              </a:lnSpc>
            </a:pPr>
            <a:endParaRPr lang="en-US" sz="1800" b="0" dirty="0">
              <a:solidFill>
                <a:schemeClr val="tx2"/>
              </a:solidFill>
            </a:endParaRPr>
          </a:p>
        </p:txBody>
      </p:sp>
    </p:spTree>
    <p:extLst>
      <p:ext uri="{BB962C8B-B14F-4D97-AF65-F5344CB8AC3E}">
        <p14:creationId xmlns:p14="http://schemas.microsoft.com/office/powerpoint/2010/main" val="201832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b="0" dirty="0"/>
              <a:t>HPV</a:t>
            </a:r>
            <a:r>
              <a:rPr lang="zh-CN" altLang="en-US" sz="2800" b="0" dirty="0"/>
              <a:t>感染的特点</a:t>
            </a:r>
            <a:endParaRPr lang="en-US" sz="2800" b="0" dirty="0"/>
          </a:p>
        </p:txBody>
      </p:sp>
      <p:sp>
        <p:nvSpPr>
          <p:cNvPr id="3" name="Content Placeholder 2"/>
          <p:cNvSpPr txBox="1">
            <a:spLocks/>
          </p:cNvSpPr>
          <p:nvPr/>
        </p:nvSpPr>
        <p:spPr>
          <a:xfrm>
            <a:off x="636896" y="1253324"/>
            <a:ext cx="10972800" cy="42989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chemeClr val="tx2"/>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lnSpc>
                <a:spcPct val="150000"/>
              </a:lnSpc>
              <a:buFont typeface="+mj-lt"/>
              <a:buAutoNum type="arabicParenR"/>
              <a:defRPr/>
            </a:pPr>
            <a:endParaRPr lang="en-US" altLang="zh-CN" sz="1800" dirty="0"/>
          </a:p>
          <a:p>
            <a:pPr marL="514350" indent="-514350">
              <a:lnSpc>
                <a:spcPct val="150000"/>
              </a:lnSpc>
              <a:buFont typeface="+mj-lt"/>
              <a:buAutoNum type="arabicParenR"/>
              <a:defRPr/>
            </a:pPr>
            <a:r>
              <a:rPr lang="zh-CN" altLang="en-US" sz="2400" dirty="0"/>
              <a:t>主要传播途径：皮肤接触和性接触</a:t>
            </a:r>
            <a:endParaRPr lang="en-US" altLang="zh-CN" sz="2400" dirty="0"/>
          </a:p>
          <a:p>
            <a:pPr marL="514350" indent="-514350">
              <a:lnSpc>
                <a:spcPct val="150000"/>
              </a:lnSpc>
              <a:buFont typeface="+mj-lt"/>
              <a:buAutoNum type="arabicParenR"/>
              <a:defRPr/>
            </a:pPr>
            <a:r>
              <a:rPr lang="en-US" altLang="zh-CN" sz="2400" dirty="0"/>
              <a:t>80%</a:t>
            </a:r>
            <a:r>
              <a:rPr lang="zh-CN" altLang="en-US" sz="2400" dirty="0"/>
              <a:t>的女性一生都会感染</a:t>
            </a:r>
            <a:r>
              <a:rPr lang="en-US" altLang="zh-CN" sz="2400" dirty="0"/>
              <a:t>HPV</a:t>
            </a:r>
          </a:p>
          <a:p>
            <a:pPr marL="514350" indent="-514350">
              <a:lnSpc>
                <a:spcPct val="150000"/>
              </a:lnSpc>
              <a:buFont typeface="+mj-lt"/>
              <a:buAutoNum type="arabicParenR"/>
              <a:defRPr/>
            </a:pPr>
            <a:r>
              <a:rPr lang="en-US" altLang="zh-CN" sz="2400" dirty="0"/>
              <a:t>90%</a:t>
            </a:r>
            <a:r>
              <a:rPr lang="zh-CN" altLang="en-US" sz="2400" dirty="0"/>
              <a:t>的</a:t>
            </a:r>
            <a:r>
              <a:rPr lang="en-US" altLang="zh-CN" sz="2400" dirty="0"/>
              <a:t>HPV</a:t>
            </a:r>
            <a:r>
              <a:rPr lang="zh-CN" altLang="en-US" sz="2400" dirty="0"/>
              <a:t>感染会自动清除（</a:t>
            </a:r>
            <a:r>
              <a:rPr lang="en-US" altLang="zh-CN" sz="2400" dirty="0"/>
              <a:t>1-2</a:t>
            </a:r>
            <a:r>
              <a:rPr lang="zh-CN" altLang="en-US" sz="2400" dirty="0"/>
              <a:t>年）</a:t>
            </a:r>
            <a:endParaRPr lang="en-US" altLang="zh-CN" sz="2400" dirty="0"/>
          </a:p>
          <a:p>
            <a:pPr marL="514350" indent="-514350">
              <a:lnSpc>
                <a:spcPct val="150000"/>
              </a:lnSpc>
              <a:buFont typeface="+mj-lt"/>
              <a:buAutoNum type="arabicParenR"/>
              <a:defRPr/>
            </a:pPr>
            <a:r>
              <a:rPr lang="zh-CN" altLang="en-US" sz="2400" dirty="0"/>
              <a:t>高危型</a:t>
            </a:r>
            <a:r>
              <a:rPr lang="en-US" altLang="zh-CN" sz="2400" dirty="0"/>
              <a:t>HPV</a:t>
            </a:r>
            <a:r>
              <a:rPr lang="zh-CN" altLang="en-US" sz="2400" dirty="0" smtClean="0"/>
              <a:t>持续</a:t>
            </a:r>
            <a:r>
              <a:rPr lang="zh-CN" altLang="en-US" sz="2400" dirty="0"/>
              <a:t>感染</a:t>
            </a:r>
            <a:r>
              <a:rPr lang="zh-CN" altLang="en-US" sz="2400" dirty="0" smtClean="0"/>
              <a:t>会</a:t>
            </a:r>
            <a:r>
              <a:rPr lang="zh-CN" altLang="en-US" sz="2400" dirty="0"/>
              <a:t>导致宫颈癌</a:t>
            </a:r>
            <a:endParaRPr lang="en-US" altLang="zh-CN" sz="2400" dirty="0"/>
          </a:p>
        </p:txBody>
      </p:sp>
    </p:spTree>
    <p:extLst>
      <p:ext uri="{BB962C8B-B14F-4D97-AF65-F5344CB8AC3E}">
        <p14:creationId xmlns:p14="http://schemas.microsoft.com/office/powerpoint/2010/main" val="3156071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1219201" y="4766972"/>
            <a:ext cx="10381672" cy="170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Bef>
                <a:spcPts val="1000"/>
              </a:spcBef>
              <a:buFont typeface="Arial" pitchFamily="34" charset="0"/>
              <a:defRPr sz="1600">
                <a:solidFill>
                  <a:schemeClr val="tx1"/>
                </a:solidFill>
                <a:latin typeface="Arial" pitchFamily="34" charset="0"/>
              </a:defRPr>
            </a:lvl1pPr>
            <a:lvl2pPr marL="742950" indent="-285750" eaLnBrk="0" hangingPunct="0">
              <a:spcBef>
                <a:spcPts val="388"/>
              </a:spcBef>
              <a:buClr>
                <a:schemeClr val="accent2"/>
              </a:buClr>
              <a:buFont typeface="Wingdings" pitchFamily="2" charset="2"/>
              <a:buChar char=""/>
              <a:defRPr sz="1600">
                <a:solidFill>
                  <a:schemeClr val="tx1"/>
                </a:solidFill>
                <a:latin typeface="Arial" pitchFamily="34" charset="0"/>
              </a:defRPr>
            </a:lvl2pPr>
            <a:lvl3pPr marL="1143000" indent="-228600" eaLnBrk="0" hangingPunct="0">
              <a:spcBef>
                <a:spcPts val="388"/>
              </a:spcBef>
              <a:buClr>
                <a:schemeClr val="accent2"/>
              </a:buClr>
              <a:buSzPct val="80000"/>
              <a:buFont typeface="Wingdings" pitchFamily="2" charset="2"/>
              <a:buChar char=""/>
              <a:defRPr sz="1600">
                <a:solidFill>
                  <a:schemeClr val="tx1"/>
                </a:solidFill>
                <a:latin typeface="Arial" pitchFamily="34" charset="0"/>
              </a:defRPr>
            </a:lvl3pPr>
            <a:lvl4pPr marL="1600200" indent="-228600" eaLnBrk="0" hangingPunct="0">
              <a:spcBef>
                <a:spcPts val="338"/>
              </a:spcBef>
              <a:buClr>
                <a:schemeClr val="accent2"/>
              </a:buClr>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50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ts val="500"/>
              </a:spcBef>
              <a:spcAft>
                <a:spcPct val="0"/>
              </a:spcAft>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ts val="500"/>
              </a:spcBef>
              <a:spcAft>
                <a:spcPct val="0"/>
              </a:spcAft>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ts val="500"/>
              </a:spcBef>
              <a:spcAft>
                <a:spcPct val="0"/>
              </a:spcAft>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ts val="500"/>
              </a:spcBef>
              <a:spcAft>
                <a:spcPct val="0"/>
              </a:spcAft>
              <a:buFont typeface="Arial" pitchFamily="34" charset="0"/>
              <a:buChar char="•"/>
              <a:defRPr sz="1600">
                <a:solidFill>
                  <a:schemeClr val="tx1"/>
                </a:solidFill>
                <a:latin typeface="Arial" pitchFamily="34" charset="0"/>
              </a:defRPr>
            </a:lvl9pPr>
          </a:lstStyle>
          <a:p>
            <a:pPr eaLnBrk="1" hangingPunct="1">
              <a:lnSpc>
                <a:spcPct val="150000"/>
              </a:lnSpc>
              <a:spcBef>
                <a:spcPct val="0"/>
              </a:spcBef>
              <a:buClr>
                <a:srgbClr val="002060"/>
              </a:buClr>
              <a:buFont typeface="Wingdings" pitchFamily="2" charset="2"/>
              <a:buChar char="n"/>
            </a:pPr>
            <a:r>
              <a:rPr lang="zh-CN" altLang="en-US" sz="1900" b="1" dirty="0">
                <a:solidFill>
                  <a:srgbClr val="000000"/>
                </a:solidFill>
                <a:latin typeface="黑体" panose="02010609060101010101" pitchFamily="49" charset="-122"/>
                <a:ea typeface="黑体" panose="02010609060101010101" pitchFamily="49" charset="-122"/>
                <a:cs typeface="Arial" pitchFamily="34" charset="0"/>
              </a:rPr>
              <a:t>从</a:t>
            </a:r>
            <a:r>
              <a:rPr lang="en-US" altLang="zh-CN" sz="1900" b="1" dirty="0">
                <a:solidFill>
                  <a:srgbClr val="000000"/>
                </a:solidFill>
                <a:latin typeface="黑体" panose="02010609060101010101" pitchFamily="49" charset="-122"/>
                <a:ea typeface="黑体" panose="02010609060101010101" pitchFamily="49" charset="-122"/>
                <a:cs typeface="Arial" pitchFamily="34" charset="0"/>
              </a:rPr>
              <a:t>HPV</a:t>
            </a:r>
            <a:r>
              <a:rPr lang="zh-CN" altLang="en-US" sz="1900" b="1" dirty="0">
                <a:solidFill>
                  <a:srgbClr val="000000"/>
                </a:solidFill>
                <a:latin typeface="黑体" panose="02010609060101010101" pitchFamily="49" charset="-122"/>
                <a:ea typeface="黑体" panose="02010609060101010101" pitchFamily="49" charset="-122"/>
                <a:cs typeface="Arial" pitchFamily="34" charset="0"/>
              </a:rPr>
              <a:t>感染到宫颈癌，一般需要</a:t>
            </a:r>
            <a:r>
              <a:rPr lang="en-US" altLang="zh-CN" sz="1900" b="1" dirty="0">
                <a:solidFill>
                  <a:srgbClr val="000000"/>
                </a:solidFill>
                <a:latin typeface="黑体" panose="02010609060101010101" pitchFamily="49" charset="-122"/>
                <a:ea typeface="黑体" panose="02010609060101010101" pitchFamily="49" charset="-122"/>
                <a:cs typeface="Arial" pitchFamily="34" charset="0"/>
              </a:rPr>
              <a:t>10</a:t>
            </a:r>
            <a:r>
              <a:rPr lang="zh-CN" altLang="en-US" sz="1900" b="1" dirty="0">
                <a:solidFill>
                  <a:srgbClr val="000000"/>
                </a:solidFill>
                <a:latin typeface="黑体" panose="02010609060101010101" pitchFamily="49" charset="-122"/>
                <a:ea typeface="黑体" panose="02010609060101010101" pitchFamily="49" charset="-122"/>
                <a:cs typeface="Arial" pitchFamily="34" charset="0"/>
              </a:rPr>
              <a:t>－</a:t>
            </a:r>
            <a:r>
              <a:rPr lang="en-US" altLang="zh-CN" sz="1900" b="1" dirty="0">
                <a:solidFill>
                  <a:srgbClr val="000000"/>
                </a:solidFill>
                <a:latin typeface="黑体" panose="02010609060101010101" pitchFamily="49" charset="-122"/>
                <a:ea typeface="黑体" panose="02010609060101010101" pitchFamily="49" charset="-122"/>
                <a:cs typeface="Arial" pitchFamily="34" charset="0"/>
              </a:rPr>
              <a:t>20</a:t>
            </a:r>
            <a:r>
              <a:rPr lang="zh-CN" altLang="en-US" sz="1900" b="1" dirty="0">
                <a:solidFill>
                  <a:srgbClr val="000000"/>
                </a:solidFill>
                <a:latin typeface="黑体" panose="02010609060101010101" pitchFamily="49" charset="-122"/>
                <a:ea typeface="黑体" panose="02010609060101010101" pitchFamily="49" charset="-122"/>
                <a:cs typeface="Arial" pitchFamily="34" charset="0"/>
              </a:rPr>
              <a:t>年</a:t>
            </a:r>
            <a:endParaRPr lang="en-US" altLang="zh-CN" sz="1900" b="1" dirty="0">
              <a:solidFill>
                <a:srgbClr val="000000"/>
              </a:solidFill>
              <a:latin typeface="黑体" panose="02010609060101010101" pitchFamily="49" charset="-122"/>
              <a:ea typeface="黑体" panose="02010609060101010101" pitchFamily="49" charset="-122"/>
              <a:cs typeface="Arial" pitchFamily="34" charset="0"/>
            </a:endParaRPr>
          </a:p>
          <a:p>
            <a:pPr eaLnBrk="1" hangingPunct="1">
              <a:lnSpc>
                <a:spcPct val="150000"/>
              </a:lnSpc>
              <a:spcBef>
                <a:spcPct val="0"/>
              </a:spcBef>
              <a:buClr>
                <a:srgbClr val="002060"/>
              </a:buClr>
              <a:buFont typeface="Wingdings" pitchFamily="2" charset="2"/>
              <a:buChar char="n"/>
            </a:pPr>
            <a:r>
              <a:rPr lang="zh-CN" altLang="en-US" sz="1900" b="1" dirty="0">
                <a:solidFill>
                  <a:srgbClr val="000000"/>
                </a:solidFill>
                <a:latin typeface="黑体" panose="02010609060101010101" pitchFamily="49" charset="-122"/>
                <a:ea typeface="黑体" panose="02010609060101010101" pitchFamily="49" charset="-122"/>
                <a:cs typeface="Arial" pitchFamily="34" charset="0"/>
              </a:rPr>
              <a:t>宫颈癌是目前唯一病因明确且可以预防的癌症</a:t>
            </a:r>
          </a:p>
          <a:p>
            <a:pPr eaLnBrk="1" hangingPunct="1">
              <a:lnSpc>
                <a:spcPct val="150000"/>
              </a:lnSpc>
              <a:spcBef>
                <a:spcPct val="0"/>
              </a:spcBef>
              <a:buClr>
                <a:srgbClr val="002060"/>
              </a:buClr>
              <a:buFont typeface="Wingdings" pitchFamily="2" charset="2"/>
              <a:buChar char="n"/>
            </a:pPr>
            <a:r>
              <a:rPr lang="en-US" altLang="zh-CN" sz="1900" b="1" dirty="0" err="1">
                <a:solidFill>
                  <a:srgbClr val="FF0000"/>
                </a:solidFill>
                <a:latin typeface="黑体" panose="02010609060101010101" pitchFamily="49" charset="-122"/>
                <a:ea typeface="黑体" panose="02010609060101010101" pitchFamily="49" charset="-122"/>
                <a:cs typeface="Arial" pitchFamily="34" charset="0"/>
              </a:rPr>
              <a:t>Hpv</a:t>
            </a:r>
            <a:r>
              <a:rPr lang="zh-CN" altLang="en-US" sz="1900" b="1" dirty="0">
                <a:solidFill>
                  <a:srgbClr val="FF0000"/>
                </a:solidFill>
                <a:latin typeface="黑体" panose="02010609060101010101" pitchFamily="49" charset="-122"/>
                <a:ea typeface="黑体" panose="02010609060101010101" pitchFamily="49" charset="-122"/>
                <a:cs typeface="Arial" pitchFamily="34" charset="0"/>
              </a:rPr>
              <a:t>疫苗、早筛查、早发现、早治疗，是完全可以预防和根治宫颈癌</a:t>
            </a:r>
          </a:p>
          <a:p>
            <a:pPr eaLnBrk="1" hangingPunct="1">
              <a:lnSpc>
                <a:spcPct val="100000"/>
              </a:lnSpc>
              <a:spcBef>
                <a:spcPct val="0"/>
              </a:spcBef>
              <a:buClr>
                <a:srgbClr val="002060"/>
              </a:buClr>
              <a:buFont typeface="Wingdings" pitchFamily="2" charset="2"/>
              <a:buChar char="n"/>
            </a:pPr>
            <a:endParaRPr lang="en-US" altLang="zh-CN" sz="1900" b="1" dirty="0">
              <a:solidFill>
                <a:srgbClr val="000000"/>
              </a:solidFill>
              <a:latin typeface="黑体" panose="02010609060101010101" pitchFamily="49" charset="-122"/>
              <a:ea typeface="黑体" panose="02010609060101010101" pitchFamily="49" charset="-122"/>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500718" y="1085560"/>
            <a:ext cx="9190567" cy="3681412"/>
          </a:xfrm>
          <a:prstGeom prst="rect">
            <a:avLst/>
          </a:prstGeom>
          <a:solidFill>
            <a:schemeClr val="bg1">
              <a:lumMod val="95000"/>
            </a:schemeClr>
          </a:solidFill>
          <a:ln>
            <a:noFill/>
          </a:ln>
          <a:effectLst/>
          <a:extLst/>
        </p:spPr>
      </p:pic>
      <p:sp>
        <p:nvSpPr>
          <p:cNvPr id="11" name="标题 2"/>
          <p:cNvSpPr txBox="1">
            <a:spLocks/>
          </p:cNvSpPr>
          <p:nvPr/>
        </p:nvSpPr>
        <p:spPr>
          <a:xfrm>
            <a:off x="1219201" y="96979"/>
            <a:ext cx="9753600" cy="6782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b="1" kern="1200">
                <a:solidFill>
                  <a:schemeClr val="accent5"/>
                </a:solidFill>
                <a:latin typeface="微软雅黑" panose="020B0503020204020204" pitchFamily="34" charset="-122"/>
                <a:ea typeface="微软雅黑" panose="020B0503020204020204" pitchFamily="34" charset="-122"/>
                <a:cs typeface="+mj-cs"/>
              </a:defRPr>
            </a:lvl1pPr>
          </a:lstStyle>
          <a:p>
            <a:pPr algn="ctr"/>
            <a:r>
              <a:rPr lang="zh-CN" altLang="en-US" sz="3200" smtClean="0">
                <a:latin typeface="黑体" panose="02010609060101010101" pitchFamily="49" charset="-122"/>
                <a:ea typeface="黑体" panose="02010609060101010101" pitchFamily="49" charset="-122"/>
              </a:rPr>
              <a:t>致癌型</a:t>
            </a:r>
            <a:r>
              <a:rPr lang="en-US" altLang="zh-CN" sz="3200" smtClean="0">
                <a:latin typeface="黑体" panose="02010609060101010101" pitchFamily="49" charset="-122"/>
                <a:ea typeface="黑体" panose="02010609060101010101" pitchFamily="49" charset="-122"/>
              </a:rPr>
              <a:t>HPV</a:t>
            </a:r>
            <a:r>
              <a:rPr lang="zh-CN" altLang="en-US" sz="3200" smtClean="0">
                <a:latin typeface="黑体" panose="02010609060101010101" pitchFamily="49" charset="-122"/>
                <a:ea typeface="黑体" panose="02010609060101010101" pitchFamily="49" charset="-122"/>
              </a:rPr>
              <a:t>持续感染引起宫颈癌的过程</a:t>
            </a:r>
            <a:endParaRPr lang="zh-CN" altLang="en-US"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3970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092" y="67582"/>
            <a:ext cx="10515600" cy="1325563"/>
          </a:xfrm>
        </p:spPr>
        <p:txBody>
          <a:bodyPr>
            <a:normAutofit/>
          </a:bodyPr>
          <a:lstStyle/>
          <a:p>
            <a:r>
              <a:rPr lang="zh-CN" altLang="en-US" sz="2800" b="0" dirty="0"/>
              <a:t>宫颈癌防控</a:t>
            </a:r>
            <a:r>
              <a:rPr lang="zh-CN" altLang="en-US" sz="2800" b="0" dirty="0" smtClean="0"/>
              <a:t>策略</a:t>
            </a:r>
            <a:endParaRPr lang="en-US" sz="2800" b="0" dirty="0"/>
          </a:p>
        </p:txBody>
      </p:sp>
      <p:sp>
        <p:nvSpPr>
          <p:cNvPr id="3" name="文本占位符 10"/>
          <p:cNvSpPr txBox="1"/>
          <p:nvPr/>
        </p:nvSpPr>
        <p:spPr>
          <a:xfrm>
            <a:off x="512232" y="1088295"/>
            <a:ext cx="11214547" cy="609701"/>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0"/>
              </a:spcAft>
              <a:buClr>
                <a:schemeClr val="accent2"/>
              </a:buClr>
              <a:buFont typeface="Arial" panose="020B0604020202020204" pitchFamily="34" charset="0"/>
              <a:buNone/>
              <a:defRPr sz="1800" i="0" kern="1200" baseline="0">
                <a:solidFill>
                  <a:schemeClr val="accent2"/>
                </a:solidFill>
                <a:latin typeface="Arial" panose="020B0604020202020204" pitchFamily="34" charset="0"/>
                <a:ea typeface="微软雅黑" panose="020B0503020204020204" pitchFamily="34" charset="-122"/>
                <a:cs typeface="+mn-cs"/>
              </a:defRPr>
            </a:lvl1pPr>
            <a:lvl2pPr marL="271780" indent="0" algn="l" defTabSz="914400" rtl="0" eaLnBrk="1" latinLnBrk="0" hangingPunct="1">
              <a:spcBef>
                <a:spcPts val="0"/>
              </a:spcBef>
              <a:spcAft>
                <a:spcPts val="600"/>
              </a:spcAft>
              <a:buFont typeface="Arial" panose="020B0604020202020204" pitchFamily="34" charset="0"/>
              <a:buNone/>
              <a:defRPr sz="1400" kern="1200">
                <a:solidFill>
                  <a:schemeClr val="accent2"/>
                </a:solidFill>
                <a:latin typeface="+mn-lt"/>
                <a:ea typeface="+mn-ea"/>
                <a:cs typeface="+mn-cs"/>
              </a:defRPr>
            </a:lvl2pPr>
            <a:lvl3pPr marL="533400" indent="0" algn="l" defTabSz="914400" rtl="0" eaLnBrk="1" latinLnBrk="0" hangingPunct="1">
              <a:spcBef>
                <a:spcPts val="0"/>
              </a:spcBef>
              <a:spcAft>
                <a:spcPts val="600"/>
              </a:spcAft>
              <a:buFont typeface="Arial" panose="020B0604020202020204" pitchFamily="34" charset="0"/>
              <a:buNone/>
              <a:defRPr sz="1200" kern="1200">
                <a:solidFill>
                  <a:schemeClr val="accent2"/>
                </a:solidFill>
                <a:latin typeface="+mn-lt"/>
                <a:ea typeface="+mn-ea"/>
                <a:cs typeface="+mn-cs"/>
              </a:defRPr>
            </a:lvl3pPr>
            <a:lvl4pPr marL="815975" indent="0" algn="l" defTabSz="914400" rtl="0" eaLnBrk="1" latinLnBrk="0" hangingPunct="1">
              <a:spcBef>
                <a:spcPts val="0"/>
              </a:spcBef>
              <a:spcAft>
                <a:spcPts val="600"/>
              </a:spcAft>
              <a:buFont typeface="Arial" panose="020B0604020202020204" pitchFamily="34" charset="0"/>
              <a:buNone/>
              <a:defRPr sz="1200" kern="1200">
                <a:solidFill>
                  <a:schemeClr val="accent2"/>
                </a:solidFill>
                <a:latin typeface="+mn-lt"/>
                <a:ea typeface="+mn-ea"/>
                <a:cs typeface="+mn-cs"/>
              </a:defRPr>
            </a:lvl4pPr>
            <a:lvl5pPr marL="1104900" indent="0" algn="l" defTabSz="914400" rtl="0" eaLnBrk="1" latinLnBrk="0" hangingPunct="1">
              <a:spcBef>
                <a:spcPts val="0"/>
              </a:spcBef>
              <a:spcAft>
                <a:spcPts val="600"/>
              </a:spcAft>
              <a:buFont typeface="Arial" panose="020B0604020202020204" pitchFamily="34" charset="0"/>
              <a:buNone/>
              <a:defRPr sz="1200" b="0" kern="1200">
                <a:solidFill>
                  <a:schemeClr val="accent2"/>
                </a:solidFill>
                <a:latin typeface="+mn-lt"/>
                <a:ea typeface="+mn-ea"/>
                <a:cs typeface="+mn-cs"/>
              </a:defRPr>
            </a:lvl5pPr>
            <a:lvl6pPr marL="1619885" indent="-269875" algn="l" defTabSz="914400" rtl="0" eaLnBrk="1" latinLnBrk="0" hangingPunct="1">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1800225" indent="-269875" algn="l" defTabSz="914400" rtl="0" eaLnBrk="1" latinLnBrk="0" hangingPunct="1">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2070100" indent="-269875" algn="l" defTabSz="914400" rtl="0" eaLnBrk="1" latinLnBrk="0" hangingPunct="1">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2339975" indent="-269875" algn="l" defTabSz="914400" rtl="0" eaLnBrk="1" latinLnBrk="0" hangingPunct="1">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a:buClr>
                <a:srgbClr val="544F40"/>
              </a:buClr>
            </a:pPr>
            <a:r>
              <a:rPr lang="zh-CN" altLang="en-US" sz="2400" dirty="0">
                <a:solidFill>
                  <a:schemeClr val="tx2"/>
                </a:solidFill>
                <a:latin typeface="微软雅黑" panose="020B0503020204020204" pitchFamily="34" charset="-122"/>
                <a:ea typeface="微软雅黑" panose="020B0503020204020204" pitchFamily="34" charset="-122"/>
              </a:rPr>
              <a:t>针对不同年龄和疾病的自然史，</a:t>
            </a:r>
            <a:r>
              <a:rPr lang="en-US" altLang="zh-CN" sz="2400" dirty="0">
                <a:solidFill>
                  <a:schemeClr val="tx2"/>
                </a:solidFill>
                <a:latin typeface="微软雅黑" panose="020B0503020204020204" pitchFamily="34" charset="-122"/>
                <a:ea typeface="微软雅黑" panose="020B0503020204020204" pitchFamily="34" charset="-122"/>
              </a:rPr>
              <a:t>WHO</a:t>
            </a:r>
            <a:r>
              <a:rPr lang="zh-CN" altLang="en-US" sz="2400" dirty="0">
                <a:solidFill>
                  <a:schemeClr val="tx2"/>
                </a:solidFill>
                <a:latin typeface="微软雅黑" panose="020B0503020204020204" pitchFamily="34" charset="-122"/>
                <a:ea typeface="微软雅黑" panose="020B0503020204020204" pitchFamily="34" charset="-122"/>
              </a:rPr>
              <a:t>推荐了一系列宫颈癌防控策略，包括</a:t>
            </a:r>
            <a:r>
              <a:rPr lang="en-US" altLang="zh-CN" sz="2400" baseline="30000" dirty="0">
                <a:solidFill>
                  <a:schemeClr val="tx2"/>
                </a:solidFill>
                <a:latin typeface="微软雅黑" panose="020B0503020204020204" pitchFamily="34" charset="-122"/>
                <a:ea typeface="微软雅黑" panose="020B0503020204020204" pitchFamily="34" charset="-122"/>
              </a:rPr>
              <a:t>1</a:t>
            </a:r>
            <a:r>
              <a:rPr lang="zh-CN" altLang="en-US" sz="2400" dirty="0">
                <a:solidFill>
                  <a:schemeClr val="tx2"/>
                </a:solidFill>
                <a:latin typeface="微软雅黑" panose="020B0503020204020204" pitchFamily="34" charset="-122"/>
                <a:ea typeface="微软雅黑" panose="020B0503020204020204" pitchFamily="34" charset="-122"/>
              </a:rPr>
              <a:t>：</a:t>
            </a:r>
            <a:endParaRPr lang="en-US" altLang="zh-CN" sz="2400" dirty="0">
              <a:solidFill>
                <a:schemeClr val="tx2"/>
              </a:solidFill>
              <a:latin typeface="微软雅黑" panose="020B0503020204020204" pitchFamily="34" charset="-122"/>
              <a:ea typeface="微软雅黑" panose="020B0503020204020204" pitchFamily="34" charset="-122"/>
            </a:endParaRPr>
          </a:p>
          <a:p>
            <a:pPr>
              <a:spcBef>
                <a:spcPts val="1200"/>
              </a:spcBef>
              <a:buClr>
                <a:srgbClr val="544F40"/>
              </a:buClr>
            </a:pP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4" name="矩形 19"/>
          <p:cNvSpPr/>
          <p:nvPr/>
        </p:nvSpPr>
        <p:spPr>
          <a:xfrm>
            <a:off x="817989" y="6393189"/>
            <a:ext cx="10111619" cy="246221"/>
          </a:xfrm>
          <a:prstGeom prst="rect">
            <a:avLst/>
          </a:prstGeom>
        </p:spPr>
        <p:txBody>
          <a:bodyPr wrap="square">
            <a:spAutoFit/>
          </a:bodyPr>
          <a:lstStyle/>
          <a:p>
            <a:r>
              <a:rPr lang="en-US" sz="1000" dirty="0">
                <a:solidFill>
                  <a:schemeClr val="accent5"/>
                </a:solidFill>
              </a:rPr>
              <a:t>WHO Library Cataloguing-in-Publication Data Comprehensive cervical cancer control: a guide to essential practice – 2nd ed. 2014:1-364</a:t>
            </a:r>
            <a:endParaRPr lang="en-GB" sz="1000" dirty="0">
              <a:solidFill>
                <a:schemeClr val="accent5"/>
              </a:solidFill>
            </a:endParaRPr>
          </a:p>
        </p:txBody>
      </p:sp>
      <p:grpSp>
        <p:nvGrpSpPr>
          <p:cNvPr id="5" name="Group 5"/>
          <p:cNvGrpSpPr/>
          <p:nvPr/>
        </p:nvGrpSpPr>
        <p:grpSpPr>
          <a:xfrm>
            <a:off x="1443457" y="1690645"/>
            <a:ext cx="8860684" cy="3563867"/>
            <a:chOff x="3758268" y="1707560"/>
            <a:chExt cx="5026958" cy="4067109"/>
          </a:xfrm>
        </p:grpSpPr>
        <p:grpSp>
          <p:nvGrpSpPr>
            <p:cNvPr id="6" name="Group 16"/>
            <p:cNvGrpSpPr/>
            <p:nvPr/>
          </p:nvGrpSpPr>
          <p:grpSpPr>
            <a:xfrm>
              <a:off x="3758268" y="1707560"/>
              <a:ext cx="5026958" cy="4067109"/>
              <a:chOff x="2258676" y="1203310"/>
              <a:chExt cx="7891098" cy="3297383"/>
            </a:xfrm>
          </p:grpSpPr>
          <p:sp>
            <p:nvSpPr>
              <p:cNvPr id="14" name="Rounded Rectangle 22"/>
              <p:cNvSpPr/>
              <p:nvPr/>
            </p:nvSpPr>
            <p:spPr bwMode="auto">
              <a:xfrm>
                <a:off x="2258676" y="1203310"/>
                <a:ext cx="7891098" cy="3297383"/>
              </a:xfrm>
              <a:prstGeom prst="roundRect">
                <a:avLst>
                  <a:gd name="adj" fmla="val 3664"/>
                </a:avLst>
              </a:prstGeom>
              <a:noFill/>
              <a:ln w="28575" cap="flat" cmpd="sng" algn="ctr">
                <a:solidFill>
                  <a:srgbClr val="FF6600"/>
                </a:solidFill>
                <a:prstDash val="solid"/>
              </a:ln>
              <a:effectLst/>
            </p:spPr>
            <p:txBody>
              <a:bodyPr rot="0" spcFirstLastPara="0" vertOverflow="overflow" horzOverflow="overflow" vert="horz" wrap="square" lIns="54000" tIns="54000" rIns="54000" bIns="54000" numCol="1" spcCol="0" rtlCol="0" fromWordArt="0" anchor="t" anchorCtr="0" forceAA="0" compatLnSpc="1">
                <a:noAutofit/>
              </a:bodyPr>
              <a:lstStyle/>
              <a:p>
                <a:pPr marL="135890" indent="-135890" algn="ctr" defTabSz="685800" eaLnBrk="0" hangingPunct="0">
                  <a:buClr>
                    <a:srgbClr val="FFFFFF"/>
                  </a:buClr>
                  <a:buFont typeface="Arial" panose="020B0604020202020204" pitchFamily="34" charset="0"/>
                  <a:buChar char="–"/>
                </a:pPr>
                <a:endParaRPr lang="en-US" sz="900" b="1" kern="0" dirty="0" err="1">
                  <a:solidFill>
                    <a:srgbClr val="FFFFFF"/>
                  </a:solidFill>
                  <a:latin typeface="Arial" panose="020B0604020202020204"/>
                  <a:ea typeface="微软雅黑" panose="020B0503020204020204" pitchFamily="34" charset="-122"/>
                </a:endParaRPr>
              </a:p>
            </p:txBody>
          </p:sp>
          <p:pic>
            <p:nvPicPr>
              <p:cNvPr id="15" name="Picture 14"/>
              <p:cNvPicPr>
                <a:picLocks noChangeAspect="1"/>
              </p:cNvPicPr>
              <p:nvPr/>
            </p:nvPicPr>
            <p:blipFill rotWithShape="1">
              <a:blip r:embed="rId2" cstate="print"/>
              <a:srcRect/>
              <a:stretch>
                <a:fillRect/>
              </a:stretch>
            </p:blipFill>
            <p:spPr>
              <a:xfrm>
                <a:off x="2265867" y="1204421"/>
                <a:ext cx="7883907" cy="206084"/>
              </a:xfrm>
              <a:prstGeom prst="rect">
                <a:avLst/>
              </a:prstGeom>
            </p:spPr>
          </p:pic>
        </p:grpSp>
        <p:grpSp>
          <p:nvGrpSpPr>
            <p:cNvPr id="7" name="Group 4"/>
            <p:cNvGrpSpPr/>
            <p:nvPr/>
          </p:nvGrpSpPr>
          <p:grpSpPr>
            <a:xfrm>
              <a:off x="3929635" y="1734521"/>
              <a:ext cx="4579471" cy="4040148"/>
              <a:chOff x="3929635" y="1734521"/>
              <a:chExt cx="4579471" cy="4040148"/>
            </a:xfrm>
          </p:grpSpPr>
          <p:grpSp>
            <p:nvGrpSpPr>
              <p:cNvPr id="8" name="Group 21"/>
              <p:cNvGrpSpPr/>
              <p:nvPr/>
            </p:nvGrpSpPr>
            <p:grpSpPr>
              <a:xfrm>
                <a:off x="3929635" y="1734521"/>
                <a:ext cx="4579471" cy="4040148"/>
                <a:chOff x="3619242" y="1734521"/>
                <a:chExt cx="4579471" cy="4040148"/>
              </a:xfrm>
            </p:grpSpPr>
            <p:grpSp>
              <p:nvGrpSpPr>
                <p:cNvPr id="10" name="Group 20"/>
                <p:cNvGrpSpPr/>
                <p:nvPr/>
              </p:nvGrpSpPr>
              <p:grpSpPr>
                <a:xfrm>
                  <a:off x="3669576" y="2125470"/>
                  <a:ext cx="4529137" cy="3649199"/>
                  <a:chOff x="3669576" y="2125470"/>
                  <a:chExt cx="4529137" cy="3649199"/>
                </a:xfrm>
              </p:grpSpPr>
              <p:pic>
                <p:nvPicPr>
                  <p:cNvPr id="12" name="Picture 11"/>
                  <p:cNvPicPr>
                    <a:picLocks noChangeAspect="1"/>
                  </p:cNvPicPr>
                  <p:nvPr/>
                </p:nvPicPr>
                <p:blipFill>
                  <a:blip r:embed="rId3" cstate="print"/>
                  <a:stretch>
                    <a:fillRect/>
                  </a:stretch>
                </p:blipFill>
                <p:spPr>
                  <a:xfrm>
                    <a:off x="3669576" y="2125470"/>
                    <a:ext cx="4529137" cy="3372027"/>
                  </a:xfrm>
                  <a:prstGeom prst="rect">
                    <a:avLst/>
                  </a:prstGeom>
                </p:spPr>
              </p:pic>
              <p:sp>
                <p:nvSpPr>
                  <p:cNvPr id="13" name="TextBox 12"/>
                  <p:cNvSpPr txBox="1"/>
                  <p:nvPr/>
                </p:nvSpPr>
                <p:spPr>
                  <a:xfrm>
                    <a:off x="3794760" y="5546069"/>
                    <a:ext cx="1935480" cy="228600"/>
                  </a:xfrm>
                  <a:prstGeom prst="rect">
                    <a:avLst/>
                  </a:prstGeom>
                  <a:noFill/>
                </p:spPr>
                <p:txBody>
                  <a:bodyPr wrap="none" lIns="0" tIns="0" rIns="0" bIns="0" rtlCol="0">
                    <a:noAutofit/>
                  </a:bodyPr>
                  <a:lstStyle/>
                  <a:p>
                    <a:pPr>
                      <a:buClr>
                        <a:srgbClr val="635A54"/>
                      </a:buClr>
                    </a:pPr>
                    <a:r>
                      <a:rPr lang="zh-CN" altLang="en-US" sz="900" b="1" dirty="0">
                        <a:solidFill>
                          <a:srgbClr val="635A54"/>
                        </a:solidFill>
                      </a:rPr>
                      <a:t>*吸烟是宫颈癌的另一个危险因素</a:t>
                    </a:r>
                    <a:endParaRPr lang="en-US" sz="900" b="1" dirty="0">
                      <a:solidFill>
                        <a:srgbClr val="635A54"/>
                      </a:solidFill>
                    </a:endParaRPr>
                  </a:p>
                </p:txBody>
              </p:sp>
            </p:grpSp>
            <p:sp>
              <p:nvSpPr>
                <p:cNvPr id="11" name="TextBox 10"/>
                <p:cNvSpPr txBox="1"/>
                <p:nvPr/>
              </p:nvSpPr>
              <p:spPr>
                <a:xfrm>
                  <a:off x="3619242" y="1734521"/>
                  <a:ext cx="3356064" cy="228600"/>
                </a:xfrm>
                <a:prstGeom prst="rect">
                  <a:avLst/>
                </a:prstGeom>
                <a:noFill/>
              </p:spPr>
              <p:txBody>
                <a:bodyPr wrap="none" lIns="0" tIns="0" rIns="0" bIns="0" rtlCol="0">
                  <a:noAutofit/>
                </a:bodyPr>
                <a:lstStyle/>
                <a:p>
                  <a:pPr>
                    <a:buClr>
                      <a:srgbClr val="635A54"/>
                    </a:buClr>
                  </a:pPr>
                  <a:r>
                    <a:rPr lang="zh-CN" altLang="en-US" sz="1200" b="1" dirty="0">
                      <a:solidFill>
                        <a:schemeClr val="bg1"/>
                      </a:solidFill>
                    </a:rPr>
                    <a:t>不同阶段预防</a:t>
                  </a:r>
                  <a:r>
                    <a:rPr lang="en-US" altLang="zh-CN" sz="1200" b="1" dirty="0">
                      <a:solidFill>
                        <a:schemeClr val="bg1"/>
                      </a:solidFill>
                    </a:rPr>
                    <a:t>HPV</a:t>
                  </a:r>
                  <a:r>
                    <a:rPr lang="zh-CN" altLang="en-US" sz="1200" b="1" dirty="0">
                      <a:solidFill>
                        <a:schemeClr val="bg1"/>
                      </a:solidFill>
                    </a:rPr>
                    <a:t>感染以及宫颈癌干预措施概览</a:t>
                  </a:r>
                  <a:r>
                    <a:rPr lang="en-US" altLang="zh-CN" sz="1200" b="1" baseline="30000" dirty="0">
                      <a:solidFill>
                        <a:schemeClr val="bg1"/>
                      </a:solidFill>
                    </a:rPr>
                    <a:t>1</a:t>
                  </a:r>
                  <a:endParaRPr lang="en-US" sz="1200" b="1" baseline="30000" dirty="0">
                    <a:solidFill>
                      <a:schemeClr val="bg1"/>
                    </a:solidFill>
                  </a:endParaRPr>
                </a:p>
              </p:txBody>
            </p:sp>
          </p:grpSp>
          <p:sp>
            <p:nvSpPr>
              <p:cNvPr id="9" name="TextBox 8"/>
              <p:cNvSpPr txBox="1"/>
              <p:nvPr/>
            </p:nvSpPr>
            <p:spPr>
              <a:xfrm flipV="1">
                <a:off x="4702282" y="3948264"/>
                <a:ext cx="95250" cy="45719"/>
              </a:xfrm>
              <a:prstGeom prst="rect">
                <a:avLst/>
              </a:prstGeom>
              <a:noFill/>
            </p:spPr>
            <p:txBody>
              <a:bodyPr wrap="none" lIns="0" tIns="0" rIns="0" bIns="0" rtlCol="0">
                <a:noAutofit/>
              </a:bodyPr>
              <a:lstStyle/>
              <a:p>
                <a:pPr>
                  <a:buClr>
                    <a:schemeClr val="tx1"/>
                  </a:buClr>
                </a:pPr>
                <a:r>
                  <a:rPr lang="zh-CN" altLang="en-US" sz="900" dirty="0"/>
                  <a:t>**</a:t>
                </a:r>
                <a:endParaRPr lang="en-US" sz="900" dirty="0"/>
              </a:p>
            </p:txBody>
          </p:sp>
        </p:grpSp>
      </p:grpSp>
      <p:sp>
        <p:nvSpPr>
          <p:cNvPr id="21" name="Title 1"/>
          <p:cNvSpPr txBox="1">
            <a:spLocks/>
          </p:cNvSpPr>
          <p:nvPr/>
        </p:nvSpPr>
        <p:spPr>
          <a:xfrm>
            <a:off x="568038" y="5524838"/>
            <a:ext cx="11158741" cy="6254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2400" b="1" kern="1200">
                <a:solidFill>
                  <a:schemeClr val="accent5"/>
                </a:solidFill>
                <a:latin typeface="微软雅黑" panose="020B0503020204020204" pitchFamily="34" charset="-122"/>
                <a:ea typeface="微软雅黑" panose="020B0503020204020204" pitchFamily="34" charset="-122"/>
                <a:cs typeface="+mj-cs"/>
              </a:defRPr>
            </a:lvl1pPr>
          </a:lstStyle>
          <a:p>
            <a:r>
              <a:rPr lang="en-US" altLang="zh-CN" sz="2800" b="0" dirty="0" smtClean="0"/>
              <a:t>HPV</a:t>
            </a:r>
            <a:r>
              <a:rPr lang="zh-CN" altLang="en-US" sz="2800" b="0" dirty="0" smtClean="0"/>
              <a:t>疫苗接种和宫颈筛查相结合是宫颈癌最佳的防控策略</a:t>
            </a:r>
            <a:endParaRPr lang="en-US" sz="2800" b="0" dirty="0"/>
          </a:p>
        </p:txBody>
      </p:sp>
    </p:spTree>
    <p:extLst>
      <p:ext uri="{BB962C8B-B14F-4D97-AF65-F5344CB8AC3E}">
        <p14:creationId xmlns:p14="http://schemas.microsoft.com/office/powerpoint/2010/main" val="13838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2800" b="0" dirty="0"/>
              <a:t>全球范围内已上市的</a:t>
            </a:r>
            <a:r>
              <a:rPr lang="en-US" altLang="zh-CN" sz="2800" b="0" dirty="0"/>
              <a:t>HPV</a:t>
            </a:r>
            <a:r>
              <a:rPr lang="zh-CN" altLang="en-US" sz="2800" b="0" dirty="0"/>
              <a:t>疫苗</a:t>
            </a:r>
            <a:endParaRPr lang="en-US" sz="28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361020"/>
              </p:ext>
            </p:extLst>
          </p:nvPr>
        </p:nvGraphicFramePr>
        <p:xfrm>
          <a:off x="304800" y="1219200"/>
          <a:ext cx="11582400" cy="3840480"/>
        </p:xfrm>
        <a:graphic>
          <a:graphicData uri="http://schemas.openxmlformats.org/drawingml/2006/table">
            <a:tbl>
              <a:tblPr firstRow="1" bandRow="1">
                <a:tableStyleId>{5C22544A-7EE6-4342-B048-85BDC9FD1C3A}</a:tableStyleId>
              </a:tblPr>
              <a:tblGrid>
                <a:gridCol w="2072640">
                  <a:extLst>
                    <a:ext uri="{9D8B030D-6E8A-4147-A177-3AD203B41FA5}">
                      <a16:colId xmlns:a16="http://schemas.microsoft.com/office/drawing/2014/main" xmlns="" val="20000"/>
                    </a:ext>
                  </a:extLst>
                </a:gridCol>
                <a:gridCol w="2687764">
                  <a:extLst>
                    <a:ext uri="{9D8B030D-6E8A-4147-A177-3AD203B41FA5}">
                      <a16:colId xmlns:a16="http://schemas.microsoft.com/office/drawing/2014/main" xmlns="" val="20001"/>
                    </a:ext>
                  </a:extLst>
                </a:gridCol>
                <a:gridCol w="4165600">
                  <a:extLst>
                    <a:ext uri="{9D8B030D-6E8A-4147-A177-3AD203B41FA5}">
                      <a16:colId xmlns:a16="http://schemas.microsoft.com/office/drawing/2014/main" xmlns="" val="20002"/>
                    </a:ext>
                  </a:extLst>
                </a:gridCol>
                <a:gridCol w="2656396">
                  <a:extLst>
                    <a:ext uri="{9D8B030D-6E8A-4147-A177-3AD203B41FA5}">
                      <a16:colId xmlns:a16="http://schemas.microsoft.com/office/drawing/2014/main" xmlns="" val="20003"/>
                    </a:ext>
                  </a:extLst>
                </a:gridCol>
              </a:tblGrid>
              <a:tr h="640080">
                <a:tc>
                  <a:txBody>
                    <a:bodyPr/>
                    <a:lstStyle/>
                    <a:p>
                      <a:endParaRPr lang="en-US" sz="1400" dirty="0">
                        <a:latin typeface="微软雅黑" panose="020B0503020204020204" pitchFamily="34" charset="-122"/>
                        <a:ea typeface="微软雅黑" panose="020B0503020204020204" pitchFamily="34" charset="-122"/>
                      </a:endParaRPr>
                    </a:p>
                  </a:txBody>
                  <a:tcPr marL="121920" marR="121920">
                    <a:solidFill>
                      <a:schemeClr val="tx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四价</a:t>
                      </a:r>
                      <a:r>
                        <a:rPr lang="en-US" altLang="zh-CN" sz="1400" dirty="0">
                          <a:solidFill>
                            <a:schemeClr val="bg1"/>
                          </a:solidFill>
                          <a:latin typeface="微软雅黑" panose="020B0503020204020204" pitchFamily="34" charset="-122"/>
                          <a:ea typeface="微软雅黑" panose="020B0503020204020204" pitchFamily="34" charset="-122"/>
                        </a:rPr>
                        <a:t>HPV</a:t>
                      </a:r>
                      <a:r>
                        <a:rPr lang="zh-CN" altLang="en-US" sz="1400" dirty="0">
                          <a:solidFill>
                            <a:schemeClr val="bg1"/>
                          </a:solidFill>
                          <a:latin typeface="微软雅黑" panose="020B0503020204020204" pitchFamily="34" charset="-122"/>
                          <a:ea typeface="微软雅黑" panose="020B0503020204020204" pitchFamily="34" charset="-122"/>
                        </a:rPr>
                        <a:t>疫苗</a:t>
                      </a:r>
                      <a:endParaRPr lang="en-US" sz="1400" dirty="0">
                        <a:solidFill>
                          <a:schemeClr val="bg1"/>
                        </a:solidFill>
                        <a:latin typeface="微软雅黑" panose="020B0503020204020204" pitchFamily="34" charset="-122"/>
                        <a:ea typeface="微软雅黑" panose="020B0503020204020204" pitchFamily="34" charset="-122"/>
                      </a:endParaRPr>
                    </a:p>
                  </a:txBody>
                  <a:tcPr marL="121920" marR="121920"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九价</a:t>
                      </a:r>
                      <a:r>
                        <a:rPr kumimoji="0" lang="en-US" altLang="zh-CN"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HPV</a:t>
                      </a:r>
                      <a:r>
                        <a:rPr kumimoji="0"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疫苗</a:t>
                      </a:r>
                      <a:endParaRPr kumimoji="0" lang="en-US" altLang="zh-CN"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121920" marR="121920" anchor="ctr">
                    <a:solidFill>
                      <a:schemeClr val="tx2"/>
                    </a:solidFill>
                  </a:tcPr>
                </a:tc>
                <a:tc>
                  <a:txBody>
                    <a:bodyPr/>
                    <a:lstStyle/>
                    <a:p>
                      <a:pPr algn="ctr"/>
                      <a:r>
                        <a:rPr kumimoji="0" lang="zh-CN" altLang="en-US" sz="1400" b="1"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双价</a:t>
                      </a:r>
                      <a:r>
                        <a:rPr kumimoji="0" lang="en-US" altLang="zh-CN" sz="1400" b="1"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HPV</a:t>
                      </a:r>
                      <a:r>
                        <a:rPr kumimoji="0" lang="zh-CN" altLang="en-US" sz="1400" b="1"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疫苗</a:t>
                      </a:r>
                      <a:endParaRPr kumimoji="0" lang="en-US" altLang="zh-CN" sz="1400" b="1"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endParaRPr>
                    </a:p>
                  </a:txBody>
                  <a:tcPr marL="121920" marR="121920" anchor="ctr">
                    <a:solidFill>
                      <a:schemeClr val="tx2"/>
                    </a:solidFill>
                  </a:tcPr>
                </a:tc>
                <a:extLst>
                  <a:ext uri="{0D108BD9-81ED-4DB2-BD59-A6C34878D82A}">
                    <a16:rowId xmlns:a16="http://schemas.microsoft.com/office/drawing/2014/main" xmlns="" val="10000"/>
                  </a:ext>
                </a:extLst>
              </a:tr>
              <a:tr h="640080">
                <a:tc>
                  <a:txBody>
                    <a:bodyPr/>
                    <a:lstStyle/>
                    <a:p>
                      <a:pPr algn="ctr"/>
                      <a:r>
                        <a:rPr lang="zh-CN" altLang="en-US" sz="1400" b="1" dirty="0">
                          <a:solidFill>
                            <a:schemeClr val="tx2"/>
                          </a:solidFill>
                          <a:latin typeface="微软雅黑" panose="020B0503020204020204" pitchFamily="34" charset="-122"/>
                          <a:ea typeface="微软雅黑" panose="020B0503020204020204" pitchFamily="34" charset="-122"/>
                        </a:rPr>
                        <a:t>抗原类型</a:t>
                      </a:r>
                      <a:endParaRPr lang="en-US" sz="1400" b="1"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algn="ctr"/>
                      <a:r>
                        <a:rPr lang="en-US" sz="1400" dirty="0">
                          <a:solidFill>
                            <a:schemeClr val="tx2"/>
                          </a:solidFill>
                          <a:latin typeface="微软雅黑" panose="020B0503020204020204" pitchFamily="34" charset="-122"/>
                          <a:ea typeface="微软雅黑" panose="020B0503020204020204" pitchFamily="34" charset="-122"/>
                        </a:rPr>
                        <a:t>HPV 6,11,</a:t>
                      </a:r>
                      <a:r>
                        <a:rPr lang="en-US" sz="1400" b="1" dirty="0">
                          <a:solidFill>
                            <a:schemeClr val="tx2"/>
                          </a:solidFill>
                          <a:latin typeface="微软雅黑" panose="020B0503020204020204" pitchFamily="34" charset="-122"/>
                          <a:ea typeface="微软雅黑" panose="020B0503020204020204" pitchFamily="34" charset="-122"/>
                        </a:rPr>
                        <a:t>16,18</a:t>
                      </a:r>
                    </a:p>
                  </a:txBody>
                  <a:tcPr marL="121920" marR="121920" anchor="ctr"/>
                </a:tc>
                <a:tc>
                  <a:txBody>
                    <a:bodyPr/>
                    <a:lstStyle/>
                    <a:p>
                      <a:pPr algn="ctr"/>
                      <a:r>
                        <a:rPr lang="en-US" sz="1400" dirty="0">
                          <a:solidFill>
                            <a:schemeClr val="tx2"/>
                          </a:solidFill>
                          <a:latin typeface="微软雅黑" panose="020B0503020204020204" pitchFamily="34" charset="-122"/>
                          <a:ea typeface="微软雅黑" panose="020B0503020204020204" pitchFamily="34" charset="-122"/>
                        </a:rPr>
                        <a:t>HPV 6,11,</a:t>
                      </a:r>
                      <a:r>
                        <a:rPr lang="en-US" sz="1400" b="1" dirty="0">
                          <a:solidFill>
                            <a:schemeClr val="tx2"/>
                          </a:solidFill>
                          <a:latin typeface="微软雅黑" panose="020B0503020204020204" pitchFamily="34" charset="-122"/>
                          <a:ea typeface="微软雅黑" panose="020B0503020204020204" pitchFamily="34" charset="-122"/>
                        </a:rPr>
                        <a:t>16,18</a:t>
                      </a:r>
                      <a:r>
                        <a:rPr lang="en-US" sz="1400" dirty="0">
                          <a:solidFill>
                            <a:schemeClr val="tx2"/>
                          </a:solidFill>
                          <a:latin typeface="微软雅黑" panose="020B0503020204020204" pitchFamily="34" charset="-122"/>
                          <a:ea typeface="微软雅黑" panose="020B0503020204020204" pitchFamily="34" charset="-122"/>
                        </a:rPr>
                        <a:t>,31,33,45,52,58</a:t>
                      </a:r>
                    </a:p>
                  </a:txBody>
                  <a:tcPr marL="121920" marR="121920" anchor="ctr"/>
                </a:tc>
                <a:tc>
                  <a:txBody>
                    <a:bodyPr/>
                    <a:lstStyle/>
                    <a:p>
                      <a:pPr algn="ctr"/>
                      <a:r>
                        <a:rPr lang="en-US" sz="1400" dirty="0">
                          <a:solidFill>
                            <a:schemeClr val="tx2"/>
                          </a:solidFill>
                          <a:latin typeface="微软雅黑" panose="020B0503020204020204" pitchFamily="34" charset="-122"/>
                          <a:ea typeface="微软雅黑" panose="020B0503020204020204" pitchFamily="34" charset="-122"/>
                        </a:rPr>
                        <a:t>HPV </a:t>
                      </a:r>
                      <a:r>
                        <a:rPr lang="en-US" sz="1400" b="1" dirty="0">
                          <a:solidFill>
                            <a:schemeClr val="tx2"/>
                          </a:solidFill>
                          <a:latin typeface="微软雅黑" panose="020B0503020204020204" pitchFamily="34" charset="-122"/>
                          <a:ea typeface="微软雅黑" panose="020B0503020204020204" pitchFamily="34" charset="-122"/>
                        </a:rPr>
                        <a:t>16,18</a:t>
                      </a:r>
                    </a:p>
                  </a:txBody>
                  <a:tcPr marL="121920" marR="121920" anchor="ctr"/>
                </a:tc>
                <a:extLst>
                  <a:ext uri="{0D108BD9-81ED-4DB2-BD59-A6C34878D82A}">
                    <a16:rowId xmlns:a16="http://schemas.microsoft.com/office/drawing/2014/main" xmlns="" val="10001"/>
                  </a:ext>
                </a:extLst>
              </a:tr>
              <a:tr h="640080">
                <a:tc>
                  <a:txBody>
                    <a:bodyPr/>
                    <a:lstStyle/>
                    <a:p>
                      <a:pPr algn="ctr"/>
                      <a:r>
                        <a:rPr lang="en-US" altLang="zh-CN" sz="1400" b="1" dirty="0">
                          <a:solidFill>
                            <a:schemeClr val="tx2"/>
                          </a:solidFill>
                          <a:latin typeface="微软雅黑" panose="020B0503020204020204" pitchFamily="34" charset="-122"/>
                          <a:ea typeface="微软雅黑" panose="020B0503020204020204" pitchFamily="34" charset="-122"/>
                        </a:rPr>
                        <a:t>VLP</a:t>
                      </a:r>
                      <a:r>
                        <a:rPr lang="zh-CN" altLang="en-US" sz="1400" b="1" dirty="0">
                          <a:solidFill>
                            <a:schemeClr val="tx2"/>
                          </a:solidFill>
                          <a:latin typeface="微软雅黑" panose="020B0503020204020204" pitchFamily="34" charset="-122"/>
                          <a:ea typeface="微软雅黑" panose="020B0503020204020204" pitchFamily="34" charset="-122"/>
                        </a:rPr>
                        <a:t>含量</a:t>
                      </a:r>
                      <a:endParaRPr lang="en-US" sz="1400" b="1"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20/40/</a:t>
                      </a:r>
                      <a:r>
                        <a:rPr kumimoji="0" lang="en-US" altLang="zh-CN" sz="14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40/20</a:t>
                      </a:r>
                      <a:r>
                        <a:rPr kumimoji="0" lang="en-US" altLang="zh-CN"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 </a:t>
                      </a:r>
                      <a:r>
                        <a:rPr kumimoji="0" lang="el-GR" altLang="zh-CN"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μ</a:t>
                      </a:r>
                      <a:r>
                        <a:rPr kumimoji="0" lang="en-US" altLang="zh-CN"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g</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algn="ctr"/>
                      <a:r>
                        <a:rPr lang="en-US" sz="1400" b="0" dirty="0">
                          <a:solidFill>
                            <a:schemeClr val="tx2"/>
                          </a:solidFill>
                          <a:latin typeface="微软雅黑" panose="020B0503020204020204" pitchFamily="34" charset="-122"/>
                          <a:ea typeface="微软雅黑" panose="020B0503020204020204" pitchFamily="34" charset="-122"/>
                        </a:rPr>
                        <a:t>30/40/60/</a:t>
                      </a:r>
                      <a:r>
                        <a:rPr lang="en-US" sz="1400" b="0" dirty="0">
                          <a:solidFill>
                            <a:srgbClr val="FF0000"/>
                          </a:solidFill>
                          <a:latin typeface="微软雅黑" panose="020B0503020204020204" pitchFamily="34" charset="-122"/>
                          <a:ea typeface="微软雅黑" panose="020B0503020204020204" pitchFamily="34" charset="-122"/>
                        </a:rPr>
                        <a:t>40/20</a:t>
                      </a:r>
                      <a:r>
                        <a:rPr lang="en-US" sz="1400" b="0" dirty="0">
                          <a:solidFill>
                            <a:schemeClr val="tx2"/>
                          </a:solidFill>
                          <a:latin typeface="微软雅黑" panose="020B0503020204020204" pitchFamily="34" charset="-122"/>
                          <a:ea typeface="微软雅黑" panose="020B0503020204020204" pitchFamily="34" charset="-122"/>
                        </a:rPr>
                        <a:t>/20/20/20/20 </a:t>
                      </a:r>
                      <a:r>
                        <a:rPr lang="en-US" altLang="zh-CN" sz="1400" b="0" dirty="0" err="1">
                          <a:solidFill>
                            <a:schemeClr val="tx2"/>
                          </a:solidFill>
                          <a:latin typeface="微软雅黑" panose="020B0503020204020204" pitchFamily="34" charset="-122"/>
                          <a:ea typeface="微软雅黑" panose="020B0503020204020204" pitchFamily="34" charset="-122"/>
                        </a:rPr>
                        <a:t>μg</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algn="ctr"/>
                      <a:r>
                        <a:rPr lang="en-US" sz="1400" b="0" dirty="0">
                          <a:solidFill>
                            <a:srgbClr val="FF0000"/>
                          </a:solidFill>
                          <a:latin typeface="微软雅黑" panose="020B0503020204020204" pitchFamily="34" charset="-122"/>
                          <a:ea typeface="微软雅黑" panose="020B0503020204020204" pitchFamily="34" charset="-122"/>
                        </a:rPr>
                        <a:t>20/20</a:t>
                      </a:r>
                      <a:r>
                        <a:rPr lang="en-US" sz="1400" b="0" dirty="0">
                          <a:solidFill>
                            <a:schemeClr val="tx2"/>
                          </a:solidFill>
                          <a:latin typeface="微软雅黑" panose="020B0503020204020204" pitchFamily="34" charset="-122"/>
                          <a:ea typeface="微软雅黑" panose="020B0503020204020204" pitchFamily="34" charset="-122"/>
                        </a:rPr>
                        <a:t> </a:t>
                      </a:r>
                      <a:r>
                        <a:rPr kumimoji="0" lang="el-GR" altLang="zh-CN"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μ</a:t>
                      </a:r>
                      <a:r>
                        <a:rPr lang="en-US" sz="1400" b="0" dirty="0">
                          <a:solidFill>
                            <a:schemeClr val="tx2"/>
                          </a:solidFill>
                          <a:latin typeface="微软雅黑" panose="020B0503020204020204" pitchFamily="34" charset="-122"/>
                          <a:ea typeface="微软雅黑" panose="020B0503020204020204" pitchFamily="34" charset="-122"/>
                        </a:rPr>
                        <a:t>g</a:t>
                      </a:r>
                    </a:p>
                  </a:txBody>
                  <a:tcPr marL="121920" marR="121920" anchor="ctr"/>
                </a:tc>
                <a:extLst>
                  <a:ext uri="{0D108BD9-81ED-4DB2-BD59-A6C34878D82A}">
                    <a16:rowId xmlns:a16="http://schemas.microsoft.com/office/drawing/2014/main" xmlns="" val="10002"/>
                  </a:ext>
                </a:extLst>
              </a:tr>
              <a:tr h="640080">
                <a:tc>
                  <a:txBody>
                    <a:bodyPr/>
                    <a:lstStyle/>
                    <a:p>
                      <a:pPr algn="ctr"/>
                      <a:r>
                        <a:rPr lang="zh-CN" altLang="en-US" sz="1400" b="1" dirty="0">
                          <a:solidFill>
                            <a:schemeClr val="tx2"/>
                          </a:solidFill>
                          <a:latin typeface="微软雅黑" panose="020B0503020204020204" pitchFamily="34" charset="-122"/>
                          <a:ea typeface="微软雅黑" panose="020B0503020204020204" pitchFamily="34" charset="-122"/>
                        </a:rPr>
                        <a:t>抗原表达系统</a:t>
                      </a:r>
                      <a:endParaRPr lang="en-US" sz="1400" b="1"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酿酒酵母</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酿酒酵母</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昆虫细胞</a:t>
                      </a:r>
                      <a:r>
                        <a:rPr kumimoji="0" lang="en-US" altLang="zh-CN"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杆状病毒</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extLst>
                  <a:ext uri="{0D108BD9-81ED-4DB2-BD59-A6C34878D82A}">
                    <a16:rowId xmlns:a16="http://schemas.microsoft.com/office/drawing/2014/main" xmlns="" val="10003"/>
                  </a:ext>
                </a:extLst>
              </a:tr>
              <a:tr h="640080">
                <a:tc>
                  <a:txBody>
                    <a:bodyPr/>
                    <a:lstStyle/>
                    <a:p>
                      <a:pPr algn="ctr"/>
                      <a:r>
                        <a:rPr lang="zh-CN" altLang="en-US" sz="1400" b="1" dirty="0">
                          <a:solidFill>
                            <a:schemeClr val="tx2"/>
                          </a:solidFill>
                          <a:latin typeface="微软雅黑" panose="020B0503020204020204" pitchFamily="34" charset="-122"/>
                          <a:ea typeface="微软雅黑" panose="020B0503020204020204" pitchFamily="34" charset="-122"/>
                        </a:rPr>
                        <a:t>佐剂</a:t>
                      </a:r>
                      <a:endParaRPr lang="en-US" sz="1400" b="1"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algn="ctr"/>
                      <a:r>
                        <a:rPr lang="zh-CN" altLang="en-US" sz="1400" b="0" dirty="0">
                          <a:solidFill>
                            <a:schemeClr val="tx2"/>
                          </a:solidFill>
                          <a:latin typeface="微软雅黑" panose="020B0503020204020204" pitchFamily="34" charset="-122"/>
                          <a:ea typeface="微软雅黑" panose="020B0503020204020204" pitchFamily="34" charset="-122"/>
                        </a:rPr>
                        <a:t>铝盐</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algn="ctr"/>
                      <a:r>
                        <a:rPr lang="zh-CN" altLang="en-US" sz="1400" b="0" dirty="0">
                          <a:solidFill>
                            <a:schemeClr val="tx2"/>
                          </a:solidFill>
                          <a:latin typeface="微软雅黑" panose="020B0503020204020204" pitchFamily="34" charset="-122"/>
                          <a:ea typeface="微软雅黑" panose="020B0503020204020204" pitchFamily="34" charset="-122"/>
                        </a:rPr>
                        <a:t>铝盐</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algn="ctr"/>
                      <a:r>
                        <a:rPr lang="en-US" altLang="zh-CN" sz="1400" b="0" dirty="0">
                          <a:solidFill>
                            <a:schemeClr val="tx2"/>
                          </a:solidFill>
                          <a:latin typeface="微软雅黑" panose="020B0503020204020204" pitchFamily="34" charset="-122"/>
                          <a:ea typeface="微软雅黑" panose="020B0503020204020204" pitchFamily="34" charset="-122"/>
                        </a:rPr>
                        <a:t>AS04</a:t>
                      </a:r>
                      <a:r>
                        <a:rPr lang="zh-CN" altLang="en-US" sz="1400" b="0" dirty="0">
                          <a:solidFill>
                            <a:schemeClr val="tx2"/>
                          </a:solidFill>
                          <a:latin typeface="微软雅黑" panose="020B0503020204020204" pitchFamily="34" charset="-122"/>
                          <a:ea typeface="微软雅黑" panose="020B0503020204020204" pitchFamily="34" charset="-122"/>
                        </a:rPr>
                        <a:t>专利佐剂</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extLst>
                  <a:ext uri="{0D108BD9-81ED-4DB2-BD59-A6C34878D82A}">
                    <a16:rowId xmlns:a16="http://schemas.microsoft.com/office/drawing/2014/main" xmlns="" val="10004"/>
                  </a:ext>
                </a:extLst>
              </a:tr>
              <a:tr h="640080">
                <a:tc>
                  <a:txBody>
                    <a:bodyPr/>
                    <a:lstStyle/>
                    <a:p>
                      <a:pPr algn="ctr"/>
                      <a:r>
                        <a:rPr lang="zh-CN" altLang="en-US" sz="1400" b="1" dirty="0">
                          <a:solidFill>
                            <a:schemeClr val="tx2"/>
                          </a:solidFill>
                          <a:latin typeface="微软雅黑" panose="020B0503020204020204" pitchFamily="34" charset="-122"/>
                          <a:ea typeface="微软雅黑" panose="020B0503020204020204" pitchFamily="34" charset="-122"/>
                        </a:rPr>
                        <a:t>上市时间</a:t>
                      </a:r>
                      <a:endParaRPr lang="en-US" sz="1400" b="1"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2006</a:t>
                      </a:r>
                      <a:r>
                        <a:rPr kumimoji="0" lang="zh-CN" altLang="el-GR"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年</a:t>
                      </a:r>
                      <a:endParaRPr kumimoji="0" lang="en-US" altLang="zh-CN"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美国</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algn="ctr"/>
                      <a:r>
                        <a:rPr lang="en-US" altLang="zh-CN" sz="1400" b="0" dirty="0">
                          <a:solidFill>
                            <a:schemeClr val="tx2"/>
                          </a:solidFill>
                          <a:latin typeface="微软雅黑" panose="020B0503020204020204" pitchFamily="34" charset="-122"/>
                          <a:ea typeface="微软雅黑" panose="020B0503020204020204" pitchFamily="34" charset="-122"/>
                        </a:rPr>
                        <a:t>2015</a:t>
                      </a:r>
                      <a:r>
                        <a:rPr lang="zh-CN" altLang="en-US" sz="1400" b="0" dirty="0">
                          <a:solidFill>
                            <a:schemeClr val="tx2"/>
                          </a:solidFill>
                          <a:latin typeface="微软雅黑" panose="020B0503020204020204" pitchFamily="34" charset="-122"/>
                          <a:ea typeface="微软雅黑" panose="020B0503020204020204" pitchFamily="34" charset="-122"/>
                        </a:rPr>
                        <a:t>年</a:t>
                      </a:r>
                      <a:endParaRPr lang="en-US" altLang="zh-CN" sz="1400" b="0" dirty="0">
                        <a:solidFill>
                          <a:schemeClr val="tx2"/>
                        </a:solidFill>
                        <a:latin typeface="微软雅黑" panose="020B0503020204020204" pitchFamily="34" charset="-122"/>
                        <a:ea typeface="微软雅黑" panose="020B0503020204020204" pitchFamily="34" charset="-122"/>
                      </a:endParaRPr>
                    </a:p>
                    <a:p>
                      <a:pPr algn="ctr"/>
                      <a:r>
                        <a:rPr lang="zh-CN" altLang="en-US" sz="1400" b="0" dirty="0">
                          <a:solidFill>
                            <a:schemeClr val="tx2"/>
                          </a:solidFill>
                          <a:latin typeface="微软雅黑" panose="020B0503020204020204" pitchFamily="34" charset="-122"/>
                          <a:ea typeface="微软雅黑" panose="020B0503020204020204" pitchFamily="34" charset="-122"/>
                        </a:rPr>
                        <a:t>美国</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tc>
                  <a:txBody>
                    <a:bodyPr/>
                    <a:lstStyle/>
                    <a:p>
                      <a:pPr algn="ctr"/>
                      <a:r>
                        <a:rPr lang="en-US" altLang="zh-CN" sz="1400" b="0" dirty="0">
                          <a:solidFill>
                            <a:schemeClr val="tx2"/>
                          </a:solidFill>
                          <a:latin typeface="微软雅黑" panose="020B0503020204020204" pitchFamily="34" charset="-122"/>
                          <a:ea typeface="微软雅黑" panose="020B0503020204020204" pitchFamily="34" charset="-122"/>
                        </a:rPr>
                        <a:t>2007</a:t>
                      </a:r>
                      <a:r>
                        <a:rPr lang="zh-CN" altLang="en-US" sz="1400" b="0" dirty="0">
                          <a:solidFill>
                            <a:schemeClr val="tx2"/>
                          </a:solidFill>
                          <a:latin typeface="微软雅黑" panose="020B0503020204020204" pitchFamily="34" charset="-122"/>
                          <a:ea typeface="微软雅黑" panose="020B0503020204020204" pitchFamily="34" charset="-122"/>
                        </a:rPr>
                        <a:t>年</a:t>
                      </a:r>
                      <a:endParaRPr lang="en-US" altLang="zh-CN" sz="1400" b="0" dirty="0">
                        <a:solidFill>
                          <a:schemeClr val="tx2"/>
                        </a:solidFill>
                        <a:latin typeface="微软雅黑" panose="020B0503020204020204" pitchFamily="34" charset="-122"/>
                        <a:ea typeface="微软雅黑" panose="020B0503020204020204" pitchFamily="34" charset="-122"/>
                      </a:endParaRPr>
                    </a:p>
                    <a:p>
                      <a:pPr algn="ctr"/>
                      <a:r>
                        <a:rPr lang="zh-CN" altLang="en-US" sz="1400" b="0" dirty="0">
                          <a:solidFill>
                            <a:schemeClr val="tx2"/>
                          </a:solidFill>
                          <a:latin typeface="微软雅黑" panose="020B0503020204020204" pitchFamily="34" charset="-122"/>
                          <a:ea typeface="微软雅黑" panose="020B0503020204020204" pitchFamily="34" charset="-122"/>
                        </a:rPr>
                        <a:t>澳大利亚</a:t>
                      </a:r>
                      <a:endParaRPr lang="en-US" sz="1400" b="0" dirty="0">
                        <a:solidFill>
                          <a:schemeClr val="tx2"/>
                        </a:solidFill>
                        <a:latin typeface="微软雅黑" panose="020B0503020204020204" pitchFamily="34" charset="-122"/>
                        <a:ea typeface="微软雅黑" panose="020B0503020204020204" pitchFamily="34" charset="-122"/>
                      </a:endParaRPr>
                    </a:p>
                  </a:txBody>
                  <a:tcPr marL="121920" marR="121920" anchor="ctr"/>
                </a:tc>
                <a:extLst>
                  <a:ext uri="{0D108BD9-81ED-4DB2-BD59-A6C34878D82A}">
                    <a16:rowId xmlns:a16="http://schemas.microsoft.com/office/drawing/2014/main" xmlns="" val="10005"/>
                  </a:ext>
                </a:extLst>
              </a:tr>
            </a:tbl>
          </a:graphicData>
        </a:graphic>
      </p:graphicFrame>
      <p:sp>
        <p:nvSpPr>
          <p:cNvPr id="5" name="TextBox 4"/>
          <p:cNvSpPr txBox="1"/>
          <p:nvPr/>
        </p:nvSpPr>
        <p:spPr>
          <a:xfrm>
            <a:off x="1307977" y="5410201"/>
            <a:ext cx="4775200" cy="754053"/>
          </a:xfrm>
          <a:prstGeom prst="rect">
            <a:avLst/>
          </a:prstGeom>
          <a:noFill/>
        </p:spPr>
        <p:txBody>
          <a:bodyPr wrap="square" rtlCol="0">
            <a:spAutoFit/>
          </a:bodyPr>
          <a:lstStyle/>
          <a:p>
            <a:pPr>
              <a:spcAft>
                <a:spcPts val="600"/>
              </a:spcAft>
            </a:pPr>
            <a:r>
              <a:rPr lang="en-US" dirty="0">
                <a:solidFill>
                  <a:schemeClr val="tx2"/>
                </a:solidFill>
                <a:latin typeface="微软雅黑" panose="020B0503020204020204" pitchFamily="34" charset="-122"/>
                <a:ea typeface="微软雅黑" panose="020B0503020204020204" pitchFamily="34" charset="-122"/>
              </a:rPr>
              <a:t>HPV 16,18 </a:t>
            </a:r>
            <a:r>
              <a:rPr lang="zh-CN" altLang="en-US" dirty="0">
                <a:solidFill>
                  <a:schemeClr val="tx2"/>
                </a:solidFill>
                <a:latin typeface="微软雅黑" panose="020B0503020204020204" pitchFamily="34" charset="-122"/>
                <a:ea typeface="微软雅黑" panose="020B0503020204020204" pitchFamily="34" charset="-122"/>
              </a:rPr>
              <a:t>型为可致癌的高危型</a:t>
            </a:r>
            <a:endParaRPr lang="en-US" altLang="zh-CN" dirty="0">
              <a:solidFill>
                <a:schemeClr val="tx2"/>
              </a:solidFill>
              <a:latin typeface="微软雅黑" panose="020B0503020204020204" pitchFamily="34" charset="-122"/>
              <a:ea typeface="微软雅黑" panose="020B0503020204020204" pitchFamily="34" charset="-122"/>
            </a:endParaRPr>
          </a:p>
          <a:p>
            <a:pPr>
              <a:spcAft>
                <a:spcPts val="600"/>
              </a:spcAft>
            </a:pPr>
            <a:r>
              <a:rPr lang="en-US" altLang="zh-CN" dirty="0">
                <a:solidFill>
                  <a:schemeClr val="tx2"/>
                </a:solidFill>
                <a:latin typeface="微软雅黑" panose="020B0503020204020204" pitchFamily="34" charset="-122"/>
                <a:ea typeface="微软雅黑" panose="020B0503020204020204" pitchFamily="34" charset="-122"/>
              </a:rPr>
              <a:t>HPV  6,11</a:t>
            </a:r>
            <a:r>
              <a:rPr lang="zh-CN" altLang="en-US" dirty="0">
                <a:solidFill>
                  <a:schemeClr val="tx2"/>
                </a:solidFill>
                <a:latin typeface="微软雅黑" panose="020B0503020204020204" pitchFamily="34" charset="-122"/>
                <a:ea typeface="微软雅黑" panose="020B0503020204020204" pitchFamily="34" charset="-122"/>
              </a:rPr>
              <a:t>型为非致癌的低危型</a:t>
            </a:r>
            <a:endParaRPr lang="en-US" dirty="0">
              <a:solidFill>
                <a:schemeClr val="tx2"/>
              </a:solidFill>
              <a:latin typeface="微软雅黑" panose="020B0503020204020204" pitchFamily="34" charset="-122"/>
              <a:ea typeface="微软雅黑" panose="020B0503020204020204" pitchFamily="34" charset="-122"/>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78" y="5522498"/>
            <a:ext cx="688417" cy="498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271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dirty="0"/>
              <a:t>WHO </a:t>
            </a:r>
            <a:r>
              <a:rPr lang="zh-CN" altLang="en-US" sz="2800" b="0" dirty="0"/>
              <a:t>推荐的</a:t>
            </a:r>
            <a:r>
              <a:rPr lang="en-US" altLang="zh-CN" sz="2800" b="0" dirty="0"/>
              <a:t>HPV</a:t>
            </a:r>
            <a:r>
              <a:rPr lang="zh-CN" altLang="en-US" sz="2800" b="0" dirty="0"/>
              <a:t>疫苗主要和次要目标人群</a:t>
            </a:r>
            <a:endParaRPr lang="en-US" sz="2800" b="0" dirty="0"/>
          </a:p>
        </p:txBody>
      </p:sp>
      <p:sp>
        <p:nvSpPr>
          <p:cNvPr id="3" name="Content Placeholder 2"/>
          <p:cNvSpPr>
            <a:spLocks noGrp="1"/>
          </p:cNvSpPr>
          <p:nvPr>
            <p:ph idx="1"/>
          </p:nvPr>
        </p:nvSpPr>
        <p:spPr>
          <a:xfrm>
            <a:off x="778356" y="1897742"/>
            <a:ext cx="10990997" cy="3210637"/>
          </a:xfrm>
        </p:spPr>
        <p:txBody>
          <a:bodyPr>
            <a:noAutofit/>
          </a:bodyPr>
          <a:lstStyle/>
          <a:p>
            <a:pPr>
              <a:lnSpc>
                <a:spcPct val="150000"/>
              </a:lnSpc>
              <a:spcBef>
                <a:spcPts val="0"/>
              </a:spcBef>
              <a:buFont typeface="Wingdings" panose="05000000000000000000" pitchFamily="2" charset="2"/>
              <a:buChar char="u"/>
            </a:pPr>
            <a:r>
              <a:rPr lang="zh-CN" altLang="en-US" sz="2400" dirty="0"/>
              <a:t>世卫组织推荐的接种</a:t>
            </a:r>
            <a:r>
              <a:rPr lang="en-US" altLang="zh-CN" sz="2400" dirty="0"/>
              <a:t>HPV</a:t>
            </a:r>
            <a:r>
              <a:rPr lang="zh-CN" altLang="en-US" sz="2400" dirty="0"/>
              <a:t>疫苗的目标年龄人群是</a:t>
            </a:r>
            <a:r>
              <a:rPr lang="en-US" altLang="zh-CN" sz="2400" b="1" dirty="0">
                <a:solidFill>
                  <a:srgbClr val="FF0000"/>
                </a:solidFill>
              </a:rPr>
              <a:t>9~13</a:t>
            </a:r>
            <a:r>
              <a:rPr lang="zh-CN" altLang="en-US" sz="2400" b="1" dirty="0">
                <a:solidFill>
                  <a:srgbClr val="FF0000"/>
                </a:solidFill>
              </a:rPr>
              <a:t>岁</a:t>
            </a:r>
            <a:r>
              <a:rPr lang="zh-CN" altLang="en-US" sz="2400" dirty="0"/>
              <a:t>的女孩，即在进入性活跃期之前。因为</a:t>
            </a:r>
            <a:r>
              <a:rPr lang="en-US" sz="2400" dirty="0"/>
              <a:t>HPV</a:t>
            </a:r>
            <a:r>
              <a:rPr lang="zh-CN" altLang="en-US" sz="2400" dirty="0"/>
              <a:t>疫苗在未被暴露于</a:t>
            </a:r>
            <a:r>
              <a:rPr lang="en-US" sz="2400" dirty="0"/>
              <a:t>HPV</a:t>
            </a:r>
            <a:r>
              <a:rPr lang="zh-CN" altLang="en-US" sz="2400" dirty="0"/>
              <a:t>病毒的人群中是最有效的。</a:t>
            </a:r>
            <a:endParaRPr lang="en-US" altLang="zh-CN" sz="2400" dirty="0"/>
          </a:p>
          <a:p>
            <a:pPr>
              <a:lnSpc>
                <a:spcPct val="150000"/>
              </a:lnSpc>
              <a:spcBef>
                <a:spcPts val="0"/>
              </a:spcBef>
              <a:buFont typeface="Wingdings" panose="05000000000000000000" pitchFamily="2" charset="2"/>
              <a:buChar char="u"/>
            </a:pPr>
            <a:endParaRPr lang="zh-CN" altLang="en-US" sz="2400" dirty="0"/>
          </a:p>
          <a:p>
            <a:pPr>
              <a:lnSpc>
                <a:spcPct val="150000"/>
              </a:lnSpc>
              <a:spcBef>
                <a:spcPts val="0"/>
              </a:spcBef>
              <a:buFont typeface="Wingdings" panose="05000000000000000000" pitchFamily="2" charset="2"/>
              <a:buChar char="u"/>
            </a:pPr>
            <a:r>
              <a:rPr lang="zh-CN" altLang="en-US" sz="2400" dirty="0"/>
              <a:t>具备可行性、经济上可承受、符合成本效益原则，以及不分散用于主要目标人群疫苗接种或有效的宫颈癌筛查项目的资源，</a:t>
            </a:r>
            <a:r>
              <a:rPr lang="zh-CN" altLang="en-US" sz="2400" dirty="0">
                <a:solidFill>
                  <a:srgbClr val="FF0000"/>
                </a:solidFill>
              </a:rPr>
              <a:t>推荐在次要目标人群（较大的女性青少年和年轻妇女）中开展</a:t>
            </a:r>
            <a:r>
              <a:rPr lang="en-US" altLang="zh-CN" sz="2400" dirty="0">
                <a:solidFill>
                  <a:srgbClr val="FF0000"/>
                </a:solidFill>
              </a:rPr>
              <a:t>HPV</a:t>
            </a:r>
            <a:r>
              <a:rPr lang="zh-CN" altLang="en-US" sz="2400" dirty="0">
                <a:solidFill>
                  <a:srgbClr val="FF0000"/>
                </a:solidFill>
              </a:rPr>
              <a:t>疫苗接种</a:t>
            </a:r>
            <a:endParaRPr lang="en-US" sz="2400" dirty="0">
              <a:solidFill>
                <a:srgbClr val="FF0000"/>
              </a:solidFill>
            </a:endParaRPr>
          </a:p>
        </p:txBody>
      </p:sp>
      <p:sp>
        <p:nvSpPr>
          <p:cNvPr id="5" name="Text Placeholder 1"/>
          <p:cNvSpPr txBox="1">
            <a:spLocks/>
          </p:cNvSpPr>
          <p:nvPr/>
        </p:nvSpPr>
        <p:spPr>
          <a:xfrm>
            <a:off x="304800" y="6400800"/>
            <a:ext cx="10363200" cy="3206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chemeClr val="tx2"/>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114300">
              <a:buFont typeface="+mj-lt"/>
              <a:buAutoNum type="arabicPeriod"/>
            </a:pPr>
            <a:r>
              <a:rPr lang="en-US" sz="800" dirty="0"/>
              <a:t>World Health Organization. Human papillomavirus vaccines: WHO position paper, October 2014. </a:t>
            </a:r>
            <a:r>
              <a:rPr lang="en-US" sz="800" dirty="0" err="1"/>
              <a:t>Wkly</a:t>
            </a:r>
            <a:r>
              <a:rPr lang="en-US" sz="800" dirty="0"/>
              <a:t> </a:t>
            </a:r>
            <a:r>
              <a:rPr lang="en-US" sz="800" dirty="0" err="1"/>
              <a:t>Epidemiol</a:t>
            </a:r>
            <a:r>
              <a:rPr lang="en-US" sz="800" dirty="0"/>
              <a:t> Rec. 2014; 89: 465-91. (19)</a:t>
            </a:r>
          </a:p>
        </p:txBody>
      </p:sp>
    </p:spTree>
    <p:extLst>
      <p:ext uri="{BB962C8B-B14F-4D97-AF65-F5344CB8AC3E}">
        <p14:creationId xmlns:p14="http://schemas.microsoft.com/office/powerpoint/2010/main" val="288577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流行现状</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图表 11"/>
          <p:cNvGraphicFramePr>
            <a:graphicFrameLocks/>
          </p:cNvGraphicFramePr>
          <p:nvPr>
            <p:extLst>
              <p:ext uri="{D42A27DB-BD31-4B8C-83A1-F6EECF244321}">
                <p14:modId xmlns:p14="http://schemas.microsoft.com/office/powerpoint/2010/main" val="1739756996"/>
              </p:ext>
            </p:extLst>
          </p:nvPr>
        </p:nvGraphicFramePr>
        <p:xfrm>
          <a:off x="2" y="2235126"/>
          <a:ext cx="5936341" cy="4000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p:cNvGraphicFramePr>
            <a:graphicFrameLocks/>
          </p:cNvGraphicFramePr>
          <p:nvPr>
            <p:extLst>
              <p:ext uri="{D42A27DB-BD31-4B8C-83A1-F6EECF244321}">
                <p14:modId xmlns:p14="http://schemas.microsoft.com/office/powerpoint/2010/main" val="1538648936"/>
              </p:ext>
            </p:extLst>
          </p:nvPr>
        </p:nvGraphicFramePr>
        <p:xfrm>
          <a:off x="6096001" y="2368893"/>
          <a:ext cx="5757228" cy="38667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404717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lgn="ctr">
              <a:buNone/>
            </a:pPr>
            <a:r>
              <a:rPr lang="zh-CN" altLang="en-US" sz="7200" dirty="0" smtClean="0"/>
              <a:t>谢   谢   ！</a:t>
            </a:r>
            <a:endParaRPr lang="zh-CN" altLang="en-US" sz="7200" dirty="0"/>
          </a:p>
        </p:txBody>
      </p:sp>
    </p:spTree>
    <p:extLst>
      <p:ext uri="{BB962C8B-B14F-4D97-AF65-F5344CB8AC3E}">
        <p14:creationId xmlns:p14="http://schemas.microsoft.com/office/powerpoint/2010/main" val="3009453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流行现状</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97748" y="2327464"/>
            <a:ext cx="10858683" cy="3157788"/>
          </a:xfrm>
          <a:prstGeom prst="rect">
            <a:avLst/>
          </a:prstGeom>
        </p:spPr>
        <p:txBody>
          <a:bodyPr wrap="square">
            <a:spAutoFit/>
          </a:bodyPr>
          <a:lstStyle/>
          <a:p>
            <a:pPr>
              <a:lnSpc>
                <a:spcPct val="150000"/>
              </a:lnSpc>
              <a:spcBef>
                <a:spcPct val="20000"/>
              </a:spcBef>
              <a:buClr>
                <a:schemeClr val="accent1"/>
              </a:buClr>
              <a:buSzPct val="50000"/>
              <a:buFont typeface="Wingdings 2" pitchFamily="18" charset="2"/>
              <a:buChar char=""/>
            </a:pPr>
            <a:r>
              <a:rPr lang="zh-CN" altLang="en-US" sz="2400" dirty="0" smtClean="0">
                <a:latin typeface="+mj-ea"/>
              </a:rPr>
              <a:t>水痘</a:t>
            </a:r>
            <a:r>
              <a:rPr lang="zh-CN" altLang="en-US" sz="2400" dirty="0">
                <a:latin typeface="+mj-ea"/>
              </a:rPr>
              <a:t>是由水痘－带状疱疹病毒引起的急性呼吸道传染病。</a:t>
            </a:r>
            <a:endParaRPr lang="en-US" altLang="zh-CN" sz="2400" dirty="0">
              <a:latin typeface="+mj-ea"/>
            </a:endParaRPr>
          </a:p>
          <a:p>
            <a:pPr>
              <a:lnSpc>
                <a:spcPct val="150000"/>
              </a:lnSpc>
              <a:spcBef>
                <a:spcPct val="20000"/>
              </a:spcBef>
              <a:buClr>
                <a:schemeClr val="accent1"/>
              </a:buClr>
              <a:buSzPct val="50000"/>
              <a:buFont typeface="Wingdings 2" pitchFamily="18" charset="2"/>
              <a:buChar char=""/>
            </a:pPr>
            <a:r>
              <a:rPr lang="zh-CN" altLang="en-US" sz="2400" dirty="0">
                <a:latin typeface="+mj-ea"/>
              </a:rPr>
              <a:t>病人</a:t>
            </a:r>
            <a:r>
              <a:rPr lang="zh-CN" altLang="en-US" sz="2400" dirty="0" smtClean="0">
                <a:latin typeface="+mj-ea"/>
              </a:rPr>
              <a:t>是唯一的传染源</a:t>
            </a:r>
            <a:r>
              <a:rPr lang="zh-CN" altLang="en-US" sz="2400" dirty="0">
                <a:latin typeface="+mj-ea"/>
              </a:rPr>
              <a:t>。</a:t>
            </a:r>
          </a:p>
          <a:p>
            <a:pPr>
              <a:lnSpc>
                <a:spcPct val="150000"/>
              </a:lnSpc>
              <a:spcBef>
                <a:spcPct val="20000"/>
              </a:spcBef>
              <a:buClr>
                <a:schemeClr val="accent1"/>
              </a:buClr>
              <a:buSzPct val="50000"/>
              <a:buFont typeface="Wingdings 2" pitchFamily="18" charset="2"/>
              <a:buChar char=""/>
            </a:pPr>
            <a:r>
              <a:rPr lang="zh-CN" altLang="en-US" sz="2400" dirty="0">
                <a:latin typeface="+mj-ea"/>
              </a:rPr>
              <a:t>主要经过飞沫传播，密切接触可使</a:t>
            </a:r>
            <a:r>
              <a:rPr lang="en-US" altLang="zh-CN" sz="2400" dirty="0">
                <a:latin typeface="+mj-ea"/>
              </a:rPr>
              <a:t>90%</a:t>
            </a:r>
            <a:r>
              <a:rPr lang="zh-CN" altLang="en-US" sz="2400" dirty="0">
                <a:latin typeface="+mj-ea"/>
              </a:rPr>
              <a:t>易感者发病。</a:t>
            </a:r>
            <a:endParaRPr lang="en-US" altLang="zh-CN" sz="2400" dirty="0">
              <a:latin typeface="+mj-ea"/>
            </a:endParaRPr>
          </a:p>
          <a:p>
            <a:pPr>
              <a:lnSpc>
                <a:spcPct val="150000"/>
              </a:lnSpc>
              <a:spcBef>
                <a:spcPct val="20000"/>
              </a:spcBef>
              <a:buClr>
                <a:schemeClr val="accent1"/>
              </a:buClr>
              <a:buSzPct val="50000"/>
              <a:buFont typeface="Wingdings 2" pitchFamily="18" charset="2"/>
              <a:buChar char=""/>
            </a:pPr>
            <a:r>
              <a:rPr lang="zh-CN" altLang="en-US" sz="2400" dirty="0">
                <a:latin typeface="+mj-ea"/>
              </a:rPr>
              <a:t>临床症状：小儿皮疹和全身症状多同时出现。发热</a:t>
            </a:r>
            <a:r>
              <a:rPr lang="en-US" altLang="zh-CN" sz="2400" dirty="0">
                <a:latin typeface="+mj-ea"/>
              </a:rPr>
              <a:t>1</a:t>
            </a:r>
            <a:r>
              <a:rPr lang="zh-CN" altLang="en-US" sz="2400" dirty="0">
                <a:latin typeface="+mj-ea"/>
              </a:rPr>
              <a:t>～</a:t>
            </a:r>
            <a:r>
              <a:rPr lang="en-US" altLang="zh-CN" sz="2400" dirty="0">
                <a:latin typeface="+mj-ea"/>
              </a:rPr>
              <a:t>2</a:t>
            </a:r>
            <a:r>
              <a:rPr lang="zh-CN" altLang="en-US" sz="2400" dirty="0">
                <a:latin typeface="+mj-ea"/>
              </a:rPr>
              <a:t>日即进入发疹期。</a:t>
            </a:r>
          </a:p>
          <a:p>
            <a:pPr>
              <a:lnSpc>
                <a:spcPct val="150000"/>
              </a:lnSpc>
              <a:spcBef>
                <a:spcPct val="20000"/>
              </a:spcBef>
              <a:buClr>
                <a:schemeClr val="accent1"/>
              </a:buClr>
              <a:buSzPct val="50000"/>
              <a:buFont typeface="Wingdings 2" pitchFamily="18" charset="2"/>
              <a:buChar char=""/>
            </a:pPr>
            <a:r>
              <a:rPr lang="zh-CN" altLang="en-US" sz="2400" dirty="0">
                <a:latin typeface="+mj-ea"/>
              </a:rPr>
              <a:t>人群普遍易感。</a:t>
            </a:r>
            <a:endParaRPr lang="en-US" altLang="zh-CN" sz="2400" dirty="0">
              <a:latin typeface="+mj-ea"/>
            </a:endParaRPr>
          </a:p>
        </p:txBody>
      </p:sp>
      <p:sp>
        <p:nvSpPr>
          <p:cNvPr id="4" name="TextBox 3"/>
          <p:cNvSpPr txBox="1"/>
          <p:nvPr/>
        </p:nvSpPr>
        <p:spPr>
          <a:xfrm>
            <a:off x="294188" y="1379210"/>
            <a:ext cx="3638835" cy="584775"/>
          </a:xfrm>
          <a:prstGeom prst="rect">
            <a:avLst/>
          </a:prstGeom>
          <a:noFill/>
        </p:spPr>
        <p:txBody>
          <a:bodyPr wrap="square" rtlCol="0">
            <a:spAutoFit/>
          </a:bodyPr>
          <a:lstStyle/>
          <a:p>
            <a:r>
              <a:rPr lang="zh-CN" altLang="en-US" sz="3200" b="1" spc="100" dirty="0" smtClean="0"/>
              <a:t>水痘</a:t>
            </a:r>
            <a:endParaRPr lang="zh-CN" altLang="en-US" sz="3200" b="1" spc="100" dirty="0"/>
          </a:p>
        </p:txBody>
      </p:sp>
    </p:spTree>
    <p:extLst>
      <p:ext uri="{BB962C8B-B14F-4D97-AF65-F5344CB8AC3E}">
        <p14:creationId xmlns:p14="http://schemas.microsoft.com/office/powerpoint/2010/main" val="71387632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流行现状</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47718" y="2167036"/>
            <a:ext cx="10858683" cy="3083921"/>
          </a:xfrm>
          <a:prstGeom prst="rect">
            <a:avLst/>
          </a:prstGeom>
        </p:spPr>
        <p:txBody>
          <a:bodyPr wrap="square">
            <a:spAutoFit/>
          </a:bodyPr>
          <a:lstStyle/>
          <a:p>
            <a:pPr marL="0" lvl="1" indent="-342900">
              <a:lnSpc>
                <a:spcPct val="150000"/>
              </a:lnSpc>
              <a:spcBef>
                <a:spcPct val="20000"/>
              </a:spcBef>
              <a:buClr>
                <a:schemeClr val="accent1"/>
              </a:buClr>
              <a:buSzPct val="50000"/>
              <a:buFont typeface="Wingdings 2" pitchFamily="18" charset="2"/>
              <a:buChar char=""/>
            </a:pPr>
            <a:r>
              <a:rPr lang="zh-CN" altLang="en-US" sz="2400" dirty="0" smtClean="0">
                <a:latin typeface="+mn-ea"/>
              </a:rPr>
              <a:t>发病特点</a:t>
            </a:r>
            <a:endParaRPr lang="en-US" altLang="zh-CN" sz="2400" dirty="0" smtClean="0">
              <a:latin typeface="+mn-ea"/>
            </a:endParaRPr>
          </a:p>
          <a:p>
            <a:pPr marL="914354" lvl="3" indent="-342900">
              <a:lnSpc>
                <a:spcPct val="150000"/>
              </a:lnSpc>
              <a:spcBef>
                <a:spcPct val="20000"/>
              </a:spcBef>
              <a:buClr>
                <a:schemeClr val="accent1"/>
              </a:buClr>
              <a:buSzPct val="50000"/>
              <a:buFont typeface="Wingdings 2" pitchFamily="18" charset="2"/>
              <a:buChar char=""/>
            </a:pPr>
            <a:r>
              <a:rPr lang="zh-CN" altLang="en-US" sz="2400" dirty="0" smtClean="0">
                <a:latin typeface="+mn-ea"/>
              </a:rPr>
              <a:t>任何</a:t>
            </a:r>
            <a:r>
              <a:rPr lang="zh-CN" altLang="en-US" sz="2400" dirty="0">
                <a:latin typeface="+mn-ea"/>
              </a:rPr>
              <a:t>季节都可发病，但春秋两季发病较多。</a:t>
            </a:r>
            <a:endParaRPr lang="en-US" altLang="zh-CN" sz="2400" dirty="0">
              <a:latin typeface="+mn-ea"/>
            </a:endParaRPr>
          </a:p>
          <a:p>
            <a:pPr marL="914354" lvl="3" indent="-342900">
              <a:lnSpc>
                <a:spcPct val="150000"/>
              </a:lnSpc>
              <a:spcBef>
                <a:spcPct val="20000"/>
              </a:spcBef>
              <a:buClr>
                <a:schemeClr val="accent1"/>
              </a:buClr>
              <a:buSzPct val="50000"/>
              <a:buFont typeface="Wingdings 2" pitchFamily="18" charset="2"/>
              <a:buChar char=""/>
            </a:pPr>
            <a:r>
              <a:rPr lang="zh-CN" altLang="en-US" sz="2400" dirty="0">
                <a:latin typeface="+mn-ea"/>
              </a:rPr>
              <a:t>传染性强，大多数发病于</a:t>
            </a:r>
            <a:r>
              <a:rPr lang="en-US" altLang="zh-CN" sz="2400" dirty="0">
                <a:latin typeface="+mn-ea"/>
              </a:rPr>
              <a:t>5</a:t>
            </a:r>
            <a:r>
              <a:rPr lang="zh-CN" altLang="en-US" sz="2400" dirty="0">
                <a:latin typeface="+mn-ea"/>
              </a:rPr>
              <a:t>到</a:t>
            </a:r>
            <a:r>
              <a:rPr lang="en-US" altLang="zh-CN" sz="2400" dirty="0">
                <a:latin typeface="+mn-ea"/>
              </a:rPr>
              <a:t>14</a:t>
            </a:r>
            <a:r>
              <a:rPr lang="zh-CN" altLang="en-US" sz="2400" dirty="0">
                <a:latin typeface="+mn-ea"/>
              </a:rPr>
              <a:t>岁的年龄 </a:t>
            </a:r>
            <a:r>
              <a:rPr lang="zh-CN" altLang="en-US" sz="2400" dirty="0" smtClean="0">
                <a:latin typeface="+mn-ea"/>
              </a:rPr>
              <a:t>。</a:t>
            </a:r>
            <a:r>
              <a:rPr lang="zh-CN" altLang="zh-CN" sz="2400" dirty="0"/>
              <a:t>病毒存在于病人上呼吸道和疱疹液中，水痘病人</a:t>
            </a:r>
            <a:r>
              <a:rPr lang="zh-CN" altLang="zh-CN" sz="2400" dirty="0">
                <a:solidFill>
                  <a:srgbClr val="C00000"/>
                </a:solidFill>
              </a:rPr>
              <a:t>从发病前</a:t>
            </a:r>
            <a:r>
              <a:rPr lang="en-US" altLang="zh-CN" sz="2400" dirty="0">
                <a:solidFill>
                  <a:srgbClr val="C00000"/>
                </a:solidFill>
              </a:rPr>
              <a:t>1</a:t>
            </a:r>
            <a:r>
              <a:rPr lang="zh-CN" altLang="zh-CN" sz="2400" dirty="0">
                <a:solidFill>
                  <a:srgbClr val="C00000"/>
                </a:solidFill>
              </a:rPr>
              <a:t>天至皮疹完全结痂为止均有传染性</a:t>
            </a:r>
            <a:r>
              <a:rPr lang="zh-CN" altLang="zh-CN" sz="2400" dirty="0"/>
              <a:t>。</a:t>
            </a:r>
            <a:endParaRPr lang="en-US" altLang="zh-CN" sz="2400" dirty="0"/>
          </a:p>
          <a:p>
            <a:pPr marL="914354" lvl="3" indent="-342900">
              <a:lnSpc>
                <a:spcPct val="150000"/>
              </a:lnSpc>
              <a:spcBef>
                <a:spcPct val="20000"/>
              </a:spcBef>
              <a:buClr>
                <a:schemeClr val="accent1"/>
              </a:buClr>
              <a:buSzPct val="50000"/>
              <a:buFont typeface="Wingdings 2" pitchFamily="18" charset="2"/>
              <a:buChar char=""/>
            </a:pPr>
            <a:r>
              <a:rPr lang="zh-CN" altLang="en-US" sz="2400" dirty="0" smtClean="0">
                <a:latin typeface="+mn-ea"/>
              </a:rPr>
              <a:t>自</a:t>
            </a:r>
            <a:r>
              <a:rPr lang="zh-CN" altLang="en-US" sz="2400" dirty="0">
                <a:latin typeface="+mn-ea"/>
              </a:rPr>
              <a:t>限性</a:t>
            </a:r>
            <a:r>
              <a:rPr lang="zh-CN" altLang="en-US" sz="2400" dirty="0" smtClean="0">
                <a:latin typeface="+mn-ea"/>
              </a:rPr>
              <a:t>疾病</a:t>
            </a:r>
            <a:endParaRPr lang="en-US" altLang="zh-CN" sz="2400" dirty="0">
              <a:latin typeface="+mn-ea"/>
            </a:endParaRPr>
          </a:p>
        </p:txBody>
      </p:sp>
      <p:sp>
        <p:nvSpPr>
          <p:cNvPr id="4" name="TextBox 3"/>
          <p:cNvSpPr txBox="1"/>
          <p:nvPr/>
        </p:nvSpPr>
        <p:spPr>
          <a:xfrm>
            <a:off x="294188" y="1379210"/>
            <a:ext cx="3638835" cy="584775"/>
          </a:xfrm>
          <a:prstGeom prst="rect">
            <a:avLst/>
          </a:prstGeom>
          <a:noFill/>
        </p:spPr>
        <p:txBody>
          <a:bodyPr wrap="square" rtlCol="0">
            <a:spAutoFit/>
          </a:bodyPr>
          <a:lstStyle/>
          <a:p>
            <a:r>
              <a:rPr lang="zh-CN" altLang="en-US" sz="3200" b="1" spc="100" dirty="0" smtClean="0"/>
              <a:t>水痘</a:t>
            </a:r>
            <a:endParaRPr lang="zh-CN" altLang="en-US" sz="3200" b="1" spc="100" dirty="0"/>
          </a:p>
        </p:txBody>
      </p:sp>
    </p:spTree>
    <p:extLst>
      <p:ext uri="{BB962C8B-B14F-4D97-AF65-F5344CB8AC3E}">
        <p14:creationId xmlns:p14="http://schemas.microsoft.com/office/powerpoint/2010/main" val="28239135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流行现状</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47718" y="2167036"/>
            <a:ext cx="10858683" cy="4819781"/>
          </a:xfrm>
          <a:prstGeom prst="rect">
            <a:avLst/>
          </a:prstGeom>
        </p:spPr>
        <p:txBody>
          <a:bodyPr wrap="square">
            <a:spAutoFit/>
          </a:bodyPr>
          <a:lstStyle/>
          <a:p>
            <a:pPr marL="0" lvl="1" indent="-342900">
              <a:lnSpc>
                <a:spcPct val="150000"/>
              </a:lnSpc>
              <a:spcBef>
                <a:spcPct val="20000"/>
              </a:spcBef>
              <a:buClr>
                <a:schemeClr val="accent1"/>
              </a:buClr>
              <a:buSzPct val="50000"/>
              <a:buFont typeface="Wingdings 2" pitchFamily="18" charset="2"/>
              <a:buChar char=""/>
            </a:pPr>
            <a:r>
              <a:rPr lang="zh-CN" altLang="en-US" sz="2400" dirty="0" smtClean="0">
                <a:latin typeface="+mn-ea"/>
              </a:rPr>
              <a:t>控制</a:t>
            </a:r>
            <a:r>
              <a:rPr lang="zh-CN" altLang="en-US" sz="2400" dirty="0">
                <a:latin typeface="+mn-ea"/>
              </a:rPr>
              <a:t>措施</a:t>
            </a:r>
            <a:endParaRPr lang="en-US" altLang="zh-CN" sz="2400" dirty="0">
              <a:latin typeface="+mn-ea"/>
            </a:endParaRPr>
          </a:p>
          <a:p>
            <a:pPr marL="914354" lvl="3" indent="-342900">
              <a:lnSpc>
                <a:spcPct val="150000"/>
              </a:lnSpc>
              <a:spcBef>
                <a:spcPct val="20000"/>
              </a:spcBef>
              <a:buClr>
                <a:schemeClr val="accent1"/>
              </a:buClr>
              <a:buSzPct val="50000"/>
              <a:buFont typeface="Wingdings 2" pitchFamily="18" charset="2"/>
              <a:buChar char=""/>
            </a:pPr>
            <a:r>
              <a:rPr lang="zh-CN" altLang="en-US" sz="2400" dirty="0" smtClean="0">
                <a:latin typeface="+mn-ea"/>
              </a:rPr>
              <a:t>隔离：</a:t>
            </a:r>
            <a:r>
              <a:rPr lang="zh-CN" altLang="zh-CN" sz="2400" dirty="0">
                <a:solidFill>
                  <a:schemeClr val="accent2"/>
                </a:solidFill>
              </a:rPr>
              <a:t>隔离期应自出疹开始至全部水痘疱疹干燥结痂为止</a:t>
            </a:r>
            <a:r>
              <a:rPr lang="zh-CN" altLang="zh-CN" sz="2400" dirty="0"/>
              <a:t>。无并发症者可在家隔离，此前不得入托或入学；亦不应出门与其他儿童玩耍</a:t>
            </a:r>
            <a:r>
              <a:rPr lang="zh-CN" altLang="zh-CN" sz="2400" dirty="0" smtClean="0"/>
              <a:t>接触。</a:t>
            </a:r>
            <a:endParaRPr lang="en-US" altLang="zh-CN" sz="2400" dirty="0" smtClean="0"/>
          </a:p>
          <a:p>
            <a:pPr marL="914354" lvl="3" indent="-342900">
              <a:lnSpc>
                <a:spcPct val="150000"/>
              </a:lnSpc>
              <a:spcBef>
                <a:spcPct val="20000"/>
              </a:spcBef>
              <a:buClr>
                <a:schemeClr val="accent1"/>
              </a:buClr>
              <a:buSzPct val="50000"/>
              <a:buFont typeface="Wingdings 2" pitchFamily="18" charset="2"/>
              <a:buChar char=""/>
            </a:pPr>
            <a:r>
              <a:rPr lang="zh-CN" altLang="en-US" sz="2400" dirty="0" smtClean="0"/>
              <a:t>消毒：</a:t>
            </a:r>
            <a:r>
              <a:rPr lang="zh-CN" altLang="zh-CN" sz="2400" dirty="0" smtClean="0"/>
              <a:t>病人</a:t>
            </a:r>
            <a:r>
              <a:rPr lang="zh-CN" altLang="zh-CN" sz="2400" dirty="0"/>
              <a:t>的呼吸道分泌物及被污染的日用品可通过煮沸或者日晒等方式消毒。尤其是幼儿园的玩具等要经常性消毒</a:t>
            </a:r>
            <a:r>
              <a:rPr lang="zh-CN" altLang="zh-CN" sz="2400" dirty="0" smtClean="0"/>
              <a:t>。</a:t>
            </a:r>
            <a:endParaRPr lang="en-US" altLang="zh-CN" sz="2400" dirty="0">
              <a:latin typeface="+mn-ea"/>
            </a:endParaRPr>
          </a:p>
          <a:p>
            <a:pPr marL="914354" lvl="3" indent="-342900">
              <a:lnSpc>
                <a:spcPct val="150000"/>
              </a:lnSpc>
              <a:spcBef>
                <a:spcPct val="20000"/>
              </a:spcBef>
              <a:buClr>
                <a:schemeClr val="accent1"/>
              </a:buClr>
              <a:buSzPct val="50000"/>
              <a:buFont typeface="Wingdings 2" pitchFamily="18" charset="2"/>
              <a:buChar char=""/>
            </a:pPr>
            <a:r>
              <a:rPr lang="zh-CN" altLang="en-US" sz="2400" dirty="0" smtClean="0">
                <a:latin typeface="+mn-ea"/>
              </a:rPr>
              <a:t>疫苗：</a:t>
            </a:r>
            <a:r>
              <a:rPr lang="en-US" altLang="zh-CN" sz="2400" dirty="0"/>
              <a:t>12</a:t>
            </a:r>
            <a:r>
              <a:rPr lang="zh-CN" altLang="zh-CN" sz="2400" dirty="0"/>
              <a:t>月龄以上儿童可接种</a:t>
            </a:r>
            <a:r>
              <a:rPr lang="zh-CN" altLang="zh-CN" sz="2400" dirty="0">
                <a:solidFill>
                  <a:schemeClr val="accent2"/>
                </a:solidFill>
              </a:rPr>
              <a:t>水痘减毒活疫苗</a:t>
            </a:r>
            <a:r>
              <a:rPr lang="zh-CN" altLang="zh-CN" sz="2400" dirty="0"/>
              <a:t>，能有效的预防水痘。学校等集体场所发生水痘爆发疫情时可进行水痘疫苗应急接种。</a:t>
            </a:r>
            <a:endParaRPr lang="zh-CN" altLang="en-US" sz="2400" dirty="0"/>
          </a:p>
          <a:p>
            <a:pPr marL="914354" lvl="3" indent="-342900">
              <a:lnSpc>
                <a:spcPct val="150000"/>
              </a:lnSpc>
              <a:spcBef>
                <a:spcPct val="20000"/>
              </a:spcBef>
              <a:buClr>
                <a:schemeClr val="accent1"/>
              </a:buClr>
              <a:buSzPct val="50000"/>
              <a:buFont typeface="Wingdings 2" pitchFamily="18" charset="2"/>
              <a:buChar char=""/>
            </a:pPr>
            <a:endParaRPr lang="en-US" altLang="zh-CN" sz="2400" dirty="0">
              <a:latin typeface="+mn-ea"/>
            </a:endParaRPr>
          </a:p>
        </p:txBody>
      </p:sp>
      <p:sp>
        <p:nvSpPr>
          <p:cNvPr id="4" name="TextBox 3"/>
          <p:cNvSpPr txBox="1"/>
          <p:nvPr/>
        </p:nvSpPr>
        <p:spPr>
          <a:xfrm>
            <a:off x="294188" y="1379210"/>
            <a:ext cx="3638835" cy="584775"/>
          </a:xfrm>
          <a:prstGeom prst="rect">
            <a:avLst/>
          </a:prstGeom>
          <a:noFill/>
        </p:spPr>
        <p:txBody>
          <a:bodyPr wrap="square" rtlCol="0">
            <a:spAutoFit/>
          </a:bodyPr>
          <a:lstStyle/>
          <a:p>
            <a:r>
              <a:rPr lang="zh-CN" altLang="en-US" sz="3200" b="1" spc="100" dirty="0" smtClean="0"/>
              <a:t>水痘</a:t>
            </a:r>
            <a:endParaRPr lang="zh-CN" altLang="en-US" sz="3200" b="1" spc="100" dirty="0"/>
          </a:p>
        </p:txBody>
      </p:sp>
    </p:spTree>
    <p:extLst>
      <p:ext uri="{BB962C8B-B14F-4D97-AF65-F5344CB8AC3E}">
        <p14:creationId xmlns:p14="http://schemas.microsoft.com/office/powerpoint/2010/main" val="38755150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流行现状</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3785652"/>
          </a:xfrm>
          <a:prstGeom prst="rect">
            <a:avLst/>
          </a:prstGeom>
        </p:spPr>
        <p:txBody>
          <a:bodyPr wrap="square">
            <a:spAutoFit/>
          </a:bodyPr>
          <a:lstStyle/>
          <a:p>
            <a:pPr indent="-342900">
              <a:lnSpc>
                <a:spcPct val="150000"/>
              </a:lnSpc>
              <a:spcBef>
                <a:spcPct val="20000"/>
              </a:spcBef>
              <a:buClr>
                <a:schemeClr val="accent1"/>
              </a:buClr>
              <a:buSzPct val="50000"/>
              <a:buFont typeface="Wingdings 2" pitchFamily="18" charset="2"/>
              <a:buChar char=""/>
              <a:defRPr/>
            </a:pPr>
            <a:r>
              <a:rPr lang="zh-CN" altLang="en-US" sz="2400" dirty="0">
                <a:latin typeface="+mj-ea"/>
              </a:rPr>
              <a:t>传染源：患者和隐性感染者</a:t>
            </a:r>
          </a:p>
          <a:p>
            <a:pPr indent="-342900">
              <a:lnSpc>
                <a:spcPct val="150000"/>
              </a:lnSpc>
              <a:spcBef>
                <a:spcPct val="20000"/>
              </a:spcBef>
              <a:buClr>
                <a:schemeClr val="accent1"/>
              </a:buClr>
              <a:buSzPct val="50000"/>
              <a:buFont typeface="Wingdings 2" pitchFamily="18" charset="2"/>
              <a:buChar char=""/>
              <a:defRPr/>
            </a:pPr>
            <a:r>
              <a:rPr lang="zh-CN" altLang="en-US" sz="2400" dirty="0">
                <a:latin typeface="+mj-ea"/>
              </a:rPr>
              <a:t>传播途径：密切接触传播，多发生</a:t>
            </a:r>
            <a:r>
              <a:rPr lang="en-US" altLang="zh-CN" sz="2400" dirty="0">
                <a:latin typeface="+mj-ea"/>
              </a:rPr>
              <a:t>5</a:t>
            </a:r>
            <a:r>
              <a:rPr lang="zh-CN" altLang="en-US" sz="2400" dirty="0">
                <a:latin typeface="+mj-ea"/>
              </a:rPr>
              <a:t>岁以下幼儿</a:t>
            </a:r>
          </a:p>
          <a:p>
            <a:pPr indent="-342900">
              <a:lnSpc>
                <a:spcPct val="150000"/>
              </a:lnSpc>
              <a:spcBef>
                <a:spcPct val="20000"/>
              </a:spcBef>
              <a:buClr>
                <a:schemeClr val="accent1"/>
              </a:buClr>
              <a:buSzPct val="50000"/>
              <a:buFont typeface="Wingdings 2" pitchFamily="18" charset="2"/>
              <a:buChar char=""/>
              <a:defRPr/>
            </a:pPr>
            <a:r>
              <a:rPr lang="zh-CN" altLang="en-US" sz="2400" dirty="0">
                <a:latin typeface="+mj-ea"/>
              </a:rPr>
              <a:t>潜伏期：</a:t>
            </a:r>
            <a:r>
              <a:rPr lang="en-US" altLang="zh-CN" sz="2400" dirty="0">
                <a:latin typeface="+mj-ea"/>
              </a:rPr>
              <a:t>3</a:t>
            </a:r>
            <a:r>
              <a:rPr lang="zh-CN" altLang="en-US" sz="2400" dirty="0">
                <a:latin typeface="+mj-ea"/>
              </a:rPr>
              <a:t>～</a:t>
            </a:r>
            <a:r>
              <a:rPr lang="en-US" altLang="zh-CN" sz="2400" dirty="0">
                <a:latin typeface="+mj-ea"/>
              </a:rPr>
              <a:t>7</a:t>
            </a:r>
            <a:r>
              <a:rPr lang="zh-CN" altLang="en-US" sz="2400" dirty="0">
                <a:latin typeface="+mj-ea"/>
              </a:rPr>
              <a:t>天</a:t>
            </a:r>
          </a:p>
          <a:p>
            <a:pPr indent="-342900">
              <a:lnSpc>
                <a:spcPct val="150000"/>
              </a:lnSpc>
              <a:spcBef>
                <a:spcPct val="20000"/>
              </a:spcBef>
              <a:buClr>
                <a:schemeClr val="accent1"/>
              </a:buClr>
              <a:buSzPct val="50000"/>
              <a:buFont typeface="Wingdings 2" pitchFamily="18" charset="2"/>
              <a:buChar char=""/>
              <a:defRPr/>
            </a:pPr>
            <a:r>
              <a:rPr lang="zh-CN" altLang="en-US" sz="2400" dirty="0">
                <a:latin typeface="+mj-ea"/>
              </a:rPr>
              <a:t>临床表现：</a:t>
            </a:r>
          </a:p>
          <a:p>
            <a:pPr indent="-342900">
              <a:lnSpc>
                <a:spcPct val="150000"/>
              </a:lnSpc>
              <a:spcBef>
                <a:spcPct val="20000"/>
              </a:spcBef>
              <a:buClr>
                <a:schemeClr val="accent1"/>
              </a:buClr>
              <a:buSzPct val="50000"/>
              <a:buFont typeface="Wingdings 2" pitchFamily="18" charset="2"/>
              <a:buChar char=""/>
              <a:defRPr/>
            </a:pPr>
            <a:r>
              <a:rPr lang="zh-CN" altLang="en-US" sz="2400" dirty="0">
                <a:latin typeface="+mj-ea"/>
              </a:rPr>
              <a:t>    </a:t>
            </a:r>
            <a:r>
              <a:rPr lang="en-US" altLang="zh-CN" sz="2400" dirty="0">
                <a:latin typeface="+mj-ea"/>
              </a:rPr>
              <a:t>1</a:t>
            </a:r>
            <a:r>
              <a:rPr lang="zh-CN" altLang="en-US" sz="2400" dirty="0">
                <a:latin typeface="+mj-ea"/>
              </a:rPr>
              <a:t>－发热：约半数病人于发病前</a:t>
            </a:r>
            <a:r>
              <a:rPr lang="en-US" altLang="zh-CN" sz="2400" dirty="0">
                <a:latin typeface="+mj-ea"/>
              </a:rPr>
              <a:t>1~2</a:t>
            </a:r>
            <a:r>
              <a:rPr lang="zh-CN" altLang="en-US" sz="2400" dirty="0">
                <a:latin typeface="+mj-ea"/>
              </a:rPr>
              <a:t>天或发病的同时有发热，多在</a:t>
            </a:r>
            <a:r>
              <a:rPr lang="en-US" altLang="zh-CN" sz="2400" dirty="0">
                <a:latin typeface="+mj-ea"/>
              </a:rPr>
              <a:t>38℃</a:t>
            </a:r>
            <a:r>
              <a:rPr lang="zh-CN" altLang="en-US" sz="2400" dirty="0">
                <a:latin typeface="+mj-ea"/>
              </a:rPr>
              <a:t>左右。</a:t>
            </a:r>
          </a:p>
          <a:p>
            <a:pPr indent="-342900">
              <a:lnSpc>
                <a:spcPct val="150000"/>
              </a:lnSpc>
              <a:spcBef>
                <a:spcPct val="20000"/>
              </a:spcBef>
              <a:buClr>
                <a:schemeClr val="accent1"/>
              </a:buClr>
              <a:buSzPct val="50000"/>
              <a:buFont typeface="Wingdings 2" pitchFamily="18" charset="2"/>
              <a:buChar char=""/>
              <a:defRPr/>
            </a:pPr>
            <a:r>
              <a:rPr lang="zh-CN" altLang="en-US" sz="2400" dirty="0">
                <a:latin typeface="+mj-ea"/>
              </a:rPr>
              <a:t>    </a:t>
            </a:r>
            <a:r>
              <a:rPr lang="en-US" altLang="zh-CN" sz="2400" dirty="0">
                <a:latin typeface="+mj-ea"/>
              </a:rPr>
              <a:t>2</a:t>
            </a:r>
            <a:r>
              <a:rPr lang="zh-CN" altLang="en-US" sz="2400" dirty="0">
                <a:latin typeface="+mj-ea"/>
              </a:rPr>
              <a:t>－出疹：主要侵犯手、足、口、臀四个</a:t>
            </a:r>
            <a:r>
              <a:rPr lang="zh-CN" altLang="en-US" sz="2400" dirty="0" smtClean="0">
                <a:latin typeface="+mj-ea"/>
              </a:rPr>
              <a:t>部位</a:t>
            </a:r>
            <a:endParaRPr lang="zh-CN" altLang="en-US" sz="2400" dirty="0">
              <a:latin typeface="+mj-ea"/>
            </a:endParaRPr>
          </a:p>
        </p:txBody>
      </p:sp>
      <p:sp>
        <p:nvSpPr>
          <p:cNvPr id="4" name="TextBox 3"/>
          <p:cNvSpPr txBox="1"/>
          <p:nvPr/>
        </p:nvSpPr>
        <p:spPr>
          <a:xfrm>
            <a:off x="294188" y="1379210"/>
            <a:ext cx="3638835" cy="584775"/>
          </a:xfrm>
          <a:prstGeom prst="rect">
            <a:avLst/>
          </a:prstGeom>
          <a:noFill/>
        </p:spPr>
        <p:txBody>
          <a:bodyPr wrap="square" rtlCol="0">
            <a:spAutoFit/>
          </a:bodyPr>
          <a:lstStyle/>
          <a:p>
            <a:r>
              <a:rPr lang="zh-CN" altLang="en-US" sz="3200" b="1" spc="100" dirty="0"/>
              <a:t>手足口病</a:t>
            </a:r>
          </a:p>
        </p:txBody>
      </p:sp>
    </p:spTree>
    <p:extLst>
      <p:ext uri="{BB962C8B-B14F-4D97-AF65-F5344CB8AC3E}">
        <p14:creationId xmlns:p14="http://schemas.microsoft.com/office/powerpoint/2010/main" val="203693217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流行现状</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712263" y="3197473"/>
            <a:ext cx="10767476" cy="338552"/>
          </a:xfrm>
          <a:prstGeom prst="rect">
            <a:avLst/>
          </a:prstGeom>
        </p:spPr>
        <p:txBody>
          <a:bodyPr wrap="square" lIns="91438" tIns="45719" rIns="91438" bIns="45719">
            <a:spAutoFit/>
          </a:bodyPr>
          <a:lstStyle/>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3" name="Picture 1" descr="C:\Users\Administrator\AppData\Roaming\Tencent\Users\2388553\QQ\WinTemp\RichOle\EY`S5(U8XP2}UI)WFLUUX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97" y="3"/>
            <a:ext cx="1284871" cy="87085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4188" y="2065436"/>
            <a:ext cx="11593012" cy="3978910"/>
          </a:xfrm>
          <a:prstGeom prst="rect">
            <a:avLst/>
          </a:prstGeom>
        </p:spPr>
        <p:txBody>
          <a:bodyPr wrap="square">
            <a:spAutoFit/>
          </a:bodyPr>
          <a:lstStyle/>
          <a:p>
            <a:pPr>
              <a:lnSpc>
                <a:spcPct val="150000"/>
              </a:lnSpc>
              <a:buClr>
                <a:schemeClr val="accent2"/>
              </a:buClr>
              <a:buFont typeface="Wingdings" pitchFamily="2" charset="2"/>
              <a:buChar char="Ø"/>
            </a:pPr>
            <a:r>
              <a:rPr lang="zh-CN" altLang="zh-CN" sz="2400" dirty="0"/>
              <a:t>诺如病毒</a:t>
            </a:r>
            <a:r>
              <a:rPr lang="zh-CN" altLang="en-US" sz="2400" dirty="0"/>
              <a:t>感染发病以轻症为主，病程通常较短，症状持续时间平均</a:t>
            </a:r>
            <a:r>
              <a:rPr lang="zh-CN" altLang="en-US" sz="2400" dirty="0">
                <a:solidFill>
                  <a:schemeClr val="accent2"/>
                </a:solidFill>
              </a:rPr>
              <a:t>为</a:t>
            </a:r>
            <a:r>
              <a:rPr lang="en-US" altLang="zh-CN" sz="2400" dirty="0">
                <a:solidFill>
                  <a:schemeClr val="accent2"/>
                </a:solidFill>
              </a:rPr>
              <a:t>2~3</a:t>
            </a:r>
            <a:r>
              <a:rPr lang="zh-CN" altLang="en-US" sz="2400" dirty="0">
                <a:solidFill>
                  <a:schemeClr val="accent2"/>
                </a:solidFill>
              </a:rPr>
              <a:t>天</a:t>
            </a:r>
            <a:r>
              <a:rPr lang="zh-CN" altLang="en-US" sz="2400" dirty="0"/>
              <a:t>。最常见症状是腹泻和呕吐，其次为恶心、腹痛等。儿童患者</a:t>
            </a:r>
            <a:r>
              <a:rPr lang="zh-CN" altLang="en-US" sz="2400" dirty="0">
                <a:solidFill>
                  <a:schemeClr val="accent2"/>
                </a:solidFill>
              </a:rPr>
              <a:t>呕吐普遍</a:t>
            </a:r>
            <a:r>
              <a:rPr lang="zh-CN" altLang="en-US" sz="2400" dirty="0"/>
              <a:t>，成人患者</a:t>
            </a:r>
            <a:r>
              <a:rPr lang="zh-CN" altLang="en-US" sz="2400" dirty="0">
                <a:solidFill>
                  <a:schemeClr val="accent2"/>
                </a:solidFill>
              </a:rPr>
              <a:t>腹泻为多</a:t>
            </a:r>
            <a:r>
              <a:rPr lang="zh-CN" altLang="en-US" sz="2400" dirty="0"/>
              <a:t>，粪便为稀水便或水样便，无粘液脓血，粪检白细胞阴性。此外，头痛、轻度发热、寒颤和肌肉痛也是常见症状。</a:t>
            </a:r>
            <a:endParaRPr lang="en-US" altLang="zh-CN" sz="2400" dirty="0"/>
          </a:p>
          <a:p>
            <a:pPr>
              <a:lnSpc>
                <a:spcPct val="150000"/>
              </a:lnSpc>
              <a:buClr>
                <a:schemeClr val="accent2"/>
              </a:buClr>
              <a:buFont typeface="Wingdings" pitchFamily="2" charset="2"/>
              <a:buChar char="Ø"/>
            </a:pPr>
            <a:r>
              <a:rPr lang="zh-CN" altLang="en-US" sz="2400" dirty="0"/>
              <a:t>尽管诺如感染主要表现为自限性疾病，但少数病例仍会发展成重症，甚至死亡。重症或死亡病例通常发生于高龄老人和低龄儿童。</a:t>
            </a:r>
            <a:endParaRPr lang="en-US" altLang="zh-CN" sz="2400" dirty="0"/>
          </a:p>
          <a:p>
            <a:pPr indent="-342900">
              <a:lnSpc>
                <a:spcPct val="150000"/>
              </a:lnSpc>
              <a:spcBef>
                <a:spcPct val="20000"/>
              </a:spcBef>
              <a:buClr>
                <a:schemeClr val="accent1"/>
              </a:buClr>
              <a:buSzPct val="50000"/>
              <a:buFont typeface="Wingdings 2" pitchFamily="18" charset="2"/>
              <a:buChar char=""/>
              <a:defRPr/>
            </a:pPr>
            <a:endParaRPr lang="zh-CN" altLang="en-US" sz="2400" dirty="0">
              <a:latin typeface="+mj-ea"/>
            </a:endParaRPr>
          </a:p>
        </p:txBody>
      </p:sp>
      <p:sp>
        <p:nvSpPr>
          <p:cNvPr id="4" name="TextBox 3"/>
          <p:cNvSpPr txBox="1"/>
          <p:nvPr/>
        </p:nvSpPr>
        <p:spPr>
          <a:xfrm>
            <a:off x="294188" y="1379210"/>
            <a:ext cx="3638835" cy="584775"/>
          </a:xfrm>
          <a:prstGeom prst="rect">
            <a:avLst/>
          </a:prstGeom>
          <a:noFill/>
        </p:spPr>
        <p:txBody>
          <a:bodyPr wrap="square" rtlCol="0">
            <a:spAutoFit/>
          </a:bodyPr>
          <a:lstStyle/>
          <a:p>
            <a:r>
              <a:rPr lang="zh-CN" altLang="en-US" sz="3200" b="1" spc="100" dirty="0"/>
              <a:t>诺</a:t>
            </a:r>
            <a:r>
              <a:rPr lang="zh-CN" altLang="en-US" sz="3200" b="1" spc="100" dirty="0" smtClean="0"/>
              <a:t>如病毒感染</a:t>
            </a:r>
            <a:endParaRPr lang="zh-CN" altLang="en-US" sz="3200" b="1" spc="100" dirty="0"/>
          </a:p>
        </p:txBody>
      </p:sp>
    </p:spTree>
    <p:extLst>
      <p:ext uri="{BB962C8B-B14F-4D97-AF65-F5344CB8AC3E}">
        <p14:creationId xmlns:p14="http://schemas.microsoft.com/office/powerpoint/2010/main" val="419901947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1267</TotalTime>
  <Words>2312</Words>
  <Application>Microsoft Office PowerPoint</Application>
  <PresentationFormat>自定义</PresentationFormat>
  <Paragraphs>223</Paragraphs>
  <Slides>40</Slides>
  <Notes>3</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宫颈癌的病因</vt:lpstr>
      <vt:lpstr>HPV病毒</vt:lpstr>
      <vt:lpstr>HPV感染的特点</vt:lpstr>
      <vt:lpstr>PowerPoint 演示文稿</vt:lpstr>
      <vt:lpstr>宫颈癌防控策略</vt:lpstr>
      <vt:lpstr>全球范围内已上市的HPV疫苗</vt:lpstr>
      <vt:lpstr>WHO 推荐的HPV疫苗主要和次要目标人群</vt:lpstr>
      <vt:lpstr>PowerPoint 演示文稿</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 PLUS</dc:creator>
  <cp:lastModifiedBy>China</cp:lastModifiedBy>
  <cp:revision>218</cp:revision>
  <dcterms:created xsi:type="dcterms:W3CDTF">2015-04-07T16:28:23Z</dcterms:created>
  <dcterms:modified xsi:type="dcterms:W3CDTF">2017-10-10T05:29:40Z</dcterms:modified>
</cp:coreProperties>
</file>