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1" r:id="rId4"/>
    <p:sldId id="264" r:id="rId5"/>
    <p:sldId id="282" r:id="rId6"/>
    <p:sldId id="283" r:id="rId7"/>
    <p:sldId id="266" r:id="rId8"/>
    <p:sldId id="260" r:id="rId9"/>
    <p:sldId id="286" r:id="rId10"/>
    <p:sldId id="285" r:id="rId11"/>
    <p:sldId id="295" r:id="rId12"/>
    <p:sldId id="272" r:id="rId13"/>
    <p:sldId id="277" r:id="rId14"/>
    <p:sldId id="288" r:id="rId15"/>
    <p:sldId id="289" r:id="rId16"/>
    <p:sldId id="290" r:id="rId17"/>
    <p:sldId id="278" r:id="rId18"/>
    <p:sldId id="291" r:id="rId19"/>
    <p:sldId id="292" r:id="rId20"/>
    <p:sldId id="294" r:id="rId21"/>
    <p:sldId id="279"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0F4"/>
    <a:srgbClr val="DF8BE5"/>
    <a:srgbClr val="AB821B"/>
    <a:srgbClr val="B66310"/>
    <a:srgbClr val="7BE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96" y="90"/>
      </p:cViewPr>
      <p:guideLst>
        <p:guide orient="horz" pos="2160"/>
        <p:guide pos="2880"/>
      </p:guideLst>
    </p:cSldViewPr>
  </p:slideViewPr>
  <p:notesTextViewPr>
    <p:cViewPr>
      <p:scale>
        <a:sx n="100" d="100"/>
        <a:sy n="100" d="100"/>
      </p:scale>
      <p:origin x="0" y="0"/>
    </p:cViewPr>
  </p:notesTextViewPr>
  <p:gridSpacing cx="108014" cy="10801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246AA-E1A4-4CC7-BBED-A985B38641D8}" type="datetimeFigureOut">
              <a:rPr lang="zh-CN" altLang="en-US" smtClean="0"/>
              <a:t>2017/9/7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41CEF-4985-43F9-AD50-05873ECFAA21}" type="slidenum">
              <a:rPr lang="zh-CN" altLang="en-US" smtClean="0"/>
              <a:t>‹#›</a:t>
            </a:fld>
            <a:endParaRPr lang="zh-CN" altLang="en-US"/>
          </a:p>
        </p:txBody>
      </p:sp>
    </p:spTree>
    <p:extLst>
      <p:ext uri="{BB962C8B-B14F-4D97-AF65-F5344CB8AC3E}">
        <p14:creationId xmlns:p14="http://schemas.microsoft.com/office/powerpoint/2010/main" val="308569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D241CEF-4985-43F9-AD50-05873ECFAA21}" type="slidenum">
              <a:rPr lang="zh-CN" altLang="en-US" smtClean="0"/>
              <a:t>3</a:t>
            </a:fld>
            <a:endParaRPr lang="zh-CN" altLang="en-US"/>
          </a:p>
        </p:txBody>
      </p:sp>
    </p:spTree>
    <p:extLst>
      <p:ext uri="{BB962C8B-B14F-4D97-AF65-F5344CB8AC3E}">
        <p14:creationId xmlns:p14="http://schemas.microsoft.com/office/powerpoint/2010/main" val="153536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结核杆菌生长缓慢，</a:t>
            </a:r>
            <a:r>
              <a:rPr lang="zh-CN" altLang="en-US" sz="1200" b="0" i="0" kern="1200" dirty="0">
                <a:solidFill>
                  <a:schemeClr val="tx1"/>
                </a:solidFill>
                <a:effectLst/>
                <a:latin typeface="+mn-lt"/>
                <a:ea typeface="+mn-ea"/>
                <a:cs typeface="+mn-cs"/>
              </a:rPr>
              <a:t>其最快分裂增殖速度为</a:t>
            </a:r>
            <a:r>
              <a:rPr lang="en-US" altLang="zh-CN" sz="1200" b="0" i="0" kern="1200" dirty="0">
                <a:solidFill>
                  <a:schemeClr val="tx1"/>
                </a:solidFill>
                <a:effectLst/>
                <a:latin typeface="+mn-lt"/>
                <a:ea typeface="+mn-ea"/>
                <a:cs typeface="+mn-cs"/>
              </a:rPr>
              <a:t>18</a:t>
            </a:r>
            <a:r>
              <a:rPr lang="zh-CN" altLang="en-US" sz="1200" b="0" i="0" kern="1200" dirty="0">
                <a:solidFill>
                  <a:schemeClr val="tx1"/>
                </a:solidFill>
                <a:effectLst/>
                <a:latin typeface="+mn-lt"/>
                <a:ea typeface="+mn-ea"/>
                <a:cs typeface="+mn-cs"/>
              </a:rPr>
              <a:t>小时一代</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个，而大多数细菌都是几分钟或几十分钟便繁殖一代，如大肠杆菌约需</a:t>
            </a:r>
            <a:r>
              <a:rPr lang="en-US" altLang="zh-CN" sz="1200" b="0" i="0" kern="1200" dirty="0">
                <a:solidFill>
                  <a:schemeClr val="tx1"/>
                </a:solidFill>
                <a:effectLst/>
                <a:latin typeface="+mn-lt"/>
                <a:ea typeface="+mn-ea"/>
                <a:cs typeface="+mn-cs"/>
              </a:rPr>
              <a:t>20</a:t>
            </a:r>
            <a:r>
              <a:rPr lang="zh-CN" altLang="en-US" sz="1200" b="0" i="0" kern="1200" dirty="0">
                <a:solidFill>
                  <a:schemeClr val="tx1"/>
                </a:solidFill>
                <a:effectLst/>
                <a:latin typeface="+mn-lt"/>
                <a:ea typeface="+mn-ea"/>
                <a:cs typeface="+mn-cs"/>
              </a:rPr>
              <a:t>分钟便可繁殖一代，</a:t>
            </a:r>
            <a:r>
              <a:rPr lang="en-US" altLang="zh-CN" sz="1200" b="0" i="0" kern="1200" dirty="0">
                <a:solidFill>
                  <a:schemeClr val="tx1"/>
                </a:solidFill>
                <a:effectLst/>
                <a:latin typeface="+mn-lt"/>
                <a:ea typeface="+mn-ea"/>
                <a:cs typeface="+mn-cs"/>
              </a:rPr>
              <a:t>10</a:t>
            </a:r>
            <a:r>
              <a:rPr lang="zh-CN" altLang="en-US" sz="1200" b="0" i="0" kern="1200" dirty="0">
                <a:solidFill>
                  <a:schemeClr val="tx1"/>
                </a:solidFill>
                <a:effectLst/>
                <a:latin typeface="+mn-lt"/>
                <a:ea typeface="+mn-ea"/>
                <a:cs typeface="+mn-cs"/>
              </a:rPr>
              <a:t>小时后，一个大肠杆菌繁殖</a:t>
            </a:r>
            <a:r>
              <a:rPr lang="en-US" altLang="zh-CN" sz="1200" b="0" i="0" kern="1200" dirty="0">
                <a:solidFill>
                  <a:schemeClr val="tx1"/>
                </a:solidFill>
                <a:effectLst/>
                <a:latin typeface="+mn-lt"/>
                <a:ea typeface="+mn-ea"/>
                <a:cs typeface="+mn-cs"/>
              </a:rPr>
              <a:t>10</a:t>
            </a:r>
            <a:r>
              <a:rPr lang="zh-CN" altLang="en-US" sz="1200" b="0" i="0" kern="1200" dirty="0">
                <a:solidFill>
                  <a:schemeClr val="tx1"/>
                </a:solidFill>
                <a:effectLst/>
                <a:latin typeface="+mn-lt"/>
                <a:ea typeface="+mn-ea"/>
                <a:cs typeface="+mn-cs"/>
              </a:rPr>
              <a:t>亿个。以上</a:t>
            </a:r>
            <a:r>
              <a:rPr lang="zh-CN" altLang="zh-CN" sz="1200" kern="1200" dirty="0">
                <a:solidFill>
                  <a:schemeClr val="tx1"/>
                </a:solidFill>
                <a:effectLst/>
                <a:latin typeface="+mn-lt"/>
                <a:ea typeface="+mn-ea"/>
                <a:cs typeface="+mn-cs"/>
              </a:rPr>
              <a:t>一般不单独出现，常常被粉尘、痰液等物质包裹，在干燥痰中和阴湿处的结核病菌可以存活</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8</a:t>
            </a:r>
            <a:r>
              <a:rPr lang="zh-CN" altLang="zh-CN" sz="1200" kern="1200" dirty="0">
                <a:solidFill>
                  <a:schemeClr val="tx1"/>
                </a:solidFill>
                <a:effectLst/>
                <a:latin typeface="+mn-lt"/>
                <a:ea typeface="+mn-ea"/>
                <a:cs typeface="+mn-cs"/>
              </a:rPr>
              <a:t>个月甚至更长时间。</a:t>
            </a:r>
            <a:r>
              <a:rPr lang="zh-CN" altLang="en-US" sz="1200" b="0" i="0" kern="1200" dirty="0">
                <a:solidFill>
                  <a:schemeClr val="tx1"/>
                </a:solidFill>
                <a:effectLst/>
                <a:latin typeface="+mn-lt"/>
                <a:ea typeface="+mn-ea"/>
                <a:cs typeface="+mn-cs"/>
              </a:rPr>
              <a:t>在</a:t>
            </a:r>
            <a:r>
              <a:rPr lang="en-US" altLang="zh-CN" sz="1200" b="0" i="0" kern="1200" dirty="0">
                <a:solidFill>
                  <a:schemeClr val="tx1"/>
                </a:solidFill>
                <a:effectLst/>
                <a:latin typeface="+mn-lt"/>
                <a:ea typeface="+mn-ea"/>
                <a:cs typeface="+mn-cs"/>
              </a:rPr>
              <a:t>-7℃</a:t>
            </a:r>
            <a:r>
              <a:rPr lang="zh-CN" altLang="en-US" sz="1200" b="0" i="0" kern="1200" dirty="0">
                <a:solidFill>
                  <a:schemeClr val="tx1"/>
                </a:solidFill>
                <a:effectLst/>
                <a:latin typeface="+mn-lt"/>
                <a:ea typeface="+mn-ea"/>
                <a:cs typeface="+mn-cs"/>
              </a:rPr>
              <a:t>以下可生存</a:t>
            </a:r>
            <a:r>
              <a:rPr lang="en-US" altLang="zh-CN" sz="1200" b="0" i="0" kern="1200" dirty="0">
                <a:solidFill>
                  <a:schemeClr val="tx1"/>
                </a:solidFill>
                <a:effectLst/>
                <a:latin typeface="+mn-lt"/>
                <a:ea typeface="+mn-ea"/>
                <a:cs typeface="+mn-cs"/>
              </a:rPr>
              <a:t>4~5</a:t>
            </a:r>
            <a:r>
              <a:rPr lang="zh-CN" altLang="en-US" sz="1200" b="0" i="0" kern="1200" dirty="0">
                <a:solidFill>
                  <a:schemeClr val="tx1"/>
                </a:solidFill>
                <a:effectLst/>
                <a:latin typeface="+mn-lt"/>
                <a:ea typeface="+mn-ea"/>
                <a:cs typeface="+mn-cs"/>
              </a:rPr>
              <a:t>年。</a:t>
            </a:r>
            <a:r>
              <a:rPr lang="zh-CN" altLang="en-US" sz="1200" b="0" i="0" u="none" kern="1200" dirty="0">
                <a:solidFill>
                  <a:schemeClr val="tx2"/>
                </a:solidFill>
                <a:effectLst/>
                <a:latin typeface="+mn-lt"/>
                <a:ea typeface="+mn-ea"/>
                <a:cs typeface="+mn-cs"/>
              </a:rPr>
              <a:t>最适温度</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37℃</a:t>
            </a:r>
            <a:r>
              <a:rPr lang="zh-CN" altLang="en-US" sz="1200" b="0" i="0" kern="1200" dirty="0">
                <a:solidFill>
                  <a:schemeClr val="tx1"/>
                </a:solidFill>
                <a:effectLst/>
                <a:latin typeface="+mn-lt"/>
                <a:ea typeface="+mn-ea"/>
                <a:cs typeface="+mn-cs"/>
              </a:rPr>
              <a:t>，低于</a:t>
            </a:r>
            <a:r>
              <a:rPr lang="en-US" altLang="zh-CN" sz="1200" b="0" i="0" kern="1200" dirty="0">
                <a:solidFill>
                  <a:schemeClr val="tx1"/>
                </a:solidFill>
                <a:effectLst/>
                <a:latin typeface="+mn-lt"/>
                <a:ea typeface="+mn-ea"/>
                <a:cs typeface="+mn-cs"/>
              </a:rPr>
              <a:t>30℃</a:t>
            </a:r>
            <a:r>
              <a:rPr lang="zh-CN" altLang="en-US" sz="1200" b="0" i="0" kern="1200" dirty="0">
                <a:solidFill>
                  <a:schemeClr val="tx1"/>
                </a:solidFill>
                <a:effectLst/>
                <a:latin typeface="+mn-lt"/>
                <a:ea typeface="+mn-ea"/>
                <a:cs typeface="+mn-cs"/>
              </a:rPr>
              <a:t>不生长。</a:t>
            </a:r>
            <a:r>
              <a:rPr lang="zh-CN" altLang="zh-CN" sz="1200" kern="1200" dirty="0">
                <a:solidFill>
                  <a:schemeClr val="tx1"/>
                </a:solidFill>
                <a:effectLst/>
                <a:latin typeface="+mn-lt"/>
                <a:ea typeface="+mn-ea"/>
                <a:cs typeface="+mn-cs"/>
              </a:rPr>
              <a:t>常规用的消毒液如“</a:t>
            </a:r>
            <a:r>
              <a:rPr lang="en-US" altLang="zh-CN" sz="1200" kern="1200" dirty="0">
                <a:solidFill>
                  <a:schemeClr val="tx1"/>
                </a:solidFill>
                <a:effectLst/>
                <a:latin typeface="+mn-lt"/>
                <a:ea typeface="+mn-ea"/>
                <a:cs typeface="+mn-cs"/>
              </a:rPr>
              <a:t>84</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0.1%</a:t>
            </a:r>
            <a:r>
              <a:rPr lang="zh-CN" altLang="zh-CN" sz="1200" kern="1200" dirty="0">
                <a:solidFill>
                  <a:schemeClr val="tx1"/>
                </a:solidFill>
                <a:effectLst/>
                <a:latin typeface="+mn-lt"/>
                <a:ea typeface="+mn-ea"/>
                <a:cs typeface="+mn-cs"/>
              </a:rPr>
              <a:t>浓度对一般细菌</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分钟杀死，而结核杆菌需</a:t>
            </a:r>
            <a:r>
              <a:rPr lang="en-US" altLang="zh-CN" sz="1200" kern="1200" dirty="0">
                <a:solidFill>
                  <a:schemeClr val="tx1"/>
                </a:solidFill>
                <a:effectLst/>
                <a:latin typeface="+mn-lt"/>
                <a:ea typeface="+mn-ea"/>
                <a:cs typeface="+mn-cs"/>
              </a:rPr>
              <a:t>15</a:t>
            </a:r>
            <a:r>
              <a:rPr lang="zh-CN" altLang="zh-CN" sz="1200" kern="1200" dirty="0">
                <a:solidFill>
                  <a:schemeClr val="tx1"/>
                </a:solidFill>
                <a:effectLst/>
                <a:latin typeface="+mn-lt"/>
                <a:ea typeface="+mn-ea"/>
                <a:cs typeface="+mn-cs"/>
              </a:rPr>
              <a:t>分钟。但结核杆菌对紫外线敏感，在阳光下暴晒</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小时可被杀死，在</a:t>
            </a:r>
            <a:r>
              <a:rPr lang="en-US" altLang="zh-CN" sz="1200" kern="1200" dirty="0">
                <a:solidFill>
                  <a:schemeClr val="tx1"/>
                </a:solidFill>
                <a:effectLst/>
                <a:latin typeface="+mn-lt"/>
                <a:ea typeface="+mn-ea"/>
                <a:cs typeface="+mn-cs"/>
              </a:rPr>
              <a:t>60</a:t>
            </a:r>
            <a:r>
              <a:rPr lang="zh-CN" altLang="zh-CN" sz="1200" kern="1200" dirty="0">
                <a:solidFill>
                  <a:schemeClr val="tx1"/>
                </a:solidFill>
                <a:effectLst/>
                <a:latin typeface="+mn-lt"/>
                <a:ea typeface="+mn-ea"/>
                <a:cs typeface="+mn-cs"/>
              </a:rPr>
              <a:t>℃水中煮</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分钟、</a:t>
            </a:r>
            <a:r>
              <a:rPr lang="en-US" altLang="zh-CN" sz="1200" kern="1200" dirty="0">
                <a:solidFill>
                  <a:schemeClr val="tx1"/>
                </a:solidFill>
                <a:effectLst/>
                <a:latin typeface="+mn-lt"/>
                <a:ea typeface="+mn-ea"/>
                <a:cs typeface="+mn-cs"/>
              </a:rPr>
              <a:t>90</a:t>
            </a:r>
            <a:r>
              <a:rPr lang="zh-CN" altLang="zh-CN" sz="1200" kern="1200" dirty="0">
                <a:solidFill>
                  <a:schemeClr val="tx1"/>
                </a:solidFill>
                <a:effectLst/>
                <a:latin typeface="+mn-lt"/>
                <a:ea typeface="+mn-ea"/>
                <a:cs typeface="+mn-cs"/>
              </a:rPr>
              <a:t>℃水中</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分钟可被杀死，可用于结核患者衣服、书籍等的消毒。</a:t>
            </a:r>
          </a:p>
        </p:txBody>
      </p:sp>
      <p:sp>
        <p:nvSpPr>
          <p:cNvPr id="4" name="灯片编号占位符 3"/>
          <p:cNvSpPr>
            <a:spLocks noGrp="1"/>
          </p:cNvSpPr>
          <p:nvPr>
            <p:ph type="sldNum" sz="quarter" idx="10"/>
          </p:nvPr>
        </p:nvSpPr>
        <p:spPr/>
        <p:txBody>
          <a:bodyPr/>
          <a:lstStyle/>
          <a:p>
            <a:fld id="{0D241CEF-4985-43F9-AD50-05873ECFAA21}" type="slidenum">
              <a:rPr lang="zh-CN" altLang="en-US" smtClean="0"/>
              <a:t>4</a:t>
            </a:fld>
            <a:endParaRPr lang="zh-CN" altLang="en-US"/>
          </a:p>
        </p:txBody>
      </p:sp>
    </p:spTree>
    <p:extLst>
      <p:ext uri="{BB962C8B-B14F-4D97-AF65-F5344CB8AC3E}">
        <p14:creationId xmlns:p14="http://schemas.microsoft.com/office/powerpoint/2010/main" val="936634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D241CEF-4985-43F9-AD50-05873ECFAA21}" type="slidenum">
              <a:rPr lang="zh-CN" altLang="en-US" smtClean="0"/>
              <a:t>5</a:t>
            </a:fld>
            <a:endParaRPr lang="zh-CN" altLang="en-US"/>
          </a:p>
        </p:txBody>
      </p:sp>
    </p:spTree>
    <p:extLst>
      <p:ext uri="{BB962C8B-B14F-4D97-AF65-F5344CB8AC3E}">
        <p14:creationId xmlns:p14="http://schemas.microsoft.com/office/powerpoint/2010/main" val="128799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D241CEF-4985-43F9-AD50-05873ECFAA21}" type="slidenum">
              <a:rPr lang="zh-CN" altLang="en-US" smtClean="0"/>
              <a:t>6</a:t>
            </a:fld>
            <a:endParaRPr lang="zh-CN" altLang="en-US"/>
          </a:p>
        </p:txBody>
      </p:sp>
    </p:spTree>
    <p:extLst>
      <p:ext uri="{BB962C8B-B14F-4D97-AF65-F5344CB8AC3E}">
        <p14:creationId xmlns:p14="http://schemas.microsoft.com/office/powerpoint/2010/main" val="3921004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16" name="图片 15" descr="图片1修改.jpg"/>
          <p:cNvPicPr>
            <a:picLocks noChangeAspect="1"/>
          </p:cNvPicPr>
          <p:nvPr userDrawn="1"/>
        </p:nvPicPr>
        <p:blipFill>
          <a:blip r:embed="rId2"/>
          <a:stretch>
            <a:fillRect/>
          </a:stretch>
        </p:blipFill>
        <p:spPr>
          <a:xfrm>
            <a:off x="0" y="1772816"/>
            <a:ext cx="9144000" cy="50851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descr="图片13.jpg"/>
          <p:cNvPicPr>
            <a:picLocks noChangeAspect="1"/>
          </p:cNvPicPr>
          <p:nvPr userDrawn="1"/>
        </p:nvPicPr>
        <p:blipFill>
          <a:blip r:embed="rId2"/>
          <a:stretch>
            <a:fillRect/>
          </a:stretch>
        </p:blipFill>
        <p:spPr>
          <a:xfrm>
            <a:off x="0" y="875370"/>
            <a:ext cx="9144000" cy="59826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descr="图片14.jpg"/>
          <p:cNvPicPr>
            <a:picLocks noChangeAspect="1"/>
          </p:cNvPicPr>
          <p:nvPr userDrawn="1"/>
        </p:nvPicPr>
        <p:blipFill>
          <a:blip r:embed="rId2"/>
          <a:stretch>
            <a:fillRect/>
          </a:stretch>
        </p:blipFill>
        <p:spPr>
          <a:xfrm>
            <a:off x="0" y="1196752"/>
            <a:ext cx="9144000" cy="56612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8" name="图片 7" descr="图片1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2017/9/7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9454" y="2240846"/>
            <a:ext cx="6912896" cy="722511"/>
          </a:xfrm>
        </p:spPr>
        <p:txBody>
          <a:bodyPr>
            <a:noAutofit/>
          </a:bodyPr>
          <a:lstStyle/>
          <a:p>
            <a:r>
              <a:rPr lang="zh-CN" altLang="en-US" b="1" dirty="0">
                <a:latin typeface="微软雅黑" panose="020B0503020204020204" pitchFamily="34" charset="-122"/>
                <a:ea typeface="微软雅黑" panose="020B0503020204020204" pitchFamily="34" charset="-122"/>
              </a:rPr>
              <a:t>学校结核病（肺结核）防控</a:t>
            </a:r>
          </a:p>
        </p:txBody>
      </p:sp>
      <p:sp>
        <p:nvSpPr>
          <p:cNvPr id="3" name="副标题 2"/>
          <p:cNvSpPr>
            <a:spLocks noGrp="1"/>
          </p:cNvSpPr>
          <p:nvPr>
            <p:ph type="subTitle" idx="1"/>
          </p:nvPr>
        </p:nvSpPr>
        <p:spPr>
          <a:xfrm>
            <a:off x="6516252" y="5068456"/>
            <a:ext cx="1944216" cy="1752600"/>
          </a:xfrm>
        </p:spPr>
        <p:txBody>
          <a:bodyPr>
            <a:normAutofit/>
          </a:bodyPr>
          <a:lstStyle/>
          <a:p>
            <a:pPr algn="l"/>
            <a:r>
              <a:rPr lang="zh-CN" altLang="en-US" sz="1800" dirty="0">
                <a:solidFill>
                  <a:schemeClr val="tx1"/>
                </a:solidFill>
                <a:latin typeface="微软雅黑" pitchFamily="34" charset="-122"/>
                <a:ea typeface="微软雅黑" pitchFamily="34" charset="-122"/>
              </a:rPr>
              <a:t>  </a:t>
            </a:r>
            <a:r>
              <a:rPr lang="zh-CN" altLang="en-US" sz="2800" dirty="0">
                <a:solidFill>
                  <a:schemeClr val="tx1"/>
                </a:solidFill>
                <a:latin typeface="微软雅黑" pitchFamily="34" charset="-122"/>
                <a:ea typeface="微软雅黑" pitchFamily="34" charset="-122"/>
              </a:rPr>
              <a:t>张兴</a:t>
            </a:r>
            <a:endParaRPr lang="en-US" altLang="zh-CN" sz="2800" dirty="0">
              <a:solidFill>
                <a:schemeClr val="tx1"/>
              </a:solidFill>
              <a:latin typeface="微软雅黑" pitchFamily="34" charset="-122"/>
              <a:ea typeface="微软雅黑" pitchFamily="34" charset="-122"/>
            </a:endParaRPr>
          </a:p>
          <a:p>
            <a:pPr algn="l"/>
            <a:r>
              <a:rPr lang="en-US" altLang="zh-CN" sz="2800" dirty="0">
                <a:solidFill>
                  <a:schemeClr val="tx1"/>
                </a:solidFill>
                <a:latin typeface="微软雅黑" pitchFamily="34" charset="-122"/>
                <a:ea typeface="微软雅黑" pitchFamily="34" charset="-122"/>
              </a:rPr>
              <a:t>2017.9</a:t>
            </a:r>
            <a:endParaRPr lang="zh-CN" altLang="en-US" sz="2800" dirty="0">
              <a:solidFill>
                <a:schemeClr val="tx1"/>
              </a:solidFill>
              <a:latin typeface="微软雅黑" pitchFamily="34" charset="-122"/>
              <a:ea typeface="微软雅黑" pitchFamily="34" charset="-122"/>
            </a:endParaRPr>
          </a:p>
        </p:txBody>
      </p:sp>
      <p:cxnSp>
        <p:nvCxnSpPr>
          <p:cNvPr id="5" name="直接连接符 4"/>
          <p:cNvCxnSpPr/>
          <p:nvPr/>
        </p:nvCxnSpPr>
        <p:spPr>
          <a:xfrm>
            <a:off x="576322" y="2996944"/>
            <a:ext cx="6480000" cy="1588"/>
          </a:xfrm>
          <a:prstGeom prst="line">
            <a:avLst/>
          </a:prstGeom>
          <a:ln w="34925" cmpd="dbl">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9" descr="疾控标志">
            <a:extLst>
              <a:ext uri="{FF2B5EF4-FFF2-40B4-BE49-F238E27FC236}">
                <a16:creationId xmlns:a16="http://schemas.microsoft.com/office/drawing/2014/main" id="{A578508B-58E0-4FA5-A3B4-31B4CDBD4E92}"/>
              </a:ext>
            </a:extLst>
          </p:cNvPr>
          <p:cNvPicPr>
            <a:picLocks noChangeAspect="1" noChangeArrowheads="1"/>
          </p:cNvPicPr>
          <p:nvPr/>
        </p:nvPicPr>
        <p:blipFill>
          <a:blip r:embed="rId2" cstate="print"/>
          <a:srcRect/>
          <a:stretch>
            <a:fillRect/>
          </a:stretch>
        </p:blipFill>
        <p:spPr bwMode="auto">
          <a:xfrm>
            <a:off x="6840294" y="883085"/>
            <a:ext cx="1714511" cy="1000132"/>
          </a:xfrm>
          <a:prstGeom prst="roundRect">
            <a:avLst>
              <a:gd name="adj" fmla="val 16667"/>
            </a:avLst>
          </a:prstGeom>
          <a:ln>
            <a:noFill/>
          </a:ln>
          <a:effectLst>
            <a:glow rad="228600">
              <a:schemeClr val="accent3">
                <a:satMod val="175000"/>
                <a:alpha val="40000"/>
              </a:schemeClr>
            </a:glow>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xit" presetSubtype="0" repeatCount="indefinite" fill="hold" nodeType="afterEffect">
                                  <p:stCondLst>
                                    <p:cond delay="0"/>
                                  </p:stCondLst>
                                  <p:iterate type="lt">
                                    <p:tmPct val="0"/>
                                  </p:iterate>
                                  <p:childTnLst>
                                    <p:animEffect transition="out" filter="fade">
                                      <p:cBhvr>
                                        <p:cTn id="10" dur="3000"/>
                                        <p:tgtEl>
                                          <p:spTgt spid="6"/>
                                        </p:tgtEl>
                                      </p:cBhvr>
                                    </p:animEffect>
                                    <p:set>
                                      <p:cBhvr>
                                        <p:cTn id="11"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3405570" cy="432056"/>
          </a:xfrm>
        </p:spPr>
        <p:txBody>
          <a:bodyPr>
            <a:normAutofit fontScale="90000"/>
          </a:bodyPr>
          <a:lstStyle/>
          <a:p>
            <a:r>
              <a:rPr lang="zh-CN" altLang="en-US" sz="4400" dirty="0">
                <a:latin typeface="微软雅黑" panose="020B0503020204020204" pitchFamily="34" charset="-122"/>
                <a:ea typeface="微软雅黑" panose="020B0503020204020204" pitchFamily="34" charset="-122"/>
              </a:rPr>
              <a:t>疫情现状分析</a:t>
            </a: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15863" y="1052692"/>
            <a:ext cx="5184672" cy="715089"/>
          </a:xfrm>
          <a:prstGeom prst="roundRect">
            <a:avLst/>
          </a:prstGeom>
          <a:noFill/>
        </p:spPr>
        <p:txBody>
          <a:bodyPr wrap="square" rtlCol="0">
            <a:spAutoFit/>
          </a:bodyPr>
          <a:lstStyle/>
          <a:p>
            <a:pPr algn="ctr"/>
            <a:r>
              <a:rPr lang="zh-CN" altLang="en-US" sz="3600" dirty="0">
                <a:latin typeface="微软雅黑" pitchFamily="34" charset="-122"/>
                <a:ea typeface="微软雅黑" pitchFamily="34" charset="-122"/>
              </a:rPr>
              <a:t>常州市学生疫情情况</a:t>
            </a:r>
          </a:p>
        </p:txBody>
      </p:sp>
      <p:graphicFrame>
        <p:nvGraphicFramePr>
          <p:cNvPr id="4" name="表格 3">
            <a:extLst>
              <a:ext uri="{FF2B5EF4-FFF2-40B4-BE49-F238E27FC236}">
                <a16:creationId xmlns:a16="http://schemas.microsoft.com/office/drawing/2014/main" id="{70A8E6AA-97CE-46A6-A4C5-DF7D302011F1}"/>
              </a:ext>
            </a:extLst>
          </p:cNvPr>
          <p:cNvGraphicFramePr>
            <a:graphicFrameLocks noGrp="1"/>
          </p:cNvGraphicFramePr>
          <p:nvPr>
            <p:extLst>
              <p:ext uri="{D42A27DB-BD31-4B8C-83A1-F6EECF244321}">
                <p14:modId xmlns:p14="http://schemas.microsoft.com/office/powerpoint/2010/main" val="550270855"/>
              </p:ext>
            </p:extLst>
          </p:nvPr>
        </p:nvGraphicFramePr>
        <p:xfrm>
          <a:off x="286037" y="1700776"/>
          <a:ext cx="8390494" cy="4365175"/>
        </p:xfrm>
        <a:graphic>
          <a:graphicData uri="http://schemas.openxmlformats.org/drawingml/2006/table">
            <a:tbl>
              <a:tblPr firstRow="1" firstCol="1" bandRow="1">
                <a:tableStyleId>{5C22544A-7EE6-4342-B048-85BDC9FD1C3A}</a:tableStyleId>
              </a:tblPr>
              <a:tblGrid>
                <a:gridCol w="1924339">
                  <a:extLst>
                    <a:ext uri="{9D8B030D-6E8A-4147-A177-3AD203B41FA5}">
                      <a16:colId xmlns:a16="http://schemas.microsoft.com/office/drawing/2014/main" val="1582892586"/>
                    </a:ext>
                  </a:extLst>
                </a:gridCol>
                <a:gridCol w="957442">
                  <a:extLst>
                    <a:ext uri="{9D8B030D-6E8A-4147-A177-3AD203B41FA5}">
                      <a16:colId xmlns:a16="http://schemas.microsoft.com/office/drawing/2014/main" val="2724480130"/>
                    </a:ext>
                  </a:extLst>
                </a:gridCol>
                <a:gridCol w="1188154">
                  <a:extLst>
                    <a:ext uri="{9D8B030D-6E8A-4147-A177-3AD203B41FA5}">
                      <a16:colId xmlns:a16="http://schemas.microsoft.com/office/drawing/2014/main" val="1120020783"/>
                    </a:ext>
                  </a:extLst>
                </a:gridCol>
                <a:gridCol w="1620210">
                  <a:extLst>
                    <a:ext uri="{9D8B030D-6E8A-4147-A177-3AD203B41FA5}">
                      <a16:colId xmlns:a16="http://schemas.microsoft.com/office/drawing/2014/main" val="1305709799"/>
                    </a:ext>
                  </a:extLst>
                </a:gridCol>
                <a:gridCol w="1180072">
                  <a:extLst>
                    <a:ext uri="{9D8B030D-6E8A-4147-A177-3AD203B41FA5}">
                      <a16:colId xmlns:a16="http://schemas.microsoft.com/office/drawing/2014/main" val="311485356"/>
                    </a:ext>
                  </a:extLst>
                </a:gridCol>
                <a:gridCol w="1520277">
                  <a:extLst>
                    <a:ext uri="{9D8B030D-6E8A-4147-A177-3AD203B41FA5}">
                      <a16:colId xmlns:a16="http://schemas.microsoft.com/office/drawing/2014/main" val="2518964866"/>
                    </a:ext>
                  </a:extLst>
                </a:gridCol>
              </a:tblGrid>
              <a:tr h="302995">
                <a:tc rowSpan="2" gridSpan="2">
                  <a:txBody>
                    <a:bodyPr/>
                    <a:lstStyle/>
                    <a:p>
                      <a:pPr algn="ctr">
                        <a:spcAft>
                          <a:spcPts val="0"/>
                        </a:spcAft>
                      </a:pPr>
                      <a:r>
                        <a:rPr lang="zh-CN" sz="2000" kern="100" dirty="0">
                          <a:effectLst/>
                        </a:rPr>
                        <a:t>项目</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rowSpan="2" hMerge="1">
                  <a:txBody>
                    <a:bodyPr/>
                    <a:lstStyle/>
                    <a:p>
                      <a:endParaRPr lang="zh-CN" altLang="en-US"/>
                    </a:p>
                  </a:txBody>
                  <a:tcPr/>
                </a:tc>
                <a:tc gridSpan="2">
                  <a:txBody>
                    <a:bodyPr/>
                    <a:lstStyle/>
                    <a:p>
                      <a:pPr algn="ctr">
                        <a:spcAft>
                          <a:spcPts val="0"/>
                        </a:spcAft>
                      </a:pPr>
                      <a:r>
                        <a:rPr lang="en-US" sz="2000" kern="100">
                          <a:effectLst/>
                        </a:rPr>
                        <a:t>2015</a:t>
                      </a:r>
                      <a:r>
                        <a:rPr lang="zh-CN" sz="2000" kern="100">
                          <a:effectLst/>
                        </a:rPr>
                        <a:t>年</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hMerge="1">
                  <a:txBody>
                    <a:bodyPr/>
                    <a:lstStyle/>
                    <a:p>
                      <a:endParaRPr lang="zh-CN" altLang="en-US"/>
                    </a:p>
                  </a:txBody>
                  <a:tcPr/>
                </a:tc>
                <a:tc gridSpan="2">
                  <a:txBody>
                    <a:bodyPr/>
                    <a:lstStyle/>
                    <a:p>
                      <a:pPr algn="ctr">
                        <a:spcAft>
                          <a:spcPts val="0"/>
                        </a:spcAft>
                      </a:pPr>
                      <a:r>
                        <a:rPr lang="en-US" sz="2000" kern="100">
                          <a:effectLst/>
                        </a:rPr>
                        <a:t>2016</a:t>
                      </a:r>
                      <a:r>
                        <a:rPr lang="zh-CN" sz="2000" kern="100">
                          <a:effectLst/>
                        </a:rPr>
                        <a:t>年</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hMerge="1">
                  <a:txBody>
                    <a:bodyPr/>
                    <a:lstStyle/>
                    <a:p>
                      <a:endParaRPr lang="zh-CN" altLang="en-US"/>
                    </a:p>
                  </a:txBody>
                  <a:tcPr/>
                </a:tc>
                <a:extLst>
                  <a:ext uri="{0D108BD9-81ED-4DB2-BD59-A6C34878D82A}">
                    <a16:rowId xmlns:a16="http://schemas.microsoft.com/office/drawing/2014/main" val="2968445710"/>
                  </a:ext>
                </a:extLst>
              </a:tr>
              <a:tr h="580168">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zh-CN" sz="2000" kern="100">
                          <a:effectLst/>
                        </a:rPr>
                        <a:t>小计</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zh-CN" sz="2000" kern="100">
                          <a:effectLst/>
                        </a:rPr>
                        <a:t>职业为学生</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zh-CN" sz="2000" kern="100">
                          <a:effectLst/>
                        </a:rPr>
                        <a:t>小计</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zh-CN" sz="2000" kern="100">
                          <a:effectLst/>
                        </a:rPr>
                        <a:t>职业为学生</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2282353981"/>
                  </a:ext>
                </a:extLst>
              </a:tr>
              <a:tr h="493378">
                <a:tc gridSpan="2">
                  <a:txBody>
                    <a:bodyPr/>
                    <a:lstStyle/>
                    <a:p>
                      <a:pPr algn="just">
                        <a:lnSpc>
                          <a:spcPts val="2200"/>
                        </a:lnSpc>
                        <a:spcAft>
                          <a:spcPts val="0"/>
                        </a:spcAft>
                      </a:pPr>
                      <a:r>
                        <a:rPr lang="en-US" sz="2000" kern="100">
                          <a:effectLst/>
                        </a:rPr>
                        <a:t>0-24</a:t>
                      </a:r>
                      <a:r>
                        <a:rPr lang="zh-CN" sz="2000" kern="100">
                          <a:effectLst/>
                        </a:rPr>
                        <a:t>岁新报告总数</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hMerge="1">
                  <a:txBody>
                    <a:bodyPr/>
                    <a:lstStyle/>
                    <a:p>
                      <a:endParaRPr lang="zh-CN" altLang="en-US"/>
                    </a:p>
                  </a:txBody>
                  <a:tcPr/>
                </a:tc>
                <a:tc>
                  <a:txBody>
                    <a:bodyPr/>
                    <a:lstStyle/>
                    <a:p>
                      <a:pPr algn="ctr">
                        <a:lnSpc>
                          <a:spcPts val="2200"/>
                        </a:lnSpc>
                        <a:spcAft>
                          <a:spcPts val="0"/>
                        </a:spcAft>
                      </a:pPr>
                      <a:r>
                        <a:rPr lang="en-US" sz="2000" kern="100" dirty="0">
                          <a:effectLst/>
                        </a:rPr>
                        <a:t>263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lnSpc>
                          <a:spcPts val="2200"/>
                        </a:lnSpc>
                        <a:spcAft>
                          <a:spcPts val="0"/>
                        </a:spcAft>
                      </a:pPr>
                      <a:r>
                        <a:rPr lang="en-US" sz="2000" kern="100" dirty="0">
                          <a:effectLst/>
                        </a:rPr>
                        <a:t>46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lnSpc>
                          <a:spcPts val="2200"/>
                        </a:lnSpc>
                        <a:spcAft>
                          <a:spcPts val="0"/>
                        </a:spcAft>
                      </a:pPr>
                      <a:r>
                        <a:rPr lang="en-US" sz="2000" kern="100" dirty="0">
                          <a:effectLst/>
                        </a:rPr>
                        <a:t>225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lnSpc>
                          <a:spcPts val="2200"/>
                        </a:lnSpc>
                        <a:spcAft>
                          <a:spcPts val="0"/>
                        </a:spcAft>
                      </a:pPr>
                      <a:r>
                        <a:rPr lang="en-US" sz="2000" kern="100">
                          <a:effectLst/>
                        </a:rPr>
                        <a:t>58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1420655437"/>
                  </a:ext>
                </a:extLst>
              </a:tr>
              <a:tr h="302995">
                <a:tc rowSpan="3">
                  <a:txBody>
                    <a:bodyPr/>
                    <a:lstStyle/>
                    <a:p>
                      <a:pPr algn="just">
                        <a:spcAft>
                          <a:spcPts val="0"/>
                        </a:spcAft>
                      </a:pPr>
                      <a:r>
                        <a:rPr lang="zh-CN" sz="2000" kern="100">
                          <a:effectLst/>
                        </a:rPr>
                        <a:t>年龄段划分（周岁）</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just">
                        <a:spcAft>
                          <a:spcPts val="0"/>
                        </a:spcAft>
                      </a:pPr>
                      <a:r>
                        <a:rPr lang="en-US" sz="2000" kern="100">
                          <a:effectLst/>
                        </a:rPr>
                        <a:t>0-12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1185105257"/>
                  </a:ext>
                </a:extLst>
              </a:tr>
              <a:tr h="314745">
                <a:tc vMerge="1">
                  <a:txBody>
                    <a:bodyPr/>
                    <a:lstStyle/>
                    <a:p>
                      <a:endParaRPr lang="zh-CN" altLang="en-US"/>
                    </a:p>
                  </a:txBody>
                  <a:tcPr/>
                </a:tc>
                <a:tc>
                  <a:txBody>
                    <a:bodyPr/>
                    <a:lstStyle/>
                    <a:p>
                      <a:pPr algn="just">
                        <a:spcAft>
                          <a:spcPts val="0"/>
                        </a:spcAft>
                      </a:pPr>
                      <a:r>
                        <a:rPr lang="en-US" sz="2000" kern="100">
                          <a:effectLst/>
                        </a:rPr>
                        <a:t>13-18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44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24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43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43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563174111"/>
                  </a:ext>
                </a:extLst>
              </a:tr>
              <a:tr h="478814">
                <a:tc vMerge="1">
                  <a:txBody>
                    <a:bodyPr/>
                    <a:lstStyle/>
                    <a:p>
                      <a:endParaRPr lang="zh-CN" altLang="en-US"/>
                    </a:p>
                  </a:txBody>
                  <a:tcPr/>
                </a:tc>
                <a:tc>
                  <a:txBody>
                    <a:bodyPr/>
                    <a:lstStyle/>
                    <a:p>
                      <a:pPr algn="just">
                        <a:spcAft>
                          <a:spcPts val="0"/>
                        </a:spcAft>
                      </a:pPr>
                      <a:r>
                        <a:rPr lang="en-US" sz="2000" kern="100">
                          <a:effectLst/>
                        </a:rPr>
                        <a:t>19-24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218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21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181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14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1654237033"/>
                  </a:ext>
                </a:extLst>
              </a:tr>
              <a:tr h="314745">
                <a:tc rowSpan="6">
                  <a:txBody>
                    <a:bodyPr/>
                    <a:lstStyle/>
                    <a:p>
                      <a:pPr algn="just">
                        <a:spcAft>
                          <a:spcPts val="0"/>
                        </a:spcAft>
                      </a:pPr>
                      <a:r>
                        <a:rPr lang="zh-CN" sz="2000" kern="100">
                          <a:effectLst/>
                        </a:rPr>
                        <a:t>地区划分</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just">
                        <a:spcAft>
                          <a:spcPts val="0"/>
                        </a:spcAft>
                      </a:pPr>
                      <a:r>
                        <a:rPr lang="zh-CN" sz="2000" kern="100">
                          <a:effectLst/>
                        </a:rPr>
                        <a:t>溧阳</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36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29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3032831917"/>
                  </a:ext>
                </a:extLst>
              </a:tr>
              <a:tr h="314745">
                <a:tc vMerge="1">
                  <a:txBody>
                    <a:bodyPr/>
                    <a:lstStyle/>
                    <a:p>
                      <a:endParaRPr lang="zh-CN" altLang="en-US"/>
                    </a:p>
                  </a:txBody>
                  <a:tcPr/>
                </a:tc>
                <a:tc>
                  <a:txBody>
                    <a:bodyPr/>
                    <a:lstStyle/>
                    <a:p>
                      <a:pPr algn="just">
                        <a:spcAft>
                          <a:spcPts val="0"/>
                        </a:spcAft>
                      </a:pPr>
                      <a:r>
                        <a:rPr lang="zh-CN" sz="2000" kern="100">
                          <a:effectLst/>
                        </a:rPr>
                        <a:t>金坛</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35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11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20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571157703"/>
                  </a:ext>
                </a:extLst>
              </a:tr>
              <a:tr h="314745">
                <a:tc vMerge="1">
                  <a:txBody>
                    <a:bodyPr/>
                    <a:lstStyle/>
                    <a:p>
                      <a:endParaRPr lang="zh-CN" altLang="en-US"/>
                    </a:p>
                  </a:txBody>
                  <a:tcPr/>
                </a:tc>
                <a:tc>
                  <a:txBody>
                    <a:bodyPr/>
                    <a:lstStyle/>
                    <a:p>
                      <a:pPr algn="just">
                        <a:spcAft>
                          <a:spcPts val="0"/>
                        </a:spcAft>
                      </a:pPr>
                      <a:r>
                        <a:rPr lang="zh-CN" sz="2000" kern="100">
                          <a:effectLst/>
                        </a:rPr>
                        <a:t>武进</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132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18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83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19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1253207870"/>
                  </a:ext>
                </a:extLst>
              </a:tr>
              <a:tr h="314745">
                <a:tc vMerge="1">
                  <a:txBody>
                    <a:bodyPr/>
                    <a:lstStyle/>
                    <a:p>
                      <a:endParaRPr lang="zh-CN" altLang="en-US"/>
                    </a:p>
                  </a:txBody>
                  <a:tcPr/>
                </a:tc>
                <a:tc>
                  <a:txBody>
                    <a:bodyPr/>
                    <a:lstStyle/>
                    <a:p>
                      <a:pPr algn="just">
                        <a:spcAft>
                          <a:spcPts val="0"/>
                        </a:spcAft>
                      </a:pPr>
                      <a:r>
                        <a:rPr lang="zh-CN" sz="2000" kern="100">
                          <a:effectLst/>
                        </a:rPr>
                        <a:t>新北</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29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36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11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2393549035"/>
                  </a:ext>
                </a:extLst>
              </a:tr>
              <a:tr h="314745">
                <a:tc vMerge="1">
                  <a:txBody>
                    <a:bodyPr/>
                    <a:lstStyle/>
                    <a:p>
                      <a:endParaRPr lang="zh-CN" altLang="en-US"/>
                    </a:p>
                  </a:txBody>
                  <a:tcPr/>
                </a:tc>
                <a:tc>
                  <a:txBody>
                    <a:bodyPr/>
                    <a:lstStyle/>
                    <a:p>
                      <a:pPr algn="just">
                        <a:spcAft>
                          <a:spcPts val="0"/>
                        </a:spcAft>
                      </a:pPr>
                      <a:r>
                        <a:rPr lang="zh-CN" sz="2000" kern="100">
                          <a:effectLst/>
                        </a:rPr>
                        <a:t>天宁</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14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25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1642775924"/>
                  </a:ext>
                </a:extLst>
              </a:tr>
              <a:tr h="314745">
                <a:tc vMerge="1">
                  <a:txBody>
                    <a:bodyPr/>
                    <a:lstStyle/>
                    <a:p>
                      <a:endParaRPr lang="zh-CN" altLang="en-US"/>
                    </a:p>
                  </a:txBody>
                  <a:tcPr/>
                </a:tc>
                <a:tc>
                  <a:txBody>
                    <a:bodyPr/>
                    <a:lstStyle/>
                    <a:p>
                      <a:pPr algn="just">
                        <a:spcAft>
                          <a:spcPts val="0"/>
                        </a:spcAft>
                      </a:pPr>
                      <a:r>
                        <a:rPr lang="zh-CN" sz="2000" kern="100">
                          <a:effectLst/>
                        </a:rPr>
                        <a:t>钟楼</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17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a:effectLst/>
                        </a:rPr>
                        <a:t>32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tc>
                  <a:txBody>
                    <a:bodyPr/>
                    <a:lstStyle/>
                    <a:p>
                      <a:pPr algn="ctr">
                        <a:spcAft>
                          <a:spcPts val="0"/>
                        </a:spcAft>
                      </a:pPr>
                      <a:r>
                        <a:rPr lang="en-US" sz="2000" kern="100" dirty="0">
                          <a:effectLst/>
                        </a:rPr>
                        <a:t>12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9091" marR="59091" marT="0" marB="0" anchor="ctr"/>
                </a:tc>
                <a:extLst>
                  <a:ext uri="{0D108BD9-81ED-4DB2-BD59-A6C34878D82A}">
                    <a16:rowId xmlns:a16="http://schemas.microsoft.com/office/drawing/2014/main" val="1707503201"/>
                  </a:ext>
                </a:extLst>
              </a:tr>
            </a:tbl>
          </a:graphicData>
        </a:graphic>
      </p:graphicFrame>
    </p:spTree>
    <p:extLst>
      <p:ext uri="{BB962C8B-B14F-4D97-AF65-F5344CB8AC3E}">
        <p14:creationId xmlns:p14="http://schemas.microsoft.com/office/powerpoint/2010/main" val="3911060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3405570" cy="432056"/>
          </a:xfrm>
        </p:spPr>
        <p:txBody>
          <a:bodyPr>
            <a:normAutofit fontScale="90000"/>
          </a:bodyPr>
          <a:lstStyle/>
          <a:p>
            <a:r>
              <a:rPr lang="zh-CN" altLang="en-US" sz="4400" dirty="0">
                <a:latin typeface="微软雅黑" panose="020B0503020204020204" pitchFamily="34" charset="-122"/>
                <a:ea typeface="微软雅黑" panose="020B0503020204020204" pitchFamily="34" charset="-122"/>
              </a:rPr>
              <a:t>疫情现状分析</a:t>
            </a: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aphicFrame>
        <p:nvGraphicFramePr>
          <p:cNvPr id="3" name="表格 2">
            <a:extLst>
              <a:ext uri="{FF2B5EF4-FFF2-40B4-BE49-F238E27FC236}">
                <a16:creationId xmlns:a16="http://schemas.microsoft.com/office/drawing/2014/main" id="{0146BD2A-184A-484D-8CD1-D376842EA508}"/>
              </a:ext>
            </a:extLst>
          </p:cNvPr>
          <p:cNvGraphicFramePr>
            <a:graphicFrameLocks noGrp="1"/>
          </p:cNvGraphicFramePr>
          <p:nvPr>
            <p:extLst>
              <p:ext uri="{D42A27DB-BD31-4B8C-83A1-F6EECF244321}">
                <p14:modId xmlns:p14="http://schemas.microsoft.com/office/powerpoint/2010/main" val="1929369931"/>
              </p:ext>
            </p:extLst>
          </p:nvPr>
        </p:nvGraphicFramePr>
        <p:xfrm>
          <a:off x="515862" y="944678"/>
          <a:ext cx="8268682" cy="5029200"/>
        </p:xfrm>
        <a:graphic>
          <a:graphicData uri="http://schemas.openxmlformats.org/drawingml/2006/table">
            <a:tbl>
              <a:tblPr firstRow="1" firstCol="1" bandRow="1">
                <a:tableStyleId>{D7AC3CCA-C797-4891-BE02-D94E43425B78}</a:tableStyleId>
              </a:tblPr>
              <a:tblGrid>
                <a:gridCol w="2255547">
                  <a:extLst>
                    <a:ext uri="{9D8B030D-6E8A-4147-A177-3AD203B41FA5}">
                      <a16:colId xmlns:a16="http://schemas.microsoft.com/office/drawing/2014/main" val="1313287676"/>
                    </a:ext>
                  </a:extLst>
                </a:gridCol>
                <a:gridCol w="1573395">
                  <a:extLst>
                    <a:ext uri="{9D8B030D-6E8A-4147-A177-3AD203B41FA5}">
                      <a16:colId xmlns:a16="http://schemas.microsoft.com/office/drawing/2014/main" val="1485006011"/>
                    </a:ext>
                  </a:extLst>
                </a:gridCol>
                <a:gridCol w="122002">
                  <a:extLst>
                    <a:ext uri="{9D8B030D-6E8A-4147-A177-3AD203B41FA5}">
                      <a16:colId xmlns:a16="http://schemas.microsoft.com/office/drawing/2014/main" val="3073856848"/>
                    </a:ext>
                  </a:extLst>
                </a:gridCol>
                <a:gridCol w="2773837">
                  <a:extLst>
                    <a:ext uri="{9D8B030D-6E8A-4147-A177-3AD203B41FA5}">
                      <a16:colId xmlns:a16="http://schemas.microsoft.com/office/drawing/2014/main" val="2301562838"/>
                    </a:ext>
                  </a:extLst>
                </a:gridCol>
                <a:gridCol w="1543901">
                  <a:extLst>
                    <a:ext uri="{9D8B030D-6E8A-4147-A177-3AD203B41FA5}">
                      <a16:colId xmlns:a16="http://schemas.microsoft.com/office/drawing/2014/main" val="2652475488"/>
                    </a:ext>
                  </a:extLst>
                </a:gridCol>
              </a:tblGrid>
              <a:tr h="270035">
                <a:tc>
                  <a:txBody>
                    <a:bodyPr/>
                    <a:lstStyle/>
                    <a:p>
                      <a:pPr algn="ctr">
                        <a:lnSpc>
                          <a:spcPts val="2200"/>
                        </a:lnSpc>
                        <a:spcAft>
                          <a:spcPts val="0"/>
                        </a:spcAft>
                      </a:pPr>
                      <a:r>
                        <a:rPr lang="zh-CN" sz="1600" kern="100" dirty="0">
                          <a:effectLst/>
                        </a:rPr>
                        <a:t>学校名称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kern="100">
                          <a:effectLst/>
                        </a:rPr>
                        <a:t>发病例数</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kern="100">
                          <a:effectLst/>
                        </a:rPr>
                        <a:t>学校名称</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kern="100">
                          <a:effectLst/>
                        </a:rPr>
                        <a:t>发病例数</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812007704"/>
                  </a:ext>
                </a:extLst>
              </a:tr>
              <a:tr h="270035">
                <a:tc>
                  <a:txBody>
                    <a:bodyPr/>
                    <a:lstStyle/>
                    <a:p>
                      <a:pPr algn="ctr">
                        <a:lnSpc>
                          <a:spcPts val="2200"/>
                        </a:lnSpc>
                        <a:spcAft>
                          <a:spcPts val="0"/>
                        </a:spcAft>
                      </a:pPr>
                      <a:r>
                        <a:rPr lang="zh-CN" sz="1600" kern="100" dirty="0">
                          <a:effectLst/>
                        </a:rPr>
                        <a:t>江苏理工学院（常州）</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常州市第五中学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677185179"/>
                  </a:ext>
                </a:extLst>
              </a:tr>
              <a:tr h="270035">
                <a:tc>
                  <a:txBody>
                    <a:bodyPr/>
                    <a:lstStyle/>
                    <a:p>
                      <a:pPr algn="ctr">
                        <a:lnSpc>
                          <a:spcPts val="2200"/>
                        </a:lnSpc>
                        <a:spcAft>
                          <a:spcPts val="0"/>
                        </a:spcAft>
                      </a:pPr>
                      <a:r>
                        <a:rPr lang="zh-CN" sz="1600" kern="100">
                          <a:effectLst/>
                        </a:rPr>
                        <a:t>常州市新北区新桥中学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常州市同济中学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2078887370"/>
                  </a:ext>
                </a:extLst>
              </a:tr>
              <a:tr h="270035">
                <a:tc>
                  <a:txBody>
                    <a:bodyPr/>
                    <a:lstStyle/>
                    <a:p>
                      <a:pPr algn="ctr">
                        <a:lnSpc>
                          <a:spcPts val="2200"/>
                        </a:lnSpc>
                        <a:spcAft>
                          <a:spcPts val="0"/>
                        </a:spcAft>
                      </a:pPr>
                      <a:r>
                        <a:rPr lang="zh-CN" sz="1600" kern="100" dirty="0">
                          <a:effectLst/>
                        </a:rPr>
                        <a:t>常州市第三中学</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dirty="0">
                          <a:effectLst/>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常州三河口高级中学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274452"/>
                  </a:ext>
                </a:extLst>
              </a:tr>
              <a:tr h="270035">
                <a:tc>
                  <a:txBody>
                    <a:bodyPr/>
                    <a:lstStyle/>
                    <a:p>
                      <a:pPr algn="ctr">
                        <a:lnSpc>
                          <a:spcPts val="2200"/>
                        </a:lnSpc>
                        <a:spcAft>
                          <a:spcPts val="0"/>
                        </a:spcAft>
                      </a:pPr>
                      <a:r>
                        <a:rPr lang="zh-CN" sz="1600" kern="100">
                          <a:effectLst/>
                        </a:rPr>
                        <a:t>常州大学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溧阳市前马中学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1524024572"/>
                  </a:ext>
                </a:extLst>
              </a:tr>
              <a:tr h="270035">
                <a:tc>
                  <a:txBody>
                    <a:bodyPr/>
                    <a:lstStyle/>
                    <a:p>
                      <a:pPr algn="ctr">
                        <a:lnSpc>
                          <a:spcPts val="2200"/>
                        </a:lnSpc>
                        <a:spcAft>
                          <a:spcPts val="0"/>
                        </a:spcAft>
                      </a:pPr>
                      <a:r>
                        <a:rPr lang="zh-CN" sz="1600" kern="100">
                          <a:effectLst/>
                        </a:rPr>
                        <a:t>金坛尧塘小学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武进区前黄中学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4047344438"/>
                  </a:ext>
                </a:extLst>
              </a:tr>
              <a:tr h="270035">
                <a:tc>
                  <a:txBody>
                    <a:bodyPr/>
                    <a:lstStyle/>
                    <a:p>
                      <a:pPr algn="ctr">
                        <a:lnSpc>
                          <a:spcPts val="2200"/>
                        </a:lnSpc>
                        <a:spcAft>
                          <a:spcPts val="0"/>
                        </a:spcAft>
                      </a:pPr>
                      <a:r>
                        <a:rPr lang="zh-CN" sz="1600" kern="100">
                          <a:effectLst/>
                        </a:rPr>
                        <a:t>武进淹城中学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刘国钩高等职业技术学校</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2220104757"/>
                  </a:ext>
                </a:extLst>
              </a:tr>
              <a:tr h="270035">
                <a:tc>
                  <a:txBody>
                    <a:bodyPr/>
                    <a:lstStyle/>
                    <a:p>
                      <a:pPr algn="ctr">
                        <a:lnSpc>
                          <a:spcPts val="2200"/>
                        </a:lnSpc>
                        <a:spcAft>
                          <a:spcPts val="0"/>
                        </a:spcAft>
                      </a:pPr>
                      <a:r>
                        <a:rPr lang="zh-CN" sz="1600" kern="100">
                          <a:effectLst/>
                        </a:rPr>
                        <a:t>武进夏溪中学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溧阳市实验初中</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3214099359"/>
                  </a:ext>
                </a:extLst>
              </a:tr>
              <a:tr h="270035">
                <a:tc>
                  <a:txBody>
                    <a:bodyPr/>
                    <a:lstStyle/>
                    <a:p>
                      <a:pPr algn="ctr">
                        <a:lnSpc>
                          <a:spcPts val="2200"/>
                        </a:lnSpc>
                        <a:spcAft>
                          <a:spcPts val="0"/>
                        </a:spcAft>
                      </a:pPr>
                      <a:r>
                        <a:rPr lang="zh-CN" sz="1600" kern="100">
                          <a:effectLst/>
                        </a:rPr>
                        <a:t>武进礼嘉中学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金坛区第一中学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1435446337"/>
                  </a:ext>
                </a:extLst>
              </a:tr>
              <a:tr h="270035">
                <a:tc>
                  <a:txBody>
                    <a:bodyPr/>
                    <a:lstStyle/>
                    <a:p>
                      <a:pPr algn="ctr">
                        <a:lnSpc>
                          <a:spcPts val="2200"/>
                        </a:lnSpc>
                        <a:spcAft>
                          <a:spcPts val="0"/>
                        </a:spcAft>
                      </a:pPr>
                      <a:r>
                        <a:rPr lang="zh-CN" sz="1600" kern="100">
                          <a:effectLst/>
                        </a:rPr>
                        <a:t>武进湖塘实验中学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金坛区第三中学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774377308"/>
                  </a:ext>
                </a:extLst>
              </a:tr>
              <a:tr h="270035">
                <a:tc>
                  <a:txBody>
                    <a:bodyPr/>
                    <a:lstStyle/>
                    <a:p>
                      <a:pPr algn="ctr">
                        <a:lnSpc>
                          <a:spcPts val="2200"/>
                        </a:lnSpc>
                        <a:spcAft>
                          <a:spcPts val="0"/>
                        </a:spcAft>
                      </a:pPr>
                      <a:r>
                        <a:rPr lang="zh-CN" sz="1600" kern="100">
                          <a:effectLst/>
                        </a:rPr>
                        <a:t>武进成章中学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江苏省奔牛高级中学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2722655248"/>
                  </a:ext>
                </a:extLst>
              </a:tr>
              <a:tr h="270035">
                <a:tc>
                  <a:txBody>
                    <a:bodyPr/>
                    <a:lstStyle/>
                    <a:p>
                      <a:pPr algn="ctr">
                        <a:lnSpc>
                          <a:spcPts val="2200"/>
                        </a:lnSpc>
                        <a:spcAft>
                          <a:spcPts val="0"/>
                        </a:spcAft>
                      </a:pPr>
                      <a:r>
                        <a:rPr lang="zh-CN" sz="1600" kern="100">
                          <a:effectLst/>
                        </a:rPr>
                        <a:t>常州卫校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金坛华罗庚中学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1590891582"/>
                  </a:ext>
                </a:extLst>
              </a:tr>
              <a:tr h="270035">
                <a:tc>
                  <a:txBody>
                    <a:bodyPr/>
                    <a:lstStyle/>
                    <a:p>
                      <a:pPr algn="ctr">
                        <a:lnSpc>
                          <a:spcPts val="2200"/>
                        </a:lnSpc>
                        <a:spcAft>
                          <a:spcPts val="0"/>
                        </a:spcAft>
                      </a:pPr>
                      <a:r>
                        <a:rPr lang="zh-CN" sz="1600" kern="100">
                          <a:effectLst/>
                        </a:rPr>
                        <a:t>常州市薛家中学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湖塘实验初中</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2253063797"/>
                  </a:ext>
                </a:extLst>
              </a:tr>
              <a:tr h="270035">
                <a:tc>
                  <a:txBody>
                    <a:bodyPr/>
                    <a:lstStyle/>
                    <a:p>
                      <a:pPr algn="ctr">
                        <a:lnSpc>
                          <a:spcPts val="2200"/>
                        </a:lnSpc>
                        <a:spcAft>
                          <a:spcPts val="0"/>
                        </a:spcAft>
                      </a:pPr>
                      <a:r>
                        <a:rPr lang="zh-CN" sz="1600" kern="100">
                          <a:effectLst/>
                        </a:rPr>
                        <a:t>常州市工学院</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金坛后阳小学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2347750568"/>
                  </a:ext>
                </a:extLst>
              </a:tr>
              <a:tr h="108014">
                <a:tc>
                  <a:txBody>
                    <a:bodyPr/>
                    <a:lstStyle/>
                    <a:p>
                      <a:pPr algn="ctr">
                        <a:lnSpc>
                          <a:spcPts val="2200"/>
                        </a:lnSpc>
                        <a:spcAft>
                          <a:spcPts val="0"/>
                        </a:spcAft>
                      </a:pPr>
                      <a:r>
                        <a:rPr lang="zh-CN" sz="1600" kern="100">
                          <a:effectLst/>
                        </a:rPr>
                        <a:t>常州市第二中学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marL="0" algn="ctr" defTabSz="914400" rtl="0" eaLnBrk="1" latinLnBrk="0" hangingPunct="1">
                        <a:lnSpc>
                          <a:spcPts val="2200"/>
                        </a:lnSpc>
                        <a:spcAft>
                          <a:spcPts val="0"/>
                        </a:spcAft>
                      </a:pPr>
                      <a:r>
                        <a:rPr lang="en-US" sz="1600" b="1" kern="100" dirty="0">
                          <a:solidFill>
                            <a:schemeClr val="dk1"/>
                          </a:solidFill>
                          <a:effectLst/>
                          <a:latin typeface="宋体" panose="02010600030101010101" pitchFamily="2" charset="-122"/>
                          <a:ea typeface="宋体" panose="02010600030101010101" pitchFamily="2" charset="-122"/>
                          <a:cs typeface="+mn-cs"/>
                        </a:rPr>
                        <a:t>常州建设高等职业技术学校</a:t>
                      </a:r>
                      <a:endParaRPr lang="zh-CN" altLang="en-US" sz="1600" b="1" kern="100" dirty="0">
                        <a:solidFill>
                          <a:schemeClr val="dk1"/>
                        </a:solidFill>
                        <a:effectLst/>
                        <a:latin typeface="宋体" panose="02010600030101010101" pitchFamily="2" charset="-122"/>
                        <a:ea typeface="宋体" panose="02010600030101010101" pitchFamily="2" charset="-122"/>
                        <a:cs typeface="+mn-cs"/>
                      </a:endParaRPr>
                    </a:p>
                  </a:txBody>
                  <a:tcPr marL="48301" marR="48301" marT="0" marB="0" anchor="b"/>
                </a:tc>
                <a:tc>
                  <a:txBody>
                    <a:bodyPr/>
                    <a:lstStyle/>
                    <a:p>
                      <a:pPr algn="ctr">
                        <a:lnSpc>
                          <a:spcPts val="2200"/>
                        </a:lnSpc>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2009059933"/>
                  </a:ext>
                </a:extLst>
              </a:tr>
              <a:tr h="270035">
                <a:tc>
                  <a:txBody>
                    <a:bodyPr/>
                    <a:lstStyle/>
                    <a:p>
                      <a:pPr algn="ctr">
                        <a:lnSpc>
                          <a:spcPts val="2200"/>
                        </a:lnSpc>
                        <a:spcAft>
                          <a:spcPts val="0"/>
                        </a:spcAft>
                      </a:pPr>
                      <a:r>
                        <a:rPr lang="zh-CN" sz="1600" kern="100" dirty="0">
                          <a:effectLst/>
                        </a:rPr>
                        <a:t>常州技师学院</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常州工贸学院</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1651038064"/>
                  </a:ext>
                </a:extLst>
              </a:tr>
              <a:tr h="270035">
                <a:tc>
                  <a:txBody>
                    <a:bodyPr/>
                    <a:lstStyle/>
                    <a:p>
                      <a:pPr algn="ctr">
                        <a:lnSpc>
                          <a:spcPts val="2200"/>
                        </a:lnSpc>
                        <a:spcAft>
                          <a:spcPts val="0"/>
                        </a:spcAft>
                      </a:pPr>
                      <a:r>
                        <a:rPr lang="zh-CN" sz="1600" kern="100">
                          <a:effectLst/>
                        </a:rPr>
                        <a:t>常州机电学院</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常州电视大学</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4256429326"/>
                  </a:ext>
                </a:extLst>
              </a:tr>
              <a:tr h="270035">
                <a:tc>
                  <a:txBody>
                    <a:bodyPr/>
                    <a:lstStyle/>
                    <a:p>
                      <a:pPr algn="ctr">
                        <a:lnSpc>
                          <a:spcPts val="2200"/>
                        </a:lnSpc>
                        <a:spcAft>
                          <a:spcPts val="0"/>
                        </a:spcAft>
                      </a:pPr>
                      <a:r>
                        <a:rPr lang="zh-CN" sz="1600" kern="100">
                          <a:effectLst/>
                        </a:rPr>
                        <a:t>不详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a:effectLst/>
                        </a:rPr>
                        <a:t>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tc>
                  <a:txBody>
                    <a:bodyPr/>
                    <a:lstStyle/>
                    <a:p>
                      <a:pPr algn="ctr">
                        <a:lnSpc>
                          <a:spcPts val="2200"/>
                        </a:lnSpc>
                        <a:spcAft>
                          <a:spcPts val="0"/>
                        </a:spcAft>
                      </a:pPr>
                      <a:r>
                        <a:rPr lang="zh-CN" sz="1600" b="1" kern="100" dirty="0">
                          <a:effectLst/>
                        </a:rPr>
                        <a:t>空白</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nchor="b"/>
                </a:tc>
                <a:tc>
                  <a:txBody>
                    <a:bodyPr/>
                    <a:lstStyle/>
                    <a:p>
                      <a:pPr algn="ctr">
                        <a:lnSpc>
                          <a:spcPts val="2200"/>
                        </a:lnSpc>
                        <a:spcAft>
                          <a:spcPts val="0"/>
                        </a:spcAft>
                      </a:pPr>
                      <a:r>
                        <a:rPr lang="en-US" sz="1600" kern="100" dirty="0">
                          <a:effectLst/>
                        </a:rPr>
                        <a:t>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301" marR="48301" marT="0" marB="0"/>
                </a:tc>
                <a:extLst>
                  <a:ext uri="{0D108BD9-81ED-4DB2-BD59-A6C34878D82A}">
                    <a16:rowId xmlns:a16="http://schemas.microsoft.com/office/drawing/2014/main" val="789980543"/>
                  </a:ext>
                </a:extLst>
              </a:tr>
            </a:tbl>
          </a:graphicData>
        </a:graphic>
      </p:graphicFrame>
    </p:spTree>
    <p:extLst>
      <p:ext uri="{BB962C8B-B14F-4D97-AF65-F5344CB8AC3E}">
        <p14:creationId xmlns:p14="http://schemas.microsoft.com/office/powerpoint/2010/main" val="1632434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3"/>
            <a:ext cx="6429962" cy="549905"/>
          </a:xfrm>
        </p:spPr>
        <p:txBody>
          <a:bodyPr>
            <a:noAutofit/>
          </a:bodyPr>
          <a:lstStyle/>
          <a:p>
            <a:r>
              <a:rPr lang="zh-CN" altLang="en-US" dirty="0">
                <a:ea typeface="微软雅黑" pitchFamily="34" charset="-122"/>
                <a:cs typeface="Arial Unicode MS" pitchFamily="34" charset="-122"/>
              </a:rPr>
              <a:t>学校肺结核防控的主要内容</a:t>
            </a:r>
            <a:br>
              <a:rPr lang="zh-CN" altLang="en-US" dirty="0">
                <a:latin typeface="微软雅黑" pitchFamily="34" charset="-122"/>
                <a:ea typeface="微软雅黑" pitchFamily="34" charset="-122"/>
                <a:cs typeface="Arial" pitchFamily="34" charset="0"/>
              </a:rPr>
            </a:br>
            <a:endParaRPr lang="zh-CN" altLang="en-US"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242" name="Rectangle 2"/>
          <p:cNvSpPr>
            <a:spLocks noChangeArrowheads="1"/>
          </p:cNvSpPr>
          <p:nvPr/>
        </p:nvSpPr>
        <p:spPr bwMode="auto">
          <a:xfrm>
            <a:off x="467544" y="2024818"/>
            <a:ext cx="8317078" cy="3743461"/>
          </a:xfrm>
          <a:prstGeom prst="rect">
            <a:avLst/>
          </a:prstGeom>
          <a:solidFill>
            <a:schemeClr val="accent6">
              <a:lumMod val="20000"/>
              <a:lumOff val="80000"/>
              <a:alpha val="41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en-US" altLang="zh-CN" sz="1600" b="1" dirty="0"/>
              <a:t>《</a:t>
            </a:r>
            <a:r>
              <a:rPr lang="zh-CN" altLang="en-US" sz="1600" b="1" dirty="0"/>
              <a:t>中华人民共和国传染病防治法</a:t>
            </a:r>
            <a:r>
              <a:rPr lang="en-US" altLang="zh-CN" sz="1600" b="1" dirty="0"/>
              <a:t>》</a:t>
            </a:r>
            <a:r>
              <a:rPr lang="zh-CN" altLang="en-US" sz="1600" b="1" dirty="0"/>
              <a:t>，</a:t>
            </a:r>
            <a:r>
              <a:rPr lang="en-US" altLang="zh-CN" sz="1600" b="1" dirty="0"/>
              <a:t>2013</a:t>
            </a:r>
            <a:r>
              <a:rPr lang="zh-CN" altLang="en-US" sz="1600" b="1" dirty="0"/>
              <a:t>年</a:t>
            </a:r>
            <a:endParaRPr lang="en-US" altLang="zh-CN" sz="1600" b="1" dirty="0"/>
          </a:p>
          <a:p>
            <a:pPr lvl="0" fontAlgn="base">
              <a:lnSpc>
                <a:spcPct val="150000"/>
              </a:lnSpc>
              <a:spcBef>
                <a:spcPct val="0"/>
              </a:spcBef>
              <a:spcAft>
                <a:spcPct val="0"/>
              </a:spcAft>
            </a:pPr>
            <a:r>
              <a:rPr lang="en-US" altLang="zh-CN" sz="1600" b="1" dirty="0"/>
              <a:t>《</a:t>
            </a:r>
            <a:r>
              <a:rPr lang="zh-CN" altLang="en-US" sz="1600" b="1" dirty="0"/>
              <a:t>结核病防治管理办法</a:t>
            </a:r>
            <a:r>
              <a:rPr lang="en-US" altLang="zh-CN" sz="1600" b="1" dirty="0"/>
              <a:t>》</a:t>
            </a:r>
            <a:r>
              <a:rPr lang="zh-CN" altLang="en-US" sz="1600" b="1" dirty="0"/>
              <a:t>，</a:t>
            </a:r>
            <a:r>
              <a:rPr lang="en-US" altLang="zh-CN" sz="1600" b="1" dirty="0"/>
              <a:t>2013</a:t>
            </a:r>
            <a:r>
              <a:rPr lang="zh-CN" altLang="en-US" sz="1600" b="1" dirty="0"/>
              <a:t>年</a:t>
            </a:r>
            <a:endParaRPr lang="en-US" altLang="zh-CN" sz="1600" b="1" dirty="0"/>
          </a:p>
          <a:p>
            <a:pPr lvl="0" fontAlgn="base">
              <a:lnSpc>
                <a:spcPct val="150000"/>
              </a:lnSpc>
              <a:spcBef>
                <a:spcPct val="0"/>
              </a:spcBef>
              <a:spcAft>
                <a:spcPct val="0"/>
              </a:spcAft>
            </a:pPr>
            <a:r>
              <a:rPr lang="zh-CN" altLang="zh-CN" sz="1600" b="1" dirty="0"/>
              <a:t>《关于加强学校结核病防治工作的通知》</a:t>
            </a:r>
            <a:r>
              <a:rPr lang="zh-CN" altLang="en-US" sz="1600" b="1" dirty="0"/>
              <a:t>，</a:t>
            </a:r>
            <a:r>
              <a:rPr lang="zh-CN" altLang="zh-CN" sz="1600" b="1" dirty="0"/>
              <a:t>卫生部、教育部</a:t>
            </a:r>
            <a:r>
              <a:rPr lang="zh-CN" altLang="en-US" sz="1600" b="1" dirty="0"/>
              <a:t>，</a:t>
            </a:r>
            <a:r>
              <a:rPr lang="en-US" altLang="zh-CN" sz="1600" b="1" dirty="0"/>
              <a:t>2003</a:t>
            </a:r>
            <a:r>
              <a:rPr lang="zh-CN" altLang="en-US" sz="1600" b="1" dirty="0"/>
              <a:t>年</a:t>
            </a:r>
            <a:endParaRPr lang="en-US" altLang="zh-CN" sz="1600" b="1" dirty="0"/>
          </a:p>
          <a:p>
            <a:pPr fontAlgn="base">
              <a:lnSpc>
                <a:spcPct val="150000"/>
              </a:lnSpc>
              <a:spcBef>
                <a:spcPct val="0"/>
              </a:spcBef>
              <a:spcAft>
                <a:spcPct val="0"/>
              </a:spcAft>
            </a:pPr>
            <a:r>
              <a:rPr lang="en-US" altLang="zh-CN" sz="1600" b="1" dirty="0"/>
              <a:t>《</a:t>
            </a:r>
            <a:r>
              <a:rPr lang="zh-CN" altLang="en-US" sz="1600" b="1" dirty="0"/>
              <a:t>关于加强学校传染病防治工作的通知</a:t>
            </a:r>
            <a:r>
              <a:rPr lang="en-US" altLang="zh-CN" sz="1600" b="1" dirty="0"/>
              <a:t>》</a:t>
            </a:r>
            <a:r>
              <a:rPr lang="zh-CN" altLang="en-US" sz="1600" b="1" dirty="0"/>
              <a:t>，卫生部、教育部，</a:t>
            </a:r>
            <a:r>
              <a:rPr lang="en-US" altLang="zh-CN" sz="1600" b="1" dirty="0"/>
              <a:t>2005</a:t>
            </a:r>
            <a:r>
              <a:rPr lang="zh-CN" altLang="en-US" sz="1600" b="1" dirty="0"/>
              <a:t>年</a:t>
            </a:r>
            <a:endParaRPr lang="en-US" altLang="zh-CN" sz="1600" b="1" dirty="0"/>
          </a:p>
          <a:p>
            <a:pPr fontAlgn="base">
              <a:lnSpc>
                <a:spcPct val="150000"/>
              </a:lnSpc>
              <a:spcBef>
                <a:spcPct val="0"/>
              </a:spcBef>
              <a:spcAft>
                <a:spcPct val="0"/>
              </a:spcAft>
            </a:pPr>
            <a:r>
              <a:rPr lang="en-US" altLang="zh-CN" sz="1600" b="1" dirty="0"/>
              <a:t>《</a:t>
            </a:r>
            <a:r>
              <a:rPr lang="zh-CN" altLang="en-US" sz="1600" b="1" dirty="0"/>
              <a:t>关于进一步规范学校结核病防控工作的通知</a:t>
            </a:r>
            <a:r>
              <a:rPr lang="en-US" altLang="zh-CN" sz="1600" b="1" dirty="0"/>
              <a:t>》</a:t>
            </a:r>
            <a:r>
              <a:rPr lang="zh-CN" altLang="en-US" sz="1600" b="1" dirty="0"/>
              <a:t>，卫生部，教育部，</a:t>
            </a:r>
            <a:r>
              <a:rPr lang="en-US" altLang="zh-CN" sz="1600" b="1" dirty="0"/>
              <a:t>2009</a:t>
            </a:r>
            <a:r>
              <a:rPr lang="zh-CN" altLang="en-US" sz="1600" b="1" dirty="0"/>
              <a:t>年</a:t>
            </a:r>
            <a:endParaRPr lang="en-US" altLang="zh-CN" sz="1600" b="1" dirty="0"/>
          </a:p>
          <a:p>
            <a:pPr fontAlgn="base">
              <a:lnSpc>
                <a:spcPct val="150000"/>
              </a:lnSpc>
              <a:spcBef>
                <a:spcPct val="0"/>
              </a:spcBef>
              <a:spcAft>
                <a:spcPct val="0"/>
              </a:spcAft>
            </a:pPr>
            <a:r>
              <a:rPr lang="zh-CN" altLang="zh-CN" sz="1600" b="1" dirty="0"/>
              <a:t>《学校结核病防控工作规范（试行）》</a:t>
            </a:r>
            <a:r>
              <a:rPr lang="zh-CN" altLang="en-US" sz="1600" b="1" dirty="0"/>
              <a:t>，</a:t>
            </a:r>
            <a:r>
              <a:rPr lang="zh-CN" altLang="zh-CN" sz="1600" b="1" dirty="0"/>
              <a:t>卫生部、教育部</a:t>
            </a:r>
            <a:r>
              <a:rPr lang="zh-CN" altLang="en-US" sz="1600" b="1" dirty="0"/>
              <a:t>，</a:t>
            </a:r>
            <a:r>
              <a:rPr lang="en-US" altLang="zh-CN" sz="1600" b="1" dirty="0"/>
              <a:t>2010</a:t>
            </a:r>
            <a:r>
              <a:rPr lang="zh-CN" altLang="en-US" sz="1600" b="1" dirty="0"/>
              <a:t>年</a:t>
            </a:r>
            <a:endParaRPr lang="en-US" altLang="zh-CN" sz="1600" b="1" dirty="0"/>
          </a:p>
          <a:p>
            <a:pPr lvl="0" fontAlgn="base">
              <a:lnSpc>
                <a:spcPct val="150000"/>
              </a:lnSpc>
              <a:spcBef>
                <a:spcPct val="0"/>
              </a:spcBef>
              <a:spcAft>
                <a:spcPct val="0"/>
              </a:spcAft>
            </a:pPr>
            <a:r>
              <a:rPr lang="zh-CN" altLang="zh-CN" sz="1600" b="1" dirty="0"/>
              <a:t>《转发卫生部办公厅教育部办公厅关于进一步加强学校结核病防控工作的通知》</a:t>
            </a:r>
            <a:r>
              <a:rPr lang="zh-CN" altLang="en-US" sz="1600" b="1" dirty="0"/>
              <a:t>，</a:t>
            </a:r>
            <a:r>
              <a:rPr lang="zh-CN" altLang="zh-CN" sz="1600" b="1" dirty="0"/>
              <a:t>省卫生厅、省教育厅</a:t>
            </a:r>
            <a:r>
              <a:rPr lang="zh-CN" altLang="en-US" sz="1600" b="1" dirty="0"/>
              <a:t>，</a:t>
            </a:r>
            <a:r>
              <a:rPr lang="en-US" altLang="zh-CN" sz="1600" b="1" dirty="0"/>
              <a:t>2012</a:t>
            </a:r>
            <a:r>
              <a:rPr lang="zh-CN" altLang="en-US" sz="1600" b="1" dirty="0"/>
              <a:t>年</a:t>
            </a:r>
            <a:endParaRPr lang="en-US" altLang="zh-CN" sz="1600" b="1" dirty="0"/>
          </a:p>
          <a:p>
            <a:pPr lvl="0" fontAlgn="base">
              <a:lnSpc>
                <a:spcPct val="150000"/>
              </a:lnSpc>
              <a:spcBef>
                <a:spcPct val="0"/>
              </a:spcBef>
              <a:spcAft>
                <a:spcPct val="0"/>
              </a:spcAft>
            </a:pPr>
            <a:r>
              <a:rPr lang="zh-CN" altLang="zh-CN" sz="1600" b="1" dirty="0"/>
              <a:t>《关于进一步加强学校结核病防控工作的通知》</a:t>
            </a:r>
            <a:r>
              <a:rPr lang="zh-CN" altLang="en-US" sz="1600" b="1" dirty="0"/>
              <a:t>，</a:t>
            </a:r>
            <a:r>
              <a:rPr lang="zh-CN" altLang="zh-CN" sz="1600" b="1" dirty="0"/>
              <a:t>省卫计委、省教育厅</a:t>
            </a:r>
            <a:r>
              <a:rPr lang="zh-CN" altLang="en-US" sz="1600" b="1" dirty="0"/>
              <a:t>，</a:t>
            </a:r>
            <a:r>
              <a:rPr lang="en-US" altLang="zh-CN" sz="1600" b="1" dirty="0"/>
              <a:t>2016</a:t>
            </a:r>
            <a:r>
              <a:rPr lang="zh-CN" altLang="en-US" sz="1600" b="1" dirty="0"/>
              <a:t>年</a:t>
            </a:r>
            <a:endParaRPr lang="en-US" altLang="zh-CN" sz="1600" b="1" dirty="0"/>
          </a:p>
          <a:p>
            <a:pPr lvl="0" fontAlgn="base">
              <a:lnSpc>
                <a:spcPct val="150000"/>
              </a:lnSpc>
              <a:spcBef>
                <a:spcPct val="0"/>
              </a:spcBef>
              <a:spcAft>
                <a:spcPct val="0"/>
              </a:spcAft>
            </a:pPr>
            <a:r>
              <a:rPr lang="zh-CN" altLang="zh-CN" sz="1600" b="1" dirty="0"/>
              <a:t>《关于印发学校结核病防控工作规范（</a:t>
            </a:r>
            <a:r>
              <a:rPr lang="en-US" altLang="zh-CN" sz="1600" b="1" dirty="0"/>
              <a:t>2017</a:t>
            </a:r>
            <a:r>
              <a:rPr lang="zh-CN" altLang="zh-CN" sz="1600" b="1" dirty="0"/>
              <a:t>版）的通知》</a:t>
            </a:r>
            <a:r>
              <a:rPr lang="zh-CN" altLang="en-US" sz="1600" b="1" dirty="0"/>
              <a:t>，</a:t>
            </a:r>
            <a:r>
              <a:rPr lang="zh-CN" altLang="zh-CN" sz="1600" b="1" dirty="0"/>
              <a:t>国家卫计委、教育部</a:t>
            </a:r>
            <a:r>
              <a:rPr lang="zh-CN" altLang="en-US" sz="1600" b="1" dirty="0"/>
              <a:t>，</a:t>
            </a:r>
            <a:r>
              <a:rPr lang="en-US" altLang="zh-CN" sz="1600" b="1" dirty="0"/>
              <a:t>2017</a:t>
            </a:r>
            <a:r>
              <a:rPr lang="zh-CN" altLang="en-US" sz="1600" b="1" dirty="0"/>
              <a:t>年</a:t>
            </a:r>
            <a:endParaRPr kumimoji="0" lang="zh-CN" altLang="en-US" sz="1600" b="0" i="0" u="none" strike="noStrike" cap="none" normalizeH="0" baseline="0" dirty="0">
              <a:ln>
                <a:noFill/>
              </a:ln>
              <a:solidFill>
                <a:schemeClr val="tx1"/>
              </a:solidFill>
              <a:effectLst/>
              <a:latin typeface="微软雅黑" pitchFamily="34" charset="-122"/>
              <a:ea typeface="微软雅黑" pitchFamily="34" charset="-122"/>
            </a:endParaRPr>
          </a:p>
        </p:txBody>
      </p:sp>
      <p:sp>
        <p:nvSpPr>
          <p:cNvPr id="10" name="Rectangle 9"/>
          <p:cNvSpPr/>
          <p:nvPr/>
        </p:nvSpPr>
        <p:spPr bwMode="auto">
          <a:xfrm>
            <a:off x="-887" y="951647"/>
            <a:ext cx="9144000" cy="742522"/>
          </a:xfrm>
          <a:prstGeom prst="rect">
            <a:avLst/>
          </a:prstGeom>
          <a:gradFill flip="none" rotWithShape="1">
            <a:gsLst>
              <a:gs pos="0">
                <a:srgbClr val="00B0F0"/>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200" b="1" dirty="0">
                <a:effectLst>
                  <a:outerShdw blurRad="63500" sx="102000" sy="102000" algn="ctr" rotWithShape="0">
                    <a:prstClr val="black">
                      <a:alpha val="40000"/>
                    </a:prstClr>
                  </a:outerShdw>
                </a:effectLst>
                <a:latin typeface="微软雅黑" pitchFamily="34" charset="-122"/>
                <a:ea typeface="微软雅黑" pitchFamily="34" charset="-122"/>
              </a:rPr>
              <a:t>  </a:t>
            </a:r>
            <a:r>
              <a:rPr lang="zh-CN" altLang="en-US" sz="2200" b="1" dirty="0">
                <a:solidFill>
                  <a:schemeClr val="accent2">
                    <a:lumMod val="75000"/>
                  </a:schemeClr>
                </a:solidFill>
                <a:effectLst>
                  <a:outerShdw blurRad="63500" sx="102000" sy="102000" algn="ctr" rotWithShape="0">
                    <a:prstClr val="black">
                      <a:alpha val="40000"/>
                    </a:prstClr>
                  </a:outerShdw>
                </a:effectLst>
                <a:latin typeface="微软雅黑" pitchFamily="34" charset="-122"/>
                <a:ea typeface="微软雅黑" pitchFamily="34" charset="-122"/>
              </a:rPr>
              <a:t>工作</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依据：</a:t>
            </a:r>
            <a:endParaRPr lang="en-IN" altLang="zh-CN" sz="2200" dirty="0">
              <a:ln>
                <a:solidFill>
                  <a:schemeClr val="bg1">
                    <a:alpha val="0"/>
                  </a:schemeClr>
                </a:solidFill>
              </a:ln>
              <a:solidFill>
                <a:schemeClr val="accent2">
                  <a:lumMod val="75000"/>
                </a:schemeClr>
              </a:solidFill>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9512" y="1062527"/>
            <a:ext cx="576064" cy="56359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accent2">
                    <a:lumMod val="75000"/>
                  </a:schemeClr>
                </a:solidFill>
                <a:effectLst>
                  <a:outerShdw blurRad="63500" sx="102000" sy="102000" algn="ctr" rotWithShape="0">
                    <a:prstClr val="black">
                      <a:alpha val="40000"/>
                    </a:prstClr>
                  </a:outerShdw>
                </a:effectLst>
                <a:latin typeface="Arial Black" pitchFamily="34" charset="0"/>
              </a:rPr>
              <a:t>1</a:t>
            </a:r>
            <a:endParaRPr lang="zh-CN" altLang="en-US" sz="3800" dirty="0">
              <a:solidFill>
                <a:schemeClr val="accent2">
                  <a:lumMod val="75000"/>
                </a:schemeClr>
              </a:solidFill>
              <a:effectLst>
                <a:outerShdw blurRad="63500" sx="102000" sy="102000" algn="ctr" rotWithShape="0">
                  <a:prstClr val="black">
                    <a:alpha val="40000"/>
                  </a:prstClr>
                </a:outerShd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1893374" cy="432056"/>
          </a:xfrm>
        </p:spPr>
        <p:txBody>
          <a:bodyPr>
            <a:normAutofit fontScale="90000"/>
          </a:bodyPr>
          <a:lstStyle/>
          <a:p>
            <a:r>
              <a:rPr lang="zh-CN" altLang="en-US" sz="2200" dirty="0">
                <a:latin typeface="微软雅黑" pitchFamily="34" charset="-122"/>
                <a:ea typeface="微软雅黑" pitchFamily="34" charset="-122"/>
                <a:cs typeface="Arial" pitchFamily="34" charset="0"/>
              </a:rPr>
              <a:t>具体分析方法</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bwMode="auto">
          <a:xfrm>
            <a:off x="-887" y="951647"/>
            <a:ext cx="9144000" cy="742522"/>
          </a:xfrm>
          <a:prstGeom prst="rect">
            <a:avLst/>
          </a:prstGeom>
          <a:gradFill flip="none" rotWithShape="1">
            <a:gsLst>
              <a:gs pos="0">
                <a:schemeClr val="bg1">
                  <a:lumMod val="6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学校</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防控</a:t>
            </a:r>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的职责</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和措施：</a:t>
            </a:r>
            <a:r>
              <a:rPr lang="zh-CN" altLang="en-US"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常规防控</a:t>
            </a:r>
            <a:endParaRPr lang="en-IN" altLang="zh-CN" sz="2200" dirty="0">
              <a:ln>
                <a:solidFill>
                  <a:schemeClr val="bg1">
                    <a:alpha val="0"/>
                  </a:schemeClr>
                </a:solidFill>
              </a:ln>
              <a:solidFill>
                <a:schemeClr val="tx1"/>
              </a:solidFill>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9512" y="1062527"/>
            <a:ext cx="576064" cy="56359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accent2">
                    <a:lumMod val="7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accent2">
                  <a:lumMod val="75000"/>
                </a:schemeClr>
              </a:solidFill>
              <a:effectLst>
                <a:outerShdw blurRad="63500" sx="102000" sy="102000" algn="ctr" rotWithShape="0">
                  <a:prstClr val="black">
                    <a:alpha val="40000"/>
                  </a:prstClr>
                </a:outerShdw>
              </a:effectLst>
              <a:latin typeface="Arial Black" pitchFamily="34" charset="0"/>
            </a:endParaRPr>
          </a:p>
        </p:txBody>
      </p:sp>
      <p:graphicFrame>
        <p:nvGraphicFramePr>
          <p:cNvPr id="3" name="表格 2">
            <a:extLst>
              <a:ext uri="{FF2B5EF4-FFF2-40B4-BE49-F238E27FC236}">
                <a16:creationId xmlns:a16="http://schemas.microsoft.com/office/drawing/2014/main" id="{35325652-1B6A-4142-923A-242CADF30F59}"/>
              </a:ext>
            </a:extLst>
          </p:cNvPr>
          <p:cNvGraphicFramePr>
            <a:graphicFrameLocks noGrp="1"/>
          </p:cNvGraphicFramePr>
          <p:nvPr>
            <p:extLst>
              <p:ext uri="{D42A27DB-BD31-4B8C-83A1-F6EECF244321}">
                <p14:modId xmlns:p14="http://schemas.microsoft.com/office/powerpoint/2010/main" val="902318513"/>
              </p:ext>
            </p:extLst>
          </p:nvPr>
        </p:nvGraphicFramePr>
        <p:xfrm>
          <a:off x="359454" y="1808790"/>
          <a:ext cx="8376697" cy="4219404"/>
        </p:xfrm>
        <a:graphic>
          <a:graphicData uri="http://schemas.openxmlformats.org/drawingml/2006/table">
            <a:tbl>
              <a:tblPr firstRow="1" firstCol="1" bandRow="1">
                <a:tableStyleId>{5C22544A-7EE6-4342-B048-85BDC9FD1C3A}</a:tableStyleId>
              </a:tblPr>
              <a:tblGrid>
                <a:gridCol w="1961684">
                  <a:extLst>
                    <a:ext uri="{9D8B030D-6E8A-4147-A177-3AD203B41FA5}">
                      <a16:colId xmlns:a16="http://schemas.microsoft.com/office/drawing/2014/main" val="162974097"/>
                    </a:ext>
                  </a:extLst>
                </a:gridCol>
                <a:gridCol w="6415013">
                  <a:extLst>
                    <a:ext uri="{9D8B030D-6E8A-4147-A177-3AD203B41FA5}">
                      <a16:colId xmlns:a16="http://schemas.microsoft.com/office/drawing/2014/main" val="1348013411"/>
                    </a:ext>
                  </a:extLst>
                </a:gridCol>
              </a:tblGrid>
              <a:tr h="363915">
                <a:tc>
                  <a:txBody>
                    <a:bodyPr/>
                    <a:lstStyle/>
                    <a:p>
                      <a:pPr algn="ctr" latinLnBrk="1">
                        <a:lnSpc>
                          <a:spcPts val="2100"/>
                        </a:lnSpc>
                        <a:spcAft>
                          <a:spcPts val="0"/>
                        </a:spcAft>
                      </a:pPr>
                      <a:r>
                        <a:rPr lang="en-US" sz="1800" kern="0" dirty="0">
                          <a:effectLst/>
                        </a:rPr>
                        <a:t>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nchor="ctr"/>
                </a:tc>
                <a:tc>
                  <a:txBody>
                    <a:bodyPr/>
                    <a:lstStyle/>
                    <a:p>
                      <a:pPr algn="ctr" latinLnBrk="1">
                        <a:lnSpc>
                          <a:spcPts val="2100"/>
                        </a:lnSpc>
                        <a:spcAft>
                          <a:spcPts val="0"/>
                        </a:spcAft>
                      </a:pPr>
                      <a:r>
                        <a:rPr lang="zh-CN" sz="1800" kern="0">
                          <a:effectLst/>
                        </a:rPr>
                        <a:t>学校职责</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nchor="ctr"/>
                </a:tc>
                <a:extLst>
                  <a:ext uri="{0D108BD9-81ED-4DB2-BD59-A6C34878D82A}">
                    <a16:rowId xmlns:a16="http://schemas.microsoft.com/office/drawing/2014/main" val="659662142"/>
                  </a:ext>
                </a:extLst>
              </a:tr>
              <a:tr h="632063">
                <a:tc>
                  <a:txBody>
                    <a:bodyPr/>
                    <a:lstStyle/>
                    <a:p>
                      <a:pPr algn="ctr" latinLnBrk="1">
                        <a:lnSpc>
                          <a:spcPts val="2100"/>
                        </a:lnSpc>
                        <a:spcAft>
                          <a:spcPts val="0"/>
                        </a:spcAft>
                      </a:pPr>
                      <a:r>
                        <a:rPr lang="zh-CN" sz="1800" kern="0" dirty="0">
                          <a:effectLst/>
                        </a:rPr>
                        <a:t>健康体检</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nchor="ctr"/>
                </a:tc>
                <a:tc>
                  <a:txBody>
                    <a:bodyPr/>
                    <a:lstStyle/>
                    <a:p>
                      <a:pPr algn="l" latinLnBrk="1">
                        <a:lnSpc>
                          <a:spcPts val="2100"/>
                        </a:lnSpc>
                        <a:spcAft>
                          <a:spcPts val="0"/>
                        </a:spcAft>
                      </a:pPr>
                      <a:r>
                        <a:rPr lang="en-US" sz="1800" kern="0" dirty="0">
                          <a:effectLst/>
                        </a:rPr>
                        <a:t>1</a:t>
                      </a:r>
                      <a:r>
                        <a:rPr lang="zh-CN" sz="1800" kern="0" dirty="0">
                          <a:effectLst/>
                        </a:rPr>
                        <a:t>、将结核病检查作为新生入学体检和员工常规体检的必查项目；</a:t>
                      </a:r>
                      <a:endParaRPr lang="zh-CN" sz="1800" kern="100" dirty="0">
                        <a:effectLst/>
                      </a:endParaRPr>
                    </a:p>
                    <a:p>
                      <a:pPr algn="l" latinLnBrk="1">
                        <a:lnSpc>
                          <a:spcPts val="2100"/>
                        </a:lnSpc>
                        <a:spcAft>
                          <a:spcPts val="0"/>
                        </a:spcAft>
                      </a:pPr>
                      <a:r>
                        <a:rPr lang="en-US" sz="1800" kern="0" dirty="0">
                          <a:effectLst/>
                        </a:rPr>
                        <a:t>2</a:t>
                      </a:r>
                      <a:r>
                        <a:rPr lang="zh-CN" sz="1800" kern="0" dirty="0">
                          <a:effectLst/>
                        </a:rPr>
                        <a:t>、发现疑似病例及时反馈，告知前往定点医院确诊并跟踪了解诊断结果。</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tc>
                <a:extLst>
                  <a:ext uri="{0D108BD9-81ED-4DB2-BD59-A6C34878D82A}">
                    <a16:rowId xmlns:a16="http://schemas.microsoft.com/office/drawing/2014/main" val="1551205860"/>
                  </a:ext>
                </a:extLst>
              </a:tr>
              <a:tr h="611709">
                <a:tc>
                  <a:txBody>
                    <a:bodyPr/>
                    <a:lstStyle/>
                    <a:p>
                      <a:pPr algn="ctr" latinLnBrk="1">
                        <a:lnSpc>
                          <a:spcPts val="2100"/>
                        </a:lnSpc>
                        <a:spcAft>
                          <a:spcPts val="0"/>
                        </a:spcAft>
                      </a:pPr>
                      <a:r>
                        <a:rPr lang="zh-CN" sz="1800" kern="0">
                          <a:effectLst/>
                        </a:rPr>
                        <a:t>健康教育</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nchor="ctr"/>
                </a:tc>
                <a:tc>
                  <a:txBody>
                    <a:bodyPr/>
                    <a:lstStyle/>
                    <a:p>
                      <a:pPr algn="l" latinLnBrk="1">
                        <a:lnSpc>
                          <a:spcPts val="2100"/>
                        </a:lnSpc>
                        <a:spcAft>
                          <a:spcPts val="0"/>
                        </a:spcAft>
                      </a:pPr>
                      <a:r>
                        <a:rPr lang="zh-CN" sz="1800" kern="0" dirty="0">
                          <a:effectLst/>
                        </a:rPr>
                        <a:t>利用主题班会、专题讲座 、传统媒介、新媒体</a:t>
                      </a:r>
                      <a:r>
                        <a:rPr lang="zh-CN" altLang="en-US" sz="1800" kern="0" dirty="0">
                          <a:effectLst/>
                        </a:rPr>
                        <a:t>、志愿者活动</a:t>
                      </a:r>
                      <a:r>
                        <a:rPr lang="zh-CN" sz="1800" kern="0" dirty="0">
                          <a:effectLst/>
                        </a:rPr>
                        <a:t>等，广泛宣传结核病防治的核心知识。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tc>
                <a:extLst>
                  <a:ext uri="{0D108BD9-81ED-4DB2-BD59-A6C34878D82A}">
                    <a16:rowId xmlns:a16="http://schemas.microsoft.com/office/drawing/2014/main" val="3264183441"/>
                  </a:ext>
                </a:extLst>
              </a:tr>
              <a:tr h="1164578">
                <a:tc>
                  <a:txBody>
                    <a:bodyPr/>
                    <a:lstStyle/>
                    <a:p>
                      <a:pPr algn="ctr" latinLnBrk="1">
                        <a:lnSpc>
                          <a:spcPts val="2100"/>
                        </a:lnSpc>
                        <a:spcAft>
                          <a:spcPts val="0"/>
                        </a:spcAft>
                      </a:pPr>
                      <a:r>
                        <a:rPr lang="zh-CN" sz="1800" kern="0">
                          <a:effectLst/>
                        </a:rPr>
                        <a:t>环境卫生</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nchor="ctr"/>
                </a:tc>
                <a:tc>
                  <a:txBody>
                    <a:bodyPr/>
                    <a:lstStyle/>
                    <a:p>
                      <a:pPr algn="l" latinLnBrk="1">
                        <a:lnSpc>
                          <a:spcPts val="2100"/>
                        </a:lnSpc>
                        <a:spcAft>
                          <a:spcPts val="0"/>
                        </a:spcAft>
                      </a:pPr>
                      <a:r>
                        <a:rPr lang="en-US" sz="1800" kern="0" dirty="0">
                          <a:effectLst/>
                        </a:rPr>
                        <a:t>1</a:t>
                      </a:r>
                      <a:r>
                        <a:rPr lang="zh-CN" sz="1800" kern="0" dirty="0">
                          <a:effectLst/>
                        </a:rPr>
                        <a:t>、保障学生学习和生活的人均使用面积；</a:t>
                      </a:r>
                      <a:r>
                        <a:rPr lang="en-US" sz="1800" kern="0" dirty="0">
                          <a:effectLst/>
                        </a:rPr>
                        <a:t> </a:t>
                      </a:r>
                      <a:endParaRPr lang="zh-CN" sz="1800" kern="100" dirty="0">
                        <a:effectLst/>
                      </a:endParaRPr>
                    </a:p>
                    <a:p>
                      <a:pPr algn="l" latinLnBrk="1">
                        <a:lnSpc>
                          <a:spcPts val="2100"/>
                        </a:lnSpc>
                        <a:spcAft>
                          <a:spcPts val="0"/>
                        </a:spcAft>
                      </a:pPr>
                      <a:r>
                        <a:rPr lang="en-US" sz="1800" kern="0" dirty="0">
                          <a:effectLst/>
                        </a:rPr>
                        <a:t>2</a:t>
                      </a:r>
                      <a:r>
                        <a:rPr lang="zh-CN" sz="1800" kern="0" dirty="0">
                          <a:effectLst/>
                        </a:rPr>
                        <a:t>、加强教室、宿舍、图书馆等人群聚集场所的通风换气，保持室内空气流通</a:t>
                      </a:r>
                      <a:r>
                        <a:rPr lang="en-US" sz="1800" kern="0" dirty="0">
                          <a:effectLst/>
                        </a:rPr>
                        <a:t>;</a:t>
                      </a:r>
                      <a:endParaRPr lang="zh-CN" sz="1800" kern="100" dirty="0">
                        <a:effectLst/>
                      </a:endParaRPr>
                    </a:p>
                    <a:p>
                      <a:pPr algn="l" latinLnBrk="1">
                        <a:lnSpc>
                          <a:spcPts val="2100"/>
                        </a:lnSpc>
                        <a:spcAft>
                          <a:spcPts val="0"/>
                        </a:spcAft>
                      </a:pPr>
                      <a:r>
                        <a:rPr lang="en-US" sz="1800" kern="0" dirty="0">
                          <a:effectLst/>
                        </a:rPr>
                        <a:t>3</a:t>
                      </a:r>
                      <a:r>
                        <a:rPr lang="zh-CN" sz="1800" kern="0" dirty="0">
                          <a:effectLst/>
                        </a:rPr>
                        <a:t>、做好校园环境的清扫保洁等</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tc>
                <a:extLst>
                  <a:ext uri="{0D108BD9-81ED-4DB2-BD59-A6C34878D82A}">
                    <a16:rowId xmlns:a16="http://schemas.microsoft.com/office/drawing/2014/main" val="4159471775"/>
                  </a:ext>
                </a:extLst>
              </a:tr>
              <a:tr h="900211">
                <a:tc>
                  <a:txBody>
                    <a:bodyPr/>
                    <a:lstStyle/>
                    <a:p>
                      <a:pPr algn="ctr" latinLnBrk="1">
                        <a:lnSpc>
                          <a:spcPts val="2100"/>
                        </a:lnSpc>
                        <a:spcAft>
                          <a:spcPts val="0"/>
                        </a:spcAft>
                      </a:pPr>
                      <a:r>
                        <a:rPr lang="zh-CN" sz="1800" kern="0">
                          <a:effectLst/>
                        </a:rPr>
                        <a:t>监督报告</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nchor="ctr"/>
                </a:tc>
                <a:tc>
                  <a:txBody>
                    <a:bodyPr/>
                    <a:lstStyle/>
                    <a:p>
                      <a:pPr algn="l" latinLnBrk="1">
                        <a:lnSpc>
                          <a:spcPts val="2100"/>
                        </a:lnSpc>
                        <a:spcAft>
                          <a:spcPts val="0"/>
                        </a:spcAft>
                      </a:pPr>
                      <a:r>
                        <a:rPr lang="en-US" sz="1800" kern="0" dirty="0">
                          <a:effectLst/>
                        </a:rPr>
                        <a:t>1</a:t>
                      </a:r>
                      <a:r>
                        <a:rPr lang="zh-CN" sz="1800" kern="0" dirty="0">
                          <a:effectLst/>
                        </a:rPr>
                        <a:t>、晨检</a:t>
                      </a:r>
                      <a:r>
                        <a:rPr lang="en-US" sz="1800" kern="0" dirty="0">
                          <a:effectLst/>
                        </a:rPr>
                        <a:t> </a:t>
                      </a:r>
                      <a:r>
                        <a:rPr lang="zh-CN" altLang="en-US" sz="1800" kern="0" dirty="0">
                          <a:effectLst/>
                        </a:rPr>
                        <a:t>；</a:t>
                      </a:r>
                      <a:endParaRPr lang="zh-CN" sz="1800" kern="100" dirty="0">
                        <a:effectLst/>
                      </a:endParaRPr>
                    </a:p>
                    <a:p>
                      <a:pPr algn="l" latinLnBrk="1">
                        <a:lnSpc>
                          <a:spcPts val="2100"/>
                        </a:lnSpc>
                        <a:spcAft>
                          <a:spcPts val="0"/>
                        </a:spcAft>
                      </a:pPr>
                      <a:r>
                        <a:rPr lang="en-US" sz="1800" kern="0" dirty="0">
                          <a:effectLst/>
                        </a:rPr>
                        <a:t>2</a:t>
                      </a:r>
                      <a:r>
                        <a:rPr lang="zh-CN" sz="1800" kern="0" dirty="0">
                          <a:effectLst/>
                        </a:rPr>
                        <a:t>、因病缺勤追查及登记</a:t>
                      </a:r>
                      <a:r>
                        <a:rPr lang="zh-CN" altLang="en-US" sz="1800" kern="0" dirty="0">
                          <a:effectLst/>
                        </a:rPr>
                        <a:t>；</a:t>
                      </a:r>
                      <a:endParaRPr lang="zh-CN" sz="1800" kern="100" dirty="0">
                        <a:effectLst/>
                      </a:endParaRPr>
                    </a:p>
                    <a:p>
                      <a:pPr algn="l" latinLnBrk="1">
                        <a:lnSpc>
                          <a:spcPts val="2100"/>
                        </a:lnSpc>
                        <a:spcAft>
                          <a:spcPts val="0"/>
                        </a:spcAft>
                      </a:pPr>
                      <a:r>
                        <a:rPr lang="en-US" sz="1800" kern="0" dirty="0">
                          <a:effectLst/>
                        </a:rPr>
                        <a:t>3</a:t>
                      </a:r>
                      <a:r>
                        <a:rPr lang="zh-CN" sz="1800" kern="0" dirty="0">
                          <a:effectLst/>
                        </a:rPr>
                        <a:t>、病例报告：发现肺结核疑似或确诊病例，立即按要求报告。</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0" marR="95250" marT="47625" marB="47625"/>
                </a:tc>
                <a:extLst>
                  <a:ext uri="{0D108BD9-81ED-4DB2-BD59-A6C34878D82A}">
                    <a16:rowId xmlns:a16="http://schemas.microsoft.com/office/drawing/2014/main" val="418090451"/>
                  </a:ext>
                </a:extLst>
              </a:tr>
            </a:tbl>
          </a:graphicData>
        </a:graphic>
      </p:graphicFrame>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1893374" cy="432056"/>
          </a:xfrm>
        </p:spPr>
        <p:txBody>
          <a:bodyPr>
            <a:normAutofit fontScale="90000"/>
          </a:bodyPr>
          <a:lstStyle/>
          <a:p>
            <a:r>
              <a:rPr lang="zh-CN" altLang="en-US" sz="2200" dirty="0">
                <a:latin typeface="微软雅黑" pitchFamily="34" charset="-122"/>
                <a:ea typeface="微软雅黑" pitchFamily="34" charset="-122"/>
                <a:cs typeface="Arial" pitchFamily="34" charset="0"/>
              </a:rPr>
              <a:t>具体分析方法</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bwMode="auto">
          <a:xfrm>
            <a:off x="-887" y="951647"/>
            <a:ext cx="9144000" cy="742522"/>
          </a:xfrm>
          <a:prstGeom prst="rect">
            <a:avLst/>
          </a:prstGeom>
          <a:gradFill flip="none" rotWithShape="1">
            <a:gsLst>
              <a:gs pos="0">
                <a:schemeClr val="bg1">
                  <a:lumMod val="6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学校</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防控</a:t>
            </a:r>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的职责</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和措施：</a:t>
            </a:r>
            <a:r>
              <a:rPr lang="zh-CN" altLang="en-US"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散发疫情防控（</a:t>
            </a:r>
            <a:r>
              <a:rPr lang="en-US" altLang="zh-CN"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10</a:t>
            </a:r>
            <a:r>
              <a:rPr lang="zh-CN" altLang="en-US"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例以下）</a:t>
            </a:r>
            <a:endParaRPr lang="en-IN" altLang="zh-CN" sz="2200" dirty="0">
              <a:ln>
                <a:solidFill>
                  <a:schemeClr val="bg1">
                    <a:alpha val="0"/>
                  </a:schemeClr>
                </a:solidFill>
              </a:ln>
              <a:solidFill>
                <a:schemeClr val="tx1"/>
              </a:solidFill>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9512" y="1062527"/>
            <a:ext cx="576064" cy="56359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accent2">
                    <a:lumMod val="7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accent2">
                  <a:lumMod val="75000"/>
                </a:schemeClr>
              </a:solidFill>
              <a:effectLst>
                <a:outerShdw blurRad="63500" sx="102000" sy="102000" algn="ctr" rotWithShape="0">
                  <a:prstClr val="black">
                    <a:alpha val="40000"/>
                  </a:prstClr>
                </a:outerShdw>
              </a:effectLst>
              <a:latin typeface="Arial Black" pitchFamily="34" charset="0"/>
            </a:endParaRPr>
          </a:p>
        </p:txBody>
      </p:sp>
      <p:pic>
        <p:nvPicPr>
          <p:cNvPr id="4" name="图片 3">
            <a:extLst>
              <a:ext uri="{FF2B5EF4-FFF2-40B4-BE49-F238E27FC236}">
                <a16:creationId xmlns:a16="http://schemas.microsoft.com/office/drawing/2014/main" id="{2270379A-B499-42B9-AFBD-5C137B106CDB}"/>
              </a:ext>
            </a:extLst>
          </p:cNvPr>
          <p:cNvPicPr>
            <a:picLocks noChangeAspect="1"/>
          </p:cNvPicPr>
          <p:nvPr/>
        </p:nvPicPr>
        <p:blipFill rotWithShape="1">
          <a:blip r:embed="rId2"/>
          <a:srcRect l="2673" t="3923" r="6831" b="14330"/>
          <a:stretch/>
        </p:blipFill>
        <p:spPr>
          <a:xfrm>
            <a:off x="2303706" y="1700776"/>
            <a:ext cx="6348247" cy="4148751"/>
          </a:xfrm>
          <a:prstGeom prst="rect">
            <a:avLst/>
          </a:prstGeom>
        </p:spPr>
      </p:pic>
      <p:sp>
        <p:nvSpPr>
          <p:cNvPr id="5" name="矩形 4">
            <a:extLst>
              <a:ext uri="{FF2B5EF4-FFF2-40B4-BE49-F238E27FC236}">
                <a16:creationId xmlns:a16="http://schemas.microsoft.com/office/drawing/2014/main" id="{729B8656-6FDE-40B1-937B-57A0BC02458A}"/>
              </a:ext>
            </a:extLst>
          </p:cNvPr>
          <p:cNvSpPr/>
          <p:nvPr/>
        </p:nvSpPr>
        <p:spPr>
          <a:xfrm>
            <a:off x="755576" y="2024818"/>
            <a:ext cx="578775" cy="4031873"/>
          </a:xfrm>
          <a:prstGeom prst="rect">
            <a:avLst/>
          </a:prstGeom>
        </p:spPr>
        <p:txBody>
          <a:bodyPr wrap="square">
            <a:spAutoFit/>
          </a:bodyPr>
          <a:lstStyle/>
          <a:p>
            <a:r>
              <a:rPr lang="en-US" altLang="zh-CN" sz="3200" b="1" dirty="0">
                <a:latin typeface="simsun" panose="02010600030101010101" pitchFamily="2" charset="-122"/>
                <a:ea typeface="simsun" panose="02010600030101010101" pitchFamily="2" charset="-122"/>
              </a:rPr>
              <a:t>1</a:t>
            </a:r>
            <a:r>
              <a:rPr lang="zh-CN" altLang="en-US" sz="3200" b="1" dirty="0">
                <a:latin typeface="simsun" panose="02010600030101010101" pitchFamily="2" charset="-122"/>
                <a:ea typeface="simsun" panose="02010600030101010101" pitchFamily="2" charset="-122"/>
              </a:rPr>
              <a:t>、及时发现并报告</a:t>
            </a:r>
            <a:endParaRPr lang="zh-CN" altLang="en-US" sz="3200" b="1" dirty="0"/>
          </a:p>
        </p:txBody>
      </p:sp>
    </p:spTree>
    <p:extLst>
      <p:ext uri="{BB962C8B-B14F-4D97-AF65-F5344CB8AC3E}">
        <p14:creationId xmlns:p14="http://schemas.microsoft.com/office/powerpoint/2010/main" val="2500500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1893374" cy="432056"/>
          </a:xfrm>
        </p:spPr>
        <p:txBody>
          <a:bodyPr>
            <a:normAutofit fontScale="90000"/>
          </a:bodyPr>
          <a:lstStyle/>
          <a:p>
            <a:r>
              <a:rPr lang="zh-CN" altLang="en-US" sz="2200" dirty="0">
                <a:latin typeface="微软雅黑" pitchFamily="34" charset="-122"/>
                <a:ea typeface="微软雅黑" pitchFamily="34" charset="-122"/>
                <a:cs typeface="Arial" pitchFamily="34" charset="0"/>
              </a:rPr>
              <a:t>具体分析方法</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bwMode="auto">
          <a:xfrm>
            <a:off x="-887" y="951647"/>
            <a:ext cx="9144000" cy="742522"/>
          </a:xfrm>
          <a:prstGeom prst="rect">
            <a:avLst/>
          </a:prstGeom>
          <a:gradFill flip="none" rotWithShape="1">
            <a:gsLst>
              <a:gs pos="0">
                <a:schemeClr val="bg1">
                  <a:lumMod val="6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学校</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防控</a:t>
            </a:r>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的职责</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和措施：</a:t>
            </a:r>
            <a:r>
              <a:rPr lang="zh-CN" altLang="en-US"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散发疫情防控（</a:t>
            </a:r>
            <a:r>
              <a:rPr lang="en-US" altLang="zh-CN"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10</a:t>
            </a:r>
            <a:r>
              <a:rPr lang="zh-CN" altLang="en-US"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例以下）</a:t>
            </a:r>
            <a:endParaRPr lang="en-IN" altLang="zh-CN" sz="2200" dirty="0">
              <a:ln>
                <a:solidFill>
                  <a:schemeClr val="bg1">
                    <a:alpha val="0"/>
                  </a:schemeClr>
                </a:solidFill>
              </a:ln>
              <a:solidFill>
                <a:schemeClr val="tx1"/>
              </a:solidFill>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9512" y="1062527"/>
            <a:ext cx="576064" cy="56359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accent2">
                    <a:lumMod val="7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accent2">
                  <a:lumMod val="75000"/>
                </a:schemeClr>
              </a:solidFill>
              <a:effectLst>
                <a:outerShdw blurRad="63500" sx="102000" sy="102000" algn="ctr" rotWithShape="0">
                  <a:prstClr val="black">
                    <a:alpha val="40000"/>
                  </a:prstClr>
                </a:outerShdw>
              </a:effectLst>
              <a:latin typeface="Arial Black" pitchFamily="34" charset="0"/>
            </a:endParaRPr>
          </a:p>
        </p:txBody>
      </p:sp>
      <p:sp>
        <p:nvSpPr>
          <p:cNvPr id="5" name="矩形 4">
            <a:extLst>
              <a:ext uri="{FF2B5EF4-FFF2-40B4-BE49-F238E27FC236}">
                <a16:creationId xmlns:a16="http://schemas.microsoft.com/office/drawing/2014/main" id="{729B8656-6FDE-40B1-937B-57A0BC02458A}"/>
              </a:ext>
            </a:extLst>
          </p:cNvPr>
          <p:cNvSpPr/>
          <p:nvPr/>
        </p:nvSpPr>
        <p:spPr>
          <a:xfrm>
            <a:off x="251441" y="2240846"/>
            <a:ext cx="8425092" cy="2123658"/>
          </a:xfrm>
          <a:prstGeom prst="rect">
            <a:avLst/>
          </a:prstGeom>
        </p:spPr>
        <p:txBody>
          <a:bodyPr wrap="square">
            <a:spAutoFit/>
          </a:bodyPr>
          <a:lstStyle/>
          <a:p>
            <a:r>
              <a:rPr lang="en-US" altLang="zh-CN" sz="4400" b="1" dirty="0">
                <a:latin typeface="simsun" panose="02010600030101010101" pitchFamily="2" charset="-122"/>
                <a:ea typeface="simsun" panose="02010600030101010101" pitchFamily="2" charset="-122"/>
              </a:rPr>
              <a:t>2</a:t>
            </a:r>
            <a:r>
              <a:rPr lang="zh-CN" altLang="en-US" sz="4400" b="1" dirty="0">
                <a:latin typeface="simsun" panose="02010600030101010101" pitchFamily="2" charset="-122"/>
                <a:ea typeface="simsun" panose="02010600030101010101" pitchFamily="2" charset="-122"/>
              </a:rPr>
              <a:t>、密切接触者筛查；</a:t>
            </a:r>
            <a:endParaRPr lang="en-US" altLang="zh-CN" sz="4400" b="1" dirty="0">
              <a:latin typeface="simsun" panose="02010600030101010101" pitchFamily="2" charset="-122"/>
              <a:ea typeface="simsun" panose="02010600030101010101" pitchFamily="2" charset="-122"/>
            </a:endParaRPr>
          </a:p>
          <a:p>
            <a:r>
              <a:rPr lang="en-US" altLang="zh-CN" sz="4400" b="1" dirty="0">
                <a:latin typeface="simsun" panose="02010600030101010101" pitchFamily="2" charset="-122"/>
                <a:ea typeface="simsun" panose="02010600030101010101" pitchFamily="2" charset="-122"/>
              </a:rPr>
              <a:t>3</a:t>
            </a:r>
            <a:r>
              <a:rPr lang="zh-CN" altLang="en-US" sz="4400" b="1" dirty="0">
                <a:latin typeface="simsun" panose="02010600030101010101" pitchFamily="2" charset="-122"/>
                <a:ea typeface="simsun" panose="02010600030101010101" pitchFamily="2" charset="-122"/>
              </a:rPr>
              <a:t>、治疗管理；</a:t>
            </a:r>
            <a:endParaRPr lang="en-US" altLang="zh-CN" sz="4400" b="1" dirty="0">
              <a:latin typeface="simsun" panose="02010600030101010101" pitchFamily="2" charset="-122"/>
              <a:ea typeface="simsun" panose="02010600030101010101" pitchFamily="2" charset="-122"/>
            </a:endParaRPr>
          </a:p>
          <a:p>
            <a:r>
              <a:rPr lang="en-US" altLang="zh-CN" sz="4400" b="1" dirty="0">
                <a:latin typeface="simsun" panose="02010600030101010101" pitchFamily="2" charset="-122"/>
                <a:ea typeface="simsun" panose="02010600030101010101" pitchFamily="2" charset="-122"/>
              </a:rPr>
              <a:t>4</a:t>
            </a:r>
            <a:r>
              <a:rPr lang="zh-CN" altLang="en-US" sz="4400" b="1" dirty="0">
                <a:latin typeface="simsun" panose="02010600030101010101" pitchFamily="2" charset="-122"/>
                <a:ea typeface="simsun" panose="02010600030101010101" pitchFamily="2" charset="-122"/>
              </a:rPr>
              <a:t>、休复学管理</a:t>
            </a:r>
            <a:r>
              <a:rPr lang="zh-CN" altLang="en-US" sz="2400" b="1" dirty="0">
                <a:latin typeface="simsun" panose="02010600030101010101" pitchFamily="2" charset="-122"/>
                <a:ea typeface="simsun" panose="02010600030101010101" pitchFamily="2" charset="-122"/>
              </a:rPr>
              <a:t>（</a:t>
            </a:r>
            <a:r>
              <a:rPr lang="zh-CN" altLang="en-US" sz="2400" b="1" dirty="0">
                <a:solidFill>
                  <a:srgbClr val="FF0000"/>
                </a:solidFill>
                <a:latin typeface="simsun" panose="02010600030101010101" pitchFamily="2" charset="-122"/>
                <a:ea typeface="simsun" panose="02010600030101010101" pitchFamily="2" charset="-122"/>
              </a:rPr>
              <a:t>教职工</a:t>
            </a:r>
            <a:r>
              <a:rPr lang="zh-CN" altLang="en-US" sz="2400" b="1" dirty="0">
                <a:latin typeface="simsun" panose="02010600030101010101" pitchFamily="2" charset="-122"/>
                <a:ea typeface="simsun" panose="02010600030101010101" pitchFamily="2" charset="-122"/>
              </a:rPr>
              <a:t>参照学生管理要求）</a:t>
            </a:r>
            <a:r>
              <a:rPr lang="zh-CN" altLang="en-US" sz="4400" b="1" dirty="0">
                <a:latin typeface="simsun" panose="02010600030101010101" pitchFamily="2" charset="-122"/>
                <a:ea typeface="simsun" panose="02010600030101010101" pitchFamily="2" charset="-122"/>
              </a:rPr>
              <a:t>。</a:t>
            </a:r>
          </a:p>
        </p:txBody>
      </p:sp>
    </p:spTree>
    <p:extLst>
      <p:ext uri="{BB962C8B-B14F-4D97-AF65-F5344CB8AC3E}">
        <p14:creationId xmlns:p14="http://schemas.microsoft.com/office/powerpoint/2010/main" val="4650984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1893374" cy="432056"/>
          </a:xfrm>
        </p:spPr>
        <p:txBody>
          <a:bodyPr>
            <a:normAutofit fontScale="90000"/>
          </a:bodyPr>
          <a:lstStyle/>
          <a:p>
            <a:r>
              <a:rPr lang="zh-CN" altLang="en-US" sz="2200" dirty="0">
                <a:latin typeface="微软雅黑" pitchFamily="34" charset="-122"/>
                <a:ea typeface="微软雅黑" pitchFamily="34" charset="-122"/>
                <a:cs typeface="Arial" pitchFamily="34" charset="0"/>
              </a:rPr>
              <a:t>具体分析方法</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bwMode="auto">
          <a:xfrm>
            <a:off x="-887" y="951647"/>
            <a:ext cx="9144000" cy="742522"/>
          </a:xfrm>
          <a:prstGeom prst="rect">
            <a:avLst/>
          </a:prstGeom>
          <a:gradFill flip="none" rotWithShape="1">
            <a:gsLst>
              <a:gs pos="0">
                <a:schemeClr val="bg1">
                  <a:lumMod val="6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学校</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防控</a:t>
            </a:r>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的职责</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和措施：</a:t>
            </a:r>
            <a:r>
              <a:rPr lang="zh-CN" altLang="en-US"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结核病突发公卫事件（</a:t>
            </a:r>
            <a:r>
              <a:rPr lang="en-US" altLang="zh-CN"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10</a:t>
            </a:r>
            <a:r>
              <a:rPr lang="zh-CN" altLang="zh-CN"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例及以上或出现死亡病例</a:t>
            </a:r>
            <a:r>
              <a:rPr lang="zh-CN" altLang="en-US"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rPr>
              <a:t>）</a:t>
            </a:r>
            <a:endParaRPr lang="en-IN" altLang="zh-CN" sz="2200" b="1" dirty="0">
              <a:solidFill>
                <a:schemeClr val="tx1"/>
              </a:solidFill>
              <a:effectLst>
                <a:outerShdw blurRad="50800" dist="38100" algn="l" rotWithShape="0">
                  <a:prstClr val="black">
                    <a:alpha val="40000"/>
                  </a:prstClr>
                </a:outerShdw>
              </a:effectLst>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9512" y="1062527"/>
            <a:ext cx="576064" cy="56359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accent2">
                    <a:lumMod val="7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accent2">
                  <a:lumMod val="75000"/>
                </a:schemeClr>
              </a:solidFill>
              <a:effectLst>
                <a:outerShdw blurRad="63500" sx="102000" sy="102000" algn="ctr" rotWithShape="0">
                  <a:prstClr val="black">
                    <a:alpha val="40000"/>
                  </a:prstClr>
                </a:outerShdw>
              </a:effectLst>
              <a:latin typeface="Arial Black" pitchFamily="34" charset="0"/>
            </a:endParaRPr>
          </a:p>
        </p:txBody>
      </p:sp>
      <p:sp>
        <p:nvSpPr>
          <p:cNvPr id="5" name="矩形 4">
            <a:extLst>
              <a:ext uri="{FF2B5EF4-FFF2-40B4-BE49-F238E27FC236}">
                <a16:creationId xmlns:a16="http://schemas.microsoft.com/office/drawing/2014/main" id="{729B8656-6FDE-40B1-937B-57A0BC02458A}"/>
              </a:ext>
            </a:extLst>
          </p:cNvPr>
          <p:cNvSpPr/>
          <p:nvPr/>
        </p:nvSpPr>
        <p:spPr>
          <a:xfrm>
            <a:off x="376716" y="2132832"/>
            <a:ext cx="7001551" cy="3477875"/>
          </a:xfrm>
          <a:prstGeom prst="rect">
            <a:avLst/>
          </a:prstGeom>
        </p:spPr>
        <p:txBody>
          <a:bodyPr wrap="square">
            <a:spAutoFit/>
          </a:bodyPr>
          <a:lstStyle/>
          <a:p>
            <a:r>
              <a:rPr lang="en-US" altLang="zh-CN" sz="4400" b="1" dirty="0">
                <a:latin typeface="simsun" panose="02010600030101010101" pitchFamily="2" charset="-122"/>
                <a:ea typeface="simsun" panose="02010600030101010101" pitchFamily="2" charset="-122"/>
              </a:rPr>
              <a:t>1</a:t>
            </a:r>
            <a:r>
              <a:rPr lang="zh-CN" altLang="en-US" sz="4400" b="1" dirty="0">
                <a:latin typeface="simsun" panose="02010600030101010101" pitchFamily="2" charset="-122"/>
                <a:ea typeface="simsun" panose="02010600030101010101" pitchFamily="2" charset="-122"/>
              </a:rPr>
              <a:t>、事件核实与上报；</a:t>
            </a:r>
            <a:endParaRPr lang="en-US" altLang="zh-CN" sz="4400" b="1" dirty="0">
              <a:latin typeface="simsun" panose="02010600030101010101" pitchFamily="2" charset="-122"/>
              <a:ea typeface="simsun" panose="02010600030101010101" pitchFamily="2" charset="-122"/>
            </a:endParaRPr>
          </a:p>
          <a:p>
            <a:r>
              <a:rPr lang="en-US" altLang="zh-CN" sz="4400" b="1" dirty="0">
                <a:latin typeface="simsun" panose="02010600030101010101" pitchFamily="2" charset="-122"/>
                <a:ea typeface="simsun" panose="02010600030101010101" pitchFamily="2" charset="-122"/>
              </a:rPr>
              <a:t>2</a:t>
            </a:r>
            <a:r>
              <a:rPr lang="zh-CN" altLang="en-US" sz="4400" b="1" dirty="0">
                <a:latin typeface="simsun" panose="02010600030101010101" pitchFamily="2" charset="-122"/>
                <a:ea typeface="simsun" panose="02010600030101010101" pitchFamily="2" charset="-122"/>
              </a:rPr>
              <a:t>、现场流调与密接筛查；</a:t>
            </a:r>
            <a:endParaRPr lang="en-US" altLang="zh-CN" sz="4400" b="1" dirty="0">
              <a:latin typeface="simsun" panose="02010600030101010101" pitchFamily="2" charset="-122"/>
              <a:ea typeface="simsun" panose="02010600030101010101" pitchFamily="2" charset="-122"/>
            </a:endParaRPr>
          </a:p>
          <a:p>
            <a:r>
              <a:rPr lang="en-US" altLang="zh-CN" sz="4400" b="1" dirty="0">
                <a:latin typeface="simsun" panose="02010600030101010101" pitchFamily="2" charset="-122"/>
                <a:ea typeface="simsun" panose="02010600030101010101" pitchFamily="2" charset="-122"/>
              </a:rPr>
              <a:t>3</a:t>
            </a:r>
            <a:r>
              <a:rPr lang="zh-CN" altLang="en-US" sz="4400" b="1" dirty="0">
                <a:latin typeface="simsun" panose="02010600030101010101" pitchFamily="2" charset="-122"/>
                <a:ea typeface="simsun" panose="02010600030101010101" pitchFamily="2" charset="-122"/>
              </a:rPr>
              <a:t>、健康教育与心理疏导；</a:t>
            </a:r>
            <a:endParaRPr lang="en-US" altLang="zh-CN" sz="4400" b="1" dirty="0">
              <a:latin typeface="simsun" panose="02010600030101010101" pitchFamily="2" charset="-122"/>
              <a:ea typeface="simsun" panose="02010600030101010101" pitchFamily="2" charset="-122"/>
            </a:endParaRPr>
          </a:p>
          <a:p>
            <a:r>
              <a:rPr lang="en-US" altLang="zh-CN" sz="4400" b="1" dirty="0">
                <a:latin typeface="simsun" panose="02010600030101010101" pitchFamily="2" charset="-122"/>
                <a:ea typeface="simsun" panose="02010600030101010101" pitchFamily="2" charset="-122"/>
              </a:rPr>
              <a:t>4</a:t>
            </a:r>
            <a:r>
              <a:rPr lang="zh-CN" altLang="en-US" sz="4400" b="1" dirty="0">
                <a:latin typeface="simsun" panose="02010600030101010101" pitchFamily="2" charset="-122"/>
                <a:ea typeface="simsun" panose="02010600030101010101" pitchFamily="2" charset="-122"/>
              </a:rPr>
              <a:t>、校园环境卫生保障；</a:t>
            </a:r>
            <a:endParaRPr lang="en-US" altLang="zh-CN" sz="4400" b="1" dirty="0">
              <a:latin typeface="simsun" panose="02010600030101010101" pitchFamily="2" charset="-122"/>
              <a:ea typeface="simsun" panose="02010600030101010101" pitchFamily="2" charset="-122"/>
            </a:endParaRPr>
          </a:p>
          <a:p>
            <a:r>
              <a:rPr lang="en-US" altLang="zh-CN" sz="4400" b="1" dirty="0">
                <a:latin typeface="simsun" panose="02010600030101010101" pitchFamily="2" charset="-122"/>
                <a:ea typeface="simsun" panose="02010600030101010101" pitchFamily="2" charset="-122"/>
              </a:rPr>
              <a:t>5</a:t>
            </a:r>
            <a:r>
              <a:rPr lang="zh-CN" altLang="en-US" sz="4400" b="1" dirty="0">
                <a:latin typeface="simsun" panose="02010600030101010101" pitchFamily="2" charset="-122"/>
                <a:ea typeface="simsun" panose="02010600030101010101" pitchFamily="2" charset="-122"/>
              </a:rPr>
              <a:t>、事件评估。</a:t>
            </a:r>
          </a:p>
        </p:txBody>
      </p:sp>
    </p:spTree>
    <p:extLst>
      <p:ext uri="{BB962C8B-B14F-4D97-AF65-F5344CB8AC3E}">
        <p14:creationId xmlns:p14="http://schemas.microsoft.com/office/powerpoint/2010/main" val="41029043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1893374" cy="432056"/>
          </a:xfrm>
        </p:spPr>
        <p:txBody>
          <a:bodyPr>
            <a:normAutofit fontScale="90000"/>
          </a:bodyPr>
          <a:lstStyle/>
          <a:p>
            <a:r>
              <a:rPr lang="zh-CN" altLang="en-US" sz="2200" dirty="0">
                <a:latin typeface="微软雅黑" pitchFamily="34" charset="-122"/>
                <a:ea typeface="微软雅黑" pitchFamily="34" charset="-122"/>
                <a:cs typeface="Arial" pitchFamily="34" charset="0"/>
              </a:rPr>
              <a:t>具体分析方法</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242" name="Rectangle 2"/>
          <p:cNvSpPr>
            <a:spLocks noChangeArrowheads="1"/>
          </p:cNvSpPr>
          <p:nvPr/>
        </p:nvSpPr>
        <p:spPr bwMode="auto">
          <a:xfrm>
            <a:off x="251440" y="1756753"/>
            <a:ext cx="8533106" cy="4154984"/>
          </a:xfrm>
          <a:prstGeom prst="rect">
            <a:avLst/>
          </a:prstGeom>
          <a:solidFill>
            <a:srgbClr val="FFFF00">
              <a:alpha val="14000"/>
            </a:srgb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en-US" altLang="zh-CN" sz="2400" dirty="0"/>
              <a:t>1</a:t>
            </a:r>
            <a:r>
              <a:rPr lang="zh-CN" altLang="zh-CN" sz="2400" dirty="0"/>
              <a:t>、幼儿园、小学及非寄宿制初中入园（入学）新生体检应当询问肺结核密切接触史和肺结核可疑症状，对有肺结核密切接触史者开展结核菌素皮肤试验。</a:t>
            </a:r>
          </a:p>
          <a:p>
            <a:r>
              <a:rPr lang="en-US" altLang="zh-CN" sz="2400" dirty="0"/>
              <a:t>2</a:t>
            </a:r>
            <a:r>
              <a:rPr lang="zh-CN" altLang="zh-CN" sz="2400" dirty="0"/>
              <a:t>、高中和寄宿制初中的入学新生应当进行肺结核可疑症状筛查和</a:t>
            </a:r>
            <a:r>
              <a:rPr lang="zh-CN" altLang="zh-CN" sz="2400" dirty="0">
                <a:solidFill>
                  <a:srgbClr val="FF0000"/>
                </a:solidFill>
              </a:rPr>
              <a:t>结核菌素</a:t>
            </a:r>
            <a:r>
              <a:rPr lang="zh-CN" altLang="en-US" sz="2400" dirty="0">
                <a:solidFill>
                  <a:srgbClr val="FF0000"/>
                </a:solidFill>
              </a:rPr>
              <a:t>（</a:t>
            </a:r>
            <a:r>
              <a:rPr lang="en-US" altLang="zh-CN" sz="2400" dirty="0">
                <a:solidFill>
                  <a:srgbClr val="FF0000"/>
                </a:solidFill>
              </a:rPr>
              <a:t>PPD</a:t>
            </a:r>
            <a:r>
              <a:rPr lang="zh-CN" altLang="en-US" sz="2400" dirty="0">
                <a:solidFill>
                  <a:srgbClr val="FF0000"/>
                </a:solidFill>
              </a:rPr>
              <a:t>）</a:t>
            </a:r>
            <a:r>
              <a:rPr lang="zh-CN" altLang="zh-CN" sz="2400" dirty="0">
                <a:solidFill>
                  <a:srgbClr val="FF0000"/>
                </a:solidFill>
              </a:rPr>
              <a:t>皮肤试验</a:t>
            </a:r>
            <a:r>
              <a:rPr lang="zh-CN" altLang="zh-CN" sz="2400" dirty="0"/>
              <a:t>；对肺结核可疑症状者和结核菌素皮肤试验强阳性者需要进行胸部</a:t>
            </a:r>
            <a:r>
              <a:rPr lang="en-US" altLang="zh-CN" sz="2400" dirty="0"/>
              <a:t>X</a:t>
            </a:r>
            <a:r>
              <a:rPr lang="zh-CN" altLang="zh-CN" sz="2400" dirty="0"/>
              <a:t>光片检查。</a:t>
            </a:r>
          </a:p>
          <a:p>
            <a:r>
              <a:rPr lang="en-US" altLang="zh-CN" sz="2400" dirty="0"/>
              <a:t>3</a:t>
            </a:r>
            <a:r>
              <a:rPr lang="zh-CN" altLang="zh-CN" sz="2400" dirty="0"/>
              <a:t>、大学入学新生采用肺结核可疑症状筛查和胸部</a:t>
            </a:r>
            <a:r>
              <a:rPr lang="en-US" altLang="zh-CN" sz="2400" dirty="0"/>
              <a:t>X</a:t>
            </a:r>
            <a:r>
              <a:rPr lang="zh-CN" altLang="zh-CN" sz="2400" dirty="0"/>
              <a:t>光片检查，重点地区和重点学校也可同时开展结核菌素皮肤试验。</a:t>
            </a:r>
          </a:p>
          <a:p>
            <a:r>
              <a:rPr lang="en-US" altLang="zh-CN" sz="2400" dirty="0"/>
              <a:t>4</a:t>
            </a:r>
            <a:r>
              <a:rPr lang="zh-CN" altLang="zh-CN" sz="2400" dirty="0"/>
              <a:t>、教职员工健康体检中应包括胸部</a:t>
            </a:r>
            <a:r>
              <a:rPr lang="en-US" altLang="zh-CN" sz="2400" dirty="0"/>
              <a:t>X</a:t>
            </a:r>
            <a:r>
              <a:rPr lang="zh-CN" altLang="zh-CN" sz="2400" dirty="0"/>
              <a:t>光片检查。</a:t>
            </a:r>
          </a:p>
          <a:p>
            <a:r>
              <a:rPr lang="zh-CN" altLang="zh-CN" sz="2400" dirty="0"/>
              <a:t>对肺结核可疑症状者、或结核菌素皮肤试验强阳性者、或胸部</a:t>
            </a:r>
            <a:r>
              <a:rPr lang="en-US" altLang="zh-CN" sz="2400" dirty="0"/>
              <a:t>X</a:t>
            </a:r>
            <a:r>
              <a:rPr lang="zh-CN" altLang="zh-CN" sz="2400" dirty="0"/>
              <a:t>光片检查异常者需到结核病定点医疗机构接受进一步检查。</a:t>
            </a:r>
          </a:p>
        </p:txBody>
      </p:sp>
      <p:sp>
        <p:nvSpPr>
          <p:cNvPr id="10" name="Rectangle 9"/>
          <p:cNvSpPr/>
          <p:nvPr/>
        </p:nvSpPr>
        <p:spPr bwMode="auto">
          <a:xfrm>
            <a:off x="-887" y="951647"/>
            <a:ext cx="9144000" cy="742522"/>
          </a:xfrm>
          <a:prstGeom prst="rect">
            <a:avLst/>
          </a:prstGeom>
          <a:gradFill flip="none" rotWithShape="1">
            <a:gsLst>
              <a:gs pos="0">
                <a:schemeClr val="accent4">
                  <a:lumMod val="60000"/>
                  <a:lumOff val="40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r>
              <a:rPr lang="zh-CN" altLang="en-US" sz="2200" b="1" dirty="0">
                <a:effectLst>
                  <a:outerShdw blurRad="50800" dist="38100" algn="l" rotWithShape="0">
                    <a:prstClr val="black">
                      <a:alpha val="40000"/>
                    </a:prstClr>
                  </a:outerShdw>
                </a:effectLst>
                <a:latin typeface="微软雅黑" pitchFamily="34" charset="-122"/>
                <a:ea typeface="微软雅黑" pitchFamily="34" charset="-122"/>
              </a:rPr>
              <a:t> </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          </a:t>
            </a:r>
            <a:r>
              <a:rPr lang="zh-C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新生入学和教职员工常规体检结核病检查方案</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a:t>
            </a:r>
            <a:endParaRPr lang="en-I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9512" y="1062527"/>
            <a:ext cx="576064" cy="56359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a:solidFill>
                  <a:schemeClr val="accent2">
                    <a:lumMod val="75000"/>
                  </a:schemeClr>
                </a:solidFill>
                <a:effectLst>
                  <a:outerShdw blurRad="63500" sx="102000" sy="102000" algn="ctr" rotWithShape="0">
                    <a:prstClr val="black">
                      <a:alpha val="40000"/>
                    </a:prstClr>
                  </a:outerShdw>
                </a:effectLst>
                <a:latin typeface="Arial Black" pitchFamily="34" charset="0"/>
              </a:rPr>
              <a:t>3</a:t>
            </a:r>
            <a:endParaRPr lang="zh-CN" altLang="en-US" sz="3800" dirty="0">
              <a:solidFill>
                <a:schemeClr val="accent2">
                  <a:lumMod val="75000"/>
                </a:schemeClr>
              </a:solidFill>
              <a:effectLst>
                <a:outerShdw blurRad="63500" sx="102000" sy="102000" algn="ctr" rotWithShape="0">
                  <a:prstClr val="black">
                    <a:alpha val="40000"/>
                  </a:prstClr>
                </a:outerShd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1893374" cy="432056"/>
          </a:xfrm>
        </p:spPr>
        <p:txBody>
          <a:bodyPr>
            <a:normAutofit fontScale="90000"/>
          </a:bodyPr>
          <a:lstStyle/>
          <a:p>
            <a:r>
              <a:rPr lang="zh-CN" altLang="en-US" sz="2200" dirty="0">
                <a:latin typeface="微软雅黑" pitchFamily="34" charset="-122"/>
                <a:ea typeface="微软雅黑" pitchFamily="34" charset="-122"/>
                <a:cs typeface="Arial" pitchFamily="34" charset="0"/>
              </a:rPr>
              <a:t>具体分析方法</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242" name="Rectangle 2"/>
          <p:cNvSpPr>
            <a:spLocks noChangeArrowheads="1"/>
          </p:cNvSpPr>
          <p:nvPr/>
        </p:nvSpPr>
        <p:spPr bwMode="auto">
          <a:xfrm>
            <a:off x="251440" y="1941420"/>
            <a:ext cx="8533106" cy="3785652"/>
          </a:xfrm>
          <a:prstGeom prst="rect">
            <a:avLst/>
          </a:prstGeom>
          <a:solidFill>
            <a:srgbClr val="FFFF00">
              <a:alpha val="14000"/>
            </a:srgb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en-US" altLang="zh-CN" sz="2400" dirty="0"/>
              <a:t>1</a:t>
            </a:r>
            <a:r>
              <a:rPr lang="zh-CN" altLang="zh-CN" sz="2400" dirty="0"/>
              <a:t>、</a:t>
            </a:r>
            <a:r>
              <a:rPr lang="en-US" altLang="zh-CN" sz="2400" dirty="0"/>
              <a:t>TST</a:t>
            </a:r>
            <a:r>
              <a:rPr lang="zh-CN" altLang="en-US" sz="2400" dirty="0"/>
              <a:t>（</a:t>
            </a:r>
            <a:r>
              <a:rPr lang="en-US" altLang="zh-CN" sz="2400" dirty="0"/>
              <a:t>PPD</a:t>
            </a:r>
            <a:r>
              <a:rPr lang="zh-CN" altLang="en-US" sz="2400" dirty="0"/>
              <a:t>）、</a:t>
            </a:r>
            <a:r>
              <a:rPr lang="en-US" altLang="zh-CN" sz="2400" dirty="0"/>
              <a:t>T-SPOT</a:t>
            </a:r>
            <a:r>
              <a:rPr lang="zh-CN" altLang="en-US" sz="2400" dirty="0"/>
              <a:t>、</a:t>
            </a:r>
            <a:r>
              <a:rPr lang="en-US" altLang="zh-CN" sz="2400" dirty="0"/>
              <a:t>QFT</a:t>
            </a:r>
            <a:r>
              <a:rPr lang="zh-CN" altLang="en-US" sz="2400" dirty="0"/>
              <a:t>等，</a:t>
            </a:r>
            <a:r>
              <a:rPr lang="en-US" altLang="zh-CN" sz="2400" dirty="0"/>
              <a:t>PPD</a:t>
            </a:r>
            <a:r>
              <a:rPr lang="zh-CN" altLang="en-US" sz="2400" dirty="0"/>
              <a:t>是相对最为经济有效的</a:t>
            </a:r>
            <a:r>
              <a:rPr lang="zh-CN" altLang="zh-CN" sz="2400" dirty="0"/>
              <a:t>筛查结核病</a:t>
            </a:r>
            <a:r>
              <a:rPr lang="zh-CN" altLang="en-US" sz="2400" dirty="0"/>
              <a:t>的方法，可以</a:t>
            </a:r>
            <a:r>
              <a:rPr lang="zh-CN" altLang="zh-CN" sz="2400" dirty="0"/>
              <a:t>尽可能多的发现可疑结核病患者，然后对这些可疑患者再通过痰检、拍胸片等方式来确诊是否患结核病。</a:t>
            </a:r>
          </a:p>
          <a:p>
            <a:r>
              <a:rPr lang="en-US" altLang="zh-CN" sz="2400" dirty="0"/>
              <a:t>2</a:t>
            </a:r>
            <a:r>
              <a:rPr lang="zh-CN" altLang="zh-CN" sz="2400" dirty="0"/>
              <a:t>、</a:t>
            </a:r>
            <a:r>
              <a:rPr lang="zh-CN" altLang="zh-CN" sz="2400" dirty="0">
                <a:solidFill>
                  <a:srgbClr val="FF0000"/>
                </a:solidFill>
              </a:rPr>
              <a:t>结核菌素</a:t>
            </a:r>
            <a:r>
              <a:rPr lang="zh-CN" altLang="en-US" sz="2400" dirty="0">
                <a:solidFill>
                  <a:srgbClr val="FF0000"/>
                </a:solidFill>
              </a:rPr>
              <a:t>（</a:t>
            </a:r>
            <a:r>
              <a:rPr lang="en-US" altLang="zh-CN" sz="2400" dirty="0">
                <a:solidFill>
                  <a:srgbClr val="FF0000"/>
                </a:solidFill>
              </a:rPr>
              <a:t>PPD</a:t>
            </a:r>
            <a:r>
              <a:rPr lang="zh-CN" altLang="en-US" sz="2400" dirty="0">
                <a:solidFill>
                  <a:srgbClr val="FF0000"/>
                </a:solidFill>
              </a:rPr>
              <a:t>）</a:t>
            </a:r>
            <a:r>
              <a:rPr lang="zh-CN" altLang="zh-CN" sz="2400" dirty="0">
                <a:solidFill>
                  <a:srgbClr val="FF0000"/>
                </a:solidFill>
              </a:rPr>
              <a:t>皮肤试验</a:t>
            </a:r>
            <a:r>
              <a:rPr lang="zh-CN" altLang="zh-CN" sz="2400" dirty="0"/>
              <a:t>注射</a:t>
            </a:r>
            <a:r>
              <a:rPr lang="en-US" altLang="zh-CN" sz="2400" dirty="0"/>
              <a:t>72</a:t>
            </a:r>
            <a:r>
              <a:rPr lang="zh-CN" altLang="en-US" sz="2400" dirty="0"/>
              <a:t>小时（</a:t>
            </a:r>
            <a:r>
              <a:rPr lang="en-US" altLang="zh-CN" sz="2400" dirty="0"/>
              <a:t>3</a:t>
            </a:r>
            <a:r>
              <a:rPr lang="zh-CN" altLang="en-US" sz="2400" dirty="0"/>
              <a:t>）</a:t>
            </a:r>
            <a:r>
              <a:rPr lang="zh-CN" altLang="zh-CN" sz="2400" dirty="0"/>
              <a:t>天后，如果注射部位出现大于</a:t>
            </a:r>
            <a:r>
              <a:rPr lang="en-US" altLang="zh-CN" sz="2400" dirty="0"/>
              <a:t>15mm</a:t>
            </a:r>
            <a:r>
              <a:rPr lang="zh-CN" altLang="zh-CN" sz="2400" dirty="0"/>
              <a:t>的硬结或水泡、出血、坏死、淋巴结炎，就会判断为强阳性。</a:t>
            </a:r>
          </a:p>
          <a:p>
            <a:r>
              <a:rPr lang="en-US" altLang="zh-CN" sz="2400" dirty="0"/>
              <a:t>3</a:t>
            </a:r>
            <a:r>
              <a:rPr lang="zh-CN" altLang="zh-CN" sz="2400" dirty="0"/>
              <a:t>、</a:t>
            </a:r>
            <a:r>
              <a:rPr lang="en-US" altLang="zh-CN" sz="2400" dirty="0"/>
              <a:t> PPD</a:t>
            </a:r>
            <a:r>
              <a:rPr lang="zh-CN" altLang="zh-CN" sz="2400" dirty="0"/>
              <a:t>阳性</a:t>
            </a:r>
            <a:r>
              <a:rPr lang="zh-CN" altLang="en-US" sz="2400" dirty="0"/>
              <a:t>，可能是以下情况引起，</a:t>
            </a:r>
            <a:r>
              <a:rPr lang="en-US" altLang="zh-CN" sz="2400" dirty="0"/>
              <a:t>  </a:t>
            </a:r>
            <a:r>
              <a:rPr lang="zh-CN" altLang="zh-CN" sz="2400" dirty="0"/>
              <a:t>①曾经感染过结核菌但未发病；②曾经患过结核病；③接种过卡介苗；④目前正在患结核病。具体是哪种情况，需由专业医生</a:t>
            </a:r>
            <a:r>
              <a:rPr lang="zh-CN" altLang="en-US" sz="2400" dirty="0"/>
              <a:t>分析判断。</a:t>
            </a:r>
            <a:endParaRPr lang="zh-CN" altLang="zh-CN" sz="2400" dirty="0"/>
          </a:p>
        </p:txBody>
      </p:sp>
      <p:sp>
        <p:nvSpPr>
          <p:cNvPr id="10" name="Rectangle 9"/>
          <p:cNvSpPr/>
          <p:nvPr/>
        </p:nvSpPr>
        <p:spPr bwMode="auto">
          <a:xfrm>
            <a:off x="-887" y="951647"/>
            <a:ext cx="9144000" cy="742522"/>
          </a:xfrm>
          <a:prstGeom prst="rect">
            <a:avLst/>
          </a:prstGeom>
          <a:gradFill flip="none" rotWithShape="1">
            <a:gsLst>
              <a:gs pos="0">
                <a:schemeClr val="accent4">
                  <a:lumMod val="60000"/>
                  <a:lumOff val="40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为什么要做</a:t>
            </a:r>
            <a:r>
              <a:rPr lang="en-US"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PPD</a:t>
            </a:r>
            <a:r>
              <a:rPr lang="zh-CN" altLang="en-US"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rPr>
              <a:t>试验？</a:t>
            </a:r>
            <a:endParaRPr lang="en-IN" altLang="zh-CN" sz="2200" b="1" dirty="0">
              <a:solidFill>
                <a:schemeClr val="accent2">
                  <a:lumMod val="75000"/>
                </a:schemeClr>
              </a:solidFill>
              <a:effectLst>
                <a:outerShdw blurRad="50800" dist="38100" algn="l" rotWithShape="0">
                  <a:prstClr val="black">
                    <a:alpha val="40000"/>
                  </a:prstClr>
                </a:outerShdw>
              </a:effectLst>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394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3"/>
            <a:ext cx="6429962" cy="549905"/>
          </a:xfrm>
        </p:spPr>
        <p:txBody>
          <a:bodyPr>
            <a:noAutofit/>
          </a:bodyPr>
          <a:lstStyle/>
          <a:p>
            <a:r>
              <a:rPr lang="zh-CN" altLang="zh-CN" dirty="0">
                <a:latin typeface="微软雅黑" panose="020B0503020204020204" pitchFamily="34" charset="-122"/>
                <a:ea typeface="微软雅黑" panose="020B0503020204020204" pitchFamily="34" charset="-122"/>
              </a:rPr>
              <a:t>存在的主要问题和误区</a:t>
            </a:r>
            <a:br>
              <a:rPr lang="zh-CN" altLang="en-US" dirty="0">
                <a:latin typeface="微软雅黑" pitchFamily="34" charset="-122"/>
                <a:ea typeface="微软雅黑" pitchFamily="34" charset="-122"/>
                <a:cs typeface="Arial" pitchFamily="34" charset="0"/>
              </a:rPr>
            </a:br>
            <a:endParaRPr lang="zh-CN" altLang="en-US"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242" name="Rectangle 2"/>
          <p:cNvSpPr>
            <a:spLocks noChangeArrowheads="1"/>
          </p:cNvSpPr>
          <p:nvPr/>
        </p:nvSpPr>
        <p:spPr bwMode="auto">
          <a:xfrm>
            <a:off x="467468" y="1639806"/>
            <a:ext cx="8317078" cy="3970318"/>
          </a:xfrm>
          <a:prstGeom prst="rect">
            <a:avLst/>
          </a:prstGeom>
          <a:solidFill>
            <a:schemeClr val="accent6">
              <a:lumMod val="20000"/>
              <a:lumOff val="80000"/>
              <a:alpha val="41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en-US" altLang="zh-CN" sz="2400" dirty="0">
                <a:solidFill>
                  <a:schemeClr val="tx1"/>
                </a:solidFill>
                <a:latin typeface="微软雅黑" pitchFamily="34" charset="-122"/>
                <a:ea typeface="微软雅黑" pitchFamily="34" charset="-122"/>
              </a:rPr>
              <a:t>1</a:t>
            </a:r>
            <a:r>
              <a:rPr lang="zh-CN" altLang="en-US" sz="2400" dirty="0">
                <a:solidFill>
                  <a:schemeClr val="tx1"/>
                </a:solidFill>
                <a:latin typeface="微软雅黑" pitchFamily="34" charset="-122"/>
                <a:ea typeface="微软雅黑" pitchFamily="34" charset="-122"/>
              </a:rPr>
              <a:t>、</a:t>
            </a:r>
            <a:r>
              <a:rPr lang="zh-CN" altLang="zh-CN" sz="2400" dirty="0">
                <a:solidFill>
                  <a:schemeClr val="tx1"/>
                </a:solidFill>
                <a:latin typeface="微软雅黑" pitchFamily="34" charset="-122"/>
                <a:ea typeface="微软雅黑" pitchFamily="34" charset="-122"/>
              </a:rPr>
              <a:t>机构间沟通机制不健全；</a:t>
            </a:r>
            <a:endParaRPr lang="en-US" altLang="zh-CN" sz="2400" dirty="0">
              <a:solidFill>
                <a:schemeClr val="tx1"/>
              </a:solidFill>
              <a:latin typeface="微软雅黑" pitchFamily="34" charset="-122"/>
              <a:ea typeface="微软雅黑" pitchFamily="34" charset="-122"/>
            </a:endParaRPr>
          </a:p>
          <a:p>
            <a:pPr lvl="0" fontAlgn="base">
              <a:lnSpc>
                <a:spcPct val="150000"/>
              </a:lnSpc>
              <a:spcBef>
                <a:spcPct val="0"/>
              </a:spcBef>
              <a:spcAft>
                <a:spcPct val="0"/>
              </a:spcAft>
            </a:pPr>
            <a:r>
              <a:rPr lang="en-US" altLang="zh-CN" sz="2400" dirty="0">
                <a:solidFill>
                  <a:schemeClr val="tx1"/>
                </a:solidFill>
                <a:latin typeface="微软雅黑" pitchFamily="34" charset="-122"/>
                <a:ea typeface="微软雅黑" pitchFamily="34" charset="-122"/>
              </a:rPr>
              <a:t>2</a:t>
            </a:r>
            <a:r>
              <a:rPr lang="zh-CN" altLang="en-US" sz="2400" dirty="0">
                <a:solidFill>
                  <a:schemeClr val="tx1"/>
                </a:solidFill>
                <a:latin typeface="微软雅黑" pitchFamily="34" charset="-122"/>
                <a:ea typeface="微软雅黑" pitchFamily="34" charset="-122"/>
              </a:rPr>
              <a:t>、</a:t>
            </a:r>
            <a:r>
              <a:rPr lang="zh-CN" altLang="zh-CN" sz="2400" dirty="0">
                <a:solidFill>
                  <a:schemeClr val="tx1"/>
                </a:solidFill>
                <a:latin typeface="微软雅黑" pitchFamily="34" charset="-122"/>
                <a:ea typeface="微软雅黑" pitchFamily="34" charset="-122"/>
              </a:rPr>
              <a:t>结核病的认识不足（结核病不在身边或结核病的恐惧、</a:t>
            </a:r>
            <a:r>
              <a:rPr lang="zh-CN" altLang="en-US" sz="2400" dirty="0">
                <a:solidFill>
                  <a:schemeClr val="tx1"/>
                </a:solidFill>
                <a:latin typeface="微软雅黑" pitchFamily="34" charset="-122"/>
                <a:ea typeface="微软雅黑" pitchFamily="34" charset="-122"/>
              </a:rPr>
              <a:t>校医数量缺乏</a:t>
            </a:r>
            <a:r>
              <a:rPr lang="zh-CN" altLang="zh-CN" sz="2400" dirty="0">
                <a:solidFill>
                  <a:schemeClr val="tx1"/>
                </a:solidFill>
                <a:latin typeface="微软雅黑" pitchFamily="34" charset="-122"/>
                <a:ea typeface="微软雅黑" pitchFamily="34" charset="-122"/>
              </a:rPr>
              <a:t>、开展健康教育不够</a:t>
            </a:r>
            <a:r>
              <a:rPr lang="zh-CN" altLang="en-US" sz="2400" dirty="0">
                <a:solidFill>
                  <a:schemeClr val="tx1"/>
                </a:solidFill>
                <a:latin typeface="微软雅黑" pitchFamily="34" charset="-122"/>
                <a:ea typeface="微软雅黑" pitchFamily="34" charset="-122"/>
              </a:rPr>
              <a:t>、</a:t>
            </a:r>
            <a:r>
              <a:rPr lang="zh-CN" altLang="zh-CN" sz="2400" dirty="0">
                <a:solidFill>
                  <a:schemeClr val="tx1"/>
                </a:solidFill>
                <a:latin typeface="微软雅黑" pitchFamily="34" charset="-122"/>
                <a:ea typeface="微软雅黑" pitchFamily="34" charset="-122"/>
              </a:rPr>
              <a:t>忽视对结核病密切接触者的早期筛查等等）；</a:t>
            </a:r>
            <a:endParaRPr lang="en-US" altLang="zh-CN" sz="2400" dirty="0">
              <a:solidFill>
                <a:schemeClr val="tx1"/>
              </a:solidFill>
              <a:latin typeface="微软雅黑" pitchFamily="34" charset="-122"/>
              <a:ea typeface="微软雅黑" pitchFamily="34" charset="-122"/>
            </a:endParaRPr>
          </a:p>
          <a:p>
            <a:pPr lvl="0" fontAlgn="base">
              <a:lnSpc>
                <a:spcPct val="150000"/>
              </a:lnSpc>
              <a:spcBef>
                <a:spcPct val="0"/>
              </a:spcBef>
              <a:spcAft>
                <a:spcPct val="0"/>
              </a:spcAft>
            </a:pPr>
            <a:r>
              <a:rPr lang="en-US" altLang="zh-CN" sz="2400" dirty="0">
                <a:solidFill>
                  <a:schemeClr val="tx1"/>
                </a:solidFill>
                <a:latin typeface="微软雅黑" pitchFamily="34" charset="-122"/>
                <a:ea typeface="微软雅黑" pitchFamily="34" charset="-122"/>
              </a:rPr>
              <a:t>3</a:t>
            </a:r>
            <a:r>
              <a:rPr lang="zh-CN" altLang="en-US" sz="2400" dirty="0">
                <a:solidFill>
                  <a:schemeClr val="tx1"/>
                </a:solidFill>
                <a:latin typeface="微软雅黑" pitchFamily="34" charset="-122"/>
                <a:ea typeface="微软雅黑" pitchFamily="34" charset="-122"/>
              </a:rPr>
              <a:t>、防治管理不规范（</a:t>
            </a:r>
            <a:r>
              <a:rPr lang="zh-CN" altLang="zh-CN" sz="2400" dirty="0">
                <a:solidFill>
                  <a:schemeClr val="tx1"/>
                </a:solidFill>
                <a:latin typeface="微软雅黑" pitchFamily="34" charset="-122"/>
                <a:ea typeface="微软雅黑" pitchFamily="34" charset="-122"/>
              </a:rPr>
              <a:t>忽视主动报告、忽视</a:t>
            </a:r>
            <a:r>
              <a:rPr lang="zh-CN" altLang="en-US" sz="2400" dirty="0">
                <a:solidFill>
                  <a:schemeClr val="tx1"/>
                </a:solidFill>
                <a:latin typeface="微软雅黑" pitchFamily="34" charset="-122"/>
                <a:ea typeface="微软雅黑" pitchFamily="34" charset="-122"/>
              </a:rPr>
              <a:t>新生入学体检</a:t>
            </a:r>
            <a:r>
              <a:rPr lang="zh-CN" altLang="zh-CN" sz="2400" dirty="0">
                <a:solidFill>
                  <a:schemeClr val="tx1"/>
                </a:solidFill>
                <a:latin typeface="微软雅黑" pitchFamily="34" charset="-122"/>
                <a:ea typeface="微软雅黑" pitchFamily="34" charset="-122"/>
              </a:rPr>
              <a:t>、</a:t>
            </a:r>
            <a:r>
              <a:rPr lang="zh-CN" altLang="en-US" sz="2400" dirty="0">
                <a:solidFill>
                  <a:schemeClr val="tx1"/>
                </a:solidFill>
                <a:latin typeface="微软雅黑" pitchFamily="34" charset="-122"/>
                <a:ea typeface="微软雅黑" pitchFamily="34" charset="-122"/>
              </a:rPr>
              <a:t>忽视修复学管理、忽视首次筛查后</a:t>
            </a:r>
            <a:r>
              <a:rPr lang="en-US" altLang="zh-CN" sz="2400" dirty="0">
                <a:solidFill>
                  <a:schemeClr val="tx1"/>
                </a:solidFill>
                <a:latin typeface="微软雅黑" pitchFamily="34" charset="-122"/>
                <a:ea typeface="微软雅黑" pitchFamily="34" charset="-122"/>
              </a:rPr>
              <a:t>3</a:t>
            </a:r>
            <a:r>
              <a:rPr lang="zh-CN" altLang="en-US" sz="2400" dirty="0">
                <a:solidFill>
                  <a:schemeClr val="tx1"/>
                </a:solidFill>
                <a:latin typeface="微软雅黑" pitchFamily="34" charset="-122"/>
                <a:ea typeface="微软雅黑" pitchFamily="34" charset="-122"/>
              </a:rPr>
              <a:t>、</a:t>
            </a:r>
            <a:r>
              <a:rPr lang="en-US" altLang="zh-CN" sz="2400" dirty="0">
                <a:solidFill>
                  <a:schemeClr val="tx1"/>
                </a:solidFill>
                <a:latin typeface="微软雅黑" pitchFamily="34" charset="-122"/>
                <a:ea typeface="微软雅黑" pitchFamily="34" charset="-122"/>
              </a:rPr>
              <a:t>6</a:t>
            </a:r>
            <a:r>
              <a:rPr lang="zh-CN" altLang="en-US" sz="2400" dirty="0">
                <a:solidFill>
                  <a:schemeClr val="tx1"/>
                </a:solidFill>
                <a:latin typeface="微软雅黑" pitchFamily="34" charset="-122"/>
                <a:ea typeface="微软雅黑" pitchFamily="34" charset="-122"/>
              </a:rPr>
              <a:t>月的再筛查等）；</a:t>
            </a:r>
            <a:endParaRPr lang="en-US" altLang="zh-CN" sz="2400" dirty="0">
              <a:solidFill>
                <a:schemeClr val="tx1"/>
              </a:solidFill>
              <a:latin typeface="微软雅黑" pitchFamily="34" charset="-122"/>
              <a:ea typeface="微软雅黑" pitchFamily="34" charset="-122"/>
            </a:endParaRPr>
          </a:p>
          <a:p>
            <a:pPr lvl="0" fontAlgn="base">
              <a:lnSpc>
                <a:spcPct val="150000"/>
              </a:lnSpc>
              <a:spcBef>
                <a:spcPct val="0"/>
              </a:spcBef>
              <a:spcAft>
                <a:spcPct val="0"/>
              </a:spcAft>
            </a:pPr>
            <a:r>
              <a:rPr lang="en-US" altLang="zh-CN" sz="2400" dirty="0">
                <a:solidFill>
                  <a:schemeClr val="tx1"/>
                </a:solidFill>
                <a:latin typeface="微软雅黑" pitchFamily="34" charset="-122"/>
                <a:ea typeface="微软雅黑" pitchFamily="34" charset="-122"/>
              </a:rPr>
              <a:t>4</a:t>
            </a:r>
            <a:r>
              <a:rPr lang="zh-CN" altLang="en-US" sz="2400" dirty="0">
                <a:solidFill>
                  <a:schemeClr val="tx1"/>
                </a:solidFill>
                <a:latin typeface="微软雅黑" pitchFamily="34" charset="-122"/>
                <a:ea typeface="微软雅黑" pitchFamily="34" charset="-122"/>
              </a:rPr>
              <a:t>、</a:t>
            </a:r>
            <a:r>
              <a:rPr lang="zh-CN" altLang="zh-CN" sz="2400" dirty="0">
                <a:solidFill>
                  <a:schemeClr val="tx1"/>
                </a:solidFill>
                <a:latin typeface="微软雅黑" pitchFamily="34" charset="-122"/>
                <a:ea typeface="微软雅黑" pitchFamily="34" charset="-122"/>
              </a:rPr>
              <a:t>学生及家长对病情的隐瞒</a:t>
            </a:r>
            <a:r>
              <a:rPr lang="zh-CN" altLang="en-US" sz="2400" dirty="0">
                <a:solidFill>
                  <a:schemeClr val="tx1"/>
                </a:solidFill>
                <a:latin typeface="微软雅黑" pitchFamily="34" charset="-122"/>
                <a:ea typeface="微软雅黑" pitchFamily="34" charset="-122"/>
              </a:rPr>
              <a:t>（不及时就医、不主动告知）。</a:t>
            </a: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1960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8"/>
          <p:cNvGrpSpPr>
            <a:grpSpLocks/>
          </p:cNvGrpSpPr>
          <p:nvPr/>
        </p:nvGrpSpPr>
        <p:grpSpPr bwMode="auto">
          <a:xfrm>
            <a:off x="5058485" y="2124646"/>
            <a:ext cx="647700" cy="454025"/>
            <a:chOff x="4604" y="757"/>
            <a:chExt cx="408" cy="286"/>
          </a:xfrm>
        </p:grpSpPr>
        <p:sp>
          <p:nvSpPr>
            <p:cNvPr id="8" name="AutoShape 129"/>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itchFamily="34" charset="-122"/>
                <a:ea typeface="微软雅黑" pitchFamily="34" charset="-122"/>
              </a:endParaRPr>
            </a:p>
          </p:txBody>
        </p:sp>
        <p:sp>
          <p:nvSpPr>
            <p:cNvPr id="9" name="AutoShape 130"/>
            <p:cNvSpPr>
              <a:spLocks noChangeArrowheads="1"/>
            </p:cNvSpPr>
            <p:nvPr/>
          </p:nvSpPr>
          <p:spPr bwMode="auto">
            <a:xfrm>
              <a:off x="4604" y="757"/>
              <a:ext cx="227" cy="196"/>
            </a:xfrm>
            <a:prstGeom prst="hexagon">
              <a:avLst>
                <a:gd name="adj" fmla="val 28954"/>
                <a:gd name="vf" fmla="val 115470"/>
              </a:avLst>
            </a:prstGeom>
            <a:solidFill>
              <a:srgbClr val="0066FF">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itchFamily="34" charset="-122"/>
                <a:ea typeface="微软雅黑" pitchFamily="34" charset="-122"/>
              </a:endParaRPr>
            </a:p>
          </p:txBody>
        </p:sp>
      </p:grpSp>
      <p:grpSp>
        <p:nvGrpSpPr>
          <p:cNvPr id="11" name="组合 10"/>
          <p:cNvGrpSpPr/>
          <p:nvPr/>
        </p:nvGrpSpPr>
        <p:grpSpPr>
          <a:xfrm>
            <a:off x="4355972" y="1419417"/>
            <a:ext cx="4044779" cy="853106"/>
            <a:chOff x="5535558" y="1311371"/>
            <a:chExt cx="4044779" cy="853106"/>
          </a:xfrm>
        </p:grpSpPr>
        <p:sp>
          <p:nvSpPr>
            <p:cNvPr id="12" name="TextBox 11"/>
            <p:cNvSpPr txBox="1"/>
            <p:nvPr/>
          </p:nvSpPr>
          <p:spPr>
            <a:xfrm>
              <a:off x="5620337" y="1311371"/>
              <a:ext cx="3960000" cy="841378"/>
            </a:xfrm>
            <a:prstGeom prst="roundRect">
              <a:avLst>
                <a:gd name="adj" fmla="val 8176"/>
              </a:avLst>
            </a:prstGeom>
            <a:noFill/>
            <a:ln w="19050">
              <a:solidFill>
                <a:schemeClr val="bg1">
                  <a:lumMod val="65000"/>
                </a:schemeClr>
              </a:solidFill>
            </a:ln>
          </p:spPr>
          <p:txBody>
            <a:bodyPr wrap="none" rtlCol="0" anchor="ctr">
              <a:noAutofit/>
            </a:bodyPr>
            <a:lstStyle/>
            <a:p>
              <a:pPr algn="ctr"/>
              <a:r>
                <a:rPr lang="zh-CN" altLang="zh-CN" sz="2400" b="1" dirty="0">
                  <a:latin typeface="微软雅黑" panose="020B0503020204020204" pitchFamily="34" charset="-122"/>
                  <a:ea typeface="微软雅黑" panose="020B0503020204020204" pitchFamily="34" charset="-122"/>
                </a:rPr>
                <a:t>什么是结核</a:t>
              </a:r>
              <a:r>
                <a:rPr lang="zh-CN" altLang="en-US" sz="2400" b="1" dirty="0">
                  <a:latin typeface="微软雅黑" panose="020B0503020204020204" pitchFamily="34" charset="-122"/>
                  <a:ea typeface="微软雅黑" panose="020B0503020204020204" pitchFamily="34" charset="-122"/>
                </a:rPr>
                <a:t>（肺结核）</a:t>
              </a:r>
              <a:r>
                <a:rPr lang="zh-CN" altLang="zh-CN" sz="2400" b="1" dirty="0">
                  <a:latin typeface="微软雅黑" panose="020B0503020204020204" pitchFamily="34" charset="-122"/>
                  <a:ea typeface="微软雅黑" panose="020B0503020204020204" pitchFamily="34" charset="-122"/>
                </a:rPr>
                <a:t>病</a:t>
              </a:r>
              <a:endParaRPr lang="zh-CN" altLang="en-US" sz="2400" b="1" dirty="0">
                <a:latin typeface="微软雅黑" pitchFamily="34" charset="-122"/>
                <a:ea typeface="微软雅黑" pitchFamily="34" charset="-122"/>
              </a:endParaRPr>
            </a:p>
          </p:txBody>
        </p:sp>
        <p:cxnSp>
          <p:nvCxnSpPr>
            <p:cNvPr id="13" name="直接连接符 12"/>
            <p:cNvCxnSpPr/>
            <p:nvPr/>
          </p:nvCxnSpPr>
          <p:spPr>
            <a:xfrm>
              <a:off x="5626508" y="1743788"/>
              <a:ext cx="0" cy="4206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流程图: 联系 13"/>
            <p:cNvSpPr/>
            <p:nvPr/>
          </p:nvSpPr>
          <p:spPr>
            <a:xfrm>
              <a:off x="5535558" y="1724471"/>
              <a:ext cx="169589" cy="169589"/>
            </a:xfrm>
            <a:prstGeom prst="flowChartConnector">
              <a:avLst/>
            </a:prstGeom>
            <a:solidFill>
              <a:srgbClr val="00B0F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cxnSp>
          <p:nvCxnSpPr>
            <p:cNvPr id="15" name="直接连接符 14"/>
            <p:cNvCxnSpPr/>
            <p:nvPr/>
          </p:nvCxnSpPr>
          <p:spPr>
            <a:xfrm>
              <a:off x="5632781" y="2152421"/>
              <a:ext cx="3213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373225" y="2384918"/>
            <a:ext cx="4044779" cy="853106"/>
            <a:chOff x="5535558" y="1311371"/>
            <a:chExt cx="4044779" cy="853106"/>
          </a:xfrm>
        </p:grpSpPr>
        <p:sp>
          <p:nvSpPr>
            <p:cNvPr id="17" name="TextBox 16"/>
            <p:cNvSpPr txBox="1"/>
            <p:nvPr/>
          </p:nvSpPr>
          <p:spPr>
            <a:xfrm>
              <a:off x="5620337" y="1311371"/>
              <a:ext cx="3960000" cy="841378"/>
            </a:xfrm>
            <a:prstGeom prst="roundRect">
              <a:avLst>
                <a:gd name="adj" fmla="val 8176"/>
              </a:avLst>
            </a:prstGeom>
            <a:noFill/>
            <a:ln w="19050">
              <a:solidFill>
                <a:schemeClr val="bg1">
                  <a:lumMod val="65000"/>
                </a:schemeClr>
              </a:solidFill>
            </a:ln>
          </p:spPr>
          <p:txBody>
            <a:bodyPr wrap="none" rtlCol="0" anchor="ctr">
              <a:noAutofit/>
            </a:bodyPr>
            <a:lstStyle/>
            <a:p>
              <a:pPr algn="ctr"/>
              <a:r>
                <a:rPr lang="zh-CN" altLang="en-US" sz="2400" b="1" dirty="0">
                  <a:latin typeface="微软雅黑" panose="020B0503020204020204" pitchFamily="34" charset="-122"/>
                  <a:ea typeface="微软雅黑" panose="020B0503020204020204" pitchFamily="34" charset="-122"/>
                </a:rPr>
                <a:t>疫情现状分析</a:t>
              </a:r>
            </a:p>
          </p:txBody>
        </p:sp>
        <p:cxnSp>
          <p:nvCxnSpPr>
            <p:cNvPr id="18" name="直接连接符 17"/>
            <p:cNvCxnSpPr/>
            <p:nvPr/>
          </p:nvCxnSpPr>
          <p:spPr>
            <a:xfrm>
              <a:off x="5626508" y="1743788"/>
              <a:ext cx="0" cy="4206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流程图: 联系 18"/>
            <p:cNvSpPr/>
            <p:nvPr/>
          </p:nvSpPr>
          <p:spPr>
            <a:xfrm>
              <a:off x="5535558" y="1724471"/>
              <a:ext cx="169589" cy="169589"/>
            </a:xfrm>
            <a:prstGeom prst="flowChartConnector">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cxnSp>
          <p:nvCxnSpPr>
            <p:cNvPr id="20" name="直接连接符 19"/>
            <p:cNvCxnSpPr/>
            <p:nvPr/>
          </p:nvCxnSpPr>
          <p:spPr>
            <a:xfrm>
              <a:off x="5632781" y="2148655"/>
              <a:ext cx="3213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4373225" y="3382040"/>
            <a:ext cx="4044779" cy="853106"/>
            <a:chOff x="5535558" y="1311371"/>
            <a:chExt cx="4044779" cy="853106"/>
          </a:xfrm>
        </p:grpSpPr>
        <p:sp>
          <p:nvSpPr>
            <p:cNvPr id="22" name="TextBox 21"/>
            <p:cNvSpPr txBox="1"/>
            <p:nvPr/>
          </p:nvSpPr>
          <p:spPr>
            <a:xfrm>
              <a:off x="5620337" y="1311371"/>
              <a:ext cx="3960000" cy="841378"/>
            </a:xfrm>
            <a:prstGeom prst="roundRect">
              <a:avLst>
                <a:gd name="adj" fmla="val 8176"/>
              </a:avLst>
            </a:prstGeom>
            <a:solidFill>
              <a:schemeClr val="bg1"/>
            </a:solidFill>
            <a:ln w="19050">
              <a:solidFill>
                <a:schemeClr val="bg1">
                  <a:lumMod val="65000"/>
                </a:schemeClr>
              </a:solidFill>
            </a:ln>
          </p:spPr>
          <p:txBody>
            <a:bodyPr wrap="none" rtlCol="0" anchor="ctr">
              <a:noAutofit/>
            </a:bodyPr>
            <a:lstStyle/>
            <a:p>
              <a:pPr algn="ctr"/>
              <a:r>
                <a:rPr lang="zh-CN" altLang="zh-CN" sz="2400" b="1" dirty="0">
                  <a:latin typeface="微软雅黑" panose="020B0503020204020204" pitchFamily="34" charset="-122"/>
                  <a:ea typeface="微软雅黑" panose="020B0503020204020204" pitchFamily="34" charset="-122"/>
                </a:rPr>
                <a:t>学校</a:t>
              </a:r>
              <a:r>
                <a:rPr lang="zh-CN" altLang="en-US" sz="2400" b="1" dirty="0">
                  <a:latin typeface="微软雅黑" panose="020B0503020204020204" pitchFamily="34" charset="-122"/>
                  <a:ea typeface="微软雅黑" panose="020B0503020204020204" pitchFamily="34" charset="-122"/>
                </a:rPr>
                <a:t>肺</a:t>
              </a:r>
              <a:r>
                <a:rPr lang="zh-CN" altLang="zh-CN" sz="2400" b="1" dirty="0">
                  <a:latin typeface="微软雅黑" panose="020B0503020204020204" pitchFamily="34" charset="-122"/>
                  <a:ea typeface="微软雅黑" panose="020B0503020204020204" pitchFamily="34" charset="-122"/>
                </a:rPr>
                <a:t>结核防控的主要内容</a:t>
              </a:r>
              <a:endParaRPr lang="zh-CN" altLang="en-US" sz="2400" b="1"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5626508" y="1743788"/>
              <a:ext cx="0" cy="4206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流程图: 联系 23"/>
            <p:cNvSpPr/>
            <p:nvPr/>
          </p:nvSpPr>
          <p:spPr>
            <a:xfrm>
              <a:off x="5535558" y="1724471"/>
              <a:ext cx="169589" cy="169589"/>
            </a:xfrm>
            <a:prstGeom prst="flowChartConnector">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cxnSp>
          <p:nvCxnSpPr>
            <p:cNvPr id="25" name="直接连接符 24"/>
            <p:cNvCxnSpPr/>
            <p:nvPr/>
          </p:nvCxnSpPr>
          <p:spPr>
            <a:xfrm>
              <a:off x="5632781" y="2148655"/>
              <a:ext cx="3213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4373225" y="4412132"/>
            <a:ext cx="4044779" cy="853106"/>
            <a:chOff x="5535558" y="1311371"/>
            <a:chExt cx="4044779" cy="853106"/>
          </a:xfrm>
        </p:grpSpPr>
        <p:sp>
          <p:nvSpPr>
            <p:cNvPr id="27" name="TextBox 26"/>
            <p:cNvSpPr txBox="1"/>
            <p:nvPr/>
          </p:nvSpPr>
          <p:spPr>
            <a:xfrm>
              <a:off x="5620337" y="1311371"/>
              <a:ext cx="3960000" cy="841378"/>
            </a:xfrm>
            <a:prstGeom prst="roundRect">
              <a:avLst>
                <a:gd name="adj" fmla="val 8176"/>
              </a:avLst>
            </a:prstGeom>
            <a:noFill/>
            <a:ln w="19050">
              <a:solidFill>
                <a:schemeClr val="bg1">
                  <a:lumMod val="65000"/>
                </a:schemeClr>
              </a:solidFill>
            </a:ln>
          </p:spPr>
          <p:txBody>
            <a:bodyPr wrap="none" rtlCol="0" anchor="ctr">
              <a:noAutofit/>
            </a:bodyPr>
            <a:lstStyle/>
            <a:p>
              <a:pPr algn="ctr"/>
              <a:r>
                <a:rPr lang="zh-CN" altLang="zh-CN" sz="2400" b="1" dirty="0">
                  <a:latin typeface="微软雅黑" panose="020B0503020204020204" pitchFamily="34" charset="-122"/>
                  <a:ea typeface="微软雅黑" panose="020B0503020204020204" pitchFamily="34" charset="-122"/>
                </a:rPr>
                <a:t>存在的主要问题和误区</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5626508" y="1743788"/>
              <a:ext cx="0" cy="4206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流程图: 联系 28"/>
            <p:cNvSpPr/>
            <p:nvPr/>
          </p:nvSpPr>
          <p:spPr>
            <a:xfrm>
              <a:off x="5535558" y="1724471"/>
              <a:ext cx="169589" cy="169589"/>
            </a:xfrm>
            <a:prstGeom prst="flowChartConnector">
              <a:avLst/>
            </a:prstGeom>
            <a:solidFill>
              <a:schemeClr val="accent2">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cxnSp>
          <p:nvCxnSpPr>
            <p:cNvPr id="30" name="直接连接符 29"/>
            <p:cNvCxnSpPr/>
            <p:nvPr/>
          </p:nvCxnSpPr>
          <p:spPr>
            <a:xfrm>
              <a:off x="5632781" y="2148655"/>
              <a:ext cx="3213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359454" y="2132832"/>
            <a:ext cx="4157663" cy="3262312"/>
            <a:chOff x="-27211" y="2542952"/>
            <a:chExt cx="4157663" cy="3262312"/>
          </a:xfrm>
        </p:grpSpPr>
        <p:grpSp>
          <p:nvGrpSpPr>
            <p:cNvPr id="32" name="Group 23"/>
            <p:cNvGrpSpPr>
              <a:grpSpLocks/>
            </p:cNvGrpSpPr>
            <p:nvPr/>
          </p:nvGrpSpPr>
          <p:grpSpPr bwMode="auto">
            <a:xfrm>
              <a:off x="-27211" y="4343177"/>
              <a:ext cx="636588" cy="454025"/>
              <a:chOff x="930" y="2254"/>
              <a:chExt cx="401" cy="286"/>
            </a:xfrm>
          </p:grpSpPr>
          <p:sp>
            <p:nvSpPr>
              <p:cNvPr id="122"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3"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4" name="Group 27"/>
            <p:cNvGrpSpPr>
              <a:grpSpLocks/>
            </p:cNvGrpSpPr>
            <p:nvPr/>
          </p:nvGrpSpPr>
          <p:grpSpPr bwMode="auto">
            <a:xfrm>
              <a:off x="476029" y="2542955"/>
              <a:ext cx="3654430" cy="2887664"/>
              <a:chOff x="1701" y="938"/>
              <a:chExt cx="2302" cy="1819"/>
            </a:xfrm>
          </p:grpSpPr>
          <p:sp>
            <p:nvSpPr>
              <p:cNvPr id="55"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6" name="Group 29"/>
              <p:cNvGrpSpPr>
                <a:grpSpLocks/>
              </p:cNvGrpSpPr>
              <p:nvPr/>
            </p:nvGrpSpPr>
            <p:grpSpPr bwMode="auto">
              <a:xfrm>
                <a:off x="1701" y="938"/>
                <a:ext cx="2302" cy="1819"/>
                <a:chOff x="1701" y="938"/>
                <a:chExt cx="2302" cy="1819"/>
              </a:xfrm>
            </p:grpSpPr>
            <p:grpSp>
              <p:nvGrpSpPr>
                <p:cNvPr id="57" name="Group 30"/>
                <p:cNvGrpSpPr>
                  <a:grpSpLocks/>
                </p:cNvGrpSpPr>
                <p:nvPr/>
              </p:nvGrpSpPr>
              <p:grpSpPr bwMode="auto">
                <a:xfrm>
                  <a:off x="1701" y="938"/>
                  <a:ext cx="2302" cy="1819"/>
                  <a:chOff x="1701" y="938"/>
                  <a:chExt cx="2302" cy="1819"/>
                </a:xfrm>
              </p:grpSpPr>
              <p:grpSp>
                <p:nvGrpSpPr>
                  <p:cNvPr id="59" name="Group 31"/>
                  <p:cNvGrpSpPr>
                    <a:grpSpLocks/>
                  </p:cNvGrpSpPr>
                  <p:nvPr/>
                </p:nvGrpSpPr>
                <p:grpSpPr bwMode="auto">
                  <a:xfrm>
                    <a:off x="1701" y="938"/>
                    <a:ext cx="2302" cy="1819"/>
                    <a:chOff x="1701" y="938"/>
                    <a:chExt cx="2302" cy="1819"/>
                  </a:xfrm>
                </p:grpSpPr>
                <p:sp>
                  <p:nvSpPr>
                    <p:cNvPr id="61"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 name="Group 33"/>
                    <p:cNvGrpSpPr>
                      <a:grpSpLocks/>
                    </p:cNvGrpSpPr>
                    <p:nvPr/>
                  </p:nvGrpSpPr>
                  <p:grpSpPr bwMode="auto">
                    <a:xfrm>
                      <a:off x="1701" y="938"/>
                      <a:ext cx="2302" cy="1819"/>
                      <a:chOff x="1704" y="931"/>
                      <a:chExt cx="2302" cy="1819"/>
                    </a:xfrm>
                  </p:grpSpPr>
                  <p:grpSp>
                    <p:nvGrpSpPr>
                      <p:cNvPr id="63" name="Group 34"/>
                      <p:cNvGrpSpPr>
                        <a:grpSpLocks/>
                      </p:cNvGrpSpPr>
                      <p:nvPr/>
                    </p:nvGrpSpPr>
                    <p:grpSpPr bwMode="auto">
                      <a:xfrm>
                        <a:off x="1704" y="931"/>
                        <a:ext cx="2302" cy="1819"/>
                        <a:chOff x="1704" y="931"/>
                        <a:chExt cx="2302" cy="1819"/>
                      </a:xfrm>
                    </p:grpSpPr>
                    <p:sp>
                      <p:nvSpPr>
                        <p:cNvPr id="67"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0" name="Group 38"/>
                        <p:cNvGrpSpPr>
                          <a:grpSpLocks/>
                        </p:cNvGrpSpPr>
                        <p:nvPr/>
                      </p:nvGrpSpPr>
                      <p:grpSpPr bwMode="auto">
                        <a:xfrm>
                          <a:off x="1704" y="931"/>
                          <a:ext cx="2302" cy="1819"/>
                          <a:chOff x="1704" y="931"/>
                          <a:chExt cx="2302" cy="1819"/>
                        </a:xfrm>
                      </p:grpSpPr>
                      <p:sp>
                        <p:nvSpPr>
                          <p:cNvPr id="71"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0"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9"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0"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9"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0"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4"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0"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8"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5" name="Group 110"/>
            <p:cNvGrpSpPr>
              <a:grpSpLocks/>
            </p:cNvGrpSpPr>
            <p:nvPr/>
          </p:nvGrpSpPr>
          <p:grpSpPr bwMode="auto">
            <a:xfrm>
              <a:off x="836393" y="2974754"/>
              <a:ext cx="638176" cy="636588"/>
              <a:chOff x="1519" y="1096"/>
              <a:chExt cx="402" cy="401"/>
            </a:xfrm>
          </p:grpSpPr>
          <p:sp>
            <p:nvSpPr>
              <p:cNvPr id="52"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6" name="Group 114"/>
            <p:cNvGrpSpPr>
              <a:grpSpLocks/>
            </p:cNvGrpSpPr>
            <p:nvPr/>
          </p:nvGrpSpPr>
          <p:grpSpPr bwMode="auto">
            <a:xfrm>
              <a:off x="2204825" y="2542952"/>
              <a:ext cx="647701" cy="454025"/>
              <a:chOff x="4604" y="757"/>
              <a:chExt cx="408" cy="286"/>
            </a:xfrm>
          </p:grpSpPr>
          <p:sp>
            <p:nvSpPr>
              <p:cNvPr id="50"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7" name="Group 117"/>
            <p:cNvGrpSpPr>
              <a:grpSpLocks/>
            </p:cNvGrpSpPr>
            <p:nvPr/>
          </p:nvGrpSpPr>
          <p:grpSpPr bwMode="auto">
            <a:xfrm>
              <a:off x="2781088" y="2974752"/>
              <a:ext cx="647701" cy="454025"/>
              <a:chOff x="4604" y="757"/>
              <a:chExt cx="408" cy="286"/>
            </a:xfrm>
          </p:grpSpPr>
          <p:sp>
            <p:nvSpPr>
              <p:cNvPr id="48"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8" name="Group 120"/>
            <p:cNvGrpSpPr>
              <a:grpSpLocks/>
            </p:cNvGrpSpPr>
            <p:nvPr/>
          </p:nvGrpSpPr>
          <p:grpSpPr bwMode="auto">
            <a:xfrm>
              <a:off x="2565181" y="4414614"/>
              <a:ext cx="638176" cy="636588"/>
              <a:chOff x="1519" y="1096"/>
              <a:chExt cx="402" cy="401"/>
            </a:xfrm>
          </p:grpSpPr>
          <p:sp>
            <p:nvSpPr>
              <p:cNvPr id="45"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9" name="Group 124"/>
            <p:cNvGrpSpPr>
              <a:grpSpLocks/>
            </p:cNvGrpSpPr>
            <p:nvPr/>
          </p:nvGrpSpPr>
          <p:grpSpPr bwMode="auto">
            <a:xfrm>
              <a:off x="907831" y="3982814"/>
              <a:ext cx="638176" cy="636588"/>
              <a:chOff x="1519" y="1096"/>
              <a:chExt cx="402" cy="401"/>
            </a:xfrm>
          </p:grpSpPr>
          <p:sp>
            <p:nvSpPr>
              <p:cNvPr id="42"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0" name="Oval 133"/>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Oval 169"/>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4" name="AutoShape 26"/>
          <p:cNvSpPr>
            <a:spLocks noChangeArrowheads="1"/>
          </p:cNvSpPr>
          <p:nvPr/>
        </p:nvSpPr>
        <p:spPr bwMode="auto">
          <a:xfrm>
            <a:off x="4788028" y="4053954"/>
            <a:ext cx="360362" cy="311150"/>
          </a:xfrm>
          <a:prstGeom prst="hexagon">
            <a:avLst>
              <a:gd name="adj" fmla="val 28954"/>
              <a:gd name="vf" fmla="val 115470"/>
            </a:avLst>
          </a:prstGeom>
          <a:solidFill>
            <a:schemeClr val="bg1">
              <a:lumMod val="75000"/>
              <a:alpha val="14117"/>
            </a:schemeClr>
          </a:solidFill>
          <a:ln w="9525">
            <a:solidFill>
              <a:schemeClr val="bg1"/>
            </a:solidFill>
            <a:miter lim="800000"/>
            <a:headEnd/>
            <a:tailEnd/>
          </a:ln>
          <a:effectLst/>
          <a:extLst/>
        </p:spPr>
        <p:txBody>
          <a:bodyPr wrap="none" anchor="ctr"/>
          <a:lstStyle/>
          <a:p>
            <a:endParaRPr lang="zh-CN" altLang="en-US">
              <a:latin typeface="微软雅黑" pitchFamily="34" charset="-122"/>
              <a:ea typeface="微软雅黑" pitchFamily="34" charset="-122"/>
            </a:endParaRPr>
          </a:p>
        </p:txBody>
      </p:sp>
      <p:sp>
        <p:nvSpPr>
          <p:cNvPr id="125" name="AutoShape 78"/>
          <p:cNvSpPr>
            <a:spLocks noChangeArrowheads="1"/>
          </p:cNvSpPr>
          <p:nvPr/>
        </p:nvSpPr>
        <p:spPr bwMode="auto">
          <a:xfrm>
            <a:off x="5075737" y="3383905"/>
            <a:ext cx="360363" cy="311150"/>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itchFamily="34" charset="-122"/>
              <a:ea typeface="微软雅黑" pitchFamily="34" charset="-122"/>
            </a:endParaRPr>
          </a:p>
        </p:txBody>
      </p:sp>
      <p:sp>
        <p:nvSpPr>
          <p:cNvPr id="126" name="AutoShape 78"/>
          <p:cNvSpPr>
            <a:spLocks noChangeArrowheads="1"/>
          </p:cNvSpPr>
          <p:nvPr/>
        </p:nvSpPr>
        <p:spPr bwMode="auto">
          <a:xfrm>
            <a:off x="4572004" y="4702026"/>
            <a:ext cx="360363" cy="311150"/>
          </a:xfrm>
          <a:prstGeom prst="hexagon">
            <a:avLst>
              <a:gd name="adj" fmla="val 28954"/>
              <a:gd name="vf" fmla="val 115470"/>
            </a:avLst>
          </a:prstGeom>
          <a:solidFill>
            <a:srgbClr val="AAE600">
              <a:alpha val="34118"/>
            </a:srgbClr>
          </a:solidFill>
          <a:ln w="9525">
            <a:solidFill>
              <a:schemeClr val="bg1"/>
            </a:solidFill>
            <a:miter lim="800000"/>
            <a:headEnd/>
            <a:tailEnd/>
          </a:ln>
          <a:effectLst/>
          <a:extLst/>
        </p:spPr>
        <p:txBody>
          <a:bodyPr wrap="none" anchor="ctr"/>
          <a:lstStyle/>
          <a:p>
            <a:endParaRPr lang="zh-CN" altLang="en-US">
              <a:latin typeface="微软雅黑" pitchFamily="34" charset="-122"/>
              <a:ea typeface="微软雅黑" pitchFamily="34" charset="-122"/>
            </a:endParaRPr>
          </a:p>
        </p:txBody>
      </p:sp>
      <p:sp>
        <p:nvSpPr>
          <p:cNvPr id="127" name="标题 1"/>
          <p:cNvSpPr>
            <a:spLocks noGrp="1"/>
          </p:cNvSpPr>
          <p:nvPr>
            <p:ph type="title"/>
          </p:nvPr>
        </p:nvSpPr>
        <p:spPr>
          <a:xfrm>
            <a:off x="518346" y="296594"/>
            <a:ext cx="3513584" cy="432056"/>
          </a:xfrm>
        </p:spPr>
        <p:txBody>
          <a:bodyPr>
            <a:normAutofit fontScale="90000"/>
          </a:bodyPr>
          <a:lstStyle/>
          <a:p>
            <a:r>
              <a:rPr lang="zh-CN" altLang="en-US" sz="3100" b="1" dirty="0">
                <a:latin typeface="微软雅黑" pitchFamily="34" charset="-122"/>
                <a:ea typeface="微软雅黑" pitchFamily="34" charset="-122"/>
              </a:rPr>
              <a:t>目录</a:t>
            </a:r>
            <a:r>
              <a:rPr lang="zh-CN" altLang="en-US" sz="3100" b="1" dirty="0">
                <a:solidFill>
                  <a:schemeClr val="bg1">
                    <a:lumMod val="65000"/>
                  </a:schemeClr>
                </a:solidFill>
                <a:latin typeface="微软雅黑" pitchFamily="34" charset="-122"/>
                <a:ea typeface="微软雅黑" pitchFamily="34" charset="-122"/>
              </a:rPr>
              <a:t> </a:t>
            </a:r>
            <a:r>
              <a:rPr lang="en-US" altLang="zh-CN" sz="2200" dirty="0">
                <a:solidFill>
                  <a:srgbClr val="FFC000"/>
                </a:solidFill>
                <a:latin typeface="微软雅黑" pitchFamily="34" charset="-122"/>
                <a:ea typeface="微软雅黑" pitchFamily="34" charset="-122"/>
                <a:cs typeface="Arial" pitchFamily="34" charset="0"/>
              </a:rPr>
              <a:t>CONTENTS</a:t>
            </a:r>
            <a:br>
              <a:rPr lang="zh-CN" altLang="en-US" sz="2200" dirty="0">
                <a:solidFill>
                  <a:srgbClr val="FFC000"/>
                </a:solidFill>
                <a:latin typeface="微软雅黑" pitchFamily="34" charset="-122"/>
                <a:ea typeface="微软雅黑" pitchFamily="34" charset="-122"/>
                <a:cs typeface="Arial" pitchFamily="34" charset="0"/>
              </a:rPr>
            </a:br>
            <a:endParaRPr lang="zh-CN" altLang="en-US" sz="2200" dirty="0">
              <a:solidFill>
                <a:schemeClr val="bg1">
                  <a:lumMod val="65000"/>
                </a:schemeClr>
              </a:solidFill>
              <a:ea typeface="微软雅黑" pitchFamily="34" charset="-122"/>
              <a:cs typeface="Arial Unicode MS" pitchFamily="34" charset="-122"/>
            </a:endParaRPr>
          </a:p>
        </p:txBody>
      </p:sp>
      <p:grpSp>
        <p:nvGrpSpPr>
          <p:cNvPr id="128"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3"/>
            <a:ext cx="8374214" cy="549905"/>
          </a:xfrm>
        </p:spPr>
        <p:txBody>
          <a:bodyPr>
            <a:noAutofit/>
          </a:bodyPr>
          <a:lstStyle/>
          <a:p>
            <a:r>
              <a:rPr lang="zh-CN" altLang="en-US" dirty="0">
                <a:latin typeface="微软雅黑" pitchFamily="34" charset="-122"/>
                <a:ea typeface="微软雅黑" pitchFamily="34" charset="-122"/>
              </a:rPr>
              <a:t>常州市疾控机构、定点医院联系方式</a:t>
            </a:r>
            <a:br>
              <a:rPr lang="zh-CN" altLang="en-US" dirty="0">
                <a:latin typeface="微软雅黑" pitchFamily="34" charset="-122"/>
                <a:ea typeface="微软雅黑" pitchFamily="34" charset="-122"/>
                <a:cs typeface="Arial" pitchFamily="34" charset="0"/>
              </a:rPr>
            </a:br>
            <a:endParaRPr lang="zh-CN" altLang="en-US"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242" name="Rectangle 2"/>
          <p:cNvSpPr>
            <a:spLocks noChangeArrowheads="1"/>
          </p:cNvSpPr>
          <p:nvPr/>
        </p:nvSpPr>
        <p:spPr bwMode="auto">
          <a:xfrm>
            <a:off x="467468" y="1008297"/>
            <a:ext cx="8317078" cy="5013039"/>
          </a:xfrm>
          <a:prstGeom prst="rect">
            <a:avLst/>
          </a:prstGeom>
          <a:solidFill>
            <a:schemeClr val="accent6">
              <a:lumMod val="20000"/>
              <a:lumOff val="80000"/>
              <a:alpha val="41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eaLnBrk="0" hangingPunct="0">
              <a:lnSpc>
                <a:spcPct val="150000"/>
              </a:lnSpc>
              <a:buFont typeface="Arial" charset="0"/>
              <a:buNone/>
              <a:defRPr/>
            </a:pPr>
            <a:r>
              <a:rPr lang="zh-CN" altLang="en-US" sz="2400" dirty="0">
                <a:solidFill>
                  <a:schemeClr val="tx1"/>
                </a:solidFill>
                <a:latin typeface="微软雅黑" pitchFamily="34" charset="-122"/>
                <a:ea typeface="微软雅黑" pitchFamily="34" charset="-122"/>
              </a:rPr>
              <a:t>疾控机构：</a:t>
            </a:r>
            <a:endParaRPr lang="en-US" altLang="zh-CN" sz="2400" dirty="0">
              <a:solidFill>
                <a:schemeClr val="tx1"/>
              </a:solidFill>
              <a:latin typeface="微软雅黑" pitchFamily="34" charset="-122"/>
              <a:ea typeface="微软雅黑" pitchFamily="34" charset="-122"/>
            </a:endParaRPr>
          </a:p>
          <a:p>
            <a:pPr eaLnBrk="0" hangingPunct="0">
              <a:lnSpc>
                <a:spcPct val="150000"/>
              </a:lnSpc>
              <a:buFont typeface="Arial" charset="0"/>
              <a:buNone/>
              <a:defRPr/>
            </a:pPr>
            <a:r>
              <a:rPr lang="zh-CN" altLang="en-US" sz="2400" dirty="0">
                <a:solidFill>
                  <a:schemeClr val="tx1"/>
                </a:solidFill>
                <a:latin typeface="微软雅黑" pitchFamily="34" charset="-122"/>
                <a:ea typeface="微软雅黑" pitchFamily="34" charset="-122"/>
              </a:rPr>
              <a:t>常州市疾控中心 </a:t>
            </a:r>
            <a:r>
              <a:rPr lang="en-US" altLang="zh-CN" sz="2400" dirty="0">
                <a:solidFill>
                  <a:schemeClr val="tx1"/>
                </a:solidFill>
                <a:latin typeface="微软雅黑" pitchFamily="34" charset="-122"/>
                <a:ea typeface="微软雅黑" pitchFamily="34" charset="-122"/>
              </a:rPr>
              <a:t>85382150</a:t>
            </a:r>
          </a:p>
          <a:p>
            <a:pPr eaLnBrk="0" hangingPunct="0">
              <a:lnSpc>
                <a:spcPct val="150000"/>
              </a:lnSpc>
              <a:buFont typeface="Arial" charset="0"/>
              <a:buNone/>
              <a:defRPr/>
            </a:pPr>
            <a:r>
              <a:rPr lang="zh-CN" altLang="en-US" sz="2400" dirty="0">
                <a:solidFill>
                  <a:schemeClr val="tx1"/>
                </a:solidFill>
                <a:latin typeface="微软雅黑" pitchFamily="34" charset="-122"/>
                <a:ea typeface="微软雅黑" pitchFamily="34" charset="-122"/>
              </a:rPr>
              <a:t>溧阳疾控中心 </a:t>
            </a:r>
            <a:r>
              <a:rPr lang="en-US" altLang="zh-CN" sz="2400" dirty="0">
                <a:solidFill>
                  <a:schemeClr val="tx1"/>
                </a:solidFill>
                <a:latin typeface="微软雅黑" pitchFamily="34" charset="-122"/>
                <a:ea typeface="微软雅黑" pitchFamily="34" charset="-122"/>
              </a:rPr>
              <a:t>87266123   </a:t>
            </a:r>
            <a:r>
              <a:rPr lang="zh-CN" altLang="en-US" sz="2400" dirty="0">
                <a:solidFill>
                  <a:schemeClr val="tx1"/>
                </a:solidFill>
                <a:latin typeface="微软雅黑" pitchFamily="34" charset="-122"/>
                <a:ea typeface="微软雅黑" pitchFamily="34" charset="-122"/>
              </a:rPr>
              <a:t>金坛疾控中心 </a:t>
            </a:r>
            <a:r>
              <a:rPr lang="en-US" altLang="zh-CN" sz="2400" dirty="0">
                <a:solidFill>
                  <a:schemeClr val="tx1"/>
                </a:solidFill>
                <a:latin typeface="微软雅黑" pitchFamily="34" charset="-122"/>
                <a:ea typeface="微软雅黑" pitchFamily="34" charset="-122"/>
              </a:rPr>
              <a:t>82813208</a:t>
            </a:r>
          </a:p>
          <a:p>
            <a:pPr eaLnBrk="0" hangingPunct="0">
              <a:lnSpc>
                <a:spcPct val="150000"/>
              </a:lnSpc>
              <a:buFont typeface="Arial" charset="0"/>
              <a:buNone/>
              <a:defRPr/>
            </a:pPr>
            <a:r>
              <a:rPr lang="zh-CN" altLang="en-US" sz="2400" dirty="0">
                <a:solidFill>
                  <a:schemeClr val="tx1"/>
                </a:solidFill>
                <a:latin typeface="微软雅黑" pitchFamily="34" charset="-122"/>
                <a:ea typeface="微软雅黑" pitchFamily="34" charset="-122"/>
              </a:rPr>
              <a:t>武进疾控中心 </a:t>
            </a:r>
            <a:r>
              <a:rPr lang="en-US" altLang="zh-CN" sz="2400" dirty="0">
                <a:solidFill>
                  <a:schemeClr val="tx1"/>
                </a:solidFill>
                <a:latin typeface="微软雅黑" pitchFamily="34" charset="-122"/>
                <a:ea typeface="微软雅黑" pitchFamily="34" charset="-122"/>
              </a:rPr>
              <a:t>89856913   </a:t>
            </a:r>
            <a:r>
              <a:rPr lang="zh-CN" altLang="en-US" sz="2400" dirty="0">
                <a:solidFill>
                  <a:schemeClr val="tx1"/>
                </a:solidFill>
                <a:latin typeface="微软雅黑" pitchFamily="34" charset="-122"/>
                <a:ea typeface="微软雅黑" pitchFamily="34" charset="-122"/>
              </a:rPr>
              <a:t>新北疾控中心 </a:t>
            </a:r>
            <a:r>
              <a:rPr lang="en-US" altLang="zh-CN" sz="2400" dirty="0">
                <a:solidFill>
                  <a:schemeClr val="tx1"/>
                </a:solidFill>
                <a:latin typeface="微软雅黑" pitchFamily="34" charset="-122"/>
                <a:ea typeface="微软雅黑" pitchFamily="34" charset="-122"/>
              </a:rPr>
              <a:t>85150919</a:t>
            </a:r>
          </a:p>
          <a:p>
            <a:pPr eaLnBrk="0" hangingPunct="0">
              <a:lnSpc>
                <a:spcPct val="150000"/>
              </a:lnSpc>
              <a:buFont typeface="Arial" charset="0"/>
              <a:buNone/>
              <a:defRPr/>
            </a:pPr>
            <a:r>
              <a:rPr lang="zh-CN" altLang="en-US" sz="2400" dirty="0">
                <a:solidFill>
                  <a:schemeClr val="tx1"/>
                </a:solidFill>
                <a:latin typeface="微软雅黑" pitchFamily="34" charset="-122"/>
                <a:ea typeface="微软雅黑" pitchFamily="34" charset="-122"/>
              </a:rPr>
              <a:t>天宁疾控中心 </a:t>
            </a:r>
            <a:r>
              <a:rPr lang="en-US" altLang="zh-CN" sz="2400" dirty="0">
                <a:solidFill>
                  <a:schemeClr val="tx1"/>
                </a:solidFill>
                <a:latin typeface="微软雅黑" pitchFamily="34" charset="-122"/>
                <a:ea typeface="微软雅黑" pitchFamily="34" charset="-122"/>
              </a:rPr>
              <a:t>81682358   </a:t>
            </a:r>
            <a:r>
              <a:rPr lang="zh-CN" altLang="en-US" sz="2400" dirty="0">
                <a:solidFill>
                  <a:schemeClr val="tx1"/>
                </a:solidFill>
                <a:latin typeface="微软雅黑" pitchFamily="34" charset="-122"/>
                <a:ea typeface="微软雅黑" pitchFamily="34" charset="-122"/>
              </a:rPr>
              <a:t>钟楼疾控中心 </a:t>
            </a:r>
            <a:r>
              <a:rPr lang="en-US" altLang="zh-CN" sz="2400" dirty="0">
                <a:solidFill>
                  <a:schemeClr val="tx1"/>
                </a:solidFill>
                <a:latin typeface="微软雅黑" pitchFamily="34" charset="-122"/>
                <a:ea typeface="微软雅黑" pitchFamily="34" charset="-122"/>
              </a:rPr>
              <a:t>86811633 </a:t>
            </a:r>
          </a:p>
          <a:p>
            <a:pPr eaLnBrk="0" hangingPunct="0">
              <a:lnSpc>
                <a:spcPct val="150000"/>
              </a:lnSpc>
              <a:buFont typeface="Arial" charset="0"/>
              <a:buNone/>
              <a:defRPr/>
            </a:pPr>
            <a:r>
              <a:rPr lang="zh-CN" altLang="en-US" sz="2400" dirty="0">
                <a:solidFill>
                  <a:schemeClr val="tx1"/>
                </a:solidFill>
                <a:latin typeface="微软雅黑" pitchFamily="34" charset="-122"/>
                <a:ea typeface="微软雅黑" pitchFamily="34" charset="-122"/>
              </a:rPr>
              <a:t>定点医院：</a:t>
            </a:r>
            <a:endParaRPr lang="en-US" altLang="zh-CN" sz="2400" dirty="0">
              <a:solidFill>
                <a:schemeClr val="tx1"/>
              </a:solidFill>
              <a:latin typeface="微软雅黑" pitchFamily="34" charset="-122"/>
              <a:ea typeface="微软雅黑" pitchFamily="34" charset="-122"/>
            </a:endParaRPr>
          </a:p>
          <a:p>
            <a:pPr eaLnBrk="0" hangingPunct="0">
              <a:lnSpc>
                <a:spcPct val="150000"/>
              </a:lnSpc>
              <a:buFont typeface="Arial" charset="0"/>
              <a:buNone/>
              <a:defRPr/>
            </a:pPr>
            <a:r>
              <a:rPr lang="zh-CN" altLang="en-US" sz="2400" dirty="0">
                <a:solidFill>
                  <a:schemeClr val="tx1"/>
                </a:solidFill>
                <a:latin typeface="微软雅黑" pitchFamily="34" charset="-122"/>
                <a:ea typeface="微软雅黑" pitchFamily="34" charset="-122"/>
              </a:rPr>
              <a:t>第三人民医院 </a:t>
            </a:r>
            <a:r>
              <a:rPr lang="en-US" altLang="zh-CN" sz="2400" dirty="0">
                <a:solidFill>
                  <a:schemeClr val="tx1"/>
                </a:solidFill>
                <a:latin typeface="微软雅黑" pitchFamily="34" charset="-122"/>
                <a:ea typeface="微软雅黑" pitchFamily="34" charset="-122"/>
              </a:rPr>
              <a:t>83016902</a:t>
            </a:r>
          </a:p>
          <a:p>
            <a:pPr eaLnBrk="0" hangingPunct="0">
              <a:lnSpc>
                <a:spcPct val="150000"/>
              </a:lnSpc>
              <a:defRPr/>
            </a:pPr>
            <a:r>
              <a:rPr lang="zh-CN" altLang="en-US" sz="2400" dirty="0">
                <a:solidFill>
                  <a:schemeClr val="tx1"/>
                </a:solidFill>
                <a:latin typeface="微软雅黑" pitchFamily="34" charset="-122"/>
                <a:ea typeface="微软雅黑" pitchFamily="34" charset="-122"/>
              </a:rPr>
              <a:t>溧阳人民医院</a:t>
            </a:r>
            <a:r>
              <a:rPr lang="en-US" altLang="zh-CN" sz="2400" dirty="0">
                <a:solidFill>
                  <a:schemeClr val="tx1"/>
                </a:solidFill>
                <a:latin typeface="微软雅黑" pitchFamily="34" charset="-122"/>
                <a:ea typeface="微软雅黑" pitchFamily="34" charset="-122"/>
              </a:rPr>
              <a:t> 87039267   </a:t>
            </a:r>
            <a:r>
              <a:rPr lang="zh-CN" altLang="en-US" sz="2400" dirty="0">
                <a:solidFill>
                  <a:schemeClr val="tx1"/>
                </a:solidFill>
                <a:latin typeface="微软雅黑" pitchFamily="34" charset="-122"/>
                <a:ea typeface="微软雅黑" pitchFamily="34" charset="-122"/>
              </a:rPr>
              <a:t>金坛人民医院 </a:t>
            </a:r>
            <a:r>
              <a:rPr lang="en-US" altLang="zh-CN" sz="2400" dirty="0">
                <a:solidFill>
                  <a:schemeClr val="tx1"/>
                </a:solidFill>
                <a:latin typeface="微软雅黑" pitchFamily="34" charset="-122"/>
                <a:ea typeface="微软雅黑" pitchFamily="34" charset="-122"/>
              </a:rPr>
              <a:t>82883623</a:t>
            </a:r>
            <a:endParaRPr lang="zh-CN" altLang="en-US" sz="2400" dirty="0">
              <a:solidFill>
                <a:schemeClr val="tx1"/>
              </a:solidFill>
              <a:latin typeface="微软雅黑" pitchFamily="34" charset="-122"/>
              <a:ea typeface="微软雅黑" pitchFamily="34" charset="-122"/>
            </a:endParaRPr>
          </a:p>
          <a:p>
            <a:pPr eaLnBrk="0" hangingPunct="0">
              <a:lnSpc>
                <a:spcPct val="150000"/>
              </a:lnSpc>
              <a:buFont typeface="Arial" charset="0"/>
              <a:buNone/>
              <a:defRPr/>
            </a:pPr>
            <a:r>
              <a:rPr lang="zh-CN" altLang="en-US" sz="2400" dirty="0">
                <a:solidFill>
                  <a:schemeClr val="tx1"/>
                </a:solidFill>
                <a:latin typeface="微软雅黑" pitchFamily="34" charset="-122"/>
                <a:ea typeface="微软雅黑" pitchFamily="34" charset="-122"/>
              </a:rPr>
              <a:t>武进中医院 </a:t>
            </a:r>
            <a:r>
              <a:rPr lang="en-US" altLang="zh-CN" sz="2400" dirty="0">
                <a:solidFill>
                  <a:schemeClr val="tx1"/>
                </a:solidFill>
                <a:latin typeface="微软雅黑" pitchFamily="34" charset="-122"/>
                <a:ea typeface="微软雅黑" pitchFamily="34" charset="-122"/>
              </a:rPr>
              <a:t>86582621</a:t>
            </a: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3315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400044">
            <a:off x="-269522" y="725513"/>
            <a:ext cx="4999037"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B4EE8F2D-61F4-4321-856F-07CED74E2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56" y="725513"/>
            <a:ext cx="4999037"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内容占位符 2">
            <a:extLst>
              <a:ext uri="{FF2B5EF4-FFF2-40B4-BE49-F238E27FC236}">
                <a16:creationId xmlns:a16="http://schemas.microsoft.com/office/drawing/2014/main" id="{A4EB86D3-C54B-4FCC-AD54-81AEF7561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678" y="0"/>
            <a:ext cx="4680520" cy="62392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矩形 1">
            <a:extLst>
              <a:ext uri="{FF2B5EF4-FFF2-40B4-BE49-F238E27FC236}">
                <a16:creationId xmlns:a16="http://schemas.microsoft.com/office/drawing/2014/main" id="{7F9E96DB-220E-4941-A2FA-A18DF71F103F}"/>
              </a:ext>
            </a:extLst>
          </p:cNvPr>
          <p:cNvSpPr/>
          <p:nvPr/>
        </p:nvSpPr>
        <p:spPr>
          <a:xfrm>
            <a:off x="7287546" y="742887"/>
            <a:ext cx="432056" cy="4832092"/>
          </a:xfrm>
          <a:prstGeom prst="rect">
            <a:avLst/>
          </a:prstGeom>
        </p:spPr>
        <p:txBody>
          <a:bodyPr wrap="square">
            <a:spAutoFit/>
          </a:bodyPr>
          <a:lstStyle/>
          <a:p>
            <a:r>
              <a:rPr lang="zh-CN" altLang="en-US" sz="4400" kern="10" dirty="0">
                <a:ln w="9525">
                  <a:solidFill>
                    <a:srgbClr val="800000"/>
                  </a:solidFill>
                  <a:round/>
                  <a:headEnd/>
                  <a:tailEnd/>
                </a:ln>
                <a:solidFill>
                  <a:srgbClr val="800000"/>
                </a:solidFill>
                <a:effectLst>
                  <a:outerShdw dist="35921" dir="2700000" algn="ctr" rotWithShape="0">
                    <a:srgbClr val="B2B2B2">
                      <a:alpha val="79999"/>
                    </a:srgbClr>
                  </a:outerShdw>
                </a:effectLst>
                <a:latin typeface="华文彩云" panose="02010800040101010101" pitchFamily="2" charset="-122"/>
                <a:ea typeface="华文彩云" panose="02010800040101010101" pitchFamily="2" charset="-122"/>
              </a:rPr>
              <a:t>携手消除结核病</a:t>
            </a:r>
            <a:endParaRPr lang="zh-CN" altLang="en-US" sz="44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anim calcmode="lin" valueType="num">
                                      <p:cBhvr>
                                        <p:cTn id="10" dur="2000" fill="hold"/>
                                        <p:tgtEl>
                                          <p:spTgt spid="4"/>
                                        </p:tgtEl>
                                        <p:attrNameLst>
                                          <p:attrName>ppt_x</p:attrName>
                                        </p:attrNameLst>
                                      </p:cBhvr>
                                      <p:tavLst>
                                        <p:tav tm="0">
                                          <p:val>
                                            <p:fltVal val="0.5"/>
                                          </p:val>
                                        </p:tav>
                                        <p:tav tm="100000">
                                          <p:val>
                                            <p:strVal val="#ppt_x"/>
                                          </p:val>
                                        </p:tav>
                                      </p:tavLst>
                                    </p:anim>
                                    <p:anim calcmode="lin" valueType="num">
                                      <p:cBhvr>
                                        <p:cTn id="11"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5" y="296594"/>
            <a:ext cx="5889893" cy="432056"/>
          </a:xfrm>
        </p:spPr>
        <p:txBody>
          <a:bodyPr>
            <a:normAutofit fontScale="90000"/>
          </a:bodyPr>
          <a:lstStyle/>
          <a:p>
            <a:r>
              <a:rPr lang="zh-CN" altLang="en-US" sz="4400" dirty="0">
                <a:latin typeface="微软雅黑" pitchFamily="34" charset="-122"/>
                <a:ea typeface="微软雅黑" pitchFamily="34" charset="-122"/>
                <a:cs typeface="Arial" pitchFamily="34" charset="0"/>
              </a:rPr>
              <a:t>什么是结核（肺结核）病</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15863" y="1160706"/>
            <a:ext cx="7831904" cy="3170099"/>
          </a:xfrm>
          <a:prstGeom prst="rect">
            <a:avLst/>
          </a:prstGeom>
          <a:noFill/>
        </p:spPr>
        <p:txBody>
          <a:bodyPr wrap="square" rtlCol="0">
            <a:spAutoFit/>
          </a:bodyPr>
          <a:lstStyle/>
          <a:p>
            <a:pPr>
              <a:buClr>
                <a:schemeClr val="tx1"/>
              </a:buClr>
              <a:buFont typeface="Wingdings" pitchFamily="2" charset="2"/>
              <a:buChar char="·"/>
            </a:pPr>
            <a:r>
              <a:rPr lang="zh-CN" altLang="en-US" sz="4000" dirty="0"/>
              <a:t>人类历史上最古老的疾病之一</a:t>
            </a:r>
          </a:p>
          <a:p>
            <a:pPr>
              <a:buClr>
                <a:schemeClr val="tx1"/>
              </a:buClr>
              <a:buFont typeface="Wingdings" pitchFamily="2" charset="2"/>
              <a:buChar char="N"/>
            </a:pPr>
            <a:r>
              <a:rPr lang="zh-CN" altLang="en-US" sz="4000" dirty="0">
                <a:latin typeface="Arial"/>
              </a:rPr>
              <a:t>“</a:t>
            </a:r>
            <a:r>
              <a:rPr lang="zh-CN" altLang="en-US" sz="4000" dirty="0"/>
              <a:t>十痨九死</a:t>
            </a:r>
            <a:r>
              <a:rPr lang="zh-CN" altLang="en-US" sz="4000" dirty="0">
                <a:latin typeface="Arial"/>
              </a:rPr>
              <a:t>”；</a:t>
            </a:r>
            <a:endParaRPr lang="en-US" altLang="zh-CN" sz="4000" dirty="0">
              <a:latin typeface="Arial"/>
            </a:endParaRPr>
          </a:p>
          <a:p>
            <a:pPr>
              <a:buClr>
                <a:schemeClr val="tx1"/>
              </a:buClr>
              <a:buFont typeface="Wingdings" pitchFamily="2" charset="2"/>
              <a:buChar char="N"/>
            </a:pPr>
            <a:r>
              <a:rPr lang="zh-CN" altLang="en-US" sz="4000" dirty="0">
                <a:latin typeface="Arial"/>
              </a:rPr>
              <a:t>“</a:t>
            </a:r>
            <a:r>
              <a:rPr lang="zh-CN" altLang="en-US" sz="4000" dirty="0"/>
              <a:t>东亚病夫</a:t>
            </a:r>
            <a:r>
              <a:rPr lang="zh-CN" altLang="en-US" sz="4000" dirty="0">
                <a:latin typeface="Arial"/>
              </a:rPr>
              <a:t>”；</a:t>
            </a:r>
            <a:endParaRPr lang="zh-CN" altLang="en-US" sz="4000" dirty="0"/>
          </a:p>
          <a:p>
            <a:pPr>
              <a:buClr>
                <a:schemeClr val="tx1"/>
              </a:buClr>
              <a:buFont typeface="Wingdings" pitchFamily="2" charset="2"/>
              <a:buChar char="N"/>
            </a:pPr>
            <a:r>
              <a:rPr lang="zh-CN" altLang="en-US" sz="4000" dirty="0"/>
              <a:t>辛追、鲁迅、林徽因、肖邦、歌德、林黛玉</a:t>
            </a:r>
            <a:r>
              <a:rPr lang="en-US" altLang="zh-CN" sz="4000" dirty="0"/>
              <a:t>……</a:t>
            </a:r>
          </a:p>
        </p:txBody>
      </p:sp>
    </p:spTree>
    <p:extLst>
      <p:ext uri="{BB962C8B-B14F-4D97-AF65-F5344CB8AC3E}">
        <p14:creationId xmlns:p14="http://schemas.microsoft.com/office/powerpoint/2010/main" val="3002065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4" y="296594"/>
            <a:ext cx="5997907" cy="432056"/>
          </a:xfrm>
        </p:spPr>
        <p:txBody>
          <a:bodyPr>
            <a:normAutofit fontScale="90000"/>
          </a:bodyPr>
          <a:lstStyle/>
          <a:p>
            <a:r>
              <a:rPr lang="zh-CN" altLang="en-US" sz="4400" dirty="0">
                <a:latin typeface="微软雅黑" pitchFamily="34" charset="-122"/>
                <a:ea typeface="微软雅黑" pitchFamily="34" charset="-122"/>
                <a:cs typeface="Arial" pitchFamily="34" charset="0"/>
              </a:rPr>
              <a:t>什么是结核（肺结核）病</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555333" y="4143973"/>
            <a:ext cx="937167" cy="927979"/>
            <a:chOff x="1526720" y="2028829"/>
            <a:chExt cx="937167" cy="927979"/>
          </a:xfrm>
        </p:grpSpPr>
        <p:sp>
          <p:nvSpPr>
            <p:cNvPr id="16" name="椭圆 15"/>
            <p:cNvSpPr/>
            <p:nvPr/>
          </p:nvSpPr>
          <p:spPr bwMode="auto">
            <a:xfrm>
              <a:off x="1526720" y="2028829"/>
              <a:ext cx="937167" cy="927979"/>
            </a:xfrm>
            <a:prstGeom prst="ellipse">
              <a:avLst/>
            </a:prstGeom>
            <a:solidFill>
              <a:schemeClr val="bg1">
                <a:lumMod val="95000"/>
              </a:schemeClr>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zh-CN" altLang="en-US" dirty="0">
                <a:solidFill>
                  <a:schemeClr val="bg1">
                    <a:alpha val="99000"/>
                  </a:schemeClr>
                </a:solidFill>
              </a:endParaRPr>
            </a:p>
          </p:txBody>
        </p:sp>
        <p:sp>
          <p:nvSpPr>
            <p:cNvPr id="17" name="椭圆 16"/>
            <p:cNvSpPr/>
            <p:nvPr/>
          </p:nvSpPr>
          <p:spPr bwMode="auto">
            <a:xfrm>
              <a:off x="1857943" y="2373756"/>
              <a:ext cx="248966" cy="238123"/>
            </a:xfrm>
            <a:prstGeom prst="ellipse">
              <a:avLst/>
            </a:prstGeom>
            <a:solidFill>
              <a:srgbClr val="00B0F0"/>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zh-CN" altLang="en-US" dirty="0">
                <a:solidFill>
                  <a:schemeClr val="bg1">
                    <a:alpha val="99000"/>
                  </a:schemeClr>
                </a:solidFill>
              </a:endParaRPr>
            </a:p>
          </p:txBody>
        </p:sp>
      </p:grpSp>
      <p:grpSp>
        <p:nvGrpSpPr>
          <p:cNvPr id="18" name="组合 17"/>
          <p:cNvGrpSpPr/>
          <p:nvPr/>
        </p:nvGrpSpPr>
        <p:grpSpPr>
          <a:xfrm rot="20524013">
            <a:off x="4044401" y="2038542"/>
            <a:ext cx="937167" cy="927979"/>
            <a:chOff x="1526720" y="2028829"/>
            <a:chExt cx="937167" cy="927979"/>
          </a:xfrm>
        </p:grpSpPr>
        <p:sp>
          <p:nvSpPr>
            <p:cNvPr id="21" name="椭圆 20"/>
            <p:cNvSpPr/>
            <p:nvPr/>
          </p:nvSpPr>
          <p:spPr bwMode="auto">
            <a:xfrm>
              <a:off x="1526720" y="2028829"/>
              <a:ext cx="937167" cy="927979"/>
            </a:xfrm>
            <a:prstGeom prst="ellipse">
              <a:avLst/>
            </a:prstGeom>
            <a:solidFill>
              <a:schemeClr val="bg1">
                <a:lumMod val="95000"/>
              </a:schemeClr>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zh-CN" altLang="en-US" dirty="0">
                <a:solidFill>
                  <a:schemeClr val="bg1">
                    <a:alpha val="99000"/>
                  </a:schemeClr>
                </a:solidFill>
              </a:endParaRPr>
            </a:p>
          </p:txBody>
        </p:sp>
        <p:sp>
          <p:nvSpPr>
            <p:cNvPr id="22" name="椭圆 21"/>
            <p:cNvSpPr/>
            <p:nvPr/>
          </p:nvSpPr>
          <p:spPr bwMode="auto">
            <a:xfrm>
              <a:off x="1857943" y="2373756"/>
              <a:ext cx="248966" cy="238123"/>
            </a:xfrm>
            <a:prstGeom prst="ellipse">
              <a:avLst/>
            </a:prstGeom>
            <a:solidFill>
              <a:srgbClr val="FFC000"/>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zh-CN" altLang="en-US" dirty="0">
                <a:solidFill>
                  <a:schemeClr val="bg1">
                    <a:alpha val="99000"/>
                  </a:schemeClr>
                </a:solidFill>
              </a:endParaRPr>
            </a:p>
          </p:txBody>
        </p:sp>
      </p:grpSp>
      <p:cxnSp>
        <p:nvCxnSpPr>
          <p:cNvPr id="29" name="直接连接符 28"/>
          <p:cNvCxnSpPr/>
          <p:nvPr/>
        </p:nvCxnSpPr>
        <p:spPr>
          <a:xfrm flipV="1">
            <a:off x="3135522" y="4068213"/>
            <a:ext cx="860414" cy="463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flipH="1" flipV="1">
            <a:off x="4176000" y="2924854"/>
            <a:ext cx="6223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1440" y="4725168"/>
            <a:ext cx="3948123" cy="1003352"/>
          </a:xfrm>
          <a:prstGeom prst="rect">
            <a:avLst/>
          </a:prstGeom>
        </p:spPr>
        <p:txBody>
          <a:bodyPr vert="horz" wrap="square" lIns="0" tIns="0" rIns="0" bIns="0" rtlCol="0">
            <a:spAutoFit/>
          </a:bodyPr>
          <a:lstStyle/>
          <a:p>
            <a:pPr marL="460375" indent="-460375" algn="ctr">
              <a:lnSpc>
                <a:spcPct val="90000"/>
              </a:lnSpc>
              <a:spcBef>
                <a:spcPct val="20000"/>
              </a:spcBef>
              <a:buSzPct val="100000"/>
            </a:pPr>
            <a:r>
              <a:rPr lang="zh-CN" altLang="en-US" sz="2800" b="1" dirty="0">
                <a:gradFill>
                  <a:gsLst>
                    <a:gs pos="0">
                      <a:schemeClr val="tx1"/>
                    </a:gs>
                    <a:gs pos="100000">
                      <a:schemeClr val="tx1"/>
                    </a:gs>
                  </a:gsLst>
                  <a:lin ang="54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latin typeface="微软雅黑" pitchFamily="34" charset="-122"/>
                <a:ea typeface="微软雅黑" pitchFamily="34" charset="-122"/>
                <a:cs typeface="Arial" pitchFamily="34" charset="0"/>
              </a:rPr>
              <a:t>好发部位</a:t>
            </a:r>
            <a:endParaRPr lang="en-US" altLang="zh-CN" sz="2800" b="1" dirty="0">
              <a:gradFill>
                <a:gsLst>
                  <a:gs pos="0">
                    <a:schemeClr val="tx1"/>
                  </a:gs>
                  <a:gs pos="100000">
                    <a:schemeClr val="tx1"/>
                  </a:gs>
                </a:gsLst>
                <a:lin ang="54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latin typeface="微软雅黑" pitchFamily="34" charset="-122"/>
              <a:ea typeface="微软雅黑" pitchFamily="34" charset="-122"/>
              <a:cs typeface="Arial" pitchFamily="34" charset="0"/>
            </a:endParaRPr>
          </a:p>
          <a:p>
            <a:pPr>
              <a:lnSpc>
                <a:spcPct val="90000"/>
              </a:lnSpc>
              <a:spcBef>
                <a:spcPct val="20000"/>
              </a:spcBef>
              <a:buSzPct val="100000"/>
            </a:pPr>
            <a:r>
              <a:rPr lang="zh-CN" altLang="en-US" sz="2000" dirty="0"/>
              <a:t>除牙齿、毛发、指甲外全身各种器官，主要侵犯肺脏，称为</a:t>
            </a:r>
            <a:r>
              <a:rPr lang="zh-CN" altLang="en-US" sz="2000" u="sng" dirty="0">
                <a:solidFill>
                  <a:srgbClr val="FF0000"/>
                </a:solidFill>
                <a:effectLst>
                  <a:outerShdw blurRad="38100" dist="38100" dir="2700000" algn="tl">
                    <a:srgbClr val="000000">
                      <a:alpha val="43137"/>
                    </a:srgbClr>
                  </a:outerShdw>
                </a:effectLst>
              </a:rPr>
              <a:t>肺结核病</a:t>
            </a:r>
            <a:endParaRPr lang="zh-CN" altLang="en-US" sz="2000" dirty="0">
              <a:latin typeface="微软雅黑" pitchFamily="34" charset="-122"/>
              <a:ea typeface="微软雅黑" pitchFamily="34" charset="-122"/>
            </a:endParaRPr>
          </a:p>
        </p:txBody>
      </p:sp>
      <p:sp>
        <p:nvSpPr>
          <p:cNvPr id="34" name="TextBox 33"/>
          <p:cNvSpPr txBox="1"/>
          <p:nvPr/>
        </p:nvSpPr>
        <p:spPr>
          <a:xfrm>
            <a:off x="2303706" y="1592762"/>
            <a:ext cx="4428574" cy="726353"/>
          </a:xfrm>
          <a:prstGeom prst="rect">
            <a:avLst/>
          </a:prstGeom>
        </p:spPr>
        <p:txBody>
          <a:bodyPr vert="horz" wrap="square" lIns="0" tIns="0" rIns="0" bIns="0" rtlCol="0">
            <a:spAutoFit/>
          </a:bodyPr>
          <a:lstStyle/>
          <a:p>
            <a:pPr marL="460375" indent="-460375" algn="ctr">
              <a:lnSpc>
                <a:spcPct val="90000"/>
              </a:lnSpc>
              <a:spcBef>
                <a:spcPct val="20000"/>
              </a:spcBef>
              <a:buSzPct val="100000"/>
            </a:pPr>
            <a:r>
              <a:rPr kumimoji="0" lang="zh-CN" altLang="en-US" sz="2800" b="1" i="0" u="none" strike="noStrike" kern="1200" cap="none" spc="0" normalizeH="0" baseline="0" noProof="0" dirty="0">
                <a:ln>
                  <a:noFill/>
                </a:ln>
                <a:gradFill>
                  <a:gsLst>
                    <a:gs pos="0">
                      <a:schemeClr val="tx1"/>
                    </a:gs>
                    <a:gs pos="100000">
                      <a:schemeClr val="tx1"/>
                    </a:gs>
                  </a:gsLst>
                  <a:lin ang="54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uLnTx/>
                <a:uFillTx/>
                <a:latin typeface="微软雅黑" pitchFamily="34" charset="-122"/>
                <a:ea typeface="微软雅黑" pitchFamily="34" charset="-122"/>
                <a:cs typeface="Arial" pitchFamily="34" charset="0"/>
              </a:rPr>
              <a:t>病原体</a:t>
            </a:r>
            <a:endParaRPr kumimoji="0" lang="en-US" altLang="zh-CN" sz="2800" b="1" i="0" u="none" strike="noStrike" kern="1200" cap="none" spc="0" normalizeH="0" baseline="0" noProof="0" dirty="0">
              <a:ln>
                <a:noFill/>
              </a:ln>
              <a:gradFill>
                <a:gsLst>
                  <a:gs pos="0">
                    <a:schemeClr val="tx1"/>
                  </a:gs>
                  <a:gs pos="100000">
                    <a:schemeClr val="tx1"/>
                  </a:gs>
                </a:gsLst>
                <a:lin ang="54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uLnTx/>
              <a:uFillTx/>
              <a:latin typeface="微软雅黑" pitchFamily="34" charset="-122"/>
              <a:ea typeface="微软雅黑" pitchFamily="34" charset="-122"/>
              <a:cs typeface="Arial" pitchFamily="34" charset="0"/>
            </a:endParaRPr>
          </a:p>
          <a:p>
            <a:pPr marL="460375" indent="-460375" algn="ctr">
              <a:lnSpc>
                <a:spcPct val="90000"/>
              </a:lnSpc>
              <a:spcBef>
                <a:spcPct val="20000"/>
              </a:spcBef>
              <a:buSzPct val="100000"/>
            </a:pPr>
            <a:r>
              <a:rPr lang="zh-CN" altLang="en-US" sz="2000" dirty="0"/>
              <a:t>结核分枝杆菌：繁殖缓慢，生存能力强</a:t>
            </a:r>
            <a:endParaRPr kumimoji="0" lang="zh-CN" altLang="en-US" sz="2000" i="0" u="none" strike="noStrike" kern="1200" cap="none" spc="0" normalizeH="0" baseline="0" noProof="0" dirty="0">
              <a:ln>
                <a:noFill/>
              </a:ln>
              <a:gradFill>
                <a:gsLst>
                  <a:gs pos="0">
                    <a:schemeClr val="tx1"/>
                  </a:gs>
                  <a:gs pos="100000">
                    <a:schemeClr val="tx1"/>
                  </a:gs>
                </a:gsLst>
                <a:lin ang="54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uLnTx/>
              <a:uFillTx/>
              <a:latin typeface="微软雅黑" pitchFamily="34" charset="-122"/>
              <a:ea typeface="微软雅黑" pitchFamily="34" charset="-122"/>
              <a:cs typeface="Arial" pitchFamily="34" charset="0"/>
            </a:endParaRPr>
          </a:p>
        </p:txBody>
      </p:sp>
      <p:grpSp>
        <p:nvGrpSpPr>
          <p:cNvPr id="39" name="组合 38"/>
          <p:cNvGrpSpPr/>
          <p:nvPr/>
        </p:nvGrpSpPr>
        <p:grpSpPr>
          <a:xfrm rot="15872088">
            <a:off x="5449481" y="4190628"/>
            <a:ext cx="937167" cy="927979"/>
            <a:chOff x="1526720" y="2028829"/>
            <a:chExt cx="937167" cy="927979"/>
          </a:xfrm>
        </p:grpSpPr>
        <p:sp>
          <p:nvSpPr>
            <p:cNvPr id="40" name="椭圆 39"/>
            <p:cNvSpPr/>
            <p:nvPr/>
          </p:nvSpPr>
          <p:spPr bwMode="auto">
            <a:xfrm>
              <a:off x="1526720" y="2028829"/>
              <a:ext cx="937167" cy="927979"/>
            </a:xfrm>
            <a:prstGeom prst="ellipse">
              <a:avLst/>
            </a:prstGeom>
            <a:solidFill>
              <a:schemeClr val="bg1">
                <a:lumMod val="95000"/>
              </a:schemeClr>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zh-CN" altLang="en-US" dirty="0">
                <a:solidFill>
                  <a:schemeClr val="bg1">
                    <a:alpha val="99000"/>
                  </a:schemeClr>
                </a:solidFill>
              </a:endParaRPr>
            </a:p>
          </p:txBody>
        </p:sp>
        <p:sp>
          <p:nvSpPr>
            <p:cNvPr id="41" name="椭圆 40"/>
            <p:cNvSpPr/>
            <p:nvPr/>
          </p:nvSpPr>
          <p:spPr bwMode="auto">
            <a:xfrm>
              <a:off x="1868829" y="2373756"/>
              <a:ext cx="248966" cy="238123"/>
            </a:xfrm>
            <a:prstGeom prst="ellipse">
              <a:avLst/>
            </a:prstGeom>
            <a:solidFill>
              <a:schemeClr val="tx2">
                <a:lumMod val="40000"/>
                <a:lumOff val="60000"/>
              </a:schemeClr>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zh-CN" altLang="en-US" dirty="0">
                <a:solidFill>
                  <a:schemeClr val="bg1">
                    <a:alpha val="99000"/>
                  </a:schemeClr>
                </a:solidFill>
              </a:endParaRPr>
            </a:p>
          </p:txBody>
        </p:sp>
      </p:grpSp>
      <p:cxnSp>
        <p:nvCxnSpPr>
          <p:cNvPr id="42" name="直接连接符 41"/>
          <p:cNvCxnSpPr>
            <a:cxnSpLocks/>
          </p:cNvCxnSpPr>
          <p:nvPr/>
        </p:nvCxnSpPr>
        <p:spPr>
          <a:xfrm flipH="1" flipV="1">
            <a:off x="4997193" y="4066855"/>
            <a:ext cx="790683" cy="499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63986" y="4725168"/>
            <a:ext cx="4320560" cy="1003352"/>
          </a:xfrm>
          <a:prstGeom prst="rect">
            <a:avLst/>
          </a:prstGeom>
        </p:spPr>
        <p:txBody>
          <a:bodyPr vert="horz" wrap="square" lIns="0" tIns="0" rIns="0" bIns="0" rtlCol="0">
            <a:spAutoFit/>
          </a:bodyPr>
          <a:lstStyle/>
          <a:p>
            <a:pPr marL="460375" indent="-460375" algn="ctr">
              <a:lnSpc>
                <a:spcPct val="90000"/>
              </a:lnSpc>
              <a:spcBef>
                <a:spcPct val="20000"/>
              </a:spcBef>
              <a:buSzPct val="100000"/>
            </a:pPr>
            <a:r>
              <a:rPr lang="zh-CN" altLang="en-US" sz="2800" b="1" dirty="0">
                <a:gradFill>
                  <a:gsLst>
                    <a:gs pos="0">
                      <a:schemeClr val="tx1"/>
                    </a:gs>
                    <a:gs pos="100000">
                      <a:schemeClr val="tx1"/>
                    </a:gs>
                  </a:gsLst>
                  <a:lin ang="54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latin typeface="微软雅黑" pitchFamily="34" charset="-122"/>
                <a:ea typeface="微软雅黑" pitchFamily="34" charset="-122"/>
                <a:cs typeface="Arial" pitchFamily="34" charset="0"/>
              </a:rPr>
              <a:t>传播途径</a:t>
            </a:r>
            <a:endParaRPr lang="en-US" altLang="zh-CN" sz="2800" b="1" dirty="0">
              <a:gradFill>
                <a:gsLst>
                  <a:gs pos="0">
                    <a:schemeClr val="tx1"/>
                  </a:gs>
                  <a:gs pos="100000">
                    <a:schemeClr val="tx1"/>
                  </a:gs>
                </a:gsLst>
                <a:lin ang="5400000" scaled="0"/>
              </a:gradFill>
              <a:effectLst>
                <a:outerShdw blurRad="60007" dist="200025" dir="15000000" sy="30000" kx="-1800000" algn="bl" rotWithShape="0">
                  <a:prstClr val="black">
                    <a:alpha val="32000"/>
                  </a:prstClr>
                </a:outerShdw>
                <a:reflection blurRad="6350" stA="55000" endA="300" endPos="45500" dir="5400000" sy="-100000" algn="bl" rotWithShape="0"/>
              </a:effectLst>
              <a:latin typeface="微软雅黑" pitchFamily="34" charset="-122"/>
              <a:ea typeface="微软雅黑" pitchFamily="34" charset="-122"/>
              <a:cs typeface="Arial" pitchFamily="34" charset="0"/>
            </a:endParaRPr>
          </a:p>
          <a:p>
            <a:pPr>
              <a:lnSpc>
                <a:spcPct val="90000"/>
              </a:lnSpc>
              <a:spcBef>
                <a:spcPct val="20000"/>
              </a:spcBef>
              <a:buSzPct val="100000"/>
            </a:pPr>
            <a:r>
              <a:rPr lang="zh-CN" altLang="en-US" sz="2000" dirty="0"/>
              <a:t>呼吸道传播，主要通过</a:t>
            </a:r>
            <a:r>
              <a:rPr lang="zh-CN" altLang="en-US" sz="2000" u="sng" dirty="0">
                <a:solidFill>
                  <a:srgbClr val="FF0000"/>
                </a:solidFill>
                <a:effectLst>
                  <a:outerShdw blurRad="38100" dist="38100" dir="2700000" algn="tl">
                    <a:srgbClr val="000000">
                      <a:alpha val="43137"/>
                    </a:srgbClr>
                  </a:outerShdw>
                </a:effectLst>
              </a:rPr>
              <a:t>咳嗽</a:t>
            </a:r>
            <a:r>
              <a:rPr lang="zh-CN" altLang="en-US" sz="2000" dirty="0"/>
              <a:t>、</a:t>
            </a:r>
            <a:r>
              <a:rPr lang="zh-CN" altLang="en-US" sz="2000" u="sng" dirty="0">
                <a:solidFill>
                  <a:srgbClr val="FF0000"/>
                </a:solidFill>
                <a:effectLst>
                  <a:outerShdw blurRad="38100" dist="38100" dir="2700000" algn="tl">
                    <a:srgbClr val="000000">
                      <a:alpha val="43137"/>
                    </a:srgbClr>
                  </a:outerShdw>
                </a:effectLst>
              </a:rPr>
              <a:t>打喷嚏</a:t>
            </a:r>
            <a:r>
              <a:rPr lang="zh-CN" altLang="en-US" sz="2000" dirty="0"/>
              <a:t>或</a:t>
            </a:r>
            <a:r>
              <a:rPr lang="zh-CN" altLang="en-US" sz="2000" u="sng" dirty="0">
                <a:solidFill>
                  <a:srgbClr val="FF0000"/>
                </a:solidFill>
                <a:effectLst>
                  <a:outerShdw blurRad="38100" dist="38100" dir="2700000" algn="tl">
                    <a:srgbClr val="000000">
                      <a:alpha val="43137"/>
                    </a:srgbClr>
                  </a:outerShdw>
                </a:effectLst>
              </a:rPr>
              <a:t>大声说话</a:t>
            </a:r>
            <a:r>
              <a:rPr lang="zh-CN" altLang="en-US" sz="2000" dirty="0"/>
              <a:t>喷出携带病原体的</a:t>
            </a:r>
            <a:r>
              <a:rPr lang="zh-CN" altLang="en-US" sz="2000" u="sng" dirty="0">
                <a:solidFill>
                  <a:srgbClr val="FF0000"/>
                </a:solidFill>
                <a:effectLst>
                  <a:outerShdw blurRad="38100" dist="38100" dir="2700000" algn="tl">
                    <a:srgbClr val="000000">
                      <a:alpha val="43137"/>
                    </a:srgbClr>
                  </a:outerShdw>
                </a:effectLst>
              </a:rPr>
              <a:t>飞沫</a:t>
            </a:r>
            <a:r>
              <a:rPr lang="zh-CN" altLang="en-US" sz="2000" dirty="0"/>
              <a:t>传播</a:t>
            </a:r>
            <a:endParaRPr lang="zh-CN" altLang="en-US" sz="2000" dirty="0">
              <a:latin typeface="微软雅黑" pitchFamily="34" charset="-122"/>
              <a:ea typeface="微软雅黑" pitchFamily="34" charset="-122"/>
            </a:endParaRPr>
          </a:p>
        </p:txBody>
      </p:sp>
      <p:sp>
        <p:nvSpPr>
          <p:cNvPr id="47" name="椭圆 46"/>
          <p:cNvSpPr/>
          <p:nvPr/>
        </p:nvSpPr>
        <p:spPr bwMode="auto">
          <a:xfrm rot="595559">
            <a:off x="3917615" y="3175577"/>
            <a:ext cx="1183851" cy="1183851"/>
          </a:xfrm>
          <a:prstGeom prst="ellipse">
            <a:avLst/>
          </a:prstGeom>
          <a:gradFill>
            <a:gsLst>
              <a:gs pos="0">
                <a:schemeClr val="accent2">
                  <a:lumMod val="60000"/>
                  <a:lumOff val="40000"/>
                </a:schemeClr>
              </a:gs>
              <a:gs pos="80000">
                <a:schemeClr val="accent5">
                  <a:shade val="93000"/>
                  <a:satMod val="130000"/>
                </a:schemeClr>
              </a:gs>
              <a:gs pos="100000">
                <a:schemeClr val="accent5">
                  <a:shade val="94000"/>
                  <a:satMod val="135000"/>
                </a:schemeClr>
              </a:gs>
            </a:gsLst>
          </a:gradFill>
          <a:ln w="38100">
            <a:solidFill>
              <a:schemeClr val="bg1">
                <a:lumMod val="8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000" b="1" i="1" dirty="0">
              <a:solidFill>
                <a:schemeClr val="bg1">
                  <a:alpha val="99000"/>
                </a:schemeClr>
              </a:solidFill>
              <a:latin typeface="Arial" pitchFamily="34" charset="0"/>
              <a:cs typeface="Arial" pitchFamily="34" charset="0"/>
            </a:endParaRPr>
          </a:p>
        </p:txBody>
      </p:sp>
      <p:sp>
        <p:nvSpPr>
          <p:cNvPr id="48" name="TextBox 47"/>
          <p:cNvSpPr txBox="1"/>
          <p:nvPr/>
        </p:nvSpPr>
        <p:spPr>
          <a:xfrm>
            <a:off x="3995936" y="3560908"/>
            <a:ext cx="1001254" cy="369332"/>
          </a:xfrm>
          <a:prstGeom prst="rect">
            <a:avLst/>
          </a:prstGeom>
        </p:spPr>
        <p:txBody>
          <a:bodyPr vert="horz" wrap="square" lIns="0" tIns="0" rIns="0" bIns="0" rtlCol="0">
            <a:spAutoFit/>
          </a:bodyPr>
          <a:lstStyle/>
          <a:p>
            <a:pPr algn="ctr" defTabSz="914099"/>
            <a:r>
              <a:rPr kumimoji="0" lang="zh-CN" altLang="en-US" sz="2400" b="1" u="none" strike="noStrike" kern="1200" cap="none" spc="0" normalizeH="0" baseline="0" noProof="0" dirty="0">
                <a:ln>
                  <a:noFill/>
                </a:ln>
                <a:gradFill>
                  <a:gsLst>
                    <a:gs pos="0">
                      <a:schemeClr val="tx1"/>
                    </a:gs>
                    <a:gs pos="100000">
                      <a:schemeClr val="tx1"/>
                    </a:gs>
                  </a:gsLst>
                  <a:lin ang="5400000" scaled="0"/>
                </a:gradFill>
                <a:effectLst/>
                <a:uLnTx/>
                <a:uFillTx/>
                <a:latin typeface="微软雅黑" pitchFamily="34" charset="-122"/>
                <a:ea typeface="微软雅黑" pitchFamily="34" charset="-122"/>
              </a:rPr>
              <a:t>结核病</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5" y="296594"/>
            <a:ext cx="5889893" cy="432056"/>
          </a:xfrm>
        </p:spPr>
        <p:txBody>
          <a:bodyPr>
            <a:normAutofit fontScale="90000"/>
          </a:bodyPr>
          <a:lstStyle/>
          <a:p>
            <a:r>
              <a:rPr lang="zh-CN" altLang="en-US" sz="4400" dirty="0">
                <a:latin typeface="微软雅黑" pitchFamily="34" charset="-122"/>
                <a:ea typeface="微软雅黑" pitchFamily="34" charset="-122"/>
                <a:cs typeface="Arial" pitchFamily="34" charset="0"/>
              </a:rPr>
              <a:t>什么是结核（肺结核）病</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0" y="4509140"/>
            <a:ext cx="9348823" cy="1692771"/>
          </a:xfrm>
          <a:prstGeom prst="rect">
            <a:avLst/>
          </a:prstGeom>
          <a:noFill/>
        </p:spPr>
        <p:txBody>
          <a:bodyPr wrap="square" rtlCol="0">
            <a:spAutoFit/>
          </a:bodyPr>
          <a:lstStyle/>
          <a:p>
            <a:pPr>
              <a:buClr>
                <a:schemeClr val="tx1"/>
              </a:buClr>
            </a:pPr>
            <a:r>
              <a:rPr lang="zh-CN" altLang="en-US" sz="3200" dirty="0">
                <a:solidFill>
                  <a:srgbClr val="FF0000"/>
                </a:solidFill>
              </a:rPr>
              <a:t>法定报告、乙类传染病</a:t>
            </a:r>
            <a:endParaRPr lang="en-US" altLang="zh-CN" sz="3200" dirty="0">
              <a:solidFill>
                <a:srgbClr val="FF0000"/>
              </a:solidFill>
            </a:endParaRPr>
          </a:p>
          <a:p>
            <a:pPr>
              <a:buClr>
                <a:schemeClr val="tx1"/>
              </a:buClr>
            </a:pPr>
            <a:r>
              <a:rPr lang="zh-CN" altLang="en-US" dirty="0"/>
              <a:t>流行病学研究表明：一个传染性肺结核病人一年中能使</a:t>
            </a:r>
            <a:r>
              <a:rPr lang="en-US" altLang="zh-CN" dirty="0">
                <a:solidFill>
                  <a:srgbClr val="FF0000"/>
                </a:solidFill>
              </a:rPr>
              <a:t>10-15</a:t>
            </a:r>
            <a:r>
              <a:rPr lang="zh-CN" altLang="en-US" dirty="0">
                <a:solidFill>
                  <a:srgbClr val="FF0000"/>
                </a:solidFill>
              </a:rPr>
              <a:t>人</a:t>
            </a:r>
            <a:r>
              <a:rPr lang="zh-CN" altLang="en-US" dirty="0"/>
              <a:t>感染结核菌，如不采取控制措施，其传染期可持续</a:t>
            </a:r>
            <a:r>
              <a:rPr lang="en-US" altLang="zh-CN" dirty="0">
                <a:solidFill>
                  <a:srgbClr val="FF0000"/>
                </a:solidFill>
              </a:rPr>
              <a:t>2</a:t>
            </a:r>
            <a:r>
              <a:rPr lang="zh-CN" altLang="en-US" dirty="0">
                <a:solidFill>
                  <a:srgbClr val="FF0000"/>
                </a:solidFill>
              </a:rPr>
              <a:t>年</a:t>
            </a:r>
            <a:r>
              <a:rPr lang="zh-CN" altLang="en-US" dirty="0"/>
              <a:t>以上；</a:t>
            </a:r>
            <a:endParaRPr lang="en-US" altLang="zh-CN" dirty="0"/>
          </a:p>
          <a:p>
            <a:pPr>
              <a:buClr>
                <a:schemeClr val="tx1"/>
              </a:buClr>
            </a:pPr>
            <a:r>
              <a:rPr lang="zh-CN" altLang="en-US" dirty="0"/>
              <a:t>根据感染结核感菌的多少、</a:t>
            </a:r>
            <a:r>
              <a:rPr lang="zh-CN" altLang="en-US" dirty="0">
                <a:solidFill>
                  <a:srgbClr val="FF0000"/>
                </a:solidFill>
              </a:rPr>
              <a:t>毒力强弱</a:t>
            </a:r>
            <a:r>
              <a:rPr lang="zh-CN" altLang="en-US" dirty="0"/>
              <a:t>、体质、心理、营养、环境等因素，一般被感染者中</a:t>
            </a:r>
            <a:r>
              <a:rPr lang="en-US" altLang="zh-CN" dirty="0"/>
              <a:t>10%</a:t>
            </a:r>
            <a:r>
              <a:rPr lang="zh-CN" altLang="en-US" dirty="0"/>
              <a:t>的人可能发病。</a:t>
            </a:r>
          </a:p>
        </p:txBody>
      </p:sp>
      <p:pic>
        <p:nvPicPr>
          <p:cNvPr id="9" name="Picture 2">
            <a:extLst>
              <a:ext uri="{FF2B5EF4-FFF2-40B4-BE49-F238E27FC236}">
                <a16:creationId xmlns:a16="http://schemas.microsoft.com/office/drawing/2014/main" id="{C751B51F-FCF1-4D28-9BAF-A1A5043853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42" t="4518" r="4172" b="5277"/>
          <a:stretch/>
        </p:blipFill>
        <p:spPr bwMode="auto">
          <a:xfrm>
            <a:off x="683496" y="961741"/>
            <a:ext cx="5832756" cy="346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2146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5" y="296594"/>
            <a:ext cx="5889893" cy="432056"/>
          </a:xfrm>
        </p:spPr>
        <p:txBody>
          <a:bodyPr>
            <a:normAutofit fontScale="90000"/>
          </a:bodyPr>
          <a:lstStyle/>
          <a:p>
            <a:r>
              <a:rPr lang="zh-CN" altLang="en-US" sz="4400" dirty="0">
                <a:latin typeface="微软雅黑" pitchFamily="34" charset="-122"/>
                <a:ea typeface="微软雅黑" pitchFamily="34" charset="-122"/>
                <a:cs typeface="Arial" pitchFamily="34" charset="0"/>
              </a:rPr>
              <a:t>什么是结核（肺结核）病</a:t>
            </a:r>
            <a:br>
              <a:rPr lang="zh-CN" altLang="en-US" sz="2200" dirty="0">
                <a:latin typeface="微软雅黑" pitchFamily="34" charset="-122"/>
                <a:ea typeface="微软雅黑" pitchFamily="34" charset="-122"/>
                <a:cs typeface="Arial" pitchFamily="34" charset="0"/>
              </a:rPr>
            </a:b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22" y="1160706"/>
            <a:ext cx="9348823" cy="1138773"/>
          </a:xfrm>
          <a:prstGeom prst="rect">
            <a:avLst/>
          </a:prstGeom>
          <a:noFill/>
        </p:spPr>
        <p:txBody>
          <a:bodyPr wrap="square" rtlCol="0">
            <a:spAutoFit/>
          </a:bodyPr>
          <a:lstStyle/>
          <a:p>
            <a:pPr>
              <a:buClr>
                <a:schemeClr val="tx1"/>
              </a:buClr>
            </a:pPr>
            <a:r>
              <a:rPr lang="zh-CN" altLang="en-US" sz="3200" dirty="0"/>
              <a:t>临床表现</a:t>
            </a:r>
            <a:endParaRPr lang="en-US" altLang="zh-CN" sz="3200" dirty="0"/>
          </a:p>
          <a:p>
            <a:r>
              <a:rPr lang="zh-CN" altLang="en-US" dirty="0"/>
              <a:t>咳嗽、咳痰两周以上，或痰中带血丝，应怀疑得了肺结核病。</a:t>
            </a:r>
          </a:p>
          <a:p>
            <a:pPr lvl="1"/>
            <a:r>
              <a:rPr lang="zh-CN" altLang="en-US" dirty="0"/>
              <a:t>其它常见的症状还有低烧、夜间盗汗、午后发热、疲乏无力、体重减轻等。</a:t>
            </a:r>
          </a:p>
        </p:txBody>
      </p:sp>
      <p:sp>
        <p:nvSpPr>
          <p:cNvPr id="10" name="TextBox 11">
            <a:extLst>
              <a:ext uri="{FF2B5EF4-FFF2-40B4-BE49-F238E27FC236}">
                <a16:creationId xmlns:a16="http://schemas.microsoft.com/office/drawing/2014/main" id="{7FE95688-6294-450F-9EBC-FB6BBE00709D}"/>
              </a:ext>
            </a:extLst>
          </p:cNvPr>
          <p:cNvSpPr txBox="1"/>
          <p:nvPr/>
        </p:nvSpPr>
        <p:spPr>
          <a:xfrm>
            <a:off x="143426" y="2415653"/>
            <a:ext cx="9348823" cy="1200329"/>
          </a:xfrm>
          <a:prstGeom prst="rect">
            <a:avLst/>
          </a:prstGeom>
          <a:noFill/>
        </p:spPr>
        <p:txBody>
          <a:bodyPr wrap="square" rtlCol="0">
            <a:spAutoFit/>
          </a:bodyPr>
          <a:lstStyle/>
          <a:p>
            <a:pPr>
              <a:buClr>
                <a:schemeClr val="tx1"/>
              </a:buClr>
            </a:pPr>
            <a:r>
              <a:rPr lang="zh-CN" altLang="en-US" sz="3600" b="1" dirty="0">
                <a:effectLst>
                  <a:outerShdw blurRad="38100" dist="38100" dir="2700000" algn="tl">
                    <a:srgbClr val="000000">
                      <a:alpha val="43137"/>
                    </a:srgbClr>
                  </a:outerShdw>
                </a:effectLst>
              </a:rPr>
              <a:t>凡有</a:t>
            </a:r>
            <a:r>
              <a:rPr lang="zh-CN" altLang="en-US" sz="3600" b="1" dirty="0">
                <a:solidFill>
                  <a:srgbClr val="FF0000"/>
                </a:solidFill>
                <a:effectLst>
                  <a:outerShdw blurRad="38100" dist="38100" dir="2700000" algn="tl">
                    <a:srgbClr val="000000">
                      <a:alpha val="43137"/>
                    </a:srgbClr>
                  </a:outerShdw>
                </a:effectLst>
              </a:rPr>
              <a:t>咳嗽、咳痰二周以上或咯血，痰中有血丝者</a:t>
            </a:r>
            <a:r>
              <a:rPr lang="zh-CN" altLang="en-US" sz="3200" dirty="0"/>
              <a:t>，应该引起医生、家长、老师的高度重视。</a:t>
            </a:r>
            <a:endParaRPr lang="zh-CN" altLang="en-US" dirty="0"/>
          </a:p>
        </p:txBody>
      </p:sp>
    </p:spTree>
    <p:extLst>
      <p:ext uri="{BB962C8B-B14F-4D97-AF65-F5344CB8AC3E}">
        <p14:creationId xmlns:p14="http://schemas.microsoft.com/office/powerpoint/2010/main" val="35277965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26" name="组合 17"/>
          <p:cNvGrpSpPr/>
          <p:nvPr/>
        </p:nvGrpSpPr>
        <p:grpSpPr>
          <a:xfrm>
            <a:off x="956426" y="1916804"/>
            <a:ext cx="2211392" cy="594150"/>
            <a:chOff x="1169260" y="2041797"/>
            <a:chExt cx="2428444" cy="811139"/>
          </a:xfrm>
        </p:grpSpPr>
        <p:sp>
          <p:nvSpPr>
            <p:cNvPr id="27" name="TextBox 26"/>
            <p:cNvSpPr txBox="1"/>
            <p:nvPr/>
          </p:nvSpPr>
          <p:spPr>
            <a:xfrm>
              <a:off x="1403648" y="2247475"/>
              <a:ext cx="2194056" cy="605461"/>
            </a:xfrm>
            <a:prstGeom prst="roundRect">
              <a:avLst>
                <a:gd name="adj" fmla="val 8176"/>
              </a:avLst>
            </a:prstGeom>
            <a:noFill/>
            <a:ln w="19050">
              <a:solidFill>
                <a:schemeClr val="bg1">
                  <a:lumMod val="65000"/>
                </a:schemeClr>
              </a:solidFill>
            </a:ln>
          </p:spPr>
          <p:txBody>
            <a:bodyPr wrap="none" rtlCol="0" anchor="ctr">
              <a:noAutofit/>
            </a:bodyPr>
            <a:lstStyle/>
            <a:p>
              <a:pPr algn="ctr">
                <a:buClrTx/>
                <a:buFontTx/>
                <a:buNone/>
              </a:pPr>
              <a:r>
                <a:rPr lang="zh-CN" altLang="en-US" sz="1600" b="1" dirty="0">
                  <a:solidFill>
                    <a:srgbClr val="000000"/>
                  </a:solidFill>
                  <a:latin typeface="微软雅黑" pitchFamily="34" charset="-122"/>
                  <a:ea typeface="微软雅黑" pitchFamily="34" charset="-122"/>
                </a:rPr>
                <a:t>抵抗力弱</a:t>
              </a:r>
            </a:p>
          </p:txBody>
        </p:sp>
        <p:sp>
          <p:nvSpPr>
            <p:cNvPr id="28" name="椭圆 27"/>
            <p:cNvSpPr/>
            <p:nvPr/>
          </p:nvSpPr>
          <p:spPr bwMode="auto">
            <a:xfrm>
              <a:off x="1169260" y="2041797"/>
              <a:ext cx="432000" cy="432001"/>
            </a:xfrm>
            <a:prstGeom prst="ellipse">
              <a:avLst/>
            </a:prstGeom>
            <a:solidFill>
              <a:schemeClr val="accent6">
                <a:lumMod val="75000"/>
              </a:schemeClr>
            </a:solidFill>
            <a:ln w="76200">
              <a:solidFill>
                <a:srgbClr val="D9D9D9">
                  <a:alpha val="63922"/>
                </a:srgb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2000" b="1" dirty="0">
                  <a:solidFill>
                    <a:schemeClr val="bg1">
                      <a:alpha val="99000"/>
                    </a:schemeClr>
                  </a:solidFill>
                  <a:latin typeface="Arial Black" pitchFamily="34" charset="0"/>
                  <a:cs typeface="Arial" pitchFamily="34" charset="0"/>
                </a:rPr>
                <a:t>1</a:t>
              </a:r>
              <a:endParaRPr lang="zh-CN" altLang="en-US" sz="2000" b="1" dirty="0">
                <a:solidFill>
                  <a:schemeClr val="bg1">
                    <a:alpha val="99000"/>
                  </a:schemeClr>
                </a:solidFill>
                <a:latin typeface="Arial Black" pitchFamily="34" charset="0"/>
                <a:cs typeface="Arial" pitchFamily="34" charset="0"/>
              </a:endParaRPr>
            </a:p>
          </p:txBody>
        </p:sp>
      </p:grpSp>
      <p:grpSp>
        <p:nvGrpSpPr>
          <p:cNvPr id="46" name="组合 17"/>
          <p:cNvGrpSpPr/>
          <p:nvPr/>
        </p:nvGrpSpPr>
        <p:grpSpPr>
          <a:xfrm>
            <a:off x="956426" y="2618968"/>
            <a:ext cx="2211392" cy="594150"/>
            <a:chOff x="1169260" y="2041797"/>
            <a:chExt cx="2428444" cy="811139"/>
          </a:xfrm>
        </p:grpSpPr>
        <p:sp>
          <p:nvSpPr>
            <p:cNvPr id="51" name="TextBox 50"/>
            <p:cNvSpPr txBox="1"/>
            <p:nvPr/>
          </p:nvSpPr>
          <p:spPr>
            <a:xfrm>
              <a:off x="1403648" y="2247475"/>
              <a:ext cx="2194056" cy="605461"/>
            </a:xfrm>
            <a:prstGeom prst="roundRect">
              <a:avLst>
                <a:gd name="adj" fmla="val 8176"/>
              </a:avLst>
            </a:prstGeom>
            <a:noFill/>
            <a:ln w="19050">
              <a:solidFill>
                <a:schemeClr val="bg1">
                  <a:lumMod val="65000"/>
                </a:schemeClr>
              </a:solidFill>
            </a:ln>
          </p:spPr>
          <p:txBody>
            <a:bodyPr wrap="none" rtlCol="0" anchor="ctr">
              <a:noAutofit/>
            </a:bodyPr>
            <a:lstStyle/>
            <a:p>
              <a:pPr algn="ctr"/>
              <a:r>
                <a:rPr lang="zh-CN" altLang="en-US" sz="1600" b="1" dirty="0">
                  <a:solidFill>
                    <a:srgbClr val="000000"/>
                  </a:solidFill>
                  <a:latin typeface="微软雅黑" pitchFamily="34" charset="-122"/>
                  <a:ea typeface="微软雅黑" pitchFamily="34" charset="-122"/>
                </a:rPr>
                <a:t>没有疫苗</a:t>
              </a:r>
            </a:p>
          </p:txBody>
        </p:sp>
        <p:sp>
          <p:nvSpPr>
            <p:cNvPr id="52" name="椭圆 51"/>
            <p:cNvSpPr/>
            <p:nvPr/>
          </p:nvSpPr>
          <p:spPr bwMode="auto">
            <a:xfrm>
              <a:off x="1169260" y="2041797"/>
              <a:ext cx="432000" cy="432001"/>
            </a:xfrm>
            <a:prstGeom prst="ellipse">
              <a:avLst/>
            </a:prstGeom>
            <a:solidFill>
              <a:schemeClr val="accent4">
                <a:lumMod val="75000"/>
              </a:schemeClr>
            </a:solidFill>
            <a:ln w="76200">
              <a:solidFill>
                <a:srgbClr val="D9D9D9">
                  <a:alpha val="63922"/>
                </a:srgb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2000" b="1" dirty="0">
                  <a:solidFill>
                    <a:schemeClr val="bg1">
                      <a:alpha val="99000"/>
                    </a:schemeClr>
                  </a:solidFill>
                  <a:latin typeface="Arial Black" pitchFamily="34" charset="0"/>
                  <a:cs typeface="Arial" pitchFamily="34" charset="0"/>
                </a:rPr>
                <a:t>2</a:t>
              </a:r>
              <a:endParaRPr lang="zh-CN" altLang="en-US" sz="2000" b="1" dirty="0">
                <a:solidFill>
                  <a:schemeClr val="bg1">
                    <a:alpha val="99000"/>
                  </a:schemeClr>
                </a:solidFill>
                <a:latin typeface="Arial Black" pitchFamily="34" charset="0"/>
                <a:cs typeface="Arial" pitchFamily="34" charset="0"/>
              </a:endParaRPr>
            </a:p>
          </p:txBody>
        </p:sp>
      </p:grpSp>
      <p:grpSp>
        <p:nvGrpSpPr>
          <p:cNvPr id="53" name="组合 17"/>
          <p:cNvGrpSpPr/>
          <p:nvPr/>
        </p:nvGrpSpPr>
        <p:grpSpPr>
          <a:xfrm>
            <a:off x="956426" y="3267052"/>
            <a:ext cx="2211392" cy="594150"/>
            <a:chOff x="1169260" y="2041797"/>
            <a:chExt cx="2428444" cy="811139"/>
          </a:xfrm>
        </p:grpSpPr>
        <p:sp>
          <p:nvSpPr>
            <p:cNvPr id="54" name="TextBox 53"/>
            <p:cNvSpPr txBox="1"/>
            <p:nvPr/>
          </p:nvSpPr>
          <p:spPr>
            <a:xfrm>
              <a:off x="1403648" y="2247475"/>
              <a:ext cx="2194056" cy="605461"/>
            </a:xfrm>
            <a:prstGeom prst="roundRect">
              <a:avLst>
                <a:gd name="adj" fmla="val 8176"/>
              </a:avLst>
            </a:prstGeom>
            <a:noFill/>
            <a:ln w="19050">
              <a:solidFill>
                <a:schemeClr val="bg1">
                  <a:lumMod val="65000"/>
                </a:schemeClr>
              </a:solidFill>
            </a:ln>
          </p:spPr>
          <p:txBody>
            <a:bodyPr wrap="none" rtlCol="0" anchor="ctr">
              <a:noAutofit/>
            </a:bodyPr>
            <a:lstStyle/>
            <a:p>
              <a:pPr algn="ctr">
                <a:buClrTx/>
                <a:buFontTx/>
                <a:buNone/>
              </a:pPr>
              <a:r>
                <a:rPr lang="zh-CN" altLang="en-US" sz="1600" b="1" dirty="0">
                  <a:solidFill>
                    <a:srgbClr val="000000"/>
                  </a:solidFill>
                  <a:latin typeface="微软雅黑" pitchFamily="34" charset="-122"/>
                  <a:ea typeface="微软雅黑" pitchFamily="34" charset="-122"/>
                </a:rPr>
                <a:t>症状忽视</a:t>
              </a:r>
            </a:p>
          </p:txBody>
        </p:sp>
        <p:sp>
          <p:nvSpPr>
            <p:cNvPr id="55" name="椭圆 54"/>
            <p:cNvSpPr/>
            <p:nvPr/>
          </p:nvSpPr>
          <p:spPr bwMode="auto">
            <a:xfrm>
              <a:off x="1169260" y="2041797"/>
              <a:ext cx="432000" cy="432001"/>
            </a:xfrm>
            <a:prstGeom prst="ellipse">
              <a:avLst/>
            </a:prstGeom>
            <a:solidFill>
              <a:srgbClr val="0070C0"/>
            </a:solidFill>
            <a:ln w="76200">
              <a:solidFill>
                <a:srgbClr val="D9D9D9">
                  <a:alpha val="63922"/>
                </a:srgb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2000" b="1" dirty="0">
                  <a:solidFill>
                    <a:schemeClr val="bg1">
                      <a:alpha val="99000"/>
                    </a:schemeClr>
                  </a:solidFill>
                  <a:latin typeface="Arial Black" pitchFamily="34" charset="0"/>
                  <a:cs typeface="Arial" pitchFamily="34" charset="0"/>
                </a:rPr>
                <a:t>3</a:t>
              </a:r>
              <a:endParaRPr lang="zh-CN" altLang="en-US" sz="2000" b="1" dirty="0">
                <a:solidFill>
                  <a:schemeClr val="bg1">
                    <a:alpha val="99000"/>
                  </a:schemeClr>
                </a:solidFill>
                <a:latin typeface="Arial Black" pitchFamily="34" charset="0"/>
                <a:cs typeface="Arial" pitchFamily="34" charset="0"/>
              </a:endParaRPr>
            </a:p>
          </p:txBody>
        </p:sp>
      </p:grpSp>
      <p:grpSp>
        <p:nvGrpSpPr>
          <p:cNvPr id="56" name="组合 17"/>
          <p:cNvGrpSpPr/>
          <p:nvPr/>
        </p:nvGrpSpPr>
        <p:grpSpPr>
          <a:xfrm>
            <a:off x="956426" y="4023150"/>
            <a:ext cx="2211392" cy="594150"/>
            <a:chOff x="1169260" y="2041797"/>
            <a:chExt cx="2428444" cy="811139"/>
          </a:xfrm>
        </p:grpSpPr>
        <p:sp>
          <p:nvSpPr>
            <p:cNvPr id="71" name="TextBox 70"/>
            <p:cNvSpPr txBox="1"/>
            <p:nvPr/>
          </p:nvSpPr>
          <p:spPr>
            <a:xfrm>
              <a:off x="1403648" y="2247475"/>
              <a:ext cx="2194056" cy="605461"/>
            </a:xfrm>
            <a:prstGeom prst="roundRect">
              <a:avLst>
                <a:gd name="adj" fmla="val 8176"/>
              </a:avLst>
            </a:prstGeom>
            <a:noFill/>
            <a:ln w="19050">
              <a:solidFill>
                <a:schemeClr val="bg1">
                  <a:lumMod val="65000"/>
                </a:schemeClr>
              </a:solidFill>
            </a:ln>
          </p:spPr>
          <p:txBody>
            <a:bodyPr wrap="none" rtlCol="0" anchor="ctr">
              <a:noAutofit/>
            </a:bodyPr>
            <a:lstStyle/>
            <a:p>
              <a:pPr algn="ctr">
                <a:buClrTx/>
                <a:buFontTx/>
                <a:buNone/>
              </a:pPr>
              <a:r>
                <a:rPr lang="zh-CN" altLang="en-US" sz="1600" b="1" dirty="0">
                  <a:solidFill>
                    <a:srgbClr val="000000"/>
                  </a:solidFill>
                  <a:latin typeface="微软雅黑" pitchFamily="34" charset="-122"/>
                  <a:ea typeface="微软雅黑" pitchFamily="34" charset="-122"/>
                </a:rPr>
                <a:t>人群密集</a:t>
              </a:r>
            </a:p>
          </p:txBody>
        </p:sp>
        <p:sp>
          <p:nvSpPr>
            <p:cNvPr id="72" name="椭圆 71"/>
            <p:cNvSpPr/>
            <p:nvPr/>
          </p:nvSpPr>
          <p:spPr bwMode="auto">
            <a:xfrm>
              <a:off x="1169260" y="2041797"/>
              <a:ext cx="432000" cy="432001"/>
            </a:xfrm>
            <a:prstGeom prst="ellipse">
              <a:avLst/>
            </a:prstGeom>
            <a:solidFill>
              <a:schemeClr val="accent4">
                <a:lumMod val="75000"/>
              </a:schemeClr>
            </a:solidFill>
            <a:ln w="76200">
              <a:solidFill>
                <a:srgbClr val="D9D9D9">
                  <a:alpha val="63922"/>
                </a:srgb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2000" b="1" dirty="0">
                  <a:solidFill>
                    <a:schemeClr val="bg1">
                      <a:alpha val="99000"/>
                    </a:schemeClr>
                  </a:solidFill>
                  <a:latin typeface="Arial Black" pitchFamily="34" charset="0"/>
                  <a:cs typeface="Arial" pitchFamily="34" charset="0"/>
                </a:rPr>
                <a:t>4</a:t>
              </a:r>
              <a:endParaRPr lang="zh-CN" altLang="en-US" sz="2000" b="1" dirty="0">
                <a:solidFill>
                  <a:schemeClr val="bg1">
                    <a:alpha val="99000"/>
                  </a:schemeClr>
                </a:solidFill>
                <a:latin typeface="Arial Black" pitchFamily="34" charset="0"/>
                <a:cs typeface="Arial" pitchFamily="34" charset="0"/>
              </a:endParaRPr>
            </a:p>
          </p:txBody>
        </p:sp>
      </p:grpSp>
      <p:grpSp>
        <p:nvGrpSpPr>
          <p:cNvPr id="73" name="组合 17"/>
          <p:cNvGrpSpPr/>
          <p:nvPr/>
        </p:nvGrpSpPr>
        <p:grpSpPr>
          <a:xfrm>
            <a:off x="956426" y="4725314"/>
            <a:ext cx="2211392" cy="594150"/>
            <a:chOff x="1169260" y="2041797"/>
            <a:chExt cx="2428444" cy="811139"/>
          </a:xfrm>
        </p:grpSpPr>
        <p:sp>
          <p:nvSpPr>
            <p:cNvPr id="74" name="TextBox 73"/>
            <p:cNvSpPr txBox="1"/>
            <p:nvPr/>
          </p:nvSpPr>
          <p:spPr>
            <a:xfrm>
              <a:off x="1403648" y="2247475"/>
              <a:ext cx="2194056" cy="605461"/>
            </a:xfrm>
            <a:prstGeom prst="roundRect">
              <a:avLst>
                <a:gd name="adj" fmla="val 8176"/>
              </a:avLst>
            </a:prstGeom>
            <a:noFill/>
            <a:ln w="19050">
              <a:solidFill>
                <a:schemeClr val="bg1">
                  <a:lumMod val="65000"/>
                </a:schemeClr>
              </a:solidFill>
            </a:ln>
          </p:spPr>
          <p:txBody>
            <a:bodyPr wrap="none" rtlCol="0" anchor="ctr">
              <a:noAutofit/>
            </a:bodyPr>
            <a:lstStyle/>
            <a:p>
              <a:pPr algn="ctr">
                <a:buClrTx/>
                <a:buFontTx/>
                <a:buNone/>
              </a:pPr>
              <a:r>
                <a:rPr lang="zh-CN" altLang="en-US" sz="1600" b="1" dirty="0">
                  <a:solidFill>
                    <a:srgbClr val="000000"/>
                  </a:solidFill>
                  <a:latin typeface="微软雅黑" pitchFamily="34" charset="-122"/>
                  <a:ea typeface="微软雅黑" pitchFamily="34" charset="-122"/>
                </a:rPr>
                <a:t>管理薄弱</a:t>
              </a:r>
            </a:p>
          </p:txBody>
        </p:sp>
        <p:sp>
          <p:nvSpPr>
            <p:cNvPr id="75" name="椭圆 74"/>
            <p:cNvSpPr/>
            <p:nvPr/>
          </p:nvSpPr>
          <p:spPr bwMode="auto">
            <a:xfrm>
              <a:off x="1169260" y="2041797"/>
              <a:ext cx="432000" cy="432001"/>
            </a:xfrm>
            <a:prstGeom prst="ellipse">
              <a:avLst/>
            </a:prstGeom>
            <a:solidFill>
              <a:schemeClr val="accent6"/>
            </a:solidFill>
            <a:ln w="76200">
              <a:solidFill>
                <a:srgbClr val="D9D9D9">
                  <a:alpha val="63922"/>
                </a:srgb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2000" b="1" dirty="0">
                  <a:solidFill>
                    <a:schemeClr val="bg1">
                      <a:alpha val="99000"/>
                    </a:schemeClr>
                  </a:solidFill>
                  <a:latin typeface="Arial Black" pitchFamily="34" charset="0"/>
                  <a:cs typeface="Arial" pitchFamily="34" charset="0"/>
                </a:rPr>
                <a:t>5</a:t>
              </a:r>
              <a:endParaRPr lang="zh-CN" altLang="en-US" sz="2000" b="1" dirty="0">
                <a:solidFill>
                  <a:schemeClr val="bg1">
                    <a:alpha val="99000"/>
                  </a:schemeClr>
                </a:solidFill>
                <a:latin typeface="Arial Black" pitchFamily="34" charset="0"/>
                <a:cs typeface="Arial" pitchFamily="34" charset="0"/>
              </a:endParaRPr>
            </a:p>
          </p:txBody>
        </p:sp>
      </p:grpSp>
      <p:sp>
        <p:nvSpPr>
          <p:cNvPr id="76" name="Rectangle 4"/>
          <p:cNvSpPr>
            <a:spLocks noChangeArrowheads="1"/>
          </p:cNvSpPr>
          <p:nvPr/>
        </p:nvSpPr>
        <p:spPr bwMode="auto">
          <a:xfrm>
            <a:off x="3167818" y="1870616"/>
            <a:ext cx="5724742" cy="640338"/>
          </a:xfrm>
          <a:prstGeom prst="rect">
            <a:avLst/>
          </a:prstGeom>
          <a:noFill/>
          <a:ln w="9525">
            <a:noFill/>
            <a:miter lim="800000"/>
            <a:headEnd/>
            <a:tailEnd/>
          </a:ln>
          <a:effectLst/>
        </p:spPr>
        <p:txBody>
          <a:bodyPr/>
          <a:lstStyle/>
          <a:p>
            <a:pPr algn="ctr">
              <a:buClrTx/>
              <a:buFontTx/>
              <a:buNone/>
            </a:pPr>
            <a:r>
              <a:rPr lang="zh-CN" altLang="en-US" sz="1600" dirty="0"/>
              <a:t>发育阶段，内分泌变化快；心理不成熟，情绪易波动；营养需求量大造成营养缺乏；学习紧张，精神压力大；休息时间少等</a:t>
            </a:r>
            <a:endParaRPr lang="zh-CN" altLang="en-US" sz="1600" dirty="0">
              <a:latin typeface="微软雅黑" pitchFamily="34" charset="-122"/>
              <a:ea typeface="微软雅黑" pitchFamily="34" charset="-122"/>
            </a:endParaRPr>
          </a:p>
        </p:txBody>
      </p:sp>
      <p:sp>
        <p:nvSpPr>
          <p:cNvPr id="77" name="Rectangle 18"/>
          <p:cNvSpPr>
            <a:spLocks noChangeArrowheads="1"/>
          </p:cNvSpPr>
          <p:nvPr/>
        </p:nvSpPr>
        <p:spPr bwMode="auto">
          <a:xfrm>
            <a:off x="3167818" y="3413397"/>
            <a:ext cx="5508714" cy="528779"/>
          </a:xfrm>
          <a:prstGeom prst="rect">
            <a:avLst/>
          </a:prstGeom>
          <a:noFill/>
          <a:ln w="9525">
            <a:noFill/>
            <a:miter lim="800000"/>
            <a:headEnd/>
            <a:tailEnd/>
          </a:ln>
          <a:effectLst/>
        </p:spPr>
        <p:txBody>
          <a:bodyPr/>
          <a:lstStyle/>
          <a:p>
            <a:pPr marL="0" lvl="1"/>
            <a:r>
              <a:rPr lang="zh-CN" altLang="en-US" sz="1600" dirty="0"/>
              <a:t>咳嗽发烧后，误以为</a:t>
            </a:r>
            <a:r>
              <a:rPr lang="zh-CN" altLang="en-US" sz="1600" dirty="0">
                <a:solidFill>
                  <a:srgbClr val="FF0000"/>
                </a:solidFill>
              </a:rPr>
              <a:t>感冒</a:t>
            </a:r>
            <a:r>
              <a:rPr lang="zh-CN" altLang="en-US" sz="1600" dirty="0"/>
              <a:t>，学生不在乎，家长、学校不了解，延误发现和治疗</a:t>
            </a:r>
          </a:p>
        </p:txBody>
      </p:sp>
      <p:sp>
        <p:nvSpPr>
          <p:cNvPr id="78" name="Rectangle 19"/>
          <p:cNvSpPr>
            <a:spLocks noChangeArrowheads="1"/>
          </p:cNvSpPr>
          <p:nvPr/>
        </p:nvSpPr>
        <p:spPr bwMode="auto">
          <a:xfrm>
            <a:off x="3167818" y="4077084"/>
            <a:ext cx="5508714" cy="544409"/>
          </a:xfrm>
          <a:prstGeom prst="rect">
            <a:avLst/>
          </a:prstGeom>
          <a:noFill/>
          <a:ln w="9525">
            <a:noFill/>
            <a:miter lim="800000"/>
            <a:headEnd/>
            <a:tailEnd/>
          </a:ln>
          <a:effectLst/>
        </p:spPr>
        <p:txBody>
          <a:bodyPr/>
          <a:lstStyle/>
          <a:p>
            <a:pPr>
              <a:buClrTx/>
              <a:buFontTx/>
              <a:buNone/>
            </a:pPr>
            <a:r>
              <a:rPr lang="zh-CN" altLang="en-US" sz="1600" dirty="0"/>
              <a:t>学校属于人群密集场所，学习、住宿环境拥挤，通风、卫生习惯等</a:t>
            </a:r>
          </a:p>
        </p:txBody>
      </p:sp>
      <p:sp>
        <p:nvSpPr>
          <p:cNvPr id="79" name="Rectangle 5"/>
          <p:cNvSpPr>
            <a:spLocks noChangeArrowheads="1"/>
          </p:cNvSpPr>
          <p:nvPr/>
        </p:nvSpPr>
        <p:spPr bwMode="auto">
          <a:xfrm>
            <a:off x="3167818" y="2672902"/>
            <a:ext cx="5508714" cy="540070"/>
          </a:xfrm>
          <a:prstGeom prst="rect">
            <a:avLst/>
          </a:prstGeom>
          <a:noFill/>
          <a:ln w="9525">
            <a:noFill/>
            <a:miter lim="800000"/>
            <a:headEnd/>
            <a:tailEnd/>
          </a:ln>
          <a:effectLst/>
        </p:spPr>
        <p:txBody>
          <a:bodyPr/>
          <a:lstStyle/>
          <a:p>
            <a:pPr marL="0" lvl="1">
              <a:buClrTx/>
              <a:buFontTx/>
              <a:buNone/>
            </a:pPr>
            <a:r>
              <a:rPr lang="zh-CN" altLang="en-US" sz="1600" dirty="0"/>
              <a:t>成人没有预防疫苗。</a:t>
            </a:r>
            <a:r>
              <a:rPr lang="zh-CN" altLang="en-US" sz="1600" dirty="0">
                <a:solidFill>
                  <a:srgbClr val="FF0000"/>
                </a:solidFill>
              </a:rPr>
              <a:t>卡介苗</a:t>
            </a:r>
            <a:r>
              <a:rPr lang="zh-CN" altLang="en-US" sz="1600" dirty="0"/>
              <a:t>针对儿童急性粟粒型结核及结核性脑膜炎有效。</a:t>
            </a:r>
          </a:p>
        </p:txBody>
      </p:sp>
      <p:sp>
        <p:nvSpPr>
          <p:cNvPr id="4" name="标题 3">
            <a:extLst>
              <a:ext uri="{FF2B5EF4-FFF2-40B4-BE49-F238E27FC236}">
                <a16:creationId xmlns:a16="http://schemas.microsoft.com/office/drawing/2014/main" id="{2EBBED13-DA49-4022-BE66-708F4AF19EF9}"/>
              </a:ext>
            </a:extLst>
          </p:cNvPr>
          <p:cNvSpPr>
            <a:spLocks noGrp="1"/>
          </p:cNvSpPr>
          <p:nvPr>
            <p:ph type="title"/>
          </p:nvPr>
        </p:nvSpPr>
        <p:spPr>
          <a:xfrm>
            <a:off x="791510" y="1151671"/>
            <a:ext cx="6009967" cy="653574"/>
          </a:xfrm>
        </p:spPr>
        <p:txBody>
          <a:bodyPr>
            <a:normAutofit fontScale="90000"/>
          </a:bodyPr>
          <a:lstStyle/>
          <a:p>
            <a:r>
              <a:rPr lang="zh-CN" altLang="en-US" dirty="0">
                <a:solidFill>
                  <a:srgbClr val="FF0000"/>
                </a:solidFill>
              </a:rPr>
              <a:t>学生容易感染肺结核？！</a:t>
            </a:r>
          </a:p>
        </p:txBody>
      </p:sp>
      <p:sp>
        <p:nvSpPr>
          <p:cNvPr id="29" name="标题 1">
            <a:extLst>
              <a:ext uri="{FF2B5EF4-FFF2-40B4-BE49-F238E27FC236}">
                <a16:creationId xmlns:a16="http://schemas.microsoft.com/office/drawing/2014/main" id="{02CBC846-14A5-4835-8012-A37642809116}"/>
              </a:ext>
            </a:extLst>
          </p:cNvPr>
          <p:cNvSpPr txBox="1">
            <a:spLocks/>
          </p:cNvSpPr>
          <p:nvPr/>
        </p:nvSpPr>
        <p:spPr>
          <a:xfrm>
            <a:off x="518345" y="296594"/>
            <a:ext cx="5889893" cy="432056"/>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zh-CN" altLang="en-US" dirty="0">
                <a:latin typeface="微软雅黑" pitchFamily="34" charset="-122"/>
                <a:ea typeface="微软雅黑" pitchFamily="34" charset="-122"/>
                <a:cs typeface="Arial" pitchFamily="34" charset="0"/>
              </a:rPr>
              <a:t>什么是结核（肺结核）病</a:t>
            </a:r>
            <a:endParaRPr lang="zh-CN" altLang="en-US" dirty="0">
              <a:ea typeface="微软雅黑" pitchFamily="34" charset="-122"/>
              <a:cs typeface="Arial Unicode MS" pitchFamily="34" charset="-122"/>
            </a:endParaRPr>
          </a:p>
        </p:txBody>
      </p:sp>
      <p:sp>
        <p:nvSpPr>
          <p:cNvPr id="30" name="Rectangle 19">
            <a:extLst>
              <a:ext uri="{FF2B5EF4-FFF2-40B4-BE49-F238E27FC236}">
                <a16:creationId xmlns:a16="http://schemas.microsoft.com/office/drawing/2014/main" id="{867E4777-9AEE-4353-A448-436041E5EC31}"/>
              </a:ext>
            </a:extLst>
          </p:cNvPr>
          <p:cNvSpPr>
            <a:spLocks noChangeArrowheads="1"/>
          </p:cNvSpPr>
          <p:nvPr/>
        </p:nvSpPr>
        <p:spPr bwMode="auto">
          <a:xfrm>
            <a:off x="3201793" y="4754200"/>
            <a:ext cx="5508714" cy="544409"/>
          </a:xfrm>
          <a:prstGeom prst="rect">
            <a:avLst/>
          </a:prstGeom>
          <a:noFill/>
          <a:ln w="9525">
            <a:noFill/>
            <a:miter lim="800000"/>
            <a:headEnd/>
            <a:tailEnd/>
          </a:ln>
          <a:effectLst/>
        </p:spPr>
        <p:txBody>
          <a:bodyPr/>
          <a:lstStyle/>
          <a:p>
            <a:pPr>
              <a:buClrTx/>
              <a:buFontTx/>
              <a:buNone/>
            </a:pPr>
            <a:r>
              <a:rPr lang="zh-CN" altLang="en-US" sz="1600" dirty="0"/>
              <a:t>慢性病，治疗时间</a:t>
            </a:r>
            <a:r>
              <a:rPr lang="en-US" altLang="zh-CN" sz="1600" dirty="0"/>
              <a:t>6-8</a:t>
            </a:r>
            <a:r>
              <a:rPr lang="zh-CN" altLang="en-US" sz="1600" dirty="0"/>
              <a:t>个月，休学意愿，复学管理。学校认知不够，健康教育不够。</a:t>
            </a:r>
            <a:br>
              <a:rPr lang="zh-CN" altLang="en-US" sz="1600" dirty="0"/>
            </a:br>
            <a:endParaRPr lang="zh-CN" altLang="en-US" sz="1600" dirty="0"/>
          </a:p>
        </p:txBody>
      </p:sp>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3405570" cy="432056"/>
          </a:xfrm>
        </p:spPr>
        <p:txBody>
          <a:bodyPr>
            <a:normAutofit fontScale="90000"/>
          </a:bodyPr>
          <a:lstStyle/>
          <a:p>
            <a:r>
              <a:rPr lang="zh-CN" altLang="en-US" sz="4400" dirty="0">
                <a:latin typeface="微软雅黑" panose="020B0503020204020204" pitchFamily="34" charset="-122"/>
                <a:ea typeface="微软雅黑" panose="020B0503020204020204" pitchFamily="34" charset="-122"/>
              </a:rPr>
              <a:t>疫情现状分析</a:t>
            </a: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44391" y="1138948"/>
            <a:ext cx="3923038" cy="715089"/>
          </a:xfrm>
          <a:prstGeom prst="roundRect">
            <a:avLst/>
          </a:prstGeom>
          <a:noFill/>
        </p:spPr>
        <p:txBody>
          <a:bodyPr wrap="square" rtlCol="0">
            <a:spAutoFit/>
          </a:bodyPr>
          <a:lstStyle/>
          <a:p>
            <a:pPr algn="ctr"/>
            <a:r>
              <a:rPr lang="zh-CN" altLang="en-US" sz="3600" dirty="0">
                <a:latin typeface="微软雅黑" pitchFamily="34" charset="-122"/>
                <a:ea typeface="微软雅黑" pitchFamily="34" charset="-122"/>
              </a:rPr>
              <a:t>全国总体情况</a:t>
            </a:r>
          </a:p>
        </p:txBody>
      </p:sp>
      <p:sp>
        <p:nvSpPr>
          <p:cNvPr id="15" name="TextBox 14"/>
          <p:cNvSpPr txBox="1"/>
          <p:nvPr/>
        </p:nvSpPr>
        <p:spPr>
          <a:xfrm>
            <a:off x="35412" y="1808790"/>
            <a:ext cx="9000574" cy="4320560"/>
          </a:xfrm>
          <a:prstGeom prst="roundRect">
            <a:avLst>
              <a:gd name="adj" fmla="val 3026"/>
            </a:avLst>
          </a:prstGeom>
          <a:solidFill>
            <a:schemeClr val="accent6">
              <a:lumMod val="20000"/>
              <a:lumOff val="80000"/>
            </a:schemeClr>
          </a:solidFill>
          <a:ln w="38100">
            <a:solidFill>
              <a:schemeClr val="bg1">
                <a:lumMod val="95000"/>
              </a:schemeClr>
            </a:solidFill>
          </a:ln>
        </p:spPr>
        <p:txBody>
          <a:bodyPr wrap="square" rtlCol="0">
            <a:noAutofit/>
          </a:bodyPr>
          <a:lstStyle/>
          <a:p>
            <a:pPr marL="285750" indent="-285750">
              <a:lnSpc>
                <a:spcPct val="150000"/>
              </a:lnSpc>
              <a:buFont typeface="Arial" pitchFamily="34" charset="0"/>
              <a:buChar char="•"/>
            </a:pPr>
            <a:r>
              <a:rPr lang="zh-CN" altLang="en-US" sz="3200" dirty="0">
                <a:latin typeface="微软雅黑" pitchFamily="34" charset="-122"/>
                <a:ea typeface="微软雅黑" pitchFamily="34" charset="-122"/>
              </a:rPr>
              <a:t>活动性肺结核病人数全球</a:t>
            </a:r>
            <a:r>
              <a:rPr lang="zh-CN" altLang="en-US" sz="3200" dirty="0">
                <a:solidFill>
                  <a:srgbClr val="FF0000"/>
                </a:solidFill>
                <a:latin typeface="微软雅黑" pitchFamily="34" charset="-122"/>
                <a:ea typeface="微软雅黑" pitchFamily="34" charset="-122"/>
              </a:rPr>
              <a:t>第三位</a:t>
            </a:r>
            <a:r>
              <a:rPr lang="zh-CN" altLang="en-US" sz="3200" dirty="0">
                <a:latin typeface="微软雅黑" pitchFamily="34" charset="-122"/>
                <a:ea typeface="微软雅黑" pitchFamily="34" charset="-122"/>
              </a:rPr>
              <a:t>。</a:t>
            </a:r>
            <a:endParaRPr lang="en-US" altLang="zh-CN" sz="3200" dirty="0">
              <a:latin typeface="微软雅黑" pitchFamily="34" charset="-122"/>
              <a:ea typeface="微软雅黑" pitchFamily="34" charset="-122"/>
            </a:endParaRPr>
          </a:p>
          <a:p>
            <a:pPr marL="285750" indent="-285750">
              <a:lnSpc>
                <a:spcPct val="150000"/>
              </a:lnSpc>
              <a:buFont typeface="Arial" pitchFamily="34" charset="0"/>
              <a:buChar char="•"/>
            </a:pPr>
            <a:r>
              <a:rPr lang="en-US" altLang="zh-CN" sz="3200" dirty="0">
                <a:latin typeface="微软雅黑" pitchFamily="34" charset="-122"/>
                <a:ea typeface="微软雅黑" pitchFamily="34" charset="-122"/>
              </a:rPr>
              <a:t>5.5</a:t>
            </a:r>
            <a:r>
              <a:rPr lang="zh-CN" altLang="en-US" sz="3200" dirty="0">
                <a:latin typeface="微软雅黑" pitchFamily="34" charset="-122"/>
                <a:ea typeface="微软雅黑" pitchFamily="34" charset="-122"/>
              </a:rPr>
              <a:t>亿的结核感染人群。</a:t>
            </a:r>
            <a:endParaRPr lang="en-US" altLang="zh-CN" sz="3200" dirty="0">
              <a:latin typeface="微软雅黑" pitchFamily="34" charset="-122"/>
              <a:ea typeface="微软雅黑" pitchFamily="34" charset="-122"/>
            </a:endParaRPr>
          </a:p>
          <a:p>
            <a:pPr marL="285750" indent="-285750">
              <a:lnSpc>
                <a:spcPct val="150000"/>
              </a:lnSpc>
              <a:buFont typeface="Arial" pitchFamily="34" charset="0"/>
              <a:buChar char="•"/>
            </a:pPr>
            <a:r>
              <a:rPr lang="en-US" altLang="zh-CN" sz="3200" dirty="0">
                <a:latin typeface="微软雅黑" pitchFamily="34" charset="-122"/>
                <a:ea typeface="微软雅黑" pitchFamily="34" charset="-122"/>
              </a:rPr>
              <a:t>2016</a:t>
            </a:r>
            <a:r>
              <a:rPr lang="zh-CN" altLang="en-US" sz="3200" dirty="0">
                <a:latin typeface="微软雅黑" pitchFamily="34" charset="-122"/>
                <a:ea typeface="微软雅黑" pitchFamily="34" charset="-122"/>
              </a:rPr>
              <a:t>年新肺结核约</a:t>
            </a:r>
            <a:r>
              <a:rPr lang="en-US" altLang="zh-CN" sz="3200" dirty="0">
                <a:latin typeface="微软雅黑" pitchFamily="34" charset="-122"/>
                <a:ea typeface="微软雅黑" pitchFamily="34" charset="-122"/>
              </a:rPr>
              <a:t>90</a:t>
            </a:r>
            <a:r>
              <a:rPr lang="zh-CN" altLang="en-US" sz="3200" dirty="0">
                <a:latin typeface="微软雅黑" pitchFamily="34" charset="-122"/>
                <a:ea typeface="微软雅黑" pitchFamily="34" charset="-122"/>
              </a:rPr>
              <a:t>万，占甲乙类总报告的数</a:t>
            </a:r>
            <a:r>
              <a:rPr lang="en-US" altLang="zh-CN" sz="3200" dirty="0">
                <a:latin typeface="微软雅黑" pitchFamily="34" charset="-122"/>
                <a:ea typeface="微软雅黑" pitchFamily="34" charset="-122"/>
              </a:rPr>
              <a:t>28.14%</a:t>
            </a:r>
            <a:r>
              <a:rPr lang="zh-CN" altLang="en-US" sz="3200" dirty="0">
                <a:latin typeface="微软雅黑" pitchFamily="34" charset="-122"/>
                <a:ea typeface="微软雅黑" pitchFamily="34" charset="-122"/>
              </a:rPr>
              <a:t>，学生肺结核</a:t>
            </a:r>
            <a:r>
              <a:rPr lang="en-US" altLang="zh-CN" sz="3200" dirty="0">
                <a:latin typeface="微软雅黑" pitchFamily="34" charset="-122"/>
                <a:ea typeface="微软雅黑" pitchFamily="34" charset="-122"/>
              </a:rPr>
              <a:t>34301</a:t>
            </a:r>
            <a:r>
              <a:rPr lang="zh-CN" altLang="en-US" sz="3200" dirty="0">
                <a:latin typeface="微软雅黑" pitchFamily="34" charset="-122"/>
                <a:ea typeface="微软雅黑" pitchFamily="34" charset="-122"/>
              </a:rPr>
              <a:t>人（占</a:t>
            </a:r>
            <a:r>
              <a:rPr lang="en-US" altLang="zh-CN" sz="3200" dirty="0">
                <a:latin typeface="微软雅黑" pitchFamily="34" charset="-122"/>
                <a:ea typeface="微软雅黑" pitchFamily="34" charset="-122"/>
              </a:rPr>
              <a:t>3.97%</a:t>
            </a:r>
            <a:r>
              <a:rPr lang="zh-CN" altLang="en-US" sz="3200" dirty="0">
                <a:latin typeface="微软雅黑" pitchFamily="34" charset="-122"/>
                <a:ea typeface="微软雅黑" pitchFamily="34" charset="-122"/>
              </a:rPr>
              <a:t>），</a:t>
            </a:r>
            <a:r>
              <a:rPr lang="en-US" altLang="zh-CN" sz="3200" dirty="0">
                <a:latin typeface="微软雅黑" pitchFamily="34" charset="-122"/>
                <a:ea typeface="微软雅黑" pitchFamily="34" charset="-122"/>
              </a:rPr>
              <a:t>15-24</a:t>
            </a:r>
            <a:r>
              <a:rPr lang="zh-CN" altLang="en-US" sz="3200" dirty="0">
                <a:latin typeface="微软雅黑" pitchFamily="34" charset="-122"/>
                <a:ea typeface="微软雅黑" pitchFamily="34" charset="-122"/>
              </a:rPr>
              <a:t>岁组占学生报告总数的</a:t>
            </a:r>
            <a:r>
              <a:rPr lang="en-US" altLang="zh-CN" sz="3200" dirty="0">
                <a:latin typeface="微软雅黑" pitchFamily="34" charset="-122"/>
                <a:ea typeface="微软雅黑" pitchFamily="34" charset="-122"/>
              </a:rPr>
              <a:t>84.3%</a:t>
            </a:r>
            <a:r>
              <a:rPr lang="zh-CN" altLang="en-US" sz="3200" dirty="0">
                <a:latin typeface="微软雅黑" pitchFamily="34" charset="-122"/>
                <a:ea typeface="微软雅黑" pitchFamily="34" charset="-122"/>
              </a:rPr>
              <a:t>。</a:t>
            </a:r>
            <a:endParaRPr lang="en-US" altLang="zh-CN" sz="3200" dirty="0">
              <a:latin typeface="微软雅黑" pitchFamily="34" charset="-122"/>
              <a:ea typeface="微软雅黑" pitchFamily="34" charset="-122"/>
            </a:endParaRPr>
          </a:p>
          <a:p>
            <a:pPr marL="285750" indent="-285750">
              <a:lnSpc>
                <a:spcPct val="150000"/>
              </a:lnSpc>
              <a:buFont typeface="Arial" pitchFamily="34" charset="0"/>
              <a:buChar char="•"/>
            </a:pPr>
            <a:endParaRPr lang="en-US" altLang="zh-CN" sz="3200" dirty="0">
              <a:latin typeface="微软雅黑" pitchFamily="34" charset="-122"/>
              <a:ea typeface="微软雅黑" pitchFamily="34" charset="-122"/>
            </a:endParaRPr>
          </a:p>
          <a:p>
            <a:pPr marL="285750" indent="-285750">
              <a:lnSpc>
                <a:spcPct val="150000"/>
              </a:lnSpc>
              <a:buFont typeface="Arial" pitchFamily="34" charset="0"/>
              <a:buChar char="•"/>
            </a:pPr>
            <a:endParaRPr lang="en-US" altLang="zh-CN" sz="3200" dirty="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标题 1"/>
          <p:cNvSpPr>
            <a:spLocks noGrp="1"/>
          </p:cNvSpPr>
          <p:nvPr>
            <p:ph type="title"/>
          </p:nvPr>
        </p:nvSpPr>
        <p:spPr>
          <a:xfrm>
            <a:off x="518346" y="296594"/>
            <a:ext cx="3405570" cy="432056"/>
          </a:xfrm>
        </p:spPr>
        <p:txBody>
          <a:bodyPr>
            <a:normAutofit fontScale="90000"/>
          </a:bodyPr>
          <a:lstStyle/>
          <a:p>
            <a:r>
              <a:rPr lang="zh-CN" altLang="en-US" sz="4400" dirty="0">
                <a:latin typeface="微软雅黑" panose="020B0503020204020204" pitchFamily="34" charset="-122"/>
                <a:ea typeface="微软雅黑" panose="020B0503020204020204" pitchFamily="34" charset="-122"/>
              </a:rPr>
              <a:t>疫情现状分析</a:t>
            </a:r>
            <a:endParaRPr lang="zh-CN" altLang="en-US" sz="2200" dirty="0">
              <a:ea typeface="微软雅黑" pitchFamily="34" charset="-122"/>
              <a:cs typeface="Arial Unicode MS" pitchFamily="34" charset="-122"/>
            </a:endParaRPr>
          </a:p>
        </p:txBody>
      </p:sp>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35894" y="1029916"/>
            <a:ext cx="7576044" cy="715089"/>
          </a:xfrm>
          <a:prstGeom prst="roundRect">
            <a:avLst/>
          </a:prstGeom>
          <a:noFill/>
        </p:spPr>
        <p:txBody>
          <a:bodyPr wrap="square" rtlCol="0">
            <a:spAutoFit/>
          </a:bodyPr>
          <a:lstStyle/>
          <a:p>
            <a:pPr algn="ctr"/>
            <a:r>
              <a:rPr lang="zh-CN" altLang="en-US" sz="3600" dirty="0">
                <a:latin typeface="微软雅黑" pitchFamily="34" charset="-122"/>
                <a:ea typeface="微软雅黑" pitchFamily="34" charset="-122"/>
              </a:rPr>
              <a:t>江苏省及周边城市学生疫情情况</a:t>
            </a:r>
          </a:p>
        </p:txBody>
      </p:sp>
      <p:graphicFrame>
        <p:nvGraphicFramePr>
          <p:cNvPr id="3" name="表格 2">
            <a:extLst>
              <a:ext uri="{FF2B5EF4-FFF2-40B4-BE49-F238E27FC236}">
                <a16:creationId xmlns:a16="http://schemas.microsoft.com/office/drawing/2014/main" id="{5B55874A-A216-49BD-BBF3-34696F004A0A}"/>
              </a:ext>
            </a:extLst>
          </p:cNvPr>
          <p:cNvGraphicFramePr>
            <a:graphicFrameLocks noGrp="1"/>
          </p:cNvGraphicFramePr>
          <p:nvPr>
            <p:extLst>
              <p:ext uri="{D42A27DB-BD31-4B8C-83A1-F6EECF244321}">
                <p14:modId xmlns:p14="http://schemas.microsoft.com/office/powerpoint/2010/main" val="1128506101"/>
              </p:ext>
            </p:extLst>
          </p:nvPr>
        </p:nvGraphicFramePr>
        <p:xfrm>
          <a:off x="540342" y="1854036"/>
          <a:ext cx="7920162" cy="3735242"/>
        </p:xfrm>
        <a:graphic>
          <a:graphicData uri="http://schemas.openxmlformats.org/drawingml/2006/table">
            <a:tbl>
              <a:tblPr firstRow="1" firstCol="1" bandRow="1">
                <a:tableStyleId>{5C22544A-7EE6-4342-B048-85BDC9FD1C3A}</a:tableStyleId>
              </a:tblPr>
              <a:tblGrid>
                <a:gridCol w="850514">
                  <a:extLst>
                    <a:ext uri="{9D8B030D-6E8A-4147-A177-3AD203B41FA5}">
                      <a16:colId xmlns:a16="http://schemas.microsoft.com/office/drawing/2014/main" val="2195175628"/>
                    </a:ext>
                  </a:extLst>
                </a:gridCol>
                <a:gridCol w="912850">
                  <a:extLst>
                    <a:ext uri="{9D8B030D-6E8A-4147-A177-3AD203B41FA5}">
                      <a16:colId xmlns:a16="http://schemas.microsoft.com/office/drawing/2014/main" val="3857849473"/>
                    </a:ext>
                  </a:extLst>
                </a:gridCol>
                <a:gridCol w="1114342">
                  <a:extLst>
                    <a:ext uri="{9D8B030D-6E8A-4147-A177-3AD203B41FA5}">
                      <a16:colId xmlns:a16="http://schemas.microsoft.com/office/drawing/2014/main" val="2187385797"/>
                    </a:ext>
                  </a:extLst>
                </a:gridCol>
                <a:gridCol w="1576705">
                  <a:extLst>
                    <a:ext uri="{9D8B030D-6E8A-4147-A177-3AD203B41FA5}">
                      <a16:colId xmlns:a16="http://schemas.microsoft.com/office/drawing/2014/main" val="2227718949"/>
                    </a:ext>
                  </a:extLst>
                </a:gridCol>
                <a:gridCol w="873415">
                  <a:extLst>
                    <a:ext uri="{9D8B030D-6E8A-4147-A177-3AD203B41FA5}">
                      <a16:colId xmlns:a16="http://schemas.microsoft.com/office/drawing/2014/main" val="41485789"/>
                    </a:ext>
                  </a:extLst>
                </a:gridCol>
                <a:gridCol w="1041155">
                  <a:extLst>
                    <a:ext uri="{9D8B030D-6E8A-4147-A177-3AD203B41FA5}">
                      <a16:colId xmlns:a16="http://schemas.microsoft.com/office/drawing/2014/main" val="1463236522"/>
                    </a:ext>
                  </a:extLst>
                </a:gridCol>
                <a:gridCol w="1551181">
                  <a:extLst>
                    <a:ext uri="{9D8B030D-6E8A-4147-A177-3AD203B41FA5}">
                      <a16:colId xmlns:a16="http://schemas.microsoft.com/office/drawing/2014/main" val="644646851"/>
                    </a:ext>
                  </a:extLst>
                </a:gridCol>
              </a:tblGrid>
              <a:tr h="373394">
                <a:tc rowSpan="2">
                  <a:txBody>
                    <a:bodyPr/>
                    <a:lstStyle/>
                    <a:p>
                      <a:pPr algn="ctr">
                        <a:spcAft>
                          <a:spcPts val="0"/>
                        </a:spcAft>
                      </a:pPr>
                      <a:r>
                        <a:rPr lang="zh-CN" sz="2000" kern="100" dirty="0">
                          <a:effectLst/>
                        </a:rPr>
                        <a:t>项目</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3">
                  <a:txBody>
                    <a:bodyPr/>
                    <a:lstStyle/>
                    <a:p>
                      <a:pPr algn="ctr">
                        <a:spcAft>
                          <a:spcPts val="0"/>
                        </a:spcAft>
                      </a:pPr>
                      <a:r>
                        <a:rPr lang="en-US" sz="2000" kern="100" dirty="0">
                          <a:effectLst/>
                        </a:rPr>
                        <a:t>2015</a:t>
                      </a:r>
                      <a:r>
                        <a:rPr lang="zh-CN" sz="2000" kern="100" dirty="0">
                          <a:effectLst/>
                        </a:rPr>
                        <a:t>年</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2000" kern="100" dirty="0">
                          <a:effectLst/>
                        </a:rPr>
                        <a:t>2016</a:t>
                      </a:r>
                      <a:r>
                        <a:rPr lang="zh-CN" sz="2000" kern="100" dirty="0">
                          <a:effectLst/>
                        </a:rPr>
                        <a:t>年</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06579203"/>
                  </a:ext>
                </a:extLst>
              </a:tr>
              <a:tr h="1261130">
                <a:tc vMerge="1">
                  <a:txBody>
                    <a:bodyPr/>
                    <a:lstStyle/>
                    <a:p>
                      <a:endParaRPr lang="zh-CN" altLang="en-US"/>
                    </a:p>
                  </a:txBody>
                  <a:tcPr/>
                </a:tc>
                <a:tc>
                  <a:txBody>
                    <a:bodyPr/>
                    <a:lstStyle/>
                    <a:p>
                      <a:pPr algn="ctr">
                        <a:spcAft>
                          <a:spcPts val="0"/>
                        </a:spcAft>
                      </a:pPr>
                      <a:r>
                        <a:rPr lang="en-US" altLang="zh-CN" sz="2000" kern="100" dirty="0">
                          <a:effectLst/>
                        </a:rPr>
                        <a:t>0-24</a:t>
                      </a:r>
                      <a:r>
                        <a:rPr lang="zh-CN" altLang="en-US" sz="2000" kern="100" dirty="0">
                          <a:effectLst/>
                        </a:rPr>
                        <a:t>岁</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00" dirty="0">
                          <a:effectLst/>
                        </a:rPr>
                        <a:t>职业为学生</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00" dirty="0">
                          <a:effectLst/>
                        </a:rPr>
                        <a:t>聚集性疫情 起（例）</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2000" kern="100" dirty="0">
                          <a:effectLst/>
                        </a:rPr>
                        <a:t>0-24</a:t>
                      </a:r>
                      <a:r>
                        <a:rPr lang="zh-CN" altLang="en-US" sz="2000" kern="100" dirty="0">
                          <a:effectLst/>
                        </a:rPr>
                        <a:t>岁</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00" dirty="0">
                          <a:effectLst/>
                        </a:rPr>
                        <a:t>职业为学生</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00">
                          <a:effectLst/>
                        </a:rPr>
                        <a:t>聚集性疫情 起（例）</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11888076"/>
                  </a:ext>
                </a:extLst>
              </a:tr>
              <a:tr h="452250">
                <a:tc>
                  <a:txBody>
                    <a:bodyPr/>
                    <a:lstStyle/>
                    <a:p>
                      <a:pPr algn="ctr">
                        <a:lnSpc>
                          <a:spcPts val="2200"/>
                        </a:lnSpc>
                        <a:spcAft>
                          <a:spcPts val="0"/>
                        </a:spcAft>
                      </a:pPr>
                      <a:r>
                        <a:rPr lang="zh-CN" sz="2000" kern="100" dirty="0">
                          <a:effectLst/>
                        </a:rPr>
                        <a:t>全省</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 4356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a:effectLst/>
                        </a:rPr>
                        <a:t>957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a:effectLst/>
                        </a:rPr>
                        <a:t>22</a:t>
                      </a:r>
                      <a:r>
                        <a:rPr lang="zh-CN" sz="2000" kern="100">
                          <a:effectLst/>
                        </a:rPr>
                        <a:t>（</a:t>
                      </a:r>
                      <a:r>
                        <a:rPr lang="en-US" sz="2000" kern="100">
                          <a:effectLst/>
                        </a:rPr>
                        <a:t>198</a:t>
                      </a:r>
                      <a:r>
                        <a:rPr lang="zh-CN" sz="2000" kern="100">
                          <a:effectLst/>
                        </a:rPr>
                        <a: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4255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1008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20</a:t>
                      </a:r>
                      <a:r>
                        <a:rPr lang="zh-CN" sz="2000" kern="100" dirty="0">
                          <a:effectLst/>
                        </a:rPr>
                        <a:t>（</a:t>
                      </a:r>
                      <a:r>
                        <a:rPr lang="en-US" sz="2000" kern="100" dirty="0">
                          <a:effectLst/>
                        </a:rPr>
                        <a:t>145</a:t>
                      </a:r>
                      <a:r>
                        <a:rPr lang="zh-CN"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44638894"/>
                  </a:ext>
                </a:extLst>
              </a:tr>
              <a:tr h="528286">
                <a:tc>
                  <a:txBody>
                    <a:bodyPr/>
                    <a:lstStyle/>
                    <a:p>
                      <a:pPr algn="ctr">
                        <a:lnSpc>
                          <a:spcPts val="2200"/>
                        </a:lnSpc>
                        <a:spcAft>
                          <a:spcPts val="0"/>
                        </a:spcAft>
                      </a:pPr>
                      <a:r>
                        <a:rPr lang="zh-CN" sz="2000" kern="100" dirty="0">
                          <a:effectLst/>
                        </a:rPr>
                        <a:t>南京</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333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134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1</a:t>
                      </a:r>
                      <a:r>
                        <a:rPr lang="zh-CN" sz="2000" kern="100" dirty="0">
                          <a:effectLst/>
                        </a:rPr>
                        <a:t>（</a:t>
                      </a:r>
                      <a:r>
                        <a:rPr lang="en-US" sz="2000" kern="100" dirty="0">
                          <a:effectLst/>
                        </a:rPr>
                        <a:t>8</a:t>
                      </a:r>
                      <a:r>
                        <a:rPr lang="zh-CN"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364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136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200"/>
                        </a:lnSpc>
                        <a:spcAft>
                          <a:spcPts val="0"/>
                        </a:spcAft>
                      </a:pPr>
                      <a:r>
                        <a:rPr lang="en-US" sz="2000" kern="100" dirty="0">
                          <a:effectLst/>
                        </a:rPr>
                        <a:t>1</a:t>
                      </a:r>
                      <a:r>
                        <a:rPr lang="zh-CN" sz="2000" kern="100" dirty="0">
                          <a:effectLst/>
                        </a:rPr>
                        <a:t>（</a:t>
                      </a:r>
                      <a:r>
                        <a:rPr lang="en-US" sz="2000" kern="100" dirty="0">
                          <a:effectLst/>
                        </a:rPr>
                        <a:t>7</a:t>
                      </a:r>
                      <a:r>
                        <a:rPr lang="zh-CN"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36634890"/>
                  </a:ext>
                </a:extLst>
              </a:tr>
              <a:tr h="373394">
                <a:tc>
                  <a:txBody>
                    <a:bodyPr/>
                    <a:lstStyle/>
                    <a:p>
                      <a:pPr algn="ctr">
                        <a:spcAft>
                          <a:spcPts val="0"/>
                        </a:spcAft>
                      </a:pPr>
                      <a:r>
                        <a:rPr lang="zh-CN" sz="2000" kern="100" dirty="0">
                          <a:effectLst/>
                        </a:rPr>
                        <a:t>苏州</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 737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77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3</a:t>
                      </a:r>
                      <a:r>
                        <a:rPr lang="zh-CN" sz="2000" kern="100">
                          <a:effectLst/>
                        </a:rPr>
                        <a:t>（</a:t>
                      </a:r>
                      <a:r>
                        <a:rPr lang="en-US" sz="2000" kern="100">
                          <a:effectLst/>
                        </a:rPr>
                        <a:t>33</a:t>
                      </a:r>
                      <a:r>
                        <a:rPr lang="zh-CN" sz="2000" kern="100">
                          <a:effectLst/>
                        </a:rPr>
                        <a: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696 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100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4</a:t>
                      </a:r>
                      <a:r>
                        <a:rPr lang="zh-CN" sz="2000" kern="100" dirty="0">
                          <a:effectLst/>
                        </a:rPr>
                        <a:t>（</a:t>
                      </a:r>
                      <a:r>
                        <a:rPr lang="en-US" sz="2000" kern="100" dirty="0">
                          <a:effectLst/>
                        </a:rPr>
                        <a:t>18</a:t>
                      </a:r>
                      <a:r>
                        <a:rPr lang="zh-CN"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65270622"/>
                  </a:ext>
                </a:extLst>
              </a:tr>
              <a:tr h="373394">
                <a:tc>
                  <a:txBody>
                    <a:bodyPr/>
                    <a:lstStyle/>
                    <a:p>
                      <a:pPr algn="ctr">
                        <a:spcAft>
                          <a:spcPts val="0"/>
                        </a:spcAft>
                      </a:pPr>
                      <a:r>
                        <a:rPr lang="zh-CN" sz="2000" kern="100" dirty="0">
                          <a:effectLst/>
                        </a:rPr>
                        <a:t>无锡</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 307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75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3</a:t>
                      </a:r>
                      <a:r>
                        <a:rPr lang="zh-CN" sz="2000" kern="100" dirty="0">
                          <a:effectLst/>
                        </a:rPr>
                        <a:t>（</a:t>
                      </a:r>
                      <a:r>
                        <a:rPr lang="en-US" sz="2000" kern="100" dirty="0">
                          <a:effectLst/>
                        </a:rPr>
                        <a:t>22</a:t>
                      </a:r>
                      <a:r>
                        <a:rPr lang="zh-CN"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 312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77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3</a:t>
                      </a:r>
                      <a:r>
                        <a:rPr lang="zh-CN" sz="2000" kern="100" dirty="0">
                          <a:effectLst/>
                        </a:rPr>
                        <a:t>（</a:t>
                      </a:r>
                      <a:r>
                        <a:rPr lang="en-US" sz="2000" kern="100" dirty="0">
                          <a:effectLst/>
                        </a:rPr>
                        <a:t>34</a:t>
                      </a:r>
                      <a:r>
                        <a:rPr lang="zh-CN"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26226400"/>
                  </a:ext>
                </a:extLst>
              </a:tr>
              <a:tr h="373394">
                <a:tc>
                  <a:txBody>
                    <a:bodyPr/>
                    <a:lstStyle/>
                    <a:p>
                      <a:pPr algn="ctr">
                        <a:spcAft>
                          <a:spcPts val="0"/>
                        </a:spcAft>
                      </a:pPr>
                      <a:r>
                        <a:rPr lang="zh-CN" sz="2000" kern="100" dirty="0">
                          <a:effectLst/>
                        </a:rPr>
                        <a:t>南通</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 303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94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1</a:t>
                      </a:r>
                      <a:r>
                        <a:rPr lang="zh-CN" sz="2000" kern="100">
                          <a:effectLst/>
                        </a:rPr>
                        <a:t>（</a:t>
                      </a:r>
                      <a:r>
                        <a:rPr lang="en-US" sz="2000" kern="100">
                          <a:effectLst/>
                        </a:rPr>
                        <a:t>4</a:t>
                      </a:r>
                      <a:r>
                        <a:rPr lang="zh-CN" sz="2000" kern="100">
                          <a:effectLst/>
                        </a:rPr>
                        <a: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317 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108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2</a:t>
                      </a:r>
                      <a:r>
                        <a:rPr lang="zh-CN" sz="2000" kern="100" dirty="0">
                          <a:effectLst/>
                        </a:rPr>
                        <a:t>（</a:t>
                      </a:r>
                      <a:r>
                        <a:rPr lang="en-US" sz="2000" kern="100" dirty="0">
                          <a:effectLst/>
                        </a:rPr>
                        <a:t>12</a:t>
                      </a:r>
                      <a:r>
                        <a:rPr lang="zh-CN"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80080589"/>
                  </a:ext>
                </a:extLst>
              </a:tr>
            </a:tbl>
          </a:graphicData>
        </a:graphic>
      </p:graphicFrame>
    </p:spTree>
    <p:extLst>
      <p:ext uri="{BB962C8B-B14F-4D97-AF65-F5344CB8AC3E}">
        <p14:creationId xmlns:p14="http://schemas.microsoft.com/office/powerpoint/2010/main" val="74089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1854</Words>
  <Application>Microsoft Office PowerPoint</Application>
  <PresentationFormat>全屏显示(4:3)</PresentationFormat>
  <Paragraphs>332</Paragraphs>
  <Slides>21</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simsun</vt:lpstr>
      <vt:lpstr>等线</vt:lpstr>
      <vt:lpstr>华文彩云</vt:lpstr>
      <vt:lpstr>宋体</vt:lpstr>
      <vt:lpstr>微软雅黑</vt:lpstr>
      <vt:lpstr>Arial</vt:lpstr>
      <vt:lpstr>Arial Black</vt:lpstr>
      <vt:lpstr>Arial Unicode MS</vt:lpstr>
      <vt:lpstr>Calibri</vt:lpstr>
      <vt:lpstr>Times New Roman</vt:lpstr>
      <vt:lpstr>Wingdings</vt:lpstr>
      <vt:lpstr>Office 主题</vt:lpstr>
      <vt:lpstr>学校结核病（肺结核）防控</vt:lpstr>
      <vt:lpstr>目录 CONTENTS </vt:lpstr>
      <vt:lpstr>什么是结核（肺结核）病 </vt:lpstr>
      <vt:lpstr>什么是结核（肺结核）病 </vt:lpstr>
      <vt:lpstr>什么是结核（肺结核）病 </vt:lpstr>
      <vt:lpstr>什么是结核（肺结核）病 </vt:lpstr>
      <vt:lpstr>学生容易感染肺结核？！</vt:lpstr>
      <vt:lpstr>疫情现状分析</vt:lpstr>
      <vt:lpstr>疫情现状分析</vt:lpstr>
      <vt:lpstr>疫情现状分析</vt:lpstr>
      <vt:lpstr>疫情现状分析</vt:lpstr>
      <vt:lpstr>学校肺结核防控的主要内容 </vt:lpstr>
      <vt:lpstr>具体分析方法 </vt:lpstr>
      <vt:lpstr>具体分析方法 </vt:lpstr>
      <vt:lpstr>具体分析方法 </vt:lpstr>
      <vt:lpstr>具体分析方法 </vt:lpstr>
      <vt:lpstr>具体分析方法 </vt:lpstr>
      <vt:lpstr>具体分析方法 </vt:lpstr>
      <vt:lpstr>存在的主要问题和误区 </vt:lpstr>
      <vt:lpstr>常州市疾控机构、定点医院联系方式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cooldew</dc:creator>
  <cp:lastModifiedBy>cooldew</cp:lastModifiedBy>
  <cp:revision>157</cp:revision>
  <dcterms:modified xsi:type="dcterms:W3CDTF">2017-09-07T03:07:50Z</dcterms:modified>
</cp:coreProperties>
</file>