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71" r:id="rId2"/>
  </p:sldMasterIdLst>
  <p:sldIdLst>
    <p:sldId id="256" r:id="rId3"/>
    <p:sldId id="257" r:id="rId4"/>
    <p:sldId id="258" r:id="rId5"/>
    <p:sldId id="260" r:id="rId6"/>
    <p:sldId id="261" r:id="rId7"/>
    <p:sldId id="262" r:id="rId8"/>
    <p:sldId id="291" r:id="rId9"/>
    <p:sldId id="293" r:id="rId10"/>
    <p:sldId id="294" r:id="rId11"/>
    <p:sldId id="259" r:id="rId12"/>
    <p:sldId id="263" r:id="rId13"/>
    <p:sldId id="265" r:id="rId14"/>
    <p:sldId id="266" r:id="rId15"/>
    <p:sldId id="267" r:id="rId16"/>
    <p:sldId id="295" r:id="rId17"/>
    <p:sldId id="296" r:id="rId18"/>
    <p:sldId id="303" r:id="rId19"/>
    <p:sldId id="304" r:id="rId20"/>
    <p:sldId id="305" r:id="rId21"/>
    <p:sldId id="306" r:id="rId22"/>
    <p:sldId id="307" r:id="rId23"/>
    <p:sldId id="308" r:id="rId24"/>
    <p:sldId id="297" r:id="rId25"/>
    <p:sldId id="298" r:id="rId26"/>
    <p:sldId id="299" r:id="rId27"/>
    <p:sldId id="300" r:id="rId28"/>
    <p:sldId id="283" r:id="rId29"/>
    <p:sldId id="301" r:id="rId30"/>
    <p:sldId id="289" r:id="rId31"/>
    <p:sldId id="302" r:id="rId3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508000" y="4853412"/>
            <a:ext cx="112776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2" name="页脚占位符 1"/>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a:xfrm>
            <a:off x="10972800" y="6473952"/>
            <a:ext cx="1011936" cy="24688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549277"/>
            <a:ext cx="2438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549277"/>
            <a:ext cx="83312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4"/>
          <p:cNvGrpSpPr>
            <a:grpSpLocks/>
          </p:cNvGrpSpPr>
          <p:nvPr/>
        </p:nvGrpSpPr>
        <p:grpSpPr bwMode="auto">
          <a:xfrm>
            <a:off x="237067" y="230189"/>
            <a:ext cx="270933" cy="6503987"/>
            <a:chOff x="0" y="0"/>
            <a:chExt cx="128" cy="4097"/>
          </a:xfrm>
        </p:grpSpPr>
        <p:sp>
          <p:nvSpPr>
            <p:cNvPr id="5" name="Rectangle 5"/>
            <p:cNvSpPr>
              <a:spLocks noChangeArrowheads="1"/>
            </p:cNvSpPr>
            <p:nvPr/>
          </p:nvSpPr>
          <p:spPr bwMode="auto">
            <a:xfrm flipH="1">
              <a:off x="80" y="17"/>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sp>
          <p:nvSpPr>
            <p:cNvPr id="6" name="Rectangle 6"/>
            <p:cNvSpPr>
              <a:spLocks noChangeArrowheads="1"/>
            </p:cNvSpPr>
            <p:nvPr/>
          </p:nvSpPr>
          <p:spPr bwMode="auto">
            <a:xfrm>
              <a:off x="0" y="0"/>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zh-CN" altLang="en-US" sz="2400">
                <a:solidFill>
                  <a:srgbClr val="F8F8F8"/>
                </a:solidFill>
                <a:latin typeface="Times New Roman" pitchFamily="18" charset="0"/>
                <a:ea typeface="MS PGothic" pitchFamily="34" charset="-128"/>
              </a:endParaRPr>
            </a:p>
          </p:txBody>
        </p:sp>
      </p:grpSp>
      <p:grpSp>
        <p:nvGrpSpPr>
          <p:cNvPr id="7" name="Group 7"/>
          <p:cNvGrpSpPr>
            <a:grpSpLocks/>
          </p:cNvGrpSpPr>
          <p:nvPr/>
        </p:nvGrpSpPr>
        <p:grpSpPr bwMode="auto">
          <a:xfrm>
            <a:off x="11724218" y="220664"/>
            <a:ext cx="264583" cy="6408737"/>
            <a:chOff x="0" y="0"/>
            <a:chExt cx="125" cy="4037"/>
          </a:xfrm>
        </p:grpSpPr>
        <p:sp>
          <p:nvSpPr>
            <p:cNvPr id="8" name="Rectangle 8"/>
            <p:cNvSpPr>
              <a:spLocks noChangeArrowheads="1"/>
            </p:cNvSpPr>
            <p:nvPr/>
          </p:nvSpPr>
          <p:spPr bwMode="auto">
            <a:xfrm rot="10800000" flipH="1" flipV="1">
              <a:off x="82" y="0"/>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sp>
          <p:nvSpPr>
            <p:cNvPr id="9" name="Rectangle 9"/>
            <p:cNvSpPr>
              <a:spLocks noChangeArrowheads="1"/>
            </p:cNvSpPr>
            <p:nvPr/>
          </p:nvSpPr>
          <p:spPr bwMode="auto">
            <a:xfrm rot="10800000" flipV="1">
              <a:off x="0" y="101"/>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grpSp>
      <p:grpSp>
        <p:nvGrpSpPr>
          <p:cNvPr id="10" name="Group 10"/>
          <p:cNvGrpSpPr>
            <a:grpSpLocks/>
          </p:cNvGrpSpPr>
          <p:nvPr/>
        </p:nvGrpSpPr>
        <p:grpSpPr bwMode="auto">
          <a:xfrm>
            <a:off x="550333" y="6477000"/>
            <a:ext cx="11582400" cy="228600"/>
            <a:chOff x="0" y="0"/>
            <a:chExt cx="5472" cy="144"/>
          </a:xfrm>
        </p:grpSpPr>
        <p:sp>
          <p:nvSpPr>
            <p:cNvPr id="11" name="Rectangle 11"/>
            <p:cNvSpPr>
              <a:spLocks noChangeArrowheads="1"/>
            </p:cNvSpPr>
            <p:nvPr/>
          </p:nvSpPr>
          <p:spPr bwMode="auto">
            <a:xfrm rot="5400000" flipV="1">
              <a:off x="2712" y="-2712"/>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sp>
          <p:nvSpPr>
            <p:cNvPr id="12" name="Rectangle 12"/>
            <p:cNvSpPr>
              <a:spLocks noChangeArrowheads="1"/>
            </p:cNvSpPr>
            <p:nvPr/>
          </p:nvSpPr>
          <p:spPr bwMode="auto">
            <a:xfrm rot="5400000" flipV="1">
              <a:off x="2654" y="-2558"/>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grpSp>
      <p:grpSp>
        <p:nvGrpSpPr>
          <p:cNvPr id="13" name="Group 13"/>
          <p:cNvGrpSpPr>
            <a:grpSpLocks/>
          </p:cNvGrpSpPr>
          <p:nvPr/>
        </p:nvGrpSpPr>
        <p:grpSpPr bwMode="auto">
          <a:xfrm>
            <a:off x="101600" y="176214"/>
            <a:ext cx="11660717" cy="161925"/>
            <a:chOff x="0" y="0"/>
            <a:chExt cx="5509" cy="102"/>
          </a:xfrm>
        </p:grpSpPr>
        <p:sp>
          <p:nvSpPr>
            <p:cNvPr id="14" name="Rectangle 14"/>
            <p:cNvSpPr>
              <a:spLocks noChangeArrowheads="1"/>
            </p:cNvSpPr>
            <p:nvPr/>
          </p:nvSpPr>
          <p:spPr bwMode="auto">
            <a:xfrm rot="5400000" flipV="1">
              <a:off x="2802" y="-2605"/>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sp>
          <p:nvSpPr>
            <p:cNvPr id="15" name="Rectangle 15"/>
            <p:cNvSpPr>
              <a:spLocks noChangeArrowheads="1"/>
            </p:cNvSpPr>
            <p:nvPr/>
          </p:nvSpPr>
          <p:spPr bwMode="auto">
            <a:xfrm rot="5400000" flipV="1">
              <a:off x="2735" y="-273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grpSp>
      <p:sp>
        <p:nvSpPr>
          <p:cNvPr id="4098" name="Rectangle 2"/>
          <p:cNvSpPr>
            <a:spLocks noGrp="1" noChangeArrowheads="1"/>
          </p:cNvSpPr>
          <p:nvPr>
            <p:ph type="ctrTitle"/>
          </p:nvPr>
        </p:nvSpPr>
        <p:spPr>
          <a:xfrm>
            <a:off x="914400" y="1219200"/>
            <a:ext cx="10363200" cy="1143000"/>
          </a:xfrm>
        </p:spPr>
        <p:txBody>
          <a:bodyPr anchorCtr="1"/>
          <a:lstStyle>
            <a:lvl1pPr>
              <a:defRPr sz="4000">
                <a:solidFill>
                  <a:schemeClr val="tx1"/>
                </a:solidFill>
              </a:defRPr>
            </a:lvl1pPr>
          </a:lstStyle>
          <a:p>
            <a:r>
              <a:rPr lang="ja-JP" altLang="en-US"/>
              <a:t>マスタ タイトルの書式設定</a:t>
            </a:r>
          </a:p>
        </p:txBody>
      </p:sp>
      <p:sp>
        <p:nvSpPr>
          <p:cNvPr id="4099" name="Rectangle 3"/>
          <p:cNvSpPr>
            <a:spLocks noGrp="1" noChangeArrowheads="1"/>
          </p:cNvSpPr>
          <p:nvPr>
            <p:ph type="subTitle" idx="1"/>
          </p:nvPr>
        </p:nvSpPr>
        <p:spPr>
          <a:xfrm>
            <a:off x="1828800" y="2667000"/>
            <a:ext cx="8534400" cy="1752600"/>
          </a:xfrm>
        </p:spPr>
        <p:txBody>
          <a:bodyPr/>
          <a:lstStyle>
            <a:lvl1pPr marL="0" indent="0" algn="ctr">
              <a:buFontTx/>
              <a:buNone/>
              <a:defRPr sz="2800"/>
            </a:lvl1pPr>
          </a:lstStyle>
          <a:p>
            <a:r>
              <a:rPr lang="ja-JP" altLang="en-US"/>
              <a:t>マスタ サブタイトルの書式設定</a:t>
            </a:r>
          </a:p>
        </p:txBody>
      </p:sp>
      <p:sp>
        <p:nvSpPr>
          <p:cNvPr id="16" name="Rectangle 16"/>
          <p:cNvSpPr>
            <a:spLocks noGrp="1" noChangeArrowheads="1"/>
          </p:cNvSpPr>
          <p:nvPr>
            <p:ph type="dt" sz="half" idx="10"/>
          </p:nvPr>
        </p:nvSpPr>
        <p:spPr/>
        <p:txBody>
          <a:bodyPr/>
          <a:lstStyle>
            <a:lvl1pPr>
              <a:defRPr/>
            </a:lvl1pPr>
          </a:lstStyle>
          <a:p>
            <a:pPr>
              <a:defRPr/>
            </a:pPr>
            <a:endParaRPr lang="en-US" altLang="ja-JP">
              <a:solidFill>
                <a:srgbClr val="808080"/>
              </a:solidFill>
            </a:endParaRPr>
          </a:p>
        </p:txBody>
      </p:sp>
      <p:sp>
        <p:nvSpPr>
          <p:cNvPr id="17" name="Rectangle 17"/>
          <p:cNvSpPr>
            <a:spLocks noGrp="1" noChangeArrowheads="1"/>
          </p:cNvSpPr>
          <p:nvPr>
            <p:ph type="ftr" sz="quarter" idx="11"/>
          </p:nvPr>
        </p:nvSpPr>
        <p:spPr/>
        <p:txBody>
          <a:bodyPr/>
          <a:lstStyle>
            <a:lvl1pPr>
              <a:defRPr/>
            </a:lvl1pPr>
          </a:lstStyle>
          <a:p>
            <a:pPr>
              <a:defRPr/>
            </a:pPr>
            <a:endParaRPr lang="en-US" altLang="ja-JP">
              <a:solidFill>
                <a:srgbClr val="808080"/>
              </a:solidFill>
            </a:endParaRPr>
          </a:p>
        </p:txBody>
      </p:sp>
      <p:sp>
        <p:nvSpPr>
          <p:cNvPr id="18" name="Rectangle 18"/>
          <p:cNvSpPr>
            <a:spLocks noGrp="1" noChangeArrowheads="1"/>
          </p:cNvSpPr>
          <p:nvPr>
            <p:ph type="sldNum" sz="quarter" idx="12"/>
          </p:nvPr>
        </p:nvSpPr>
        <p:spPr/>
        <p:txBody>
          <a:bodyPr/>
          <a:lstStyle>
            <a:lvl1pPr>
              <a:defRPr/>
            </a:lvl1pPr>
          </a:lstStyle>
          <a:p>
            <a:pPr>
              <a:defRPr/>
            </a:pPr>
            <a:fld id="{59778D10-3EA1-4054-8393-D02C3DB8B560}"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35151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65A45A-E745-4DAB-BC40-1CD37668663F}"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269962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07AD6C-34C6-475E-9774-BBF02BA071F2}"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1562147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2954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954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D001A6-9ACE-4A61-BD3E-91FFEC7078FD}"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1712092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26B71AA-D710-4C89-966F-7327E464AA62}"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13438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A356A9-6817-4B1C-BCDD-1826B95229B1}"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130846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2562A5-856B-4E37-AD3E-266DB6F3FDE6}"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2415328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E3ABAF-38F6-496A-9C2F-1347D5604388}"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338679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19" name="页脚占位符 18"/>
          <p:cNvSpPr>
            <a:spLocks noGrp="1"/>
          </p:cNvSpPr>
          <p:nvPr>
            <p:ph type="ftr" sz="quarter" idx="11"/>
          </p:nvPr>
        </p:nvSpPr>
        <p:spPr>
          <a:xfrm>
            <a:off x="4775200" y="76201"/>
            <a:ext cx="3860800" cy="288925"/>
          </a:xfrm>
        </p:spPr>
        <p:txBody>
          <a:bodyPr/>
          <a:lstStyle/>
          <a:p>
            <a:endParaRPr lang="zh-CN" altLang="en-US"/>
          </a:p>
        </p:txBody>
      </p:sp>
      <p:sp>
        <p:nvSpPr>
          <p:cNvPr id="16" name="灯片编号占位符 15"/>
          <p:cNvSpPr>
            <a:spLocks noGrp="1"/>
          </p:cNvSpPr>
          <p:nvPr>
            <p:ph type="sldNum" sz="quarter" idx="12"/>
          </p:nvPr>
        </p:nvSpPr>
        <p:spPr>
          <a:xfrm>
            <a:off x="10972800" y="6473952"/>
            <a:ext cx="1011936" cy="24688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987D14-3970-4E11-B5FA-D13F20FE1583}"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1916639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8E0ED2-D9E7-4BFA-909F-B250DF9BE519}"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347202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85200" y="381000"/>
            <a:ext cx="2692400"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381000"/>
            <a:ext cx="7874000"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B8C925-F9E4-405B-8232-A9D06D7D9CCC}"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3704663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381000"/>
            <a:ext cx="10668000" cy="838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295400"/>
            <a:ext cx="5080000" cy="464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95400"/>
            <a:ext cx="5080000" cy="464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316FAA-9F16-45F6-A064-7E664D5C2D6F}"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712575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381000"/>
            <a:ext cx="10668000" cy="838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295400"/>
            <a:ext cx="5080000" cy="464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295400"/>
            <a:ext cx="5080000" cy="2247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97600" y="3695700"/>
            <a:ext cx="5080000" cy="2247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3473FB8-5EB9-4EB6-B094-80D213E7B102}"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716700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08000" y="381000"/>
            <a:ext cx="10668000" cy="8382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295400"/>
            <a:ext cx="10363200" cy="4648200"/>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85EAB2-9EA5-49CF-AEF3-EF0B3E1AA1FB}" type="slidenum">
              <a:rPr lang="ja-JP" altLang="en-US">
                <a:solidFill>
                  <a:srgbClr val="808080"/>
                </a:solidFill>
              </a:rPr>
              <a:pPr>
                <a:defRPr/>
              </a:pPr>
              <a:t>‹#›</a:t>
            </a:fld>
            <a:endParaRPr lang="en-US" altLang="ja-JP">
              <a:solidFill>
                <a:srgbClr val="808080"/>
              </a:solidFill>
            </a:endParaRPr>
          </a:p>
        </p:txBody>
      </p:sp>
    </p:spTree>
    <p:extLst>
      <p:ext uri="{BB962C8B-B14F-4D97-AF65-F5344CB8AC3E}">
        <p14:creationId xmlns:p14="http://schemas.microsoft.com/office/powerpoint/2010/main" val="251457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6" name="灯片编号占位符 15"/>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8" name="标题 7"/>
          <p:cNvSpPr>
            <a:spLocks noGrp="1"/>
          </p:cNvSpPr>
          <p:nvPr>
            <p:ph type="title"/>
          </p:nvPr>
        </p:nvSpPr>
        <p:spPr>
          <a:xfrm>
            <a:off x="240633" y="2947086"/>
            <a:ext cx="11582400" cy="1184825"/>
          </a:xfrm>
        </p:spPr>
        <p:txBody>
          <a:bodyPr rtlCol="0" anchor="t"/>
          <a:lstStyle>
            <a:lvl1pPr algn="r">
              <a:defRPr/>
            </a:lvl1pPr>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402336" y="457200"/>
            <a:ext cx="115824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406400" y="5410200"/>
            <a:ext cx="114808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10972800" y="6477000"/>
            <a:ext cx="1016000" cy="246888"/>
          </a:xfrm>
        </p:spPr>
        <p:txBody>
          <a:bodyPr/>
          <a:lstStyle/>
          <a:p>
            <a:fld id="{7D9BB5D0-35E4-459D-AEF3-FE4D7C45CC19}" type="slidenum">
              <a:rPr lang="zh-CN" altLang="en-US" smtClean="0"/>
              <a:t>‹#›</a:t>
            </a:fld>
            <a:endParaRPr lang="zh-CN" altLang="en-US"/>
          </a:p>
        </p:txBody>
      </p:sp>
      <p:sp>
        <p:nvSpPr>
          <p:cNvPr id="11" name="直接连接符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402336" y="457200"/>
            <a:ext cx="115824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21" name="页脚占位符 20"/>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24" name="页脚占位符 23"/>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609600" y="5486400"/>
            <a:ext cx="112776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29" name="页脚占位符 28"/>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82F288E0-7875-42C4-84C8-98DBBD3BF4D2}" type="datetimeFigureOut">
              <a:rPr lang="zh-CN" altLang="en-US" smtClean="0"/>
              <a:t>2017-10-12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7" name="标题 16"/>
          <p:cNvSpPr>
            <a:spLocks noGrp="1"/>
          </p:cNvSpPr>
          <p:nvPr>
            <p:ph type="title"/>
          </p:nvPr>
        </p:nvSpPr>
        <p:spPr>
          <a:xfrm>
            <a:off x="508000" y="4993760"/>
            <a:ext cx="78232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82F288E0-7875-42C4-84C8-98DBBD3BF4D2}" type="datetimeFigureOut">
              <a:rPr lang="zh-CN" altLang="en-US" smtClean="0"/>
              <a:t>2017-10-12</a:t>
            </a:fld>
            <a:endParaRPr lang="zh-CN" altLang="en-US"/>
          </a:p>
        </p:txBody>
      </p:sp>
      <p:sp>
        <p:nvSpPr>
          <p:cNvPr id="28" name="页脚占位符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灯片编号占位符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D9BB5D0-35E4-459D-AEF3-FE4D7C45CC19}" type="slidenum">
              <a:rPr lang="zh-CN" altLang="en-US" smtClean="0"/>
              <a:t>‹#›</a:t>
            </a:fld>
            <a:endParaRPr lang="zh-CN" altLang="en-US"/>
          </a:p>
        </p:txBody>
      </p:sp>
      <p:sp>
        <p:nvSpPr>
          <p:cNvPr id="10" name="标题占位符 9"/>
          <p:cNvSpPr>
            <a:spLocks noGrp="1"/>
          </p:cNvSpPr>
          <p:nvPr>
            <p:ph type="title"/>
          </p:nvPr>
        </p:nvSpPr>
        <p:spPr>
          <a:xfrm>
            <a:off x="406400" y="457200"/>
            <a:ext cx="115824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08000" y="381000"/>
            <a:ext cx="1066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914400" y="1295400"/>
            <a:ext cx="1036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508000" y="60150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bg2"/>
                </a:solidFill>
                <a:effectLst/>
                <a:latin typeface="+mn-lt"/>
                <a:ea typeface="MS PGothic" pitchFamily="34" charset="-128"/>
              </a:defRPr>
            </a:lvl1pPr>
          </a:lstStyle>
          <a:p>
            <a:pPr fontAlgn="base">
              <a:spcBef>
                <a:spcPct val="0"/>
              </a:spcBef>
              <a:spcAft>
                <a:spcPct val="0"/>
              </a:spcAft>
              <a:defRPr/>
            </a:pPr>
            <a:endParaRPr lang="en-US" altLang="ja-JP">
              <a:solidFill>
                <a:srgbClr val="808080"/>
              </a:solidFill>
            </a:endParaRPr>
          </a:p>
        </p:txBody>
      </p:sp>
      <p:sp>
        <p:nvSpPr>
          <p:cNvPr id="3077" name="Rectangle 5"/>
          <p:cNvSpPr>
            <a:spLocks noGrp="1" noChangeArrowheads="1"/>
          </p:cNvSpPr>
          <p:nvPr>
            <p:ph type="ftr" sz="quarter" idx="3"/>
          </p:nvPr>
        </p:nvSpPr>
        <p:spPr bwMode="auto">
          <a:xfrm>
            <a:off x="4165600" y="60150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effectLst/>
                <a:latin typeface="+mn-lt"/>
                <a:ea typeface="MS PGothic" pitchFamily="34" charset="-128"/>
              </a:defRPr>
            </a:lvl1pPr>
          </a:lstStyle>
          <a:p>
            <a:pPr algn="ctr" fontAlgn="base">
              <a:spcBef>
                <a:spcPct val="0"/>
              </a:spcBef>
              <a:spcAft>
                <a:spcPct val="0"/>
              </a:spcAft>
              <a:defRPr/>
            </a:pPr>
            <a:endParaRPr lang="en-US" altLang="ja-JP">
              <a:solidFill>
                <a:srgbClr val="808080"/>
              </a:solidFill>
            </a:endParaRPr>
          </a:p>
        </p:txBody>
      </p:sp>
      <p:sp>
        <p:nvSpPr>
          <p:cNvPr id="3078" name="Rectangle 6"/>
          <p:cNvSpPr>
            <a:spLocks noGrp="1" noChangeArrowheads="1"/>
          </p:cNvSpPr>
          <p:nvPr>
            <p:ph type="sldNum" sz="quarter" idx="4"/>
          </p:nvPr>
        </p:nvSpPr>
        <p:spPr bwMode="auto">
          <a:xfrm>
            <a:off x="9144000" y="60150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effectLst/>
                <a:latin typeface="+mn-lt"/>
                <a:ea typeface="MS PGothic" pitchFamily="34" charset="-128"/>
              </a:defRPr>
            </a:lvl1pPr>
          </a:lstStyle>
          <a:p>
            <a:pPr fontAlgn="base">
              <a:spcBef>
                <a:spcPct val="0"/>
              </a:spcBef>
              <a:spcAft>
                <a:spcPct val="0"/>
              </a:spcAft>
              <a:defRPr/>
            </a:pPr>
            <a:fld id="{CE9C01D9-EE27-487C-946D-87A09663A55F}" type="slidenum">
              <a:rPr lang="ja-JP" altLang="en-US">
                <a:solidFill>
                  <a:srgbClr val="808080"/>
                </a:solidFill>
              </a:rPr>
              <a:pPr fontAlgn="base">
                <a:spcBef>
                  <a:spcPct val="0"/>
                </a:spcBef>
                <a:spcAft>
                  <a:spcPct val="0"/>
                </a:spcAft>
                <a:defRPr/>
              </a:pPr>
              <a:t>‹#›</a:t>
            </a:fld>
            <a:endParaRPr lang="en-US" altLang="ja-JP">
              <a:solidFill>
                <a:srgbClr val="808080"/>
              </a:solidFill>
            </a:endParaRPr>
          </a:p>
        </p:txBody>
      </p:sp>
      <p:grpSp>
        <p:nvGrpSpPr>
          <p:cNvPr id="4103" name="Group 7"/>
          <p:cNvGrpSpPr>
            <a:grpSpLocks/>
          </p:cNvGrpSpPr>
          <p:nvPr/>
        </p:nvGrpSpPr>
        <p:grpSpPr bwMode="auto">
          <a:xfrm>
            <a:off x="237067" y="230189"/>
            <a:ext cx="270933" cy="6503987"/>
            <a:chOff x="0" y="0"/>
            <a:chExt cx="128" cy="4097"/>
          </a:xfrm>
        </p:grpSpPr>
        <p:sp>
          <p:nvSpPr>
            <p:cNvPr id="3080" name="Rectangle 8"/>
            <p:cNvSpPr>
              <a:spLocks noChangeArrowheads="1"/>
            </p:cNvSpPr>
            <p:nvPr/>
          </p:nvSpPr>
          <p:spPr bwMode="auto">
            <a:xfrm flipH="1">
              <a:off x="80" y="17"/>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sp>
          <p:nvSpPr>
            <p:cNvPr id="3081" name="Rectangle 9"/>
            <p:cNvSpPr>
              <a:spLocks noChangeArrowheads="1"/>
            </p:cNvSpPr>
            <p:nvPr/>
          </p:nvSpPr>
          <p:spPr bwMode="auto">
            <a:xfrm>
              <a:off x="0" y="0"/>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zh-CN" altLang="en-US" sz="2400">
                <a:solidFill>
                  <a:srgbClr val="F8F8F8"/>
                </a:solidFill>
                <a:latin typeface="Times New Roman" pitchFamily="18" charset="0"/>
                <a:ea typeface="MS PGothic" pitchFamily="34" charset="-128"/>
              </a:endParaRPr>
            </a:p>
          </p:txBody>
        </p:sp>
      </p:grpSp>
      <p:grpSp>
        <p:nvGrpSpPr>
          <p:cNvPr id="4104" name="Group 10"/>
          <p:cNvGrpSpPr>
            <a:grpSpLocks/>
          </p:cNvGrpSpPr>
          <p:nvPr/>
        </p:nvGrpSpPr>
        <p:grpSpPr bwMode="auto">
          <a:xfrm>
            <a:off x="11724218" y="220664"/>
            <a:ext cx="264583" cy="6408737"/>
            <a:chOff x="0" y="0"/>
            <a:chExt cx="125" cy="4037"/>
          </a:xfrm>
        </p:grpSpPr>
        <p:sp>
          <p:nvSpPr>
            <p:cNvPr id="3083" name="Rectangle 11"/>
            <p:cNvSpPr>
              <a:spLocks noChangeArrowheads="1"/>
            </p:cNvSpPr>
            <p:nvPr/>
          </p:nvSpPr>
          <p:spPr bwMode="auto">
            <a:xfrm rot="10800000" flipH="1" flipV="1">
              <a:off x="82" y="0"/>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sp>
          <p:nvSpPr>
            <p:cNvPr id="3084" name="Rectangle 12"/>
            <p:cNvSpPr>
              <a:spLocks noChangeArrowheads="1"/>
            </p:cNvSpPr>
            <p:nvPr/>
          </p:nvSpPr>
          <p:spPr bwMode="auto">
            <a:xfrm rot="10800000" flipV="1">
              <a:off x="0" y="101"/>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grpSp>
      <p:grpSp>
        <p:nvGrpSpPr>
          <p:cNvPr id="4105" name="Group 13"/>
          <p:cNvGrpSpPr>
            <a:grpSpLocks/>
          </p:cNvGrpSpPr>
          <p:nvPr/>
        </p:nvGrpSpPr>
        <p:grpSpPr bwMode="auto">
          <a:xfrm>
            <a:off x="550333" y="6477000"/>
            <a:ext cx="11582400" cy="228600"/>
            <a:chOff x="0" y="0"/>
            <a:chExt cx="5472" cy="144"/>
          </a:xfrm>
        </p:grpSpPr>
        <p:sp>
          <p:nvSpPr>
            <p:cNvPr id="3086" name="Rectangle 14"/>
            <p:cNvSpPr>
              <a:spLocks noChangeArrowheads="1"/>
            </p:cNvSpPr>
            <p:nvPr/>
          </p:nvSpPr>
          <p:spPr bwMode="auto">
            <a:xfrm rot="5400000" flipV="1">
              <a:off x="2712" y="-2712"/>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sp>
          <p:nvSpPr>
            <p:cNvPr id="3087" name="Rectangle 15"/>
            <p:cNvSpPr>
              <a:spLocks noChangeArrowheads="1"/>
            </p:cNvSpPr>
            <p:nvPr/>
          </p:nvSpPr>
          <p:spPr bwMode="auto">
            <a:xfrm rot="5400000" flipV="1">
              <a:off x="2654" y="-2558"/>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grpSp>
      <p:grpSp>
        <p:nvGrpSpPr>
          <p:cNvPr id="4106" name="Group 16"/>
          <p:cNvGrpSpPr>
            <a:grpSpLocks/>
          </p:cNvGrpSpPr>
          <p:nvPr/>
        </p:nvGrpSpPr>
        <p:grpSpPr bwMode="auto">
          <a:xfrm>
            <a:off x="101600" y="176214"/>
            <a:ext cx="11660717" cy="161925"/>
            <a:chOff x="0" y="0"/>
            <a:chExt cx="5509" cy="102"/>
          </a:xfrm>
        </p:grpSpPr>
        <p:sp>
          <p:nvSpPr>
            <p:cNvPr id="3089" name="Rectangle 17"/>
            <p:cNvSpPr>
              <a:spLocks noChangeArrowheads="1"/>
            </p:cNvSpPr>
            <p:nvPr/>
          </p:nvSpPr>
          <p:spPr bwMode="auto">
            <a:xfrm rot="5400000" flipV="1">
              <a:off x="2802" y="-2605"/>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sp>
          <p:nvSpPr>
            <p:cNvPr id="3090" name="Rectangle 18"/>
            <p:cNvSpPr>
              <a:spLocks noChangeArrowheads="1"/>
            </p:cNvSpPr>
            <p:nvPr/>
          </p:nvSpPr>
          <p:spPr bwMode="auto">
            <a:xfrm rot="5400000" flipV="1">
              <a:off x="2735" y="-273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grpSp>
      <p:grpSp>
        <p:nvGrpSpPr>
          <p:cNvPr id="6" name="Group 19"/>
          <p:cNvGrpSpPr>
            <a:grpSpLocks/>
          </p:cNvGrpSpPr>
          <p:nvPr/>
        </p:nvGrpSpPr>
        <p:grpSpPr bwMode="auto">
          <a:xfrm>
            <a:off x="95251" y="176214"/>
            <a:ext cx="11660716" cy="161925"/>
            <a:chOff x="0" y="0"/>
            <a:chExt cx="5509" cy="102"/>
          </a:xfrm>
        </p:grpSpPr>
        <p:sp>
          <p:nvSpPr>
            <p:cNvPr id="3092" name="Rectangle 20"/>
            <p:cNvSpPr>
              <a:spLocks noChangeArrowheads="1"/>
            </p:cNvSpPr>
            <p:nvPr/>
          </p:nvSpPr>
          <p:spPr bwMode="auto">
            <a:xfrm rot="5400000" flipV="1">
              <a:off x="2802" y="-2605"/>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sp>
          <p:nvSpPr>
            <p:cNvPr id="3093" name="Rectangle 21"/>
            <p:cNvSpPr>
              <a:spLocks noChangeArrowheads="1"/>
            </p:cNvSpPr>
            <p:nvPr/>
          </p:nvSpPr>
          <p:spPr bwMode="auto">
            <a:xfrm rot="5400000" flipV="1">
              <a:off x="2736" y="-2736"/>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zh-CN" altLang="en-US" sz="2000">
                <a:solidFill>
                  <a:srgbClr val="F8F8F8"/>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77914549"/>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ea typeface="宋体" pitchFamily="2" charset="-122"/>
        </a:defRPr>
      </a:lvl2pPr>
      <a:lvl3pPr algn="l" rtl="0" eaLnBrk="0" fontAlgn="base" hangingPunct="0">
        <a:spcBef>
          <a:spcPct val="0"/>
        </a:spcBef>
        <a:spcAft>
          <a:spcPct val="0"/>
        </a:spcAft>
        <a:defRPr sz="3600">
          <a:solidFill>
            <a:schemeClr val="tx2"/>
          </a:solidFill>
          <a:latin typeface="Tahoma" pitchFamily="34" charset="0"/>
          <a:ea typeface="宋体" pitchFamily="2" charset="-122"/>
        </a:defRPr>
      </a:lvl3pPr>
      <a:lvl4pPr algn="l" rtl="0" eaLnBrk="0" fontAlgn="base" hangingPunct="0">
        <a:spcBef>
          <a:spcPct val="0"/>
        </a:spcBef>
        <a:spcAft>
          <a:spcPct val="0"/>
        </a:spcAft>
        <a:defRPr sz="3600">
          <a:solidFill>
            <a:schemeClr val="tx2"/>
          </a:solidFill>
          <a:latin typeface="Tahoma" pitchFamily="34" charset="0"/>
          <a:ea typeface="宋体" pitchFamily="2" charset="-122"/>
        </a:defRPr>
      </a:lvl4pPr>
      <a:lvl5pPr algn="l" rtl="0" eaLnBrk="0" fontAlgn="base" hangingPunct="0">
        <a:spcBef>
          <a:spcPct val="0"/>
        </a:spcBef>
        <a:spcAft>
          <a:spcPct val="0"/>
        </a:spcAft>
        <a:defRPr sz="3600">
          <a:solidFill>
            <a:schemeClr val="tx2"/>
          </a:solidFill>
          <a:latin typeface="Tahoma" pitchFamily="34" charset="0"/>
          <a:ea typeface="宋体" pitchFamily="2" charset="-122"/>
        </a:defRPr>
      </a:lvl5pPr>
      <a:lvl6pPr marL="457200" algn="l" rtl="0" fontAlgn="base">
        <a:spcBef>
          <a:spcPct val="0"/>
        </a:spcBef>
        <a:spcAft>
          <a:spcPct val="0"/>
        </a:spcAft>
        <a:defRPr sz="3600">
          <a:solidFill>
            <a:schemeClr val="tx2"/>
          </a:solidFill>
          <a:latin typeface="Tahoma" pitchFamily="34" charset="0"/>
          <a:ea typeface="宋体" pitchFamily="2" charset="-122"/>
        </a:defRPr>
      </a:lvl6pPr>
      <a:lvl7pPr marL="914400" algn="l" rtl="0" fontAlgn="base">
        <a:spcBef>
          <a:spcPct val="0"/>
        </a:spcBef>
        <a:spcAft>
          <a:spcPct val="0"/>
        </a:spcAft>
        <a:defRPr sz="3600">
          <a:solidFill>
            <a:schemeClr val="tx2"/>
          </a:solidFill>
          <a:latin typeface="Tahoma" pitchFamily="34" charset="0"/>
          <a:ea typeface="宋体" pitchFamily="2" charset="-122"/>
        </a:defRPr>
      </a:lvl7pPr>
      <a:lvl8pPr marL="1371600" algn="l" rtl="0" fontAlgn="base">
        <a:spcBef>
          <a:spcPct val="0"/>
        </a:spcBef>
        <a:spcAft>
          <a:spcPct val="0"/>
        </a:spcAft>
        <a:defRPr sz="3600">
          <a:solidFill>
            <a:schemeClr val="tx2"/>
          </a:solidFill>
          <a:latin typeface="Tahoma" pitchFamily="34" charset="0"/>
          <a:ea typeface="宋体" pitchFamily="2" charset="-122"/>
        </a:defRPr>
      </a:lvl8pPr>
      <a:lvl9pPr marL="1828800" algn="l" rtl="0" fontAlgn="base">
        <a:spcBef>
          <a:spcPct val="0"/>
        </a:spcBef>
        <a:spcAft>
          <a:spcPct val="0"/>
        </a:spcAft>
        <a:defRPr sz="36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accent1"/>
        </a:buClr>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rgbClr val="000066"/>
          </a:solidFill>
          <a:latin typeface="+mn-lt"/>
          <a:ea typeface="+mn-ea"/>
        </a:defRPr>
      </a:lvl2pPr>
      <a:lvl3pPr marL="1143000" indent="-228600" algn="l" rtl="0" eaLnBrk="0" fontAlgn="base" hangingPunct="0">
        <a:spcBef>
          <a:spcPct val="20000"/>
        </a:spcBef>
        <a:spcAft>
          <a:spcPct val="0"/>
        </a:spcAft>
        <a:buClr>
          <a:schemeClr val="accent1"/>
        </a:buClr>
        <a:buChar char="•"/>
        <a:defRPr sz="2400">
          <a:solidFill>
            <a:srgbClr val="000066"/>
          </a:solidFill>
          <a:latin typeface="+mn-lt"/>
          <a:ea typeface="+mn-ea"/>
        </a:defRPr>
      </a:lvl3pPr>
      <a:lvl4pPr marL="1600200" indent="-228600" algn="l" rtl="0" eaLnBrk="0" fontAlgn="base" hangingPunct="0">
        <a:spcBef>
          <a:spcPct val="20000"/>
        </a:spcBef>
        <a:spcAft>
          <a:spcPct val="0"/>
        </a:spcAft>
        <a:buClr>
          <a:schemeClr val="folHlink"/>
        </a:buClr>
        <a:buChar char="–"/>
        <a:defRPr sz="2000">
          <a:solidFill>
            <a:srgbClr val="000066"/>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rgbClr val="000066"/>
          </a:solidFill>
          <a:latin typeface="+mn-lt"/>
          <a:ea typeface="+mn-ea"/>
        </a:defRPr>
      </a:lvl5pPr>
      <a:lvl6pPr marL="2514600" indent="-228600" algn="l" rtl="0" fontAlgn="base">
        <a:spcBef>
          <a:spcPct val="20000"/>
        </a:spcBef>
        <a:spcAft>
          <a:spcPct val="0"/>
        </a:spcAft>
        <a:buClr>
          <a:schemeClr val="accent1"/>
        </a:buClr>
        <a:buChar char="»"/>
        <a:defRPr sz="2000">
          <a:solidFill>
            <a:srgbClr val="000066"/>
          </a:solidFill>
          <a:latin typeface="+mn-lt"/>
          <a:ea typeface="+mn-ea"/>
        </a:defRPr>
      </a:lvl6pPr>
      <a:lvl7pPr marL="2971800" indent="-228600" algn="l" rtl="0" fontAlgn="base">
        <a:spcBef>
          <a:spcPct val="20000"/>
        </a:spcBef>
        <a:spcAft>
          <a:spcPct val="0"/>
        </a:spcAft>
        <a:buClr>
          <a:schemeClr val="accent1"/>
        </a:buClr>
        <a:buChar char="»"/>
        <a:defRPr sz="2000">
          <a:solidFill>
            <a:srgbClr val="000066"/>
          </a:solidFill>
          <a:latin typeface="+mn-lt"/>
          <a:ea typeface="+mn-ea"/>
        </a:defRPr>
      </a:lvl7pPr>
      <a:lvl8pPr marL="3429000" indent="-228600" algn="l" rtl="0" fontAlgn="base">
        <a:spcBef>
          <a:spcPct val="20000"/>
        </a:spcBef>
        <a:spcAft>
          <a:spcPct val="0"/>
        </a:spcAft>
        <a:buClr>
          <a:schemeClr val="accent1"/>
        </a:buClr>
        <a:buChar char="»"/>
        <a:defRPr sz="2000">
          <a:solidFill>
            <a:srgbClr val="000066"/>
          </a:solidFill>
          <a:latin typeface="+mn-lt"/>
          <a:ea typeface="+mn-ea"/>
        </a:defRPr>
      </a:lvl8pPr>
      <a:lvl9pPr marL="3886200" indent="-228600" algn="l" rtl="0" fontAlgn="base">
        <a:spcBef>
          <a:spcPct val="20000"/>
        </a:spcBef>
        <a:spcAft>
          <a:spcPct val="0"/>
        </a:spcAft>
        <a:buClr>
          <a:schemeClr val="accent1"/>
        </a:buClr>
        <a:buChar char="»"/>
        <a:defRPr sz="2000">
          <a:solidFill>
            <a:srgbClr val="0000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1272" y="1888178"/>
            <a:ext cx="10954327" cy="1947552"/>
          </a:xfrm>
        </p:spPr>
        <p:txBody>
          <a:bodyPr>
            <a:normAutofit/>
          </a:bodyPr>
          <a:lstStyle/>
          <a:p>
            <a:pPr algn="ctr"/>
            <a:r>
              <a:rPr lang="zh-CN" altLang="en-US" sz="6600" b="1" dirty="0" smtClean="0">
                <a:solidFill>
                  <a:srgbClr val="FF0000"/>
                </a:solidFill>
                <a:latin typeface="黑体" pitchFamily="2" charset="-122"/>
                <a:ea typeface="黑体" pitchFamily="2" charset="-122"/>
                <a:sym typeface="+mn-ea"/>
              </a:rPr>
              <a:t>学校饮水卫生管理要求</a:t>
            </a:r>
            <a:endParaRPr lang="en-US" altLang="zh-CN" sz="6600" b="1" dirty="0" smtClean="0">
              <a:solidFill>
                <a:srgbClr val="FF0000"/>
              </a:solidFill>
              <a:latin typeface="黑体" pitchFamily="2" charset="-122"/>
              <a:ea typeface="黑体" pitchFamily="2" charset="-122"/>
              <a:sym typeface="+mn-ea"/>
            </a:endParaRPr>
          </a:p>
        </p:txBody>
      </p:sp>
      <p:sp>
        <p:nvSpPr>
          <p:cNvPr id="3" name="副标题 2"/>
          <p:cNvSpPr>
            <a:spLocks noGrp="1"/>
          </p:cNvSpPr>
          <p:nvPr>
            <p:ph type="subTitle" idx="1"/>
          </p:nvPr>
        </p:nvSpPr>
        <p:spPr>
          <a:xfrm>
            <a:off x="605642" y="3800104"/>
            <a:ext cx="10699667" cy="2220686"/>
          </a:xfrm>
        </p:spPr>
        <p:txBody>
          <a:bodyPr>
            <a:normAutofit fontScale="32500" lnSpcReduction="20000"/>
          </a:bodyPr>
          <a:lstStyle/>
          <a:p>
            <a:endParaRPr lang="zh-CN" altLang="en-US" dirty="0"/>
          </a:p>
          <a:p>
            <a:pPr algn="ctr"/>
            <a:r>
              <a:rPr lang="zh-CN" altLang="en-US" sz="12300" b="1" dirty="0">
                <a:solidFill>
                  <a:srgbClr val="002060"/>
                </a:solidFill>
              </a:rPr>
              <a:t>常州市卫生监督所</a:t>
            </a:r>
          </a:p>
          <a:p>
            <a:pPr algn="ctr"/>
            <a:r>
              <a:rPr lang="zh-CN" altLang="en-US" sz="12300" b="1" dirty="0" smtClean="0">
                <a:solidFill>
                  <a:srgbClr val="002060"/>
                </a:solidFill>
              </a:rPr>
              <a:t>谈立峰 </a:t>
            </a:r>
            <a:endParaRPr lang="en-US" altLang="zh-CN" sz="12300" b="1" dirty="0" smtClean="0">
              <a:solidFill>
                <a:srgbClr val="002060"/>
              </a:solidFill>
            </a:endParaRPr>
          </a:p>
          <a:p>
            <a:pPr algn="ctr"/>
            <a:r>
              <a:rPr lang="zh-CN" altLang="en-US" sz="12300" b="1" dirty="0" smtClean="0">
                <a:solidFill>
                  <a:srgbClr val="002060"/>
                </a:solidFill>
              </a:rPr>
              <a:t>副所长 主任医师</a:t>
            </a:r>
            <a:endParaRPr lang="zh-CN" altLang="en-US" sz="123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400" dirty="0" smtClean="0">
                <a:solidFill>
                  <a:srgbClr val="002060"/>
                </a:solidFill>
              </a:rPr>
              <a:t>原水的要求</a:t>
            </a:r>
            <a:endParaRPr lang="zh-CN" altLang="en-US" sz="4400" dirty="0">
              <a:solidFill>
                <a:srgbClr val="002060"/>
              </a:solidFill>
            </a:endParaRPr>
          </a:p>
        </p:txBody>
      </p:sp>
      <p:sp>
        <p:nvSpPr>
          <p:cNvPr id="3" name="内容占位符 2"/>
          <p:cNvSpPr>
            <a:spLocks noGrp="1"/>
          </p:cNvSpPr>
          <p:nvPr>
            <p:ph idx="1"/>
          </p:nvPr>
        </p:nvSpPr>
        <p:spPr>
          <a:xfrm>
            <a:off x="475013" y="1710047"/>
            <a:ext cx="11459688" cy="4857008"/>
          </a:xfrm>
        </p:spPr>
        <p:txBody>
          <a:bodyPr/>
          <a:lstStyle/>
          <a:p>
            <a:pPr>
              <a:buNone/>
            </a:pPr>
            <a:r>
              <a:rPr lang="en-US" altLang="zh-CN" sz="3200" b="1" dirty="0" smtClean="0"/>
              <a:t>1</a:t>
            </a:r>
            <a:r>
              <a:rPr lang="zh-CN" altLang="en-US" sz="3200" b="1" dirty="0" smtClean="0">
                <a:solidFill>
                  <a:schemeClr val="tx1"/>
                </a:solidFill>
              </a:rPr>
              <a:t>、原水的类型：市政自来水、包装饮用水</a:t>
            </a:r>
            <a:endParaRPr lang="en-US" altLang="zh-CN" sz="3200" b="1" dirty="0" smtClean="0">
              <a:solidFill>
                <a:schemeClr val="tx1"/>
              </a:solidFill>
            </a:endParaRPr>
          </a:p>
          <a:p>
            <a:pPr>
              <a:buNone/>
            </a:pPr>
            <a:r>
              <a:rPr lang="en-US" altLang="zh-CN" sz="3200" b="1" dirty="0" smtClean="0">
                <a:solidFill>
                  <a:schemeClr val="tx1"/>
                </a:solidFill>
              </a:rPr>
              <a:t>2</a:t>
            </a:r>
            <a:r>
              <a:rPr lang="zh-CN" altLang="en-US" sz="3200" b="1" dirty="0" smtClean="0">
                <a:solidFill>
                  <a:schemeClr val="tx1"/>
                </a:solidFill>
              </a:rPr>
              <a:t>、主要问题：无生产许可证企业生产的包装饮用水。</a:t>
            </a:r>
            <a:endParaRPr lang="en-US" altLang="zh-CN" sz="3200" b="1" dirty="0" smtClean="0">
              <a:solidFill>
                <a:schemeClr val="tx1"/>
              </a:solidFill>
            </a:endParaRPr>
          </a:p>
          <a:p>
            <a:pPr>
              <a:buNone/>
            </a:pPr>
            <a:r>
              <a:rPr lang="en-US" altLang="zh-CN" sz="3200" b="1" dirty="0" smtClean="0">
                <a:solidFill>
                  <a:schemeClr val="tx1"/>
                </a:solidFill>
              </a:rPr>
              <a:t>3</a:t>
            </a:r>
            <a:r>
              <a:rPr lang="zh-CN" altLang="en-US" sz="3200" b="1" dirty="0" smtClean="0">
                <a:solidFill>
                  <a:schemeClr val="tx1"/>
                </a:solidFill>
              </a:rPr>
              <a:t>、鉴别：</a:t>
            </a:r>
            <a:endParaRPr lang="en-US" altLang="zh-CN" sz="3200" b="1" dirty="0" smtClean="0">
              <a:solidFill>
                <a:schemeClr val="tx1"/>
              </a:solidFill>
            </a:endParaRPr>
          </a:p>
          <a:p>
            <a:pPr>
              <a:buFont typeface="Wingdings" panose="05000000000000000000" pitchFamily="2" charset="2"/>
              <a:buChar char="Ø"/>
            </a:pPr>
            <a:r>
              <a:rPr lang="zh-CN" altLang="en-US" sz="3200" b="1" dirty="0" smtClean="0">
                <a:solidFill>
                  <a:schemeClr val="tx1"/>
                </a:solidFill>
              </a:rPr>
              <a:t>张贴标签</a:t>
            </a:r>
            <a:endParaRPr lang="en-US" altLang="zh-CN" sz="3200" b="1" dirty="0" smtClean="0">
              <a:solidFill>
                <a:schemeClr val="tx1"/>
              </a:solidFill>
            </a:endParaRPr>
          </a:p>
          <a:p>
            <a:pPr>
              <a:buFont typeface="Wingdings" panose="05000000000000000000" pitchFamily="2" charset="2"/>
              <a:buChar char="Ø"/>
            </a:pPr>
            <a:r>
              <a:rPr lang="zh-CN" altLang="en-US" sz="3200" b="1" dirty="0" smtClean="0">
                <a:solidFill>
                  <a:schemeClr val="tx1"/>
                </a:solidFill>
              </a:rPr>
              <a:t>桶身标签</a:t>
            </a:r>
            <a:endParaRPr lang="en-US" altLang="zh-CN" sz="3200" b="1" dirty="0" smtClean="0">
              <a:solidFill>
                <a:schemeClr val="tx1"/>
              </a:solidFill>
            </a:endParaRPr>
          </a:p>
          <a:p>
            <a:pPr>
              <a:buFont typeface="Wingdings" panose="05000000000000000000" pitchFamily="2" charset="2"/>
              <a:buChar char="Ø"/>
            </a:pPr>
            <a:r>
              <a:rPr lang="zh-CN" altLang="en-US" sz="3200" b="1" dirty="0" smtClean="0">
                <a:solidFill>
                  <a:schemeClr val="tx1"/>
                </a:solidFill>
              </a:rPr>
              <a:t>许可证查询</a:t>
            </a:r>
            <a:endParaRPr lang="en-US" altLang="zh-CN" sz="3200" b="1" dirty="0">
              <a:solidFill>
                <a:schemeClr val="tx1"/>
              </a:solidFill>
            </a:endParaRPr>
          </a:p>
          <a:p>
            <a:pPr>
              <a:buNone/>
            </a:pP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algn="l"/>
            <a:r>
              <a:rPr lang="zh-CN" altLang="en-US" dirty="0" smtClean="0">
                <a:solidFill>
                  <a:srgbClr val="FF0000"/>
                </a:solidFill>
              </a:rPr>
              <a:t>张贴的标签</a:t>
            </a:r>
          </a:p>
        </p:txBody>
      </p:sp>
      <p:pic>
        <p:nvPicPr>
          <p:cNvPr id="1026" name="Picture 2"/>
          <p:cNvPicPr>
            <a:picLocks noGrp="1" noChangeAspect="1" noChangeArrowheads="1"/>
          </p:cNvPicPr>
          <p:nvPr>
            <p:ph sz="half" idx="1"/>
          </p:nvPr>
        </p:nvPicPr>
        <p:blipFill>
          <a:blip r:embed="rId2"/>
          <a:stretch>
            <a:fillRect/>
          </a:stretch>
        </p:blipFill>
        <p:spPr bwMode="auto">
          <a:xfrm>
            <a:off x="593766" y="1306287"/>
            <a:ext cx="4322618" cy="5379522"/>
          </a:xfrm>
          <a:prstGeom prst="rect">
            <a:avLst/>
          </a:prstGeom>
          <a:noFill/>
          <a:ln w="9525">
            <a:noFill/>
            <a:miter lim="800000"/>
            <a:headEnd/>
            <a:tailEnd/>
          </a:ln>
          <a:effectLst/>
        </p:spPr>
      </p:pic>
      <p:sp>
        <p:nvSpPr>
          <p:cNvPr id="8" name="内容占位符 7"/>
          <p:cNvSpPr>
            <a:spLocks noGrp="1"/>
          </p:cNvSpPr>
          <p:nvPr>
            <p:ph sz="half" idx="2"/>
          </p:nvPr>
        </p:nvSpPr>
        <p:spPr>
          <a:xfrm>
            <a:off x="5436235" y="785495"/>
            <a:ext cx="5917565" cy="4526280"/>
          </a:xfrm>
        </p:spPr>
        <p:txBody>
          <a:bodyPr>
            <a:normAutofit/>
          </a:bodyPr>
          <a:lstStyle/>
          <a:p>
            <a:r>
              <a:rPr lang="en-US" altLang="zh-CN" sz="2400" b="1" dirty="0" smtClean="0">
                <a:solidFill>
                  <a:schemeClr val="tx1"/>
                </a:solidFill>
              </a:rPr>
              <a:t>1</a:t>
            </a:r>
            <a:r>
              <a:rPr lang="zh-CN" altLang="en-US" sz="2400" b="1" dirty="0" smtClean="0">
                <a:solidFill>
                  <a:schemeClr val="tx1"/>
                </a:solidFill>
              </a:rPr>
              <a:t>、符合</a:t>
            </a:r>
            <a:r>
              <a:rPr lang="en-US" altLang="zh-CN" sz="2400" b="1" dirty="0" smtClean="0">
                <a:solidFill>
                  <a:schemeClr val="tx1"/>
                </a:solidFill>
              </a:rPr>
              <a:t>GB7718《</a:t>
            </a:r>
            <a:r>
              <a:rPr lang="zh-CN" altLang="en-US" sz="2400" b="1" dirty="0" smtClean="0">
                <a:solidFill>
                  <a:schemeClr val="tx1"/>
                </a:solidFill>
              </a:rPr>
              <a:t>预包装食品标签通则</a:t>
            </a:r>
            <a:r>
              <a:rPr lang="en-US" altLang="zh-CN" sz="2400" b="1" dirty="0" smtClean="0">
                <a:solidFill>
                  <a:schemeClr val="tx1"/>
                </a:solidFill>
              </a:rPr>
              <a:t>》</a:t>
            </a:r>
            <a:r>
              <a:rPr lang="zh-CN" altLang="en-US" sz="2400" b="1" dirty="0" smtClean="0">
                <a:solidFill>
                  <a:schemeClr val="tx1"/>
                </a:solidFill>
              </a:rPr>
              <a:t>的规定。</a:t>
            </a:r>
            <a:endParaRPr lang="en-US" altLang="zh-CN" sz="2400" b="1" dirty="0" smtClean="0">
              <a:solidFill>
                <a:schemeClr val="tx1"/>
              </a:solidFill>
            </a:endParaRPr>
          </a:p>
          <a:p>
            <a:r>
              <a:rPr lang="en-US" altLang="zh-CN" sz="2400" b="1" dirty="0" smtClean="0">
                <a:solidFill>
                  <a:schemeClr val="tx1"/>
                </a:solidFill>
              </a:rPr>
              <a:t>2</a:t>
            </a:r>
            <a:r>
              <a:rPr lang="zh-CN" altLang="en-US" sz="2400" b="1" dirty="0" smtClean="0">
                <a:solidFill>
                  <a:schemeClr val="tx1"/>
                </a:solidFill>
              </a:rPr>
              <a:t>、符合</a:t>
            </a:r>
            <a:r>
              <a:rPr lang="en-US" altLang="zh-CN" sz="2400" b="1" dirty="0" smtClean="0">
                <a:solidFill>
                  <a:schemeClr val="tx1"/>
                </a:solidFill>
              </a:rPr>
              <a:t>GB19298</a:t>
            </a:r>
            <a:r>
              <a:rPr lang="zh-CN" altLang="en-US" sz="2400" b="1" dirty="0" smtClean="0">
                <a:solidFill>
                  <a:schemeClr val="tx1"/>
                </a:solidFill>
              </a:rPr>
              <a:t>的特殊规定：</a:t>
            </a:r>
            <a:endParaRPr lang="en-US" altLang="zh-CN" sz="2400" b="1" dirty="0" smtClean="0">
              <a:solidFill>
                <a:schemeClr val="tx1"/>
              </a:solidFill>
            </a:endParaRPr>
          </a:p>
          <a:p>
            <a:pPr>
              <a:buNone/>
            </a:pPr>
            <a:r>
              <a:rPr lang="en-US" altLang="zh-CN" sz="2400" b="1" dirty="0" smtClean="0">
                <a:solidFill>
                  <a:schemeClr val="tx1"/>
                </a:solidFill>
              </a:rPr>
              <a:t>《</a:t>
            </a:r>
            <a:r>
              <a:rPr lang="zh-CN" altLang="en-US" sz="2400" b="1" dirty="0" smtClean="0">
                <a:solidFill>
                  <a:schemeClr val="tx1"/>
                </a:solidFill>
              </a:rPr>
              <a:t>问答</a:t>
            </a:r>
            <a:r>
              <a:rPr lang="en-US" altLang="zh-CN" sz="2400" b="1" dirty="0" smtClean="0">
                <a:solidFill>
                  <a:schemeClr val="tx1"/>
                </a:solidFill>
              </a:rPr>
              <a:t>》</a:t>
            </a:r>
            <a:r>
              <a:rPr lang="zh-CN" altLang="en-US" sz="2400" b="1" dirty="0" smtClean="0">
                <a:solidFill>
                  <a:schemeClr val="tx1"/>
                </a:solidFill>
              </a:rPr>
              <a:t>七</a:t>
            </a:r>
            <a:r>
              <a:rPr lang="zh-CN" altLang="en-US" sz="2400" b="1" dirty="0">
                <a:solidFill>
                  <a:schemeClr val="tx1"/>
                </a:solidFill>
              </a:rPr>
              <a:t>、关于标签标识的</a:t>
            </a:r>
            <a:r>
              <a:rPr lang="zh-CN" altLang="en-US" sz="2400" b="1" dirty="0" smtClean="0">
                <a:solidFill>
                  <a:schemeClr val="tx1"/>
                </a:solidFill>
              </a:rPr>
              <a:t>实施：</a:t>
            </a:r>
            <a:endParaRPr lang="zh-CN" altLang="en-US" sz="2400" b="1" dirty="0">
              <a:solidFill>
                <a:schemeClr val="tx1"/>
              </a:solidFill>
            </a:endParaRPr>
          </a:p>
          <a:p>
            <a:r>
              <a:rPr lang="zh-CN" altLang="en-US" sz="2400" b="1" dirty="0">
                <a:solidFill>
                  <a:schemeClr val="tx1"/>
                </a:solidFill>
              </a:rPr>
              <a:t>本标准对包装饮用水的标签标识要求（</a:t>
            </a:r>
            <a:r>
              <a:rPr lang="en-US" sz="2400" b="1" dirty="0">
                <a:solidFill>
                  <a:schemeClr val="tx1"/>
                </a:solidFill>
              </a:rPr>
              <a:t>4.1</a:t>
            </a:r>
            <a:r>
              <a:rPr lang="zh-CN" altLang="en-US" sz="2400" b="1" dirty="0">
                <a:solidFill>
                  <a:schemeClr val="tx1"/>
                </a:solidFill>
              </a:rPr>
              <a:t>和</a:t>
            </a:r>
            <a:r>
              <a:rPr lang="en-US" sz="2400" b="1" dirty="0">
                <a:solidFill>
                  <a:schemeClr val="tx1"/>
                </a:solidFill>
              </a:rPr>
              <a:t>4.2</a:t>
            </a:r>
            <a:r>
              <a:rPr lang="zh-CN" altLang="en-US" sz="2400" b="1" dirty="0">
                <a:solidFill>
                  <a:schemeClr val="tx1"/>
                </a:solidFill>
              </a:rPr>
              <a:t>）自</a:t>
            </a:r>
            <a:r>
              <a:rPr lang="en-US" sz="2400" b="1" dirty="0">
                <a:solidFill>
                  <a:schemeClr val="tx1"/>
                </a:solidFill>
              </a:rPr>
              <a:t>2016</a:t>
            </a:r>
            <a:r>
              <a:rPr lang="zh-CN" altLang="en-US" sz="2400" b="1" dirty="0">
                <a:solidFill>
                  <a:schemeClr val="tx1"/>
                </a:solidFill>
              </a:rPr>
              <a:t>年</a:t>
            </a:r>
            <a:r>
              <a:rPr lang="en-US" sz="2400" b="1" dirty="0">
                <a:solidFill>
                  <a:schemeClr val="tx1"/>
                </a:solidFill>
              </a:rPr>
              <a:t>1</a:t>
            </a:r>
            <a:r>
              <a:rPr lang="zh-CN" altLang="en-US" sz="2400" b="1" dirty="0">
                <a:solidFill>
                  <a:schemeClr val="tx1"/>
                </a:solidFill>
              </a:rPr>
              <a:t>月</a:t>
            </a:r>
            <a:r>
              <a:rPr lang="en-US" sz="2400" b="1" dirty="0">
                <a:solidFill>
                  <a:schemeClr val="tx1"/>
                </a:solidFill>
              </a:rPr>
              <a:t>1</a:t>
            </a:r>
            <a:r>
              <a:rPr lang="zh-CN" altLang="en-US" sz="2400" b="1" dirty="0">
                <a:solidFill>
                  <a:schemeClr val="tx1"/>
                </a:solidFill>
              </a:rPr>
              <a:t>日起实施。</a:t>
            </a:r>
            <a:r>
              <a:rPr lang="en-US" sz="2400" b="1" dirty="0">
                <a:solidFill>
                  <a:schemeClr val="tx1"/>
                </a:solidFill>
              </a:rPr>
              <a:t>2016</a:t>
            </a:r>
            <a:r>
              <a:rPr lang="zh-CN" altLang="en-US" sz="2400" b="1" dirty="0">
                <a:solidFill>
                  <a:schemeClr val="tx1"/>
                </a:solidFill>
              </a:rPr>
              <a:t>年</a:t>
            </a:r>
            <a:r>
              <a:rPr lang="en-US" sz="2400" b="1" dirty="0">
                <a:solidFill>
                  <a:schemeClr val="tx1"/>
                </a:solidFill>
              </a:rPr>
              <a:t>1</a:t>
            </a:r>
            <a:r>
              <a:rPr lang="zh-CN" altLang="en-US" sz="2400" b="1" dirty="0">
                <a:solidFill>
                  <a:schemeClr val="tx1"/>
                </a:solidFill>
              </a:rPr>
              <a:t>月</a:t>
            </a:r>
            <a:r>
              <a:rPr lang="en-US" sz="2400" b="1" dirty="0">
                <a:solidFill>
                  <a:schemeClr val="tx1"/>
                </a:solidFill>
              </a:rPr>
              <a:t>1</a:t>
            </a:r>
            <a:r>
              <a:rPr lang="zh-CN" altLang="en-US" sz="2400" b="1" dirty="0">
                <a:solidFill>
                  <a:schemeClr val="tx1"/>
                </a:solidFill>
              </a:rPr>
              <a:t>日以后生产的包装饮用水的标签标识应当符合</a:t>
            </a:r>
            <a:r>
              <a:rPr lang="en-US" altLang="zh-CN" sz="2400" b="1" dirty="0">
                <a:solidFill>
                  <a:schemeClr val="tx1"/>
                </a:solidFill>
              </a:rPr>
              <a:t>《</a:t>
            </a:r>
            <a:r>
              <a:rPr lang="zh-CN" altLang="en-US" sz="2400" b="1" dirty="0">
                <a:solidFill>
                  <a:schemeClr val="tx1"/>
                </a:solidFill>
              </a:rPr>
              <a:t>食品安全国家标准 包装饮用水</a:t>
            </a:r>
            <a:r>
              <a:rPr lang="en-US" altLang="zh-CN" sz="2400" b="1" dirty="0">
                <a:solidFill>
                  <a:schemeClr val="tx1"/>
                </a:solidFill>
              </a:rPr>
              <a:t>》</a:t>
            </a:r>
            <a:r>
              <a:rPr lang="zh-CN" altLang="en-US" sz="2400" b="1" dirty="0">
                <a:solidFill>
                  <a:schemeClr val="tx1"/>
                </a:solidFill>
              </a:rPr>
              <a:t>（</a:t>
            </a:r>
            <a:r>
              <a:rPr lang="en-US" sz="2400" b="1" dirty="0">
                <a:solidFill>
                  <a:schemeClr val="tx1"/>
                </a:solidFill>
              </a:rPr>
              <a:t>GB19298-2014</a:t>
            </a:r>
            <a:r>
              <a:rPr lang="zh-CN" altLang="en-US" sz="2400" b="1" dirty="0">
                <a:solidFill>
                  <a:schemeClr val="tx1"/>
                </a:solidFill>
              </a:rPr>
              <a:t>）要求，在此以前生产的包装饮用水可以继续销售至保质期为止</a:t>
            </a:r>
            <a:r>
              <a:rPr lang="zh-CN" altLang="en-US" sz="2400" b="1" dirty="0" smtClean="0">
                <a:solidFill>
                  <a:schemeClr val="tx1"/>
                </a:solidFill>
              </a:rPr>
              <a:t>。</a:t>
            </a:r>
            <a:endParaRPr lang="en-US" altLang="zh-CN" sz="2400" b="1" dirty="0" smtClean="0">
              <a:solidFill>
                <a:schemeClr val="tx1"/>
              </a:solidFill>
            </a:endParaRPr>
          </a:p>
          <a:p>
            <a:endParaRPr lang="zh-CN" altLang="en-US" sz="2000" dirty="0"/>
          </a:p>
        </p:txBody>
      </p:sp>
      <p:pic>
        <p:nvPicPr>
          <p:cNvPr id="1029" name="Picture 5"/>
          <p:cNvPicPr>
            <a:picLocks noChangeAspect="1" noChangeArrowheads="1"/>
          </p:cNvPicPr>
          <p:nvPr/>
        </p:nvPicPr>
        <p:blipFill>
          <a:blip r:embed="rId3"/>
          <a:srcRect/>
          <a:stretch>
            <a:fillRect/>
          </a:stretch>
        </p:blipFill>
        <p:spPr bwMode="auto">
          <a:xfrm>
            <a:off x="5070764" y="5130140"/>
            <a:ext cx="7018317" cy="16031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生产许可证查询</a:t>
            </a:r>
            <a:endParaRPr lang="zh-CN" altLang="en-US" dirty="0"/>
          </a:p>
        </p:txBody>
      </p:sp>
      <p:pic>
        <p:nvPicPr>
          <p:cNvPr id="2051" name="Picture 3" descr="C:\Users\Administrator\Desktop\360截图20160818205234187.jpg"/>
          <p:cNvPicPr>
            <a:picLocks noGrp="1" noChangeAspect="1" noChangeArrowheads="1"/>
          </p:cNvPicPr>
          <p:nvPr>
            <p:ph idx="1"/>
          </p:nvPr>
        </p:nvPicPr>
        <p:blipFill>
          <a:blip r:embed="rId2"/>
          <a:srcRect/>
          <a:stretch>
            <a:fillRect/>
          </a:stretch>
        </p:blipFill>
        <p:spPr bwMode="auto">
          <a:xfrm>
            <a:off x="0" y="1211283"/>
            <a:ext cx="12192000" cy="564671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074" name="Picture 2" descr="C:\Users\Administrator\Desktop\360截图20160818205848540.jpg"/>
          <p:cNvPicPr>
            <a:picLocks noGrp="1" noChangeAspect="1" noChangeArrowheads="1"/>
          </p:cNvPicPr>
          <p:nvPr>
            <p:ph idx="1"/>
          </p:nvPr>
        </p:nvPicPr>
        <p:blipFill>
          <a:blip r:embed="rId2"/>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098" name="Picture 2" descr="C:\Users\Administrator\Desktop\360截图20160818210146133.jpg"/>
          <p:cNvPicPr>
            <a:picLocks noGrp="1" noChangeAspect="1" noChangeArrowheads="1"/>
          </p:cNvPicPr>
          <p:nvPr>
            <p:ph idx="1"/>
          </p:nvPr>
        </p:nvPicPr>
        <p:blipFill>
          <a:blip r:embed="rId2"/>
          <a:srcRect/>
          <a:stretch>
            <a:fillRect/>
          </a:stretch>
        </p:blipFill>
        <p:spPr bwMode="auto">
          <a:xfrm>
            <a:off x="0" y="1"/>
            <a:ext cx="12192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400" dirty="0" smtClean="0">
                <a:solidFill>
                  <a:srgbClr val="FF0000"/>
                </a:solidFill>
              </a:rPr>
              <a:t>四、</a:t>
            </a:r>
            <a:r>
              <a:rPr lang="zh-CN" altLang="en-US" sz="4400" b="1" dirty="0">
                <a:solidFill>
                  <a:srgbClr val="FF0000"/>
                </a:solidFill>
                <a:sym typeface="+mn-ea"/>
              </a:rPr>
              <a:t>管理组织</a:t>
            </a:r>
            <a:endParaRPr lang="en-US" altLang="zh-CN" sz="4400" b="1" dirty="0">
              <a:solidFill>
                <a:srgbClr val="FF0000"/>
              </a:solidFill>
              <a:sym typeface="+mn-ea"/>
            </a:endParaRPr>
          </a:p>
        </p:txBody>
      </p:sp>
      <p:sp>
        <p:nvSpPr>
          <p:cNvPr id="3" name="内容占位符 2"/>
          <p:cNvSpPr>
            <a:spLocks noGrp="1"/>
          </p:cNvSpPr>
          <p:nvPr>
            <p:ph idx="1"/>
          </p:nvPr>
        </p:nvSpPr>
        <p:spPr>
          <a:xfrm>
            <a:off x="142504" y="1199408"/>
            <a:ext cx="11946577" cy="5557652"/>
          </a:xfrm>
        </p:spPr>
        <p:txBody>
          <a:bodyPr>
            <a:normAutofit fontScale="85000" lnSpcReduction="20000"/>
          </a:bodyPr>
          <a:lstStyle/>
          <a:p>
            <a:r>
              <a:rPr lang="zh-CN" altLang="zh-CN" sz="3600" dirty="0"/>
              <a:t> </a:t>
            </a:r>
            <a:r>
              <a:rPr lang="en-US" altLang="zh-CN" sz="3600" b="1" dirty="0" smtClean="0">
                <a:solidFill>
                  <a:schemeClr val="tx1"/>
                </a:solidFill>
              </a:rPr>
              <a:t>1</a:t>
            </a:r>
            <a:r>
              <a:rPr lang="zh-CN" altLang="en-US" sz="3600" b="1" dirty="0" smtClean="0">
                <a:solidFill>
                  <a:schemeClr val="tx1"/>
                </a:solidFill>
              </a:rPr>
              <a:t>、</a:t>
            </a:r>
            <a:r>
              <a:rPr lang="zh-CN" altLang="zh-CN" sz="3600" b="1" dirty="0" smtClean="0">
                <a:solidFill>
                  <a:schemeClr val="tx1"/>
                </a:solidFill>
              </a:rPr>
              <a:t>学校</a:t>
            </a:r>
            <a:r>
              <a:rPr lang="zh-CN" altLang="zh-CN" sz="3600" b="1" dirty="0">
                <a:solidFill>
                  <a:srgbClr val="FF0000"/>
                </a:solidFill>
              </a:rPr>
              <a:t>校长</a:t>
            </a:r>
            <a:r>
              <a:rPr lang="zh-CN" altLang="zh-CN" sz="3600" b="1" dirty="0">
                <a:solidFill>
                  <a:schemeClr val="tx1"/>
                </a:solidFill>
              </a:rPr>
              <a:t>是学校饮水安全</a:t>
            </a:r>
            <a:r>
              <a:rPr lang="zh-CN" altLang="zh-CN" sz="3600" b="1" dirty="0">
                <a:solidFill>
                  <a:srgbClr val="FF0000"/>
                </a:solidFill>
              </a:rPr>
              <a:t>第一责任人</a:t>
            </a:r>
            <a:r>
              <a:rPr lang="zh-CN" altLang="zh-CN" sz="3600" b="1" dirty="0">
                <a:solidFill>
                  <a:schemeClr val="tx1"/>
                </a:solidFill>
              </a:rPr>
              <a:t>。</a:t>
            </a:r>
          </a:p>
          <a:p>
            <a:r>
              <a:rPr lang="en-US" altLang="zh-CN" sz="3600" b="1" dirty="0">
                <a:solidFill>
                  <a:schemeClr val="tx1"/>
                </a:solidFill>
              </a:rPr>
              <a:t> </a:t>
            </a:r>
            <a:r>
              <a:rPr lang="en-US" altLang="zh-CN" sz="3600" b="1" dirty="0" smtClean="0">
                <a:solidFill>
                  <a:schemeClr val="tx1"/>
                </a:solidFill>
              </a:rPr>
              <a:t>2</a:t>
            </a:r>
            <a:r>
              <a:rPr lang="zh-CN" altLang="en-US" sz="3600" b="1" dirty="0" smtClean="0">
                <a:solidFill>
                  <a:schemeClr val="tx1"/>
                </a:solidFill>
              </a:rPr>
              <a:t>、</a:t>
            </a:r>
            <a:r>
              <a:rPr lang="zh-CN" altLang="zh-CN" sz="3600" b="1" dirty="0" smtClean="0">
                <a:solidFill>
                  <a:schemeClr val="tx1"/>
                </a:solidFill>
              </a:rPr>
              <a:t>学校</a:t>
            </a:r>
            <a:r>
              <a:rPr lang="zh-CN" altLang="zh-CN" sz="3600" b="1" dirty="0">
                <a:solidFill>
                  <a:schemeClr val="tx1"/>
                </a:solidFill>
              </a:rPr>
              <a:t>应当配备专（兼）职</a:t>
            </a:r>
            <a:r>
              <a:rPr lang="zh-CN" altLang="zh-CN" sz="3600" b="1" dirty="0">
                <a:solidFill>
                  <a:srgbClr val="FF0000"/>
                </a:solidFill>
              </a:rPr>
              <a:t>卫生管理人员</a:t>
            </a:r>
            <a:r>
              <a:rPr lang="zh-CN" altLang="zh-CN" sz="3600" b="1" dirty="0">
                <a:solidFill>
                  <a:schemeClr val="tx1"/>
                </a:solidFill>
              </a:rPr>
              <a:t>负责学校饮水卫生管理，建立健全学校饮水卫生管理制度，备有并遵守相关法律法规、标准和规范。</a:t>
            </a:r>
          </a:p>
          <a:p>
            <a:r>
              <a:rPr lang="en-US" altLang="zh-CN" sz="3600" b="1" dirty="0" smtClean="0">
                <a:solidFill>
                  <a:schemeClr val="tx1"/>
                </a:solidFill>
              </a:rPr>
              <a:t>3</a:t>
            </a:r>
            <a:r>
              <a:rPr lang="zh-CN" altLang="en-US" sz="3600" b="1" dirty="0" smtClean="0">
                <a:solidFill>
                  <a:schemeClr val="tx1"/>
                </a:solidFill>
              </a:rPr>
              <a:t>、</a:t>
            </a:r>
            <a:r>
              <a:rPr lang="zh-CN" altLang="zh-CN" sz="3600" b="1" dirty="0" smtClean="0">
                <a:solidFill>
                  <a:schemeClr val="tx1"/>
                </a:solidFill>
              </a:rPr>
              <a:t>学校</a:t>
            </a:r>
            <a:r>
              <a:rPr lang="zh-CN" altLang="zh-CN" sz="3600" b="1" dirty="0">
                <a:solidFill>
                  <a:schemeClr val="tx1"/>
                </a:solidFill>
              </a:rPr>
              <a:t>应建立健全</a:t>
            </a:r>
            <a:r>
              <a:rPr lang="zh-CN" altLang="zh-CN" sz="3600" b="1" dirty="0">
                <a:solidFill>
                  <a:srgbClr val="FF0000"/>
                </a:solidFill>
              </a:rPr>
              <a:t>饮水宣传教育制度</a:t>
            </a:r>
            <a:r>
              <a:rPr lang="zh-CN" altLang="zh-CN" sz="3600" b="1" dirty="0">
                <a:solidFill>
                  <a:schemeClr val="tx1"/>
                </a:solidFill>
              </a:rPr>
              <a:t>，定期开展饮水卫生知识宣传，教育学生科学饮水。</a:t>
            </a:r>
          </a:p>
          <a:p>
            <a:r>
              <a:rPr lang="en-US" altLang="zh-CN" sz="3600" b="1" dirty="0" smtClean="0">
                <a:solidFill>
                  <a:schemeClr val="tx1"/>
                </a:solidFill>
              </a:rPr>
              <a:t>4</a:t>
            </a:r>
            <a:r>
              <a:rPr lang="zh-CN" altLang="en-US" sz="3600" b="1" dirty="0" smtClean="0">
                <a:solidFill>
                  <a:schemeClr val="tx1"/>
                </a:solidFill>
              </a:rPr>
              <a:t>、</a:t>
            </a:r>
            <a:r>
              <a:rPr lang="zh-CN" altLang="zh-CN" sz="3600" b="1" dirty="0" smtClean="0">
                <a:solidFill>
                  <a:schemeClr val="tx1"/>
                </a:solidFill>
              </a:rPr>
              <a:t>直接</a:t>
            </a:r>
            <a:r>
              <a:rPr lang="zh-CN" altLang="zh-CN" sz="3600" b="1" dirty="0">
                <a:solidFill>
                  <a:schemeClr val="tx1"/>
                </a:solidFill>
              </a:rPr>
              <a:t>从事学校饮水制水、供水、设备运行维护、保洁、水质检验的人员，应当每年进行一次</a:t>
            </a:r>
            <a:r>
              <a:rPr lang="zh-CN" altLang="zh-CN" sz="3600" b="1" dirty="0">
                <a:solidFill>
                  <a:srgbClr val="FF0000"/>
                </a:solidFill>
              </a:rPr>
              <a:t>卫生知识培训和健康检查</a:t>
            </a:r>
            <a:r>
              <a:rPr lang="zh-CN" altLang="zh-CN" sz="3600" b="1" dirty="0">
                <a:solidFill>
                  <a:schemeClr val="tx1"/>
                </a:solidFill>
              </a:rPr>
              <a:t>，取得体检合格证后方可上岗工作。</a:t>
            </a:r>
          </a:p>
          <a:p>
            <a:r>
              <a:rPr lang="en-US" altLang="zh-CN" sz="3600" b="1" dirty="0" smtClean="0">
                <a:solidFill>
                  <a:schemeClr val="tx1"/>
                </a:solidFill>
              </a:rPr>
              <a:t>5</a:t>
            </a:r>
            <a:r>
              <a:rPr lang="zh-CN" altLang="en-US" sz="3600" b="1" dirty="0" smtClean="0">
                <a:solidFill>
                  <a:schemeClr val="tx1"/>
                </a:solidFill>
              </a:rPr>
              <a:t>、</a:t>
            </a:r>
            <a:r>
              <a:rPr lang="zh-CN" altLang="zh-CN" sz="3600" b="1" dirty="0" smtClean="0">
                <a:solidFill>
                  <a:schemeClr val="tx1"/>
                </a:solidFill>
              </a:rPr>
              <a:t>学校</a:t>
            </a:r>
            <a:r>
              <a:rPr lang="zh-CN" altLang="zh-CN" sz="3600" b="1" dirty="0">
                <a:solidFill>
                  <a:schemeClr val="tx1"/>
                </a:solidFill>
              </a:rPr>
              <a:t>应该建立</a:t>
            </a:r>
            <a:r>
              <a:rPr lang="zh-CN" altLang="zh-CN" sz="3600" b="1" dirty="0">
                <a:solidFill>
                  <a:srgbClr val="FF0000"/>
                </a:solidFill>
              </a:rPr>
              <a:t>学校饮水管理档案</a:t>
            </a:r>
            <a:r>
              <a:rPr lang="zh-CN" altLang="zh-CN" sz="3600" b="1" dirty="0">
                <a:solidFill>
                  <a:schemeClr val="tx1"/>
                </a:solidFill>
              </a:rPr>
              <a:t>，内容应该</a:t>
            </a:r>
            <a:r>
              <a:rPr lang="zh-CN" altLang="zh-CN" sz="3600" b="1" dirty="0" smtClean="0">
                <a:solidFill>
                  <a:schemeClr val="tx1"/>
                </a:solidFill>
              </a:rPr>
              <a:t>包括</a:t>
            </a:r>
            <a:r>
              <a:rPr lang="zh-CN" altLang="en-US" sz="3600" b="1" dirty="0" smtClean="0">
                <a:solidFill>
                  <a:schemeClr val="tx1"/>
                </a:solidFill>
              </a:rPr>
              <a:t>：</a:t>
            </a:r>
            <a:r>
              <a:rPr lang="zh-CN" altLang="zh-CN" sz="3600" b="1" dirty="0" smtClean="0">
                <a:solidFill>
                  <a:schemeClr val="tx1"/>
                </a:solidFill>
              </a:rPr>
              <a:t>组织</a:t>
            </a:r>
            <a:r>
              <a:rPr lang="zh-CN" altLang="zh-CN" sz="3600" b="1" dirty="0">
                <a:solidFill>
                  <a:schemeClr val="tx1"/>
                </a:solidFill>
              </a:rPr>
              <a:t>制度、应急预案、操作规范、日常管理记录、索证资料、检验报告等；档案内容应该根据工作需要及时更新，索证资料应该保管至相关设备或材料停止使用后六个月，日常管理记录应</a:t>
            </a:r>
            <a:r>
              <a:rPr lang="zh-CN" altLang="zh-CN" sz="3600" b="1" dirty="0" smtClean="0">
                <a:solidFill>
                  <a:schemeClr val="tx1"/>
                </a:solidFill>
              </a:rPr>
              <a:t>保留</a:t>
            </a:r>
            <a:r>
              <a:rPr lang="en-US" altLang="zh-CN" sz="3600" b="1" dirty="0" smtClean="0">
                <a:solidFill>
                  <a:srgbClr val="FF0000"/>
                </a:solidFill>
                <a:latin typeface="Times New Roman" pitchFamily="18" charset="0"/>
                <a:cs typeface="Times New Roman" pitchFamily="18" charset="0"/>
              </a:rPr>
              <a:t>2</a:t>
            </a:r>
            <a:r>
              <a:rPr lang="zh-CN" altLang="zh-CN" sz="3600" b="1" dirty="0" smtClean="0">
                <a:solidFill>
                  <a:srgbClr val="FF0000"/>
                </a:solidFill>
                <a:latin typeface="Times New Roman" pitchFamily="18" charset="0"/>
                <a:cs typeface="Times New Roman" pitchFamily="18" charset="0"/>
              </a:rPr>
              <a:t>年</a:t>
            </a:r>
            <a:r>
              <a:rPr lang="zh-CN" altLang="zh-CN" sz="3600" b="1" dirty="0">
                <a:solidFill>
                  <a:schemeClr val="tx1"/>
                </a:solidFill>
              </a:rPr>
              <a:t>。</a:t>
            </a:r>
          </a:p>
        </p:txBody>
      </p:sp>
    </p:spTree>
    <p:extLst>
      <p:ext uri="{BB962C8B-B14F-4D97-AF65-F5344CB8AC3E}">
        <p14:creationId xmlns:p14="http://schemas.microsoft.com/office/powerpoint/2010/main" val="1311111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sz="4400" dirty="0" smtClean="0">
                <a:solidFill>
                  <a:srgbClr val="FF0000"/>
                </a:solidFill>
              </a:rPr>
              <a:t>五、</a:t>
            </a:r>
            <a:r>
              <a:rPr lang="zh-CN" altLang="zh-CN" sz="4400" b="1" dirty="0">
                <a:solidFill>
                  <a:srgbClr val="FF0000"/>
                </a:solidFill>
                <a:effectLst/>
              </a:rPr>
              <a:t>设备及耗材的采购与选择</a:t>
            </a:r>
            <a:endParaRPr lang="zh-CN" altLang="zh-CN" sz="4400" dirty="0">
              <a:solidFill>
                <a:srgbClr val="FF0000"/>
              </a:solidFill>
              <a:effectLst/>
            </a:endParaRPr>
          </a:p>
        </p:txBody>
      </p:sp>
      <p:sp>
        <p:nvSpPr>
          <p:cNvPr id="3" name="内容占位符 2"/>
          <p:cNvSpPr>
            <a:spLocks noGrp="1"/>
          </p:cNvSpPr>
          <p:nvPr>
            <p:ph idx="1"/>
          </p:nvPr>
        </p:nvSpPr>
        <p:spPr>
          <a:xfrm>
            <a:off x="0" y="1151906"/>
            <a:ext cx="12089081" cy="5706094"/>
          </a:xfrm>
        </p:spPr>
        <p:txBody>
          <a:bodyPr>
            <a:normAutofit fontScale="85000" lnSpcReduction="20000"/>
          </a:bodyPr>
          <a:lstStyle/>
          <a:p>
            <a:r>
              <a:rPr lang="en-US" altLang="zh-CN" b="1" dirty="0" smtClean="0">
                <a:solidFill>
                  <a:schemeClr val="tx1"/>
                </a:solidFill>
              </a:rPr>
              <a:t>1</a:t>
            </a:r>
            <a:r>
              <a:rPr lang="zh-CN" altLang="en-US" b="1" dirty="0" smtClean="0">
                <a:solidFill>
                  <a:schemeClr val="tx1"/>
                </a:solidFill>
              </a:rPr>
              <a:t>、</a:t>
            </a:r>
            <a:r>
              <a:rPr lang="en-US" altLang="zh-CN" b="1" dirty="0" smtClean="0">
                <a:solidFill>
                  <a:schemeClr val="tx1"/>
                </a:solidFill>
              </a:rPr>
              <a:t> </a:t>
            </a:r>
            <a:r>
              <a:rPr lang="zh-CN" altLang="zh-CN" b="1" dirty="0">
                <a:solidFill>
                  <a:schemeClr val="tx1"/>
                </a:solidFill>
              </a:rPr>
              <a:t>采购或使用的净水器、饮水机应取得有效的</a:t>
            </a:r>
            <a:r>
              <a:rPr lang="zh-CN" altLang="zh-CN" b="1" dirty="0">
                <a:solidFill>
                  <a:srgbClr val="FF0000"/>
                </a:solidFill>
              </a:rPr>
              <a:t>卫生许可批件</a:t>
            </a:r>
            <a:r>
              <a:rPr lang="zh-CN" altLang="zh-CN" b="1" dirty="0">
                <a:solidFill>
                  <a:schemeClr val="tx1"/>
                </a:solidFill>
              </a:rPr>
              <a:t>。</a:t>
            </a:r>
          </a:p>
          <a:p>
            <a:r>
              <a:rPr lang="en-US" altLang="zh-CN" b="1" dirty="0" smtClean="0">
                <a:solidFill>
                  <a:schemeClr val="tx1"/>
                </a:solidFill>
              </a:rPr>
              <a:t>2</a:t>
            </a:r>
            <a:r>
              <a:rPr lang="zh-CN" altLang="en-US" b="1" dirty="0" smtClean="0">
                <a:solidFill>
                  <a:schemeClr val="tx1"/>
                </a:solidFill>
              </a:rPr>
              <a:t>、</a:t>
            </a:r>
            <a:r>
              <a:rPr lang="zh-CN" altLang="zh-CN" b="1" dirty="0" smtClean="0">
                <a:solidFill>
                  <a:schemeClr val="tx1"/>
                </a:solidFill>
              </a:rPr>
              <a:t>采购</a:t>
            </a:r>
            <a:r>
              <a:rPr lang="zh-CN" altLang="zh-CN" b="1" dirty="0">
                <a:solidFill>
                  <a:schemeClr val="tx1"/>
                </a:solidFill>
              </a:rPr>
              <a:t>或使用的净水器</a:t>
            </a:r>
            <a:r>
              <a:rPr lang="zh-CN" altLang="zh-CN" b="1" dirty="0">
                <a:solidFill>
                  <a:srgbClr val="FF0000"/>
                </a:solidFill>
              </a:rPr>
              <a:t>样机</a:t>
            </a:r>
            <a:r>
              <a:rPr lang="zh-CN" altLang="zh-CN" b="1" dirty="0">
                <a:solidFill>
                  <a:schemeClr val="tx1"/>
                </a:solidFill>
              </a:rPr>
              <a:t>实物的水处理流程和部件应与卫生许可批件一致。</a:t>
            </a:r>
          </a:p>
          <a:p>
            <a:r>
              <a:rPr lang="en-US" altLang="zh-CN" b="1" dirty="0" smtClean="0">
                <a:solidFill>
                  <a:schemeClr val="tx1"/>
                </a:solidFill>
              </a:rPr>
              <a:t>3</a:t>
            </a:r>
            <a:r>
              <a:rPr lang="zh-CN" altLang="en-US" b="1" dirty="0" smtClean="0">
                <a:solidFill>
                  <a:schemeClr val="tx1"/>
                </a:solidFill>
              </a:rPr>
              <a:t>、</a:t>
            </a:r>
            <a:r>
              <a:rPr lang="zh-CN" altLang="zh-CN" b="1" dirty="0" smtClean="0">
                <a:solidFill>
                  <a:schemeClr val="tx1"/>
                </a:solidFill>
              </a:rPr>
              <a:t>带有</a:t>
            </a:r>
            <a:r>
              <a:rPr lang="zh-CN" altLang="zh-CN" b="1" dirty="0">
                <a:solidFill>
                  <a:schemeClr val="tx1"/>
                </a:solidFill>
              </a:rPr>
              <a:t>电加热的饮水设备，电器安全应当符合《家用和类似用途电器安全第</a:t>
            </a:r>
            <a:r>
              <a:rPr lang="en-US" altLang="zh-CN" b="1" dirty="0">
                <a:solidFill>
                  <a:schemeClr val="tx1"/>
                </a:solidFill>
              </a:rPr>
              <a:t>1</a:t>
            </a:r>
            <a:r>
              <a:rPr lang="zh-CN" altLang="zh-CN" b="1" dirty="0">
                <a:solidFill>
                  <a:schemeClr val="tx1"/>
                </a:solidFill>
              </a:rPr>
              <a:t>部分（通用要求）》（</a:t>
            </a:r>
            <a:r>
              <a:rPr lang="en-US" altLang="zh-CN" b="1" dirty="0">
                <a:solidFill>
                  <a:schemeClr val="tx1"/>
                </a:solidFill>
              </a:rPr>
              <a:t>GB 4706.1</a:t>
            </a:r>
            <a:r>
              <a:rPr lang="zh-CN" altLang="zh-CN" b="1" dirty="0">
                <a:solidFill>
                  <a:schemeClr val="tx1"/>
                </a:solidFill>
              </a:rPr>
              <a:t>）的要求，按规定进行强制性电器安全认证。</a:t>
            </a:r>
          </a:p>
          <a:p>
            <a:r>
              <a:rPr lang="en-US" altLang="zh-CN" b="1" dirty="0" smtClean="0">
                <a:solidFill>
                  <a:schemeClr val="tx1"/>
                </a:solidFill>
              </a:rPr>
              <a:t>4</a:t>
            </a:r>
            <a:r>
              <a:rPr lang="zh-CN" altLang="en-US" b="1" dirty="0" smtClean="0">
                <a:solidFill>
                  <a:schemeClr val="tx1"/>
                </a:solidFill>
              </a:rPr>
              <a:t>、</a:t>
            </a:r>
            <a:r>
              <a:rPr lang="zh-CN" altLang="zh-CN" b="1" dirty="0" smtClean="0">
                <a:solidFill>
                  <a:schemeClr val="tx1"/>
                </a:solidFill>
              </a:rPr>
              <a:t>日常</a:t>
            </a:r>
            <a:r>
              <a:rPr lang="zh-CN" altLang="zh-CN" b="1" dirty="0">
                <a:solidFill>
                  <a:schemeClr val="tx1"/>
                </a:solidFill>
              </a:rPr>
              <a:t>维护中使用的</a:t>
            </a:r>
            <a:r>
              <a:rPr lang="zh-CN" altLang="zh-CN" b="1" dirty="0">
                <a:solidFill>
                  <a:srgbClr val="FF0000"/>
                </a:solidFill>
              </a:rPr>
              <a:t>消毒剂</a:t>
            </a:r>
            <a:r>
              <a:rPr lang="zh-CN" altLang="zh-CN" b="1" dirty="0">
                <a:solidFill>
                  <a:schemeClr val="tx1"/>
                </a:solidFill>
              </a:rPr>
              <a:t>等应当按要求取得卫生计生行政部门的卫生许可批件或卫生合格证明。</a:t>
            </a:r>
          </a:p>
          <a:p>
            <a:r>
              <a:rPr lang="en-US" altLang="zh-CN" b="1" dirty="0" smtClean="0">
                <a:solidFill>
                  <a:schemeClr val="tx1"/>
                </a:solidFill>
              </a:rPr>
              <a:t>5</a:t>
            </a:r>
            <a:r>
              <a:rPr lang="zh-CN" altLang="en-US" b="1" dirty="0" smtClean="0">
                <a:solidFill>
                  <a:schemeClr val="tx1"/>
                </a:solidFill>
              </a:rPr>
              <a:t>、</a:t>
            </a:r>
            <a:r>
              <a:rPr lang="zh-CN" altLang="zh-CN" b="1" dirty="0" smtClean="0">
                <a:solidFill>
                  <a:schemeClr val="tx1"/>
                </a:solidFill>
              </a:rPr>
              <a:t>开水</a:t>
            </a:r>
            <a:r>
              <a:rPr lang="zh-CN" altLang="zh-CN" b="1" dirty="0">
                <a:solidFill>
                  <a:schemeClr val="tx1"/>
                </a:solidFill>
              </a:rPr>
              <a:t>设备和保温桶应使用食品级不锈钢或其他卫生安全无害的材质，并配有温度显示装置。</a:t>
            </a:r>
          </a:p>
          <a:p>
            <a:r>
              <a:rPr lang="en-US" altLang="zh-CN" b="1" dirty="0" smtClean="0">
                <a:solidFill>
                  <a:schemeClr val="tx1"/>
                </a:solidFill>
              </a:rPr>
              <a:t>6</a:t>
            </a:r>
            <a:r>
              <a:rPr lang="zh-CN" altLang="en-US" b="1" dirty="0" smtClean="0">
                <a:solidFill>
                  <a:schemeClr val="tx1"/>
                </a:solidFill>
              </a:rPr>
              <a:t>、</a:t>
            </a:r>
            <a:r>
              <a:rPr lang="zh-CN" altLang="zh-CN" b="1" dirty="0" smtClean="0">
                <a:solidFill>
                  <a:schemeClr val="tx1"/>
                </a:solidFill>
              </a:rPr>
              <a:t>学校</a:t>
            </a:r>
            <a:r>
              <a:rPr lang="zh-CN" altLang="zh-CN" b="1" dirty="0">
                <a:solidFill>
                  <a:schemeClr val="tx1"/>
                </a:solidFill>
              </a:rPr>
              <a:t>应当</a:t>
            </a:r>
            <a:r>
              <a:rPr lang="zh-CN" altLang="zh-CN" b="1" dirty="0">
                <a:solidFill>
                  <a:srgbClr val="FF0000"/>
                </a:solidFill>
              </a:rPr>
              <a:t>索取饮水机</a:t>
            </a:r>
            <a:r>
              <a:rPr lang="zh-CN" altLang="zh-CN" b="1" dirty="0">
                <a:solidFill>
                  <a:schemeClr val="tx1"/>
                </a:solidFill>
              </a:rPr>
              <a:t>涉及饮用水卫生安全产品卫生许可批件、产品说明书，与桶装水提供单位签订卫生安全协议，并依法索取桶装水生产企业有效生产许可证和同批次桶装水出厂检验报告。</a:t>
            </a:r>
          </a:p>
          <a:p>
            <a:r>
              <a:rPr lang="en-US" altLang="zh-CN" b="1" dirty="0" smtClean="0">
                <a:solidFill>
                  <a:schemeClr val="tx1"/>
                </a:solidFill>
              </a:rPr>
              <a:t>7</a:t>
            </a:r>
            <a:r>
              <a:rPr lang="zh-CN" altLang="en-US" b="1" dirty="0" smtClean="0">
                <a:solidFill>
                  <a:schemeClr val="tx1"/>
                </a:solidFill>
              </a:rPr>
              <a:t>、</a:t>
            </a:r>
            <a:r>
              <a:rPr lang="zh-CN" altLang="zh-CN" b="1" dirty="0" smtClean="0">
                <a:solidFill>
                  <a:schemeClr val="tx1"/>
                </a:solidFill>
              </a:rPr>
              <a:t>学校</a:t>
            </a:r>
            <a:r>
              <a:rPr lang="zh-CN" altLang="zh-CN" b="1" dirty="0">
                <a:solidFill>
                  <a:schemeClr val="tx1"/>
                </a:solidFill>
              </a:rPr>
              <a:t>应当</a:t>
            </a:r>
            <a:r>
              <a:rPr lang="zh-CN" altLang="zh-CN" b="1" dirty="0">
                <a:solidFill>
                  <a:srgbClr val="FF0000"/>
                </a:solidFill>
              </a:rPr>
              <a:t>索取净水器</a:t>
            </a:r>
            <a:r>
              <a:rPr lang="zh-CN" altLang="zh-CN" b="1" dirty="0">
                <a:solidFill>
                  <a:schemeClr val="tx1"/>
                </a:solidFill>
              </a:rPr>
              <a:t>涉及饮用水卫生安全产品有效卫生许可批件、产品说明书；日常维护、安装中使用的水处理材料（活性炭、熔喷聚丙烯、膜组件等）、管材管件等应当按要求取得卫生计生行政部门的有效卫生许可批件。</a:t>
            </a:r>
          </a:p>
        </p:txBody>
      </p:sp>
    </p:spTree>
    <p:extLst>
      <p:ext uri="{BB962C8B-B14F-4D97-AF65-F5344CB8AC3E}">
        <p14:creationId xmlns:p14="http://schemas.microsoft.com/office/powerpoint/2010/main" val="35994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dirty="0"/>
              <a:t>批件</a:t>
            </a:r>
            <a:r>
              <a:rPr lang="zh-CN" altLang="en-US" dirty="0" smtClean="0"/>
              <a:t>索证资料</a:t>
            </a:r>
            <a:br>
              <a:rPr lang="zh-CN" altLang="en-US" dirty="0" smtClean="0"/>
            </a:br>
            <a:endParaRPr lang="zh-CN" altLang="en-US" dirty="0"/>
          </a:p>
        </p:txBody>
      </p:sp>
      <p:pic>
        <p:nvPicPr>
          <p:cNvPr id="5122" name="Picture 2" descr="F:\pp\IMG_20160818_174823.jpg"/>
          <p:cNvPicPr>
            <a:picLocks noGrp="1" noChangeAspect="1" noChangeArrowheads="1"/>
          </p:cNvPicPr>
          <p:nvPr>
            <p:ph sz="half" idx="1"/>
          </p:nvPr>
        </p:nvPicPr>
        <p:blipFill>
          <a:blip r:embed="rId2" cstate="print"/>
          <a:srcRect/>
          <a:stretch>
            <a:fillRect/>
          </a:stretch>
        </p:blipFill>
        <p:spPr bwMode="auto">
          <a:xfrm>
            <a:off x="0" y="1048087"/>
            <a:ext cx="6602681" cy="5809913"/>
          </a:xfrm>
          <a:prstGeom prst="rect">
            <a:avLst/>
          </a:prstGeom>
          <a:noFill/>
        </p:spPr>
      </p:pic>
      <p:pic>
        <p:nvPicPr>
          <p:cNvPr id="5123" name="Picture 3" descr="F:\pp\IMG_20160818_174833.jpg"/>
          <p:cNvPicPr>
            <a:picLocks noGrp="1" noChangeAspect="1" noChangeArrowheads="1"/>
          </p:cNvPicPr>
          <p:nvPr>
            <p:ph sz="half" idx="2"/>
          </p:nvPr>
        </p:nvPicPr>
        <p:blipFill>
          <a:blip r:embed="rId3" cstate="print"/>
          <a:srcRect/>
          <a:stretch>
            <a:fillRect/>
          </a:stretch>
        </p:blipFill>
        <p:spPr bwMode="auto">
          <a:xfrm>
            <a:off x="6524627" y="1071563"/>
            <a:ext cx="5667373" cy="5786437"/>
          </a:xfrm>
          <a:prstGeom prst="rect">
            <a:avLst/>
          </a:prstGeom>
          <a:noFill/>
        </p:spPr>
      </p:pic>
    </p:spTree>
    <p:extLst>
      <p:ext uri="{BB962C8B-B14F-4D97-AF65-F5344CB8AC3E}">
        <p14:creationId xmlns:p14="http://schemas.microsoft.com/office/powerpoint/2010/main" val="2468817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3" name="内容占位符 2"/>
          <p:cNvSpPr>
            <a:spLocks noGrp="1"/>
          </p:cNvSpPr>
          <p:nvPr>
            <p:ph idx="1"/>
          </p:nvPr>
        </p:nvSpPr>
        <p:spPr>
          <a:xfrm>
            <a:off x="406400" y="1211283"/>
            <a:ext cx="11582400" cy="5284520"/>
          </a:xfrm>
        </p:spPr>
        <p:txBody>
          <a:bodyPr>
            <a:normAutofit/>
          </a:bodyPr>
          <a:lstStyle/>
          <a:p>
            <a:pPr>
              <a:buFont typeface="Wingdings" panose="05000000000000000000" pitchFamily="2" charset="2"/>
              <a:buChar char="p"/>
            </a:pPr>
            <a:r>
              <a:rPr lang="zh-CN" altLang="en-US" b="1" dirty="0" smtClean="0">
                <a:solidFill>
                  <a:schemeClr val="tx1"/>
                </a:solidFill>
              </a:rPr>
              <a:t>问题</a:t>
            </a:r>
            <a:endParaRPr lang="en-US" altLang="zh-CN" b="1" dirty="0" smtClean="0">
              <a:solidFill>
                <a:schemeClr val="tx1"/>
              </a:solidFill>
            </a:endParaRPr>
          </a:p>
          <a:p>
            <a:pPr>
              <a:buFont typeface="Wingdings" panose="05000000000000000000" pitchFamily="2" charset="2"/>
              <a:buChar char="Ø"/>
            </a:pPr>
            <a:r>
              <a:rPr lang="zh-CN" altLang="en-US" b="1" dirty="0" smtClean="0">
                <a:solidFill>
                  <a:schemeClr val="tx1"/>
                </a:solidFill>
              </a:rPr>
              <a:t>假证：改企业名字</a:t>
            </a:r>
            <a:endParaRPr lang="en-US" altLang="zh-CN" b="1" dirty="0" smtClean="0">
              <a:solidFill>
                <a:schemeClr val="tx1"/>
              </a:solidFill>
            </a:endParaRPr>
          </a:p>
          <a:p>
            <a:pPr>
              <a:buFont typeface="Wingdings" panose="05000000000000000000" pitchFamily="2" charset="2"/>
              <a:buChar char="Ø"/>
            </a:pPr>
            <a:r>
              <a:rPr lang="zh-CN" altLang="en-US" b="1" dirty="0">
                <a:solidFill>
                  <a:schemeClr val="tx1"/>
                </a:solidFill>
              </a:rPr>
              <a:t>套</a:t>
            </a:r>
            <a:r>
              <a:rPr lang="zh-CN" altLang="en-US" b="1" dirty="0" smtClean="0">
                <a:solidFill>
                  <a:schemeClr val="tx1"/>
                </a:solidFill>
              </a:rPr>
              <a:t>证：企业领了一张批件后所有产品都用此证。</a:t>
            </a:r>
            <a:endParaRPr lang="en-US" altLang="zh-CN" b="1" dirty="0" smtClean="0">
              <a:solidFill>
                <a:schemeClr val="tx1"/>
              </a:solidFill>
            </a:endParaRPr>
          </a:p>
          <a:p>
            <a:pPr>
              <a:buFont typeface="Wingdings" panose="05000000000000000000" pitchFamily="2" charset="2"/>
              <a:buChar char="Ø"/>
            </a:pPr>
            <a:r>
              <a:rPr lang="zh-CN" altLang="en-US" b="1" dirty="0" smtClean="0">
                <a:solidFill>
                  <a:schemeClr val="tx1"/>
                </a:solidFill>
              </a:rPr>
              <a:t>证物不符：批件、型号、规格相同，但产品材料、配方、工艺与批件要求不一致。（最难查）</a:t>
            </a:r>
            <a:endParaRPr lang="en-US" altLang="zh-CN" b="1" dirty="0" smtClean="0">
              <a:solidFill>
                <a:schemeClr val="tx1"/>
              </a:solidFill>
            </a:endParaRPr>
          </a:p>
          <a:p>
            <a:pPr>
              <a:buFont typeface="Wingdings" panose="05000000000000000000" pitchFamily="2" charset="2"/>
              <a:buChar char="p"/>
            </a:pPr>
            <a:r>
              <a:rPr lang="zh-CN" altLang="en-US" b="1" dirty="0" smtClean="0">
                <a:solidFill>
                  <a:schemeClr val="tx1"/>
                </a:solidFill>
              </a:rPr>
              <a:t>鉴别</a:t>
            </a:r>
            <a:endParaRPr lang="en-US" altLang="zh-CN" b="1" dirty="0" smtClean="0">
              <a:solidFill>
                <a:schemeClr val="tx1"/>
              </a:solidFill>
            </a:endParaRPr>
          </a:p>
          <a:p>
            <a:pPr>
              <a:buFont typeface="Wingdings" panose="05000000000000000000" pitchFamily="2" charset="2"/>
              <a:buChar char="Ø"/>
            </a:pPr>
            <a:r>
              <a:rPr lang="zh-CN" altLang="en-US" b="1" dirty="0" smtClean="0">
                <a:solidFill>
                  <a:schemeClr val="tx1"/>
                </a:solidFill>
              </a:rPr>
              <a:t>主要看是否具有许可批件</a:t>
            </a:r>
            <a:endParaRPr lang="en-US" altLang="zh-CN" b="1" dirty="0" smtClean="0">
              <a:solidFill>
                <a:schemeClr val="tx1"/>
              </a:solidFill>
            </a:endParaRPr>
          </a:p>
          <a:p>
            <a:pPr>
              <a:buFont typeface="Wingdings" panose="05000000000000000000" pitchFamily="2" charset="2"/>
              <a:buChar char="Ø"/>
            </a:pPr>
            <a:r>
              <a:rPr lang="zh-CN" altLang="en-US" b="1" dirty="0" smtClean="0">
                <a:solidFill>
                  <a:schemeClr val="tx1"/>
                </a:solidFill>
              </a:rPr>
              <a:t>批件上标注的型号和铭牌标签和说明书是否一致</a:t>
            </a:r>
            <a:endParaRPr lang="en-US" altLang="zh-CN" b="1" dirty="0" smtClean="0">
              <a:solidFill>
                <a:schemeClr val="tx1"/>
              </a:solidFill>
            </a:endParaRPr>
          </a:p>
          <a:p>
            <a:pPr>
              <a:buFont typeface="Wingdings" panose="05000000000000000000" pitchFamily="2" charset="2"/>
              <a:buChar char="Ø"/>
            </a:pPr>
            <a:r>
              <a:rPr lang="zh-CN" altLang="en-US" b="1" dirty="0" smtClean="0">
                <a:solidFill>
                  <a:schemeClr val="tx1"/>
                </a:solidFill>
              </a:rPr>
              <a:t>现场开机查看比对（难度较高）</a:t>
            </a:r>
            <a:endParaRPr lang="zh-CN" altLang="en-US" b="1" dirty="0">
              <a:solidFill>
                <a:schemeClr val="tx1"/>
              </a:solidFill>
            </a:endParaRPr>
          </a:p>
        </p:txBody>
      </p:sp>
    </p:spTree>
    <p:extLst>
      <p:ext uri="{BB962C8B-B14F-4D97-AF65-F5344CB8AC3E}">
        <p14:creationId xmlns:p14="http://schemas.microsoft.com/office/powerpoint/2010/main" val="3692198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鉴别：标签铭牌</a:t>
            </a:r>
            <a:endParaRPr lang="zh-CN" altLang="en-US" dirty="0"/>
          </a:p>
        </p:txBody>
      </p:sp>
      <p:pic>
        <p:nvPicPr>
          <p:cNvPr id="6146" name="Picture 2" descr="F:\pp\IMG_20160802_164539.jpg"/>
          <p:cNvPicPr>
            <a:picLocks noGrp="1" noChangeAspect="1" noChangeArrowheads="1"/>
          </p:cNvPicPr>
          <p:nvPr>
            <p:ph idx="1"/>
          </p:nvPr>
        </p:nvPicPr>
        <p:blipFill>
          <a:blip r:embed="rId2" cstate="print"/>
          <a:srcRect/>
          <a:stretch>
            <a:fillRect/>
          </a:stretch>
        </p:blipFill>
        <p:spPr bwMode="auto">
          <a:xfrm>
            <a:off x="2066033" y="1600200"/>
            <a:ext cx="8059934" cy="4525963"/>
          </a:xfrm>
          <a:prstGeom prst="rect">
            <a:avLst/>
          </a:prstGeom>
          <a:noFill/>
        </p:spPr>
      </p:pic>
    </p:spTree>
    <p:extLst>
      <p:ext uri="{BB962C8B-B14F-4D97-AF65-F5344CB8AC3E}">
        <p14:creationId xmlns:p14="http://schemas.microsoft.com/office/powerpoint/2010/main" val="1973502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06400" y="961901"/>
            <a:ext cx="11582400" cy="5118225"/>
          </a:xfrm>
        </p:spPr>
        <p:txBody>
          <a:bodyPr>
            <a:normAutofit fontScale="92500" lnSpcReduction="20000"/>
          </a:bodyPr>
          <a:lstStyle/>
          <a:p>
            <a:pPr>
              <a:buFont typeface="Wingdings" panose="05000000000000000000" pitchFamily="2" charset="2"/>
              <a:buChar char="Ø"/>
            </a:pPr>
            <a:r>
              <a:rPr lang="zh-CN" altLang="en-US" sz="4000" dirty="0" smtClean="0">
                <a:solidFill>
                  <a:schemeClr val="tx1"/>
                </a:solidFill>
                <a:sym typeface="+mn-ea"/>
              </a:rPr>
              <a:t>一、</a:t>
            </a:r>
            <a:r>
              <a:rPr lang="zh-CN" altLang="en-US" sz="4000" b="1" dirty="0" smtClean="0">
                <a:solidFill>
                  <a:schemeClr val="tx1"/>
                </a:solidFill>
                <a:sym typeface="+mn-ea"/>
              </a:rPr>
              <a:t>学校饮水供应类型</a:t>
            </a:r>
          </a:p>
          <a:p>
            <a:pPr>
              <a:buFont typeface="Wingdings" panose="05000000000000000000" pitchFamily="2" charset="2"/>
              <a:buChar char="Ø"/>
            </a:pPr>
            <a:r>
              <a:rPr lang="zh-CN" altLang="en-US" sz="4000" b="1" dirty="0" smtClean="0">
                <a:solidFill>
                  <a:schemeClr val="tx1"/>
                </a:solidFill>
                <a:sym typeface="+mn-ea"/>
              </a:rPr>
              <a:t>二、查处的</a:t>
            </a:r>
            <a:r>
              <a:rPr lang="zh-CN" altLang="en-US" sz="4000" b="1" noProof="1" smtClean="0">
                <a:solidFill>
                  <a:schemeClr val="tx1"/>
                </a:solidFill>
              </a:rPr>
              <a:t>学校</a:t>
            </a:r>
            <a:r>
              <a:rPr lang="zh-CN" altLang="en-US" sz="4000" b="1" noProof="1">
                <a:solidFill>
                  <a:schemeClr val="tx1"/>
                </a:solidFill>
              </a:rPr>
              <a:t>中发现的无证涉水产品案例</a:t>
            </a:r>
            <a:endParaRPr lang="en-US" altLang="zh-CN" sz="4000" b="1" dirty="0" smtClean="0">
              <a:solidFill>
                <a:schemeClr val="tx1"/>
              </a:solidFill>
              <a:sym typeface="+mn-ea"/>
            </a:endParaRPr>
          </a:p>
          <a:p>
            <a:pPr>
              <a:buFont typeface="Wingdings" panose="05000000000000000000" pitchFamily="2" charset="2"/>
              <a:buChar char="Ø"/>
            </a:pPr>
            <a:r>
              <a:rPr lang="zh-CN" altLang="en-US" sz="4000" b="1" dirty="0" smtClean="0">
                <a:solidFill>
                  <a:schemeClr val="tx1"/>
                </a:solidFill>
                <a:sym typeface="+mn-ea"/>
              </a:rPr>
              <a:t>三、基本要求</a:t>
            </a:r>
            <a:endParaRPr lang="en-US" altLang="zh-CN" sz="4000" b="1" dirty="0" smtClean="0">
              <a:solidFill>
                <a:schemeClr val="tx1"/>
              </a:solidFill>
              <a:sym typeface="+mn-ea"/>
            </a:endParaRPr>
          </a:p>
          <a:p>
            <a:pPr>
              <a:buFont typeface="Wingdings" panose="05000000000000000000" pitchFamily="2" charset="2"/>
              <a:buChar char="Ø"/>
            </a:pPr>
            <a:r>
              <a:rPr lang="zh-CN" altLang="en-US" sz="4000" b="1" dirty="0" smtClean="0">
                <a:solidFill>
                  <a:schemeClr val="tx1"/>
                </a:solidFill>
                <a:sym typeface="+mn-ea"/>
              </a:rPr>
              <a:t>四、管理组织</a:t>
            </a:r>
            <a:endParaRPr lang="en-US" altLang="zh-CN" sz="4000" b="1" dirty="0" smtClean="0">
              <a:solidFill>
                <a:schemeClr val="tx1"/>
              </a:solidFill>
              <a:sym typeface="+mn-ea"/>
            </a:endParaRPr>
          </a:p>
          <a:p>
            <a:pPr lvl="0"/>
            <a:r>
              <a:rPr lang="zh-CN" altLang="en-US" sz="4000" b="1" dirty="0" smtClean="0">
                <a:solidFill>
                  <a:schemeClr val="tx1"/>
                </a:solidFill>
                <a:sym typeface="+mn-ea"/>
              </a:rPr>
              <a:t>五、</a:t>
            </a:r>
            <a:r>
              <a:rPr lang="zh-CN" altLang="zh-CN" sz="4000" b="1" dirty="0">
                <a:solidFill>
                  <a:schemeClr val="tx1"/>
                </a:solidFill>
              </a:rPr>
              <a:t>设备及耗材的采购与</a:t>
            </a:r>
            <a:r>
              <a:rPr lang="zh-CN" altLang="zh-CN" sz="4000" b="1" dirty="0" smtClean="0">
                <a:solidFill>
                  <a:schemeClr val="tx1"/>
                </a:solidFill>
              </a:rPr>
              <a:t>选择</a:t>
            </a:r>
            <a:endParaRPr lang="en-US" altLang="zh-CN" sz="4000" b="1" dirty="0" smtClean="0">
              <a:solidFill>
                <a:schemeClr val="tx1"/>
              </a:solidFill>
            </a:endParaRPr>
          </a:p>
          <a:p>
            <a:r>
              <a:rPr lang="zh-CN" altLang="en-US" sz="4000" b="1" dirty="0" smtClean="0">
                <a:solidFill>
                  <a:schemeClr val="tx1"/>
                </a:solidFill>
              </a:rPr>
              <a:t>六、</a:t>
            </a:r>
            <a:r>
              <a:rPr lang="zh-CN" altLang="zh-CN" sz="4000" b="1" dirty="0">
                <a:solidFill>
                  <a:schemeClr val="tx1"/>
                </a:solidFill>
              </a:rPr>
              <a:t>饮水设备的设置</a:t>
            </a:r>
          </a:p>
          <a:p>
            <a:pPr lvl="0"/>
            <a:r>
              <a:rPr lang="zh-CN" altLang="en-US" sz="4000" b="1" dirty="0" smtClean="0">
                <a:solidFill>
                  <a:schemeClr val="tx1"/>
                </a:solidFill>
              </a:rPr>
              <a:t>七、</a:t>
            </a:r>
            <a:r>
              <a:rPr lang="zh-CN" altLang="en-US" sz="4000" b="1" dirty="0">
                <a:solidFill>
                  <a:schemeClr val="tx1"/>
                </a:solidFill>
                <a:sym typeface="+mn-ea"/>
              </a:rPr>
              <a:t>日常</a:t>
            </a:r>
            <a:r>
              <a:rPr lang="zh-CN" altLang="en-US" sz="4000" b="1" dirty="0" smtClean="0">
                <a:solidFill>
                  <a:schemeClr val="tx1"/>
                </a:solidFill>
                <a:sym typeface="+mn-ea"/>
              </a:rPr>
              <a:t>管理</a:t>
            </a:r>
            <a:endParaRPr lang="en-US" altLang="zh-CN" sz="4000" b="1" dirty="0" smtClean="0">
              <a:solidFill>
                <a:schemeClr val="tx1"/>
              </a:solidFill>
              <a:sym typeface="+mn-ea"/>
            </a:endParaRPr>
          </a:p>
          <a:p>
            <a:r>
              <a:rPr lang="zh-CN" altLang="en-US" sz="4000" b="1" dirty="0" smtClean="0">
                <a:solidFill>
                  <a:schemeClr val="tx1"/>
                </a:solidFill>
              </a:rPr>
              <a:t>八、</a:t>
            </a:r>
            <a:r>
              <a:rPr lang="zh-CN" altLang="zh-CN" sz="4000" b="1" dirty="0" smtClean="0">
                <a:solidFill>
                  <a:schemeClr val="tx1"/>
                </a:solidFill>
              </a:rPr>
              <a:t>水质检测</a:t>
            </a:r>
            <a:endParaRPr lang="en-US" altLang="zh-CN" sz="4000" b="1" dirty="0" smtClean="0">
              <a:solidFill>
                <a:schemeClr val="tx1"/>
              </a:solidFill>
            </a:endParaRPr>
          </a:p>
          <a:p>
            <a:r>
              <a:rPr lang="zh-CN" altLang="en-US" sz="4000" b="1" dirty="0" smtClean="0">
                <a:solidFill>
                  <a:schemeClr val="tx1"/>
                </a:solidFill>
              </a:rPr>
              <a:t>九、</a:t>
            </a:r>
            <a:r>
              <a:rPr lang="zh-CN" altLang="zh-CN" sz="4000" b="1" dirty="0">
                <a:solidFill>
                  <a:schemeClr val="tx1"/>
                </a:solidFill>
              </a:rPr>
              <a:t>突发公共卫生事件应对</a:t>
            </a:r>
            <a:endParaRPr lang="zh-CN" altLang="en-US" sz="40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7170" name="Picture 2" descr="F:\pp\IMG_20160802_164619.jpg"/>
          <p:cNvPicPr>
            <a:picLocks noGrp="1" noChangeAspect="1" noChangeArrowheads="1"/>
          </p:cNvPicPr>
          <p:nvPr>
            <p:ph idx="1"/>
          </p:nvPr>
        </p:nvPicPr>
        <p:blipFill>
          <a:blip r:embed="rId2" cstate="print"/>
          <a:srcRect/>
          <a:stretch>
            <a:fillRect/>
          </a:stretch>
        </p:blipFill>
        <p:spPr bwMode="auto">
          <a:xfrm>
            <a:off x="2066033" y="1600200"/>
            <a:ext cx="8059934" cy="4525963"/>
          </a:xfrm>
          <a:prstGeom prst="rect">
            <a:avLst/>
          </a:prstGeom>
          <a:noFill/>
        </p:spPr>
      </p:pic>
    </p:spTree>
    <p:extLst>
      <p:ext uri="{BB962C8B-B14F-4D97-AF65-F5344CB8AC3E}">
        <p14:creationId xmlns:p14="http://schemas.microsoft.com/office/powerpoint/2010/main" val="4010366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8194" name="Picture 2" descr="F:\pp\IMG_20160802_164628.jpg"/>
          <p:cNvPicPr>
            <a:picLocks noGrp="1" noChangeAspect="1" noChangeArrowheads="1"/>
          </p:cNvPicPr>
          <p:nvPr>
            <p:ph idx="1"/>
          </p:nvPr>
        </p:nvPicPr>
        <p:blipFill>
          <a:blip r:embed="rId2" cstate="print"/>
          <a:srcRect/>
          <a:stretch>
            <a:fillRect/>
          </a:stretch>
        </p:blipFill>
        <p:spPr bwMode="auto">
          <a:xfrm>
            <a:off x="2066033" y="1600200"/>
            <a:ext cx="8059934" cy="4525963"/>
          </a:xfrm>
          <a:prstGeom prst="rect">
            <a:avLst/>
          </a:prstGeom>
          <a:noFill/>
        </p:spPr>
      </p:pic>
    </p:spTree>
    <p:extLst>
      <p:ext uri="{BB962C8B-B14F-4D97-AF65-F5344CB8AC3E}">
        <p14:creationId xmlns:p14="http://schemas.microsoft.com/office/powerpoint/2010/main" val="2573913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73132" y="1246909"/>
            <a:ext cx="11715668" cy="5332021"/>
          </a:xfrm>
        </p:spPr>
        <p:txBody>
          <a:bodyPr>
            <a:normAutofit fontScale="80000" lnSpcReduction="20000"/>
          </a:bodyPr>
          <a:lstStyle/>
          <a:p>
            <a:r>
              <a:rPr lang="zh-CN" altLang="en-US" b="1" dirty="0">
                <a:solidFill>
                  <a:schemeClr val="tx1"/>
                </a:solidFill>
              </a:rPr>
              <a:t>第五条  涉水产品说明书应当标注以下内容： </a:t>
            </a:r>
          </a:p>
          <a:p>
            <a:pPr>
              <a:buFont typeface="Wingdings" panose="05000000000000000000" pitchFamily="2" charset="2"/>
              <a:buChar char="Ø"/>
            </a:pPr>
            <a:r>
              <a:rPr lang="zh-CN" altLang="en-US" b="1" dirty="0">
                <a:solidFill>
                  <a:schemeClr val="tx1"/>
                </a:solidFill>
              </a:rPr>
              <a:t> （一）产品名称。 </a:t>
            </a:r>
          </a:p>
          <a:p>
            <a:pPr>
              <a:buFont typeface="Wingdings" panose="05000000000000000000" pitchFamily="2" charset="2"/>
              <a:buChar char="Ø"/>
            </a:pPr>
            <a:r>
              <a:rPr lang="zh-CN" altLang="en-US" b="1" dirty="0">
                <a:solidFill>
                  <a:schemeClr val="tx1"/>
                </a:solidFill>
              </a:rPr>
              <a:t> （二）产品卫生许可批准文号。</a:t>
            </a:r>
          </a:p>
          <a:p>
            <a:pPr>
              <a:buFont typeface="Wingdings" panose="05000000000000000000" pitchFamily="2" charset="2"/>
              <a:buChar char="Ø"/>
            </a:pPr>
            <a:r>
              <a:rPr lang="zh-CN" altLang="en-US" b="1" dirty="0">
                <a:solidFill>
                  <a:schemeClr val="tx1"/>
                </a:solidFill>
              </a:rPr>
              <a:t> （三）生产企业信息（名称、地址及联系方式）。 </a:t>
            </a:r>
          </a:p>
          <a:p>
            <a:pPr>
              <a:buFont typeface="Wingdings" panose="05000000000000000000" pitchFamily="2" charset="2"/>
              <a:buChar char="Ø"/>
            </a:pPr>
            <a:r>
              <a:rPr lang="zh-CN" altLang="en-US" b="1" dirty="0">
                <a:solidFill>
                  <a:schemeClr val="tx1"/>
                </a:solidFill>
              </a:rPr>
              <a:t> （四）产品执行标准（标准号和标准名称）。 </a:t>
            </a:r>
          </a:p>
          <a:p>
            <a:pPr>
              <a:buFont typeface="Wingdings" panose="05000000000000000000" pitchFamily="2" charset="2"/>
              <a:buChar char="Ø"/>
            </a:pPr>
            <a:r>
              <a:rPr lang="zh-CN" altLang="en-US" b="1" dirty="0">
                <a:solidFill>
                  <a:schemeClr val="tx1"/>
                </a:solidFill>
              </a:rPr>
              <a:t> （五）产品功能。</a:t>
            </a:r>
          </a:p>
          <a:p>
            <a:pPr>
              <a:buFont typeface="Wingdings" panose="05000000000000000000" pitchFamily="2" charset="2"/>
              <a:buChar char="Ø"/>
            </a:pPr>
            <a:r>
              <a:rPr lang="zh-CN" altLang="en-US" b="1" dirty="0">
                <a:solidFill>
                  <a:schemeClr val="tx1"/>
                </a:solidFill>
              </a:rPr>
              <a:t> （六）适用范围。</a:t>
            </a:r>
          </a:p>
          <a:p>
            <a:pPr>
              <a:buFont typeface="Wingdings" panose="05000000000000000000" pitchFamily="2" charset="2"/>
              <a:buChar char="Ø"/>
            </a:pPr>
            <a:r>
              <a:rPr lang="zh-CN" altLang="en-US" b="1" dirty="0">
                <a:solidFill>
                  <a:schemeClr val="tx1"/>
                </a:solidFill>
              </a:rPr>
              <a:t> （七）使用方法。</a:t>
            </a:r>
          </a:p>
          <a:p>
            <a:pPr>
              <a:buFont typeface="Wingdings" panose="05000000000000000000" pitchFamily="2" charset="2"/>
              <a:buChar char="Ø"/>
            </a:pPr>
            <a:r>
              <a:rPr lang="zh-CN" altLang="en-US" b="1" dirty="0">
                <a:solidFill>
                  <a:schemeClr val="tx1"/>
                </a:solidFill>
              </a:rPr>
              <a:t> （八）注意事项。</a:t>
            </a:r>
          </a:p>
          <a:p>
            <a:pPr>
              <a:buFont typeface="Wingdings" panose="05000000000000000000" pitchFamily="2" charset="2"/>
              <a:buChar char="Ø"/>
            </a:pPr>
            <a:r>
              <a:rPr lang="zh-CN" altLang="en-US" b="1" dirty="0" smtClean="0">
                <a:solidFill>
                  <a:schemeClr val="tx1"/>
                </a:solidFill>
              </a:rPr>
              <a:t> （</a:t>
            </a:r>
            <a:r>
              <a:rPr lang="zh-CN" altLang="en-US" b="1" dirty="0">
                <a:solidFill>
                  <a:schemeClr val="tx1"/>
                </a:solidFill>
              </a:rPr>
              <a:t>九）以下产品还应当标注相应的主要技术参数：</a:t>
            </a:r>
          </a:p>
          <a:p>
            <a:r>
              <a:rPr lang="zh-CN" altLang="en-US" b="1" dirty="0">
                <a:solidFill>
                  <a:schemeClr val="tx1"/>
                </a:solidFill>
              </a:rPr>
              <a:t>水质处理器：主要成分或部件、滤料和膜组件的使用寿命、净水流量、额定总净水量（软水机等应当标注再生周期）、工作（进水）压力、进出水水质要求、水处理工艺、结构示意图。系列产品应当标注各型号的差异。大型设备还应当标注重量、外观尺寸。</a:t>
            </a:r>
          </a:p>
        </p:txBody>
      </p:sp>
    </p:spTree>
    <p:extLst>
      <p:ext uri="{BB962C8B-B14F-4D97-AF65-F5344CB8AC3E}">
        <p14:creationId xmlns:p14="http://schemas.microsoft.com/office/powerpoint/2010/main" val="3527172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sz="4400" dirty="0">
                <a:solidFill>
                  <a:srgbClr val="FF0000"/>
                </a:solidFill>
              </a:rPr>
              <a:t>六</a:t>
            </a:r>
            <a:r>
              <a:rPr lang="zh-CN" altLang="en-US" sz="4400" dirty="0" smtClean="0">
                <a:solidFill>
                  <a:srgbClr val="FF0000"/>
                </a:solidFill>
              </a:rPr>
              <a:t>、</a:t>
            </a:r>
            <a:r>
              <a:rPr lang="zh-CN" altLang="zh-CN" sz="4400" b="1" dirty="0">
                <a:solidFill>
                  <a:srgbClr val="FF0000"/>
                </a:solidFill>
                <a:effectLst/>
              </a:rPr>
              <a:t>饮水设备的设置</a:t>
            </a:r>
            <a:endParaRPr lang="zh-CN" altLang="zh-CN" sz="4400" dirty="0">
              <a:solidFill>
                <a:srgbClr val="FF0000"/>
              </a:solidFill>
              <a:effectLst/>
            </a:endParaRPr>
          </a:p>
        </p:txBody>
      </p:sp>
      <p:sp>
        <p:nvSpPr>
          <p:cNvPr id="3" name="内容占位符 2"/>
          <p:cNvSpPr>
            <a:spLocks noGrp="1"/>
          </p:cNvSpPr>
          <p:nvPr>
            <p:ph idx="1"/>
          </p:nvPr>
        </p:nvSpPr>
        <p:spPr>
          <a:xfrm>
            <a:off x="0" y="1151906"/>
            <a:ext cx="12089081" cy="5706094"/>
          </a:xfrm>
        </p:spPr>
        <p:txBody>
          <a:bodyPr>
            <a:normAutofit lnSpcReduction="10000"/>
          </a:bodyPr>
          <a:lstStyle/>
          <a:p>
            <a:r>
              <a:rPr lang="en-US" altLang="zh-CN" b="1" dirty="0" smtClean="0">
                <a:solidFill>
                  <a:schemeClr val="tx1"/>
                </a:solidFill>
              </a:rPr>
              <a:t>1</a:t>
            </a:r>
            <a:r>
              <a:rPr lang="zh-CN" altLang="en-US" b="1" dirty="0" smtClean="0">
                <a:solidFill>
                  <a:schemeClr val="tx1"/>
                </a:solidFill>
              </a:rPr>
              <a:t>、</a:t>
            </a:r>
            <a:r>
              <a:rPr lang="zh-CN" altLang="zh-CN" b="1" dirty="0" smtClean="0">
                <a:solidFill>
                  <a:schemeClr val="tx1"/>
                </a:solidFill>
              </a:rPr>
              <a:t>饮水处</a:t>
            </a:r>
            <a:r>
              <a:rPr lang="zh-CN" altLang="zh-CN" b="1" dirty="0">
                <a:solidFill>
                  <a:schemeClr val="tx1"/>
                </a:solidFill>
              </a:rPr>
              <a:t>设置应当符合《中小学校设计规范》（</a:t>
            </a:r>
            <a:r>
              <a:rPr lang="en-US" altLang="zh-CN" b="1" dirty="0">
                <a:solidFill>
                  <a:schemeClr val="tx1"/>
                </a:solidFill>
              </a:rPr>
              <a:t>GB50099</a:t>
            </a:r>
            <a:r>
              <a:rPr lang="zh-CN" altLang="zh-CN" b="1" dirty="0">
                <a:solidFill>
                  <a:schemeClr val="tx1"/>
                </a:solidFill>
              </a:rPr>
              <a:t>）的要求，远离厕所，方便维护、通风良好，符合通电、通水和排水要求，地面使用防水防滑材料，有一定的疏水坡度；设置简明易懂的图文说明，指导学生正确使用饮水设备，有防烫伤警示标识。</a:t>
            </a:r>
          </a:p>
          <a:p>
            <a:r>
              <a:rPr lang="en-US" altLang="zh-CN" b="1" dirty="0" smtClean="0">
                <a:solidFill>
                  <a:schemeClr val="tx1"/>
                </a:solidFill>
              </a:rPr>
              <a:t>2</a:t>
            </a:r>
            <a:r>
              <a:rPr lang="zh-CN" altLang="en-US" b="1" dirty="0" smtClean="0">
                <a:solidFill>
                  <a:schemeClr val="tx1"/>
                </a:solidFill>
              </a:rPr>
              <a:t>、</a:t>
            </a:r>
            <a:r>
              <a:rPr lang="zh-CN" altLang="zh-CN" b="1" dirty="0" smtClean="0">
                <a:solidFill>
                  <a:schemeClr val="tx1"/>
                </a:solidFill>
              </a:rPr>
              <a:t>开水</a:t>
            </a:r>
            <a:r>
              <a:rPr lang="zh-CN" altLang="zh-CN" b="1" dirty="0">
                <a:solidFill>
                  <a:schemeClr val="tx1"/>
                </a:solidFill>
              </a:rPr>
              <a:t>设备和保温桶应当</a:t>
            </a:r>
            <a:r>
              <a:rPr lang="zh-CN" altLang="zh-CN" b="1" dirty="0">
                <a:solidFill>
                  <a:srgbClr val="FF0000"/>
                </a:solidFill>
              </a:rPr>
              <a:t>加盖加锁</a:t>
            </a:r>
            <a:r>
              <a:rPr lang="zh-CN" altLang="zh-CN" b="1" dirty="0">
                <a:solidFill>
                  <a:schemeClr val="tx1"/>
                </a:solidFill>
              </a:rPr>
              <a:t>。</a:t>
            </a:r>
          </a:p>
          <a:p>
            <a:r>
              <a:rPr lang="en-US" altLang="zh-CN" b="1" dirty="0" smtClean="0">
                <a:solidFill>
                  <a:schemeClr val="tx1"/>
                </a:solidFill>
              </a:rPr>
              <a:t>3</a:t>
            </a:r>
            <a:r>
              <a:rPr lang="zh-CN" altLang="en-US" b="1" dirty="0" smtClean="0">
                <a:solidFill>
                  <a:schemeClr val="tx1"/>
                </a:solidFill>
              </a:rPr>
              <a:t>、</a:t>
            </a:r>
            <a:r>
              <a:rPr lang="zh-CN" altLang="zh-CN" b="1" dirty="0" smtClean="0">
                <a:solidFill>
                  <a:schemeClr val="tx1"/>
                </a:solidFill>
              </a:rPr>
              <a:t>学校</a:t>
            </a:r>
            <a:r>
              <a:rPr lang="zh-CN" altLang="zh-CN" b="1" dirty="0">
                <a:solidFill>
                  <a:schemeClr val="tx1"/>
                </a:solidFill>
              </a:rPr>
              <a:t>应当设立</a:t>
            </a:r>
            <a:r>
              <a:rPr lang="zh-CN" altLang="zh-CN" b="1" dirty="0">
                <a:solidFill>
                  <a:srgbClr val="FF0000"/>
                </a:solidFill>
              </a:rPr>
              <a:t>独立的桶装水和饮水机存放间</a:t>
            </a:r>
            <a:r>
              <a:rPr lang="zh-CN" altLang="zh-CN" b="1" dirty="0">
                <a:solidFill>
                  <a:schemeClr val="tx1"/>
                </a:solidFill>
              </a:rPr>
              <a:t>，加锁并有明显标识，有相应的卫生设施和安全防护设施；使用饮水机的教室、办公室及宿舍要避免阳光直接照射。</a:t>
            </a:r>
          </a:p>
          <a:p>
            <a:r>
              <a:rPr lang="en-US" altLang="zh-CN" b="1" dirty="0" smtClean="0">
                <a:solidFill>
                  <a:schemeClr val="tx1"/>
                </a:solidFill>
              </a:rPr>
              <a:t>4</a:t>
            </a:r>
            <a:r>
              <a:rPr lang="zh-CN" altLang="en-US" b="1" dirty="0" smtClean="0">
                <a:solidFill>
                  <a:schemeClr val="tx1"/>
                </a:solidFill>
              </a:rPr>
              <a:t>、</a:t>
            </a:r>
            <a:r>
              <a:rPr lang="zh-CN" altLang="zh-CN" b="1" dirty="0" smtClean="0">
                <a:solidFill>
                  <a:schemeClr val="tx1"/>
                </a:solidFill>
              </a:rPr>
              <a:t>净水</a:t>
            </a:r>
            <a:r>
              <a:rPr lang="zh-CN" altLang="zh-CN" b="1" dirty="0">
                <a:solidFill>
                  <a:schemeClr val="tx1"/>
                </a:solidFill>
              </a:rPr>
              <a:t>器出水水嘴数量应当符合《中小学校设计规范》（</a:t>
            </a:r>
            <a:r>
              <a:rPr lang="en-US" altLang="zh-CN" b="1" dirty="0">
                <a:solidFill>
                  <a:schemeClr val="tx1"/>
                </a:solidFill>
              </a:rPr>
              <a:t>GB 50099</a:t>
            </a:r>
            <a:r>
              <a:rPr lang="zh-CN" altLang="zh-CN" b="1" dirty="0">
                <a:solidFill>
                  <a:schemeClr val="tx1"/>
                </a:solidFill>
              </a:rPr>
              <a:t>）要求，每</a:t>
            </a:r>
            <a:r>
              <a:rPr lang="en-US" altLang="zh-CN" b="1" dirty="0">
                <a:solidFill>
                  <a:schemeClr val="tx1"/>
                </a:solidFill>
              </a:rPr>
              <a:t>40</a:t>
            </a:r>
            <a:r>
              <a:rPr lang="zh-CN" altLang="zh-CN" b="1" dirty="0">
                <a:solidFill>
                  <a:schemeClr val="tx1"/>
                </a:solidFill>
              </a:rPr>
              <a:t>人～</a:t>
            </a:r>
            <a:r>
              <a:rPr lang="en-US" altLang="zh-CN" b="1" dirty="0">
                <a:solidFill>
                  <a:schemeClr val="tx1"/>
                </a:solidFill>
              </a:rPr>
              <a:t>45</a:t>
            </a:r>
            <a:r>
              <a:rPr lang="zh-CN" altLang="zh-CN" b="1" dirty="0">
                <a:solidFill>
                  <a:schemeClr val="tx1"/>
                </a:solidFill>
              </a:rPr>
              <a:t>人至少设置一个饮水水嘴，相邻水嘴间距不小于</a:t>
            </a:r>
            <a:r>
              <a:rPr lang="en-US" altLang="zh-CN" b="1" dirty="0">
                <a:solidFill>
                  <a:schemeClr val="tx1"/>
                </a:solidFill>
              </a:rPr>
              <a:t>400mm</a:t>
            </a:r>
            <a:r>
              <a:rPr lang="zh-CN" altLang="zh-CN" b="1" dirty="0">
                <a:solidFill>
                  <a:schemeClr val="tx1"/>
                </a:solidFill>
              </a:rPr>
              <a:t>，水嘴高度根据学生身高设置，且只适用于使用盛器接水。</a:t>
            </a:r>
          </a:p>
        </p:txBody>
      </p:sp>
    </p:spTree>
    <p:extLst>
      <p:ext uri="{BB962C8B-B14F-4D97-AF65-F5344CB8AC3E}">
        <p14:creationId xmlns:p14="http://schemas.microsoft.com/office/powerpoint/2010/main" val="205002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sz="4400" dirty="0" smtClean="0">
                <a:solidFill>
                  <a:srgbClr val="FF0000"/>
                </a:solidFill>
              </a:rPr>
              <a:t>七、</a:t>
            </a:r>
            <a:r>
              <a:rPr lang="zh-CN" altLang="zh-CN" sz="4400" b="1" dirty="0">
                <a:solidFill>
                  <a:srgbClr val="FF0000"/>
                </a:solidFill>
                <a:effectLst/>
              </a:rPr>
              <a:t>日常管理</a:t>
            </a:r>
            <a:endParaRPr lang="zh-CN" altLang="zh-CN" sz="4400" dirty="0">
              <a:solidFill>
                <a:srgbClr val="FF0000"/>
              </a:solidFill>
              <a:effectLst/>
            </a:endParaRPr>
          </a:p>
        </p:txBody>
      </p:sp>
      <p:sp>
        <p:nvSpPr>
          <p:cNvPr id="3" name="内容占位符 2"/>
          <p:cNvSpPr>
            <a:spLocks noGrp="1"/>
          </p:cNvSpPr>
          <p:nvPr>
            <p:ph idx="1"/>
          </p:nvPr>
        </p:nvSpPr>
        <p:spPr>
          <a:xfrm>
            <a:off x="0" y="1330036"/>
            <a:ext cx="12089081" cy="5527964"/>
          </a:xfrm>
        </p:spPr>
        <p:txBody>
          <a:bodyPr>
            <a:normAutofit/>
          </a:bodyPr>
          <a:lstStyle/>
          <a:p>
            <a:r>
              <a:rPr lang="zh-CN" altLang="zh-CN" b="1" dirty="0">
                <a:solidFill>
                  <a:schemeClr val="tx1"/>
                </a:solidFill>
              </a:rPr>
              <a:t> </a:t>
            </a:r>
            <a:r>
              <a:rPr lang="en-US" altLang="zh-CN" b="1" dirty="0" smtClean="0">
                <a:solidFill>
                  <a:schemeClr val="tx1"/>
                </a:solidFill>
              </a:rPr>
              <a:t>1</a:t>
            </a:r>
            <a:r>
              <a:rPr lang="zh-CN" altLang="en-US" b="1" dirty="0" smtClean="0">
                <a:solidFill>
                  <a:schemeClr val="tx1"/>
                </a:solidFill>
              </a:rPr>
              <a:t>、</a:t>
            </a:r>
            <a:r>
              <a:rPr lang="zh-CN" altLang="zh-CN" b="1" dirty="0" smtClean="0">
                <a:solidFill>
                  <a:schemeClr val="tx1"/>
                </a:solidFill>
              </a:rPr>
              <a:t>净水</a:t>
            </a:r>
            <a:r>
              <a:rPr lang="zh-CN" altLang="zh-CN" b="1" dirty="0">
                <a:solidFill>
                  <a:schemeClr val="tx1"/>
                </a:solidFill>
              </a:rPr>
              <a:t>器、开水器饮水处有专人管理，做好日常清洁卫生工作；使用饮水机的教室、办公室及宿舍要做好通风、防尘，保持环境整洁。</a:t>
            </a:r>
          </a:p>
          <a:p>
            <a:r>
              <a:rPr lang="en-US" altLang="zh-CN" b="1" dirty="0">
                <a:solidFill>
                  <a:schemeClr val="tx1"/>
                </a:solidFill>
              </a:rPr>
              <a:t> </a:t>
            </a:r>
            <a:r>
              <a:rPr lang="en-US" altLang="zh-CN" b="1" dirty="0" smtClean="0">
                <a:solidFill>
                  <a:schemeClr val="tx1"/>
                </a:solidFill>
              </a:rPr>
              <a:t>2</a:t>
            </a:r>
            <a:r>
              <a:rPr lang="zh-CN" altLang="en-US" b="1" dirty="0" smtClean="0">
                <a:solidFill>
                  <a:schemeClr val="tx1"/>
                </a:solidFill>
              </a:rPr>
              <a:t>、</a:t>
            </a:r>
            <a:r>
              <a:rPr lang="zh-CN" altLang="zh-CN" b="1" dirty="0" smtClean="0">
                <a:solidFill>
                  <a:schemeClr val="tx1"/>
                </a:solidFill>
              </a:rPr>
              <a:t>所有</a:t>
            </a:r>
            <a:r>
              <a:rPr lang="zh-CN" altLang="zh-CN" b="1" dirty="0">
                <a:solidFill>
                  <a:schemeClr val="tx1"/>
                </a:solidFill>
              </a:rPr>
              <a:t>的供水设备的日常清洗、消毒、耗材更换、检修等都应该有书面记录，记录应当</a:t>
            </a:r>
            <a:r>
              <a:rPr lang="zh-CN" altLang="zh-CN" b="1" dirty="0" smtClean="0">
                <a:solidFill>
                  <a:schemeClr val="tx1"/>
                </a:solidFill>
              </a:rPr>
              <a:t>包括</a:t>
            </a:r>
            <a:r>
              <a:rPr lang="zh-CN" altLang="en-US" b="1" dirty="0" smtClean="0">
                <a:solidFill>
                  <a:schemeClr val="tx1"/>
                </a:solidFill>
              </a:rPr>
              <a:t>：</a:t>
            </a:r>
            <a:r>
              <a:rPr lang="zh-CN" altLang="zh-CN" b="1" dirty="0" smtClean="0">
                <a:solidFill>
                  <a:schemeClr val="tx1"/>
                </a:solidFill>
              </a:rPr>
              <a:t>人员</a:t>
            </a:r>
            <a:r>
              <a:rPr lang="zh-CN" altLang="zh-CN" b="1" dirty="0">
                <a:solidFill>
                  <a:schemeClr val="tx1"/>
                </a:solidFill>
              </a:rPr>
              <a:t>、时间、过程、清洗剂和消毒剂名称以及使用量、更换的耗材或配件名称和型号等内容。</a:t>
            </a:r>
          </a:p>
          <a:p>
            <a:r>
              <a:rPr lang="en-US" altLang="zh-CN" b="1" dirty="0" smtClean="0">
                <a:solidFill>
                  <a:schemeClr val="tx1"/>
                </a:solidFill>
              </a:rPr>
              <a:t>3</a:t>
            </a:r>
            <a:r>
              <a:rPr lang="zh-CN" altLang="en-US" b="1" dirty="0" smtClean="0">
                <a:solidFill>
                  <a:schemeClr val="tx1"/>
                </a:solidFill>
              </a:rPr>
              <a:t>、</a:t>
            </a:r>
            <a:r>
              <a:rPr lang="zh-CN" altLang="zh-CN" b="1" dirty="0" smtClean="0">
                <a:solidFill>
                  <a:schemeClr val="tx1"/>
                </a:solidFill>
              </a:rPr>
              <a:t>每</a:t>
            </a:r>
            <a:r>
              <a:rPr lang="zh-CN" altLang="zh-CN" b="1" dirty="0">
                <a:solidFill>
                  <a:schemeClr val="tx1"/>
                </a:solidFill>
              </a:rPr>
              <a:t>学期开学和结束应当对开水器内胆进行清洗消毒，内胆的维护应当建立操作规程；保温桶应当每天由专人进行清洗消毒</a:t>
            </a:r>
            <a:r>
              <a:rPr lang="zh-CN" altLang="zh-CN" b="1" dirty="0" smtClean="0">
                <a:solidFill>
                  <a:schemeClr val="tx1"/>
                </a:solidFill>
              </a:rPr>
              <a:t>。</a:t>
            </a:r>
            <a:endParaRPr lang="zh-CN" altLang="zh-CN" b="1" dirty="0">
              <a:solidFill>
                <a:schemeClr val="tx1"/>
              </a:solidFill>
            </a:endParaRPr>
          </a:p>
        </p:txBody>
      </p:sp>
    </p:spTree>
    <p:extLst>
      <p:ext uri="{BB962C8B-B14F-4D97-AF65-F5344CB8AC3E}">
        <p14:creationId xmlns:p14="http://schemas.microsoft.com/office/powerpoint/2010/main" val="3985205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sz="4400" dirty="0" smtClean="0">
                <a:solidFill>
                  <a:srgbClr val="FF0000"/>
                </a:solidFill>
              </a:rPr>
              <a:t>七、</a:t>
            </a:r>
            <a:r>
              <a:rPr lang="zh-CN" altLang="zh-CN" sz="4400" b="1" dirty="0">
                <a:solidFill>
                  <a:srgbClr val="FF0000"/>
                </a:solidFill>
                <a:effectLst/>
              </a:rPr>
              <a:t>日常管理</a:t>
            </a:r>
            <a:endParaRPr lang="zh-CN" altLang="zh-CN" sz="4400" dirty="0">
              <a:solidFill>
                <a:srgbClr val="FF0000"/>
              </a:solidFill>
              <a:effectLst/>
            </a:endParaRPr>
          </a:p>
        </p:txBody>
      </p:sp>
      <p:sp>
        <p:nvSpPr>
          <p:cNvPr id="3" name="内容占位符 2"/>
          <p:cNvSpPr>
            <a:spLocks noGrp="1"/>
          </p:cNvSpPr>
          <p:nvPr>
            <p:ph idx="1"/>
          </p:nvPr>
        </p:nvSpPr>
        <p:spPr>
          <a:xfrm>
            <a:off x="0" y="1151906"/>
            <a:ext cx="12089081" cy="5706094"/>
          </a:xfrm>
        </p:spPr>
        <p:txBody>
          <a:bodyPr>
            <a:normAutofit fontScale="92500"/>
          </a:bodyPr>
          <a:lstStyle/>
          <a:p>
            <a:r>
              <a:rPr lang="en-US" altLang="zh-CN" b="1" dirty="0" smtClean="0">
                <a:solidFill>
                  <a:schemeClr val="tx1"/>
                </a:solidFill>
              </a:rPr>
              <a:t>4</a:t>
            </a:r>
            <a:r>
              <a:rPr lang="zh-CN" altLang="en-US" b="1" dirty="0" smtClean="0">
                <a:solidFill>
                  <a:schemeClr val="tx1"/>
                </a:solidFill>
              </a:rPr>
              <a:t>、</a:t>
            </a:r>
            <a:r>
              <a:rPr lang="zh-CN" altLang="zh-CN" b="1" dirty="0" smtClean="0">
                <a:solidFill>
                  <a:schemeClr val="tx1"/>
                </a:solidFill>
              </a:rPr>
              <a:t>桶</a:t>
            </a:r>
            <a:r>
              <a:rPr lang="zh-CN" altLang="zh-CN" b="1" dirty="0">
                <a:solidFill>
                  <a:schemeClr val="tx1"/>
                </a:solidFill>
              </a:rPr>
              <a:t>装水存放间应当有专人管理，对每批进入学校的桶装水进行入库验收，查验生产日期、保质期，做到先进先出，桶装水存放应当隔墙离地，保持清洁卫生，不得混放其它杂物；开封过的桶装水饮用时间不得超过</a:t>
            </a:r>
            <a:r>
              <a:rPr lang="en-US" altLang="zh-CN" b="1" dirty="0">
                <a:solidFill>
                  <a:schemeClr val="tx1"/>
                </a:solidFill>
              </a:rPr>
              <a:t>2</a:t>
            </a:r>
            <a:r>
              <a:rPr lang="zh-CN" altLang="zh-CN" b="1" dirty="0">
                <a:solidFill>
                  <a:schemeClr val="tx1"/>
                </a:solidFill>
              </a:rPr>
              <a:t>天，休息日或假期后，应当排空饮水机内胆的贮水再更换新水；学校应当建立饮水机清洗消毒操作规程，饮水机应当每月规范清洗消毒</a:t>
            </a:r>
            <a:r>
              <a:rPr lang="en-US" altLang="zh-CN" b="1" dirty="0">
                <a:solidFill>
                  <a:schemeClr val="tx1"/>
                </a:solidFill>
              </a:rPr>
              <a:t>1</a:t>
            </a:r>
            <a:r>
              <a:rPr lang="zh-CN" altLang="zh-CN" b="1" dirty="0">
                <a:solidFill>
                  <a:schemeClr val="tx1"/>
                </a:solidFill>
              </a:rPr>
              <a:t>次。</a:t>
            </a:r>
          </a:p>
          <a:p>
            <a:r>
              <a:rPr lang="en-US" altLang="zh-CN" b="1" dirty="0" smtClean="0">
                <a:solidFill>
                  <a:schemeClr val="tx1"/>
                </a:solidFill>
              </a:rPr>
              <a:t>5</a:t>
            </a:r>
            <a:r>
              <a:rPr lang="zh-CN" altLang="en-US" b="1" dirty="0" smtClean="0">
                <a:solidFill>
                  <a:schemeClr val="tx1"/>
                </a:solidFill>
              </a:rPr>
              <a:t>、</a:t>
            </a:r>
            <a:r>
              <a:rPr lang="zh-CN" altLang="zh-CN" b="1" dirty="0" smtClean="0">
                <a:solidFill>
                  <a:schemeClr val="tx1"/>
                </a:solidFill>
              </a:rPr>
              <a:t>学校</a:t>
            </a:r>
            <a:r>
              <a:rPr lang="zh-CN" altLang="zh-CN" b="1" dirty="0">
                <a:solidFill>
                  <a:schemeClr val="tx1"/>
                </a:solidFill>
              </a:rPr>
              <a:t>应当建立净水器检修、消毒、滤料更换、检验登记制度；净水器的出水水嘴和储水箱有专人管理，保持清洁，对</a:t>
            </a:r>
            <a:r>
              <a:rPr lang="en-US" altLang="zh-CN" b="1" dirty="0">
                <a:solidFill>
                  <a:schemeClr val="tx1"/>
                </a:solidFill>
              </a:rPr>
              <a:t>3</a:t>
            </a:r>
            <a:r>
              <a:rPr lang="zh-CN" altLang="zh-CN" b="1" dirty="0">
                <a:solidFill>
                  <a:schemeClr val="tx1"/>
                </a:solidFill>
              </a:rPr>
              <a:t>天以上不使用的水嘴和储水箱，使用前必须清洗消毒；学校应当根据水质情况和制水量及时更换滤芯等水处理材料；学校应当每月至少检查</a:t>
            </a:r>
            <a:r>
              <a:rPr lang="en-US" altLang="zh-CN" b="1" dirty="0">
                <a:solidFill>
                  <a:schemeClr val="tx1"/>
                </a:solidFill>
              </a:rPr>
              <a:t>1</a:t>
            </a:r>
            <a:r>
              <a:rPr lang="zh-CN" altLang="zh-CN" b="1" dirty="0">
                <a:solidFill>
                  <a:schemeClr val="tx1"/>
                </a:solidFill>
              </a:rPr>
              <a:t>次净水器相关设备、设施安全；学校应当在每学期开学前对所有净水器设备、设施清洗维护，并经水质检验合格后方可使用。</a:t>
            </a:r>
          </a:p>
        </p:txBody>
      </p:sp>
    </p:spTree>
    <p:extLst>
      <p:ext uri="{BB962C8B-B14F-4D97-AF65-F5344CB8AC3E}">
        <p14:creationId xmlns:p14="http://schemas.microsoft.com/office/powerpoint/2010/main" val="3969378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sz="4400" dirty="0" smtClean="0">
                <a:solidFill>
                  <a:srgbClr val="FF0000"/>
                </a:solidFill>
              </a:rPr>
              <a:t>八、</a:t>
            </a:r>
            <a:r>
              <a:rPr lang="zh-CN" altLang="zh-CN" sz="4400" b="1" dirty="0">
                <a:solidFill>
                  <a:srgbClr val="FF0000"/>
                </a:solidFill>
                <a:effectLst/>
              </a:rPr>
              <a:t>水质检测</a:t>
            </a:r>
            <a:endParaRPr lang="zh-CN" altLang="zh-CN" sz="4400" dirty="0">
              <a:solidFill>
                <a:srgbClr val="FF0000"/>
              </a:solidFill>
              <a:effectLst/>
            </a:endParaRPr>
          </a:p>
        </p:txBody>
      </p:sp>
      <p:sp>
        <p:nvSpPr>
          <p:cNvPr id="3" name="内容占位符 2"/>
          <p:cNvSpPr>
            <a:spLocks noGrp="1"/>
          </p:cNvSpPr>
          <p:nvPr>
            <p:ph idx="1"/>
          </p:nvPr>
        </p:nvSpPr>
        <p:spPr>
          <a:xfrm>
            <a:off x="130629" y="1235034"/>
            <a:ext cx="11958452" cy="5450774"/>
          </a:xfrm>
        </p:spPr>
        <p:txBody>
          <a:bodyPr>
            <a:normAutofit/>
          </a:bodyPr>
          <a:lstStyle/>
          <a:p>
            <a:r>
              <a:rPr lang="en-US" altLang="zh-CN" b="1" dirty="0" smtClean="0">
                <a:solidFill>
                  <a:schemeClr val="tx1"/>
                </a:solidFill>
              </a:rPr>
              <a:t>1</a:t>
            </a:r>
            <a:r>
              <a:rPr lang="zh-CN" altLang="en-US" b="1" dirty="0" smtClean="0">
                <a:solidFill>
                  <a:schemeClr val="tx1"/>
                </a:solidFill>
              </a:rPr>
              <a:t>、</a:t>
            </a:r>
            <a:r>
              <a:rPr lang="zh-CN" altLang="zh-CN" b="1" dirty="0" smtClean="0">
                <a:solidFill>
                  <a:schemeClr val="tx1"/>
                </a:solidFill>
              </a:rPr>
              <a:t>学校</a:t>
            </a:r>
            <a:r>
              <a:rPr lang="zh-CN" altLang="zh-CN" b="1" dirty="0">
                <a:solidFill>
                  <a:schemeClr val="tx1"/>
                </a:solidFill>
              </a:rPr>
              <a:t>每学期应当委托具有资质的检验机构进行饮水水质卫生学检测。</a:t>
            </a:r>
          </a:p>
          <a:p>
            <a:r>
              <a:rPr lang="en-US" altLang="zh-CN" b="1" dirty="0" smtClean="0">
                <a:solidFill>
                  <a:schemeClr val="tx1"/>
                </a:solidFill>
              </a:rPr>
              <a:t>2</a:t>
            </a:r>
            <a:r>
              <a:rPr lang="zh-CN" altLang="en-US" b="1" dirty="0" smtClean="0">
                <a:solidFill>
                  <a:schemeClr val="tx1"/>
                </a:solidFill>
              </a:rPr>
              <a:t>、</a:t>
            </a:r>
            <a:r>
              <a:rPr lang="zh-CN" altLang="zh-CN" b="1" dirty="0" smtClean="0">
                <a:solidFill>
                  <a:schemeClr val="tx1"/>
                </a:solidFill>
              </a:rPr>
              <a:t>学校</a:t>
            </a:r>
            <a:r>
              <a:rPr lang="zh-CN" altLang="zh-CN" b="1" dirty="0">
                <a:solidFill>
                  <a:schemeClr val="tx1"/>
                </a:solidFill>
              </a:rPr>
              <a:t>应当定期开展水质检测，保证水质卫生安全，检测要求参见附表。</a:t>
            </a:r>
          </a:p>
          <a:p>
            <a:r>
              <a:rPr lang="en-US" altLang="zh-CN" b="1" dirty="0" smtClean="0">
                <a:solidFill>
                  <a:schemeClr val="tx1"/>
                </a:solidFill>
              </a:rPr>
              <a:t>3</a:t>
            </a:r>
            <a:r>
              <a:rPr lang="zh-CN" altLang="en-US" b="1" dirty="0" smtClean="0">
                <a:solidFill>
                  <a:schemeClr val="tx1"/>
                </a:solidFill>
              </a:rPr>
              <a:t>、</a:t>
            </a:r>
            <a:r>
              <a:rPr lang="zh-CN" altLang="zh-CN" b="1" dirty="0" smtClean="0">
                <a:solidFill>
                  <a:schemeClr val="tx1"/>
                </a:solidFill>
              </a:rPr>
              <a:t>学校</a:t>
            </a:r>
            <a:r>
              <a:rPr lang="zh-CN" altLang="zh-CN" b="1" dirty="0">
                <a:solidFill>
                  <a:schemeClr val="tx1"/>
                </a:solidFill>
              </a:rPr>
              <a:t>应当在醒目位置公示当月水质检验结果。</a:t>
            </a:r>
          </a:p>
          <a:p>
            <a:r>
              <a:rPr lang="en-US" altLang="zh-CN" b="1" dirty="0" smtClean="0">
                <a:solidFill>
                  <a:schemeClr val="tx1"/>
                </a:solidFill>
              </a:rPr>
              <a:t>4</a:t>
            </a:r>
            <a:r>
              <a:rPr lang="zh-CN" altLang="en-US" b="1" dirty="0" smtClean="0">
                <a:solidFill>
                  <a:schemeClr val="tx1"/>
                </a:solidFill>
              </a:rPr>
              <a:t>、</a:t>
            </a:r>
            <a:r>
              <a:rPr lang="zh-CN" altLang="zh-CN" b="1" dirty="0" smtClean="0">
                <a:solidFill>
                  <a:schemeClr val="tx1"/>
                </a:solidFill>
              </a:rPr>
              <a:t>当</a:t>
            </a:r>
            <a:r>
              <a:rPr lang="zh-CN" altLang="zh-CN" b="1" dirty="0">
                <a:solidFill>
                  <a:schemeClr val="tx1"/>
                </a:solidFill>
              </a:rPr>
              <a:t>开水器、饮水机检测结果不符合要求时，应当增加清洗消毒频次或更换饮水机；当净水器检测结果不符合要求时，立即停止供水，查明原因，采取有效措施进行整改，待水质检验合格后再行供水。</a:t>
            </a:r>
          </a:p>
        </p:txBody>
      </p:sp>
      <p:pic>
        <p:nvPicPr>
          <p:cNvPr id="4" name="Picture 2" descr="C:\Users\user\Desktop\u=4253505532,1112840636&amp;fm=21&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395" y="130630"/>
            <a:ext cx="1486020" cy="91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378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p:cNvGraphicFramePr>
            <a:graphicFrameLocks noGrp="1"/>
          </p:cNvGraphicFramePr>
          <p:nvPr>
            <p:ph idx="4294967295"/>
            <p:extLst>
              <p:ext uri="{D42A27DB-BD31-4B8C-83A1-F6EECF244321}">
                <p14:modId xmlns:p14="http://schemas.microsoft.com/office/powerpoint/2010/main" val="2373561115"/>
              </p:ext>
            </p:extLst>
          </p:nvPr>
        </p:nvGraphicFramePr>
        <p:xfrm>
          <a:off x="0" y="2"/>
          <a:ext cx="12192001" cy="6857999"/>
        </p:xfrm>
        <a:graphic>
          <a:graphicData uri="http://schemas.openxmlformats.org/drawingml/2006/table">
            <a:tbl>
              <a:tblPr firstRow="1" firstCol="1" bandRow="1"/>
              <a:tblGrid>
                <a:gridCol w="1847612"/>
                <a:gridCol w="2911389"/>
                <a:gridCol w="2911389"/>
                <a:gridCol w="2250727"/>
                <a:gridCol w="2270884"/>
              </a:tblGrid>
              <a:tr h="613583">
                <a:tc>
                  <a:txBody>
                    <a:bodyPr/>
                    <a:lstStyle/>
                    <a:p>
                      <a:pPr indent="266700" algn="ctr">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供水方式</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700"/>
                        </a:lnSpc>
                        <a:spcAft>
                          <a:spcPts val="0"/>
                        </a:spcAft>
                        <a:tabLst>
                          <a:tab pos="2667635" algn="ctr"/>
                          <a:tab pos="5904230" algn="r"/>
                        </a:tabLst>
                      </a:pPr>
                      <a:r>
                        <a:rPr lang="zh-CN" sz="1800" b="1" kern="100">
                          <a:solidFill>
                            <a:srgbClr val="000000"/>
                          </a:solidFill>
                          <a:effectLst/>
                          <a:latin typeface="宋体"/>
                          <a:ea typeface="宋体"/>
                          <a:cs typeface="Times New Roman"/>
                        </a:rPr>
                        <a:t>检验频次</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700"/>
                        </a:lnSpc>
                        <a:spcAft>
                          <a:spcPts val="0"/>
                        </a:spcAft>
                        <a:tabLst>
                          <a:tab pos="2667635" algn="ctr"/>
                          <a:tab pos="5904230" algn="r"/>
                        </a:tabLst>
                      </a:pPr>
                      <a:r>
                        <a:rPr lang="zh-CN" sz="1800" b="1" kern="100">
                          <a:solidFill>
                            <a:srgbClr val="000000"/>
                          </a:solidFill>
                          <a:effectLst/>
                          <a:latin typeface="宋体"/>
                          <a:ea typeface="宋体"/>
                          <a:cs typeface="Times New Roman"/>
                        </a:rPr>
                        <a:t>检验项目</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700"/>
                        </a:lnSpc>
                        <a:spcAft>
                          <a:spcPts val="0"/>
                        </a:spcAft>
                        <a:tabLst>
                          <a:tab pos="2667635" algn="ctr"/>
                          <a:tab pos="5904230" algn="r"/>
                        </a:tabLst>
                      </a:pPr>
                      <a:r>
                        <a:rPr lang="zh-CN" sz="1800" b="1" kern="100">
                          <a:solidFill>
                            <a:srgbClr val="000000"/>
                          </a:solidFill>
                          <a:effectLst/>
                          <a:latin typeface="宋体"/>
                          <a:ea typeface="宋体"/>
                          <a:cs typeface="Times New Roman"/>
                        </a:rPr>
                        <a:t>采样要求</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1700"/>
                        </a:lnSpc>
                        <a:spcAft>
                          <a:spcPts val="0"/>
                        </a:spcAft>
                        <a:tabLst>
                          <a:tab pos="2667635" algn="ctr"/>
                          <a:tab pos="5904230" algn="r"/>
                        </a:tabLst>
                      </a:pPr>
                      <a:r>
                        <a:rPr lang="zh-CN" sz="1800" b="1" kern="100">
                          <a:solidFill>
                            <a:srgbClr val="000000"/>
                          </a:solidFill>
                          <a:effectLst/>
                          <a:latin typeface="宋体"/>
                          <a:ea typeface="宋体"/>
                          <a:cs typeface="Times New Roman"/>
                        </a:rPr>
                        <a:t>评价依据</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630">
                <a:tc>
                  <a:txBody>
                    <a:bodyPr/>
                    <a:lstStyle/>
                    <a:p>
                      <a:pPr indent="266700" algn="ctr">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开水设备和保温桶</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每学期开学前检验</a:t>
                      </a:r>
                      <a:r>
                        <a:rPr lang="en-US" sz="1800" b="1" kern="100" dirty="0">
                          <a:solidFill>
                            <a:srgbClr val="000000"/>
                          </a:solidFill>
                          <a:effectLst/>
                          <a:latin typeface="宋体"/>
                          <a:ea typeface="宋体"/>
                          <a:cs typeface="Times New Roman"/>
                        </a:rPr>
                        <a:t>1</a:t>
                      </a:r>
                      <a:r>
                        <a:rPr lang="zh-CN" sz="1800" b="1" kern="100" dirty="0">
                          <a:solidFill>
                            <a:srgbClr val="000000"/>
                          </a:solidFill>
                          <a:effectLst/>
                          <a:latin typeface="宋体"/>
                          <a:ea typeface="宋体"/>
                          <a:cs typeface="Times New Roman"/>
                        </a:rPr>
                        <a:t>次</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700"/>
                        </a:lnSpc>
                        <a:spcAft>
                          <a:spcPts val="0"/>
                        </a:spcAft>
                        <a:tabLst>
                          <a:tab pos="2667635" algn="ctr"/>
                          <a:tab pos="5904230" algn="r"/>
                        </a:tabLst>
                      </a:pPr>
                      <a:r>
                        <a:rPr lang="zh-CN" sz="1800" b="1" kern="100">
                          <a:solidFill>
                            <a:srgbClr val="000000"/>
                          </a:solidFill>
                          <a:effectLst/>
                          <a:latin typeface="宋体"/>
                          <a:ea typeface="宋体"/>
                          <a:cs typeface="Times New Roman"/>
                        </a:rPr>
                        <a:t>总大肠菌群、菌落总数、浑浊度</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700"/>
                        </a:lnSpc>
                        <a:spcAft>
                          <a:spcPts val="0"/>
                        </a:spcAft>
                        <a:tabLst>
                          <a:tab pos="2667635" algn="ctr"/>
                          <a:tab pos="5904230" algn="r"/>
                        </a:tabLst>
                      </a:pPr>
                      <a:r>
                        <a:rPr lang="zh-CN" sz="1800" b="1" kern="100">
                          <a:solidFill>
                            <a:srgbClr val="000000"/>
                          </a:solidFill>
                          <a:effectLst/>
                          <a:latin typeface="宋体"/>
                          <a:ea typeface="Times New Roman"/>
                          <a:cs typeface="Times New Roman"/>
                        </a:rPr>
                        <a:t>采样数量应当不少于开水设备和保温桶总数的</a:t>
                      </a:r>
                      <a:r>
                        <a:rPr lang="en-US" sz="1800" b="1" kern="100">
                          <a:solidFill>
                            <a:srgbClr val="000000"/>
                          </a:solidFill>
                          <a:effectLst/>
                          <a:latin typeface="Times New Roman"/>
                          <a:ea typeface="Times New Roman"/>
                          <a:cs typeface="Times New Roman"/>
                        </a:rPr>
                        <a:t>10%</a:t>
                      </a:r>
                      <a:r>
                        <a:rPr lang="zh-CN" sz="1800" b="1" kern="100">
                          <a:solidFill>
                            <a:srgbClr val="000000"/>
                          </a:solidFill>
                          <a:effectLst/>
                          <a:latin typeface="宋体"/>
                          <a:ea typeface="Times New Roman"/>
                          <a:cs typeface="Times New Roman"/>
                        </a:rPr>
                        <a:t>。</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700"/>
                        </a:lnSpc>
                        <a:spcAft>
                          <a:spcPts val="0"/>
                        </a:spcAft>
                        <a:tabLst>
                          <a:tab pos="2667635" algn="ctr"/>
                          <a:tab pos="5904230" algn="r"/>
                        </a:tabLst>
                      </a:pPr>
                      <a:r>
                        <a:rPr lang="en-US" sz="1800" b="1" kern="100">
                          <a:solidFill>
                            <a:srgbClr val="000000"/>
                          </a:solidFill>
                          <a:effectLst/>
                          <a:latin typeface="Times New Roman"/>
                          <a:ea typeface="Times New Roman"/>
                          <a:cs typeface="Times New Roman"/>
                        </a:rPr>
                        <a:t>GB5749</a:t>
                      </a:r>
                      <a:r>
                        <a:rPr lang="zh-CN" sz="1800" b="1" kern="100">
                          <a:solidFill>
                            <a:srgbClr val="000000"/>
                          </a:solidFill>
                          <a:effectLst/>
                          <a:latin typeface="宋体"/>
                          <a:ea typeface="Times New Roman"/>
                          <a:cs typeface="Times New Roman"/>
                        </a:rPr>
                        <a:t>《生活饮用水卫生标准》</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630">
                <a:tc rowSpan="2">
                  <a:txBody>
                    <a:bodyPr/>
                    <a:lstStyle/>
                    <a:p>
                      <a:pPr indent="266700" algn="ctr">
                        <a:lnSpc>
                          <a:spcPts val="1700"/>
                        </a:lnSpc>
                        <a:spcAft>
                          <a:spcPts val="0"/>
                        </a:spcAft>
                        <a:tabLst>
                          <a:tab pos="2667635" algn="ctr"/>
                          <a:tab pos="5904230" algn="r"/>
                        </a:tabLst>
                      </a:pPr>
                      <a:r>
                        <a:rPr lang="zh-CN" sz="1800" b="1" kern="100">
                          <a:solidFill>
                            <a:srgbClr val="000000"/>
                          </a:solidFill>
                          <a:effectLst/>
                          <a:latin typeface="宋体"/>
                          <a:ea typeface="宋体"/>
                          <a:cs typeface="Times New Roman"/>
                        </a:rPr>
                        <a:t>桶装水</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每学期开学前检验</a:t>
                      </a:r>
                      <a:r>
                        <a:rPr lang="en-US" sz="1800" b="1" kern="100" dirty="0">
                          <a:solidFill>
                            <a:srgbClr val="000000"/>
                          </a:solidFill>
                          <a:effectLst/>
                          <a:latin typeface="宋体"/>
                          <a:ea typeface="宋体"/>
                          <a:cs typeface="Times New Roman"/>
                        </a:rPr>
                        <a:t>1</a:t>
                      </a:r>
                      <a:r>
                        <a:rPr lang="zh-CN" sz="1800" b="1" kern="100" dirty="0">
                          <a:solidFill>
                            <a:srgbClr val="000000"/>
                          </a:solidFill>
                          <a:effectLst/>
                          <a:latin typeface="宋体"/>
                          <a:ea typeface="宋体"/>
                          <a:cs typeface="Times New Roman"/>
                        </a:rPr>
                        <a:t>次</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总大肠菌群、菌落总数、浑浊度（如臭氧消毒，需增测溴酸盐、甲醛）</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just">
                        <a:lnSpc>
                          <a:spcPts val="1700"/>
                        </a:lnSpc>
                        <a:spcAft>
                          <a:spcPts val="0"/>
                        </a:spcAft>
                        <a:tabLst>
                          <a:tab pos="2667635" algn="ctr"/>
                          <a:tab pos="5904230" algn="r"/>
                        </a:tabLst>
                      </a:pPr>
                      <a:r>
                        <a:rPr lang="zh-CN" sz="1800" b="1" kern="100">
                          <a:solidFill>
                            <a:srgbClr val="000000"/>
                          </a:solidFill>
                          <a:effectLst/>
                          <a:latin typeface="宋体"/>
                          <a:ea typeface="Times New Roman"/>
                          <a:cs typeface="Times New Roman"/>
                        </a:rPr>
                        <a:t>采样数量不少于饮水机总数的</a:t>
                      </a:r>
                      <a:r>
                        <a:rPr lang="en-US" sz="1800" b="1" kern="100">
                          <a:solidFill>
                            <a:srgbClr val="000000"/>
                          </a:solidFill>
                          <a:effectLst/>
                          <a:latin typeface="宋体"/>
                          <a:ea typeface="Times New Roman"/>
                          <a:cs typeface="Times New Roman"/>
                        </a:rPr>
                        <a:t>10%</a:t>
                      </a:r>
                      <a:r>
                        <a:rPr lang="zh-CN" sz="1800" b="1" kern="100">
                          <a:solidFill>
                            <a:srgbClr val="000000"/>
                          </a:solidFill>
                          <a:effectLst/>
                          <a:latin typeface="宋体"/>
                          <a:ea typeface="Times New Roman"/>
                          <a:cs typeface="Times New Roman"/>
                        </a:rPr>
                        <a:t>，从常温出水口采集水样。</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just">
                        <a:lnSpc>
                          <a:spcPts val="1700"/>
                        </a:lnSpc>
                        <a:spcAft>
                          <a:spcPts val="0"/>
                        </a:spcAft>
                        <a:tabLst>
                          <a:tab pos="2667635" algn="ctr"/>
                          <a:tab pos="5904230" algn="r"/>
                        </a:tabLst>
                      </a:pPr>
                      <a:r>
                        <a:rPr lang="en-US" sz="1800" b="1" kern="100">
                          <a:solidFill>
                            <a:srgbClr val="000000"/>
                          </a:solidFill>
                          <a:effectLst/>
                          <a:latin typeface="Times New Roman"/>
                          <a:ea typeface="Times New Roman"/>
                          <a:cs typeface="Times New Roman"/>
                        </a:rPr>
                        <a:t>GB5749</a:t>
                      </a:r>
                      <a:r>
                        <a:rPr lang="zh-CN" sz="1800" b="1" kern="100">
                          <a:solidFill>
                            <a:srgbClr val="000000"/>
                          </a:solidFill>
                          <a:effectLst/>
                          <a:latin typeface="宋体"/>
                          <a:ea typeface="Times New Roman"/>
                          <a:cs typeface="Times New Roman"/>
                        </a:rPr>
                        <a:t>《生活饮用水卫生标准》</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815">
                <a:tc vMerge="1">
                  <a:txBody>
                    <a:bodyPr/>
                    <a:lstStyle/>
                    <a:p>
                      <a:endParaRPr lang="zh-CN" altLang="en-US"/>
                    </a:p>
                  </a:txBody>
                  <a:tcPr/>
                </a:tc>
                <a:tc>
                  <a:txBody>
                    <a:bodyPr/>
                    <a:lstStyle/>
                    <a:p>
                      <a:pPr indent="266700" algn="just">
                        <a:lnSpc>
                          <a:spcPts val="1700"/>
                        </a:lnSpc>
                        <a:spcAft>
                          <a:spcPts val="0"/>
                        </a:spcAft>
                        <a:tabLst>
                          <a:tab pos="2667635" algn="ctr"/>
                          <a:tab pos="5904230" algn="r"/>
                        </a:tabLst>
                      </a:pPr>
                      <a:r>
                        <a:rPr lang="zh-CN" sz="1800" b="1" kern="100">
                          <a:solidFill>
                            <a:srgbClr val="000000"/>
                          </a:solidFill>
                          <a:effectLst/>
                          <a:latin typeface="宋体"/>
                          <a:ea typeface="宋体"/>
                          <a:cs typeface="Times New Roman"/>
                        </a:rPr>
                        <a:t>每月检验</a:t>
                      </a:r>
                      <a:r>
                        <a:rPr lang="en-US" sz="1800" b="1" kern="100">
                          <a:solidFill>
                            <a:srgbClr val="000000"/>
                          </a:solidFill>
                          <a:effectLst/>
                          <a:latin typeface="宋体"/>
                          <a:ea typeface="宋体"/>
                          <a:cs typeface="Times New Roman"/>
                        </a:rPr>
                        <a:t>1</a:t>
                      </a:r>
                      <a:r>
                        <a:rPr lang="zh-CN" sz="1800" b="1" kern="100">
                          <a:solidFill>
                            <a:srgbClr val="000000"/>
                          </a:solidFill>
                          <a:effectLst/>
                          <a:latin typeface="宋体"/>
                          <a:ea typeface="宋体"/>
                          <a:cs typeface="Times New Roman"/>
                        </a:rPr>
                        <a:t>次</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总大肠菌群、菌落总数</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2668889">
                <a:tc rowSpan="4">
                  <a:txBody>
                    <a:bodyPr/>
                    <a:lstStyle/>
                    <a:p>
                      <a:pPr indent="266700" algn="ctr">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净水器</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700"/>
                        </a:lnSpc>
                        <a:spcAft>
                          <a:spcPts val="0"/>
                        </a:spcAft>
                        <a:tabLst>
                          <a:tab pos="2667635" algn="ctr"/>
                          <a:tab pos="5904230" algn="r"/>
                        </a:tabLst>
                      </a:pPr>
                      <a:r>
                        <a:rPr lang="zh-CN" sz="1800" b="1" kern="100">
                          <a:solidFill>
                            <a:srgbClr val="000000"/>
                          </a:solidFill>
                          <a:effectLst/>
                          <a:latin typeface="宋体"/>
                          <a:ea typeface="宋体"/>
                          <a:cs typeface="Times New Roman"/>
                        </a:rPr>
                        <a:t>首次安装使用前检验</a:t>
                      </a:r>
                      <a:r>
                        <a:rPr lang="en-US" sz="1800" b="1" kern="100">
                          <a:solidFill>
                            <a:srgbClr val="000000"/>
                          </a:solidFill>
                          <a:effectLst/>
                          <a:latin typeface="宋体"/>
                          <a:ea typeface="宋体"/>
                          <a:cs typeface="Times New Roman"/>
                        </a:rPr>
                        <a:t>1</a:t>
                      </a:r>
                      <a:r>
                        <a:rPr lang="zh-CN" sz="1800" b="1" kern="100">
                          <a:solidFill>
                            <a:srgbClr val="000000"/>
                          </a:solidFill>
                          <a:effectLst/>
                          <a:latin typeface="宋体"/>
                          <a:ea typeface="宋体"/>
                          <a:cs typeface="Times New Roman"/>
                        </a:rPr>
                        <a:t>次</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总大肠菌群、菌落总数、粪大肠菌群、镉、铬（六价）、铅、汞、砷、酚、三氯甲烷、四氯化碳、色度、浑浊度、臭和味、肉眼可见物、</a:t>
                      </a:r>
                      <a:r>
                        <a:rPr lang="en-US" sz="1800" b="1" kern="100" dirty="0">
                          <a:solidFill>
                            <a:srgbClr val="000000"/>
                          </a:solidFill>
                          <a:effectLst/>
                          <a:latin typeface="宋体"/>
                          <a:ea typeface="宋体"/>
                          <a:cs typeface="Times New Roman"/>
                        </a:rPr>
                        <a:t>pH</a:t>
                      </a:r>
                      <a:r>
                        <a:rPr lang="zh-CN" sz="1800" b="1" kern="100" dirty="0">
                          <a:solidFill>
                            <a:srgbClr val="000000"/>
                          </a:solidFill>
                          <a:effectLst/>
                          <a:latin typeface="宋体"/>
                          <a:ea typeface="宋体"/>
                          <a:cs typeface="Times New Roman"/>
                        </a:rPr>
                        <a:t>、铝、铁、锰、铜、锌、银、碘氯化物、硫酸盐、溶解性总固体、总硬度、耗氧量、挥发酚类。</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266700" algn="l">
                        <a:lnSpc>
                          <a:spcPts val="1700"/>
                        </a:lnSpc>
                        <a:spcAft>
                          <a:spcPts val="0"/>
                        </a:spcAft>
                        <a:tabLst>
                          <a:tab pos="2667635" algn="ctr"/>
                          <a:tab pos="5904230" algn="r"/>
                        </a:tabLst>
                      </a:pPr>
                      <a:r>
                        <a:rPr lang="zh-CN" sz="1800" b="1" kern="100" dirty="0">
                          <a:solidFill>
                            <a:srgbClr val="000000"/>
                          </a:solidFill>
                          <a:effectLst/>
                          <a:latin typeface="宋体"/>
                          <a:ea typeface="Times New Roman"/>
                          <a:cs typeface="Times New Roman"/>
                        </a:rPr>
                        <a:t>在净水器的出水口取样，如同一净水器有多个出水口，应当在最远端出水口取样。采样数量应当不少于净水器总数的</a:t>
                      </a:r>
                      <a:r>
                        <a:rPr lang="en-US" sz="1800" b="1" kern="100" dirty="0">
                          <a:solidFill>
                            <a:srgbClr val="000000"/>
                          </a:solidFill>
                          <a:effectLst/>
                          <a:latin typeface="Times New Roman"/>
                          <a:ea typeface="Times New Roman"/>
                          <a:cs typeface="Times New Roman"/>
                        </a:rPr>
                        <a:t>10%</a:t>
                      </a:r>
                      <a:r>
                        <a:rPr lang="zh-CN" sz="1800" b="1" kern="100" dirty="0">
                          <a:solidFill>
                            <a:srgbClr val="000000"/>
                          </a:solidFill>
                          <a:effectLst/>
                          <a:latin typeface="宋体"/>
                          <a:ea typeface="Times New Roman"/>
                          <a:cs typeface="Times New Roman"/>
                        </a:rPr>
                        <a:t>。</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266700" algn="l">
                        <a:lnSpc>
                          <a:spcPts val="1700"/>
                        </a:lnSpc>
                        <a:spcAft>
                          <a:spcPts val="0"/>
                        </a:spcAft>
                        <a:tabLst>
                          <a:tab pos="2667635" algn="ctr"/>
                          <a:tab pos="5904230" algn="r"/>
                        </a:tabLst>
                      </a:pPr>
                      <a:r>
                        <a:rPr lang="zh-CN" sz="1800" b="1" kern="100" dirty="0">
                          <a:solidFill>
                            <a:srgbClr val="000000"/>
                          </a:solidFill>
                          <a:effectLst/>
                          <a:latin typeface="宋体"/>
                          <a:ea typeface="Times New Roman"/>
                          <a:cs typeface="Times New Roman"/>
                        </a:rPr>
                        <a:t>反渗透机出水水质应当符合《生活饮用水水质处理器卫生安全与功能评价规范反渗透处理装置》（</a:t>
                      </a:r>
                      <a:r>
                        <a:rPr lang="en-US" sz="1800" b="1" kern="100" dirty="0">
                          <a:solidFill>
                            <a:srgbClr val="000000"/>
                          </a:solidFill>
                          <a:effectLst/>
                          <a:latin typeface="宋体"/>
                          <a:ea typeface="Times New Roman"/>
                          <a:cs typeface="Times New Roman"/>
                        </a:rPr>
                        <a:t>2001</a:t>
                      </a:r>
                      <a:r>
                        <a:rPr lang="zh-CN" sz="1800" b="1" kern="100" dirty="0">
                          <a:solidFill>
                            <a:srgbClr val="000000"/>
                          </a:solidFill>
                          <a:effectLst/>
                          <a:latin typeface="宋体"/>
                          <a:ea typeface="Times New Roman"/>
                          <a:cs typeface="Times New Roman"/>
                        </a:rPr>
                        <a:t>）的要求；纳滤机出水水质应当符合《饮用净水水质标准》（</a:t>
                      </a:r>
                      <a:r>
                        <a:rPr lang="en-US" sz="1800" b="1" kern="100" dirty="0">
                          <a:solidFill>
                            <a:srgbClr val="000000"/>
                          </a:solidFill>
                          <a:effectLst/>
                          <a:latin typeface="宋体"/>
                          <a:ea typeface="Times New Roman"/>
                          <a:cs typeface="Times New Roman"/>
                        </a:rPr>
                        <a:t>CJ94</a:t>
                      </a:r>
                      <a:r>
                        <a:rPr lang="zh-CN" sz="1800" b="1" kern="100" dirty="0">
                          <a:solidFill>
                            <a:srgbClr val="000000"/>
                          </a:solidFill>
                          <a:effectLst/>
                          <a:latin typeface="宋体"/>
                          <a:ea typeface="Times New Roman"/>
                          <a:cs typeface="Times New Roman"/>
                        </a:rPr>
                        <a:t>）的要求；其他净水器出水水质应当符合《生活饮用水水质处理器卫生安全与功能评价规范—般水质处理器》（</a:t>
                      </a:r>
                      <a:r>
                        <a:rPr lang="en-US" sz="1800" b="1" kern="100" dirty="0">
                          <a:solidFill>
                            <a:srgbClr val="000000"/>
                          </a:solidFill>
                          <a:effectLst/>
                          <a:latin typeface="宋体"/>
                          <a:ea typeface="Times New Roman"/>
                          <a:cs typeface="Times New Roman"/>
                        </a:rPr>
                        <a:t>2001</a:t>
                      </a:r>
                      <a:r>
                        <a:rPr lang="zh-CN" sz="1800" b="1" kern="100" dirty="0">
                          <a:solidFill>
                            <a:srgbClr val="000000"/>
                          </a:solidFill>
                          <a:effectLst/>
                          <a:latin typeface="宋体"/>
                          <a:ea typeface="Times New Roman"/>
                          <a:cs typeface="Times New Roman"/>
                        </a:rPr>
                        <a:t>）的要求。</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815">
                <a:tc vMerge="1">
                  <a:txBody>
                    <a:bodyPr/>
                    <a:lstStyle/>
                    <a:p>
                      <a:endParaRPr lang="zh-CN" altLang="en-US"/>
                    </a:p>
                  </a:txBody>
                  <a:tcPr/>
                </a:tc>
                <a:tc>
                  <a:txBody>
                    <a:bodyPr/>
                    <a:lstStyle/>
                    <a:p>
                      <a:pPr indent="266700" algn="just">
                        <a:lnSpc>
                          <a:spcPts val="1700"/>
                        </a:lnSpc>
                        <a:spcAft>
                          <a:spcPts val="0"/>
                        </a:spcAft>
                        <a:tabLst>
                          <a:tab pos="2667635" algn="ctr"/>
                          <a:tab pos="5904230" algn="r"/>
                        </a:tabLst>
                      </a:pPr>
                      <a:r>
                        <a:rPr lang="zh-CN" sz="1800" b="1" kern="100">
                          <a:solidFill>
                            <a:srgbClr val="000000"/>
                          </a:solidFill>
                          <a:effectLst/>
                          <a:latin typeface="宋体"/>
                          <a:ea typeface="宋体"/>
                          <a:cs typeface="Times New Roman"/>
                        </a:rPr>
                        <a:t>每学期开学前检验</a:t>
                      </a:r>
                      <a:r>
                        <a:rPr lang="en-US" sz="1800" b="1" kern="100">
                          <a:solidFill>
                            <a:srgbClr val="000000"/>
                          </a:solidFill>
                          <a:effectLst/>
                          <a:latin typeface="宋体"/>
                          <a:ea typeface="宋体"/>
                          <a:cs typeface="Times New Roman"/>
                        </a:rPr>
                        <a:t>1</a:t>
                      </a:r>
                      <a:r>
                        <a:rPr lang="zh-CN" sz="1800" b="1" kern="100">
                          <a:solidFill>
                            <a:srgbClr val="000000"/>
                          </a:solidFill>
                          <a:effectLst/>
                          <a:latin typeface="宋体"/>
                          <a:ea typeface="宋体"/>
                          <a:cs typeface="Times New Roman"/>
                        </a:rPr>
                        <a:t>次</a:t>
                      </a:r>
                      <a:endParaRPr lang="zh-CN" sz="1800" b="1" kern="10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l">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总大肠菌群、菌落总数、浑浊度、耗氧量</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461822">
                <a:tc vMerge="1">
                  <a:txBody>
                    <a:bodyPr/>
                    <a:lstStyle/>
                    <a:p>
                      <a:endParaRPr lang="zh-CN" altLang="en-US"/>
                    </a:p>
                  </a:txBody>
                  <a:tcPr/>
                </a:tc>
                <a:tc>
                  <a:txBody>
                    <a:bodyPr/>
                    <a:lstStyle/>
                    <a:p>
                      <a:pPr indent="266700" algn="just">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滤芯更换后检验</a:t>
                      </a:r>
                      <a:r>
                        <a:rPr lang="en-US" sz="1800" b="1" kern="100" dirty="0">
                          <a:solidFill>
                            <a:srgbClr val="000000"/>
                          </a:solidFill>
                          <a:effectLst/>
                          <a:latin typeface="宋体"/>
                          <a:ea typeface="宋体"/>
                          <a:cs typeface="Times New Roman"/>
                        </a:rPr>
                        <a:t>1</a:t>
                      </a:r>
                      <a:r>
                        <a:rPr lang="zh-CN" sz="1800" b="1" kern="100" dirty="0">
                          <a:solidFill>
                            <a:srgbClr val="000000"/>
                          </a:solidFill>
                          <a:effectLst/>
                          <a:latin typeface="宋体"/>
                          <a:ea typeface="宋体"/>
                          <a:cs typeface="Times New Roman"/>
                        </a:rPr>
                        <a:t>次</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444815">
                <a:tc vMerge="1">
                  <a:txBody>
                    <a:bodyPr/>
                    <a:lstStyle/>
                    <a:p>
                      <a:endParaRPr lang="zh-CN" altLang="en-US"/>
                    </a:p>
                  </a:txBody>
                  <a:tcPr/>
                </a:tc>
                <a:tc>
                  <a:txBody>
                    <a:bodyPr/>
                    <a:lstStyle/>
                    <a:p>
                      <a:pPr indent="266700" algn="just">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每月检验</a:t>
                      </a:r>
                      <a:r>
                        <a:rPr lang="en-US" sz="1800" b="1" kern="100" dirty="0">
                          <a:solidFill>
                            <a:srgbClr val="000000"/>
                          </a:solidFill>
                          <a:effectLst/>
                          <a:latin typeface="宋体"/>
                          <a:ea typeface="宋体"/>
                          <a:cs typeface="Times New Roman"/>
                        </a:rPr>
                        <a:t>1</a:t>
                      </a:r>
                      <a:r>
                        <a:rPr lang="zh-CN" sz="1800" b="1" kern="100" dirty="0">
                          <a:solidFill>
                            <a:srgbClr val="000000"/>
                          </a:solidFill>
                          <a:effectLst/>
                          <a:latin typeface="宋体"/>
                          <a:ea typeface="宋体"/>
                          <a:cs typeface="Times New Roman"/>
                        </a:rPr>
                        <a:t>次</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1700"/>
                        </a:lnSpc>
                        <a:spcAft>
                          <a:spcPts val="0"/>
                        </a:spcAft>
                        <a:tabLst>
                          <a:tab pos="2667635" algn="ctr"/>
                          <a:tab pos="5904230" algn="r"/>
                        </a:tabLst>
                      </a:pPr>
                      <a:r>
                        <a:rPr lang="zh-CN" sz="1800" b="1" kern="100" dirty="0">
                          <a:solidFill>
                            <a:srgbClr val="000000"/>
                          </a:solidFill>
                          <a:effectLst/>
                          <a:latin typeface="宋体"/>
                          <a:ea typeface="宋体"/>
                          <a:cs typeface="Times New Roman"/>
                        </a:rPr>
                        <a:t>总大肠菌群、菌落总数</a:t>
                      </a:r>
                      <a:endParaRPr lang="zh-CN" sz="1800" b="1" kern="100" dirty="0">
                        <a:effectLst/>
                        <a:latin typeface="宋体"/>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sz="4400" dirty="0" smtClean="0">
                <a:solidFill>
                  <a:srgbClr val="FF0000"/>
                </a:solidFill>
              </a:rPr>
              <a:t>八、</a:t>
            </a:r>
            <a:r>
              <a:rPr lang="zh-CN" altLang="zh-CN" sz="4400" b="1" dirty="0">
                <a:solidFill>
                  <a:srgbClr val="FF0000"/>
                </a:solidFill>
                <a:effectLst/>
              </a:rPr>
              <a:t>水质检测</a:t>
            </a:r>
            <a:endParaRPr lang="zh-CN" altLang="zh-CN" sz="4400" dirty="0">
              <a:solidFill>
                <a:srgbClr val="FF0000"/>
              </a:solidFill>
              <a:effectLst/>
            </a:endParaRPr>
          </a:p>
        </p:txBody>
      </p:sp>
      <p:sp>
        <p:nvSpPr>
          <p:cNvPr id="3" name="内容占位符 2"/>
          <p:cNvSpPr>
            <a:spLocks noGrp="1"/>
          </p:cNvSpPr>
          <p:nvPr>
            <p:ph idx="1"/>
          </p:nvPr>
        </p:nvSpPr>
        <p:spPr>
          <a:xfrm>
            <a:off x="130629" y="1235034"/>
            <a:ext cx="11958452" cy="5450774"/>
          </a:xfrm>
        </p:spPr>
        <p:txBody>
          <a:bodyPr>
            <a:normAutofit/>
          </a:bodyPr>
          <a:lstStyle/>
          <a:p>
            <a:endParaRPr lang="en-US" altLang="zh-CN" b="1" dirty="0" smtClean="0">
              <a:solidFill>
                <a:schemeClr val="tx1"/>
              </a:solidFill>
            </a:endParaRPr>
          </a:p>
          <a:p>
            <a:r>
              <a:rPr lang="en-US" altLang="zh-CN" b="1" dirty="0" smtClean="0">
                <a:solidFill>
                  <a:schemeClr val="tx1"/>
                </a:solidFill>
              </a:rPr>
              <a:t>1</a:t>
            </a:r>
            <a:r>
              <a:rPr lang="zh-CN" altLang="en-US" b="1" dirty="0">
                <a:solidFill>
                  <a:schemeClr val="tx1"/>
                </a:solidFill>
              </a:rPr>
              <a:t>、</a:t>
            </a:r>
            <a:r>
              <a:rPr lang="zh-CN" altLang="zh-CN" b="1" dirty="0" smtClean="0">
                <a:solidFill>
                  <a:schemeClr val="tx1"/>
                </a:solidFill>
              </a:rPr>
              <a:t>每</a:t>
            </a:r>
            <a:r>
              <a:rPr lang="zh-CN" altLang="zh-CN" b="1" dirty="0">
                <a:solidFill>
                  <a:schemeClr val="tx1"/>
                </a:solidFill>
              </a:rPr>
              <a:t>学期开学前检验、滤芯更换后检验必须由具资质的检验单位完成。</a:t>
            </a:r>
          </a:p>
          <a:p>
            <a:r>
              <a:rPr lang="en-US" altLang="zh-CN" b="1" dirty="0" smtClean="0">
                <a:solidFill>
                  <a:schemeClr val="tx1"/>
                </a:solidFill>
              </a:rPr>
              <a:t>2</a:t>
            </a:r>
            <a:r>
              <a:rPr lang="zh-CN" altLang="en-US" b="1" dirty="0" smtClean="0">
                <a:solidFill>
                  <a:schemeClr val="tx1"/>
                </a:solidFill>
              </a:rPr>
              <a:t>、</a:t>
            </a:r>
            <a:r>
              <a:rPr lang="zh-CN" altLang="zh-CN" b="1" dirty="0" smtClean="0">
                <a:solidFill>
                  <a:schemeClr val="tx1"/>
                </a:solidFill>
              </a:rPr>
              <a:t>凡</a:t>
            </a:r>
            <a:r>
              <a:rPr lang="zh-CN" altLang="zh-CN" b="1" dirty="0">
                <a:solidFill>
                  <a:schemeClr val="tx1"/>
                </a:solidFill>
              </a:rPr>
              <a:t>检出总大肠菌群，需增测大肠埃希氏菌或耐热大肠菌群。</a:t>
            </a:r>
          </a:p>
          <a:p>
            <a:r>
              <a:rPr lang="en-US" altLang="zh-CN" b="1" dirty="0" smtClean="0">
                <a:solidFill>
                  <a:schemeClr val="tx1"/>
                </a:solidFill>
              </a:rPr>
              <a:t>3</a:t>
            </a:r>
            <a:r>
              <a:rPr lang="zh-CN" altLang="en-US" b="1" dirty="0" smtClean="0">
                <a:solidFill>
                  <a:schemeClr val="tx1"/>
                </a:solidFill>
              </a:rPr>
              <a:t>、</a:t>
            </a:r>
            <a:r>
              <a:rPr lang="zh-CN" altLang="zh-CN" b="1" dirty="0" smtClean="0">
                <a:solidFill>
                  <a:schemeClr val="tx1"/>
                </a:solidFill>
              </a:rPr>
              <a:t>如</a:t>
            </a:r>
            <a:r>
              <a:rPr lang="zh-CN" altLang="zh-CN" b="1" dirty="0">
                <a:solidFill>
                  <a:schemeClr val="tx1"/>
                </a:solidFill>
              </a:rPr>
              <a:t>使用臭氧消毒，需增测溴酸盐、甲醛；如使用二氧化氯消毒，需增测亚氯酸盐；如使用复合二氧化氯消毒时，需增测氯酸盐；如用载银活性炭，需增测银。</a:t>
            </a:r>
          </a:p>
          <a:p>
            <a:r>
              <a:rPr lang="en-US" altLang="zh-CN" b="1" dirty="0" smtClean="0">
                <a:solidFill>
                  <a:schemeClr val="tx1"/>
                </a:solidFill>
              </a:rPr>
              <a:t>4</a:t>
            </a:r>
            <a:r>
              <a:rPr lang="zh-CN" altLang="en-US" b="1" dirty="0" smtClean="0">
                <a:solidFill>
                  <a:schemeClr val="tx1"/>
                </a:solidFill>
              </a:rPr>
              <a:t>、</a:t>
            </a:r>
            <a:r>
              <a:rPr lang="zh-CN" altLang="zh-CN" b="1" dirty="0" smtClean="0">
                <a:solidFill>
                  <a:schemeClr val="tx1"/>
                </a:solidFill>
              </a:rPr>
              <a:t>开学</a:t>
            </a:r>
            <a:r>
              <a:rPr lang="zh-CN" altLang="zh-CN" b="1" dirty="0">
                <a:solidFill>
                  <a:schemeClr val="tx1"/>
                </a:solidFill>
              </a:rPr>
              <a:t>前检测结果可作为开学后第一个月的月检验水质评价。</a:t>
            </a:r>
          </a:p>
        </p:txBody>
      </p:sp>
      <p:pic>
        <p:nvPicPr>
          <p:cNvPr id="4" name="Picture 2" descr="C:\Users\user\Desktop\u=4253505532,1112840636&amp;fm=21&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395" y="130630"/>
            <a:ext cx="1486020" cy="91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97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九、突发</a:t>
            </a:r>
            <a:r>
              <a:rPr lang="zh-CN" altLang="en-US" dirty="0">
                <a:solidFill>
                  <a:srgbClr val="FF0000"/>
                </a:solidFill>
              </a:rPr>
              <a:t>公共卫生事件应对</a:t>
            </a:r>
          </a:p>
        </p:txBody>
      </p:sp>
      <p:sp>
        <p:nvSpPr>
          <p:cNvPr id="3" name="内容占位符 2"/>
          <p:cNvSpPr>
            <a:spLocks noGrp="1"/>
          </p:cNvSpPr>
          <p:nvPr>
            <p:ph idx="1"/>
          </p:nvPr>
        </p:nvSpPr>
        <p:spPr>
          <a:xfrm>
            <a:off x="406400" y="1554163"/>
            <a:ext cx="11397673" cy="4525963"/>
          </a:xfrm>
        </p:spPr>
        <p:txBody>
          <a:bodyPr>
            <a:normAutofit/>
          </a:bodyPr>
          <a:lstStyle/>
          <a:p>
            <a:pPr>
              <a:buFont typeface="Wingdings" panose="05000000000000000000" pitchFamily="2" charset="2"/>
              <a:buChar char="Ø"/>
            </a:pPr>
            <a:r>
              <a:rPr lang="en-US" altLang="zh-CN" b="1" dirty="0" smtClean="0">
                <a:solidFill>
                  <a:schemeClr val="tx1"/>
                </a:solidFill>
              </a:rPr>
              <a:t>1</a:t>
            </a:r>
            <a:r>
              <a:rPr lang="zh-CN" altLang="en-US" b="1" dirty="0" smtClean="0">
                <a:solidFill>
                  <a:schemeClr val="tx1"/>
                </a:solidFill>
              </a:rPr>
              <a:t>、学校</a:t>
            </a:r>
            <a:r>
              <a:rPr lang="zh-CN" altLang="en-US" b="1" dirty="0">
                <a:solidFill>
                  <a:schemeClr val="tx1"/>
                </a:solidFill>
              </a:rPr>
              <a:t>应当根据相关法律法规制定</a:t>
            </a:r>
            <a:r>
              <a:rPr lang="en-US" altLang="zh-CN" b="1" dirty="0">
                <a:solidFill>
                  <a:schemeClr val="tx1"/>
                </a:solidFill>
              </a:rPr>
              <a:t>《</a:t>
            </a:r>
            <a:r>
              <a:rPr lang="zh-CN" altLang="en-US" b="1" dirty="0">
                <a:solidFill>
                  <a:schemeClr val="tx1"/>
                </a:solidFill>
              </a:rPr>
              <a:t>生活饮用水污染事件卫生应急处置预案</a:t>
            </a:r>
            <a:r>
              <a:rPr lang="en-US" altLang="zh-CN" b="1" dirty="0">
                <a:solidFill>
                  <a:schemeClr val="tx1"/>
                </a:solidFill>
              </a:rPr>
              <a:t>》</a:t>
            </a:r>
            <a:r>
              <a:rPr lang="zh-CN" altLang="en-US" b="1" dirty="0">
                <a:solidFill>
                  <a:schemeClr val="tx1"/>
                </a:solidFill>
              </a:rPr>
              <a:t>，在发生突发事件时依照预案进行有效处置。</a:t>
            </a:r>
          </a:p>
          <a:p>
            <a:pPr>
              <a:buFont typeface="Wingdings" panose="05000000000000000000" pitchFamily="2" charset="2"/>
              <a:buChar char="Ø"/>
            </a:pPr>
            <a:r>
              <a:rPr lang="en-US" altLang="zh-CN" b="1" dirty="0" smtClean="0">
                <a:solidFill>
                  <a:schemeClr val="tx1"/>
                </a:solidFill>
              </a:rPr>
              <a:t>2</a:t>
            </a:r>
            <a:r>
              <a:rPr lang="zh-CN" altLang="en-US" b="1" dirty="0" smtClean="0">
                <a:solidFill>
                  <a:schemeClr val="tx1"/>
                </a:solidFill>
              </a:rPr>
              <a:t>、学校</a:t>
            </a:r>
            <a:r>
              <a:rPr lang="zh-CN" altLang="en-US" b="1" dirty="0">
                <a:solidFill>
                  <a:schemeClr val="tx1"/>
                </a:solidFill>
              </a:rPr>
              <a:t>饮水水质污染或水源性疾病暴发事件发生时，学校应当立即停水，采取应当急措施，在</a:t>
            </a:r>
            <a:r>
              <a:rPr lang="en-US" b="1" dirty="0">
                <a:solidFill>
                  <a:schemeClr val="tx1"/>
                </a:solidFill>
              </a:rPr>
              <a:t>2</a:t>
            </a:r>
            <a:r>
              <a:rPr lang="zh-CN" altLang="en-US" b="1" dirty="0">
                <a:solidFill>
                  <a:schemeClr val="tx1"/>
                </a:solidFill>
              </a:rPr>
              <a:t>小时内报告当地卫生计生行政部门和教育行政部门，并按要求进行疫情报告。停水期间，学校应当采取措施保证师生安全饮水。</a:t>
            </a:r>
          </a:p>
          <a:p>
            <a:endParaRPr lang="zh-CN" altLang="en-US"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solidFill>
                  <a:srgbClr val="FF0000"/>
                </a:solidFill>
                <a:sym typeface="+mn-ea"/>
              </a:rPr>
              <a:t>一、学校饮水供应类型</a:t>
            </a:r>
            <a:endParaRPr lang="zh-CN" altLang="en-US" sz="4800" dirty="0">
              <a:solidFill>
                <a:srgbClr val="FF0000"/>
              </a:solidFill>
            </a:endParaRPr>
          </a:p>
        </p:txBody>
      </p:sp>
      <p:pic>
        <p:nvPicPr>
          <p:cNvPr id="7" name="内容占位符 6" descr="u=2457055561,4073303762&amp;fm=21&amp;gp=0"/>
          <p:cNvPicPr>
            <a:picLocks noGrp="1" noChangeAspect="1"/>
          </p:cNvPicPr>
          <p:nvPr>
            <p:ph idx="1"/>
          </p:nvPr>
        </p:nvPicPr>
        <p:blipFill>
          <a:blip r:embed="rId2"/>
          <a:stretch>
            <a:fillRect/>
          </a:stretch>
        </p:blipFill>
        <p:spPr>
          <a:xfrm>
            <a:off x="1226185" y="1446530"/>
            <a:ext cx="3232150" cy="4528820"/>
          </a:xfrm>
          <a:prstGeom prst="rect">
            <a:avLst/>
          </a:prstGeom>
        </p:spPr>
      </p:pic>
      <p:sp>
        <p:nvSpPr>
          <p:cNvPr id="4" name="文本框 3"/>
          <p:cNvSpPr txBox="1"/>
          <p:nvPr/>
        </p:nvSpPr>
        <p:spPr>
          <a:xfrm>
            <a:off x="4895214" y="2545715"/>
            <a:ext cx="6220089" cy="769441"/>
          </a:xfrm>
          <a:prstGeom prst="rect">
            <a:avLst/>
          </a:prstGeom>
          <a:noFill/>
        </p:spPr>
        <p:txBody>
          <a:bodyPr wrap="square" rtlCol="0" anchor="t">
            <a:spAutoFit/>
          </a:bodyPr>
          <a:lstStyle/>
          <a:p>
            <a:r>
              <a:rPr lang="zh-CN" altLang="en-US" sz="4400" b="1" dirty="0" smtClean="0">
                <a:sym typeface="+mn-ea"/>
              </a:rPr>
              <a:t>（一）开水</a:t>
            </a:r>
            <a:r>
              <a:rPr lang="zh-CN" altLang="en-US" sz="4400" b="1" dirty="0">
                <a:sym typeface="+mn-ea"/>
              </a:rPr>
              <a:t>器（保温桶）</a:t>
            </a:r>
            <a:endParaRPr lang="zh-CN" altLang="en-US" sz="4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zh-CN" altLang="en-US" smtClean="0"/>
          </a:p>
        </p:txBody>
      </p:sp>
      <p:sp>
        <p:nvSpPr>
          <p:cNvPr id="272390" name="Text Box 6"/>
          <p:cNvSpPr txBox="1">
            <a:spLocks noChangeArrowheads="1"/>
          </p:cNvSpPr>
          <p:nvPr/>
        </p:nvSpPr>
        <p:spPr bwMode="auto">
          <a:xfrm>
            <a:off x="3215220" y="1484313"/>
            <a:ext cx="6049433" cy="10985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zh-CN" altLang="en-US" sz="6600" b="1" i="1">
                <a:solidFill>
                  <a:srgbClr val="FF0000"/>
                </a:solidFill>
                <a:effectLst>
                  <a:outerShdw blurRad="38100" dist="38100" dir="2700000" algn="tl">
                    <a:srgbClr val="C0C0C0"/>
                  </a:outerShdw>
                </a:effectLst>
                <a:latin typeface="Times New Roman" pitchFamily="18" charset="0"/>
              </a:rPr>
              <a:t>谢谢大家！</a:t>
            </a:r>
          </a:p>
        </p:txBody>
      </p:sp>
      <p:sp>
        <p:nvSpPr>
          <p:cNvPr id="2" name="内容占位符 1"/>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707646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400" dirty="0" smtClean="0">
                <a:solidFill>
                  <a:srgbClr val="FF0000"/>
                </a:solidFill>
                <a:sym typeface="+mn-ea"/>
              </a:rPr>
              <a:t>一、学校饮水供应类型</a:t>
            </a:r>
            <a:endParaRPr lang="zh-CN" altLang="en-US" sz="4400" dirty="0">
              <a:solidFill>
                <a:srgbClr val="FF0000"/>
              </a:solidFill>
            </a:endParaRPr>
          </a:p>
        </p:txBody>
      </p:sp>
      <p:pic>
        <p:nvPicPr>
          <p:cNvPr id="1026" name="Picture 2" descr="C:\Users\Administrator\Desktop\d01373f082025aaf182564c5fbedab64024f78f0f7362294.jpg"/>
          <p:cNvPicPr>
            <a:picLocks noGrp="1" noChangeAspect="1" noChangeArrowheads="1"/>
          </p:cNvPicPr>
          <p:nvPr>
            <p:ph idx="1"/>
          </p:nvPr>
        </p:nvPicPr>
        <p:blipFill>
          <a:blip r:embed="rId2"/>
          <a:stretch>
            <a:fillRect/>
          </a:stretch>
        </p:blipFill>
        <p:spPr bwMode="auto">
          <a:xfrm>
            <a:off x="1326515" y="1059180"/>
            <a:ext cx="2318385" cy="5545455"/>
          </a:xfrm>
          <a:prstGeom prst="rect">
            <a:avLst/>
          </a:prstGeom>
          <a:noFill/>
        </p:spPr>
      </p:pic>
      <p:sp>
        <p:nvSpPr>
          <p:cNvPr id="4" name="文本框 3"/>
          <p:cNvSpPr txBox="1"/>
          <p:nvPr/>
        </p:nvSpPr>
        <p:spPr>
          <a:xfrm>
            <a:off x="5132704" y="3115310"/>
            <a:ext cx="5911347" cy="769441"/>
          </a:xfrm>
          <a:prstGeom prst="rect">
            <a:avLst/>
          </a:prstGeom>
          <a:noFill/>
        </p:spPr>
        <p:txBody>
          <a:bodyPr wrap="square" rtlCol="0" anchor="t">
            <a:spAutoFit/>
          </a:bodyPr>
          <a:lstStyle/>
          <a:p>
            <a:r>
              <a:rPr lang="zh-CN" altLang="en-US" sz="4400" b="1" dirty="0" smtClean="0">
                <a:sym typeface="+mn-ea"/>
              </a:rPr>
              <a:t>（二）桶装水加饮水机</a:t>
            </a:r>
            <a:endParaRPr lang="zh-CN" altLang="en-US" sz="4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4400" dirty="0" smtClean="0">
                <a:solidFill>
                  <a:srgbClr val="FF0000"/>
                </a:solidFill>
                <a:sym typeface="+mn-ea"/>
              </a:rPr>
              <a:t>一、学校饮水供应类型</a:t>
            </a:r>
            <a:endParaRPr lang="zh-CN" altLang="en-US" sz="4400" dirty="0">
              <a:solidFill>
                <a:srgbClr val="FF0000"/>
              </a:solidFill>
            </a:endParaRPr>
          </a:p>
        </p:txBody>
      </p:sp>
      <p:pic>
        <p:nvPicPr>
          <p:cNvPr id="2050" name="Picture 2" descr="C:\Users\Administrator\Desktop\u=1140810650,1874581970&amp;fm=21&amp;gp=0.jpg"/>
          <p:cNvPicPr>
            <a:picLocks noGrp="1" noChangeAspect="1" noChangeArrowheads="1"/>
          </p:cNvPicPr>
          <p:nvPr>
            <p:ph idx="1"/>
          </p:nvPr>
        </p:nvPicPr>
        <p:blipFill>
          <a:blip r:embed="rId2"/>
          <a:srcRect/>
          <a:stretch>
            <a:fillRect/>
          </a:stretch>
        </p:blipFill>
        <p:spPr bwMode="auto">
          <a:xfrm>
            <a:off x="65405" y="2102485"/>
            <a:ext cx="6329045" cy="3616960"/>
          </a:xfrm>
          <a:prstGeom prst="rect">
            <a:avLst/>
          </a:prstGeom>
          <a:noFill/>
        </p:spPr>
      </p:pic>
      <p:sp>
        <p:nvSpPr>
          <p:cNvPr id="4" name="文本框 3"/>
          <p:cNvSpPr txBox="1"/>
          <p:nvPr/>
        </p:nvSpPr>
        <p:spPr>
          <a:xfrm>
            <a:off x="7063740" y="3048000"/>
            <a:ext cx="3570208" cy="769441"/>
          </a:xfrm>
          <a:prstGeom prst="rect">
            <a:avLst/>
          </a:prstGeom>
          <a:noFill/>
        </p:spPr>
        <p:txBody>
          <a:bodyPr wrap="none" rtlCol="0" anchor="t">
            <a:spAutoFit/>
          </a:bodyPr>
          <a:lstStyle/>
          <a:p>
            <a:r>
              <a:rPr lang="zh-CN" altLang="en-US" sz="4400" b="1" dirty="0" smtClean="0">
                <a:sym typeface="+mn-ea"/>
              </a:rPr>
              <a:t>（三）净水器</a:t>
            </a:r>
            <a:endParaRPr lang="zh-CN" altLang="en-US" sz="4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6400" y="570015"/>
            <a:ext cx="11582400" cy="1140031"/>
          </a:xfrm>
        </p:spPr>
        <p:txBody>
          <a:bodyPr>
            <a:noAutofit/>
          </a:bodyPr>
          <a:lstStyle/>
          <a:p>
            <a:r>
              <a:rPr lang="zh-CN" altLang="en-US" sz="4400" dirty="0" smtClean="0">
                <a:solidFill>
                  <a:srgbClr val="FF0000"/>
                </a:solidFill>
                <a:sym typeface="+mn-ea"/>
              </a:rPr>
              <a:t>一、学校饮水供应类型</a:t>
            </a:r>
            <a:r>
              <a:rPr lang="zh-CN" altLang="en-US" sz="4400" dirty="0">
                <a:solidFill>
                  <a:srgbClr val="FF0000"/>
                </a:solidFill>
              </a:rPr>
              <a:t/>
            </a:r>
            <a:br>
              <a:rPr lang="zh-CN" altLang="en-US" sz="4400" dirty="0">
                <a:solidFill>
                  <a:srgbClr val="FF0000"/>
                </a:solidFill>
              </a:rPr>
            </a:br>
            <a:endParaRPr lang="zh-CN" altLang="en-US" sz="4400" dirty="0">
              <a:solidFill>
                <a:srgbClr val="FF0000"/>
              </a:solidFill>
            </a:endParaRPr>
          </a:p>
        </p:txBody>
      </p:sp>
      <p:pic>
        <p:nvPicPr>
          <p:cNvPr id="3075" name="Picture 3" descr="C:\Users\Administrator\Desktop\wKgAFFMxRFuAGR5OAABtroJZS8Q575.jpg"/>
          <p:cNvPicPr>
            <a:picLocks noGrp="1" noChangeAspect="1" noChangeArrowheads="1"/>
          </p:cNvPicPr>
          <p:nvPr>
            <p:ph idx="1"/>
          </p:nvPr>
        </p:nvPicPr>
        <p:blipFill>
          <a:blip r:embed="rId2"/>
          <a:srcRect/>
          <a:stretch>
            <a:fillRect/>
          </a:stretch>
        </p:blipFill>
        <p:spPr bwMode="auto">
          <a:xfrm>
            <a:off x="544195" y="2176145"/>
            <a:ext cx="6515100" cy="3909060"/>
          </a:xfrm>
          <a:prstGeom prst="rect">
            <a:avLst/>
          </a:prstGeom>
          <a:noFill/>
        </p:spPr>
      </p:pic>
      <p:sp>
        <p:nvSpPr>
          <p:cNvPr id="6" name="文本框 5"/>
          <p:cNvSpPr txBox="1"/>
          <p:nvPr/>
        </p:nvSpPr>
        <p:spPr>
          <a:xfrm>
            <a:off x="7350826" y="3246120"/>
            <a:ext cx="4643252" cy="646331"/>
          </a:xfrm>
          <a:prstGeom prst="rect">
            <a:avLst/>
          </a:prstGeom>
          <a:noFill/>
        </p:spPr>
        <p:txBody>
          <a:bodyPr wrap="square" rtlCol="0" anchor="t">
            <a:spAutoFit/>
          </a:bodyPr>
          <a:lstStyle/>
          <a:p>
            <a:r>
              <a:rPr lang="zh-CN" altLang="en-US" sz="3600" b="1" dirty="0" smtClean="0">
                <a:sym typeface="+mn-ea"/>
              </a:rPr>
              <a:t>（四）管道分质供水</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6400" y="285008"/>
            <a:ext cx="11582400" cy="890649"/>
          </a:xfrm>
        </p:spPr>
        <p:txBody>
          <a:bodyPr>
            <a:normAutofit/>
          </a:bodyPr>
          <a:lstStyle/>
          <a:p>
            <a:r>
              <a:rPr lang="zh-CN" altLang="en-US" dirty="0" smtClean="0">
                <a:solidFill>
                  <a:srgbClr val="FF0000"/>
                </a:solidFill>
              </a:rPr>
              <a:t>二、</a:t>
            </a:r>
            <a:r>
              <a:rPr lang="zh-CN" altLang="en-US" b="1" dirty="0">
                <a:solidFill>
                  <a:srgbClr val="FF0000"/>
                </a:solidFill>
                <a:sym typeface="+mn-ea"/>
              </a:rPr>
              <a:t>查处的</a:t>
            </a:r>
            <a:r>
              <a:rPr lang="zh-CN" altLang="en-US" b="1" noProof="1">
                <a:solidFill>
                  <a:srgbClr val="FF0000"/>
                </a:solidFill>
              </a:rPr>
              <a:t>学校中发现的无证涉水产品</a:t>
            </a:r>
            <a:r>
              <a:rPr lang="zh-CN" altLang="en-US" b="1" noProof="1" smtClean="0">
                <a:solidFill>
                  <a:srgbClr val="FF0000"/>
                </a:solidFill>
              </a:rPr>
              <a:t>案例</a:t>
            </a:r>
            <a:endParaRPr lang="zh-CN" altLang="en-US" dirty="0">
              <a:solidFill>
                <a:srgbClr val="FF0000"/>
              </a:solidFill>
            </a:endParaRPr>
          </a:p>
        </p:txBody>
      </p:sp>
      <p:sp>
        <p:nvSpPr>
          <p:cNvPr id="3" name="内容占位符 2"/>
          <p:cNvSpPr>
            <a:spLocks noGrp="1"/>
          </p:cNvSpPr>
          <p:nvPr>
            <p:ph idx="1"/>
          </p:nvPr>
        </p:nvSpPr>
        <p:spPr>
          <a:xfrm>
            <a:off x="285007" y="1175657"/>
            <a:ext cx="11756571" cy="5438898"/>
          </a:xfrm>
        </p:spPr>
        <p:txBody>
          <a:bodyPr>
            <a:normAutofit/>
          </a:bodyPr>
          <a:lstStyle/>
          <a:p>
            <a:pPr>
              <a:buFont typeface="Wingdings" panose="05000000000000000000" pitchFamily="2" charset="2"/>
              <a:buChar char="Ø"/>
            </a:pPr>
            <a:r>
              <a:rPr lang="zh-CN" altLang="en-US" sz="2400" b="1" dirty="0">
                <a:solidFill>
                  <a:schemeClr val="tx1"/>
                </a:solidFill>
                <a:sym typeface="黑体" pitchFamily="2" charset="-122"/>
              </a:rPr>
              <a:t>常州市卫生监督所</a:t>
            </a:r>
            <a:r>
              <a:rPr lang="zh-CN" altLang="en-US" sz="2400" b="1" dirty="0">
                <a:solidFill>
                  <a:schemeClr val="tx1"/>
                </a:solidFill>
              </a:rPr>
              <a:t>学校</a:t>
            </a:r>
            <a:r>
              <a:rPr lang="zh-CN" altLang="en-US" sz="2400" b="1" dirty="0" smtClean="0">
                <a:solidFill>
                  <a:schemeClr val="tx1"/>
                </a:solidFill>
              </a:rPr>
              <a:t>卫生</a:t>
            </a:r>
            <a:r>
              <a:rPr lang="zh-CN" altLang="en-US" sz="2400" b="1" dirty="0" smtClean="0">
                <a:solidFill>
                  <a:schemeClr val="tx1"/>
                </a:solidFill>
                <a:sym typeface="黑体" pitchFamily="2" charset="-122"/>
              </a:rPr>
              <a:t>执法</a:t>
            </a:r>
            <a:r>
              <a:rPr lang="zh-CN" altLang="en-US" sz="2400" b="1" dirty="0">
                <a:solidFill>
                  <a:schemeClr val="tx1"/>
                </a:solidFill>
                <a:sym typeface="黑体" pitchFamily="2" charset="-122"/>
              </a:rPr>
              <a:t>人员</a:t>
            </a:r>
            <a:r>
              <a:rPr lang="zh-CN" altLang="en-US" sz="2400" b="1" dirty="0" smtClean="0">
                <a:solidFill>
                  <a:schemeClr val="tx1"/>
                </a:solidFill>
              </a:rPr>
              <a:t>在今年春季</a:t>
            </a:r>
            <a:r>
              <a:rPr lang="zh-CN" altLang="en-US" sz="2400" b="1" dirty="0">
                <a:solidFill>
                  <a:schemeClr val="tx1"/>
                </a:solidFill>
              </a:rPr>
              <a:t>学校督查的时候</a:t>
            </a:r>
            <a:r>
              <a:rPr lang="zh-CN" altLang="en-US" sz="2400" b="1" dirty="0" smtClean="0">
                <a:solidFill>
                  <a:schemeClr val="tx1"/>
                </a:solidFill>
              </a:rPr>
              <a:t>发现某区</a:t>
            </a:r>
            <a:r>
              <a:rPr lang="zh-CN" altLang="en-US" sz="2400" b="1" dirty="0">
                <a:solidFill>
                  <a:schemeClr val="tx1"/>
                </a:solidFill>
              </a:rPr>
              <a:t>小学新</a:t>
            </a:r>
            <a:r>
              <a:rPr lang="zh-CN" altLang="en-US" sz="2400" b="1" dirty="0" smtClean="0">
                <a:solidFill>
                  <a:schemeClr val="tx1"/>
                </a:solidFill>
              </a:rPr>
              <a:t>招标安装</a:t>
            </a:r>
            <a:r>
              <a:rPr lang="zh-CN" altLang="en-US" sz="2400" b="1" dirty="0">
                <a:solidFill>
                  <a:schemeClr val="tx1"/>
                </a:solidFill>
              </a:rPr>
              <a:t>的一款</a:t>
            </a:r>
            <a:r>
              <a:rPr lang="en-US" altLang="zh-CN" sz="2400" b="1" dirty="0">
                <a:solidFill>
                  <a:schemeClr val="tx1"/>
                </a:solidFill>
              </a:rPr>
              <a:t>XXX</a:t>
            </a:r>
            <a:r>
              <a:rPr lang="zh-CN" altLang="en-US" sz="2400" b="1" dirty="0">
                <a:solidFill>
                  <a:schemeClr val="tx1"/>
                </a:solidFill>
              </a:rPr>
              <a:t>牌</a:t>
            </a:r>
            <a:r>
              <a:rPr lang="en-US" altLang="zh-CN" sz="2400" b="1" dirty="0">
                <a:solidFill>
                  <a:schemeClr val="tx1"/>
                </a:solidFill>
              </a:rPr>
              <a:t>EM</a:t>
            </a:r>
            <a:r>
              <a:rPr lang="zh-CN" altLang="en-US" sz="2400" b="1" dirty="0">
                <a:solidFill>
                  <a:schemeClr val="tx1"/>
                </a:solidFill>
              </a:rPr>
              <a:t>型直饮机，标签标注的卫生许可批准文号为沪卫水字（2013）第0169号。</a:t>
            </a:r>
          </a:p>
        </p:txBody>
      </p:sp>
      <p:pic>
        <p:nvPicPr>
          <p:cNvPr id="4" name="图片 4"/>
          <p:cNvPicPr preferRelativeResize="0">
            <a:picLocks noChangeArrowheads="1"/>
          </p:cNvPicPr>
          <p:nvPr>
            <p:custDataLst>
              <p:tags r:id="rId1"/>
            </p:custDataLst>
          </p:nvPr>
        </p:nvPicPr>
        <p:blipFill>
          <a:blip r:embed="rId3">
            <a:extLst>
              <a:ext uri="{28A0092B-C50C-407E-A947-70E740481C1C}">
                <a14:useLocalDpi xmlns:a14="http://schemas.microsoft.com/office/drawing/2010/main" val="0"/>
              </a:ext>
            </a:extLst>
          </a:blip>
          <a:srcRect t="8459" b="9967"/>
          <a:stretch>
            <a:fillRect/>
          </a:stretch>
        </p:blipFill>
        <p:spPr bwMode="auto">
          <a:xfrm>
            <a:off x="380010" y="2517569"/>
            <a:ext cx="2873829" cy="408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内容占位符 8" descr="QQ图片20170726155841_副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727" y="2517570"/>
            <a:ext cx="3289465" cy="408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469579" y="2375065"/>
            <a:ext cx="4346369" cy="3416320"/>
          </a:xfrm>
          <a:prstGeom prst="rect">
            <a:avLst/>
          </a:prstGeom>
        </p:spPr>
        <p:txBody>
          <a:bodyPr wrap="square">
            <a:spAutoFit/>
          </a:bodyPr>
          <a:lstStyle/>
          <a:p>
            <a:pPr>
              <a:lnSpc>
                <a:spcPct val="150000"/>
              </a:lnSpc>
            </a:pPr>
            <a:r>
              <a:rPr lang="zh-CN" altLang="en-US" sz="2400" b="1" noProof="1"/>
              <a:t>该学校提供的</a:t>
            </a:r>
            <a:r>
              <a:rPr lang="zh-CN" altLang="en-US" sz="2400" b="1" noProof="1">
                <a:sym typeface="+mn-ea"/>
              </a:rPr>
              <a:t>XXX牌</a:t>
            </a:r>
            <a:r>
              <a:rPr lang="en-US" altLang="zh-CN" sz="2400" b="1" noProof="1">
                <a:sym typeface="+mn-ea"/>
              </a:rPr>
              <a:t>EM</a:t>
            </a:r>
            <a:r>
              <a:rPr lang="zh-CN" altLang="en-US" sz="2400" b="1" noProof="1">
                <a:sym typeface="+mn-ea"/>
              </a:rPr>
              <a:t>型直饮机</a:t>
            </a:r>
            <a:r>
              <a:rPr lang="zh-CN" altLang="en-US" sz="2400" b="1" noProof="1">
                <a:sym typeface="宋体" panose="02010600030101010101" pitchFamily="2" charset="-122"/>
              </a:rPr>
              <a:t>卫生许可批准文件索证资料，批准文号为沪卫水字（2012）第0164号，批准日期为</a:t>
            </a:r>
            <a:r>
              <a:rPr lang="en-US" altLang="zh-CN" sz="2400" b="1" noProof="1">
                <a:sym typeface="宋体" panose="02010600030101010101" pitchFamily="2" charset="-122"/>
              </a:rPr>
              <a:t>“</a:t>
            </a:r>
            <a:r>
              <a:rPr lang="zh-CN" altLang="en-US" sz="2400" b="1" noProof="1">
                <a:sym typeface="宋体" panose="02010600030101010101" pitchFamily="2" charset="-122"/>
              </a:rPr>
              <a:t>二〇一二年十二月十一日</a:t>
            </a:r>
            <a:r>
              <a:rPr lang="en-US" altLang="zh-CN" sz="2400" b="1" noProof="1">
                <a:sym typeface="宋体" panose="02010600030101010101" pitchFamily="2" charset="-122"/>
              </a:rPr>
              <a:t>”</a:t>
            </a:r>
            <a:r>
              <a:rPr lang="zh-CN" altLang="en-US" sz="2400" b="1" noProof="1">
                <a:sym typeface="宋体" panose="02010600030101010101" pitchFamily="2" charset="-122"/>
              </a:rPr>
              <a:t>，有效期为</a:t>
            </a:r>
            <a:r>
              <a:rPr lang="en-US" altLang="zh-CN" sz="2400" b="1" noProof="1">
                <a:sym typeface="宋体" panose="02010600030101010101" pitchFamily="2" charset="-122"/>
              </a:rPr>
              <a:t>“</a:t>
            </a:r>
            <a:r>
              <a:rPr lang="zh-CN" altLang="en-US" sz="2400" b="1" noProof="1">
                <a:sym typeface="宋体" panose="02010600030101010101" pitchFamily="2" charset="-122"/>
              </a:rPr>
              <a:t>二〇二六年十二月十日</a:t>
            </a:r>
            <a:r>
              <a:rPr lang="en-US" altLang="zh-CN" sz="2400" b="1" noProof="1">
                <a:sym typeface="宋体" panose="02010600030101010101" pitchFamily="2" charset="-122"/>
              </a:rPr>
              <a:t>”</a:t>
            </a:r>
            <a:r>
              <a:rPr lang="zh-CN" altLang="en-US" sz="2400" b="1" noProof="1">
                <a:sym typeface="宋体" panose="02010600030101010101" pitchFamily="2" charset="-122"/>
              </a:rPr>
              <a:t>。</a:t>
            </a:r>
          </a:p>
        </p:txBody>
      </p:sp>
    </p:spTree>
    <p:extLst>
      <p:ext uri="{BB962C8B-B14F-4D97-AF65-F5344CB8AC3E}">
        <p14:creationId xmlns:p14="http://schemas.microsoft.com/office/powerpoint/2010/main" val="4077689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二、</a:t>
            </a:r>
            <a:r>
              <a:rPr lang="zh-CN" altLang="en-US" b="1" dirty="0">
                <a:solidFill>
                  <a:srgbClr val="FF0000"/>
                </a:solidFill>
                <a:sym typeface="+mn-ea"/>
              </a:rPr>
              <a:t>查处的</a:t>
            </a:r>
            <a:r>
              <a:rPr lang="zh-CN" altLang="en-US" b="1" noProof="1">
                <a:solidFill>
                  <a:srgbClr val="FF0000"/>
                </a:solidFill>
              </a:rPr>
              <a:t>学校中发现的无证涉水产品案例</a:t>
            </a:r>
            <a:endParaRPr lang="zh-CN" altLang="en-US" dirty="0"/>
          </a:p>
        </p:txBody>
      </p:sp>
      <p:sp>
        <p:nvSpPr>
          <p:cNvPr id="3" name="内容占位符 2"/>
          <p:cNvSpPr>
            <a:spLocks noGrp="1"/>
          </p:cNvSpPr>
          <p:nvPr>
            <p:ph idx="1"/>
          </p:nvPr>
        </p:nvSpPr>
        <p:spPr>
          <a:xfrm>
            <a:off x="190005" y="1436914"/>
            <a:ext cx="11815948" cy="5320146"/>
          </a:xfrm>
        </p:spPr>
        <p:txBody>
          <a:bodyPr>
            <a:normAutofit/>
          </a:bodyPr>
          <a:lstStyle/>
          <a:p>
            <a:pPr>
              <a:buFont typeface="Wingdings" panose="05000000000000000000" pitchFamily="2" charset="2"/>
              <a:buChar char="Ø"/>
            </a:pPr>
            <a:r>
              <a:rPr lang="zh-CN" altLang="en-US" sz="2800" b="1" dirty="0">
                <a:solidFill>
                  <a:schemeClr val="tx1"/>
                </a:solidFill>
                <a:sym typeface="宋体" pitchFamily="2" charset="-122"/>
              </a:rPr>
              <a:t>现场打开</a:t>
            </a:r>
            <a:r>
              <a:rPr lang="zh-CN" altLang="en-US" sz="2800" b="1" dirty="0">
                <a:solidFill>
                  <a:schemeClr val="tx1"/>
                </a:solidFill>
              </a:rPr>
              <a:t>XXX牌</a:t>
            </a:r>
            <a:r>
              <a:rPr lang="en-US" altLang="zh-CN" sz="2800" b="1" dirty="0">
                <a:solidFill>
                  <a:schemeClr val="tx1"/>
                </a:solidFill>
              </a:rPr>
              <a:t>EM</a:t>
            </a:r>
            <a:r>
              <a:rPr lang="zh-CN" altLang="en-US" sz="2800" b="1" dirty="0">
                <a:solidFill>
                  <a:schemeClr val="tx1"/>
                </a:solidFill>
              </a:rPr>
              <a:t>型</a:t>
            </a:r>
            <a:r>
              <a:rPr lang="zh-CN" altLang="en-US" sz="2800" b="1" dirty="0">
                <a:solidFill>
                  <a:schemeClr val="tx1"/>
                </a:solidFill>
                <a:sym typeface="宋体" pitchFamily="2" charset="-122"/>
              </a:rPr>
              <a:t>直饮机机箱，查见内装六支滤芯，与索证资料沪卫水字（2012）第0164号卫生许可批件技术参数上标明的5支滤芯不一致。</a:t>
            </a:r>
            <a:endParaRPr lang="zh-CN" altLang="en-US" sz="2800" b="1" dirty="0">
              <a:solidFill>
                <a:schemeClr val="tx1"/>
              </a:solidFill>
            </a:endParaRPr>
          </a:p>
          <a:p>
            <a:pPr>
              <a:buFont typeface="Wingdings" panose="05000000000000000000" pitchFamily="2" charset="2"/>
              <a:buChar char="Ø"/>
            </a:pPr>
            <a:endParaRPr lang="zh-CN" altLang="en-US" dirty="0">
              <a:solidFill>
                <a:schemeClr val="tx1"/>
              </a:solidFill>
            </a:endParaRPr>
          </a:p>
        </p:txBody>
      </p:sp>
      <p:pic>
        <p:nvPicPr>
          <p:cNvPr id="6" name="图片 4"/>
          <p:cNvPicPr preferRelativeResize="0">
            <a:picLocks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t="8459" b="9967"/>
          <a:stretch>
            <a:fillRect/>
          </a:stretch>
        </p:blipFill>
        <p:spPr bwMode="auto">
          <a:xfrm>
            <a:off x="1033153" y="2470067"/>
            <a:ext cx="10319657" cy="401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788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400" dirty="0" smtClean="0">
                <a:solidFill>
                  <a:srgbClr val="FF0000"/>
                </a:solidFill>
              </a:rPr>
              <a:t>三、</a:t>
            </a:r>
            <a:r>
              <a:rPr lang="zh-CN" altLang="en-US" sz="4400" b="1" dirty="0">
                <a:solidFill>
                  <a:srgbClr val="FF0000"/>
                </a:solidFill>
                <a:sym typeface="+mn-ea"/>
              </a:rPr>
              <a:t>基本要求</a:t>
            </a:r>
            <a:endParaRPr lang="en-US" altLang="zh-CN" sz="4400" b="1" dirty="0">
              <a:solidFill>
                <a:srgbClr val="FF0000"/>
              </a:solidFill>
              <a:sym typeface="+mn-ea"/>
            </a:endParaRPr>
          </a:p>
        </p:txBody>
      </p:sp>
      <p:sp>
        <p:nvSpPr>
          <p:cNvPr id="3" name="内容占位符 2"/>
          <p:cNvSpPr>
            <a:spLocks noGrp="1"/>
          </p:cNvSpPr>
          <p:nvPr>
            <p:ph idx="1"/>
          </p:nvPr>
        </p:nvSpPr>
        <p:spPr>
          <a:xfrm>
            <a:off x="190005" y="1436914"/>
            <a:ext cx="11720946" cy="5320146"/>
          </a:xfrm>
        </p:spPr>
        <p:txBody>
          <a:bodyPr>
            <a:normAutofit/>
          </a:bodyPr>
          <a:lstStyle/>
          <a:p>
            <a:r>
              <a:rPr lang="en-US" altLang="zh-CN" sz="3600" b="1" dirty="0" smtClean="0">
                <a:solidFill>
                  <a:schemeClr val="tx1"/>
                </a:solidFill>
              </a:rPr>
              <a:t>1</a:t>
            </a:r>
            <a:r>
              <a:rPr lang="zh-CN" altLang="en-US" sz="3600" b="1" dirty="0" smtClean="0">
                <a:solidFill>
                  <a:schemeClr val="tx1"/>
                </a:solidFill>
              </a:rPr>
              <a:t>、</a:t>
            </a:r>
            <a:r>
              <a:rPr lang="zh-CN" altLang="zh-CN" sz="3600" b="1" dirty="0" smtClean="0">
                <a:solidFill>
                  <a:schemeClr val="tx1"/>
                </a:solidFill>
              </a:rPr>
              <a:t>学校</a:t>
            </a:r>
            <a:r>
              <a:rPr lang="zh-CN" altLang="zh-CN" sz="3600" b="1" dirty="0">
                <a:solidFill>
                  <a:schemeClr val="tx1"/>
                </a:solidFill>
              </a:rPr>
              <a:t>应当根据实际条件选择相应的供水方式，配备符合规定的饮水设备、设施，加强卫生安全管理，为学生提供充足且符合卫生标准及营养要求的饮水。</a:t>
            </a:r>
          </a:p>
          <a:p>
            <a:r>
              <a:rPr lang="en-US" altLang="zh-CN" sz="3600" b="1" dirty="0" smtClean="0">
                <a:solidFill>
                  <a:schemeClr val="tx1"/>
                </a:solidFill>
              </a:rPr>
              <a:t>2</a:t>
            </a:r>
            <a:r>
              <a:rPr lang="zh-CN" altLang="en-US" sz="3600" b="1" dirty="0" smtClean="0">
                <a:solidFill>
                  <a:schemeClr val="tx1"/>
                </a:solidFill>
              </a:rPr>
              <a:t>、</a:t>
            </a:r>
            <a:r>
              <a:rPr lang="zh-CN" altLang="zh-CN" sz="3600" b="1" dirty="0" smtClean="0">
                <a:solidFill>
                  <a:schemeClr val="tx1"/>
                </a:solidFill>
              </a:rPr>
              <a:t>学校</a:t>
            </a:r>
            <a:r>
              <a:rPr lang="zh-CN" altLang="zh-CN" sz="3600" b="1" dirty="0">
                <a:solidFill>
                  <a:schemeClr val="tx1"/>
                </a:solidFill>
              </a:rPr>
              <a:t>饮水的原水宜采用市政供水，开水器、净水器所使用的水源水质应符合《生活饮用水卫生标准》（</a:t>
            </a:r>
            <a:r>
              <a:rPr lang="en-US" altLang="zh-CN" sz="3600" b="1" dirty="0">
                <a:solidFill>
                  <a:schemeClr val="tx1"/>
                </a:solidFill>
              </a:rPr>
              <a:t>GB5749</a:t>
            </a:r>
            <a:r>
              <a:rPr lang="zh-CN" altLang="zh-CN" sz="3600" b="1" dirty="0">
                <a:solidFill>
                  <a:schemeClr val="tx1"/>
                </a:solidFill>
              </a:rPr>
              <a:t>）的规定；饮水机桶装水产品质量应符合《食品安全国家标准 包装饮用水》（</a:t>
            </a:r>
            <a:r>
              <a:rPr lang="en-US" altLang="zh-CN" sz="3600" b="1" dirty="0">
                <a:solidFill>
                  <a:schemeClr val="tx1"/>
                </a:solidFill>
              </a:rPr>
              <a:t>GB19298</a:t>
            </a:r>
            <a:r>
              <a:rPr lang="zh-CN" altLang="zh-CN" sz="3600" b="1" dirty="0">
                <a:solidFill>
                  <a:schemeClr val="tx1"/>
                </a:solidFill>
              </a:rPr>
              <a:t>）或《食品安全国家标准 饮用天然矿泉水》（</a:t>
            </a:r>
            <a:r>
              <a:rPr lang="en-US" altLang="zh-CN" sz="3600" b="1" dirty="0">
                <a:solidFill>
                  <a:schemeClr val="tx1"/>
                </a:solidFill>
              </a:rPr>
              <a:t>GB 8537</a:t>
            </a:r>
            <a:r>
              <a:rPr lang="zh-CN" altLang="zh-CN" sz="3600" b="1" dirty="0">
                <a:solidFill>
                  <a:schemeClr val="tx1"/>
                </a:solidFill>
              </a:rPr>
              <a:t>）的要求。</a:t>
            </a:r>
          </a:p>
          <a:p>
            <a:pPr>
              <a:buFont typeface="Wingdings" panose="05000000000000000000" pitchFamily="2" charset="2"/>
              <a:buChar char="Ø"/>
            </a:pPr>
            <a:endParaRPr lang="zh-CN" altLang="en-US" dirty="0">
              <a:solidFill>
                <a:schemeClr val="tx1"/>
              </a:solidFill>
            </a:endParaRPr>
          </a:p>
        </p:txBody>
      </p:sp>
    </p:spTree>
    <p:extLst>
      <p:ext uri="{BB962C8B-B14F-4D97-AF65-F5344CB8AC3E}">
        <p14:creationId xmlns:p14="http://schemas.microsoft.com/office/powerpoint/2010/main" val="2251702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34"/>
  <p:tag name="KSO_WM_UNIT_TYPE" val="d"/>
  <p:tag name="KSO_WM_UNIT_INDEX" val="1"/>
  <p:tag name="KSO_WM_UNIT_ID" val="custom160434_5*d*1"/>
  <p:tag name="KSO_WM_UNIT_CLEAR" val="0"/>
  <p:tag name="KSO_WM_UNIT_LAYERLEVEL" val="1"/>
  <p:tag name="KSO_WM_UNIT_VALUE" val="1261*2521"/>
  <p:tag name="KSO_WM_UNIT_HIGHLIGHT" val="0"/>
  <p:tag name="KSO_WM_UNIT_COMPATIBLE" val="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34"/>
  <p:tag name="KSO_WM_UNIT_TYPE" val="d"/>
  <p:tag name="KSO_WM_UNIT_INDEX" val="1"/>
  <p:tag name="KSO_WM_UNIT_ID" val="custom160434_5*d*1"/>
  <p:tag name="KSO_WM_UNIT_CLEAR" val="0"/>
  <p:tag name="KSO_WM_UNIT_LAYERLEVEL" val="1"/>
  <p:tag name="KSO_WM_UNIT_VALUE" val="1261*2521"/>
  <p:tag name="KSO_WM_UNIT_HIGHLIGHT" val="0"/>
  <p:tag name="KSO_WM_UNIT_COMPATIBLE"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製品、サービスの販売企画">
  <a:themeElements>
    <a:clrScheme name="1_製品、サービスの販売企画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1_製品、サービスの販売企画">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sz="2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sz="2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宋体" pitchFamily="2" charset="-122"/>
          </a:defRPr>
        </a:defPPr>
      </a:lstStyle>
    </a:lnDef>
  </a:objectDefaults>
  <a:extraClrSchemeLst>
    <a:extraClrScheme>
      <a:clrScheme name="1_製品、サービスの販売企画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1_製品、サービスの販売企画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1_製品、サービスの販売企画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1_製品、サービスの販売企画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Trek</Template>
  <TotalTime>161</TotalTime>
  <Words>2387</Words>
  <Application>Microsoft Office PowerPoint</Application>
  <PresentationFormat>自定义</PresentationFormat>
  <Paragraphs>132</Paragraphs>
  <Slides>30</Slides>
  <Notes>0</Notes>
  <HiddenSlides>0</HiddenSlides>
  <MMClips>0</MMClips>
  <ScaleCrop>false</ScaleCrop>
  <HeadingPairs>
    <vt:vector size="4" baseType="variant">
      <vt:variant>
        <vt:lpstr>主题</vt:lpstr>
      </vt:variant>
      <vt:variant>
        <vt:i4>2</vt:i4>
      </vt:variant>
      <vt:variant>
        <vt:lpstr>幻灯片标题</vt:lpstr>
      </vt:variant>
      <vt:variant>
        <vt:i4>30</vt:i4>
      </vt:variant>
    </vt:vector>
  </HeadingPairs>
  <TitlesOfParts>
    <vt:vector size="32" baseType="lpstr">
      <vt:lpstr>跋涉</vt:lpstr>
      <vt:lpstr>1_製品、サービスの販売企画</vt:lpstr>
      <vt:lpstr>学校饮水卫生管理要求</vt:lpstr>
      <vt:lpstr>PowerPoint 演示文稿</vt:lpstr>
      <vt:lpstr>一、学校饮水供应类型</vt:lpstr>
      <vt:lpstr>一、学校饮水供应类型</vt:lpstr>
      <vt:lpstr>一、学校饮水供应类型</vt:lpstr>
      <vt:lpstr>一、学校饮水供应类型 </vt:lpstr>
      <vt:lpstr>二、查处的学校中发现的无证涉水产品案例</vt:lpstr>
      <vt:lpstr>二、查处的学校中发现的无证涉水产品案例</vt:lpstr>
      <vt:lpstr>三、基本要求</vt:lpstr>
      <vt:lpstr>原水的要求</vt:lpstr>
      <vt:lpstr>张贴的标签</vt:lpstr>
      <vt:lpstr>生产许可证查询</vt:lpstr>
      <vt:lpstr>PowerPoint 演示文稿</vt:lpstr>
      <vt:lpstr>PowerPoint 演示文稿</vt:lpstr>
      <vt:lpstr>四、管理组织</vt:lpstr>
      <vt:lpstr>五、设备及耗材的采购与选择</vt:lpstr>
      <vt:lpstr>批件索证资料 </vt:lpstr>
      <vt:lpstr>PowerPoint 演示文稿</vt:lpstr>
      <vt:lpstr>鉴别：标签铭牌</vt:lpstr>
      <vt:lpstr>PowerPoint 演示文稿</vt:lpstr>
      <vt:lpstr>PowerPoint 演示文稿</vt:lpstr>
      <vt:lpstr>PowerPoint 演示文稿</vt:lpstr>
      <vt:lpstr>六、饮水设备的设置</vt:lpstr>
      <vt:lpstr>七、日常管理</vt:lpstr>
      <vt:lpstr>七、日常管理</vt:lpstr>
      <vt:lpstr>八、水质检测</vt:lpstr>
      <vt:lpstr>PowerPoint 演示文稿</vt:lpstr>
      <vt:lpstr>八、水质检测</vt:lpstr>
      <vt:lpstr>九、突发公共卫生事件应对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28</cp:revision>
  <dcterms:created xsi:type="dcterms:W3CDTF">2016-09-29T02:11:34Z</dcterms:created>
  <dcterms:modified xsi:type="dcterms:W3CDTF">2017-10-12T07:26:24Z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2052-10.1.0.5973</vt:lpwstr>
  </property>
</Properties>
</file>