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70" r:id="rId5"/>
    <p:sldId id="271" r:id="rId6"/>
    <p:sldId id="268" r:id="rId7"/>
    <p:sldId id="261" r:id="rId8"/>
    <p:sldId id="273" r:id="rId9"/>
    <p:sldId id="272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44371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段宁毛笔行书" pitchFamily="65" charset="-122"/>
                <a:ea typeface="段宁毛笔行书" pitchFamily="65" charset="-122"/>
              </a:rPr>
              <a:t>执教：彭建国</a:t>
            </a:r>
            <a:endParaRPr lang="zh-CN" altLang="en-US" sz="3600" dirty="0">
              <a:latin typeface="段宁毛笔行书" pitchFamily="65" charset="-122"/>
              <a:ea typeface="段宁毛笔行书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2132856"/>
            <a:ext cx="51155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认识千米</a:t>
            </a:r>
            <a:endParaRPr lang="zh-CN" alt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我们学过哪些常用的长度单位？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5649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它们相互之间的进率是多少？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你能分别比划一下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毫米、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厘米、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分米、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米有多长吗？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768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smtClean="0">
                <a:latin typeface="+mn-ea"/>
              </a:rPr>
              <a:t>  </a:t>
            </a:r>
            <a:r>
              <a:rPr lang="zh-CN" altLang="zh-CN" sz="4400" dirty="0" smtClean="0">
                <a:latin typeface="华文新魏" pitchFamily="2" charset="-122"/>
                <a:ea typeface="华文新魏" pitchFamily="2" charset="-122"/>
              </a:rPr>
              <a:t>怎样</a:t>
            </a:r>
            <a:r>
              <a:rPr lang="zh-CN" altLang="zh-CN" sz="4400" dirty="0" smtClean="0">
                <a:latin typeface="华文新魏" pitchFamily="2" charset="-122"/>
                <a:ea typeface="华文新魏" pitchFamily="2" charset="-122"/>
              </a:rPr>
              <a:t>向别人</a:t>
            </a:r>
            <a:r>
              <a:rPr lang="zh-CN" altLang="zh-CN" sz="4400" dirty="0" smtClean="0">
                <a:latin typeface="华文新魏" pitchFamily="2" charset="-122"/>
                <a:ea typeface="华文新魏" pitchFamily="2" charset="-122"/>
              </a:rPr>
              <a:t>介绍</a:t>
            </a:r>
            <a:r>
              <a:rPr lang="en-US" altLang="zh-CN" sz="44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zh-CN" sz="4400" dirty="0" smtClean="0">
                <a:latin typeface="华文新魏" pitchFamily="2" charset="-122"/>
                <a:ea typeface="华文新魏" pitchFamily="2" charset="-122"/>
              </a:rPr>
              <a:t>千米的长度？</a:t>
            </a:r>
            <a:endParaRPr lang="zh-CN" altLang="zh-CN" sz="44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_20170518_143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5517232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latin typeface="+mn-ea"/>
              </a:rPr>
              <a:t>100</a:t>
            </a:r>
            <a:r>
              <a:rPr lang="zh-CN" altLang="en-US" sz="4400" b="1" dirty="0" smtClean="0">
                <a:latin typeface="+mn-ea"/>
              </a:rPr>
              <a:t>米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17232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4400" b="1" dirty="0" smtClean="0">
                <a:solidFill>
                  <a:srgbClr val="FF0000"/>
                </a:solidFill>
                <a:latin typeface="+mn-ea"/>
              </a:rPr>
              <a:t>个      是</a:t>
            </a:r>
            <a:r>
              <a:rPr lang="en-US" altLang="zh-CN" sz="4400" b="1" dirty="0" smtClean="0">
                <a:solidFill>
                  <a:srgbClr val="FF0000"/>
                </a:solidFill>
                <a:latin typeface="+mn-ea"/>
              </a:rPr>
              <a:t>1000</a:t>
            </a:r>
            <a:r>
              <a:rPr lang="zh-CN" altLang="en-US" sz="4400" b="1" dirty="0" smtClean="0">
                <a:solidFill>
                  <a:srgbClr val="FF0000"/>
                </a:solidFill>
                <a:latin typeface="+mn-ea"/>
              </a:rPr>
              <a:t>米</a:t>
            </a:r>
            <a:r>
              <a:rPr lang="en-US" altLang="zh-CN" sz="44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4400" b="1" dirty="0" smtClean="0">
                <a:solidFill>
                  <a:srgbClr val="FF0000"/>
                </a:solidFill>
                <a:latin typeface="+mn-ea"/>
              </a:rPr>
              <a:t>就是</a:t>
            </a:r>
            <a:r>
              <a:rPr lang="en-US" altLang="zh-CN" sz="44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latin typeface="+mn-ea"/>
              </a:rPr>
              <a:t>千米。</a:t>
            </a:r>
            <a:endParaRPr lang="zh-CN" altLang="en-US" sz="44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足球场照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07296" y="6165304"/>
            <a:ext cx="4645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环形跑道一圈</a:t>
            </a:r>
            <a:r>
              <a:rPr lang="en-US" altLang="zh-CN" sz="3200" b="1" dirty="0" smtClean="0"/>
              <a:t>300</a:t>
            </a:r>
            <a:r>
              <a:rPr lang="zh-CN" altLang="en-US" sz="3200" b="1" dirty="0" smtClean="0"/>
              <a:t>米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2132856"/>
            <a:ext cx="5832648" cy="252028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b="1" dirty="0" smtClean="0">
                <a:latin typeface="华文新魏" pitchFamily="2" charset="-122"/>
                <a:ea typeface="华文新魏" pitchFamily="2" charset="-122"/>
              </a:rPr>
              <a:t>千米到底有多长？</a:t>
            </a:r>
            <a:endParaRPr lang="zh-CN" altLang="en-US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8610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50"/>
                </a:solidFill>
                <a:latin typeface="+mn-ea"/>
              </a:rPr>
              <a:t>走一走：</a:t>
            </a:r>
            <a:r>
              <a:rPr lang="zh-CN" altLang="en-US" sz="3200" dirty="0" smtClean="0">
                <a:latin typeface="+mn-ea"/>
              </a:rPr>
              <a:t>感受</a:t>
            </a:r>
            <a:r>
              <a:rPr lang="en-US" altLang="zh-CN" sz="32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千米。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估一估：</a:t>
            </a:r>
            <a:r>
              <a:rPr lang="zh-CN" altLang="en-US" sz="3200" dirty="0" smtClean="0"/>
              <a:t>从我们学校门口出发到哪里大约</a:t>
            </a:r>
            <a:r>
              <a:rPr lang="en-US" altLang="zh-CN" sz="3200" dirty="0" smtClean="0"/>
              <a:t>     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千米？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03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线形标注 2(带强调线) 7"/>
          <p:cNvSpPr/>
          <p:nvPr/>
        </p:nvSpPr>
        <p:spPr>
          <a:xfrm>
            <a:off x="2771800" y="4941168"/>
            <a:ext cx="2160240" cy="1080120"/>
          </a:xfrm>
          <a:prstGeom prst="accentCallout2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线形标注 2(无边框) 16"/>
          <p:cNvSpPr/>
          <p:nvPr/>
        </p:nvSpPr>
        <p:spPr>
          <a:xfrm>
            <a:off x="1403648" y="0"/>
            <a:ext cx="1440160" cy="72008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356"/>
              <a:gd name="adj6" fmla="val -50900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2(无边框) 17"/>
          <p:cNvSpPr/>
          <p:nvPr/>
        </p:nvSpPr>
        <p:spPr>
          <a:xfrm>
            <a:off x="7271792" y="4941168"/>
            <a:ext cx="1872208" cy="792088"/>
          </a:xfrm>
          <a:prstGeom prst="callout2">
            <a:avLst>
              <a:gd name="adj1" fmla="val 111103"/>
              <a:gd name="adj2" fmla="val 12831"/>
              <a:gd name="adj3" fmla="val 149584"/>
              <a:gd name="adj4" fmla="val 6939"/>
              <a:gd name="adj5" fmla="val 214474"/>
              <a:gd name="adj6" fmla="val -3525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1619672" y="6165304"/>
            <a:ext cx="561662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>
            <a:off x="761514" y="764705"/>
            <a:ext cx="930166" cy="5400600"/>
          </a:xfrm>
          <a:custGeom>
            <a:avLst/>
            <a:gdLst>
              <a:gd name="connsiteX0" fmla="*/ 930166 w 930166"/>
              <a:gd name="connsiteY0" fmla="*/ 5738649 h 5738649"/>
              <a:gd name="connsiteX1" fmla="*/ 914400 w 930166"/>
              <a:gd name="connsiteY1" fmla="*/ 5502166 h 5738649"/>
              <a:gd name="connsiteX2" fmla="*/ 898635 w 930166"/>
              <a:gd name="connsiteY2" fmla="*/ 5454869 h 5738649"/>
              <a:gd name="connsiteX3" fmla="*/ 914400 w 930166"/>
              <a:gd name="connsiteY3" fmla="*/ 5297214 h 5738649"/>
              <a:gd name="connsiteX4" fmla="*/ 898635 w 930166"/>
              <a:gd name="connsiteY4" fmla="*/ 5108028 h 5738649"/>
              <a:gd name="connsiteX5" fmla="*/ 882869 w 930166"/>
              <a:gd name="connsiteY5" fmla="*/ 5060732 h 5738649"/>
              <a:gd name="connsiteX6" fmla="*/ 867104 w 930166"/>
              <a:gd name="connsiteY6" fmla="*/ 4808483 h 5738649"/>
              <a:gd name="connsiteX7" fmla="*/ 835573 w 930166"/>
              <a:gd name="connsiteY7" fmla="*/ 4619297 h 5738649"/>
              <a:gd name="connsiteX8" fmla="*/ 804042 w 930166"/>
              <a:gd name="connsiteY8" fmla="*/ 4430111 h 5738649"/>
              <a:gd name="connsiteX9" fmla="*/ 772511 w 930166"/>
              <a:gd name="connsiteY9" fmla="*/ 4303987 h 5738649"/>
              <a:gd name="connsiteX10" fmla="*/ 756745 w 930166"/>
              <a:gd name="connsiteY10" fmla="*/ 3894083 h 5738649"/>
              <a:gd name="connsiteX11" fmla="*/ 725214 w 930166"/>
              <a:gd name="connsiteY11" fmla="*/ 3736428 h 5738649"/>
              <a:gd name="connsiteX12" fmla="*/ 709449 w 930166"/>
              <a:gd name="connsiteY12" fmla="*/ 3594538 h 5738649"/>
              <a:gd name="connsiteX13" fmla="*/ 693683 w 930166"/>
              <a:gd name="connsiteY13" fmla="*/ 3436883 h 5738649"/>
              <a:gd name="connsiteX14" fmla="*/ 662152 w 930166"/>
              <a:gd name="connsiteY14" fmla="*/ 3342290 h 5738649"/>
              <a:gd name="connsiteX15" fmla="*/ 646386 w 930166"/>
              <a:gd name="connsiteY15" fmla="*/ 3216166 h 5738649"/>
              <a:gd name="connsiteX16" fmla="*/ 630621 w 930166"/>
              <a:gd name="connsiteY16" fmla="*/ 3168869 h 5738649"/>
              <a:gd name="connsiteX17" fmla="*/ 599090 w 930166"/>
              <a:gd name="connsiteY17" fmla="*/ 2885090 h 5738649"/>
              <a:gd name="connsiteX18" fmla="*/ 583324 w 930166"/>
              <a:gd name="connsiteY18" fmla="*/ 2758966 h 5738649"/>
              <a:gd name="connsiteX19" fmla="*/ 567559 w 930166"/>
              <a:gd name="connsiteY19" fmla="*/ 2695904 h 5738649"/>
              <a:gd name="connsiteX20" fmla="*/ 536028 w 930166"/>
              <a:gd name="connsiteY20" fmla="*/ 2443656 h 5738649"/>
              <a:gd name="connsiteX21" fmla="*/ 536028 w 930166"/>
              <a:gd name="connsiteY21" fmla="*/ 2443656 h 5738649"/>
              <a:gd name="connsiteX22" fmla="*/ 504497 w 930166"/>
              <a:gd name="connsiteY22" fmla="*/ 2096814 h 5738649"/>
              <a:gd name="connsiteX23" fmla="*/ 488731 w 930166"/>
              <a:gd name="connsiteY23" fmla="*/ 2002221 h 5738649"/>
              <a:gd name="connsiteX24" fmla="*/ 472966 w 930166"/>
              <a:gd name="connsiteY24" fmla="*/ 1860332 h 5738649"/>
              <a:gd name="connsiteX25" fmla="*/ 441435 w 930166"/>
              <a:gd name="connsiteY25" fmla="*/ 1765738 h 5738649"/>
              <a:gd name="connsiteX26" fmla="*/ 409904 w 930166"/>
              <a:gd name="connsiteY26" fmla="*/ 1655380 h 5738649"/>
              <a:gd name="connsiteX27" fmla="*/ 394138 w 930166"/>
              <a:gd name="connsiteY27" fmla="*/ 1592318 h 5738649"/>
              <a:gd name="connsiteX28" fmla="*/ 362607 w 930166"/>
              <a:gd name="connsiteY28" fmla="*/ 1497725 h 5738649"/>
              <a:gd name="connsiteX29" fmla="*/ 346842 w 930166"/>
              <a:gd name="connsiteY29" fmla="*/ 1450428 h 5738649"/>
              <a:gd name="connsiteX30" fmla="*/ 315311 w 930166"/>
              <a:gd name="connsiteY30" fmla="*/ 1403132 h 5738649"/>
              <a:gd name="connsiteX31" fmla="*/ 283780 w 930166"/>
              <a:gd name="connsiteY31" fmla="*/ 1308538 h 5738649"/>
              <a:gd name="connsiteX32" fmla="*/ 268014 w 930166"/>
              <a:gd name="connsiteY32" fmla="*/ 1261242 h 5738649"/>
              <a:gd name="connsiteX33" fmla="*/ 252249 w 930166"/>
              <a:gd name="connsiteY33" fmla="*/ 1213945 h 5738649"/>
              <a:gd name="connsiteX34" fmla="*/ 236483 w 930166"/>
              <a:gd name="connsiteY34" fmla="*/ 1087821 h 5738649"/>
              <a:gd name="connsiteX35" fmla="*/ 220718 w 930166"/>
              <a:gd name="connsiteY35" fmla="*/ 1024759 h 5738649"/>
              <a:gd name="connsiteX36" fmla="*/ 204952 w 930166"/>
              <a:gd name="connsiteY36" fmla="*/ 835573 h 5738649"/>
              <a:gd name="connsiteX37" fmla="*/ 173421 w 930166"/>
              <a:gd name="connsiteY37" fmla="*/ 740980 h 5738649"/>
              <a:gd name="connsiteX38" fmla="*/ 157655 w 930166"/>
              <a:gd name="connsiteY38" fmla="*/ 646387 h 5738649"/>
              <a:gd name="connsiteX39" fmla="*/ 141890 w 930166"/>
              <a:gd name="connsiteY39" fmla="*/ 520263 h 5738649"/>
              <a:gd name="connsiteX40" fmla="*/ 110359 w 930166"/>
              <a:gd name="connsiteY40" fmla="*/ 409904 h 5738649"/>
              <a:gd name="connsiteX41" fmla="*/ 78828 w 930166"/>
              <a:gd name="connsiteY41" fmla="*/ 362607 h 5738649"/>
              <a:gd name="connsiteX42" fmla="*/ 47297 w 930166"/>
              <a:gd name="connsiteY42" fmla="*/ 268014 h 5738649"/>
              <a:gd name="connsiteX43" fmla="*/ 15766 w 930166"/>
              <a:gd name="connsiteY43" fmla="*/ 31532 h 5738649"/>
              <a:gd name="connsiteX44" fmla="*/ 0 w 930166"/>
              <a:gd name="connsiteY44" fmla="*/ 0 h 573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30166" h="5738649">
                <a:moveTo>
                  <a:pt x="930166" y="5738649"/>
                </a:moveTo>
                <a:cubicBezTo>
                  <a:pt x="924911" y="5659821"/>
                  <a:pt x="923124" y="5580685"/>
                  <a:pt x="914400" y="5502166"/>
                </a:cubicBezTo>
                <a:cubicBezTo>
                  <a:pt x="912565" y="5485649"/>
                  <a:pt x="898635" y="5471487"/>
                  <a:pt x="898635" y="5454869"/>
                </a:cubicBezTo>
                <a:cubicBezTo>
                  <a:pt x="898635" y="5402055"/>
                  <a:pt x="909145" y="5349766"/>
                  <a:pt x="914400" y="5297214"/>
                </a:cubicBezTo>
                <a:cubicBezTo>
                  <a:pt x="909145" y="5234152"/>
                  <a:pt x="906998" y="5170753"/>
                  <a:pt x="898635" y="5108028"/>
                </a:cubicBezTo>
                <a:cubicBezTo>
                  <a:pt x="896439" y="5091556"/>
                  <a:pt x="884609" y="5077259"/>
                  <a:pt x="882869" y="5060732"/>
                </a:cubicBezTo>
                <a:cubicBezTo>
                  <a:pt x="874050" y="4976948"/>
                  <a:pt x="874100" y="4892439"/>
                  <a:pt x="867104" y="4808483"/>
                </a:cubicBezTo>
                <a:cubicBezTo>
                  <a:pt x="849540" y="4597714"/>
                  <a:pt x="861159" y="4755755"/>
                  <a:pt x="835573" y="4619297"/>
                </a:cubicBezTo>
                <a:cubicBezTo>
                  <a:pt x="823791" y="4556460"/>
                  <a:pt x="819548" y="4492134"/>
                  <a:pt x="804042" y="4430111"/>
                </a:cubicBezTo>
                <a:lnTo>
                  <a:pt x="772511" y="4303987"/>
                </a:lnTo>
                <a:cubicBezTo>
                  <a:pt x="767256" y="4167352"/>
                  <a:pt x="765274" y="4030552"/>
                  <a:pt x="756745" y="3894083"/>
                </a:cubicBezTo>
                <a:cubicBezTo>
                  <a:pt x="753523" y="3842537"/>
                  <a:pt x="737816" y="3786836"/>
                  <a:pt x="725214" y="3736428"/>
                </a:cubicBezTo>
                <a:cubicBezTo>
                  <a:pt x="719959" y="3689131"/>
                  <a:pt x="714431" y="3641864"/>
                  <a:pt x="709449" y="3594538"/>
                </a:cubicBezTo>
                <a:cubicBezTo>
                  <a:pt x="703920" y="3542014"/>
                  <a:pt x="703416" y="3488792"/>
                  <a:pt x="693683" y="3436883"/>
                </a:cubicBezTo>
                <a:cubicBezTo>
                  <a:pt x="687558" y="3404216"/>
                  <a:pt x="662152" y="3342290"/>
                  <a:pt x="662152" y="3342290"/>
                </a:cubicBezTo>
                <a:cubicBezTo>
                  <a:pt x="656897" y="3300249"/>
                  <a:pt x="653965" y="3257851"/>
                  <a:pt x="646386" y="3216166"/>
                </a:cubicBezTo>
                <a:cubicBezTo>
                  <a:pt x="643413" y="3199816"/>
                  <a:pt x="632971" y="3185320"/>
                  <a:pt x="630621" y="3168869"/>
                </a:cubicBezTo>
                <a:cubicBezTo>
                  <a:pt x="617161" y="3074650"/>
                  <a:pt x="610895" y="2979530"/>
                  <a:pt x="599090" y="2885090"/>
                </a:cubicBezTo>
                <a:cubicBezTo>
                  <a:pt x="593835" y="2843049"/>
                  <a:pt x="590289" y="2800758"/>
                  <a:pt x="583324" y="2758966"/>
                </a:cubicBezTo>
                <a:cubicBezTo>
                  <a:pt x="579762" y="2737593"/>
                  <a:pt x="570773" y="2717332"/>
                  <a:pt x="567559" y="2695904"/>
                </a:cubicBezTo>
                <a:cubicBezTo>
                  <a:pt x="554989" y="2612104"/>
                  <a:pt x="546538" y="2527739"/>
                  <a:pt x="536028" y="2443656"/>
                </a:cubicBezTo>
                <a:lnTo>
                  <a:pt x="536028" y="2443656"/>
                </a:lnTo>
                <a:cubicBezTo>
                  <a:pt x="525518" y="2328042"/>
                  <a:pt x="523583" y="2211325"/>
                  <a:pt x="504497" y="2096814"/>
                </a:cubicBezTo>
                <a:cubicBezTo>
                  <a:pt x="499242" y="2065283"/>
                  <a:pt x="492956" y="2033907"/>
                  <a:pt x="488731" y="2002221"/>
                </a:cubicBezTo>
                <a:cubicBezTo>
                  <a:pt x="482442" y="1955051"/>
                  <a:pt x="482299" y="1906995"/>
                  <a:pt x="472966" y="1860332"/>
                </a:cubicBezTo>
                <a:cubicBezTo>
                  <a:pt x="466448" y="1827741"/>
                  <a:pt x="449496" y="1797982"/>
                  <a:pt x="441435" y="1765738"/>
                </a:cubicBezTo>
                <a:cubicBezTo>
                  <a:pt x="392147" y="1568594"/>
                  <a:pt x="455139" y="1813702"/>
                  <a:pt x="409904" y="1655380"/>
                </a:cubicBezTo>
                <a:cubicBezTo>
                  <a:pt x="403951" y="1634546"/>
                  <a:pt x="400364" y="1613072"/>
                  <a:pt x="394138" y="1592318"/>
                </a:cubicBezTo>
                <a:cubicBezTo>
                  <a:pt x="384587" y="1560483"/>
                  <a:pt x="373117" y="1529256"/>
                  <a:pt x="362607" y="1497725"/>
                </a:cubicBezTo>
                <a:cubicBezTo>
                  <a:pt x="357352" y="1481959"/>
                  <a:pt x="356060" y="1464255"/>
                  <a:pt x="346842" y="1450428"/>
                </a:cubicBezTo>
                <a:cubicBezTo>
                  <a:pt x="336332" y="1434663"/>
                  <a:pt x="323006" y="1420447"/>
                  <a:pt x="315311" y="1403132"/>
                </a:cubicBezTo>
                <a:cubicBezTo>
                  <a:pt x="301812" y="1372760"/>
                  <a:pt x="294291" y="1340069"/>
                  <a:pt x="283780" y="1308538"/>
                </a:cubicBezTo>
                <a:lnTo>
                  <a:pt x="268014" y="1261242"/>
                </a:lnTo>
                <a:lnTo>
                  <a:pt x="252249" y="1213945"/>
                </a:lnTo>
                <a:cubicBezTo>
                  <a:pt x="246994" y="1171904"/>
                  <a:pt x="243448" y="1129613"/>
                  <a:pt x="236483" y="1087821"/>
                </a:cubicBezTo>
                <a:cubicBezTo>
                  <a:pt x="232921" y="1066448"/>
                  <a:pt x="223406" y="1046259"/>
                  <a:pt x="220718" y="1024759"/>
                </a:cubicBezTo>
                <a:cubicBezTo>
                  <a:pt x="212869" y="961967"/>
                  <a:pt x="215355" y="897993"/>
                  <a:pt x="204952" y="835573"/>
                </a:cubicBezTo>
                <a:cubicBezTo>
                  <a:pt x="199488" y="802789"/>
                  <a:pt x="178885" y="773764"/>
                  <a:pt x="173421" y="740980"/>
                </a:cubicBezTo>
                <a:cubicBezTo>
                  <a:pt x="168166" y="709449"/>
                  <a:pt x="162176" y="678032"/>
                  <a:pt x="157655" y="646387"/>
                </a:cubicBezTo>
                <a:cubicBezTo>
                  <a:pt x="151663" y="604444"/>
                  <a:pt x="148855" y="562055"/>
                  <a:pt x="141890" y="520263"/>
                </a:cubicBezTo>
                <a:cubicBezTo>
                  <a:pt x="139365" y="505112"/>
                  <a:pt x="119730" y="428646"/>
                  <a:pt x="110359" y="409904"/>
                </a:cubicBezTo>
                <a:cubicBezTo>
                  <a:pt x="101885" y="392956"/>
                  <a:pt x="86523" y="379922"/>
                  <a:pt x="78828" y="362607"/>
                </a:cubicBezTo>
                <a:cubicBezTo>
                  <a:pt x="65329" y="332235"/>
                  <a:pt x="47297" y="268014"/>
                  <a:pt x="47297" y="268014"/>
                </a:cubicBezTo>
                <a:cubicBezTo>
                  <a:pt x="42049" y="220784"/>
                  <a:pt x="29917" y="88138"/>
                  <a:pt x="15766" y="31532"/>
                </a:cubicBezTo>
                <a:cubicBezTo>
                  <a:pt x="12916" y="20132"/>
                  <a:pt x="5255" y="10511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曲线连接符 31"/>
          <p:cNvCxnSpPr/>
          <p:nvPr/>
        </p:nvCxnSpPr>
        <p:spPr>
          <a:xfrm rot="16200000" flipV="1">
            <a:off x="467544" y="476672"/>
            <a:ext cx="432048" cy="14401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76872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估一估：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从学校出发到哪里有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千米？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测一测：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利用百度地图的测距功能，验证你的估计是否正确。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说一说：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小组内说一说你的路线。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967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70C0"/>
                </a:solidFill>
                <a:latin typeface="华文隶书" pitchFamily="2" charset="-122"/>
                <a:ea typeface="华文隶书" pitchFamily="2" charset="-122"/>
              </a:rPr>
              <a:t>活动要求：</a:t>
            </a:r>
            <a:endParaRPr lang="zh-CN" altLang="en-US" sz="3200" dirty="0">
              <a:solidFill>
                <a:srgbClr val="0070C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143</Words>
  <Application>Microsoft Office PowerPoint</Application>
  <PresentationFormat>全屏显示(4:3)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1千米到底有多长？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彭建国</cp:lastModifiedBy>
  <cp:revision>39</cp:revision>
  <dcterms:created xsi:type="dcterms:W3CDTF">2017-05-03T10:37:42Z</dcterms:created>
  <dcterms:modified xsi:type="dcterms:W3CDTF">2017-05-21T12:20:58Z</dcterms:modified>
</cp:coreProperties>
</file>