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32"/>
  </p:handoutMasterIdLst>
  <p:sldIdLst>
    <p:sldId id="343" r:id="rId3"/>
    <p:sldId id="256" r:id="rId4"/>
    <p:sldId id="317" r:id="rId5"/>
    <p:sldId id="299" r:id="rId6"/>
    <p:sldId id="280" r:id="rId7"/>
    <p:sldId id="297" r:id="rId8"/>
    <p:sldId id="335" r:id="rId9"/>
    <p:sldId id="340" r:id="rId10"/>
    <p:sldId id="320" r:id="rId11"/>
    <p:sldId id="339" r:id="rId12"/>
    <p:sldId id="301" r:id="rId13"/>
    <p:sldId id="296" r:id="rId14"/>
    <p:sldId id="302" r:id="rId15"/>
    <p:sldId id="379" r:id="rId16"/>
    <p:sldId id="391" r:id="rId17"/>
    <p:sldId id="368" r:id="rId18"/>
    <p:sldId id="336" r:id="rId19"/>
    <p:sldId id="300" r:id="rId20"/>
    <p:sldId id="323" r:id="rId21"/>
    <p:sldId id="292" r:id="rId22"/>
    <p:sldId id="404" r:id="rId24"/>
    <p:sldId id="344" r:id="rId25"/>
    <p:sldId id="298" r:id="rId26"/>
    <p:sldId id="313" r:id="rId27"/>
    <p:sldId id="338" r:id="rId28"/>
    <p:sldId id="319" r:id="rId29"/>
    <p:sldId id="342" r:id="rId30"/>
    <p:sldId id="392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CC"/>
    <a:srgbClr val="C20500"/>
    <a:srgbClr val="990099"/>
    <a:srgbClr val="FFA401"/>
    <a:srgbClr val="F3C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03" autoAdjust="0"/>
    <p:restoredTop sz="92950" autoAdjust="0"/>
  </p:normalViewPr>
  <p:slideViewPr>
    <p:cSldViewPr>
      <p:cViewPr>
        <p:scale>
          <a:sx n="66" d="100"/>
          <a:sy n="66" d="100"/>
        </p:scale>
        <p:origin x="-864" y="-84"/>
      </p:cViewPr>
      <p:guideLst>
        <p:guide orient="horz" pos="2160"/>
        <p:guide pos="28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lenovo\Desktop\&#31206;&#19968;&#29618;\&#26447;&#22363;&#26479;\&#22810;&#21464;&#30340;&#26408;\&#26262;&#35838;&#35270;&#39057;\36&#20010;&#23383;-&#35937;&#24418;&#23383;&#21160;&#30011;-&#21098;&#36753;(&#27491;&#31295;&#65289;.wmv" TargetMode="External"/><Relationship Id="rId2" Type="http://schemas.openxmlformats.org/officeDocument/2006/relationships/video" Target="file:///C:\Users\lenovo\Desktop\&#31206;&#19968;&#29618;\&#26447;&#22363;&#26479;\&#22810;&#21464;&#30340;&#26408;\&#26262;&#35838;&#35270;&#39057;\36&#20010;&#23383;-&#35937;&#24418;&#23383;&#21160;&#30011;-&#21098;&#36753;(&#27491;&#31295;&#65289;.wmv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file:///C:\Users\lenovo\Desktop\&#31206;&#19968;&#29618;\&#26447;&#22363;&#26479;\&#22810;&#21464;&#30340;&#26408;\&#35838;&#20214;\&#39033;&#26031;&#21326;%20-%20&#23506;&#40486;&#25103;&#27700;.mp3" TargetMode="External"/><Relationship Id="rId8" Type="http://schemas.openxmlformats.org/officeDocument/2006/relationships/audio" Target="file:///C:\Users\lenovo\Desktop\&#31206;&#19968;&#29618;\&#26447;&#22363;&#26479;\&#22810;&#21464;&#30340;&#26408;\&#35838;&#20214;\&#39033;&#26031;&#21326;%20-%20&#23506;&#40486;&#25103;&#27700;.mp3" TargetMode="External"/><Relationship Id="rId7" Type="http://schemas.openxmlformats.org/officeDocument/2006/relationships/image" Target="../media/image19.png"/><Relationship Id="rId6" Type="http://schemas.microsoft.com/office/2007/relationships/media" Target="file:///C:\Users\lenovo\Desktop\&#31206;&#19968;&#29618;\&#26447;&#22363;&#26479;\&#22810;&#21464;&#30340;&#26408;\&#31034;&#33539;&#35270;&#39057;\&#26519;.wmv" TargetMode="External"/><Relationship Id="rId5" Type="http://schemas.openxmlformats.org/officeDocument/2006/relationships/video" Target="file:///C:\Users\lenovo\Desktop\&#31206;&#19968;&#29618;\&#26447;&#22363;&#26479;\&#22810;&#21464;&#30340;&#26408;\&#31034;&#33539;&#35270;&#39057;\&#26519;.wmv" TargetMode="External"/><Relationship Id="rId4" Type="http://schemas.openxmlformats.org/officeDocument/2006/relationships/image" Target="../media/image18.png"/><Relationship Id="rId3" Type="http://schemas.microsoft.com/office/2007/relationships/media" Target="file:///C:\Users\lenovo\Desktop\&#31206;&#19968;&#29618;10\&#39033;&#26031;&#21326;%20-%20&#23506;&#40486;&#25103;&#27700;.mp3" TargetMode="External"/><Relationship Id="rId2" Type="http://schemas.openxmlformats.org/officeDocument/2006/relationships/audio" Target="file:///C:\Users\lenovo\Desktop\&#31206;&#19968;&#29618;10\&#39033;&#26031;&#21326;%20-%20&#23506;&#40486;&#25103;&#27700;.mp3" TargetMode="Externa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file:///C:\Users\lenovo\Desktop\&#31206;&#19968;&#29618;\&#26447;&#22363;&#26479;\&#22810;&#21464;&#30340;&#26408;\&#35838;&#20214;\&#23383;&#21338;&#22763;.m4a" TargetMode="External"/><Relationship Id="rId8" Type="http://schemas.openxmlformats.org/officeDocument/2006/relationships/audio" Target="file:///C:\Users\lenovo\Desktop\&#31206;&#19968;&#29618;\&#26447;&#22363;&#26479;\&#22810;&#21464;&#30340;&#26408;\&#35838;&#20214;\&#23383;&#21338;&#22763;.m4a" TargetMode="External"/><Relationship Id="rId7" Type="http://schemas.openxmlformats.org/officeDocument/2006/relationships/image" Target="../media/image18.png"/><Relationship Id="rId6" Type="http://schemas.microsoft.com/office/2007/relationships/media" Target="file:///C:\Users\lenovo\Desktop\&#31206;&#19968;&#29618;\&#26447;&#22363;&#26479;\&#22810;&#21464;&#30340;&#26408;\&#35838;&#20214;\&#23383;&#23453;&#23453;.m4a" TargetMode="External"/><Relationship Id="rId5" Type="http://schemas.openxmlformats.org/officeDocument/2006/relationships/audio" Target="file:///C:\Users\lenovo\Desktop\&#31206;&#19968;&#29618;\&#26447;&#22363;&#26479;\&#22810;&#21464;&#30340;&#26408;\&#35838;&#20214;\&#23383;&#23453;&#23453;.m4a" TargetMode="Externa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slide" Target="slide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hyperlink" Target="&#26447;6.mp4" TargetMode="Externa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slide" Target="slide5.xm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microsoft.com/office/2007/relationships/media" Target="file:///C:\Users\lenovo\Desktop\&#31206;&#19968;&#29618;\&#26447;&#22363;&#26479;\&#22810;&#21464;&#30340;&#26408;\&#35838;&#20214;\&#39033;&#26031;&#21326;%20-%20&#23506;&#40486;&#25103;&#27700;.mp3" TargetMode="External"/><Relationship Id="rId5" Type="http://schemas.openxmlformats.org/officeDocument/2006/relationships/audio" Target="file:///C:\Users\lenovo\Desktop\&#31206;&#19968;&#29618;\&#26447;&#22363;&#26479;\&#22810;&#21464;&#30340;&#26408;\&#35838;&#20214;\&#39033;&#26031;&#21326;%20-%20&#23506;&#40486;&#25103;&#27700;.mp3" TargetMode="External"/><Relationship Id="rId4" Type="http://schemas.openxmlformats.org/officeDocument/2006/relationships/image" Target="../media/image26.png"/><Relationship Id="rId3" Type="http://schemas.microsoft.com/office/2007/relationships/media" Target="file:///C:\Users\lenovo\Desktop\&#31206;&#19968;&#29618;\&#26447;&#22363;&#26479;\&#22810;&#21464;&#30340;&#26408;\&#31034;&#33539;&#35270;&#39057;\&#26447;.wmv" TargetMode="External"/><Relationship Id="rId2" Type="http://schemas.openxmlformats.org/officeDocument/2006/relationships/video" Target="file:///C:\Users\lenovo\Desktop\&#31206;&#19968;&#29618;\&#26447;&#22363;&#26479;\&#22810;&#21464;&#30340;&#26408;\&#31034;&#33539;&#35270;&#39057;\&#26447;.wmv" TargetMode="External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hyperlink" Target="&#26447;6.mp4" TargetMode="Externa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slide" Target="slide5.xml"/><Relationship Id="rId2" Type="http://schemas.openxmlformats.org/officeDocument/2006/relationships/image" Target="../media/image27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6" Type="http://schemas.openxmlformats.org/officeDocument/2006/relationships/slide" Target="slide5.xml"/><Relationship Id="rId5" Type="http://schemas.openxmlformats.org/officeDocument/2006/relationships/image" Target="../media/image11.jpeg"/><Relationship Id="rId4" Type="http://schemas.openxmlformats.org/officeDocument/2006/relationships/image" Target="../media/image28.jpeg"/><Relationship Id="rId3" Type="http://schemas.openxmlformats.org/officeDocument/2006/relationships/slide" Target="slide20.xml"/><Relationship Id="rId2" Type="http://schemas.openxmlformats.org/officeDocument/2006/relationships/image" Target="../media/image27.jpe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6" Type="http://schemas.microsoft.com/office/2007/relationships/media" Target="file:///C:\Users\lenovo\Desktop\&#31206;&#19968;&#29618;\&#26447;&#22363;&#26479;\&#22810;&#21464;&#30340;&#26408;\&#31034;&#33539;&#35270;&#39057;\&#26792;.wmv" TargetMode="External"/><Relationship Id="rId5" Type="http://schemas.openxmlformats.org/officeDocument/2006/relationships/video" Target="file:///C:\Users\lenovo\Desktop\&#31206;&#19968;&#29618;\&#26447;&#22363;&#26479;\&#22810;&#21464;&#30340;&#26408;\&#31034;&#33539;&#35270;&#39057;\&#26792;.wmv" TargetMode="External"/><Relationship Id="rId4" Type="http://schemas.openxmlformats.org/officeDocument/2006/relationships/image" Target="../media/image18.png"/><Relationship Id="rId3" Type="http://schemas.microsoft.com/office/2007/relationships/media" Target="file:///C:\Users\lenovo\Desktop\&#31206;&#19968;&#29618;10\&#39033;&#26031;&#21326;%20-%20&#23506;&#40486;&#25103;&#27700;.mp3" TargetMode="External"/><Relationship Id="rId2" Type="http://schemas.openxmlformats.org/officeDocument/2006/relationships/audio" Target="file:///C:\Users\lenovo\Desktop\&#31206;&#19968;&#29618;10\&#39033;&#26031;&#21326;%20-%20&#23506;&#40486;&#25103;&#27700;.mp3" TargetMode="External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media" Target="file:///C:\Users\lenovo\Desktop\&#31206;&#19968;&#29618;10\&#39033;&#26031;&#21326;%20-%20&#23506;&#40486;&#25103;&#27700;.mp3" TargetMode="External"/><Relationship Id="rId3" Type="http://schemas.openxmlformats.org/officeDocument/2006/relationships/audio" Target="file:///C:\Users\lenovo\Desktop\&#31206;&#19968;&#29618;10\&#39033;&#26031;&#21326;%20-%20&#23506;&#40486;&#25103;&#27700;.mp3" TargetMode="External"/><Relationship Id="rId2" Type="http://schemas.openxmlformats.org/officeDocument/2006/relationships/image" Target="../media/image31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9.jpeg"/><Relationship Id="rId4" Type="http://schemas.openxmlformats.org/officeDocument/2006/relationships/hyperlink" Target="&#26792;.mp4" TargetMode="External"/><Relationship Id="rId3" Type="http://schemas.openxmlformats.org/officeDocument/2006/relationships/image" Target="../media/image22.jpeg"/><Relationship Id="rId2" Type="http://schemas.openxmlformats.org/officeDocument/2006/relationships/hyperlink" Target="&#26447;6.mp4" TargetMode="External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4.jpe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media" Target="file:///C:\Users\lenovo\Desktop\&#21476;&#31581;%20-%20&#20315;&#23478;&#38745;&#24515;&#26354;.mp3" TargetMode="External"/><Relationship Id="rId4" Type="http://schemas.openxmlformats.org/officeDocument/2006/relationships/audio" Target="file:///C:\Users\lenovo\Desktop\&#21476;&#31581;%20-%20&#20315;&#23478;&#38745;&#24515;&#26354;.mp3" TargetMode="External"/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47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GIF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file:///C:\Users\lenovo\Desktop\&#31206;&#19968;&#29618;\&#26447;&#22363;&#26479;\&#22810;&#21464;&#30340;&#26408;\&#35838;&#20214;\30&#20010;&#27721;&#23383;&#28436;&#21464;&#36807;&#31243;%2000_02_46-00_03_02.wmv" TargetMode="External"/><Relationship Id="rId2" Type="http://schemas.openxmlformats.org/officeDocument/2006/relationships/video" Target="file:///C:\Users\lenovo\Desktop\&#31206;&#19968;&#29618;\&#26447;&#22363;&#26479;\&#22810;&#21464;&#30340;&#26408;\&#35838;&#20214;\30&#20010;&#27721;&#23383;&#28436;&#21464;&#36807;&#31243;%2000_02_46-00_03_02.wmv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2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1126"/>
            <a:ext cx="9144000" cy="6022428"/>
          </a:xfrm>
          <a:prstGeom prst="rect">
            <a:avLst/>
          </a:prstGeom>
        </p:spPr>
      </p:pic>
      <p:pic>
        <p:nvPicPr>
          <p:cNvPr id="2" name="36个字-象形字动画-剪辑(正稿）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050" y="567690"/>
            <a:ext cx="8271510" cy="574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035" y="0"/>
            <a:ext cx="9197013" cy="6858000"/>
          </a:xfrm>
          <a:prstGeom prst="rect">
            <a:avLst/>
          </a:prstGeom>
        </p:spPr>
      </p:pic>
      <p:pic>
        <p:nvPicPr>
          <p:cNvPr id="3" name="项斯华 - 寒鸦戏水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5545" y="6238875"/>
            <a:ext cx="619125" cy="619125"/>
          </a:xfrm>
          <a:prstGeom prst="rect">
            <a:avLst/>
          </a:prstGeom>
        </p:spPr>
      </p:pic>
      <p:pic>
        <p:nvPicPr>
          <p:cNvPr id="4" name="林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6035" y="244475"/>
            <a:ext cx="9144000" cy="5393690"/>
          </a:xfrm>
          <a:prstGeom prst="rect">
            <a:avLst/>
          </a:prstGeom>
        </p:spPr>
      </p:pic>
      <p:pic>
        <p:nvPicPr>
          <p:cNvPr id="5" name="项斯华 - 寒鸦戏水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4260" y="58318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27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0">
              <p:cMediaNode>
                <p:cTn id="1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90" showWhenStopped="0">
                <p:cTn id="1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97013" cy="6858000"/>
          </a:xfrm>
          <a:prstGeom prst="rect">
            <a:avLst/>
          </a:prstGeom>
        </p:spPr>
      </p:pic>
      <p:pic>
        <p:nvPicPr>
          <p:cNvPr id="3" name="Picture 21" descr="IMG_286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5A4A9"/>
              </a:clrFrom>
              <a:clrTo>
                <a:srgbClr val="A5A4A9">
                  <a:alpha val="0"/>
                </a:srgbClr>
              </a:clrTo>
            </a:clrChange>
            <a:lum bright="36000" contrast="100000"/>
          </a:blip>
          <a:srcRect l="40350" t="36862" r="42107" b="42075"/>
          <a:stretch>
            <a:fillRect/>
          </a:stretch>
        </p:blipFill>
        <p:spPr bwMode="auto">
          <a:xfrm>
            <a:off x="1000100" y="1500174"/>
            <a:ext cx="31242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IMG_12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285728"/>
            <a:ext cx="3571900" cy="2875379"/>
          </a:xfrm>
          <a:prstGeom prst="rect">
            <a:avLst/>
          </a:prstGeom>
        </p:spPr>
      </p:pic>
      <p:pic>
        <p:nvPicPr>
          <p:cNvPr id="7" name="字宝宝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" y="4635500"/>
            <a:ext cx="619125" cy="619125"/>
          </a:xfrm>
          <a:prstGeom prst="rect">
            <a:avLst/>
          </a:prstGeom>
        </p:spPr>
      </p:pic>
      <p:pic>
        <p:nvPicPr>
          <p:cNvPr id="8" name="字博士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8890" y="36474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5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57" y="0"/>
            <a:ext cx="9197013" cy="6858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 bwMode="auto">
          <a:xfrm>
            <a:off x="3214678" y="1285860"/>
            <a:ext cx="2928958" cy="2928958"/>
            <a:chOff x="2592" y="240"/>
            <a:chExt cx="1776" cy="1666"/>
          </a:xfrm>
        </p:grpSpPr>
        <p:sp>
          <p:nvSpPr>
            <p:cNvPr id="4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5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Picture 16" descr="IMG_286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6B4B5"/>
              </a:clrFrom>
              <a:clrTo>
                <a:srgbClr val="B6B4B5">
                  <a:alpha val="0"/>
                </a:srgbClr>
              </a:clrTo>
            </a:clrChange>
            <a:lum bright="6000" contrast="100000"/>
          </a:blip>
          <a:srcRect l="42378" t="9370" r="40791" b="70340"/>
          <a:stretch>
            <a:fillRect/>
          </a:stretch>
        </p:blipFill>
        <p:spPr bwMode="auto">
          <a:xfrm>
            <a:off x="3143240" y="1428736"/>
            <a:ext cx="3352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013" y="0"/>
            <a:ext cx="9197013" cy="6858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 bwMode="auto">
          <a:xfrm>
            <a:off x="538154" y="1071546"/>
            <a:ext cx="2819400" cy="2644775"/>
            <a:chOff x="2592" y="240"/>
            <a:chExt cx="1776" cy="1666"/>
          </a:xfrm>
        </p:grpSpPr>
        <p:sp>
          <p:nvSpPr>
            <p:cNvPr id="4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A40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5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图片 6" descr="多变的“木”IMG_100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714356"/>
            <a:ext cx="3385569" cy="3734632"/>
          </a:xfrm>
          <a:prstGeom prst="rect">
            <a:avLst/>
          </a:prstGeom>
        </p:spPr>
      </p:pic>
      <p:grpSp>
        <p:nvGrpSpPr>
          <p:cNvPr id="8" name="Group 17"/>
          <p:cNvGrpSpPr/>
          <p:nvPr/>
        </p:nvGrpSpPr>
        <p:grpSpPr bwMode="auto">
          <a:xfrm>
            <a:off x="4714876" y="1071546"/>
            <a:ext cx="2819400" cy="2644775"/>
            <a:chOff x="2592" y="240"/>
            <a:chExt cx="1776" cy="1666"/>
          </a:xfrm>
        </p:grpSpPr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A40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2" name="图片 11" descr="图片3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6314" y="2392874"/>
            <a:ext cx="2450592" cy="1536192"/>
          </a:xfrm>
          <a:prstGeom prst="rect">
            <a:avLst/>
          </a:prstGeom>
        </p:spPr>
      </p:pic>
      <p:pic>
        <p:nvPicPr>
          <p:cNvPr id="13" name="图片 12" descr="图片2 拷贝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562" y="631696"/>
            <a:ext cx="3139440" cy="25115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86314" y="397735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木字在上形扁宽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1562" y="4525700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竖画收短让下部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2783" y="5048920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撇捺舒展口穿插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285852" y="3571876"/>
            <a:ext cx="2971800" cy="2773363"/>
            <a:chOff x="1285852" y="3571876"/>
            <a:chExt cx="2971800" cy="2773363"/>
          </a:xfrm>
        </p:grpSpPr>
        <p:pic>
          <p:nvPicPr>
            <p:cNvPr id="29" name="Picture 4" descr="IMG_285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ABA9AC"/>
                </a:clrFrom>
                <a:clrTo>
                  <a:srgbClr val="ABA9AC">
                    <a:alpha val="0"/>
                  </a:srgbClr>
                </a:clrTo>
              </a:clrChange>
              <a:lum contrast="100000"/>
            </a:blip>
            <a:srcRect l="17857" t="7144" r="64285" b="67857"/>
            <a:stretch>
              <a:fillRect/>
            </a:stretch>
          </p:blipFill>
          <p:spPr bwMode="auto">
            <a:xfrm>
              <a:off x="1285852" y="3571876"/>
              <a:ext cx="2971800" cy="277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2071670" y="5429264"/>
              <a:ext cx="990600" cy="76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pic>
        <p:nvPicPr>
          <p:cNvPr id="4" name="杏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412115"/>
            <a:ext cx="9144000" cy="5284470"/>
          </a:xfrm>
          <a:prstGeom prst="rect">
            <a:avLst/>
          </a:prstGeom>
        </p:spPr>
      </p:pic>
      <p:pic>
        <p:nvPicPr>
          <p:cNvPr id="6" name="项斯华 - 寒鸦戏水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790" y="60166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86" showWhenStopped="0">
                <p:cTn id="13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0"/>
            <a:ext cx="9083469" cy="6858000"/>
          </a:xfrm>
          <a:prstGeom prst="rect">
            <a:avLst/>
          </a:prstGeom>
        </p:spPr>
      </p:pic>
      <p:grpSp>
        <p:nvGrpSpPr>
          <p:cNvPr id="5" name="Group 17"/>
          <p:cNvGrpSpPr/>
          <p:nvPr/>
        </p:nvGrpSpPr>
        <p:grpSpPr bwMode="auto">
          <a:xfrm>
            <a:off x="3214678" y="1285860"/>
            <a:ext cx="2928958" cy="2928958"/>
            <a:chOff x="2592" y="240"/>
            <a:chExt cx="1776" cy="1666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" name="Picture 16" descr="IMG_286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6B4B5"/>
              </a:clrFrom>
              <a:clrTo>
                <a:srgbClr val="B6B4B5">
                  <a:alpha val="0"/>
                </a:srgbClr>
              </a:clrTo>
            </a:clrChange>
            <a:lum bright="6000" contrast="100000"/>
          </a:blip>
          <a:srcRect l="42378" t="9370" r="40791" b="70340"/>
          <a:stretch>
            <a:fillRect/>
          </a:stretch>
        </p:blipFill>
        <p:spPr bwMode="auto">
          <a:xfrm>
            <a:off x="3143240" y="1428736"/>
            <a:ext cx="3352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83469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39035" y="1642745"/>
            <a:ext cx="37592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000" b="1">
                <a:solidFill>
                  <a:srgbClr val="0000CC"/>
                </a:solidFill>
                <a:latin typeface="+mj-ea"/>
                <a:ea typeface="+mj-ea"/>
              </a:rPr>
              <a:t>一看  整体字形</a:t>
            </a:r>
            <a:endParaRPr lang="zh-CN" altLang="zh-CN" sz="4000" b="1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22525" y="2559050"/>
            <a:ext cx="37592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000" b="1">
                <a:solidFill>
                  <a:srgbClr val="0000CC"/>
                </a:solidFill>
                <a:latin typeface="+mj-ea"/>
                <a:ea typeface="+mj-ea"/>
              </a:rPr>
              <a:t>二看  部件关系</a:t>
            </a:r>
            <a:endParaRPr lang="zh-CN" altLang="zh-CN" sz="4000" b="1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7770" y="3403600"/>
            <a:ext cx="37592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4000" b="1">
                <a:solidFill>
                  <a:srgbClr val="0000CC"/>
                </a:solidFill>
                <a:latin typeface="+mj-ea"/>
                <a:ea typeface="+mj-ea"/>
              </a:rPr>
              <a:t>三看  细节笔画</a:t>
            </a:r>
            <a:endParaRPr lang="zh-CN" altLang="zh-CN" sz="4000" b="1">
              <a:solidFill>
                <a:srgbClr val="0000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83469" cy="6858000"/>
          </a:xfrm>
          <a:prstGeom prst="rect">
            <a:avLst/>
          </a:prstGeom>
        </p:spPr>
      </p:pic>
      <p:pic>
        <p:nvPicPr>
          <p:cNvPr id="7" name="图片 6" descr="图片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197" y="1287127"/>
            <a:ext cx="2629405" cy="1754340"/>
          </a:xfrm>
          <a:prstGeom prst="rect">
            <a:avLst/>
          </a:prstGeom>
        </p:spPr>
      </p:pic>
      <p:pic>
        <p:nvPicPr>
          <p:cNvPr id="3" name="Picture 21" descr="IMG_286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A5A4A9"/>
              </a:clrFrom>
              <a:clrTo>
                <a:srgbClr val="A5A4A9">
                  <a:alpha val="0"/>
                </a:srgbClr>
              </a:clrTo>
            </a:clrChange>
            <a:lum bright="36000" contrast="100000"/>
          </a:blip>
          <a:srcRect l="40350" t="36862" r="42107" b="42075"/>
          <a:stretch>
            <a:fillRect/>
          </a:stretch>
        </p:blipFill>
        <p:spPr bwMode="auto">
          <a:xfrm>
            <a:off x="2578735" y="1858645"/>
            <a:ext cx="2950210" cy="235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 bwMode="auto">
          <a:xfrm>
            <a:off x="5072066" y="1000108"/>
            <a:ext cx="2819400" cy="2644775"/>
            <a:chOff x="2592" y="240"/>
            <a:chExt cx="1776" cy="1666"/>
          </a:xfrm>
        </p:grpSpPr>
        <p:sp>
          <p:nvSpPr>
            <p:cNvPr id="4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A40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5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图片 6" descr="图片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7752" y="857232"/>
            <a:ext cx="2629405" cy="1754340"/>
          </a:xfrm>
          <a:prstGeom prst="rect">
            <a:avLst/>
          </a:prstGeom>
        </p:spPr>
      </p:pic>
      <p:pic>
        <p:nvPicPr>
          <p:cNvPr id="8" name="图片 7" descr="图片5 拷贝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867" y="1428736"/>
            <a:ext cx="3129471" cy="2182968"/>
          </a:xfrm>
          <a:prstGeom prst="rect">
            <a:avLst/>
          </a:prstGeom>
        </p:spPr>
      </p:pic>
      <p:grpSp>
        <p:nvGrpSpPr>
          <p:cNvPr id="10" name="Group 17"/>
          <p:cNvGrpSpPr/>
          <p:nvPr/>
        </p:nvGrpSpPr>
        <p:grpSpPr bwMode="auto">
          <a:xfrm>
            <a:off x="1285852" y="1000108"/>
            <a:ext cx="2819400" cy="2644775"/>
            <a:chOff x="2592" y="240"/>
            <a:chExt cx="1776" cy="1666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A40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A401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4" name="图片 13" descr="多变的“木”IMG_100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555" y="642918"/>
            <a:ext cx="3385569" cy="3734632"/>
          </a:xfrm>
          <a:prstGeom prst="rect">
            <a:avLst/>
          </a:prstGeom>
        </p:spPr>
      </p:pic>
      <p:pic>
        <p:nvPicPr>
          <p:cNvPr id="9" name="Picture 4" descr="IMG_285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ABA9AC"/>
              </a:clrFrom>
              <a:clrTo>
                <a:srgbClr val="ABA9AC">
                  <a:alpha val="0"/>
                </a:srgbClr>
              </a:clrTo>
            </a:clrChange>
            <a:lum contrast="100000"/>
          </a:blip>
          <a:srcRect l="17857" t="7144" r="64285" b="67857"/>
          <a:stretch>
            <a:fillRect/>
          </a:stretch>
        </p:blipFill>
        <p:spPr bwMode="auto">
          <a:xfrm>
            <a:off x="3230587" y="3566148"/>
            <a:ext cx="29718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4068787" y="4189718"/>
            <a:ext cx="990600" cy="762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230587" y="4646918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 rot="10800000">
            <a:off x="5364187" y="4265918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rot="10800000"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Picture 15" descr="IMG_285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BACB1"/>
              </a:clrFrom>
              <a:clrTo>
                <a:srgbClr val="ABACB1">
                  <a:alpha val="0"/>
                </a:srgbClr>
              </a:clrTo>
            </a:clrChange>
            <a:lum bright="-12000" contrast="100000"/>
          </a:blip>
          <a:srcRect l="41772" t="39890" r="44304" b="37317"/>
          <a:stretch>
            <a:fillRect/>
          </a:stretch>
        </p:blipFill>
        <p:spPr bwMode="auto">
          <a:xfrm>
            <a:off x="3000364" y="1428736"/>
            <a:ext cx="2895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/>
          <p:nvPr/>
        </p:nvGrpSpPr>
        <p:grpSpPr bwMode="auto">
          <a:xfrm>
            <a:off x="3252798" y="1500174"/>
            <a:ext cx="2819400" cy="2644775"/>
            <a:chOff x="2592" y="240"/>
            <a:chExt cx="1776" cy="1666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6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2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7166"/>
            <a:ext cx="9144000" cy="6022428"/>
          </a:xfrm>
          <a:prstGeom prst="rect">
            <a:avLst/>
          </a:prstGeom>
        </p:spPr>
      </p:pic>
      <p:pic>
        <p:nvPicPr>
          <p:cNvPr id="5" name="Picture 5" descr="IMG_286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lum bright="-60000" contrast="100000"/>
          </a:blip>
          <a:srcRect l="8749" t="31888" r="12500" b="34349"/>
          <a:stretch>
            <a:fillRect/>
          </a:stretch>
        </p:blipFill>
        <p:spPr bwMode="auto">
          <a:xfrm>
            <a:off x="1000100" y="1142984"/>
            <a:ext cx="7086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71604" y="3929066"/>
            <a:ext cx="60198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/>
              <a:t>常州市朝阳桥小学   秦一玲  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97013" cy="6858000"/>
          </a:xfrm>
          <a:prstGeom prst="rect">
            <a:avLst/>
          </a:prstGeom>
        </p:spPr>
      </p:pic>
      <p:pic>
        <p:nvPicPr>
          <p:cNvPr id="3" name="项斯华 - 寒鸦戏水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4370" y="5956935"/>
            <a:ext cx="619125" cy="619125"/>
          </a:xfrm>
          <a:prstGeom prst="rect">
            <a:avLst/>
          </a:prstGeom>
        </p:spPr>
      </p:pic>
      <p:pic>
        <p:nvPicPr>
          <p:cNvPr id="5" name="梨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52755"/>
            <a:ext cx="9144000" cy="550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80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0">
              <p:cMediaNode>
                <p:cTn id="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978" y="0"/>
            <a:ext cx="9197013" cy="6858000"/>
          </a:xfrm>
          <a:prstGeom prst="rect">
            <a:avLst/>
          </a:prstGeom>
        </p:spPr>
      </p:pic>
      <p:pic>
        <p:nvPicPr>
          <p:cNvPr id="4" name="图片 3" descr="IMG_14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393065"/>
            <a:ext cx="8061325" cy="5367655"/>
          </a:xfrm>
          <a:prstGeom prst="rect">
            <a:avLst/>
          </a:prstGeom>
        </p:spPr>
      </p:pic>
      <p:pic>
        <p:nvPicPr>
          <p:cNvPr id="5" name="项斯华 - 寒鸦戏水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215" y="590169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6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2538" y="0"/>
            <a:ext cx="9197013" cy="6858000"/>
          </a:xfrm>
          <a:prstGeom prst="rect">
            <a:avLst/>
          </a:prstGeom>
        </p:spPr>
      </p:pic>
      <p:pic>
        <p:nvPicPr>
          <p:cNvPr id="3" name="图片 2" descr="QQ图片20170507211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214422"/>
            <a:ext cx="2928958" cy="3385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97013" cy="6858000"/>
          </a:xfrm>
          <a:prstGeom prst="rect">
            <a:avLst/>
          </a:prstGeom>
        </p:spPr>
      </p:pic>
      <p:pic>
        <p:nvPicPr>
          <p:cNvPr id="3" name="Picture 16" descr="IMG_286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6B4B5"/>
              </a:clrFrom>
              <a:clrTo>
                <a:srgbClr val="B6B4B5">
                  <a:alpha val="0"/>
                </a:srgbClr>
              </a:clrTo>
            </a:clrChange>
            <a:lum bright="6000" contrast="100000"/>
          </a:blip>
          <a:srcRect l="42378" t="9370" r="40791" b="70340"/>
          <a:stretch>
            <a:fillRect/>
          </a:stretch>
        </p:blipFill>
        <p:spPr bwMode="auto">
          <a:xfrm>
            <a:off x="3005150" y="1304929"/>
            <a:ext cx="3352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/>
          <p:nvPr/>
        </p:nvGrpSpPr>
        <p:grpSpPr bwMode="auto">
          <a:xfrm>
            <a:off x="3181360" y="1355729"/>
            <a:ext cx="2819400" cy="2644775"/>
            <a:chOff x="2592" y="240"/>
            <a:chExt cx="1776" cy="1666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6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Group 16"/>
          <p:cNvGrpSpPr/>
          <p:nvPr/>
        </p:nvGrpSpPr>
        <p:grpSpPr bwMode="auto">
          <a:xfrm>
            <a:off x="6262718" y="1357396"/>
            <a:ext cx="2667000" cy="2643674"/>
            <a:chOff x="2592" y="286"/>
            <a:chExt cx="1776" cy="1700"/>
          </a:xfrm>
        </p:grpSpPr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2592" y="286"/>
              <a:ext cx="1776" cy="17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2592" y="1159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3480" y="286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2" name="Picture 15" descr="IMG_285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BACB1"/>
              </a:clrFrom>
              <a:clrTo>
                <a:srgbClr val="ABACB1">
                  <a:alpha val="0"/>
                </a:srgbClr>
              </a:clrTo>
            </a:clrChange>
            <a:lum bright="-12000" contrast="100000"/>
          </a:blip>
          <a:srcRect l="41772" t="39890" r="44304" b="37317"/>
          <a:stretch>
            <a:fillRect/>
          </a:stretch>
        </p:blipFill>
        <p:spPr bwMode="auto">
          <a:xfrm>
            <a:off x="5842789" y="1285860"/>
            <a:ext cx="315836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7"/>
          <p:cNvGrpSpPr/>
          <p:nvPr/>
        </p:nvGrpSpPr>
        <p:grpSpPr bwMode="auto">
          <a:xfrm>
            <a:off x="142844" y="1357298"/>
            <a:ext cx="2819400" cy="2644775"/>
            <a:chOff x="2592" y="240"/>
            <a:chExt cx="1776" cy="1666"/>
          </a:xfrm>
        </p:grpSpPr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0" name="图片 19" descr="IMG_124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BE3E6"/>
              </a:clrFrom>
              <a:clrTo>
                <a:srgbClr val="DBE3E6">
                  <a:alpha val="0"/>
                </a:srgbClr>
              </a:clrTo>
            </a:clrChange>
          </a:blip>
          <a:stretch>
            <a:fillRect/>
          </a:stretch>
        </p:blipFill>
        <p:spPr>
          <a:xfrm rot="172584">
            <a:off x="212179" y="1359572"/>
            <a:ext cx="2775650" cy="2438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M58PICS7z_102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406" y="0"/>
            <a:ext cx="9083469" cy="6858000"/>
          </a:xfrm>
        </p:spPr>
      </p:pic>
      <p:grpSp>
        <p:nvGrpSpPr>
          <p:cNvPr id="5" name="Group 17"/>
          <p:cNvGrpSpPr/>
          <p:nvPr/>
        </p:nvGrpSpPr>
        <p:grpSpPr bwMode="auto">
          <a:xfrm>
            <a:off x="3071802" y="1427167"/>
            <a:ext cx="3286148" cy="3001965"/>
            <a:chOff x="2592" y="240"/>
            <a:chExt cx="1776" cy="1666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9" name="图片 8" descr="IMG_136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AE6E3"/>
              </a:clrFrom>
              <a:clrTo>
                <a:srgbClr val="EAE6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273" y="1442963"/>
            <a:ext cx="2940677" cy="3057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M58PICS7z_102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406" y="0"/>
            <a:ext cx="9083469" cy="6858000"/>
          </a:xfrm>
        </p:spPr>
      </p:pic>
      <p:grpSp>
        <p:nvGrpSpPr>
          <p:cNvPr id="3" name="Group 17"/>
          <p:cNvGrpSpPr/>
          <p:nvPr/>
        </p:nvGrpSpPr>
        <p:grpSpPr bwMode="auto">
          <a:xfrm>
            <a:off x="3071802" y="1427167"/>
            <a:ext cx="3286148" cy="3001965"/>
            <a:chOff x="2592" y="240"/>
            <a:chExt cx="1776" cy="1666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9" name="图片 8" descr="IMG_136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EBF1"/>
              </a:clrFrom>
              <a:clrTo>
                <a:srgbClr val="F0EB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1700" y="1357298"/>
            <a:ext cx="2933374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31" y="0"/>
            <a:ext cx="9083469" cy="6858000"/>
          </a:xfrm>
          <a:prstGeom prst="rect">
            <a:avLst/>
          </a:prstGeom>
        </p:spPr>
      </p:pic>
      <p:pic>
        <p:nvPicPr>
          <p:cNvPr id="5" name="图片 4" descr="IMG_1103.JPG"/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697488" y="3857628"/>
            <a:ext cx="2160000" cy="1296000"/>
          </a:xfrm>
          <a:prstGeom prst="rect">
            <a:avLst/>
          </a:prstGeom>
        </p:spPr>
      </p:pic>
      <p:pic>
        <p:nvPicPr>
          <p:cNvPr id="6" name="图片 5" descr="IMG_1104.JP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412132" y="3857628"/>
            <a:ext cx="2160000" cy="1296000"/>
          </a:xfrm>
          <a:prstGeom prst="rect">
            <a:avLst/>
          </a:prstGeom>
        </p:spPr>
      </p:pic>
      <p:pic>
        <p:nvPicPr>
          <p:cNvPr id="7" name="图片 6" descr="IMG_1105.JPG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6126776" y="3857628"/>
            <a:ext cx="2160000" cy="1296000"/>
          </a:xfrm>
          <a:prstGeom prst="rect">
            <a:avLst/>
          </a:prstGeom>
        </p:spPr>
      </p:pic>
      <p:pic>
        <p:nvPicPr>
          <p:cNvPr id="8" name="图片 7" descr="IMG_1107.JPG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6072198" y="2143116"/>
            <a:ext cx="2160000" cy="1296000"/>
          </a:xfrm>
          <a:prstGeom prst="rect">
            <a:avLst/>
          </a:prstGeom>
        </p:spPr>
      </p:pic>
      <p:pic>
        <p:nvPicPr>
          <p:cNvPr id="9" name="图片 8" descr="IMG_1109.JPG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6055338" y="428604"/>
            <a:ext cx="2160000" cy="1296000"/>
          </a:xfrm>
          <a:prstGeom prst="rect">
            <a:avLst/>
          </a:prstGeom>
        </p:spPr>
      </p:pic>
      <p:pic>
        <p:nvPicPr>
          <p:cNvPr id="10" name="图片 9" descr="IMG_1101.JPG"/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642910" y="428604"/>
            <a:ext cx="2160000" cy="1296000"/>
          </a:xfrm>
          <a:prstGeom prst="rect">
            <a:avLst/>
          </a:prstGeom>
        </p:spPr>
      </p:pic>
      <p:pic>
        <p:nvPicPr>
          <p:cNvPr id="11" name="图片 10" descr="IMG_1102.JPG"/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642910" y="2133000"/>
            <a:ext cx="2160000" cy="1296000"/>
          </a:xfrm>
          <a:prstGeom prst="rect">
            <a:avLst/>
          </a:prstGeom>
        </p:spPr>
      </p:pic>
      <p:pic>
        <p:nvPicPr>
          <p:cNvPr id="12" name="图片 11" descr="IMG_1106.JPG"/>
          <p:cNvPicPr preferRelativeResize="0"/>
          <p:nvPr/>
        </p:nvPicPr>
        <p:blipFill>
          <a:blip r:embed="rId9" cstate="print"/>
          <a:stretch>
            <a:fillRect/>
          </a:stretch>
        </p:blipFill>
        <p:spPr>
          <a:xfrm>
            <a:off x="3357554" y="2143116"/>
            <a:ext cx="2160000" cy="1296000"/>
          </a:xfrm>
          <a:prstGeom prst="rect">
            <a:avLst/>
          </a:prstGeom>
        </p:spPr>
      </p:pic>
      <p:pic>
        <p:nvPicPr>
          <p:cNvPr id="13" name="图片 12" descr="IMG_1108.JPG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3357554" y="428604"/>
            <a:ext cx="2160000" cy="129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43372" y="5214950"/>
            <a:ext cx="1354858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6600" dirty="0" smtClean="0"/>
              <a:t>……</a:t>
            </a:r>
            <a:endParaRPr lang="zh-CN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 bwMode="auto">
          <a:xfrm>
            <a:off x="571472" y="785794"/>
            <a:ext cx="2819400" cy="2644775"/>
            <a:chOff x="2592" y="240"/>
            <a:chExt cx="1776" cy="1666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4" name="图片 23" descr="多变的“木”IMG_100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75" y="408748"/>
            <a:ext cx="3385569" cy="3734632"/>
          </a:xfrm>
          <a:prstGeom prst="rect">
            <a:avLst/>
          </a:prstGeom>
        </p:spPr>
      </p:pic>
      <p:grpSp>
        <p:nvGrpSpPr>
          <p:cNvPr id="4" name="组合 16"/>
          <p:cNvGrpSpPr/>
          <p:nvPr/>
        </p:nvGrpSpPr>
        <p:grpSpPr>
          <a:xfrm>
            <a:off x="4232740" y="785794"/>
            <a:ext cx="2819400" cy="2714644"/>
            <a:chOff x="1214414" y="1428736"/>
            <a:chExt cx="2819400" cy="2714644"/>
          </a:xfrm>
        </p:grpSpPr>
        <p:grpSp>
          <p:nvGrpSpPr>
            <p:cNvPr id="5" name="Group 17"/>
            <p:cNvGrpSpPr/>
            <p:nvPr/>
          </p:nvGrpSpPr>
          <p:grpSpPr bwMode="auto">
            <a:xfrm>
              <a:off x="1214414" y="1428736"/>
              <a:ext cx="2819400" cy="2644775"/>
              <a:chOff x="2592" y="240"/>
              <a:chExt cx="1776" cy="1666"/>
            </a:xfrm>
          </p:grpSpPr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2592" y="240"/>
                <a:ext cx="1776" cy="166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2592" y="1073"/>
                <a:ext cx="177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3480" y="240"/>
                <a:ext cx="0" cy="166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9" name="图片 18" descr="IMG_1238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D3D8DC"/>
                </a:clrFrom>
                <a:clrTo>
                  <a:srgbClr val="D3D8D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54004">
              <a:off x="1428728" y="1500174"/>
              <a:ext cx="2489248" cy="2643206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4623248" y="1142984"/>
            <a:ext cx="1000132" cy="1928826"/>
          </a:xfrm>
          <a:prstGeom prst="rect">
            <a:avLst/>
          </a:prstGeom>
          <a:noFill/>
          <a:ln>
            <a:solidFill>
              <a:srgbClr val="FFA4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A40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929058" y="928670"/>
            <a:ext cx="233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35" name="古筝 - 佛家静心曲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59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M58PICS7z_102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406" y="0"/>
            <a:ext cx="9083469" cy="6858000"/>
          </a:xfrm>
        </p:spPr>
      </p:pic>
      <p:pic>
        <p:nvPicPr>
          <p:cNvPr id="9" name="图片 8" descr="IMG_136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E3E6"/>
              </a:clrFrom>
              <a:clrTo>
                <a:srgbClr val="ECE3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1428736"/>
            <a:ext cx="2928958" cy="3118206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 bwMode="auto">
          <a:xfrm>
            <a:off x="785786" y="1428736"/>
            <a:ext cx="3286148" cy="3001965"/>
            <a:chOff x="2592" y="240"/>
            <a:chExt cx="1776" cy="1666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Group 17"/>
          <p:cNvGrpSpPr/>
          <p:nvPr/>
        </p:nvGrpSpPr>
        <p:grpSpPr bwMode="auto">
          <a:xfrm>
            <a:off x="4929190" y="1427167"/>
            <a:ext cx="3286148" cy="3001965"/>
            <a:chOff x="2592" y="240"/>
            <a:chExt cx="1776" cy="1666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8" name="图片 17" descr="IMG_136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0EBF1"/>
              </a:clrFrom>
              <a:clrTo>
                <a:srgbClr val="F0EB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9088" y="1357298"/>
            <a:ext cx="2933374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M58PICS7z_102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" y="0"/>
            <a:ext cx="9083469" cy="6858000"/>
          </a:xfrm>
        </p:spPr>
      </p:pic>
      <p:pic>
        <p:nvPicPr>
          <p:cNvPr id="5" name="图片 4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pic>
        <p:nvPicPr>
          <p:cNvPr id="7" name="图片 6" descr="QQ图片20170415135538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643306" y="2214554"/>
            <a:ext cx="1857600" cy="239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9058" y="48298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甲骨文</a:t>
            </a:r>
            <a:endParaRPr lang="zh-CN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7710" y="468698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600" b="1" dirty="0">
              <a:solidFill>
                <a:schemeClr val="tx2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>
          <a:xfrm>
            <a:off x="6715140" y="2285992"/>
            <a:ext cx="2214578" cy="3033433"/>
            <a:chOff x="6715140" y="2071678"/>
            <a:chExt cx="2016500" cy="2701462"/>
          </a:xfrm>
        </p:grpSpPr>
        <p:pic>
          <p:nvPicPr>
            <p:cNvPr id="11" name="图片 10" descr="QQ图片2017041513553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140" y="2071678"/>
              <a:ext cx="2016500" cy="19288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43768" y="4361998"/>
              <a:ext cx="1045384" cy="411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/>
                <a:t>楷   书  </a:t>
              </a:r>
              <a:endParaRPr lang="zh-CN" altLang="en-US" sz="2400" b="1" dirty="0"/>
            </a:p>
          </p:txBody>
        </p:sp>
      </p:grpSp>
      <p:pic>
        <p:nvPicPr>
          <p:cNvPr id="13" name="图片 12" descr="201501151444506987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428868"/>
            <a:ext cx="211064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2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7166"/>
            <a:ext cx="9144000" cy="6022428"/>
          </a:xfrm>
          <a:prstGeom prst="rect">
            <a:avLst/>
          </a:prstGeom>
        </p:spPr>
      </p:pic>
      <p:pic>
        <p:nvPicPr>
          <p:cNvPr id="2" name="30个汉字演变过程 00_02_46-00_03_0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515" y="246380"/>
            <a:ext cx="8168005" cy="557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内容占位符 24" descr="17M58PICS7z_1024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44" y="0"/>
            <a:ext cx="9083469" cy="6858000"/>
          </a:xfrm>
        </p:spPr>
      </p:pic>
      <p:grpSp>
        <p:nvGrpSpPr>
          <p:cNvPr id="23" name="组合 22"/>
          <p:cNvGrpSpPr/>
          <p:nvPr/>
        </p:nvGrpSpPr>
        <p:grpSpPr>
          <a:xfrm>
            <a:off x="500034" y="2357430"/>
            <a:ext cx="8429684" cy="3175977"/>
            <a:chOff x="500034" y="2357430"/>
            <a:chExt cx="8429684" cy="3175977"/>
          </a:xfrm>
        </p:grpSpPr>
        <p:grpSp>
          <p:nvGrpSpPr>
            <p:cNvPr id="22" name="组合 21"/>
            <p:cNvGrpSpPr/>
            <p:nvPr/>
          </p:nvGrpSpPr>
          <p:grpSpPr>
            <a:xfrm>
              <a:off x="6715140" y="2428868"/>
              <a:ext cx="2214578" cy="2905263"/>
              <a:chOff x="6715140" y="2071678"/>
              <a:chExt cx="2016500" cy="2587319"/>
            </a:xfrm>
          </p:grpSpPr>
          <p:pic>
            <p:nvPicPr>
              <p:cNvPr id="11" name="图片 10" descr="QQ图片2017041513553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15140" y="2071678"/>
                <a:ext cx="2016500" cy="192882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143768" y="4247855"/>
                <a:ext cx="1045384" cy="411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/>
                  <a:t>楷   书  </a:t>
                </a:r>
                <a:endParaRPr lang="zh-CN" altLang="en-US" sz="2400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00034" y="2385333"/>
              <a:ext cx="2357454" cy="3118758"/>
              <a:chOff x="500034" y="1888656"/>
              <a:chExt cx="2357454" cy="3118758"/>
            </a:xfrm>
          </p:grpSpPr>
          <p:pic>
            <p:nvPicPr>
              <p:cNvPr id="8" name="图片 7" descr="QQ图片20170415135538.png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034" y="1888656"/>
                <a:ext cx="1857600" cy="23976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71538" y="4503959"/>
                <a:ext cx="11079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/>
                  <a:t>甲骨文</a:t>
                </a:r>
                <a:endParaRPr lang="zh-CN" altLang="en-US" sz="2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254438" y="4361083"/>
                <a:ext cx="603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dirty="0" smtClean="0">
                    <a:solidFill>
                      <a:schemeClr val="tx2"/>
                    </a:solidFill>
                  </a:rPr>
                  <a:t>→</a:t>
                </a:r>
                <a:endParaRPr lang="zh-CN" altLang="en-US" sz="36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428860" y="2357430"/>
              <a:ext cx="2385812" cy="3175977"/>
              <a:chOff x="2578999" y="1989646"/>
              <a:chExt cx="2143249" cy="3038171"/>
            </a:xfrm>
          </p:grpSpPr>
          <p:pic>
            <p:nvPicPr>
              <p:cNvPr id="9" name="图片 8" descr="QQ图片20170415135516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8999" y="1989646"/>
                <a:ext cx="1857388" cy="239623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000364" y="4429132"/>
                <a:ext cx="9412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/>
                  <a:t>金  文</a:t>
                </a:r>
                <a:endParaRPr lang="zh-CN" altLang="en-US" sz="2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19198" y="4381486"/>
                <a:ext cx="603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dirty="0" smtClean="0">
                    <a:solidFill>
                      <a:schemeClr val="tx2"/>
                    </a:solidFill>
                  </a:rPr>
                  <a:t>→</a:t>
                </a:r>
                <a:endParaRPr lang="zh-CN" altLang="en-US" sz="36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4572000" y="2357430"/>
              <a:ext cx="2357666" cy="3075223"/>
              <a:chOff x="4643226" y="1857364"/>
              <a:chExt cx="2357666" cy="3075223"/>
            </a:xfrm>
          </p:grpSpPr>
          <p:pic>
            <p:nvPicPr>
              <p:cNvPr id="10" name="图片 9" descr="QQ图片20170415135525.png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3226" y="1857364"/>
                <a:ext cx="1857600" cy="23976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072066" y="4429132"/>
                <a:ext cx="9412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/>
                  <a:t>篆  书</a:t>
                </a:r>
                <a:endParaRPr lang="zh-CN" altLang="en-US" sz="24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97842" y="4286256"/>
                <a:ext cx="603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dirty="0" smtClean="0">
                    <a:solidFill>
                      <a:schemeClr val="tx2"/>
                    </a:solidFill>
                  </a:rPr>
                  <a:t>→</a:t>
                </a:r>
                <a:endParaRPr lang="zh-CN" altLang="en-US" sz="3600" b="1" dirty="0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24" name="图片 23" descr="201501151444506987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6" y="142852"/>
            <a:ext cx="211064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grpSp>
        <p:nvGrpSpPr>
          <p:cNvPr id="5" name="Group 17"/>
          <p:cNvGrpSpPr/>
          <p:nvPr/>
        </p:nvGrpSpPr>
        <p:grpSpPr bwMode="auto">
          <a:xfrm>
            <a:off x="4714876" y="1357298"/>
            <a:ext cx="2819400" cy="2644775"/>
            <a:chOff x="2592" y="240"/>
            <a:chExt cx="1776" cy="1666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9" name="图片 8" descr="多变的“木”IMG_100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642918"/>
            <a:ext cx="3756135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BCC177FAC88F97187D47234C1497349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1214422"/>
            <a:ext cx="3143272" cy="3072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978" y="0"/>
            <a:ext cx="9197013" cy="6858000"/>
          </a:xfrm>
          <a:prstGeom prst="rect">
            <a:avLst/>
          </a:prstGeom>
        </p:spPr>
      </p:pic>
      <p:pic>
        <p:nvPicPr>
          <p:cNvPr id="3" name="图片 2" descr="IMG_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1214422"/>
            <a:ext cx="2643174" cy="2834646"/>
          </a:xfrm>
          <a:prstGeom prst="rect">
            <a:avLst/>
          </a:prstGeom>
        </p:spPr>
      </p:pic>
      <p:pic>
        <p:nvPicPr>
          <p:cNvPr id="4" name="图片 3" descr="IMG_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5756" y="1214422"/>
            <a:ext cx="2789252" cy="2786082"/>
          </a:xfrm>
          <a:prstGeom prst="rect">
            <a:avLst/>
          </a:prstGeom>
        </p:spPr>
      </p:pic>
      <p:pic>
        <p:nvPicPr>
          <p:cNvPr id="5" name="图片 4" descr="IMG_13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84" y="1142984"/>
            <a:ext cx="2857496" cy="28574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7745" y="4657725"/>
            <a:ext cx="67297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>
                <a:cs typeface="宋体" panose="02010600030101010101" pitchFamily="2" charset="-122"/>
              </a:rPr>
              <a:t>①                        ②</a:t>
            </a:r>
            <a:r>
              <a:rPr lang="zh-CN" altLang="en-US" sz="3600">
                <a:cs typeface="宋体" panose="02010600030101010101" pitchFamily="2" charset="-122"/>
                <a:sym typeface="+mn-ea"/>
              </a:rPr>
              <a:t>                          ③</a:t>
            </a:r>
            <a:endParaRPr lang="zh-CN" altLang="en-US" sz="3600"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013" cy="6858000"/>
          </a:xfrm>
          <a:prstGeom prst="rect">
            <a:avLst/>
          </a:prstGeom>
        </p:spPr>
      </p:pic>
      <p:grpSp>
        <p:nvGrpSpPr>
          <p:cNvPr id="8" name="Group 17"/>
          <p:cNvGrpSpPr/>
          <p:nvPr/>
        </p:nvGrpSpPr>
        <p:grpSpPr bwMode="auto">
          <a:xfrm>
            <a:off x="857224" y="785794"/>
            <a:ext cx="2819400" cy="2644775"/>
            <a:chOff x="2592" y="240"/>
            <a:chExt cx="1776" cy="1666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4" name="图片 23" descr="多变的“木”IMG_100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927" y="428604"/>
            <a:ext cx="3385569" cy="37346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86248" y="357187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木字在左形窄长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6248" y="4120226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横画变短略上扬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6248" y="46434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一竖穿横要偏右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6248" y="514351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CC"/>
                </a:solidFill>
              </a:rPr>
              <a:t>长捺变点挂中央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572000" y="641349"/>
            <a:ext cx="2928958" cy="2787651"/>
            <a:chOff x="5143504" y="1428736"/>
            <a:chExt cx="2928958" cy="2787651"/>
          </a:xfrm>
        </p:grpSpPr>
        <p:grpSp>
          <p:nvGrpSpPr>
            <p:cNvPr id="18" name="Group 17"/>
            <p:cNvGrpSpPr/>
            <p:nvPr/>
          </p:nvGrpSpPr>
          <p:grpSpPr bwMode="auto">
            <a:xfrm>
              <a:off x="5143504" y="1571612"/>
              <a:ext cx="2819400" cy="2644775"/>
              <a:chOff x="2592" y="240"/>
              <a:chExt cx="1776" cy="1666"/>
            </a:xfrm>
          </p:grpSpPr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2592" y="240"/>
                <a:ext cx="1776" cy="166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zh-CN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2592" y="1073"/>
                <a:ext cx="177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3480" y="240"/>
                <a:ext cx="0" cy="166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9" name="图片 18" descr="IMG_1240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D9DEE4"/>
                </a:clrFrom>
                <a:clrTo>
                  <a:srgbClr val="D9DEE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1956">
              <a:off x="5429256" y="1428736"/>
              <a:ext cx="2643206" cy="2674446"/>
            </a:xfrm>
            <a:prstGeom prst="rect">
              <a:avLst/>
            </a:prstGeom>
          </p:spPr>
        </p:pic>
      </p:grpSp>
      <p:pic>
        <p:nvPicPr>
          <p:cNvPr id="32" name="图片 31" descr="17M58PICS7z_102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282" y="214290"/>
            <a:ext cx="9197013" cy="6858000"/>
          </a:xfrm>
          <a:prstGeom prst="rect">
            <a:avLst/>
          </a:prstGeom>
        </p:spPr>
      </p:pic>
      <p:grpSp>
        <p:nvGrpSpPr>
          <p:cNvPr id="39" name="Group 17"/>
          <p:cNvGrpSpPr/>
          <p:nvPr/>
        </p:nvGrpSpPr>
        <p:grpSpPr bwMode="auto">
          <a:xfrm>
            <a:off x="3357554" y="980074"/>
            <a:ext cx="3291593" cy="3449058"/>
            <a:chOff x="2592" y="240"/>
            <a:chExt cx="1776" cy="1666"/>
          </a:xfrm>
        </p:grpSpPr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592" y="240"/>
              <a:ext cx="1776" cy="16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>
                <a:solidFill>
                  <a:schemeClr val="bg1"/>
                </a:solidFill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>
              <a:off x="2592" y="1073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3480" y="240"/>
              <a:ext cx="0" cy="16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1" name="图片 30" descr="IMG_136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4EEEE"/>
              </a:clrFrom>
              <a:clrTo>
                <a:srgbClr val="F4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430" y="1000108"/>
            <a:ext cx="3071834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WPS 演示</Application>
  <PresentationFormat>全屏显示(4:3)</PresentationFormat>
  <Paragraphs>44</Paragraphs>
  <Slides>28</Slides>
  <Notes>1</Notes>
  <HiddenSlides>0</HiddenSlides>
  <MMClips>11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lenovo</cp:lastModifiedBy>
  <cp:revision>164</cp:revision>
  <dcterms:created xsi:type="dcterms:W3CDTF">2017-04-05T12:04:00Z</dcterms:created>
  <dcterms:modified xsi:type="dcterms:W3CDTF">2017-06-23T07:04:14Z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