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  <p:sldMasterId id="2147483716" r:id="rId3"/>
    <p:sldMasterId id="2147483730" r:id="rId4"/>
    <p:sldMasterId id="2147483744" r:id="rId5"/>
    <p:sldMasterId id="2147483758" r:id="rId6"/>
    <p:sldMasterId id="2147483772" r:id="rId7"/>
  </p:sldMasterIdLst>
  <p:notesMasterIdLst>
    <p:notesMasterId r:id="rId18"/>
  </p:notesMasterIdLst>
  <p:sldIdLst>
    <p:sldId id="365" r:id="rId8"/>
    <p:sldId id="366" r:id="rId9"/>
    <p:sldId id="358" r:id="rId10"/>
    <p:sldId id="367" r:id="rId11"/>
    <p:sldId id="359" r:id="rId12"/>
    <p:sldId id="360" r:id="rId13"/>
    <p:sldId id="361" r:id="rId14"/>
    <p:sldId id="368" r:id="rId15"/>
    <p:sldId id="364" r:id="rId16"/>
    <p:sldId id="363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31A8245-71A6-4610-8584-402F274E2F15}">
          <p14:sldIdLst/>
        </p14:section>
        <p14:section name="无标题节" id="{FE29A347-013D-45DC-9E31-FD2EA0CC3FF7}">
          <p14:sldIdLst>
            <p14:sldId id="365"/>
            <p14:sldId id="366"/>
            <p14:sldId id="358"/>
            <p14:sldId id="367"/>
            <p14:sldId id="359"/>
            <p14:sldId id="360"/>
            <p14:sldId id="361"/>
            <p14:sldId id="368"/>
            <p14:sldId id="364"/>
            <p14:sldId id="3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00"/>
    <a:srgbClr val="000066"/>
    <a:srgbClr val="FF6699"/>
    <a:srgbClr val="0000FF"/>
    <a:srgbClr val="FF0000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328" autoAdjust="0"/>
  </p:normalViewPr>
  <p:slideViewPr>
    <p:cSldViewPr>
      <p:cViewPr varScale="1">
        <p:scale>
          <a:sx n="67" d="100"/>
          <a:sy n="67" d="100"/>
        </p:scale>
        <p:origin x="-1512" y="-96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E69D992-741B-4057-943C-68C1ACD721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294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9D992-741B-4057-943C-68C1ACD72151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9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60DBF-94DE-46EB-8F2B-F40FB903B1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99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6C9D-05BA-4CB8-A0D4-2AEA029942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14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1B12F-339B-41B4-BD2C-254BB12839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681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6B936-1FF5-487C-B344-829E1D9F4F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545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60DBF-94DE-46EB-8F2B-F40FB903B1C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3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A5E8-DDE0-4845-8D23-979EF4DAF9B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2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2C9D0-5210-417D-9DEE-2FC63EDFE62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54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58D45-2A60-4DE2-A11D-ECE7D154868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0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83185-671B-4332-B9DC-7A6B53BEBB7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2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A2A1-622E-4C93-9E2F-CA5D3B70C8A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96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8480-2BE9-4B60-908C-D3089419832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1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A5E8-DDE0-4845-8D23-979EF4DAF9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15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8BE6-3770-4BB3-929D-D4681D14901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49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4271-3F2E-4506-B8F1-F685ED93504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52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6C9D-05BA-4CB8-A0D4-2AEA029942C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1B12F-339B-41B4-BD2C-254BB128396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06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6B936-1FF5-487C-B344-829E1D9F4F7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14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59BC2B-98FA-409F-B5FF-541E9C07CC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06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0D3E3-97B6-406C-82A8-9C37EC1157D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53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1CCF5-62CC-4A2C-B2C5-E5E8DDF4FF5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63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0DEEB-ED45-4A03-A995-E4DA349C7C8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33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5FA7D-405A-4DF7-9DE0-3742A23A450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1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2C9D0-5210-417D-9DEE-2FC63EDFE6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627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A5496-0747-4AD5-A707-D49A796E710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96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7F083-7B67-4CF5-AF16-819EF33CECC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9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9C736-E9D5-46B6-80F1-F5B65F2A2C9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22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FC4FC-DA9A-4871-B9AA-0BAC5DC98FD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04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7DD9-FB0B-45C2-B75B-AA0804C27F6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23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0289A-0DD9-4641-8156-8389F381D9B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24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3D86E-A147-4CC8-B15C-6F12EFB72A4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02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84623-4A4F-4A9F-BD46-02764178C61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20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DF4876-2182-424B-A204-6FD37D8E5A4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789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60DBF-94DE-46EB-8F2B-F40FB903B1C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8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58D45-2A60-4DE2-A11D-ECE7D15486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2977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A5E8-DDE0-4845-8D23-979EF4DAF9B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42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2C9D0-5210-417D-9DEE-2FC63EDFE62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18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58D45-2A60-4DE2-A11D-ECE7D154868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4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83185-671B-4332-B9DC-7A6B53BEBB7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868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A2A1-622E-4C93-9E2F-CA5D3B70C8A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26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8480-2BE9-4B60-908C-D3089419832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18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8BE6-3770-4BB3-929D-D4681D14901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816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4271-3F2E-4506-B8F1-F685ED93504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131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6C9D-05BA-4CB8-A0D4-2AEA029942C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446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1B12F-339B-41B4-BD2C-254BB128396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7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83185-671B-4332-B9DC-7A6B53BEBB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8520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6B936-1FF5-487C-B344-829E1D9F4F7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716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59BC2B-98FA-409F-B5FF-541E9C07CC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23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60DBF-94DE-46EB-8F2B-F40FB903B1C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61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A5E8-DDE0-4845-8D23-979EF4DAF9B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200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2C9D0-5210-417D-9DEE-2FC63EDFE62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960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58D45-2A60-4DE2-A11D-ECE7D154868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828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83185-671B-4332-B9DC-7A6B53BEBB7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947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A2A1-622E-4C93-9E2F-CA5D3B70C8A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577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8480-2BE9-4B60-908C-D3089419832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171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8BE6-3770-4BB3-929D-D4681D14901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A2A1-622E-4C93-9E2F-CA5D3B70C8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2535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4271-3F2E-4506-B8F1-F685ED93504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606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6C9D-05BA-4CB8-A0D4-2AEA029942C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555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1B12F-339B-41B4-BD2C-254BB128396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886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6B936-1FF5-487C-B344-829E1D9F4F7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055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59BC2B-98FA-409F-B5FF-541E9C07CC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41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60DBF-94DE-46EB-8F2B-F40FB903B1C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461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A5E8-DDE0-4845-8D23-979EF4DAF9B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106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2C9D0-5210-417D-9DEE-2FC63EDFE62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5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58D45-2A60-4DE2-A11D-ECE7D154868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027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83185-671B-4332-B9DC-7A6B53BEBB7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3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8480-2BE9-4B60-908C-D308941983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8088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A2A1-622E-4C93-9E2F-CA5D3B70C8A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87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8480-2BE9-4B60-908C-D3089419832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864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8BE6-3770-4BB3-929D-D4681D14901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85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4271-3F2E-4506-B8F1-F685ED93504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072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6C9D-05BA-4CB8-A0D4-2AEA029942C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493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1B12F-339B-41B4-BD2C-254BB128396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011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6B936-1FF5-487C-B344-829E1D9F4F7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26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59BC2B-98FA-409F-B5FF-541E9C07CC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332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60DBF-94DE-46EB-8F2B-F40FB903B1C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615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A5E8-DDE0-4845-8D23-979EF4DAF9B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8BE6-3770-4BB3-929D-D4681D1490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7512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2C9D0-5210-417D-9DEE-2FC63EDFE62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456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58D45-2A60-4DE2-A11D-ECE7D154868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746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83185-671B-4332-B9DC-7A6B53BEBB7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256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A2A1-622E-4C93-9E2F-CA5D3B70C8A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964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8480-2BE9-4B60-908C-D3089419832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920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8BE6-3770-4BB3-929D-D4681D14901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461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4271-3F2E-4506-B8F1-F685ED93504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958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6C9D-05BA-4CB8-A0D4-2AEA029942C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681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1B12F-339B-41B4-BD2C-254BB128396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38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6B936-1FF5-487C-B344-829E1D9F4F7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7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4271-3F2E-4506-B8F1-F685ED9350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46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6CF6833-503B-4366-9155-CBAC4A265E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6CF6833-503B-4366-9155-CBAC4A265EC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EA4EC24-D026-4AD7-81BB-72C0EB44421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6CF6833-503B-4366-9155-CBAC4A265EC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0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6CF6833-503B-4366-9155-CBAC4A265EC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6CF6833-503B-4366-9155-CBAC4A265EC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1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6CF6833-503B-4366-9155-CBAC4A265EC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6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2276475"/>
            <a:ext cx="7127875" cy="1470025"/>
          </a:xfrm>
        </p:spPr>
        <p:txBody>
          <a:bodyPr/>
          <a:lstStyle/>
          <a:p>
            <a:pPr eaLnBrk="1" hangingPunct="1"/>
            <a:r>
              <a:rPr lang="en-US" altLang="zh-CN" sz="6000" b="1" smtClean="0">
                <a:solidFill>
                  <a:srgbClr val="FFFF00"/>
                </a:solidFill>
                <a:latin typeface="Comic Sans MS" pitchFamily="66" charset="0"/>
              </a:rPr>
              <a:t>Unit 7 </a:t>
            </a:r>
            <a:br>
              <a:rPr lang="en-US" altLang="zh-CN" sz="6000" b="1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altLang="zh-CN" sz="6000" b="1" smtClean="0">
                <a:solidFill>
                  <a:srgbClr val="FFFF00"/>
                </a:solidFill>
                <a:latin typeface="Comic Sans MS" pitchFamily="66" charset="0"/>
              </a:rPr>
              <a:t>Chinese festivals</a:t>
            </a:r>
            <a:r>
              <a:rPr lang="en-US" altLang="zh-CN" b="1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altLang="zh-CN" b="1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altLang="zh-CN" sz="3600" b="1" smtClean="0">
                <a:solidFill>
                  <a:srgbClr val="FFFF00"/>
                </a:solidFill>
                <a:latin typeface="Comic Sans MS" pitchFamily="66" charset="0"/>
              </a:rPr>
              <a:t>(Story time)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84168" y="4581128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武进区城东小学</a:t>
            </a:r>
            <a:endParaRPr lang="en-US" altLang="zh-CN" sz="28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</a:rPr>
              <a:t>王礼蓝</a:t>
            </a:r>
          </a:p>
        </p:txBody>
      </p:sp>
    </p:spTree>
    <p:extLst>
      <p:ext uri="{BB962C8B-B14F-4D97-AF65-F5344CB8AC3E}">
        <p14:creationId xmlns:p14="http://schemas.microsoft.com/office/powerpoint/2010/main" val="965630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700338" y="571500"/>
            <a:ext cx="2778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95288" y="1268413"/>
            <a:ext cx="83534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</a:rPr>
              <a:t>1.Try to retell the story to your friends.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</a:rPr>
              <a:t>尝试把故事复述给你的朋友听。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</a:rPr>
              <a:t>2. Search more information about Chinese festivals from the Internet. Let’s discuss them next class.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</a:rPr>
              <a:t>通过网络搜寻更多有关中国节日的信息，让我们下一节课一起讨论吧。</a:t>
            </a:r>
          </a:p>
        </p:txBody>
      </p:sp>
      <p:pic>
        <p:nvPicPr>
          <p:cNvPr id="33796" name="矩形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652963"/>
            <a:ext cx="64008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843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内容占位符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247775"/>
          </a:xfrm>
        </p:spPr>
      </p:pic>
      <p:pic>
        <p:nvPicPr>
          <p:cNvPr id="7171" name="内容占位符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244600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内容占位符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内容占位符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0150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内容占位符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987925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内容占位符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234113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2988" y="188913"/>
            <a:ext cx="80756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400" b="1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aspects are mentioned</a:t>
            </a:r>
            <a:r>
              <a:rPr lang="en-US" altLang="zh-CN" sz="3600" b="1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story time? </a:t>
            </a:r>
            <a:r>
              <a:rPr lang="zh-CN" altLang="en-US" sz="2400" b="1" dirty="0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（文中提及了中国节日的哪几个方面？）</a:t>
            </a:r>
            <a:endParaRPr lang="zh-CN" altLang="en-US" sz="2800" b="1" dirty="0">
              <a:solidFill>
                <a:srgbClr val="FF6699"/>
              </a:solidFill>
              <a:latin typeface="宋体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63910" y="1453079"/>
            <a:ext cx="6840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zh-CN" sz="4400" b="1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endParaRPr lang="zh-CN" altLang="en-US" sz="4400" b="1" dirty="0">
              <a:solidFill>
                <a:srgbClr val="000000">
                  <a:lumMod val="65000"/>
                  <a:lumOff val="3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98898" y="2162944"/>
            <a:ext cx="77136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B. Legends</a:t>
            </a:r>
            <a:r>
              <a:rPr lang="zh-CN" altLang="en-US" sz="3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（传说）</a:t>
            </a:r>
            <a:endParaRPr lang="zh-CN" altLang="en-US" sz="2000" b="1" dirty="0">
              <a:solidFill>
                <a:srgbClr val="000000">
                  <a:lumMod val="65000"/>
                  <a:lumOff val="3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07530" y="2924944"/>
            <a:ext cx="79930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C. Food</a:t>
            </a:r>
            <a:endParaRPr lang="zh-CN" altLang="en-US" sz="3200" b="1" dirty="0">
              <a:solidFill>
                <a:srgbClr val="000000">
                  <a:lumMod val="65000"/>
                  <a:lumOff val="3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07704" y="3717032"/>
            <a:ext cx="87137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D. Background</a:t>
            </a:r>
            <a:r>
              <a:rPr lang="zh-CN" altLang="en-US" sz="3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（背景）</a:t>
            </a:r>
            <a:endParaRPr lang="zh-CN" altLang="en-US" b="1" dirty="0">
              <a:solidFill>
                <a:srgbClr val="000000">
                  <a:lumMod val="65000"/>
                  <a:lumOff val="3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63688" y="4497288"/>
            <a:ext cx="8496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E. Activities</a:t>
            </a:r>
            <a:r>
              <a:rPr lang="zh-CN" altLang="en-US" sz="3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（活动）</a:t>
            </a:r>
            <a:endParaRPr lang="zh-CN" altLang="en-US" sz="2000" b="1" dirty="0">
              <a:solidFill>
                <a:srgbClr val="000000">
                  <a:lumMod val="65000"/>
                  <a:lumOff val="3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07704" y="5259288"/>
            <a:ext cx="8424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F. Origins</a:t>
            </a:r>
            <a:r>
              <a:rPr lang="zh-CN" altLang="en-US" sz="3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（来源）</a:t>
            </a:r>
            <a:endParaRPr lang="zh-CN" altLang="en-US" sz="2000" b="1" dirty="0">
              <a:solidFill>
                <a:srgbClr val="000000">
                  <a:lumMod val="65000"/>
                  <a:lumOff val="3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240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图片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416800" cy="5414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48" name="ShockwaveFlash1" r:id="rId2" imgW="6060600" imgH="3915360"/>
        </mc:Choice>
        <mc:Fallback>
          <p:control name="ShockwaveFlash1" r:id="rId2" imgW="6060600" imgH="3915360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5100" y="1741488"/>
                  <a:ext cx="6059488" cy="3916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内容占位符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247775"/>
          </a:xfrm>
        </p:spPr>
      </p:pic>
      <p:pic>
        <p:nvPicPr>
          <p:cNvPr id="7171" name="内容占位符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244600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内容占位符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内容占位符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0150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内容占位符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987925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内容占位符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234113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2988" y="188913"/>
            <a:ext cx="80756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400" b="1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aspects</a:t>
            </a:r>
            <a:r>
              <a:rPr lang="zh-CN" altLang="en-US" sz="2400" b="1" dirty="0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（方面）</a:t>
            </a:r>
            <a:r>
              <a:rPr lang="en-US" altLang="zh-CN" sz="4000" b="1" dirty="0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mentioned</a:t>
            </a:r>
            <a:endParaRPr lang="en-US" altLang="zh-CN" sz="3600" b="1" dirty="0" smtClean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en-US" sz="2400" b="1" dirty="0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（提及）</a:t>
            </a:r>
            <a:r>
              <a:rPr lang="en-US" altLang="zh-CN" sz="2400" b="1" dirty="0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story time?</a:t>
            </a:r>
            <a:endParaRPr lang="zh-CN" altLang="en-US" sz="2800" b="1" dirty="0">
              <a:solidFill>
                <a:srgbClr val="FF6699"/>
              </a:solidFill>
              <a:latin typeface="宋体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63910" y="1453079"/>
            <a:ext cx="6840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zh-CN" sz="4400" b="1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endParaRPr lang="zh-CN" altLang="en-US" sz="4400" b="1" dirty="0">
              <a:solidFill>
                <a:srgbClr val="000000">
                  <a:lumMod val="65000"/>
                  <a:lumOff val="3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98898" y="2162944"/>
            <a:ext cx="77136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B. Legends</a:t>
            </a:r>
            <a:r>
              <a:rPr lang="zh-CN" altLang="en-US" sz="3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（传说）</a:t>
            </a:r>
            <a:endParaRPr lang="zh-CN" altLang="en-US" sz="2000" b="1" dirty="0">
              <a:solidFill>
                <a:srgbClr val="000000">
                  <a:lumMod val="65000"/>
                  <a:lumOff val="3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07530" y="2924944"/>
            <a:ext cx="79930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C. Food</a:t>
            </a:r>
            <a:endParaRPr lang="zh-CN" altLang="en-US" sz="3200" b="1" dirty="0">
              <a:solidFill>
                <a:srgbClr val="000000">
                  <a:lumMod val="65000"/>
                  <a:lumOff val="3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07704" y="3717032"/>
            <a:ext cx="87137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D. Background</a:t>
            </a:r>
            <a:r>
              <a:rPr lang="zh-CN" altLang="en-US" sz="3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（背景）</a:t>
            </a:r>
            <a:endParaRPr lang="zh-CN" altLang="en-US" b="1" dirty="0">
              <a:solidFill>
                <a:srgbClr val="000000">
                  <a:lumMod val="65000"/>
                  <a:lumOff val="3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63688" y="4497288"/>
            <a:ext cx="8496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E. Activities</a:t>
            </a:r>
            <a:r>
              <a:rPr lang="zh-CN" altLang="en-US" sz="3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（活动）</a:t>
            </a:r>
            <a:endParaRPr lang="zh-CN" altLang="en-US" sz="2000" b="1" dirty="0">
              <a:solidFill>
                <a:srgbClr val="000000">
                  <a:lumMod val="65000"/>
                  <a:lumOff val="3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07704" y="5259288"/>
            <a:ext cx="8424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F. Origins</a:t>
            </a:r>
            <a:r>
              <a:rPr lang="zh-CN" altLang="en-US" sz="32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cs typeface="Times New Roman" pitchFamily="18" charset="0"/>
              </a:rPr>
              <a:t>（来源）</a:t>
            </a:r>
            <a:endParaRPr lang="zh-CN" altLang="en-US" sz="2000" b="1" dirty="0">
              <a:solidFill>
                <a:srgbClr val="000000">
                  <a:lumMod val="65000"/>
                  <a:lumOff val="3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98" y="1573909"/>
            <a:ext cx="648072" cy="6380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86062"/>
            <a:ext cx="6524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14254"/>
            <a:ext cx="6524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420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0" y="0"/>
            <a:ext cx="9154319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2680" y="635204"/>
            <a:ext cx="7895704" cy="2073716"/>
            <a:chOff x="-155353" y="332656"/>
            <a:chExt cx="7895704" cy="2073716"/>
          </a:xfrm>
        </p:grpSpPr>
        <p:sp>
          <p:nvSpPr>
            <p:cNvPr id="2" name="TextBox 1"/>
            <p:cNvSpPr txBox="1"/>
            <p:nvPr/>
          </p:nvSpPr>
          <p:spPr>
            <a:xfrm>
              <a:off x="1686518" y="836712"/>
              <a:ext cx="60538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000000"/>
                  </a:solidFill>
                  <a:latin typeface="Comic Sans MS" pitchFamily="66" charset="0"/>
                </a:rPr>
                <a:t>If you want to learn more about festivals, what do you usually do?</a:t>
              </a:r>
              <a:endParaRPr lang="zh-CN" altLang="en-US" sz="32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353" y="332656"/>
              <a:ext cx="1872208" cy="1872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24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" y="44624"/>
            <a:ext cx="9180512" cy="724542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36512" y="836712"/>
            <a:ext cx="5832647" cy="1368152"/>
            <a:chOff x="812751" y="3356992"/>
            <a:chExt cx="6048672" cy="1368152"/>
          </a:xfrm>
        </p:grpSpPr>
        <p:sp>
          <p:nvSpPr>
            <p:cNvPr id="8" name="波形 7"/>
            <p:cNvSpPr/>
            <p:nvPr/>
          </p:nvSpPr>
          <p:spPr bwMode="auto">
            <a:xfrm>
              <a:off x="812751" y="3356992"/>
              <a:ext cx="6048672" cy="1368152"/>
            </a:xfrm>
            <a:prstGeom prst="wave">
              <a:avLst/>
            </a:prstGeom>
            <a:noFill/>
            <a:ln w="9525" cap="flat" cmpd="sng" algn="ctr">
              <a:solidFill>
                <a:srgbClr val="0000FF"/>
              </a:solidFill>
              <a:prstDash val="dashDot"/>
              <a:round/>
              <a:headEnd type="none" w="med" len="med"/>
              <a:tailEnd type="none" w="med" len="med"/>
            </a:ln>
          </p:spPr>
          <p:txBody>
            <a:bodyPr vert="horz" wrap="square" lIns="90000" tIns="46800" rIns="90000" bIns="4680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87624" y="3717032"/>
              <a:ext cx="5524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009900"/>
                  </a:solidFill>
                  <a:latin typeface="Comic Sans MS" pitchFamily="66" charset="0"/>
                </a:rPr>
                <a:t>Task 1 Learn new words</a:t>
              </a:r>
              <a:endParaRPr lang="zh-CN" altLang="en-US" sz="3200" b="1" dirty="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36512" y="2060848"/>
            <a:ext cx="5855417" cy="1080120"/>
            <a:chOff x="812751" y="3356992"/>
            <a:chExt cx="6048672" cy="1368152"/>
          </a:xfrm>
        </p:grpSpPr>
        <p:sp>
          <p:nvSpPr>
            <p:cNvPr id="12" name="波形 11"/>
            <p:cNvSpPr/>
            <p:nvPr/>
          </p:nvSpPr>
          <p:spPr bwMode="auto">
            <a:xfrm>
              <a:off x="812751" y="3356992"/>
              <a:ext cx="6048672" cy="1368152"/>
            </a:xfrm>
            <a:prstGeom prst="wave">
              <a:avLst/>
            </a:prstGeom>
            <a:noFill/>
            <a:ln w="9525" cap="flat" cmpd="sng" algn="ctr">
              <a:solidFill>
                <a:srgbClr val="0000FF"/>
              </a:solidFill>
              <a:prstDash val="dashDot"/>
              <a:round/>
              <a:headEnd type="none" w="med" len="med"/>
              <a:tailEnd type="none" w="med" len="med"/>
            </a:ln>
          </p:spPr>
          <p:txBody>
            <a:bodyPr vert="horz" wrap="square" lIns="90000" tIns="46800" rIns="90000" bIns="4680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87623" y="3717032"/>
              <a:ext cx="5673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009900"/>
                  </a:solidFill>
                  <a:latin typeface="Comic Sans MS" pitchFamily="66" charset="0"/>
                </a:rPr>
                <a:t>Task 2 Learn new phrases</a:t>
              </a:r>
              <a:endParaRPr lang="zh-CN" altLang="en-US" sz="3200" b="1" dirty="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-36512" y="3068960"/>
            <a:ext cx="5830885" cy="1193906"/>
            <a:chOff x="812751" y="3356992"/>
            <a:chExt cx="6048672" cy="1368152"/>
          </a:xfrm>
        </p:grpSpPr>
        <p:sp>
          <p:nvSpPr>
            <p:cNvPr id="15" name="波形 14"/>
            <p:cNvSpPr/>
            <p:nvPr/>
          </p:nvSpPr>
          <p:spPr bwMode="auto">
            <a:xfrm>
              <a:off x="812751" y="3356992"/>
              <a:ext cx="6048672" cy="1368152"/>
            </a:xfrm>
            <a:prstGeom prst="wave">
              <a:avLst/>
            </a:prstGeom>
            <a:noFill/>
            <a:ln w="9525" cap="flat" cmpd="sng" algn="ctr">
              <a:solidFill>
                <a:srgbClr val="0000FF"/>
              </a:solidFill>
              <a:prstDash val="dashDot"/>
              <a:round/>
              <a:headEnd type="none" w="med" len="med"/>
              <a:tailEnd type="none" w="med" len="med"/>
            </a:ln>
          </p:spPr>
          <p:txBody>
            <a:bodyPr vert="horz" wrap="square" lIns="90000" tIns="46800" rIns="90000" bIns="4680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87624" y="3717032"/>
              <a:ext cx="5456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009900"/>
                  </a:solidFill>
                  <a:latin typeface="Comic Sans MS" pitchFamily="66" charset="0"/>
                </a:rPr>
                <a:t>Task 3 Listen and repeat</a:t>
              </a:r>
              <a:endParaRPr lang="zh-CN" altLang="en-US" sz="3200" b="1" dirty="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-36512" y="4149080"/>
            <a:ext cx="6552726" cy="1380410"/>
            <a:chOff x="812751" y="3356992"/>
            <a:chExt cx="6795420" cy="1639237"/>
          </a:xfrm>
        </p:grpSpPr>
        <p:sp>
          <p:nvSpPr>
            <p:cNvPr id="18" name="波形 17"/>
            <p:cNvSpPr/>
            <p:nvPr/>
          </p:nvSpPr>
          <p:spPr bwMode="auto">
            <a:xfrm>
              <a:off x="812751" y="3356992"/>
              <a:ext cx="6048672" cy="1368152"/>
            </a:xfrm>
            <a:prstGeom prst="wave">
              <a:avLst/>
            </a:prstGeom>
            <a:noFill/>
            <a:ln w="9525" cap="flat" cmpd="sng" algn="ctr">
              <a:solidFill>
                <a:srgbClr val="0000FF"/>
              </a:solidFill>
              <a:prstDash val="dashDot"/>
              <a:round/>
              <a:headEnd type="none" w="med" len="med"/>
              <a:tailEnd type="none" w="med" len="med"/>
            </a:ln>
          </p:spPr>
          <p:txBody>
            <a:bodyPr vert="horz" wrap="square" lIns="90000" tIns="46800" rIns="90000" bIns="4680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87623" y="3717033"/>
              <a:ext cx="6420548" cy="1279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009900"/>
                  </a:solidFill>
                  <a:latin typeface="Comic Sans MS" pitchFamily="66" charset="0"/>
                </a:rPr>
                <a:t>Task 4 Find more about   festivals </a:t>
              </a:r>
              <a:endParaRPr lang="zh-CN" altLang="en-US" sz="3200" b="1" dirty="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-23363" y="44624"/>
            <a:ext cx="8699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Learn by yourselves</a:t>
            </a:r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（自主学习）</a:t>
            </a:r>
            <a:endParaRPr lang="zh-CN" alt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96136" y="908720"/>
            <a:ext cx="3347864" cy="4527793"/>
            <a:chOff x="5796136" y="908720"/>
            <a:chExt cx="3347864" cy="4527793"/>
          </a:xfrm>
        </p:grpSpPr>
        <p:sp>
          <p:nvSpPr>
            <p:cNvPr id="2" name="心形 1"/>
            <p:cNvSpPr/>
            <p:nvPr/>
          </p:nvSpPr>
          <p:spPr bwMode="auto">
            <a:xfrm>
              <a:off x="5796136" y="908720"/>
              <a:ext cx="3312368" cy="4527793"/>
            </a:xfrm>
            <a:prstGeom prst="heart">
              <a:avLst/>
            </a:prstGeom>
            <a:noFill/>
            <a:ln w="9525" cap="flat" cmpd="sng" algn="ctr">
              <a:solidFill>
                <a:srgbClr val="0000FF"/>
              </a:solidFill>
              <a:prstDash val="dashDot"/>
              <a:round/>
              <a:headEnd type="none" w="med" len="med"/>
              <a:tailEnd type="none" w="med" len="med"/>
            </a:ln>
          </p:spPr>
          <p:txBody>
            <a:bodyPr vert="horz" wrap="square" lIns="90000" tIns="46800" rIns="90000" bIns="4680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300192" y="1520788"/>
              <a:ext cx="2843808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latin typeface="Comic Sans MS" pitchFamily="66" charset="0"/>
                </a:rPr>
                <a:t>Tips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Comic Sans MS" pitchFamily="66" charset="0"/>
                </a:rPr>
                <a:t>：</a:t>
              </a:r>
              <a:endParaRPr lang="en-US" altLang="zh-CN" sz="2000" dirty="0" smtClean="0">
                <a:solidFill>
                  <a:srgbClr val="FF0000"/>
                </a:solidFill>
                <a:latin typeface="Comic Sans MS" pitchFamily="66" charset="0"/>
              </a:endParaRPr>
            </a:p>
            <a:p>
              <a:pPr marL="342900" indent="-342900">
                <a:buAutoNum type="arabicPeriod"/>
              </a:pPr>
              <a:r>
                <a:rPr lang="en-US" altLang="zh-CN" dirty="0" smtClean="0">
                  <a:latin typeface="Comic Sans MS" pitchFamily="66" charset="0"/>
                </a:rPr>
                <a:t>Use </a:t>
              </a:r>
              <a:r>
                <a:rPr lang="en-US" altLang="zh-CN" dirty="0" err="1" smtClean="0">
                  <a:latin typeface="Comic Sans MS" pitchFamily="66" charset="0"/>
                </a:rPr>
                <a:t>Youdao</a:t>
              </a:r>
              <a:r>
                <a:rPr lang="en-US" altLang="zh-CN" dirty="0" smtClean="0">
                  <a:latin typeface="Comic Sans MS" pitchFamily="66" charset="0"/>
                </a:rPr>
                <a:t> dictionary.</a:t>
              </a:r>
              <a:r>
                <a:rPr lang="zh-CN" altLang="en-US" dirty="0" smtClean="0"/>
                <a:t>（有道词典）</a:t>
              </a:r>
              <a:endParaRPr lang="en-US" altLang="zh-CN" dirty="0" smtClean="0"/>
            </a:p>
            <a:p>
              <a:pPr marL="342900" indent="-342900">
                <a:buAutoNum type="arabicPeriod"/>
              </a:pPr>
              <a:r>
                <a:rPr lang="en-US" altLang="zh-CN" dirty="0" smtClean="0">
                  <a:latin typeface="Comic Sans MS" pitchFamily="66" charset="0"/>
                </a:rPr>
                <a:t>Read after Nano Box</a:t>
              </a:r>
              <a:r>
                <a:rPr lang="en-US" altLang="zh-CN" dirty="0" smtClean="0"/>
                <a:t>. </a:t>
              </a:r>
              <a:r>
                <a:rPr lang="zh-CN" altLang="en-US" dirty="0" smtClean="0"/>
                <a:t>（纳米盒跟读）</a:t>
              </a:r>
              <a:endParaRPr lang="en-US" altLang="zh-CN" dirty="0" smtClean="0"/>
            </a:p>
            <a:p>
              <a:pPr marL="342900" indent="-342900">
                <a:buAutoNum type="arabicPeriod"/>
              </a:pPr>
              <a:r>
                <a:rPr lang="en-US" altLang="zh-CN" dirty="0" smtClean="0">
                  <a:latin typeface="Comic Sans MS" pitchFamily="66" charset="0"/>
                </a:rPr>
                <a:t>Surf on the Internet.</a:t>
              </a:r>
              <a:r>
                <a:rPr lang="zh-CN" altLang="en-US" dirty="0" smtClean="0"/>
                <a:t>（百度搜索）</a:t>
              </a:r>
              <a:endParaRPr lang="en-US" altLang="zh-CN" dirty="0" smtClean="0"/>
            </a:p>
            <a:p>
              <a:pPr marL="342900" indent="-342900">
                <a:buAutoNum type="arabicPeriod"/>
              </a:pPr>
              <a:r>
                <a:rPr lang="en-US" altLang="zh-CN" dirty="0" smtClean="0">
                  <a:latin typeface="Comic Sans MS" pitchFamily="66" charset="0"/>
                </a:rPr>
                <a:t>Discuss in groups</a:t>
              </a:r>
              <a:r>
                <a:rPr lang="en-US" altLang="zh-CN" dirty="0">
                  <a:latin typeface="Comic Sans MS" pitchFamily="66" charset="0"/>
                </a:rPr>
                <a:t>.</a:t>
              </a:r>
              <a:endParaRPr lang="en-US" altLang="zh-CN" dirty="0" smtClean="0">
                <a:latin typeface="Comic Sans MS" pitchFamily="66" charset="0"/>
              </a:endParaRPr>
            </a:p>
            <a:p>
              <a:pPr marL="342900" indent="-342900">
                <a:buAutoNum type="arabicPeriod"/>
              </a:pPr>
              <a:r>
                <a:rPr lang="en-US" altLang="zh-CN" dirty="0" smtClean="0">
                  <a:latin typeface="Comic Sans MS" pitchFamily="66" charset="0"/>
                </a:rPr>
                <a:t>Ask the teacher</a:t>
              </a:r>
              <a:r>
                <a:rPr lang="en-US" altLang="zh-CN" dirty="0" smtClean="0"/>
                <a:t>.</a:t>
              </a:r>
            </a:p>
            <a:p>
              <a:pPr marL="342900" indent="-342900">
                <a:buAutoNum type="arabicPeriod"/>
              </a:pP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20535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" y="0"/>
            <a:ext cx="9180512" cy="72454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36512" y="-27384"/>
            <a:ext cx="71264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54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Feeding back</a:t>
            </a:r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（成果反馈）</a:t>
            </a:r>
            <a:endParaRPr lang="zh-CN" alt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-36512" y="980728"/>
            <a:ext cx="5824350" cy="1418308"/>
            <a:chOff x="812751" y="3356992"/>
            <a:chExt cx="6533310" cy="1497103"/>
          </a:xfrm>
        </p:grpSpPr>
        <p:sp>
          <p:nvSpPr>
            <p:cNvPr id="21" name="波形 20"/>
            <p:cNvSpPr/>
            <p:nvPr/>
          </p:nvSpPr>
          <p:spPr bwMode="auto">
            <a:xfrm>
              <a:off x="812751" y="3356992"/>
              <a:ext cx="6048672" cy="1368152"/>
            </a:xfrm>
            <a:prstGeom prst="wave">
              <a:avLst/>
            </a:prstGeom>
            <a:noFill/>
            <a:ln w="9525" cap="flat" cmpd="sng" algn="ctr">
              <a:solidFill>
                <a:srgbClr val="0000FF"/>
              </a:solidFill>
              <a:prstDash val="dashDot"/>
              <a:round/>
              <a:headEnd type="none" w="med" len="med"/>
              <a:tailEnd type="none" w="med" len="med"/>
            </a:ln>
          </p:spPr>
          <p:txBody>
            <a:bodyPr vert="horz" wrap="square" lIns="90000" tIns="46800" rIns="90000" bIns="4680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87624" y="3717031"/>
              <a:ext cx="6158437" cy="113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009900"/>
                  </a:solidFill>
                  <a:latin typeface="Comic Sans MS" pitchFamily="66" charset="0"/>
                </a:rPr>
                <a:t>1. Match and say</a:t>
              </a:r>
              <a:r>
                <a:rPr lang="zh-CN" altLang="en-US" sz="2400" b="1" dirty="0" smtClean="0">
                  <a:solidFill>
                    <a:srgbClr val="009900"/>
                  </a:solidFill>
                  <a:latin typeface="Comic Sans MS" pitchFamily="66" charset="0"/>
                </a:rPr>
                <a:t>（</a:t>
              </a:r>
              <a:r>
                <a:rPr lang="zh-CN" altLang="en-US" sz="2400" b="1" dirty="0">
                  <a:solidFill>
                    <a:srgbClr val="009900"/>
                  </a:solidFill>
                  <a:latin typeface="Comic Sans MS" pitchFamily="66" charset="0"/>
                </a:rPr>
                <a:t>连线</a:t>
              </a:r>
              <a:r>
                <a:rPr lang="zh-CN" altLang="en-US" sz="2400" b="1" dirty="0" smtClean="0">
                  <a:solidFill>
                    <a:srgbClr val="009900"/>
                  </a:solidFill>
                  <a:latin typeface="Comic Sans MS" pitchFamily="66" charset="0"/>
                </a:rPr>
                <a:t>）</a:t>
              </a:r>
              <a:endParaRPr lang="zh-CN" altLang="en-US" sz="3200" b="1" dirty="0">
                <a:solidFill>
                  <a:srgbClr val="009900"/>
                </a:solidFill>
                <a:latin typeface="Comic Sans MS" pitchFamily="66" charset="0"/>
              </a:endParaRPr>
            </a:p>
            <a:p>
              <a:endParaRPr lang="zh-CN" altLang="en-US" sz="3200" b="1" dirty="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36512" y="2132856"/>
            <a:ext cx="5470845" cy="1296144"/>
            <a:chOff x="812751" y="3356992"/>
            <a:chExt cx="6048672" cy="1368152"/>
          </a:xfrm>
        </p:grpSpPr>
        <p:sp>
          <p:nvSpPr>
            <p:cNvPr id="24" name="波形 23"/>
            <p:cNvSpPr/>
            <p:nvPr/>
          </p:nvSpPr>
          <p:spPr bwMode="auto">
            <a:xfrm>
              <a:off x="812751" y="3356992"/>
              <a:ext cx="6048672" cy="1368152"/>
            </a:xfrm>
            <a:prstGeom prst="wave">
              <a:avLst/>
            </a:prstGeom>
            <a:noFill/>
            <a:ln w="9525" cap="flat" cmpd="sng" algn="ctr">
              <a:solidFill>
                <a:srgbClr val="0000FF"/>
              </a:solidFill>
              <a:prstDash val="dashDot"/>
              <a:round/>
              <a:headEnd type="none" w="med" len="med"/>
              <a:tailEnd type="none" w="med" len="med"/>
            </a:ln>
          </p:spPr>
          <p:txBody>
            <a:bodyPr vert="horz" wrap="square" lIns="90000" tIns="46800" rIns="90000" bIns="4680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87625" y="3717033"/>
              <a:ext cx="5456012" cy="617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009900"/>
                  </a:solidFill>
                  <a:latin typeface="Comic Sans MS" pitchFamily="66" charset="0"/>
                </a:rPr>
                <a:t>2. Fill and say</a:t>
              </a:r>
              <a:r>
                <a:rPr lang="zh-CN" altLang="en-US" sz="2400" b="1" dirty="0" smtClean="0">
                  <a:solidFill>
                    <a:srgbClr val="009900"/>
                  </a:solidFill>
                  <a:latin typeface="Comic Sans MS" pitchFamily="66" charset="0"/>
                </a:rPr>
                <a:t>（填空）</a:t>
              </a:r>
              <a:endParaRPr lang="zh-CN" altLang="en-US" sz="2400" b="1" dirty="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-36512" y="3284984"/>
            <a:ext cx="6192688" cy="1224136"/>
            <a:chOff x="812751" y="3356992"/>
            <a:chExt cx="6935811" cy="1368152"/>
          </a:xfrm>
        </p:grpSpPr>
        <p:sp>
          <p:nvSpPr>
            <p:cNvPr id="27" name="波形 26"/>
            <p:cNvSpPr/>
            <p:nvPr/>
          </p:nvSpPr>
          <p:spPr bwMode="auto">
            <a:xfrm>
              <a:off x="812751" y="3356992"/>
              <a:ext cx="6048672" cy="1368152"/>
            </a:xfrm>
            <a:prstGeom prst="wave">
              <a:avLst/>
            </a:prstGeom>
            <a:noFill/>
            <a:ln w="9525" cap="flat" cmpd="sng" algn="ctr">
              <a:solidFill>
                <a:srgbClr val="0000FF"/>
              </a:solidFill>
              <a:prstDash val="dashDot"/>
              <a:round/>
              <a:headEnd type="none" w="med" len="med"/>
              <a:tailEnd type="none" w="med" len="med"/>
            </a:ln>
          </p:spPr>
          <p:txBody>
            <a:bodyPr vert="horz" wrap="square" lIns="90000" tIns="46800" rIns="90000" bIns="4680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00783" y="3717032"/>
              <a:ext cx="6647779" cy="653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009900"/>
                  </a:solidFill>
                  <a:latin typeface="Comic Sans MS" pitchFamily="66" charset="0"/>
                </a:rPr>
                <a:t>3. Retell the story</a:t>
              </a:r>
              <a:r>
                <a:rPr lang="zh-CN" altLang="en-US" sz="2400" b="1" dirty="0" smtClean="0">
                  <a:solidFill>
                    <a:srgbClr val="009900"/>
                  </a:solidFill>
                  <a:latin typeface="Comic Sans MS" pitchFamily="66" charset="0"/>
                </a:rPr>
                <a:t>（复述）</a:t>
              </a:r>
              <a:endParaRPr lang="zh-CN" altLang="en-US" sz="2400" b="1" dirty="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-36512" y="4365104"/>
            <a:ext cx="6262932" cy="1368152"/>
            <a:chOff x="812751" y="3356992"/>
            <a:chExt cx="6924419" cy="1368152"/>
          </a:xfrm>
        </p:grpSpPr>
        <p:sp>
          <p:nvSpPr>
            <p:cNvPr id="30" name="波形 29"/>
            <p:cNvSpPr/>
            <p:nvPr/>
          </p:nvSpPr>
          <p:spPr bwMode="auto">
            <a:xfrm>
              <a:off x="812751" y="3356992"/>
              <a:ext cx="6048672" cy="1368152"/>
            </a:xfrm>
            <a:prstGeom prst="wave">
              <a:avLst/>
            </a:prstGeom>
            <a:noFill/>
            <a:ln w="9525" cap="flat" cmpd="sng" algn="ctr">
              <a:solidFill>
                <a:srgbClr val="0000FF"/>
              </a:solidFill>
              <a:prstDash val="dashDot"/>
              <a:round/>
              <a:headEnd type="none" w="med" len="med"/>
              <a:tailEnd type="none" w="med" len="med"/>
            </a:ln>
          </p:spPr>
          <p:txBody>
            <a:bodyPr vert="horz" wrap="square" lIns="90000" tIns="46800" rIns="90000" bIns="4680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87623" y="3717032"/>
              <a:ext cx="65495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009900"/>
                  </a:solidFill>
                  <a:latin typeface="Comic Sans MS" pitchFamily="66" charset="0"/>
                </a:rPr>
                <a:t>4. Supplement</a:t>
              </a:r>
              <a:r>
                <a:rPr lang="zh-CN" altLang="en-US" sz="2400" b="1" dirty="0" smtClean="0">
                  <a:solidFill>
                    <a:srgbClr val="009900"/>
                  </a:solidFill>
                  <a:latin typeface="Comic Sans MS" pitchFamily="66" charset="0"/>
                </a:rPr>
                <a:t>（补充）</a:t>
              </a:r>
              <a:endParaRPr lang="zh-CN" altLang="en-US" sz="3200" b="1" dirty="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796136" y="908720"/>
            <a:ext cx="3347864" cy="4527793"/>
            <a:chOff x="5796136" y="908720"/>
            <a:chExt cx="3347864" cy="4527793"/>
          </a:xfrm>
        </p:grpSpPr>
        <p:sp>
          <p:nvSpPr>
            <p:cNvPr id="17" name="心形 16"/>
            <p:cNvSpPr/>
            <p:nvPr/>
          </p:nvSpPr>
          <p:spPr bwMode="auto">
            <a:xfrm>
              <a:off x="5796136" y="908720"/>
              <a:ext cx="3312368" cy="4527793"/>
            </a:xfrm>
            <a:prstGeom prst="heart">
              <a:avLst/>
            </a:prstGeom>
            <a:noFill/>
            <a:ln w="9525" cap="flat" cmpd="sng" algn="ctr">
              <a:solidFill>
                <a:srgbClr val="0000FF"/>
              </a:solidFill>
              <a:prstDash val="dashDot"/>
              <a:round/>
              <a:headEnd type="none" w="med" len="med"/>
              <a:tailEnd type="none" w="med" len="med"/>
            </a:ln>
          </p:spPr>
          <p:txBody>
            <a:bodyPr vert="horz" wrap="square" lIns="90000" tIns="46800" rIns="90000" bIns="4680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03640" y="1620825"/>
              <a:ext cx="324036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Comic Sans MS" pitchFamily="66" charset="0"/>
                </a:rPr>
                <a:t>Tips</a:t>
              </a:r>
              <a:r>
                <a:rPr lang="zh-CN" altLang="en-US" dirty="0" smtClean="0">
                  <a:solidFill>
                    <a:srgbClr val="FF0000"/>
                  </a:solidFill>
                  <a:latin typeface="Comic Sans MS" pitchFamily="66" charset="0"/>
                </a:rPr>
                <a:t>：</a:t>
              </a:r>
              <a:endParaRPr lang="en-US" altLang="zh-CN" dirty="0" smtClean="0">
                <a:solidFill>
                  <a:srgbClr val="FF0000"/>
                </a:solidFill>
                <a:latin typeface="Comic Sans MS" pitchFamily="66" charset="0"/>
              </a:endParaRPr>
            </a:p>
            <a:p>
              <a:r>
                <a:rPr lang="en-US" altLang="zh-CN" dirty="0" smtClean="0">
                  <a:latin typeface="Comic Sans MS" pitchFamily="66" charset="0"/>
                </a:rPr>
                <a:t>1. </a:t>
              </a:r>
              <a:r>
                <a:rPr lang="en-US" altLang="zh-CN" sz="2000" dirty="0" smtClean="0">
                  <a:latin typeface="Comic Sans MS" pitchFamily="66" charset="0"/>
                </a:rPr>
                <a:t>The learning paper is in QQ file.</a:t>
              </a:r>
            </a:p>
            <a:p>
              <a:r>
                <a:rPr lang="zh-CN" altLang="en-US" dirty="0" smtClean="0">
                  <a:latin typeface="Comic Sans MS" pitchFamily="66" charset="0"/>
                </a:rPr>
                <a:t>（学习单在</a:t>
              </a:r>
              <a:r>
                <a:rPr lang="en-US" altLang="zh-CN" dirty="0" err="1" smtClean="0">
                  <a:latin typeface="Comic Sans MS" pitchFamily="66" charset="0"/>
                </a:rPr>
                <a:t>qq</a:t>
              </a:r>
              <a:r>
                <a:rPr lang="zh-CN" altLang="en-US" dirty="0" smtClean="0">
                  <a:latin typeface="Comic Sans MS" pitchFamily="66" charset="0"/>
                </a:rPr>
                <a:t>文件中）</a:t>
              </a:r>
              <a:endParaRPr lang="en-US" altLang="zh-CN" dirty="0" smtClean="0">
                <a:latin typeface="Comic Sans MS" pitchFamily="66" charset="0"/>
              </a:endParaRPr>
            </a:p>
            <a:p>
              <a:r>
                <a:rPr lang="en-US" altLang="zh-CN" dirty="0" smtClean="0">
                  <a:latin typeface="Comic Sans MS" pitchFamily="66" charset="0"/>
                </a:rPr>
                <a:t>2. </a:t>
              </a:r>
              <a:r>
                <a:rPr lang="en-US" altLang="zh-CN" sz="2000" dirty="0" smtClean="0">
                  <a:latin typeface="Comic Sans MS" pitchFamily="66" charset="0"/>
                </a:rPr>
                <a:t>Choose one way to give a feedback</a:t>
              </a:r>
              <a:r>
                <a:rPr lang="en-US" altLang="zh-CN" sz="2000" dirty="0" smtClean="0"/>
                <a:t>.</a:t>
              </a:r>
            </a:p>
            <a:p>
              <a:r>
                <a:rPr lang="zh-CN" altLang="en-US" dirty="0" smtClean="0"/>
                <a:t>（选择一种方式反馈）</a:t>
              </a:r>
              <a:endParaRPr lang="en-US" altLang="zh-CN" dirty="0" smtClean="0"/>
            </a:p>
            <a:p>
              <a:pPr marL="342900" indent="-342900">
                <a:buAutoNum type="arabicPeriod"/>
              </a:pP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531281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" y="0"/>
            <a:ext cx="9180512" cy="72454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7504" y="434281"/>
            <a:ext cx="71264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54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Challenging time</a:t>
            </a:r>
            <a:endParaRPr lang="zh-CN" altLang="en-US" sz="24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16397" y="1628800"/>
            <a:ext cx="6138131" cy="1368152"/>
            <a:chOff x="812751" y="3356992"/>
            <a:chExt cx="6786437" cy="1368152"/>
          </a:xfrm>
        </p:grpSpPr>
        <p:sp>
          <p:nvSpPr>
            <p:cNvPr id="30" name="波形 29"/>
            <p:cNvSpPr/>
            <p:nvPr/>
          </p:nvSpPr>
          <p:spPr bwMode="auto">
            <a:xfrm>
              <a:off x="812751" y="3356992"/>
              <a:ext cx="6048672" cy="1368152"/>
            </a:xfrm>
            <a:prstGeom prst="wave">
              <a:avLst/>
            </a:prstGeom>
            <a:noFill/>
            <a:ln w="9525" cap="flat" cmpd="sng" algn="ctr">
              <a:solidFill>
                <a:srgbClr val="0000FF"/>
              </a:solidFill>
              <a:prstDash val="dashDot"/>
              <a:round/>
              <a:headEnd type="none" w="med" len="med"/>
              <a:tailEnd type="none" w="med" len="med"/>
            </a:ln>
          </p:spPr>
          <p:txBody>
            <a:bodyPr vert="horz" wrap="square" lIns="90000" tIns="46800" rIns="90000" bIns="46800" numCol="1" rtlCol="0" anchor="t" anchorCtr="0" compatLnSpc="1"/>
            <a:lstStyle/>
            <a:p>
              <a:pPr>
                <a:buFontTx/>
                <a:buNone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49641" y="3710018"/>
              <a:ext cx="65495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rgbClr val="009900"/>
                  </a:solidFill>
                  <a:latin typeface="Comic Sans MS" pitchFamily="66" charset="0"/>
                </a:rPr>
                <a:t> Draw </a:t>
              </a:r>
              <a:r>
                <a:rPr lang="en-US" altLang="zh-CN" sz="3200" b="1" dirty="0" smtClean="0">
                  <a:solidFill>
                    <a:srgbClr val="009900"/>
                  </a:solidFill>
                  <a:latin typeface="Comic Sans MS" pitchFamily="66" charset="0"/>
                </a:rPr>
                <a:t>a </a:t>
              </a:r>
              <a:r>
                <a:rPr lang="en-US" altLang="zh-CN" sz="3200" b="1" dirty="0" err="1" smtClean="0">
                  <a:solidFill>
                    <a:srgbClr val="009900"/>
                  </a:solidFill>
                  <a:latin typeface="Comic Sans MS" pitchFamily="66" charset="0"/>
                </a:rPr>
                <a:t>mindmap</a:t>
              </a:r>
              <a:r>
                <a:rPr lang="zh-CN" altLang="en-US" sz="2400" b="1" dirty="0" smtClean="0">
                  <a:solidFill>
                    <a:srgbClr val="009900"/>
                  </a:solidFill>
                  <a:latin typeface="Comic Sans MS" pitchFamily="66" charset="0"/>
                </a:rPr>
                <a:t>（思维导图）</a:t>
              </a:r>
              <a:endParaRPr lang="zh-CN" altLang="en-US" sz="3200" b="1" dirty="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5873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9" descr="45012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1650"/>
            <a:ext cx="71882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21"/>
          <p:cNvSpPr txBox="1">
            <a:spLocks noChangeArrowheads="1"/>
          </p:cNvSpPr>
          <p:nvPr/>
        </p:nvSpPr>
        <p:spPr bwMode="auto">
          <a:xfrm>
            <a:off x="1403350" y="476250"/>
            <a:ext cx="180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755650" y="0"/>
            <a:ext cx="766445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800" b="1" smtClean="0">
              <a:solidFill>
                <a:srgbClr val="FF3399"/>
              </a:solidFill>
              <a:ea typeface="楷体_GB2312" pitchFamily="49" charset="-122"/>
            </a:endParaRPr>
          </a:p>
          <a:p>
            <a:pPr eaLnBrk="1" hangingPunct="1"/>
            <a:r>
              <a:rPr lang="en-US" altLang="zh-CN" sz="2400" b="1" smtClean="0">
                <a:solidFill>
                  <a:srgbClr val="FF3399"/>
                </a:solidFill>
                <a:ea typeface="楷体_GB2312" pitchFamily="49" charset="-122"/>
              </a:rPr>
              <a:t>Most Chinese festivals </a:t>
            </a:r>
            <a:r>
              <a:rPr lang="en-US" altLang="zh-CN" sz="2400" b="1" i="1" smtClean="0">
                <a:solidFill>
                  <a:srgbClr val="FF3399"/>
                </a:solidFill>
              </a:rPr>
              <a:t>lay stress on family reunion.</a:t>
            </a:r>
          </a:p>
          <a:p>
            <a:pPr eaLnBrk="1" hangingPunct="1"/>
            <a:r>
              <a:rPr lang="zh-CN" altLang="en-US" sz="2400" b="1" smtClean="0">
                <a:solidFill>
                  <a:srgbClr val="FF3399"/>
                </a:solidFill>
              </a:rPr>
              <a:t>绝大多数中国节日注重家庭团聚。</a:t>
            </a:r>
            <a:endParaRPr lang="en-US" altLang="zh-CN" sz="2400" b="1" i="1" smtClean="0">
              <a:solidFill>
                <a:srgbClr val="FF3399"/>
              </a:solidFill>
            </a:endParaRPr>
          </a:p>
          <a:p>
            <a:pPr eaLnBrk="1" hangingPunct="1"/>
            <a:endParaRPr lang="en-US" altLang="zh-CN" sz="2400" b="1" i="1" smtClean="0">
              <a:solidFill>
                <a:srgbClr val="FF3399"/>
              </a:solidFill>
            </a:endParaRPr>
          </a:p>
          <a:p>
            <a:pPr eaLnBrk="1" hangingPunct="1"/>
            <a:endParaRPr lang="en-US" altLang="zh-CN" sz="2400" b="1" smtClean="0">
              <a:solidFill>
                <a:srgbClr val="FF3399"/>
              </a:solidFill>
              <a:ea typeface="楷体_GB2312" pitchFamily="49" charset="-122"/>
            </a:endParaRP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755650" y="0"/>
            <a:ext cx="646271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800" b="1" smtClean="0">
              <a:solidFill>
                <a:srgbClr val="FF3399"/>
              </a:solidFill>
              <a:ea typeface="楷体_GB2312" pitchFamily="49" charset="-122"/>
            </a:endParaRPr>
          </a:p>
          <a:p>
            <a:pPr eaLnBrk="1" hangingPunct="1"/>
            <a:endParaRPr lang="zh-CN" altLang="en-US" sz="2400" b="1" i="1" smtClean="0">
              <a:solidFill>
                <a:srgbClr val="FF3399"/>
              </a:solidFill>
            </a:endParaRPr>
          </a:p>
          <a:p>
            <a:pPr eaLnBrk="1" hangingPunct="1"/>
            <a:endParaRPr lang="en-US" altLang="zh-CN" sz="2400" b="1" smtClean="0">
              <a:solidFill>
                <a:srgbClr val="FF3399"/>
              </a:solidFill>
              <a:ea typeface="楷体_GB2312" pitchFamily="49" charset="-122"/>
            </a:endParaRPr>
          </a:p>
        </p:txBody>
      </p:sp>
      <p:pic>
        <p:nvPicPr>
          <p:cNvPr id="28678" name="Picture 38" descr="sy_668302449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27200"/>
            <a:ext cx="72009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95" name="Text Box 39"/>
          <p:cNvSpPr txBox="1">
            <a:spLocks noChangeArrowheads="1"/>
          </p:cNvSpPr>
          <p:nvPr/>
        </p:nvSpPr>
        <p:spPr bwMode="auto">
          <a:xfrm>
            <a:off x="827088" y="0"/>
            <a:ext cx="648017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800" b="1" smtClean="0">
              <a:solidFill>
                <a:srgbClr val="FF3399"/>
              </a:solidFill>
              <a:ea typeface="楷体_GB2312" pitchFamily="49" charset="-122"/>
            </a:endParaRPr>
          </a:p>
          <a:p>
            <a:pPr eaLnBrk="1" hangingPunct="1"/>
            <a:r>
              <a:rPr lang="en-US" altLang="zh-CN" sz="2400" b="1" smtClean="0">
                <a:solidFill>
                  <a:srgbClr val="FF3399"/>
                </a:solidFill>
              </a:rPr>
              <a:t>Because home is the most important place.</a:t>
            </a:r>
          </a:p>
          <a:p>
            <a:pPr eaLnBrk="1" hangingPunct="1"/>
            <a:r>
              <a:rPr lang="zh-CN" altLang="en-US" sz="2400" b="1" smtClean="0">
                <a:solidFill>
                  <a:srgbClr val="FF3399"/>
                </a:solidFill>
              </a:rPr>
              <a:t>因为家是最重要的地方。</a:t>
            </a:r>
            <a:endParaRPr lang="zh-CN" altLang="en-US" sz="2400" b="1" i="1" smtClean="0">
              <a:solidFill>
                <a:srgbClr val="FF3399"/>
              </a:solidFill>
            </a:endParaRPr>
          </a:p>
          <a:p>
            <a:pPr eaLnBrk="1" hangingPunct="1"/>
            <a:endParaRPr lang="en-US" altLang="zh-CN" sz="2400" b="1" i="1" smtClean="0">
              <a:solidFill>
                <a:srgbClr val="FF3399"/>
              </a:solidFill>
            </a:endParaRPr>
          </a:p>
          <a:p>
            <a:pPr eaLnBrk="1" hangingPunct="1"/>
            <a:endParaRPr lang="en-US" altLang="zh-CN" sz="2400" b="1" smtClean="0">
              <a:solidFill>
                <a:srgbClr val="FF3399"/>
              </a:solidFill>
              <a:ea typeface="楷体_GB2312" pitchFamily="49" charset="-122"/>
            </a:endParaRPr>
          </a:p>
        </p:txBody>
      </p:sp>
      <p:pic>
        <p:nvPicPr>
          <p:cNvPr id="28680" name="Picture 40" descr="u=1794382875,3430467930&amp;fm=23&amp;g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2009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97" name="Text Box 41"/>
          <p:cNvSpPr txBox="1">
            <a:spLocks noChangeArrowheads="1"/>
          </p:cNvSpPr>
          <p:nvPr/>
        </p:nvSpPr>
        <p:spPr bwMode="auto">
          <a:xfrm>
            <a:off x="755650" y="0"/>
            <a:ext cx="648017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800" b="1" smtClean="0">
              <a:solidFill>
                <a:srgbClr val="FF3399"/>
              </a:solidFill>
              <a:ea typeface="楷体_GB2312" pitchFamily="49" charset="-122"/>
            </a:endParaRPr>
          </a:p>
          <a:p>
            <a:pPr eaLnBrk="1" hangingPunct="1"/>
            <a:r>
              <a:rPr lang="en-US" altLang="zh-CN" sz="2400" b="1" smtClean="0">
                <a:solidFill>
                  <a:srgbClr val="FF3399"/>
                </a:solidFill>
              </a:rPr>
              <a:t>Families’ smiles are our true happiness.</a:t>
            </a:r>
          </a:p>
          <a:p>
            <a:pPr eaLnBrk="1" hangingPunct="1"/>
            <a:r>
              <a:rPr lang="zh-CN" altLang="en-US" sz="2400" b="1" smtClean="0">
                <a:solidFill>
                  <a:srgbClr val="FF3399"/>
                </a:solidFill>
              </a:rPr>
              <a:t>家人的笑容才是我们真正的幸福。</a:t>
            </a:r>
            <a:endParaRPr lang="zh-CN" altLang="en-US" sz="2400" b="1" i="1" smtClean="0">
              <a:solidFill>
                <a:srgbClr val="FF3399"/>
              </a:solidFill>
            </a:endParaRPr>
          </a:p>
          <a:p>
            <a:pPr eaLnBrk="1" hangingPunct="1"/>
            <a:endParaRPr lang="en-US" altLang="zh-CN" sz="2400" b="1" i="1" smtClean="0">
              <a:solidFill>
                <a:srgbClr val="FF3399"/>
              </a:solidFill>
            </a:endParaRPr>
          </a:p>
          <a:p>
            <a:pPr eaLnBrk="1" hangingPunct="1"/>
            <a:endParaRPr lang="en-US" altLang="zh-CN" sz="2400" b="1" smtClean="0">
              <a:solidFill>
                <a:srgbClr val="FF3399"/>
              </a:solidFill>
              <a:ea typeface="楷体_GB2312" pitchFamily="49" charset="-122"/>
            </a:endParaRPr>
          </a:p>
        </p:txBody>
      </p:sp>
      <p:pic>
        <p:nvPicPr>
          <p:cNvPr id="28682" name="Picture 42" descr="12978810008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76200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99" name="Text Box 43"/>
          <p:cNvSpPr txBox="1">
            <a:spLocks noChangeArrowheads="1"/>
          </p:cNvSpPr>
          <p:nvPr/>
        </p:nvSpPr>
        <p:spPr bwMode="auto">
          <a:xfrm>
            <a:off x="755650" y="0"/>
            <a:ext cx="712946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800" b="1" smtClean="0">
              <a:solidFill>
                <a:srgbClr val="FF3399"/>
              </a:solidFill>
              <a:ea typeface="楷体_GB2312" pitchFamily="49" charset="-122"/>
            </a:endParaRPr>
          </a:p>
          <a:p>
            <a:pPr eaLnBrk="1" hangingPunct="1"/>
            <a:r>
              <a:rPr lang="en-US" altLang="zh-CN" sz="2400" b="1" smtClean="0">
                <a:solidFill>
                  <a:srgbClr val="FF3399"/>
                </a:solidFill>
              </a:rPr>
              <a:t>We should spend more time on our families.</a:t>
            </a:r>
          </a:p>
          <a:p>
            <a:pPr eaLnBrk="1" hangingPunct="1"/>
            <a:r>
              <a:rPr lang="zh-CN" altLang="en-US" sz="2400" b="1" smtClean="0">
                <a:solidFill>
                  <a:srgbClr val="FF3399"/>
                </a:solidFill>
              </a:rPr>
              <a:t>我们应该多花时间陪伴我们的家人。</a:t>
            </a:r>
            <a:endParaRPr lang="zh-CN" altLang="en-US" sz="2400" b="1" i="1" smtClean="0">
              <a:solidFill>
                <a:srgbClr val="FF3399"/>
              </a:solidFill>
            </a:endParaRPr>
          </a:p>
          <a:p>
            <a:pPr eaLnBrk="1" hangingPunct="1"/>
            <a:endParaRPr lang="en-US" altLang="zh-CN" sz="2400" b="1" i="1" smtClean="0">
              <a:solidFill>
                <a:srgbClr val="FF3399"/>
              </a:solidFill>
            </a:endParaRPr>
          </a:p>
          <a:p>
            <a:pPr eaLnBrk="1" hangingPunct="1"/>
            <a:endParaRPr lang="en-US" altLang="zh-CN" sz="2400" b="1" smtClean="0">
              <a:solidFill>
                <a:srgbClr val="FF3399"/>
              </a:solidFill>
              <a:ea typeface="楷体_GB2312" pitchFamily="49" charset="-122"/>
            </a:endParaRPr>
          </a:p>
        </p:txBody>
      </p:sp>
      <p:pic>
        <p:nvPicPr>
          <p:cNvPr id="28684" name="Picture 44" descr="133z42420620-5525c35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554513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01" name="Text Box 45"/>
          <p:cNvSpPr txBox="1">
            <a:spLocks noChangeArrowheads="1"/>
          </p:cNvSpPr>
          <p:nvPr/>
        </p:nvSpPr>
        <p:spPr bwMode="auto">
          <a:xfrm>
            <a:off x="684213" y="0"/>
            <a:ext cx="7129462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800" b="1" smtClean="0">
              <a:solidFill>
                <a:srgbClr val="FF3399"/>
              </a:solidFill>
              <a:ea typeface="楷体_GB2312" pitchFamily="49" charset="-122"/>
            </a:endParaRPr>
          </a:p>
          <a:p>
            <a:pPr eaLnBrk="1" hangingPunct="1"/>
            <a:r>
              <a:rPr lang="en-US" altLang="zh-CN" sz="2400" b="1" smtClean="0">
                <a:solidFill>
                  <a:srgbClr val="FF3399"/>
                </a:solidFill>
              </a:rPr>
              <a:t>When  we grow up,  parents are growing old.</a:t>
            </a:r>
          </a:p>
          <a:p>
            <a:pPr eaLnBrk="1" hangingPunct="1"/>
            <a:r>
              <a:rPr lang="zh-CN" altLang="en-US" sz="2400" b="1" smtClean="0">
                <a:solidFill>
                  <a:srgbClr val="FF3399"/>
                </a:solidFill>
              </a:rPr>
              <a:t>当我们长大的同时，父母在渐渐老去。</a:t>
            </a:r>
            <a:endParaRPr lang="en-US" altLang="zh-CN" sz="2400" b="1" i="1" smtClean="0">
              <a:solidFill>
                <a:srgbClr val="FF3399"/>
              </a:solidFill>
            </a:endParaRPr>
          </a:p>
          <a:p>
            <a:pPr eaLnBrk="1" hangingPunct="1"/>
            <a:endParaRPr lang="en-US" altLang="zh-CN" sz="2400" b="1" i="1" smtClean="0">
              <a:solidFill>
                <a:srgbClr val="FF3399"/>
              </a:solidFill>
            </a:endParaRPr>
          </a:p>
          <a:p>
            <a:pPr eaLnBrk="1" hangingPunct="1"/>
            <a:endParaRPr lang="en-US" altLang="zh-CN" sz="2400" b="1" smtClean="0">
              <a:solidFill>
                <a:srgbClr val="FF3399"/>
              </a:solidFill>
              <a:ea typeface="楷体_GB2312" pitchFamily="49" charset="-122"/>
            </a:endParaRPr>
          </a:p>
        </p:txBody>
      </p:sp>
      <p:pic>
        <p:nvPicPr>
          <p:cNvPr id="28686" name="Picture 46" descr="a9r7p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748982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03" name="Text Box 47"/>
          <p:cNvSpPr txBox="1">
            <a:spLocks noChangeArrowheads="1"/>
          </p:cNvSpPr>
          <p:nvPr/>
        </p:nvSpPr>
        <p:spPr bwMode="auto">
          <a:xfrm>
            <a:off x="1000125" y="357188"/>
            <a:ext cx="7129463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800" b="1" smtClean="0">
              <a:solidFill>
                <a:srgbClr val="FF3399"/>
              </a:solidFill>
              <a:ea typeface="楷体_GB2312" pitchFamily="49" charset="-122"/>
            </a:endParaRPr>
          </a:p>
          <a:p>
            <a:pPr eaLnBrk="1" hangingPunct="1"/>
            <a:r>
              <a:rPr lang="en-US" altLang="zh-CN" sz="2400" b="1" smtClean="0">
                <a:solidFill>
                  <a:srgbClr val="FF3399"/>
                </a:solidFill>
              </a:rPr>
              <a:t>Life is limited, but our love is unlimited.</a:t>
            </a:r>
          </a:p>
          <a:p>
            <a:pPr eaLnBrk="1" hangingPunct="1"/>
            <a:r>
              <a:rPr lang="zh-CN" altLang="en-US" sz="2400" b="1" smtClean="0">
                <a:solidFill>
                  <a:srgbClr val="FF3399"/>
                </a:solidFill>
              </a:rPr>
              <a:t>生命有限而爱无限。</a:t>
            </a:r>
            <a:endParaRPr lang="zh-CN" altLang="en-US" sz="2400" b="1" i="1" smtClean="0">
              <a:solidFill>
                <a:srgbClr val="FF3399"/>
              </a:solidFill>
            </a:endParaRPr>
          </a:p>
          <a:p>
            <a:pPr eaLnBrk="1" hangingPunct="1"/>
            <a:endParaRPr lang="en-US" altLang="zh-CN" sz="2400" b="1" i="1" smtClean="0">
              <a:solidFill>
                <a:srgbClr val="FF3399"/>
              </a:solidFill>
            </a:endParaRPr>
          </a:p>
          <a:p>
            <a:pPr eaLnBrk="1" hangingPunct="1"/>
            <a:endParaRPr lang="en-US" altLang="zh-CN" sz="2400" b="1" smtClean="0">
              <a:solidFill>
                <a:srgbClr val="FF3399"/>
              </a:solidFill>
              <a:ea typeface="楷体_GB2312" pitchFamily="49" charset="-122"/>
            </a:endParaRPr>
          </a:p>
        </p:txBody>
      </p:sp>
      <p:sp>
        <p:nvSpPr>
          <p:cNvPr id="22544" name="WordArt 48"/>
          <p:cNvSpPr>
            <a:spLocks noTextEdit="1"/>
          </p:cNvSpPr>
          <p:nvPr/>
        </p:nvSpPr>
        <p:spPr bwMode="auto">
          <a:xfrm>
            <a:off x="395288" y="2708275"/>
            <a:ext cx="8277225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4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Love our families!</a:t>
            </a:r>
          </a:p>
          <a:p>
            <a:pPr algn="ctr"/>
            <a:r>
              <a:rPr lang="en-US" altLang="zh-CN" sz="54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Love our Chinese festivals!</a:t>
            </a:r>
            <a:endParaRPr lang="zh-CN" altLang="en-US" sz="5400" b="1" kern="1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- 瓦妮莎的微笑 欢快钢琴伴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6050" y="6165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662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5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5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5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5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5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5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2075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5078" grpId="0"/>
      <p:bldP spid="45078" grpId="1"/>
      <p:bldP spid="45083" grpId="0"/>
      <p:bldP spid="45083" grpId="1"/>
      <p:bldP spid="45095" grpId="0"/>
      <p:bldP spid="45095" grpId="1"/>
      <p:bldP spid="45097" grpId="0"/>
      <p:bldP spid="45097" grpId="1"/>
      <p:bldP spid="45099" grpId="0"/>
      <p:bldP spid="45099" grpId="1"/>
      <p:bldP spid="45101" grpId="0"/>
      <p:bldP spid="45101" grpId="1"/>
      <p:bldP spid="45103" grpId="0"/>
      <p:bldP spid="2254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dashDot"/>
          <a:round/>
          <a:headEnd type="none" w="med" len="med"/>
          <a:tailEnd type="none" w="med" len="med"/>
        </a:ln>
      </a:spPr>
      <a:bodyPr vert="horz" wrap="square" lIns="90000" tIns="46800" rIns="90000" bIns="4680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dashDot"/>
          <a:round/>
          <a:headEnd type="none" w="med" len="med"/>
          <a:tailEnd type="none" w="med" len="med"/>
        </a:ln>
      </a:spPr>
      <a:bodyPr vert="horz" wrap="square" lIns="90000" tIns="46800" rIns="90000" bIns="4680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dashDot"/>
          <a:round/>
          <a:headEnd type="none" w="med" len="med"/>
          <a:tailEnd type="none" w="med" len="med"/>
        </a:ln>
      </a:spPr>
      <a:bodyPr vert="horz" wrap="square" lIns="90000" tIns="46800" rIns="90000" bIns="4680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dashDot"/>
          <a:round/>
          <a:headEnd type="none" w="med" len="med"/>
          <a:tailEnd type="none" w="med" len="med"/>
        </a:ln>
      </a:spPr>
      <a:bodyPr vert="horz" wrap="square" lIns="90000" tIns="46800" rIns="90000" bIns="4680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dashDot"/>
          <a:round/>
          <a:headEnd type="none" w="med" len="med"/>
          <a:tailEnd type="none" w="med" len="med"/>
        </a:ln>
      </a:spPr>
      <a:bodyPr vert="horz" wrap="square" lIns="90000" tIns="46800" rIns="90000" bIns="4680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dashDot"/>
          <a:round/>
          <a:headEnd type="none" w="med" len="med"/>
          <a:tailEnd type="none" w="med" len="med"/>
        </a:ln>
      </a:spPr>
      <a:bodyPr vert="horz" wrap="square" lIns="90000" tIns="46800" rIns="90000" bIns="4680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dashDot"/>
          <a:round/>
          <a:headEnd type="none" w="med" len="med"/>
          <a:tailEnd type="none" w="med" len="med"/>
        </a:ln>
      </a:spPr>
      <a:bodyPr vert="horz" wrap="square" lIns="90000" tIns="46800" rIns="90000" bIns="4680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dashDot"/>
          <a:round/>
          <a:headEnd type="none" w="med" len="med"/>
          <a:tailEnd type="none" w="med" len="med"/>
        </a:ln>
      </a:spPr>
      <a:bodyPr vert="horz" wrap="square" lIns="90000" tIns="46800" rIns="90000" bIns="4680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dashDot"/>
          <a:round/>
          <a:headEnd type="none" w="med" len="med"/>
          <a:tailEnd type="none" w="med" len="med"/>
        </a:ln>
      </a:spPr>
      <a:bodyPr vert="horz" wrap="square" lIns="90000" tIns="46800" rIns="90000" bIns="4680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dashDot"/>
          <a:round/>
          <a:headEnd type="none" w="med" len="med"/>
          <a:tailEnd type="none" w="med" len="med"/>
        </a:ln>
      </a:spPr>
      <a:bodyPr vert="horz" wrap="square" lIns="90000" tIns="46800" rIns="90000" bIns="4680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dashDot"/>
          <a:round/>
          <a:headEnd type="none" w="med" len="med"/>
          <a:tailEnd type="none" w="med" len="med"/>
        </a:ln>
      </a:spPr>
      <a:bodyPr vert="horz" wrap="square" lIns="90000" tIns="46800" rIns="90000" bIns="4680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dashDot"/>
          <a:round/>
          <a:headEnd type="none" w="med" len="med"/>
          <a:tailEnd type="none" w="med" len="med"/>
        </a:ln>
      </a:spPr>
      <a:bodyPr vert="horz" wrap="square" lIns="90000" tIns="46800" rIns="90000" bIns="4680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dashDot"/>
          <a:round/>
          <a:headEnd type="none" w="med" len="med"/>
          <a:tailEnd type="none" w="med" len="med"/>
        </a:ln>
      </a:spPr>
      <a:bodyPr vert="horz" wrap="square" lIns="90000" tIns="46800" rIns="90000" bIns="4680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dashDot"/>
          <a:round/>
          <a:headEnd type="none" w="med" len="med"/>
          <a:tailEnd type="none" w="med" len="med"/>
        </a:ln>
      </a:spPr>
      <a:bodyPr vert="horz" wrap="square" lIns="90000" tIns="46800" rIns="90000" bIns="4680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Pages>0</Pages>
  <Words>455</Words>
  <Characters>0</Characters>
  <Application>Microsoft Office PowerPoint</Application>
  <DocSecurity>0</DocSecurity>
  <PresentationFormat>全屏显示(4:3)</PresentationFormat>
  <Lines>0</Lines>
  <Paragraphs>69</Paragraphs>
  <Slides>10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默认设计模板</vt:lpstr>
      <vt:lpstr>2_默认设计模板</vt:lpstr>
      <vt:lpstr>1_默认设计模板</vt:lpstr>
      <vt:lpstr>3_默认设计模板</vt:lpstr>
      <vt:lpstr>4_默认设计模板</vt:lpstr>
      <vt:lpstr>5_默认设计模板</vt:lpstr>
      <vt:lpstr>6_默认设计模板</vt:lpstr>
      <vt:lpstr>Unit 7  Chinese festivals (Story time)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Chinese festivals  (Story time)</dc:title>
  <dc:creator>Administrator</dc:creator>
  <cp:lastModifiedBy>微软用户</cp:lastModifiedBy>
  <cp:revision>356</cp:revision>
  <dcterms:created xsi:type="dcterms:W3CDTF">2012-06-06T01:30:27Z</dcterms:created>
  <dcterms:modified xsi:type="dcterms:W3CDTF">2017-06-07T07:13:55Z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  <property fmtid="{D5CDD505-2E9C-101B-9397-08002B2CF9AE}" pid="3" name="NXTAG2">
    <vt:lpwstr>000800ce02010000000001024140</vt:lpwstr>
  </property>
</Properties>
</file>