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06" r:id="rId3"/>
    <p:sldId id="348" r:id="rId4"/>
    <p:sldId id="349" r:id="rId5"/>
    <p:sldId id="350" r:id="rId6"/>
    <p:sldId id="313" r:id="rId7"/>
    <p:sldId id="310" r:id="rId8"/>
    <p:sldId id="312" r:id="rId9"/>
    <p:sldId id="296" r:id="rId10"/>
    <p:sldId id="344" r:id="rId11"/>
    <p:sldId id="330" r:id="rId12"/>
    <p:sldId id="331" r:id="rId13"/>
    <p:sldId id="338" r:id="rId14"/>
    <p:sldId id="332" r:id="rId15"/>
    <p:sldId id="351" r:id="rId16"/>
    <p:sldId id="339" r:id="rId17"/>
    <p:sldId id="333" r:id="rId18"/>
    <p:sldId id="353" r:id="rId19"/>
    <p:sldId id="340" r:id="rId20"/>
    <p:sldId id="373" r:id="rId21"/>
    <p:sldId id="334" r:id="rId22"/>
    <p:sldId id="341" r:id="rId23"/>
    <p:sldId id="376" r:id="rId24"/>
    <p:sldId id="335" r:id="rId25"/>
    <p:sldId id="342" r:id="rId26"/>
    <p:sldId id="336" r:id="rId27"/>
    <p:sldId id="343" r:id="rId28"/>
    <p:sldId id="326" r:id="rId29"/>
    <p:sldId id="327" r:id="rId3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9">
          <p15:clr>
            <a:srgbClr val="A4A3A4"/>
          </p15:clr>
        </p15:guide>
        <p15:guide id="2" pos="31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78"/>
      </p:cViewPr>
      <p:guideLst>
        <p:guide orient="horz" pos="2169"/>
        <p:guide pos="31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42FD57-367C-4F50-9702-426AF23DF388}" type="datetimeFigureOut">
              <a:rPr lang="zh-CN" altLang="en-US" smtClean="0"/>
              <a:t>2016/8/29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A4C6D0-ED7A-489B-A2E2-A2170A0E8F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&#19971;&#24180;&#32423;&#22521;&#35757;/&#20309;&#20854;&#33459;&#12298;&#31179;&#22825;&#12299;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7504" y="3200400"/>
            <a:ext cx="8928992" cy="1600200"/>
          </a:xfrm>
        </p:spPr>
        <p:txBody>
          <a:bodyPr>
            <a:normAutofit/>
          </a:bodyPr>
          <a:lstStyle/>
          <a:p>
            <a:endParaRPr lang="en-US" altLang="zh-CN" b="1" dirty="0" smtClean="0">
              <a:latin typeface="+mj-ea"/>
              <a:ea typeface="+mj-ea"/>
            </a:endParaRPr>
          </a:p>
          <a:p>
            <a:r>
              <a:rPr lang="zh-CN" altLang="en-US" b="1" dirty="0" smtClean="0">
                <a:latin typeface="+mj-ea"/>
                <a:ea typeface="+mj-ea"/>
              </a:rPr>
              <a:t>人教社中语室  王本华</a:t>
            </a:r>
            <a:endParaRPr lang="en-US" altLang="zh-CN" b="1" dirty="0" smtClean="0">
              <a:latin typeface="+mj-ea"/>
              <a:ea typeface="+mj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916416" cy="1368152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+mn-ea"/>
                <a:ea typeface="+mn-ea"/>
              </a:rPr>
              <a:t>部</a:t>
            </a:r>
            <a:r>
              <a:rPr lang="zh-CN" altLang="en-US" b="1" dirty="0" smtClean="0">
                <a:latin typeface="+mn-ea"/>
                <a:ea typeface="+mn-ea"/>
              </a:rPr>
              <a:t>编初中语文教科书</a:t>
            </a:r>
            <a:r>
              <a:rPr lang="en-US" altLang="zh-CN" b="1" dirty="0" smtClean="0">
                <a:latin typeface="+mn-ea"/>
                <a:ea typeface="+mn-ea"/>
              </a:rPr>
              <a:t/>
            </a:r>
            <a:br>
              <a:rPr lang="en-US" altLang="zh-CN" b="1" dirty="0" smtClean="0">
                <a:latin typeface="+mn-ea"/>
                <a:ea typeface="+mn-ea"/>
              </a:rPr>
            </a:br>
            <a:r>
              <a:rPr lang="zh-CN" altLang="en-US" b="1" dirty="0">
                <a:latin typeface="+mn-ea"/>
                <a:ea typeface="+mn-ea"/>
              </a:rPr>
              <a:t>七</a:t>
            </a:r>
            <a:r>
              <a:rPr lang="zh-CN" altLang="en-US" b="1" dirty="0" smtClean="0">
                <a:latin typeface="+mn-ea"/>
                <a:ea typeface="+mn-ea"/>
              </a:rPr>
              <a:t>年级编写说明（以七上为例）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239713" y="300612"/>
            <a:ext cx="8893175" cy="563563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读写配合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932928" y="1393181"/>
            <a:ext cx="7822887" cy="3730625"/>
            <a:chOff x="956658" y="1418503"/>
            <a:chExt cx="7822887" cy="3730625"/>
          </a:xfrm>
        </p:grpSpPr>
        <p:sp>
          <p:nvSpPr>
            <p:cNvPr id="68613" name="Oval 3"/>
            <p:cNvSpPr>
              <a:spLocks noChangeArrowheads="1"/>
            </p:cNvSpPr>
            <p:nvPr/>
          </p:nvSpPr>
          <p:spPr bwMode="gray">
            <a:xfrm>
              <a:off x="5317521" y="1807441"/>
              <a:ext cx="2971800" cy="2971800"/>
            </a:xfrm>
            <a:prstGeom prst="ellipse">
              <a:avLst/>
            </a:prstGeom>
            <a:noFill/>
            <a:ln w="38100">
              <a:solidFill>
                <a:schemeClr val="folHlink"/>
              </a:solidFill>
              <a:round/>
            </a:ln>
            <a:effectLst>
              <a:outerShdw dist="35921" dir="2700000" algn="ctr" rotWithShape="0">
                <a:srgbClr val="080808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8614" name="Oval 4"/>
            <p:cNvSpPr>
              <a:spLocks noChangeArrowheads="1"/>
            </p:cNvSpPr>
            <p:nvPr/>
          </p:nvSpPr>
          <p:spPr bwMode="gray">
            <a:xfrm>
              <a:off x="956658" y="1807441"/>
              <a:ext cx="2971800" cy="2971800"/>
            </a:xfrm>
            <a:prstGeom prst="ellipse">
              <a:avLst/>
            </a:prstGeom>
            <a:noFill/>
            <a:ln w="38100" algn="ctr">
              <a:solidFill>
                <a:schemeClr val="accent2"/>
              </a:solidFill>
              <a:round/>
            </a:ln>
            <a:effectLst>
              <a:outerShdw dist="35921" dir="2700000" algn="ctr" rotWithShape="0">
                <a:srgbClr val="080808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8615" name="Text Box 9"/>
            <p:cNvSpPr txBox="1">
              <a:spLocks noChangeArrowheads="1"/>
            </p:cNvSpPr>
            <p:nvPr/>
          </p:nvSpPr>
          <p:spPr bwMode="auto">
            <a:xfrm>
              <a:off x="1485495" y="3103117"/>
              <a:ext cx="16462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b="1" dirty="0" smtClean="0"/>
                <a:t>双线组元</a:t>
              </a:r>
              <a:endParaRPr lang="en-US" altLang="zh-CN" b="1" dirty="0"/>
            </a:p>
          </p:txBody>
        </p:sp>
        <p:grpSp>
          <p:nvGrpSpPr>
            <p:cNvPr id="68616" name="Group 15"/>
            <p:cNvGrpSpPr/>
            <p:nvPr/>
          </p:nvGrpSpPr>
          <p:grpSpPr bwMode="auto">
            <a:xfrm>
              <a:off x="1382108" y="1418503"/>
              <a:ext cx="1000125" cy="977900"/>
              <a:chOff x="480" y="1200"/>
              <a:chExt cx="1042" cy="1019"/>
            </a:xfrm>
          </p:grpSpPr>
          <p:grpSp>
            <p:nvGrpSpPr>
              <p:cNvPr id="68662" name="Group 16"/>
              <p:cNvGrpSpPr/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68664" name="Picture 17" descr="circuler_1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" name="Oval 18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50000">
                      <a:schemeClr val="accent2">
                        <a:gamma/>
                        <a:shade val="4627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>
                    <a:latin typeface="Calibri" panose="020F0502020204030204" pitchFamily="34" charset="0"/>
                  </a:endParaRPr>
                </a:p>
              </p:txBody>
            </p:sp>
          </p:grpSp>
          <p:pic>
            <p:nvPicPr>
              <p:cNvPr id="68663" name="Picture 19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8617" name="Text Box 30"/>
            <p:cNvSpPr txBox="1">
              <a:spLocks noChangeArrowheads="1"/>
            </p:cNvSpPr>
            <p:nvPr/>
          </p:nvSpPr>
          <p:spPr bwMode="white">
            <a:xfrm>
              <a:off x="1410683" y="1582233"/>
              <a:ext cx="93662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sz="1600" b="1" dirty="0" smtClean="0">
                  <a:solidFill>
                    <a:srgbClr val="F8F8F8"/>
                  </a:solidFill>
                </a:rPr>
                <a:t>人文</a:t>
              </a:r>
              <a:endParaRPr lang="en-US" altLang="zh-CN" sz="1600" b="1" dirty="0" smtClean="0">
                <a:solidFill>
                  <a:srgbClr val="F8F8F8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zh-CN" altLang="en-US" sz="1600" b="1" dirty="0" smtClean="0">
                  <a:solidFill>
                    <a:srgbClr val="F8F8F8"/>
                  </a:solidFill>
                </a:rPr>
                <a:t>主题</a:t>
              </a:r>
              <a:endParaRPr lang="en-US" altLang="zh-CN" sz="1600" b="1" dirty="0">
                <a:solidFill>
                  <a:srgbClr val="F8F8F8"/>
                </a:solidFill>
              </a:endParaRPr>
            </a:p>
          </p:txBody>
        </p:sp>
        <p:sp>
          <p:nvSpPr>
            <p:cNvPr id="68618" name="Text Box 9"/>
            <p:cNvSpPr txBox="1">
              <a:spLocks noChangeArrowheads="1"/>
            </p:cNvSpPr>
            <p:nvPr/>
          </p:nvSpPr>
          <p:spPr bwMode="auto">
            <a:xfrm>
              <a:off x="6193678" y="3124550"/>
              <a:ext cx="16462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b="1" dirty="0" smtClean="0"/>
                <a:t>一课一得</a:t>
              </a:r>
              <a:endParaRPr lang="en-US" altLang="zh-CN" b="1" dirty="0"/>
            </a:p>
          </p:txBody>
        </p:sp>
        <p:grpSp>
          <p:nvGrpSpPr>
            <p:cNvPr id="68619" name="Group 45"/>
            <p:cNvGrpSpPr/>
            <p:nvPr/>
          </p:nvGrpSpPr>
          <p:grpSpPr bwMode="auto">
            <a:xfrm>
              <a:off x="6895496" y="1448666"/>
              <a:ext cx="1000125" cy="977900"/>
              <a:chOff x="480" y="1200"/>
              <a:chExt cx="1042" cy="1019"/>
            </a:xfrm>
          </p:grpSpPr>
          <p:grpSp>
            <p:nvGrpSpPr>
              <p:cNvPr id="68658" name="Group 46"/>
              <p:cNvGrpSpPr/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68660" name="Picture 47" descr="circuler_1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" name="Oval 48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50000">
                      <a:schemeClr val="folHlink">
                        <a:gamma/>
                        <a:shade val="54118"/>
                        <a:invGamma/>
                      </a:schemeClr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>
                    <a:latin typeface="Calibri" panose="020F0502020204030204" pitchFamily="34" charset="0"/>
                  </a:endParaRPr>
                </a:p>
              </p:txBody>
            </p:sp>
          </p:grpSp>
          <p:pic>
            <p:nvPicPr>
              <p:cNvPr id="68659" name="Picture 49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8620" name="Text Box 50"/>
            <p:cNvSpPr txBox="1">
              <a:spLocks noChangeArrowheads="1"/>
            </p:cNvSpPr>
            <p:nvPr/>
          </p:nvSpPr>
          <p:spPr bwMode="white">
            <a:xfrm>
              <a:off x="6865333" y="1738176"/>
              <a:ext cx="10604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sz="1600" b="1" dirty="0" smtClean="0">
                  <a:solidFill>
                    <a:srgbClr val="F8F8F8"/>
                  </a:solidFill>
                </a:rPr>
                <a:t>记叙</a:t>
              </a:r>
              <a:endParaRPr lang="en-US" altLang="zh-CN" sz="1600" b="1" dirty="0">
                <a:solidFill>
                  <a:srgbClr val="F8F8F8"/>
                </a:solidFill>
              </a:endParaRPr>
            </a:p>
          </p:txBody>
        </p:sp>
        <p:grpSp>
          <p:nvGrpSpPr>
            <p:cNvPr id="68622" name="Group 15"/>
            <p:cNvGrpSpPr/>
            <p:nvPr/>
          </p:nvGrpSpPr>
          <p:grpSpPr bwMode="auto">
            <a:xfrm>
              <a:off x="1382108" y="4171228"/>
              <a:ext cx="1000125" cy="977900"/>
              <a:chOff x="480" y="1200"/>
              <a:chExt cx="1042" cy="1019"/>
            </a:xfrm>
          </p:grpSpPr>
          <p:grpSp>
            <p:nvGrpSpPr>
              <p:cNvPr id="68654" name="Group 16"/>
              <p:cNvGrpSpPr/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68656" name="Picture 17" descr="circuler_1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" name="Oval 18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50000">
                      <a:schemeClr val="accent2">
                        <a:gamma/>
                        <a:shade val="56078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>
                    <a:latin typeface="Calibri" panose="020F0502020204030204" pitchFamily="34" charset="0"/>
                  </a:endParaRPr>
                </a:p>
              </p:txBody>
            </p:sp>
          </p:grpSp>
          <p:pic>
            <p:nvPicPr>
              <p:cNvPr id="68655" name="Picture 19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8623" name="Text Box 30"/>
            <p:cNvSpPr txBox="1">
              <a:spLocks noChangeArrowheads="1"/>
            </p:cNvSpPr>
            <p:nvPr/>
          </p:nvSpPr>
          <p:spPr bwMode="white">
            <a:xfrm>
              <a:off x="1410683" y="4315193"/>
              <a:ext cx="93662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sz="1600" b="1" dirty="0" smtClean="0">
                  <a:solidFill>
                    <a:srgbClr val="F8F8F8"/>
                  </a:solidFill>
                </a:rPr>
                <a:t>语文</a:t>
              </a:r>
              <a:endParaRPr lang="en-US" altLang="zh-CN" sz="1600" b="1" dirty="0" smtClean="0">
                <a:solidFill>
                  <a:srgbClr val="F8F8F8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zh-CN" altLang="en-US" sz="1600" b="1" dirty="0" smtClean="0">
                  <a:solidFill>
                    <a:srgbClr val="F8F8F8"/>
                  </a:solidFill>
                </a:rPr>
                <a:t>要素</a:t>
              </a:r>
              <a:endParaRPr lang="en-US" altLang="zh-CN" sz="1600" b="1" dirty="0">
                <a:solidFill>
                  <a:srgbClr val="F8F8F8"/>
                </a:solidFill>
              </a:endParaRPr>
            </a:p>
          </p:txBody>
        </p:sp>
        <p:grpSp>
          <p:nvGrpSpPr>
            <p:cNvPr id="68626" name="Group 45"/>
            <p:cNvGrpSpPr/>
            <p:nvPr/>
          </p:nvGrpSpPr>
          <p:grpSpPr bwMode="auto">
            <a:xfrm>
              <a:off x="6895496" y="4058516"/>
              <a:ext cx="1000125" cy="977900"/>
              <a:chOff x="480" y="1200"/>
              <a:chExt cx="1042" cy="1019"/>
            </a:xfrm>
          </p:grpSpPr>
          <p:grpSp>
            <p:nvGrpSpPr>
              <p:cNvPr id="68646" name="Group 46"/>
              <p:cNvGrpSpPr/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68648" name="Picture 47" descr="circuler_1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" name="Oval 48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50000">
                      <a:schemeClr val="folHlink">
                        <a:gamma/>
                        <a:shade val="54118"/>
                        <a:invGamma/>
                      </a:schemeClr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>
                    <a:latin typeface="Calibri" panose="020F0502020204030204" pitchFamily="34" charset="0"/>
                  </a:endParaRPr>
                </a:p>
              </p:txBody>
            </p:sp>
          </p:grpSp>
          <p:pic>
            <p:nvPicPr>
              <p:cNvPr id="68647" name="Picture 49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8627" name="Text Box 50"/>
            <p:cNvSpPr txBox="1">
              <a:spLocks noChangeArrowheads="1"/>
            </p:cNvSpPr>
            <p:nvPr/>
          </p:nvSpPr>
          <p:spPr bwMode="white">
            <a:xfrm>
              <a:off x="6865333" y="4376749"/>
              <a:ext cx="106045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sz="1600" b="1" dirty="0" smtClean="0">
                  <a:solidFill>
                    <a:srgbClr val="F8F8F8"/>
                  </a:solidFill>
                </a:rPr>
                <a:t>一般写作能力</a:t>
              </a:r>
              <a:endParaRPr lang="en-US" altLang="zh-CN" sz="1600" b="1" dirty="0">
                <a:solidFill>
                  <a:srgbClr val="F8F8F8"/>
                </a:solidFill>
              </a:endParaRPr>
            </a:p>
          </p:txBody>
        </p:sp>
        <p:grpSp>
          <p:nvGrpSpPr>
            <p:cNvPr id="68628" name="Group 45"/>
            <p:cNvGrpSpPr/>
            <p:nvPr/>
          </p:nvGrpSpPr>
          <p:grpSpPr bwMode="auto">
            <a:xfrm>
              <a:off x="7743221" y="2820266"/>
              <a:ext cx="1000125" cy="977900"/>
              <a:chOff x="480" y="1200"/>
              <a:chExt cx="1042" cy="1019"/>
            </a:xfrm>
          </p:grpSpPr>
          <p:grpSp>
            <p:nvGrpSpPr>
              <p:cNvPr id="68642" name="Group 46"/>
              <p:cNvGrpSpPr/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68644" name="Picture 47" descr="circuler_1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92912" name="Oval 48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50000">
                      <a:schemeClr val="folHlink">
                        <a:gamma/>
                        <a:shade val="54118"/>
                        <a:invGamma/>
                      </a:schemeClr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>
                    <a:latin typeface="Calibri" panose="020F0502020204030204" pitchFamily="34" charset="0"/>
                  </a:endParaRPr>
                </a:p>
              </p:txBody>
            </p:sp>
          </p:grpSp>
          <p:pic>
            <p:nvPicPr>
              <p:cNvPr id="68643" name="Picture 49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8629" name="Text Box 50"/>
            <p:cNvSpPr txBox="1">
              <a:spLocks noChangeArrowheads="1"/>
            </p:cNvSpPr>
            <p:nvPr/>
          </p:nvSpPr>
          <p:spPr bwMode="white">
            <a:xfrm>
              <a:off x="7719095" y="2955273"/>
              <a:ext cx="106045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sz="1600" b="1" dirty="0" smtClean="0">
                  <a:solidFill>
                    <a:srgbClr val="F8F8F8"/>
                  </a:solidFill>
                </a:rPr>
                <a:t>描写</a:t>
              </a:r>
              <a:endParaRPr lang="en-US" altLang="zh-CN" sz="1600" b="1" dirty="0" smtClean="0">
                <a:solidFill>
                  <a:srgbClr val="F8F8F8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zh-CN" altLang="en-US" sz="1600" b="1" dirty="0">
                  <a:solidFill>
                    <a:srgbClr val="F8F8F8"/>
                  </a:solidFill>
                </a:rPr>
                <a:t>抒情</a:t>
              </a:r>
              <a:endParaRPr lang="en-US" altLang="zh-CN" sz="1600" b="1" dirty="0">
                <a:solidFill>
                  <a:srgbClr val="F8F8F8"/>
                </a:solidFill>
              </a:endParaRPr>
            </a:p>
          </p:txBody>
        </p:sp>
        <p:sp>
          <p:nvSpPr>
            <p:cNvPr id="68630" name="AutoShape 44"/>
            <p:cNvSpPr>
              <a:spLocks noChangeArrowheads="1"/>
            </p:cNvSpPr>
            <p:nvPr/>
          </p:nvSpPr>
          <p:spPr bwMode="gray">
            <a:xfrm>
              <a:off x="3928458" y="1883641"/>
              <a:ext cx="1371600" cy="1162050"/>
            </a:xfrm>
            <a:custGeom>
              <a:avLst/>
              <a:gdLst>
                <a:gd name="T0" fmla="*/ 2147483647 w 21600"/>
                <a:gd name="T1" fmla="*/ 159165429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3 w 21600"/>
                <a:gd name="T19" fmla="*/ 3163 h 21600"/>
                <a:gd name="T20" fmla="*/ 18437 w 21600"/>
                <a:gd name="T21" fmla="*/ 1843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8112" y="7246"/>
                  </a:moveTo>
                  <a:cubicBezTo>
                    <a:pt x="16751" y="4446"/>
                    <a:pt x="13912" y="2670"/>
                    <a:pt x="10800" y="2670"/>
                  </a:cubicBezTo>
                  <a:cubicBezTo>
                    <a:pt x="6548" y="2669"/>
                    <a:pt x="3014" y="5945"/>
                    <a:pt x="2693" y="10185"/>
                  </a:cubicBezTo>
                  <a:lnTo>
                    <a:pt x="30" y="9983"/>
                  </a:lnTo>
                  <a:cubicBezTo>
                    <a:pt x="458" y="4351"/>
                    <a:pt x="5152" y="-1"/>
                    <a:pt x="10800" y="0"/>
                  </a:cubicBezTo>
                  <a:cubicBezTo>
                    <a:pt x="14934" y="0"/>
                    <a:pt x="18706" y="2360"/>
                    <a:pt x="20513" y="6079"/>
                  </a:cubicBezTo>
                  <a:lnTo>
                    <a:pt x="22942" y="4899"/>
                  </a:lnTo>
                  <a:lnTo>
                    <a:pt x="21076" y="10291"/>
                  </a:lnTo>
                  <a:lnTo>
                    <a:pt x="15683" y="8426"/>
                  </a:lnTo>
                  <a:lnTo>
                    <a:pt x="18112" y="7246"/>
                  </a:lnTo>
                  <a:close/>
                </a:path>
              </a:pathLst>
            </a:custGeom>
            <a:solidFill>
              <a:schemeClr val="accent2">
                <a:alpha val="7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8631" name="Group 45"/>
            <p:cNvGrpSpPr/>
            <p:nvPr/>
          </p:nvGrpSpPr>
          <p:grpSpPr bwMode="auto">
            <a:xfrm>
              <a:off x="4661883" y="2590078"/>
              <a:ext cx="1676400" cy="1403350"/>
              <a:chOff x="480" y="336"/>
              <a:chExt cx="1486" cy="884"/>
            </a:xfrm>
          </p:grpSpPr>
          <p:sp>
            <p:nvSpPr>
              <p:cNvPr id="165934" name="AutoShape 46"/>
              <p:cNvSpPr>
                <a:spLocks noChangeArrowheads="1"/>
              </p:cNvSpPr>
              <p:nvPr/>
            </p:nvSpPr>
            <p:spPr bwMode="gray">
              <a:xfrm>
                <a:off x="480" y="336"/>
                <a:ext cx="1486" cy="884"/>
              </a:xfrm>
              <a:prstGeom prst="homePlate">
                <a:avLst>
                  <a:gd name="adj" fmla="val 42025"/>
                </a:avLst>
              </a:prstGeom>
              <a:gradFill rotWithShape="1">
                <a:gsLst>
                  <a:gs pos="0">
                    <a:schemeClr val="folHlink">
                      <a:gamma/>
                      <a:tint val="41176"/>
                      <a:invGamma/>
                    </a:schemeClr>
                  </a:gs>
                  <a:gs pos="100000">
                    <a:schemeClr val="folHlink"/>
                  </a:gs>
                </a:gsLst>
                <a:lin ang="18900000" scaled="1"/>
              </a:gradFill>
              <a:ln w="25400" algn="ctr">
                <a:solidFill>
                  <a:srgbClr val="F8F8F8"/>
                </a:solidFill>
                <a:miter lim="800000"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65935" name="AutoShape 47"/>
              <p:cNvSpPr>
                <a:spLocks noChangeArrowheads="1"/>
              </p:cNvSpPr>
              <p:nvPr/>
            </p:nvSpPr>
            <p:spPr bwMode="gray">
              <a:xfrm>
                <a:off x="529" y="371"/>
                <a:ext cx="1375" cy="811"/>
              </a:xfrm>
              <a:prstGeom prst="homePlate">
                <a:avLst>
                  <a:gd name="adj" fmla="val 42386"/>
                </a:avLst>
              </a:prstGeom>
              <a:gradFill rotWithShape="1">
                <a:gsLst>
                  <a:gs pos="0">
                    <a:schemeClr val="folHlink">
                      <a:gamma/>
                      <a:shade val="69804"/>
                      <a:invGamma/>
                    </a:schemeClr>
                  </a:gs>
                  <a:gs pos="100000">
                    <a:schemeClr val="folHlink"/>
                  </a:gs>
                </a:gsLst>
                <a:lin ang="18900000" scaled="1"/>
              </a:gradFill>
              <a:ln w="12700" algn="ctr">
                <a:solidFill>
                  <a:srgbClr val="F8F8F8"/>
                </a:solidFill>
                <a:miter lim="800000"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8632" name="Group 48"/>
            <p:cNvGrpSpPr/>
            <p:nvPr/>
          </p:nvGrpSpPr>
          <p:grpSpPr bwMode="auto">
            <a:xfrm flipH="1">
              <a:off x="2937858" y="2607541"/>
              <a:ext cx="1676400" cy="1403350"/>
              <a:chOff x="480" y="336"/>
              <a:chExt cx="1486" cy="884"/>
            </a:xfrm>
          </p:grpSpPr>
          <p:sp>
            <p:nvSpPr>
              <p:cNvPr id="165937" name="AutoShape 49"/>
              <p:cNvSpPr>
                <a:spLocks noChangeArrowheads="1"/>
              </p:cNvSpPr>
              <p:nvPr/>
            </p:nvSpPr>
            <p:spPr bwMode="gray">
              <a:xfrm>
                <a:off x="480" y="336"/>
                <a:ext cx="1486" cy="884"/>
              </a:xfrm>
              <a:prstGeom prst="homePlate">
                <a:avLst>
                  <a:gd name="adj" fmla="val 42025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tint val="50980"/>
                      <a:invGamma/>
                    </a:schemeClr>
                  </a:gs>
                </a:gsLst>
                <a:lin ang="2700000" scaled="1"/>
              </a:gradFill>
              <a:ln w="25400" algn="ctr">
                <a:solidFill>
                  <a:srgbClr val="F8F8F8"/>
                </a:solidFill>
                <a:miter lim="800000"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65938" name="AutoShape 50"/>
              <p:cNvSpPr>
                <a:spLocks noChangeArrowheads="1"/>
              </p:cNvSpPr>
              <p:nvPr/>
            </p:nvSpPr>
            <p:spPr bwMode="gray">
              <a:xfrm>
                <a:off x="529" y="371"/>
                <a:ext cx="1375" cy="811"/>
              </a:xfrm>
              <a:prstGeom prst="homePlate">
                <a:avLst>
                  <a:gd name="adj" fmla="val 42386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66667"/>
                      <a:invGamma/>
                    </a:schemeClr>
                  </a:gs>
                </a:gsLst>
                <a:lin ang="2700000" scaled="1"/>
              </a:gradFill>
              <a:ln w="12700" algn="ctr">
                <a:solidFill>
                  <a:srgbClr val="F8F8F8"/>
                </a:solidFill>
                <a:miter lim="800000"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8633" name="Text Box 8"/>
            <p:cNvSpPr txBox="1">
              <a:spLocks noChangeArrowheads="1"/>
            </p:cNvSpPr>
            <p:nvPr/>
          </p:nvSpPr>
          <p:spPr bwMode="white">
            <a:xfrm>
              <a:off x="3202971" y="3060920"/>
              <a:ext cx="1281112" cy="46166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sz="2400" b="1" dirty="0" smtClean="0">
                  <a:solidFill>
                    <a:srgbClr val="F8F8F8"/>
                  </a:solidFill>
                  <a:latin typeface="黑体" panose="02010600030101010101" pitchFamily="49" charset="-122"/>
                  <a:ea typeface="黑体" panose="02010600030101010101" pitchFamily="49" charset="-122"/>
                </a:rPr>
                <a:t>阅读</a:t>
              </a:r>
              <a:endParaRPr lang="en-US" altLang="zh-CN" sz="2400" b="1" dirty="0">
                <a:solidFill>
                  <a:srgbClr val="F8F8F8"/>
                </a:solidFill>
                <a:latin typeface="黑体" panose="02010600030101010101" pitchFamily="49" charset="-122"/>
                <a:ea typeface="黑体" panose="02010600030101010101" pitchFamily="49" charset="-122"/>
              </a:endParaRPr>
            </a:p>
          </p:txBody>
        </p:sp>
        <p:sp>
          <p:nvSpPr>
            <p:cNvPr id="68634" name="Text Box 8"/>
            <p:cNvSpPr txBox="1">
              <a:spLocks noChangeArrowheads="1"/>
            </p:cNvSpPr>
            <p:nvPr/>
          </p:nvSpPr>
          <p:spPr bwMode="white">
            <a:xfrm>
              <a:off x="4788882" y="3056951"/>
              <a:ext cx="1281113" cy="46166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sz="2400" b="1" dirty="0" smtClean="0">
                  <a:solidFill>
                    <a:srgbClr val="F8F8F8"/>
                  </a:solidFill>
                  <a:latin typeface="黑体" panose="02010600030101010101" pitchFamily="49" charset="-122"/>
                  <a:ea typeface="黑体" panose="02010600030101010101" pitchFamily="49" charset="-122"/>
                </a:rPr>
                <a:t>写作</a:t>
              </a:r>
              <a:endParaRPr lang="en-US" altLang="zh-CN" sz="2400" b="1" dirty="0">
                <a:solidFill>
                  <a:srgbClr val="F8F8F8"/>
                </a:solidFill>
                <a:latin typeface="黑体" panose="02010600030101010101" pitchFamily="49" charset="-122"/>
                <a:ea typeface="黑体" panose="02010600030101010101" pitchFamily="49" charset="-122"/>
              </a:endParaRPr>
            </a:p>
          </p:txBody>
        </p:sp>
        <p:sp>
          <p:nvSpPr>
            <p:cNvPr id="68635" name="Text Box 30"/>
            <p:cNvSpPr txBox="1">
              <a:spLocks noChangeArrowheads="1"/>
            </p:cNvSpPr>
            <p:nvPr/>
          </p:nvSpPr>
          <p:spPr bwMode="black">
            <a:xfrm>
              <a:off x="3699858" y="1502641"/>
              <a:ext cx="18288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b="1" dirty="0" smtClean="0">
                  <a:latin typeface="仿宋" panose="02010609060101010101" pitchFamily="49" charset="-122"/>
                  <a:ea typeface="仿宋" panose="02010609060101010101" pitchFamily="49" charset="-122"/>
                </a:rPr>
                <a:t>配合</a:t>
              </a:r>
              <a:endParaRPr lang="en-US" altLang="zh-CN" b="1" dirty="0"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sp>
          <p:nvSpPr>
            <p:cNvPr id="68636" name="Text Box 30"/>
            <p:cNvSpPr txBox="1">
              <a:spLocks noChangeArrowheads="1"/>
            </p:cNvSpPr>
            <p:nvPr/>
          </p:nvSpPr>
          <p:spPr bwMode="black">
            <a:xfrm>
              <a:off x="3699858" y="4733203"/>
              <a:ext cx="1828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b="1" dirty="0" smtClean="0">
                  <a:latin typeface="仿宋" panose="02010609060101010101" pitchFamily="49" charset="-122"/>
                  <a:ea typeface="仿宋" panose="02010609060101010101" pitchFamily="49" charset="-122"/>
                </a:rPr>
                <a:t>巩固</a:t>
              </a:r>
              <a:endParaRPr lang="en-US" altLang="zh-CN" b="1" dirty="0"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sp>
          <p:nvSpPr>
            <p:cNvPr id="68637" name="AutoShape 55"/>
            <p:cNvSpPr>
              <a:spLocks noChangeArrowheads="1"/>
            </p:cNvSpPr>
            <p:nvPr/>
          </p:nvSpPr>
          <p:spPr bwMode="gray">
            <a:xfrm flipH="1" flipV="1">
              <a:off x="3928458" y="3540991"/>
              <a:ext cx="1371600" cy="1162050"/>
            </a:xfrm>
            <a:custGeom>
              <a:avLst/>
              <a:gdLst>
                <a:gd name="T0" fmla="*/ 2147483647 w 21600"/>
                <a:gd name="T1" fmla="*/ 10303240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3 w 21600"/>
                <a:gd name="T19" fmla="*/ 3163 h 21600"/>
                <a:gd name="T20" fmla="*/ 18437 w 21600"/>
                <a:gd name="T21" fmla="*/ 1843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8112" y="7246"/>
                  </a:moveTo>
                  <a:cubicBezTo>
                    <a:pt x="16751" y="4446"/>
                    <a:pt x="13912" y="2670"/>
                    <a:pt x="10800" y="2670"/>
                  </a:cubicBezTo>
                  <a:cubicBezTo>
                    <a:pt x="6776" y="2669"/>
                    <a:pt x="3358" y="5613"/>
                    <a:pt x="2760" y="9591"/>
                  </a:cubicBezTo>
                  <a:lnTo>
                    <a:pt x="119" y="9195"/>
                  </a:lnTo>
                  <a:cubicBezTo>
                    <a:pt x="914" y="3909"/>
                    <a:pt x="5455" y="-1"/>
                    <a:pt x="10800" y="0"/>
                  </a:cubicBezTo>
                  <a:cubicBezTo>
                    <a:pt x="14934" y="0"/>
                    <a:pt x="18706" y="2360"/>
                    <a:pt x="20513" y="6079"/>
                  </a:cubicBezTo>
                  <a:lnTo>
                    <a:pt x="22942" y="4899"/>
                  </a:lnTo>
                  <a:lnTo>
                    <a:pt x="21076" y="10291"/>
                  </a:lnTo>
                  <a:lnTo>
                    <a:pt x="15683" y="8426"/>
                  </a:lnTo>
                  <a:lnTo>
                    <a:pt x="18112" y="7246"/>
                  </a:lnTo>
                  <a:close/>
                </a:path>
              </a:pathLst>
            </a:custGeom>
            <a:solidFill>
              <a:schemeClr val="folHlink">
                <a:alpha val="7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8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02101" y="1202948"/>
            <a:ext cx="8293921" cy="4628837"/>
            <a:chOff x="302101" y="1202948"/>
            <a:chExt cx="8293921" cy="4628837"/>
          </a:xfrm>
        </p:grpSpPr>
        <p:sp>
          <p:nvSpPr>
            <p:cNvPr id="669699" name="Line 3"/>
            <p:cNvSpPr>
              <a:spLocks noChangeShapeType="1"/>
            </p:cNvSpPr>
            <p:nvPr/>
          </p:nvSpPr>
          <p:spPr bwMode="auto">
            <a:xfrm flipV="1">
              <a:off x="1928420" y="4866811"/>
              <a:ext cx="6225048" cy="4050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669700" name="Rectangle 4"/>
            <p:cNvSpPr>
              <a:spLocks noChangeArrowheads="1"/>
            </p:cNvSpPr>
            <p:nvPr/>
          </p:nvSpPr>
          <p:spPr bwMode="auto">
            <a:xfrm>
              <a:off x="626069" y="2084090"/>
              <a:ext cx="260794" cy="28183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zh-CN" altLang="en-US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669701" name="Rectangle 5"/>
            <p:cNvSpPr>
              <a:spLocks noChangeArrowheads="1"/>
            </p:cNvSpPr>
            <p:nvPr/>
          </p:nvSpPr>
          <p:spPr bwMode="auto">
            <a:xfrm>
              <a:off x="974334" y="2966851"/>
              <a:ext cx="259174" cy="28021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zh-CN" altLang="en-US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3</a:t>
              </a:r>
            </a:p>
          </p:txBody>
        </p:sp>
        <p:sp>
          <p:nvSpPr>
            <p:cNvPr id="669702" name="Rectangle 6"/>
            <p:cNvSpPr>
              <a:spLocks noChangeArrowheads="1"/>
            </p:cNvSpPr>
            <p:nvPr/>
          </p:nvSpPr>
          <p:spPr bwMode="auto">
            <a:xfrm>
              <a:off x="1320980" y="3847993"/>
              <a:ext cx="259174" cy="28021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zh-CN" altLang="en-US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4</a:t>
              </a:r>
            </a:p>
          </p:txBody>
        </p:sp>
        <p:sp>
          <p:nvSpPr>
            <p:cNvPr id="669703" name="Rectangle 7"/>
            <p:cNvSpPr>
              <a:spLocks noChangeArrowheads="1"/>
            </p:cNvSpPr>
            <p:nvPr/>
          </p:nvSpPr>
          <p:spPr bwMode="auto">
            <a:xfrm>
              <a:off x="1669246" y="4730753"/>
              <a:ext cx="259174" cy="28021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zh-CN" altLang="en-US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5</a:t>
              </a:r>
            </a:p>
          </p:txBody>
        </p:sp>
        <p:sp>
          <p:nvSpPr>
            <p:cNvPr id="669704" name="Line 8"/>
            <p:cNvSpPr>
              <a:spLocks noChangeShapeType="1"/>
            </p:cNvSpPr>
            <p:nvPr/>
          </p:nvSpPr>
          <p:spPr bwMode="auto">
            <a:xfrm>
              <a:off x="1580153" y="3984051"/>
              <a:ext cx="6231527" cy="0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669705" name="Line 9"/>
            <p:cNvSpPr>
              <a:spLocks noChangeShapeType="1"/>
            </p:cNvSpPr>
            <p:nvPr/>
          </p:nvSpPr>
          <p:spPr bwMode="auto">
            <a:xfrm>
              <a:off x="1233507" y="3101289"/>
              <a:ext cx="6234767" cy="0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669706" name="Line 10"/>
            <p:cNvSpPr>
              <a:spLocks noChangeShapeType="1"/>
            </p:cNvSpPr>
            <p:nvPr/>
          </p:nvSpPr>
          <p:spPr bwMode="auto">
            <a:xfrm>
              <a:off x="886863" y="2220148"/>
              <a:ext cx="6239626" cy="0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669707" name="Line 11"/>
            <p:cNvSpPr>
              <a:spLocks noChangeShapeType="1"/>
            </p:cNvSpPr>
            <p:nvPr/>
          </p:nvSpPr>
          <p:spPr bwMode="auto">
            <a:xfrm>
              <a:off x="426828" y="1343866"/>
              <a:ext cx="6344916" cy="0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669708" name="Rectangle 12"/>
            <p:cNvSpPr>
              <a:spLocks noChangeArrowheads="1"/>
            </p:cNvSpPr>
            <p:nvPr/>
          </p:nvSpPr>
          <p:spPr bwMode="auto">
            <a:xfrm>
              <a:off x="723259" y="1202948"/>
              <a:ext cx="6084121" cy="28183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669709" name="Rectangle 13"/>
            <p:cNvSpPr>
              <a:spLocks noChangeArrowheads="1"/>
            </p:cNvSpPr>
            <p:nvPr/>
          </p:nvSpPr>
          <p:spPr bwMode="auto">
            <a:xfrm>
              <a:off x="1048847" y="2084090"/>
              <a:ext cx="6084121" cy="28183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669710" name="Rectangle 14"/>
            <p:cNvSpPr>
              <a:spLocks noChangeArrowheads="1"/>
            </p:cNvSpPr>
            <p:nvPr/>
          </p:nvSpPr>
          <p:spPr bwMode="auto">
            <a:xfrm>
              <a:off x="1395493" y="2966851"/>
              <a:ext cx="6084121" cy="28021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669711" name="Rectangle 15"/>
            <p:cNvSpPr>
              <a:spLocks noChangeArrowheads="1"/>
            </p:cNvSpPr>
            <p:nvPr/>
          </p:nvSpPr>
          <p:spPr bwMode="auto">
            <a:xfrm>
              <a:off x="1743759" y="3847993"/>
              <a:ext cx="6084121" cy="28021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669712" name="Rectangle 16"/>
            <p:cNvSpPr>
              <a:spLocks noChangeArrowheads="1"/>
            </p:cNvSpPr>
            <p:nvPr/>
          </p:nvSpPr>
          <p:spPr bwMode="auto">
            <a:xfrm>
              <a:off x="2090405" y="4730753"/>
              <a:ext cx="6084121" cy="28021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669713" name="Text Box 17"/>
            <p:cNvSpPr txBox="1">
              <a:spLocks noChangeArrowheads="1"/>
            </p:cNvSpPr>
            <p:nvPr/>
          </p:nvSpPr>
          <p:spPr bwMode="auto">
            <a:xfrm>
              <a:off x="799392" y="1205367"/>
              <a:ext cx="59318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zh-CN" altLang="en-US" sz="1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第一单元     四季美景</a:t>
              </a:r>
              <a:endParaRPr lang="en-US" altLang="zh-CN" sz="18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69714" name="Text Box 18"/>
            <p:cNvSpPr txBox="1">
              <a:spLocks noChangeArrowheads="1"/>
            </p:cNvSpPr>
            <p:nvPr/>
          </p:nvSpPr>
          <p:spPr bwMode="auto">
            <a:xfrm>
              <a:off x="1124980" y="2086508"/>
              <a:ext cx="59318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zh-CN" altLang="en-US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第二单元     至爱亲情</a:t>
              </a:r>
              <a:endParaRPr lang="en-US" altLang="zh-CN" sz="18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69715" name="Text Box 19"/>
            <p:cNvSpPr txBox="1">
              <a:spLocks noChangeArrowheads="1"/>
            </p:cNvSpPr>
            <p:nvPr/>
          </p:nvSpPr>
          <p:spPr bwMode="auto">
            <a:xfrm>
              <a:off x="1471626" y="2968459"/>
              <a:ext cx="59318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zh-CN" altLang="en-US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第三单元     学习生活</a:t>
              </a:r>
              <a:endParaRPr lang="en-US" altLang="zh-CN" sz="18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69716" name="Text Box 20"/>
            <p:cNvSpPr txBox="1">
              <a:spLocks noChangeArrowheads="1"/>
            </p:cNvSpPr>
            <p:nvPr/>
          </p:nvSpPr>
          <p:spPr bwMode="auto">
            <a:xfrm>
              <a:off x="1819891" y="3849601"/>
              <a:ext cx="59318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zh-CN" altLang="en-US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第四单元     人生之舟</a:t>
              </a:r>
              <a:endParaRPr lang="en-US" altLang="zh-CN" sz="18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69717" name="Text Box 21"/>
            <p:cNvSpPr txBox="1">
              <a:spLocks noChangeArrowheads="1"/>
            </p:cNvSpPr>
            <p:nvPr/>
          </p:nvSpPr>
          <p:spPr bwMode="auto">
            <a:xfrm>
              <a:off x="2166537" y="4732362"/>
              <a:ext cx="59318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zh-CN" altLang="en-US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第五单元     动物与人</a:t>
              </a:r>
              <a:endParaRPr lang="en-US" altLang="zh-CN" sz="18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69718" name="Text Box 22"/>
            <p:cNvSpPr txBox="1">
              <a:spLocks noChangeArrowheads="1"/>
            </p:cNvSpPr>
            <p:nvPr/>
          </p:nvSpPr>
          <p:spPr bwMode="auto">
            <a:xfrm>
              <a:off x="799392" y="1503400"/>
              <a:ext cx="59318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zh-CN" altLang="en-US" sz="18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学习朗读，品味精彩语句，体会汉语之美</a:t>
              </a:r>
              <a:endParaRPr lang="en-US" altLang="zh-CN" sz="1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669719" name="Text Box 23"/>
            <p:cNvSpPr txBox="1">
              <a:spLocks noChangeArrowheads="1"/>
            </p:cNvSpPr>
            <p:nvPr/>
          </p:nvSpPr>
          <p:spPr bwMode="auto">
            <a:xfrm>
              <a:off x="1124980" y="2384541"/>
              <a:ext cx="59318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zh-CN" altLang="en-US" sz="18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学习朗读，体会作者思想感情，把握情感基调</a:t>
              </a:r>
              <a:endParaRPr lang="en-US" altLang="zh-CN" sz="1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669720" name="Text Box 24"/>
            <p:cNvSpPr txBox="1">
              <a:spLocks noChangeArrowheads="1"/>
            </p:cNvSpPr>
            <p:nvPr/>
          </p:nvSpPr>
          <p:spPr bwMode="auto">
            <a:xfrm>
              <a:off x="1471626" y="3267303"/>
              <a:ext cx="59318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zh-CN" altLang="en-US" sz="18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学习默读，一气呵成读文章，把握文章大意</a:t>
              </a:r>
              <a:endParaRPr lang="en-US" altLang="zh-CN" sz="1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669721" name="Text Box 25"/>
            <p:cNvSpPr txBox="1">
              <a:spLocks noChangeArrowheads="1"/>
            </p:cNvSpPr>
            <p:nvPr/>
          </p:nvSpPr>
          <p:spPr bwMode="auto">
            <a:xfrm>
              <a:off x="1819891" y="4148444"/>
              <a:ext cx="59318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zh-CN" altLang="en-US" sz="18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学习默读，</a:t>
              </a:r>
              <a:r>
                <a:rPr lang="zh-CN" altLang="en-US" sz="18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学会圈点</a:t>
              </a:r>
              <a:r>
                <a:rPr lang="zh-CN" altLang="en-US" sz="18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勾画，理清作者思路</a:t>
              </a:r>
              <a:endParaRPr lang="en-US" altLang="zh-CN" sz="1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669722" name="Text Box 26"/>
            <p:cNvSpPr txBox="1">
              <a:spLocks noChangeArrowheads="1"/>
            </p:cNvSpPr>
            <p:nvPr/>
          </p:nvSpPr>
          <p:spPr bwMode="auto">
            <a:xfrm>
              <a:off x="2166537" y="5031204"/>
              <a:ext cx="59318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zh-CN" altLang="en-US" sz="18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学习默读，学做摘录，把握文章中心</a:t>
              </a:r>
              <a:endParaRPr lang="en-US" altLang="zh-CN" sz="1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669723" name="Rectangle 27"/>
            <p:cNvSpPr>
              <a:spLocks noChangeArrowheads="1"/>
            </p:cNvSpPr>
            <p:nvPr/>
          </p:nvSpPr>
          <p:spPr bwMode="auto">
            <a:xfrm>
              <a:off x="302101" y="1202948"/>
              <a:ext cx="259174" cy="28183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zh-CN" altLang="en-US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0" name="Line 3"/>
            <p:cNvSpPr>
              <a:spLocks noChangeShapeType="1"/>
            </p:cNvSpPr>
            <p:nvPr/>
          </p:nvSpPr>
          <p:spPr bwMode="auto">
            <a:xfrm>
              <a:off x="2230049" y="5687627"/>
              <a:ext cx="6344915" cy="0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2090742" y="5551569"/>
              <a:ext cx="259174" cy="28021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en-US" altLang="zh-CN" sz="1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6</a:t>
              </a:r>
              <a:endParaRPr lang="zh-CN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2" name="Rectangle 16"/>
            <p:cNvSpPr>
              <a:spLocks noChangeArrowheads="1"/>
            </p:cNvSpPr>
            <p:nvPr/>
          </p:nvSpPr>
          <p:spPr bwMode="auto">
            <a:xfrm>
              <a:off x="2511901" y="5551569"/>
              <a:ext cx="6084121" cy="28021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2588033" y="5553178"/>
              <a:ext cx="59318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2735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5598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282700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11325" defTabSz="85534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685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257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0829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40125" defTabSz="85534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zh-CN" altLang="en-US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第六单元     想象之翼</a:t>
              </a:r>
              <a:endParaRPr lang="en-US" altLang="zh-CN" sz="18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4" name="Text Box 26"/>
          <p:cNvSpPr txBox="1">
            <a:spLocks noChangeArrowheads="1"/>
          </p:cNvSpPr>
          <p:nvPr/>
        </p:nvSpPr>
        <p:spPr bwMode="auto">
          <a:xfrm>
            <a:off x="2588033" y="5831785"/>
            <a:ext cx="593185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85534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27355" defTabSz="85534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5980" defTabSz="85534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82700" defTabSz="85534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11325" defTabSz="85534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68525" defTabSz="85534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25725" defTabSz="85534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82925" defTabSz="85534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40125" defTabSz="85534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zh-CN" altLang="en-US" sz="1800" b="1" dirty="0">
                <a:latin typeface="楷体" panose="02010609060101010101" pitchFamily="49" charset="-122"/>
                <a:ea typeface="楷体" panose="02010609060101010101" pitchFamily="49" charset="-122"/>
              </a:rPr>
              <a:t>学习默读，快速阅读全文，发挥联想和想象，深入理解课文中的艺术世界</a:t>
            </a:r>
            <a:endParaRPr lang="en-US" altLang="zh-CN" sz="1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>
          <a:xfrm>
            <a:off x="257245" y="260648"/>
            <a:ext cx="8707244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zh-CN"/>
            </a:defPPr>
            <a:lvl1pPr algn="ctr">
              <a:spcBef>
                <a:spcPct val="0"/>
              </a:spcBef>
              <a:buNone/>
              <a:defRPr sz="3600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单元介绍</a:t>
            </a:r>
            <a:endParaRPr lang="en-US" altLang="zh-C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61829" y="476672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  <a:r>
              <a:rPr lang="zh-CN" altLang="en-US" sz="2800" b="1" dirty="0">
                <a:latin typeface="+mj-ea"/>
              </a:rPr>
              <a:t>（</a:t>
            </a:r>
            <a:r>
              <a:rPr lang="en-US" altLang="zh-CN" sz="2000" b="1" dirty="0">
                <a:latin typeface="+mj-ea"/>
              </a:rPr>
              <a:t>4</a:t>
            </a:r>
            <a:r>
              <a:rPr lang="zh-CN" altLang="en-US" sz="2000" b="1" dirty="0">
                <a:latin typeface="+mj-ea"/>
              </a:rPr>
              <a:t>课</a:t>
            </a:r>
            <a:r>
              <a:rPr lang="zh-CN" altLang="en-US" sz="2800" b="1" dirty="0" smtClean="0">
                <a:latin typeface="+mj-ea"/>
              </a:rPr>
              <a:t>）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1800" b="1" dirty="0" smtClean="0">
                <a:latin typeface="+mj-ea"/>
              </a:rPr>
              <a:t>现行第三单元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62703" y="1000643"/>
            <a:ext cx="820980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描写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景物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的一组优秀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诗文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，具三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美：美景、美情、美言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2000" b="1" dirty="0">
                <a:latin typeface="+mj-ea"/>
                <a:ea typeface="+mj-ea"/>
                <a:cs typeface="+mj-cs"/>
              </a:rPr>
              <a:t>《</a:t>
            </a:r>
            <a:r>
              <a:rPr lang="zh-CN" altLang="en-US" sz="2000" b="1" dirty="0">
                <a:latin typeface="+mj-ea"/>
                <a:ea typeface="+mj-ea"/>
                <a:cs typeface="+mj-cs"/>
              </a:rPr>
              <a:t>春</a:t>
            </a:r>
            <a:r>
              <a:rPr lang="en-US" altLang="zh-CN" sz="2000" b="1" dirty="0">
                <a:latin typeface="+mj-ea"/>
                <a:ea typeface="+mj-ea"/>
                <a:cs typeface="+mj-cs"/>
              </a:rPr>
              <a:t>》《</a:t>
            </a:r>
            <a:r>
              <a:rPr lang="zh-CN" altLang="en-US" sz="2000" b="1" dirty="0">
                <a:latin typeface="+mj-ea"/>
                <a:ea typeface="+mj-ea"/>
                <a:cs typeface="+mj-cs"/>
              </a:rPr>
              <a:t>济南  </a:t>
            </a:r>
            <a:endParaRPr lang="en-US" altLang="zh-CN" sz="2000" b="1" dirty="0">
              <a:latin typeface="+mj-ea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+mj-ea"/>
                <a:ea typeface="+mj-ea"/>
                <a:cs typeface="+mj-cs"/>
              </a:rPr>
              <a:t>    </a:t>
            </a:r>
            <a:r>
              <a:rPr lang="zh-CN" altLang="en-US" sz="2000" b="1" dirty="0">
                <a:latin typeface="+mj-ea"/>
                <a:ea typeface="+mj-ea"/>
                <a:cs typeface="+mj-cs"/>
              </a:rPr>
              <a:t>的冬天</a:t>
            </a:r>
            <a:r>
              <a:rPr lang="en-US" altLang="zh-CN" sz="2000" b="1" dirty="0">
                <a:latin typeface="+mj-ea"/>
                <a:ea typeface="+mj-ea"/>
                <a:cs typeface="+mj-cs"/>
              </a:rPr>
              <a:t>》《</a:t>
            </a:r>
            <a:r>
              <a:rPr lang="zh-CN" altLang="en-US" sz="2000" b="1" dirty="0">
                <a:latin typeface="+mj-ea"/>
                <a:ea typeface="+mj-ea"/>
                <a:cs typeface="+mj-cs"/>
              </a:rPr>
              <a:t>雨的四季</a:t>
            </a:r>
            <a:r>
              <a:rPr lang="en-US" altLang="zh-CN" sz="2000" b="1" dirty="0">
                <a:latin typeface="+mj-ea"/>
                <a:ea typeface="+mj-ea"/>
                <a:cs typeface="+mj-cs"/>
              </a:rPr>
              <a:t>》《</a:t>
            </a:r>
            <a:r>
              <a:rPr lang="zh-CN" altLang="en-US" sz="2000" b="1" dirty="0">
                <a:latin typeface="+mj-ea"/>
                <a:ea typeface="+mj-ea"/>
                <a:cs typeface="+mj-cs"/>
              </a:rPr>
              <a:t>古代诗歌四首</a:t>
            </a:r>
            <a:r>
              <a:rPr lang="en-US" altLang="zh-CN" sz="2000" b="1" dirty="0">
                <a:latin typeface="+mj-ea"/>
                <a:ea typeface="+mj-ea"/>
                <a:cs typeface="+mj-cs"/>
              </a:rPr>
              <a:t>》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学习朗读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（重音和停连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）。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内部心理技能，包括</a:t>
            </a:r>
            <a:r>
              <a:rPr lang="zh-CN" altLang="en-US" sz="20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“情景再现”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和“把握情感基调”</a:t>
            </a:r>
            <a:endParaRPr lang="en-US" altLang="zh-CN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外部语音技能，包括</a:t>
            </a:r>
            <a:r>
              <a:rPr lang="zh-CN" altLang="en-US" sz="20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重音、停连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、语气、节奏</a:t>
            </a:r>
            <a:endParaRPr lang="en-US" altLang="zh-CN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发挥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联想和想象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，再现情景，获得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情感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体验。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揣摩和品味作品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语言。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感受和品味语言之美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通过品味语言，探情寻意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学习比喻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和拟人等修辞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手法。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体会表达效果</a:t>
            </a:r>
            <a:endParaRPr lang="en-US" altLang="zh-CN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不做辞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格的辨析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107504" y="864175"/>
            <a:ext cx="8928992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376812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</a:t>
            </a: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  <a:r>
              <a:rPr lang="zh-CN" altLang="en-US" sz="1800" b="1" dirty="0" smtClean="0">
                <a:latin typeface="+mj-ea"/>
              </a:rPr>
              <a:t>（</a:t>
            </a:r>
            <a:r>
              <a:rPr lang="en-US" altLang="zh-CN" sz="1800" b="1" dirty="0" smtClean="0">
                <a:latin typeface="+mj-ea"/>
              </a:rPr>
              <a:t>4</a:t>
            </a:r>
            <a:r>
              <a:rPr lang="zh-CN" altLang="en-US" sz="1800" b="1" dirty="0" smtClean="0">
                <a:latin typeface="+mj-ea"/>
              </a:rPr>
              <a:t>课）</a:t>
            </a:r>
            <a:endParaRPr lang="en-US" altLang="zh-CN" sz="1800" b="1" dirty="0" smtClean="0">
              <a:latin typeface="+mj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67544" y="980728"/>
          <a:ext cx="8208912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课  文       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要  点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春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朱自清（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文字的调整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诵读揣摩，想象画面，体会情味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济南的冬天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老舍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温晴（的特点）、温情（的感觉）、温婉（的语言），写景手法（统一基调、层次性、虚实等）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雨的四季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刘湛秋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（贾平凹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《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风雨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》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、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  <a:hlinkClick r:id="rId2" action="ppaction://hlinkfile"/>
                        </a:rPr>
                        <a:t>何其芳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  <a:hlinkClick r:id="rId2" action="ppaction://hlinkfile"/>
                        </a:rPr>
                        <a:t>《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  <a:hlinkClick r:id="rId2" action="ppaction://hlinkfile"/>
                        </a:rPr>
                        <a:t>秋天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  <a:hlinkClick r:id="rId2" action="ppaction://hlinkfile"/>
                        </a:rPr>
                        <a:t>》</a:t>
                      </a:r>
                      <a:r>
                        <a:rPr kumimoji="0" lang="zh-CN" altLang="en-US" sz="1600" b="1" kern="1200" dirty="0" smtClean="0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）</a:t>
                      </a:r>
                      <a:r>
                        <a:rPr kumimoji="0" lang="zh-CN" altLang="en-US" sz="1600" b="1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</a:t>
                      </a:r>
                      <a:r>
                        <a:rPr kumimoji="0" lang="zh-CN" altLang="en-US" sz="1600" b="1" kern="1200" dirty="0" smtClean="0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四季的情趣</a:t>
                      </a:r>
                      <a:r>
                        <a:rPr kumimoji="0" lang="en-US" altLang="zh-CN" sz="1600" b="1" kern="1200" dirty="0" smtClean="0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/ </a:t>
                      </a:r>
                      <a:r>
                        <a:rPr kumimoji="0" lang="zh-CN" altLang="en-US" sz="1600" b="1" kern="1200" dirty="0" smtClean="0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宫城道雄</a:t>
                      </a:r>
                      <a:r>
                        <a:rPr kumimoji="0" lang="zh-CN" altLang="en-US" sz="1600" b="1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r>
                        <a:rPr kumimoji="0" lang="en-US" altLang="zh-CN" sz="1600" b="1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zh-CN" altLang="en-US" sz="1600" b="1" kern="1200" dirty="0">
                        <a:solidFill>
                          <a:srgbClr val="FF0000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细腻的感受，细致的描摹（正面与侧面；多感官），浓郁的情味，诗化的语言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古代诗歌四首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观沧海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曹操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闻王昌龄左迁龙标遥有此寄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李白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次北固山下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王湾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天净沙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·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秋思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马致远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巩固诵读能力，发展理解能力；借助联想和想象，体会诗歌情境（设身处地）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376812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</a:t>
            </a: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写作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75656" y="1469951"/>
            <a:ext cx="707189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热爱生活，热爱写作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激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趣课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小学到初中过渡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克服畏惧写作的心理</a:t>
            </a:r>
            <a:endParaRPr lang="en-US" altLang="zh-CN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巧妙使用点拨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有效利用小活动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与阅读建立联系</a:t>
            </a:r>
            <a:endParaRPr lang="en-US" altLang="zh-CN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恰当利用提示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0" y="1031538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548680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第二单元</a:t>
            </a: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  <a:r>
              <a:rPr lang="zh-CN" altLang="en-US" sz="1600" b="1" dirty="0" smtClean="0">
                <a:latin typeface="+mj-ea"/>
              </a:rPr>
              <a:t>（</a:t>
            </a:r>
            <a:r>
              <a:rPr lang="zh-CN" altLang="en-US" sz="1600" b="1" dirty="0">
                <a:latin typeface="+mj-ea"/>
              </a:rPr>
              <a:t>现行</a:t>
            </a:r>
            <a:r>
              <a:rPr lang="zh-CN" altLang="en-US" sz="1600" b="1" dirty="0" smtClean="0">
                <a:latin typeface="+mj-ea"/>
              </a:rPr>
              <a:t>第一单元）</a:t>
            </a:r>
            <a:endParaRPr lang="en-US" altLang="zh-CN" sz="1600" b="1" dirty="0">
              <a:latin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74710" y="1196752"/>
            <a:ext cx="8209802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写人记事的一组诗文。以情为核，情在事中，情在物中。</a:t>
            </a:r>
            <a:r>
              <a:rPr lang="en-US" altLang="zh-CN" b="1" dirty="0" smtClean="0">
                <a:latin typeface="+mn-ea"/>
              </a:rPr>
              <a:t>《</a:t>
            </a:r>
            <a:r>
              <a:rPr lang="zh-CN" altLang="en-US" b="1" dirty="0" smtClean="0">
                <a:latin typeface="+mn-ea"/>
              </a:rPr>
              <a:t>秋天的怀念</a:t>
            </a:r>
            <a:r>
              <a:rPr lang="en-US" altLang="zh-CN" b="1" dirty="0" smtClean="0">
                <a:latin typeface="+mn-ea"/>
              </a:rPr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b="1" dirty="0">
                <a:latin typeface="+mn-ea"/>
              </a:rPr>
              <a:t> </a:t>
            </a:r>
            <a:r>
              <a:rPr lang="en-US" altLang="zh-CN" b="1" dirty="0" smtClean="0">
                <a:latin typeface="+mn-ea"/>
              </a:rPr>
              <a:t>  《</a:t>
            </a:r>
            <a:r>
              <a:rPr lang="zh-CN" altLang="en-US" b="1" dirty="0" smtClean="0">
                <a:latin typeface="+mn-ea"/>
              </a:rPr>
              <a:t>散步</a:t>
            </a:r>
            <a:r>
              <a:rPr lang="en-US" altLang="zh-CN" b="1" dirty="0" smtClean="0">
                <a:latin typeface="+mn-ea"/>
              </a:rPr>
              <a:t>》《</a:t>
            </a:r>
            <a:r>
              <a:rPr lang="zh-CN" altLang="en-US" b="1" dirty="0" smtClean="0">
                <a:latin typeface="+mn-ea"/>
              </a:rPr>
              <a:t>散文诗二首</a:t>
            </a:r>
            <a:r>
              <a:rPr lang="en-US" altLang="zh-CN" b="1" dirty="0" smtClean="0">
                <a:latin typeface="+mn-ea"/>
              </a:rPr>
              <a:t>》《</a:t>
            </a:r>
            <a:r>
              <a:rPr lang="zh-CN" altLang="en-US" b="1" dirty="0" smtClean="0">
                <a:latin typeface="+mn-ea"/>
              </a:rPr>
              <a:t>世说新语</a:t>
            </a:r>
            <a:r>
              <a:rPr lang="en-US" altLang="zh-CN" b="1" dirty="0" smtClean="0">
                <a:latin typeface="+mn-ea"/>
              </a:rPr>
              <a:t>》</a:t>
            </a:r>
            <a:r>
              <a:rPr lang="zh-CN" altLang="en-US" b="1" dirty="0" smtClean="0">
                <a:latin typeface="+mn-ea"/>
              </a:rPr>
              <a:t>两则（前两篇换位，去</a:t>
            </a:r>
            <a:r>
              <a:rPr lang="en-US" altLang="zh-CN" b="1" dirty="0" smtClean="0">
                <a:latin typeface="+mn-ea"/>
              </a:rPr>
              <a:t>《</a:t>
            </a:r>
            <a:r>
              <a:rPr lang="zh-CN" altLang="en-US" b="1" dirty="0" smtClean="0">
                <a:latin typeface="+mn-ea"/>
              </a:rPr>
              <a:t>羚羊</a:t>
            </a:r>
            <a:r>
              <a:rPr lang="en-US" altLang="zh-CN" b="1" dirty="0" smtClean="0">
                <a:latin typeface="+mn-ea"/>
              </a:rPr>
              <a:t>》)</a:t>
            </a:r>
            <a:endParaRPr lang="en-US" altLang="zh-CN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以亲情为主，但不限于亲情。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继续学习朗读。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把握情感基调：风格，氛围，取向，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如欢快、昂扬、激越、恬淡、闲适、忧愁、寂寞、伤感等。</a:t>
            </a:r>
            <a:endParaRPr lang="en-US" altLang="zh-CN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读准语气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、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节奏</a:t>
            </a:r>
            <a:endParaRPr lang="en-US" altLang="zh-CN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把握思想感情：不同的抒情特点。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情感显豁明了的</a:t>
            </a:r>
            <a:endParaRPr lang="en-US" altLang="zh-CN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情感深沉含蓄的</a:t>
            </a:r>
            <a:endParaRPr lang="en-US" altLang="zh-CN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107504" y="864175"/>
            <a:ext cx="8928992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376812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第二单元</a:t>
            </a: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67544" y="1124744"/>
          <a:ext cx="8208912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课  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要  点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秋天的怀念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史铁生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 </a:t>
                      </a:r>
                      <a:r>
                        <a:rPr kumimoji="0" lang="zh-CN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爱     悔恨、愧疚</a:t>
                      </a:r>
                      <a:endParaRPr kumimoji="0" lang="en-US" altLang="zh-CN" sz="1400" b="1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 对生命意义的感悟</a:t>
                      </a:r>
                      <a:endParaRPr kumimoji="0" lang="en-US" altLang="zh-CN" sz="1400" b="1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平静内敛的叙事语调，丰富的情感内蕴；细节描写撼动人心（第二题）；拓展阅读史铁生文章（</a:t>
                      </a:r>
                      <a:r>
                        <a:rPr lang="en-US" altLang="zh-CN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《</a:t>
                      </a:r>
                      <a:r>
                        <a:rPr lang="zh-CN" altLang="en-US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我与地坛</a:t>
                      </a:r>
                      <a:r>
                        <a:rPr lang="en-US" altLang="zh-CN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》《</a:t>
                      </a:r>
                      <a:r>
                        <a:rPr lang="zh-CN" altLang="en-US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合欢树</a:t>
                      </a:r>
                      <a:r>
                        <a:rPr lang="en-US" altLang="zh-CN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》《</a:t>
                      </a:r>
                      <a:r>
                        <a:rPr lang="zh-CN" altLang="en-US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第一次盼望</a:t>
                      </a:r>
                      <a:r>
                        <a:rPr lang="en-US" altLang="zh-CN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》《</a:t>
                      </a:r>
                      <a:r>
                        <a:rPr lang="zh-CN" altLang="en-US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故乡的胡同</a:t>
                      </a:r>
                      <a:r>
                        <a:rPr lang="en-US" altLang="zh-CN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》</a:t>
                      </a:r>
                      <a:r>
                        <a:rPr lang="zh-CN" altLang="en-US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）</a:t>
                      </a:r>
                      <a:endParaRPr lang="zh-CN" altLang="en-US" b="1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散步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莫怀戚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   生命轮回和延续，面对选择，责任感</a:t>
                      </a:r>
                      <a:endParaRPr kumimoji="0" lang="en-US" altLang="zh-CN" sz="1400" b="1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多角度理解文本内涵（第一题）；小说笔法，精心展开情节（情节、景物、冲突）；对称式语句</a:t>
                      </a:r>
                      <a:endParaRPr lang="zh-CN" altLang="en-US" b="1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散文诗二首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金色花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/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泰戈尔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荷叶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·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母亲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/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冰心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比较阅读，教师提供比较的维度作为支架（如主题、形象、情感、语言）。</a:t>
                      </a:r>
                      <a:endParaRPr lang="en-US" altLang="zh-CN" b="1" dirty="0" smtClean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zh-CN" altLang="en-US" b="1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《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世说新语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》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二则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咏雪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陈太丘与友期行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言文兼顾</a:t>
                      </a:r>
                      <a:r>
                        <a:rPr lang="en-US" altLang="zh-CN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——</a:t>
                      </a:r>
                      <a:r>
                        <a:rPr lang="zh-CN" altLang="en-US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反复诵读，自然疏通；探究核心问题（古人的家庭生活情趣，咏雪句之高下；元方之方正，入门不顾是否失礼）；敬辞与谦辞</a:t>
                      </a:r>
                      <a:endParaRPr lang="zh-CN" altLang="en-US" b="1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左右箭头 2"/>
          <p:cNvSpPr/>
          <p:nvPr/>
        </p:nvSpPr>
        <p:spPr>
          <a:xfrm>
            <a:off x="1007604" y="2079152"/>
            <a:ext cx="360040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0" y="1196752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604113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第二单元</a:t>
            </a: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综合性学习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26174" y="1484784"/>
            <a:ext cx="820980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有朋自远方来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传统文化专题（交友）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基本按照教材设计的步骤实施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注意文中的小贴士：示例或口语交际的要求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强调语文的综合性和实践性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关注活动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参与的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积极性、广泛性、过程性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使用综合性学习评价表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0" y="1107856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48125" y="620493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单元</a:t>
            </a: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  <a:r>
              <a:rPr lang="zh-CN" altLang="en-US" sz="1600" b="1" dirty="0">
                <a:latin typeface="+mj-ea"/>
              </a:rPr>
              <a:t>（现行</a:t>
            </a:r>
            <a:r>
              <a:rPr lang="zh-CN" altLang="en-US" sz="1600" b="1" dirty="0" smtClean="0">
                <a:latin typeface="+mj-ea"/>
              </a:rPr>
              <a:t>第</a:t>
            </a:r>
            <a:r>
              <a:rPr lang="zh-CN" altLang="en-US" sz="1600" b="1" dirty="0">
                <a:latin typeface="+mj-ea"/>
              </a:rPr>
              <a:t>三</a:t>
            </a:r>
            <a:r>
              <a:rPr lang="zh-CN" altLang="en-US" sz="1600" b="1" dirty="0" smtClean="0">
                <a:latin typeface="+mj-ea"/>
              </a:rPr>
              <a:t>单元）</a:t>
            </a:r>
            <a:endParaRPr lang="en-US" altLang="zh-CN" sz="1600" b="1" dirty="0">
              <a:latin typeface="+mj-ea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13582" y="1340768"/>
            <a:ext cx="82098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一组有关童年学习生活的课文，少年儿童的学习状况和成长经历。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600" b="1" dirty="0" smtClean="0">
                <a:latin typeface="+mj-ea"/>
                <a:ea typeface="+mj-ea"/>
              </a:rPr>
              <a:t>《</a:t>
            </a:r>
            <a:r>
              <a:rPr lang="zh-CN" altLang="en-US" sz="1600" b="1" dirty="0" smtClean="0">
                <a:latin typeface="+mj-ea"/>
                <a:ea typeface="+mj-ea"/>
              </a:rPr>
              <a:t>从百草园到三味书屋</a:t>
            </a:r>
            <a:r>
              <a:rPr lang="en-US" altLang="zh-CN" sz="1600" b="1" dirty="0" smtClean="0">
                <a:latin typeface="+mj-ea"/>
                <a:ea typeface="+mj-ea"/>
              </a:rPr>
              <a:t>》《</a:t>
            </a:r>
            <a:r>
              <a:rPr lang="zh-CN" altLang="en-US" sz="1600" b="1" dirty="0" smtClean="0">
                <a:latin typeface="+mj-ea"/>
                <a:ea typeface="+mj-ea"/>
              </a:rPr>
              <a:t>再塑生命的人</a:t>
            </a:r>
            <a:r>
              <a:rPr lang="en-US" altLang="zh-CN" sz="1600" b="1" dirty="0" smtClean="0">
                <a:latin typeface="+mj-ea"/>
                <a:ea typeface="+mj-ea"/>
              </a:rPr>
              <a:t>》《</a:t>
            </a:r>
            <a:r>
              <a:rPr lang="zh-CN" altLang="en-US" sz="1600" b="1" dirty="0" smtClean="0">
                <a:latin typeface="+mj-ea"/>
                <a:ea typeface="+mj-ea"/>
              </a:rPr>
              <a:t>窃读记</a:t>
            </a:r>
            <a:r>
              <a:rPr lang="en-US" altLang="zh-CN" sz="1600" b="1" dirty="0" smtClean="0">
                <a:latin typeface="+mj-ea"/>
                <a:ea typeface="+mj-ea"/>
              </a:rPr>
              <a:t>》《</a:t>
            </a:r>
            <a:r>
              <a:rPr lang="zh-CN" altLang="en-US" sz="1600" b="1" dirty="0" smtClean="0">
                <a:latin typeface="+mj-ea"/>
                <a:ea typeface="+mj-ea"/>
              </a:rPr>
              <a:t>论语</a:t>
            </a:r>
            <a:r>
              <a:rPr lang="en-US" altLang="zh-CN" sz="1600" b="1" dirty="0" smtClean="0">
                <a:latin typeface="+mj-ea"/>
                <a:ea typeface="+mj-ea"/>
              </a:rPr>
              <a:t>》</a:t>
            </a:r>
            <a:r>
              <a:rPr lang="zh-CN" altLang="en-US" sz="1600" b="1" dirty="0" smtClean="0">
                <a:latin typeface="+mj-ea"/>
                <a:ea typeface="+mj-ea"/>
              </a:rPr>
              <a:t>十二章，调整较大（我的老师，再塑生命的人、我的早年生活、王几何、论语）。</a:t>
            </a:r>
            <a:endParaRPr lang="en-US" altLang="zh-CN" sz="1600" b="1" dirty="0" smtClean="0"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回忆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童年，童真童趣；寻觅旧影，人生感怀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学习默读，侧重保持感知的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完整性和一定的速度。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不出声，不动唇，不指读，不回看，一气呵成读课文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猜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读法和跳读法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把握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内容，了解课文大意。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重视初读体验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抓要素，抓关键</a:t>
            </a:r>
            <a:endParaRPr lang="zh-CN" altLang="en-US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107504" y="864175"/>
            <a:ext cx="8928992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376812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第三单元  阅读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67544" y="1017047"/>
          <a:ext cx="8208912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课  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要  点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从百草园到三味书屋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鲁迅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   </a:t>
                      </a:r>
                      <a:r>
                        <a:rPr kumimoji="0" lang="zh-CN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现行七下成长单元</a:t>
                      </a:r>
                      <a:endParaRPr kumimoji="0" lang="en-US" altLang="zh-CN" sz="1400" b="1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en-US" altLang="zh-CN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   </a:t>
                      </a:r>
                      <a:r>
                        <a:rPr kumimoji="0" lang="zh-CN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关注预习提示</a:t>
                      </a:r>
                      <a:endParaRPr kumimoji="0" lang="zh-CN" altLang="en-US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乐园之乐与读书之趣（第三题）；小时候的鲁迅与写作时的鲁迅（第五题）；写作技法：描写，叙事，过渡；每个人心中都有一个百草园，也有一个充满复杂情绪的三味书屋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再塑生命的人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海伦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·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凯勒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  </a:t>
                      </a:r>
                      <a:r>
                        <a:rPr kumimoji="0" lang="zh-CN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文章语言的改动</a:t>
                      </a:r>
                      <a:endParaRPr kumimoji="0" lang="en-US" altLang="zh-CN" sz="1400" b="1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感恩莎莉文老师：开启智慧与再塑生命；追寻心路历程，体会作者情感；内容的照应与心理的表达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窃读记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林海音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  </a:t>
                      </a:r>
                      <a:r>
                        <a:rPr kumimoji="0" lang="zh-CN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小学课本移来</a:t>
                      </a:r>
                      <a:endParaRPr kumimoji="0" lang="en-US" altLang="zh-CN" sz="1400" b="1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en-US" altLang="zh-CN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  </a:t>
                      </a:r>
                      <a:r>
                        <a:rPr kumimoji="0" lang="zh-CN" altLang="en-US" sz="1400" b="1" kern="120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扩展阅读</a:t>
                      </a:r>
                      <a:endParaRPr kumimoji="0" lang="en-US" altLang="zh-CN" sz="1400" b="1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快乐与惧怕交织的矛盾心理，孩子的小心思；好学的精神，人间的关爱；精巧的布局谋篇（悬念、顺叙与插叙、前后对照营造张力）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《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论语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》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十二章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读书求学，修身立德；掌握常用词语，诵读揣摩；积累成语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47" name="Rectangle 65"/>
          <p:cNvSpPr>
            <a:spLocks noChangeArrowheads="1"/>
          </p:cNvSpPr>
          <p:nvPr/>
        </p:nvSpPr>
        <p:spPr bwMode="auto">
          <a:xfrm>
            <a:off x="272992" y="193158"/>
            <a:ext cx="86409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zh-CN" altLang="en-US" sz="3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结构体系</a:t>
            </a:r>
            <a:endParaRPr lang="en-US" altLang="zh-CN" sz="3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0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91" name="组合 90"/>
          <p:cNvGrpSpPr/>
          <p:nvPr/>
        </p:nvGrpSpPr>
        <p:grpSpPr>
          <a:xfrm>
            <a:off x="533440" y="1408112"/>
            <a:ext cx="8120063" cy="4038600"/>
            <a:chOff x="6091861" y="1320112"/>
            <a:chExt cx="8120063" cy="4038600"/>
          </a:xfrm>
          <a:solidFill>
            <a:srgbClr val="FFFFFF"/>
          </a:solidFill>
        </p:grpSpPr>
        <p:sp>
          <p:nvSpPr>
            <p:cNvPr id="92" name="AutoShape 78"/>
            <p:cNvSpPr>
              <a:spLocks noChangeArrowheads="1"/>
            </p:cNvSpPr>
            <p:nvPr/>
          </p:nvSpPr>
          <p:spPr bwMode="gray">
            <a:xfrm flipH="1">
              <a:off x="6091861" y="1320112"/>
              <a:ext cx="1425575" cy="4038600"/>
            </a:xfrm>
            <a:prstGeom prst="roundRect">
              <a:avLst>
                <a:gd name="adj" fmla="val 11375"/>
              </a:avLst>
            </a:prstGeom>
            <a:grpFill/>
            <a:ln w="28575">
              <a:solidFill>
                <a:schemeClr val="hlink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/>
            </a:p>
          </p:txBody>
        </p:sp>
        <p:sp>
          <p:nvSpPr>
            <p:cNvPr id="93" name="AutoShape 76"/>
            <p:cNvSpPr>
              <a:spLocks noChangeArrowheads="1"/>
            </p:cNvSpPr>
            <p:nvPr/>
          </p:nvSpPr>
          <p:spPr bwMode="gray">
            <a:xfrm>
              <a:off x="7615861" y="1323287"/>
              <a:ext cx="6596063" cy="3459163"/>
            </a:xfrm>
            <a:prstGeom prst="roundRect">
              <a:avLst>
                <a:gd name="adj" fmla="val 2454"/>
              </a:avLst>
            </a:prstGeom>
            <a:grpFill/>
            <a:ln w="28575">
              <a:solidFill>
                <a:srgbClr val="FEFEFE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/>
            </a:p>
          </p:txBody>
        </p:sp>
        <p:sp>
          <p:nvSpPr>
            <p:cNvPr id="94" name="Freeform 27"/>
            <p:cNvSpPr/>
            <p:nvPr/>
          </p:nvSpPr>
          <p:spPr bwMode="gray">
            <a:xfrm flipH="1">
              <a:off x="13611849" y="1367737"/>
              <a:ext cx="515937" cy="465138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95" name="Group 29"/>
            <p:cNvGrpSpPr/>
            <p:nvPr/>
          </p:nvGrpSpPr>
          <p:grpSpPr bwMode="auto">
            <a:xfrm rot="5400000">
              <a:off x="7320586" y="1466162"/>
              <a:ext cx="495300" cy="666750"/>
              <a:chOff x="778" y="1762"/>
              <a:chExt cx="312" cy="420"/>
            </a:xfrm>
            <a:grpFill/>
          </p:grpSpPr>
          <p:grpSp>
            <p:nvGrpSpPr>
              <p:cNvPr id="109" name="Group 30"/>
              <p:cNvGrpSpPr/>
              <p:nvPr/>
            </p:nvGrpSpPr>
            <p:grpSpPr bwMode="auto">
              <a:xfrm>
                <a:off x="960" y="1764"/>
                <a:ext cx="130" cy="418"/>
                <a:chOff x="960" y="1764"/>
                <a:chExt cx="130" cy="418"/>
              </a:xfrm>
              <a:grpFill/>
            </p:grpSpPr>
            <p:sp>
              <p:nvSpPr>
                <p:cNvPr id="114" name="Oval 31"/>
                <p:cNvSpPr>
                  <a:spLocks noChangeArrowheads="1"/>
                </p:cNvSpPr>
                <p:nvPr/>
              </p:nvSpPr>
              <p:spPr bwMode="gray">
                <a:xfrm>
                  <a:off x="960" y="1764"/>
                  <a:ext cx="126" cy="120"/>
                </a:xfrm>
                <a:prstGeom prst="ellipse">
                  <a:avLst/>
                </a:prstGeom>
                <a:grpFill/>
                <a:ln w="38100" algn="ctr">
                  <a:solidFill>
                    <a:srgbClr val="DDDDDD"/>
                  </a:solidFill>
                  <a:rou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  <p:sp>
              <p:nvSpPr>
                <p:cNvPr id="115" name="Oval 32"/>
                <p:cNvSpPr>
                  <a:spLocks noChangeArrowheads="1"/>
                </p:cNvSpPr>
                <p:nvPr/>
              </p:nvSpPr>
              <p:spPr bwMode="gray">
                <a:xfrm>
                  <a:off x="964" y="2062"/>
                  <a:ext cx="126" cy="120"/>
                </a:xfrm>
                <a:prstGeom prst="ellipse">
                  <a:avLst/>
                </a:prstGeom>
                <a:grpFill/>
                <a:ln w="38100" algn="ctr">
                  <a:solidFill>
                    <a:srgbClr val="DDDDDD"/>
                  </a:solidFill>
                  <a:rou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  <p:sp>
              <p:nvSpPr>
                <p:cNvPr id="116" name="AutoShape 33"/>
                <p:cNvSpPr>
                  <a:spLocks noChangeArrowheads="1"/>
                </p:cNvSpPr>
                <p:nvPr/>
              </p:nvSpPr>
              <p:spPr bwMode="gray">
                <a:xfrm>
                  <a:off x="996" y="1836"/>
                  <a:ext cx="62" cy="300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</p:grpSp>
          <p:grpSp>
            <p:nvGrpSpPr>
              <p:cNvPr id="110" name="Group 34"/>
              <p:cNvGrpSpPr/>
              <p:nvPr/>
            </p:nvGrpSpPr>
            <p:grpSpPr bwMode="auto">
              <a:xfrm>
                <a:off x="778" y="1762"/>
                <a:ext cx="130" cy="418"/>
                <a:chOff x="960" y="1764"/>
                <a:chExt cx="130" cy="418"/>
              </a:xfrm>
              <a:grpFill/>
            </p:grpSpPr>
            <p:sp>
              <p:nvSpPr>
                <p:cNvPr id="111" name="Oval 35"/>
                <p:cNvSpPr>
                  <a:spLocks noChangeArrowheads="1"/>
                </p:cNvSpPr>
                <p:nvPr/>
              </p:nvSpPr>
              <p:spPr bwMode="gray">
                <a:xfrm>
                  <a:off x="960" y="1764"/>
                  <a:ext cx="126" cy="120"/>
                </a:xfrm>
                <a:prstGeom prst="ellipse">
                  <a:avLst/>
                </a:prstGeom>
                <a:grpFill/>
                <a:ln w="38100" algn="ctr">
                  <a:solidFill>
                    <a:srgbClr val="DDDDDD"/>
                  </a:solidFill>
                  <a:rou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  <p:sp>
              <p:nvSpPr>
                <p:cNvPr id="112" name="Oval 36"/>
                <p:cNvSpPr>
                  <a:spLocks noChangeArrowheads="1"/>
                </p:cNvSpPr>
                <p:nvPr/>
              </p:nvSpPr>
              <p:spPr bwMode="gray">
                <a:xfrm>
                  <a:off x="964" y="2062"/>
                  <a:ext cx="126" cy="120"/>
                </a:xfrm>
                <a:prstGeom prst="ellipse">
                  <a:avLst/>
                </a:prstGeom>
                <a:grpFill/>
                <a:ln w="38100" algn="ctr">
                  <a:solidFill>
                    <a:srgbClr val="DDDDDD"/>
                  </a:solidFill>
                  <a:rou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  <p:sp>
              <p:nvSpPr>
                <p:cNvPr id="113" name="AutoShape 37"/>
                <p:cNvSpPr>
                  <a:spLocks noChangeArrowheads="1"/>
                </p:cNvSpPr>
                <p:nvPr/>
              </p:nvSpPr>
              <p:spPr bwMode="gray">
                <a:xfrm>
                  <a:off x="996" y="1836"/>
                  <a:ext cx="62" cy="300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</p:grpSp>
        </p:grpSp>
        <p:grpSp>
          <p:nvGrpSpPr>
            <p:cNvPr id="96" name="Group 65"/>
            <p:cNvGrpSpPr/>
            <p:nvPr/>
          </p:nvGrpSpPr>
          <p:grpSpPr bwMode="auto">
            <a:xfrm rot="5400000">
              <a:off x="7320586" y="4590362"/>
              <a:ext cx="495300" cy="666750"/>
              <a:chOff x="778" y="1762"/>
              <a:chExt cx="312" cy="420"/>
            </a:xfrm>
            <a:grpFill/>
          </p:grpSpPr>
          <p:grpSp>
            <p:nvGrpSpPr>
              <p:cNvPr id="101" name="Group 66"/>
              <p:cNvGrpSpPr/>
              <p:nvPr/>
            </p:nvGrpSpPr>
            <p:grpSpPr bwMode="auto">
              <a:xfrm>
                <a:off x="960" y="1764"/>
                <a:ext cx="130" cy="418"/>
                <a:chOff x="960" y="1764"/>
                <a:chExt cx="130" cy="418"/>
              </a:xfrm>
              <a:grpFill/>
            </p:grpSpPr>
            <p:sp>
              <p:nvSpPr>
                <p:cNvPr id="106" name="Oval 67"/>
                <p:cNvSpPr>
                  <a:spLocks noChangeArrowheads="1"/>
                </p:cNvSpPr>
                <p:nvPr/>
              </p:nvSpPr>
              <p:spPr bwMode="gray">
                <a:xfrm>
                  <a:off x="960" y="1764"/>
                  <a:ext cx="126" cy="120"/>
                </a:xfrm>
                <a:prstGeom prst="ellipse">
                  <a:avLst/>
                </a:prstGeom>
                <a:grpFill/>
                <a:ln w="38100" algn="ctr">
                  <a:solidFill>
                    <a:srgbClr val="DDDDDD"/>
                  </a:solidFill>
                  <a:rou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  <p:sp>
              <p:nvSpPr>
                <p:cNvPr id="107" name="Oval 68"/>
                <p:cNvSpPr>
                  <a:spLocks noChangeArrowheads="1"/>
                </p:cNvSpPr>
                <p:nvPr/>
              </p:nvSpPr>
              <p:spPr bwMode="gray">
                <a:xfrm>
                  <a:off x="964" y="2062"/>
                  <a:ext cx="126" cy="120"/>
                </a:xfrm>
                <a:prstGeom prst="ellipse">
                  <a:avLst/>
                </a:prstGeom>
                <a:grpFill/>
                <a:ln w="38100" algn="ctr">
                  <a:solidFill>
                    <a:srgbClr val="DDDDDD"/>
                  </a:solidFill>
                  <a:rou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  <p:sp>
              <p:nvSpPr>
                <p:cNvPr id="108" name="AutoShape 69"/>
                <p:cNvSpPr>
                  <a:spLocks noChangeArrowheads="1"/>
                </p:cNvSpPr>
                <p:nvPr/>
              </p:nvSpPr>
              <p:spPr bwMode="gray">
                <a:xfrm>
                  <a:off x="996" y="1836"/>
                  <a:ext cx="62" cy="300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</p:grpSp>
          <p:grpSp>
            <p:nvGrpSpPr>
              <p:cNvPr id="102" name="Group 70"/>
              <p:cNvGrpSpPr/>
              <p:nvPr/>
            </p:nvGrpSpPr>
            <p:grpSpPr bwMode="auto">
              <a:xfrm>
                <a:off x="778" y="1762"/>
                <a:ext cx="130" cy="418"/>
                <a:chOff x="960" y="1764"/>
                <a:chExt cx="130" cy="418"/>
              </a:xfrm>
              <a:grpFill/>
            </p:grpSpPr>
            <p:sp>
              <p:nvSpPr>
                <p:cNvPr id="103" name="Oval 71"/>
                <p:cNvSpPr>
                  <a:spLocks noChangeArrowheads="1"/>
                </p:cNvSpPr>
                <p:nvPr/>
              </p:nvSpPr>
              <p:spPr bwMode="gray">
                <a:xfrm>
                  <a:off x="960" y="1764"/>
                  <a:ext cx="126" cy="120"/>
                </a:xfrm>
                <a:prstGeom prst="ellipse">
                  <a:avLst/>
                </a:prstGeom>
                <a:grpFill/>
                <a:ln w="38100" algn="ctr">
                  <a:solidFill>
                    <a:srgbClr val="DDDDDD"/>
                  </a:solidFill>
                  <a:rou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  <p:sp>
              <p:nvSpPr>
                <p:cNvPr id="104" name="Oval 72"/>
                <p:cNvSpPr>
                  <a:spLocks noChangeArrowheads="1"/>
                </p:cNvSpPr>
                <p:nvPr/>
              </p:nvSpPr>
              <p:spPr bwMode="gray">
                <a:xfrm>
                  <a:off x="964" y="2062"/>
                  <a:ext cx="126" cy="120"/>
                </a:xfrm>
                <a:prstGeom prst="ellipse">
                  <a:avLst/>
                </a:prstGeom>
                <a:grpFill/>
                <a:ln w="38100" algn="ctr">
                  <a:solidFill>
                    <a:srgbClr val="DDDDDD"/>
                  </a:solidFill>
                  <a:rou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  <p:sp>
              <p:nvSpPr>
                <p:cNvPr id="105" name="AutoShape 73"/>
                <p:cNvSpPr>
                  <a:spLocks noChangeArrowheads="1"/>
                </p:cNvSpPr>
                <p:nvPr/>
              </p:nvSpPr>
              <p:spPr bwMode="gray">
                <a:xfrm>
                  <a:off x="996" y="1836"/>
                  <a:ext cx="62" cy="300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zh-CN"/>
                </a:p>
              </p:txBody>
            </p:sp>
          </p:grpSp>
        </p:grpSp>
        <p:sp>
          <p:nvSpPr>
            <p:cNvPr id="98" name="Text Box 75"/>
            <p:cNvSpPr txBox="1">
              <a:spLocks noChangeArrowheads="1"/>
            </p:cNvSpPr>
            <p:nvPr/>
          </p:nvSpPr>
          <p:spPr bwMode="auto">
            <a:xfrm>
              <a:off x="8582678" y="1322761"/>
              <a:ext cx="5029200" cy="37490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indent="0" eaLnBrk="1" hangingPunct="1">
                <a:spcBef>
                  <a:spcPct val="50000"/>
                </a:spcBef>
                <a:buFontTx/>
                <a:buNone/>
              </a:pPr>
              <a:endPara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zh-CN" altLang="en-US" sz="24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阅读：双线组元</a:t>
              </a:r>
              <a:endPara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zh-CN" altLang="en-US" sz="24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写作：独立专题</a:t>
              </a:r>
              <a:endPara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zh-CN" altLang="en-US" sz="24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综合性学习：三个系列</a:t>
              </a:r>
              <a:endPara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zh-CN" altLang="en-US" sz="24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名著导读：聚焦读书方法</a:t>
              </a:r>
              <a:endPara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zh-CN" altLang="en-US" sz="24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课外古</a:t>
              </a:r>
              <a:r>
                <a:rPr lang="zh-CN" altLang="en-US" sz="24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诗词诵读</a:t>
              </a:r>
              <a:endPara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zh-CN" altLang="en-US" sz="24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补白：知识补给站</a:t>
              </a:r>
              <a:endPara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99" name="Line 77"/>
            <p:cNvSpPr>
              <a:spLocks noChangeShapeType="1"/>
            </p:cNvSpPr>
            <p:nvPr/>
          </p:nvSpPr>
          <p:spPr bwMode="auto">
            <a:xfrm>
              <a:off x="8328013" y="5358712"/>
              <a:ext cx="5867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lg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Text Box 79"/>
            <p:cNvSpPr txBox="1">
              <a:spLocks noChangeArrowheads="1"/>
            </p:cNvSpPr>
            <p:nvPr/>
          </p:nvSpPr>
          <p:spPr bwMode="auto">
            <a:xfrm>
              <a:off x="6091861" y="3131248"/>
              <a:ext cx="1447800" cy="4001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CN" altLang="en-US" sz="2000" b="1" dirty="0" smtClean="0"/>
                <a:t>板块聚焦</a:t>
              </a:r>
              <a:endParaRPr lang="en-US" altLang="zh-CN" sz="2000" b="1" dirty="0"/>
            </a:p>
          </p:txBody>
        </p:sp>
      </p:grpSp>
      <p:sp>
        <p:nvSpPr>
          <p:cNvPr id="30" name="Line 77"/>
          <p:cNvSpPr>
            <a:spLocks noChangeShapeType="1"/>
          </p:cNvSpPr>
          <p:nvPr/>
        </p:nvSpPr>
        <p:spPr bwMode="auto">
          <a:xfrm>
            <a:off x="2605445" y="1455329"/>
            <a:ext cx="5867400" cy="0"/>
          </a:xfrm>
          <a:prstGeom prst="line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lgDash"/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11112" y="1196752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548680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单元</a:t>
            </a: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名著导读</a:t>
            </a:r>
          </a:p>
        </p:txBody>
      </p:sp>
      <p:sp>
        <p:nvSpPr>
          <p:cNvPr id="41" name="矩形 40"/>
          <p:cNvSpPr/>
          <p:nvPr/>
        </p:nvSpPr>
        <p:spPr>
          <a:xfrm>
            <a:off x="413582" y="1340768"/>
            <a:ext cx="8209802" cy="420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《朝花夕拾》：消除与经典的隔膜</a:t>
            </a:r>
            <a:endParaRPr lang="en-US" altLang="zh-CN" sz="1600" b="1" dirty="0" smtClean="0"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名人欣赏文字摘录，引发阅读期待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强调方法指导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   例谈一种读书方法或一类书的阅读策略。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任务驱动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结合专题探究和精彩选篇，阅读全书，完成任务。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提供选择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自主阅读推荐</a:t>
            </a:r>
          </a:p>
          <a:p>
            <a:pPr lvl="1"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名著阅读课程化，不是点缀。</a:t>
            </a:r>
            <a:endParaRPr lang="zh-CN" altLang="en-US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0" y="96403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476672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  阅读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80422" y="1131792"/>
            <a:ext cx="820980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关于人生的一组课文，树立榜样，阐释经验。</a:t>
            </a:r>
            <a:r>
              <a:rPr lang="zh-CN" altLang="en-US" sz="1600" b="1" dirty="0" smtClean="0">
                <a:latin typeface="+mj-ea"/>
                <a:ea typeface="+mj-ea"/>
              </a:rPr>
              <a:t>《纪念白求恩》《植树的牧羊</a:t>
            </a:r>
          </a:p>
          <a:p>
            <a:pPr>
              <a:lnSpc>
                <a:spcPct val="150000"/>
              </a:lnSpc>
            </a:pPr>
            <a:r>
              <a:rPr lang="zh-CN" altLang="en-US" sz="1600" b="1" dirty="0" smtClean="0">
                <a:latin typeface="+mj-ea"/>
                <a:ea typeface="+mj-ea"/>
              </a:rPr>
              <a:t>   人》《走一步，再走一步》《诫子书》。调整较大（紫藤萝，走一步，蝉、贝壳，在</a:t>
            </a:r>
            <a:endParaRPr lang="en-US" altLang="zh-CN" sz="16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CN" sz="1600" b="1" dirty="0">
                <a:latin typeface="+mj-ea"/>
                <a:ea typeface="+mj-ea"/>
              </a:rPr>
              <a:t> </a:t>
            </a:r>
            <a:r>
              <a:rPr lang="en-US" altLang="zh-CN" sz="1600" b="1" dirty="0" smtClean="0">
                <a:latin typeface="+mj-ea"/>
                <a:ea typeface="+mj-ea"/>
              </a:rPr>
              <a:t>  </a:t>
            </a:r>
            <a:r>
              <a:rPr lang="zh-CN" altLang="en-US" sz="1600" b="1" dirty="0" smtClean="0">
                <a:latin typeface="+mj-ea"/>
                <a:ea typeface="+mj-ea"/>
              </a:rPr>
              <a:t>山的那边，虽有嘉肴）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整体把握课文内容，理解人物精神、作者人生经验</a:t>
            </a:r>
            <a:r>
              <a:rPr lang="zh-CN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继续学习默读，侧重圈点勾画。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读书“三到”：眼到，手到，心到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词句层面、理解层面、结构层面</a:t>
            </a:r>
            <a:r>
              <a:rPr lang="en-US" altLang="zh-CN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——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怦然心动，若有所思，有疑问处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理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清作者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思路。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整体思路与局部思路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梳理一些文章思路展开的模式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107504" y="864175"/>
            <a:ext cx="8928992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376812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  阅读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67544" y="1047115"/>
          <a:ext cx="8208912" cy="526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课文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要点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纪念白求恩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毛泽东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    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与祖辈、父辈交流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白求恩精神的现代价值；对比手法；品味语言特色；叙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—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论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—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颂的结构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植树的牧羊人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让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·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乔诺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多角度理解牧羊人的精神，注意评价性语言（第二题）；叙述前后相连的几件事（顺序、衔接、详略）；先叙后评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走一步，再走一步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莫顿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·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亨特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孩子们弃他而去；你需要想的是迈一小步</a:t>
                      </a:r>
                      <a:endParaRPr kumimoji="0" lang="zh-CN" altLang="en-US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“迈出第一步”的意义；完整叙述一件事情（顺序、时空转换、伏笔与悬念）；事情演进与心理变化同步展开；由个别到普遍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诫子书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诸葛亮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当下教育价值；理解深层意蕴；抓住关键词，理解其关系；先立论，再阐发，再正反论述；诵读中积累实词、虚词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564198"/>
            <a:ext cx="8928992" cy="487362"/>
          </a:xfrm>
        </p:spPr>
        <p:txBody>
          <a:bodyPr>
            <a:noAutofit/>
          </a:bodyPr>
          <a:lstStyle/>
          <a:p>
            <a:pPr algn="l" eaLnBrk="1" hangingPunct="1"/>
            <a:r>
              <a:rPr lang="zh-CN" altLang="en-US" sz="2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第四单元 综合性学习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81321" y="2055177"/>
            <a:ext cx="7797800" cy="3865563"/>
            <a:chOff x="685800" y="2057400"/>
            <a:chExt cx="7797800" cy="3865563"/>
          </a:xfrm>
        </p:grpSpPr>
        <p:sp>
          <p:nvSpPr>
            <p:cNvPr id="198660" name="Oval 3"/>
            <p:cNvSpPr>
              <a:spLocks noChangeArrowheads="1"/>
            </p:cNvSpPr>
            <p:nvPr/>
          </p:nvSpPr>
          <p:spPr bwMode="gray">
            <a:xfrm>
              <a:off x="3105150" y="2397125"/>
              <a:ext cx="3063875" cy="3032125"/>
            </a:xfrm>
            <a:prstGeom prst="ellipse">
              <a:avLst/>
            </a:prstGeom>
            <a:noFill/>
            <a:ln w="28575" cap="rnd">
              <a:solidFill>
                <a:schemeClr val="tx2"/>
              </a:solidFill>
              <a:prstDash val="sysDot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b="1"/>
            </a:p>
          </p:txBody>
        </p:sp>
        <p:sp>
          <p:nvSpPr>
            <p:cNvPr id="198661" name="Rectangle 4"/>
            <p:cNvSpPr>
              <a:spLocks noChangeArrowheads="1"/>
            </p:cNvSpPr>
            <p:nvPr/>
          </p:nvSpPr>
          <p:spPr bwMode="gray">
            <a:xfrm>
              <a:off x="685800" y="2057400"/>
              <a:ext cx="2163763" cy="3865563"/>
            </a:xfrm>
            <a:prstGeom prst="rect">
              <a:avLst/>
            </a:prstGeom>
            <a:solidFill>
              <a:srgbClr val="FFFFFF">
                <a:alpha val="10196"/>
              </a:srgbClr>
            </a:solidFill>
            <a:ln w="9525" algn="ctr">
              <a:solidFill>
                <a:srgbClr val="5F5F5F">
                  <a:alpha val="89803"/>
                </a:srgbClr>
              </a:solidFill>
              <a:prstDash val="dash"/>
              <a:miter lim="800000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b="1"/>
            </a:p>
          </p:txBody>
        </p:sp>
        <p:grpSp>
          <p:nvGrpSpPr>
            <p:cNvPr id="198662" name="Group 5"/>
            <p:cNvGrpSpPr/>
            <p:nvPr/>
          </p:nvGrpSpPr>
          <p:grpSpPr bwMode="auto">
            <a:xfrm>
              <a:off x="981075" y="2795588"/>
              <a:ext cx="1773238" cy="2409825"/>
              <a:chOff x="193" y="1350"/>
              <a:chExt cx="1310" cy="1780"/>
            </a:xfrm>
          </p:grpSpPr>
          <p:sp>
            <p:nvSpPr>
              <p:cNvPr id="198663" name="Freeform 6"/>
              <p:cNvSpPr/>
              <p:nvPr/>
            </p:nvSpPr>
            <p:spPr bwMode="gray">
              <a:xfrm flipV="1">
                <a:off x="193" y="1350"/>
                <a:ext cx="1310" cy="749"/>
              </a:xfrm>
              <a:custGeom>
                <a:avLst/>
                <a:gdLst>
                  <a:gd name="T0" fmla="*/ 3384 w 1210"/>
                  <a:gd name="T1" fmla="*/ 2147483647 h 97"/>
                  <a:gd name="T2" fmla="*/ 3676 w 1210"/>
                  <a:gd name="T3" fmla="*/ 0 h 97"/>
                  <a:gd name="T4" fmla="*/ 294 w 1210"/>
                  <a:gd name="T5" fmla="*/ 0 h 97"/>
                  <a:gd name="T6" fmla="*/ 0 w 1210"/>
                  <a:gd name="T7" fmla="*/ 2147483647 h 97"/>
                  <a:gd name="T8" fmla="*/ 3384 w 1210"/>
                  <a:gd name="T9" fmla="*/ 2147483647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878787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b="1"/>
              </a:p>
            </p:txBody>
          </p:sp>
          <p:sp>
            <p:nvSpPr>
              <p:cNvPr id="198664" name="Freeform 7"/>
              <p:cNvSpPr/>
              <p:nvPr/>
            </p:nvSpPr>
            <p:spPr bwMode="gray">
              <a:xfrm>
                <a:off x="196" y="2381"/>
                <a:ext cx="1307" cy="749"/>
              </a:xfrm>
              <a:custGeom>
                <a:avLst/>
                <a:gdLst>
                  <a:gd name="T0" fmla="*/ 3273 w 1210"/>
                  <a:gd name="T1" fmla="*/ 2147483647 h 97"/>
                  <a:gd name="T2" fmla="*/ 3562 w 1210"/>
                  <a:gd name="T3" fmla="*/ 0 h 97"/>
                  <a:gd name="T4" fmla="*/ 283 w 1210"/>
                  <a:gd name="T5" fmla="*/ 0 h 97"/>
                  <a:gd name="T6" fmla="*/ 0 w 1210"/>
                  <a:gd name="T7" fmla="*/ 2147483647 h 97"/>
                  <a:gd name="T8" fmla="*/ 3273 w 1210"/>
                  <a:gd name="T9" fmla="*/ 2147483647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858585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b="1"/>
              </a:p>
            </p:txBody>
          </p:sp>
        </p:grpSp>
        <p:sp>
          <p:nvSpPr>
            <p:cNvPr id="198665" name="AutoShape 8"/>
            <p:cNvSpPr>
              <a:spLocks noChangeArrowheads="1"/>
            </p:cNvSpPr>
            <p:nvPr/>
          </p:nvSpPr>
          <p:spPr bwMode="gray">
            <a:xfrm>
              <a:off x="685800" y="3584575"/>
              <a:ext cx="2719388" cy="812800"/>
            </a:xfrm>
            <a:prstGeom prst="rightArrow">
              <a:avLst>
                <a:gd name="adj1" fmla="val 54000"/>
                <a:gd name="adj2" fmla="val 68618"/>
              </a:avLst>
            </a:prstGeom>
            <a:gradFill rotWithShape="1">
              <a:gsLst>
                <a:gs pos="0">
                  <a:srgbClr val="6A5919"/>
                </a:gs>
                <a:gs pos="100000">
                  <a:srgbClr val="E5C037"/>
                </a:gs>
              </a:gsLst>
              <a:lin ang="0" scaled="1"/>
            </a:gradFill>
            <a:ln w="9525" algn="ctr">
              <a:solidFill>
                <a:schemeClr val="tx2"/>
              </a:solidFill>
              <a:miter lim="800000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b="1"/>
            </a:p>
          </p:txBody>
        </p:sp>
        <p:sp>
          <p:nvSpPr>
            <p:cNvPr id="352265" name="Rectangle 9"/>
            <p:cNvSpPr>
              <a:spLocks noChangeArrowheads="1"/>
            </p:cNvSpPr>
            <p:nvPr/>
          </p:nvSpPr>
          <p:spPr bwMode="gray">
            <a:xfrm>
              <a:off x="781050" y="2789238"/>
              <a:ext cx="1828800" cy="24479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42353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b="1"/>
            </a:p>
          </p:txBody>
        </p:sp>
        <p:sp>
          <p:nvSpPr>
            <p:cNvPr id="198667" name="Rectangle 10"/>
            <p:cNvSpPr>
              <a:spLocks noChangeArrowheads="1"/>
            </p:cNvSpPr>
            <p:nvPr/>
          </p:nvSpPr>
          <p:spPr bwMode="gray">
            <a:xfrm>
              <a:off x="6307138" y="2057400"/>
              <a:ext cx="2162175" cy="3865563"/>
            </a:xfrm>
            <a:prstGeom prst="rect">
              <a:avLst/>
            </a:prstGeom>
            <a:solidFill>
              <a:srgbClr val="F8F8F8">
                <a:alpha val="10196"/>
              </a:srgbClr>
            </a:solidFill>
            <a:ln w="9525" algn="ctr">
              <a:solidFill>
                <a:srgbClr val="5F5F5F">
                  <a:alpha val="89803"/>
                </a:srgbClr>
              </a:solidFill>
              <a:prstDash val="dash"/>
              <a:miter lim="800000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b="1"/>
            </a:p>
          </p:txBody>
        </p:sp>
        <p:grpSp>
          <p:nvGrpSpPr>
            <p:cNvPr id="198668" name="Group 11"/>
            <p:cNvGrpSpPr/>
            <p:nvPr/>
          </p:nvGrpSpPr>
          <p:grpSpPr bwMode="auto">
            <a:xfrm>
              <a:off x="6434138" y="2800350"/>
              <a:ext cx="1819275" cy="2401888"/>
              <a:chOff x="4267" y="1389"/>
              <a:chExt cx="1344" cy="1774"/>
            </a:xfrm>
          </p:grpSpPr>
          <p:sp>
            <p:nvSpPr>
              <p:cNvPr id="198669" name="Freeform 12"/>
              <p:cNvSpPr/>
              <p:nvPr/>
            </p:nvSpPr>
            <p:spPr bwMode="gray">
              <a:xfrm flipH="1" flipV="1">
                <a:off x="4267" y="1389"/>
                <a:ext cx="1344" cy="747"/>
              </a:xfrm>
              <a:custGeom>
                <a:avLst/>
                <a:gdLst>
                  <a:gd name="T0" fmla="*/ 4840 w 1210"/>
                  <a:gd name="T1" fmla="*/ 2147483647 h 97"/>
                  <a:gd name="T2" fmla="*/ 5268 w 1210"/>
                  <a:gd name="T3" fmla="*/ 0 h 97"/>
                  <a:gd name="T4" fmla="*/ 422 w 1210"/>
                  <a:gd name="T5" fmla="*/ 0 h 97"/>
                  <a:gd name="T6" fmla="*/ 0 w 1210"/>
                  <a:gd name="T7" fmla="*/ 2147483647 h 97"/>
                  <a:gd name="T8" fmla="*/ 4840 w 1210"/>
                  <a:gd name="T9" fmla="*/ 2147483647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848484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b="1"/>
              </a:p>
            </p:txBody>
          </p:sp>
          <p:sp>
            <p:nvSpPr>
              <p:cNvPr id="198670" name="Freeform 13"/>
              <p:cNvSpPr/>
              <p:nvPr/>
            </p:nvSpPr>
            <p:spPr bwMode="gray">
              <a:xfrm flipH="1">
                <a:off x="4267" y="2416"/>
                <a:ext cx="1329" cy="747"/>
              </a:xfrm>
              <a:custGeom>
                <a:avLst/>
                <a:gdLst>
                  <a:gd name="T0" fmla="*/ 4137 w 1210"/>
                  <a:gd name="T1" fmla="*/ 2147483647 h 97"/>
                  <a:gd name="T2" fmla="*/ 4501 w 1210"/>
                  <a:gd name="T3" fmla="*/ 0 h 97"/>
                  <a:gd name="T4" fmla="*/ 365 w 1210"/>
                  <a:gd name="T5" fmla="*/ 0 h 97"/>
                  <a:gd name="T6" fmla="*/ 0 w 1210"/>
                  <a:gd name="T7" fmla="*/ 2147483647 h 97"/>
                  <a:gd name="T8" fmla="*/ 4137 w 1210"/>
                  <a:gd name="T9" fmla="*/ 2147483647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848484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b="1"/>
              </a:p>
            </p:txBody>
          </p:sp>
        </p:grpSp>
        <p:sp>
          <p:nvSpPr>
            <p:cNvPr id="352270" name="AutoShape 14"/>
            <p:cNvSpPr>
              <a:spLocks noChangeArrowheads="1"/>
            </p:cNvSpPr>
            <p:nvPr/>
          </p:nvSpPr>
          <p:spPr bwMode="gray">
            <a:xfrm flipH="1">
              <a:off x="5810250" y="3605213"/>
              <a:ext cx="2673350" cy="717550"/>
            </a:xfrm>
            <a:prstGeom prst="rightArrow">
              <a:avLst>
                <a:gd name="adj1" fmla="val 62213"/>
                <a:gd name="adj2" fmla="val 69425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algn="ctr">
              <a:solidFill>
                <a:schemeClr val="tx2"/>
              </a:solidFill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b="1"/>
            </a:p>
          </p:txBody>
        </p:sp>
        <p:sp>
          <p:nvSpPr>
            <p:cNvPr id="198672" name="Rectangle 15"/>
            <p:cNvSpPr>
              <a:spLocks noChangeArrowheads="1"/>
            </p:cNvSpPr>
            <p:nvPr/>
          </p:nvSpPr>
          <p:spPr bwMode="gray">
            <a:xfrm>
              <a:off x="893763" y="2057400"/>
              <a:ext cx="1673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2000" b="1" dirty="0" smtClean="0">
                  <a:solidFill>
                    <a:srgbClr val="1C1C1C"/>
                  </a:solidFill>
                </a:rPr>
                <a:t>表达交流</a:t>
              </a:r>
              <a:endParaRPr lang="en-US" altLang="zh-CN" sz="2000" b="1" dirty="0">
                <a:solidFill>
                  <a:srgbClr val="1C1C1C"/>
                </a:solidFill>
              </a:endParaRPr>
            </a:p>
          </p:txBody>
        </p:sp>
        <p:sp>
          <p:nvSpPr>
            <p:cNvPr id="198673" name="Rectangle 16"/>
            <p:cNvSpPr>
              <a:spLocks noChangeArrowheads="1"/>
            </p:cNvSpPr>
            <p:nvPr/>
          </p:nvSpPr>
          <p:spPr bwMode="gray">
            <a:xfrm>
              <a:off x="6580188" y="2057400"/>
              <a:ext cx="1673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2000" b="1" dirty="0" smtClean="0">
                  <a:solidFill>
                    <a:srgbClr val="1C1C1C"/>
                  </a:solidFill>
                </a:rPr>
                <a:t>语文实践</a:t>
              </a:r>
              <a:endParaRPr lang="en-US" altLang="zh-CN" sz="2000" b="1" dirty="0">
                <a:solidFill>
                  <a:srgbClr val="1C1C1C"/>
                </a:solidFill>
              </a:endParaRPr>
            </a:p>
          </p:txBody>
        </p:sp>
        <p:sp>
          <p:nvSpPr>
            <p:cNvPr id="198674" name="Text Box 17"/>
            <p:cNvSpPr txBox="1">
              <a:spLocks noChangeArrowheads="1"/>
            </p:cNvSpPr>
            <p:nvPr/>
          </p:nvSpPr>
          <p:spPr bwMode="gray">
            <a:xfrm>
              <a:off x="750888" y="3119438"/>
              <a:ext cx="1841500" cy="184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20650" indent="-1206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>
                  <a:schemeClr val="bg1"/>
                </a:buClr>
                <a:buFont typeface="Wingdings" panose="05000000000000000000" pitchFamily="2" charset="2"/>
                <a:buChar char="§"/>
              </a:pPr>
              <a:r>
                <a:rPr lang="zh-CN" altLang="en-US" sz="1200" b="1" dirty="0" smtClean="0">
                  <a:solidFill>
                    <a:srgbClr val="1C1C1C"/>
                  </a:solidFill>
                </a:rPr>
                <a:t>专题讨论会</a:t>
              </a:r>
              <a:endParaRPr lang="en-US" altLang="zh-CN" sz="1200" b="1" dirty="0" smtClean="0">
                <a:solidFill>
                  <a:srgbClr val="1C1C1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r>
                <a:rPr lang="en-US" altLang="zh-CN" sz="1200" b="1" dirty="0" smtClean="0">
                  <a:solidFill>
                    <a:srgbClr val="1C1C1C"/>
                  </a:solidFill>
                </a:rPr>
                <a:t>      - </a:t>
              </a:r>
              <a:r>
                <a:rPr lang="zh-CN" altLang="en-US" sz="1200" b="1" dirty="0" smtClean="0">
                  <a:solidFill>
                    <a:srgbClr val="FF0000"/>
                  </a:solidFill>
                </a:rPr>
                <a:t>学会倾听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r>
                <a:rPr lang="en-US" altLang="zh-CN" sz="1200" b="1" dirty="0" smtClean="0">
                  <a:solidFill>
                    <a:srgbClr val="1C1C1C"/>
                  </a:solidFill>
                </a:rPr>
                <a:t>      </a:t>
              </a:r>
              <a:r>
                <a:rPr lang="en-US" altLang="zh-CN" sz="1200" b="1" dirty="0">
                  <a:solidFill>
                    <a:srgbClr val="1C1C1C"/>
                  </a:solidFill>
                </a:rPr>
                <a:t>- </a:t>
              </a:r>
              <a:r>
                <a:rPr lang="zh-CN" altLang="en-US" sz="1200" b="1" dirty="0" smtClean="0">
                  <a:solidFill>
                    <a:srgbClr val="1C1C1C"/>
                  </a:solidFill>
                </a:rPr>
                <a:t>积极发言</a:t>
              </a:r>
              <a:endParaRPr lang="en-US" altLang="zh-CN" sz="1200" b="1" dirty="0">
                <a:solidFill>
                  <a:srgbClr val="1C1C1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</a:pPr>
              <a:endParaRPr lang="en-US" altLang="zh-CN" sz="1200" b="1" dirty="0">
                <a:solidFill>
                  <a:srgbClr val="1C1C1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bg1"/>
                </a:buClr>
                <a:buFont typeface="Wingdings" panose="05000000000000000000" pitchFamily="2" charset="2"/>
                <a:buChar char="§"/>
              </a:pPr>
              <a:r>
                <a:rPr lang="zh-CN" altLang="en-US" sz="1200" b="1" dirty="0" smtClean="0">
                  <a:solidFill>
                    <a:srgbClr val="1C1C1C"/>
                  </a:solidFill>
                </a:rPr>
                <a:t>信息共享</a:t>
              </a:r>
              <a:endParaRPr lang="en-US" altLang="zh-CN" sz="1200" b="1" dirty="0">
                <a:solidFill>
                  <a:srgbClr val="1C1C1C"/>
                </a:solidFill>
              </a:endParaRPr>
            </a:p>
            <a:p>
              <a:pPr>
                <a:buClr>
                  <a:schemeClr val="hlink"/>
                </a:buClr>
              </a:pPr>
              <a:r>
                <a:rPr lang="en-US" altLang="zh-CN" sz="1200" b="1" dirty="0">
                  <a:solidFill>
                    <a:srgbClr val="1C1C1C"/>
                  </a:solidFill>
                </a:rPr>
                <a:t>      - </a:t>
              </a:r>
              <a:r>
                <a:rPr lang="zh-CN" altLang="en-US" sz="1200" b="1" dirty="0" smtClean="0">
                  <a:solidFill>
                    <a:srgbClr val="1C1C1C"/>
                  </a:solidFill>
                </a:rPr>
                <a:t>分享个人经验</a:t>
              </a:r>
              <a:endParaRPr lang="en-US" altLang="zh-CN" sz="1200" b="1" dirty="0">
                <a:solidFill>
                  <a:srgbClr val="1C1C1C"/>
                </a:solidFill>
              </a:endParaRPr>
            </a:p>
            <a:p>
              <a:pPr>
                <a:buClr>
                  <a:schemeClr val="hlink"/>
                </a:buClr>
              </a:pPr>
              <a:r>
                <a:rPr lang="en-US" altLang="zh-CN" sz="1200" b="1" dirty="0">
                  <a:solidFill>
                    <a:srgbClr val="1C1C1C"/>
                  </a:solidFill>
                </a:rPr>
                <a:t>      - </a:t>
              </a:r>
              <a:r>
                <a:rPr lang="zh-CN" altLang="en-US" sz="1200" b="1" dirty="0" smtClean="0">
                  <a:solidFill>
                    <a:srgbClr val="1C1C1C"/>
                  </a:solidFill>
                </a:rPr>
                <a:t>借鉴别人成果</a:t>
              </a:r>
              <a:endParaRPr lang="en-US" altLang="zh-CN" sz="1200" b="1" dirty="0">
                <a:solidFill>
                  <a:srgbClr val="1C1C1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hlink"/>
                </a:buClr>
                <a:buFontTx/>
                <a:buChar char="•"/>
              </a:pPr>
              <a:endParaRPr lang="en-US" altLang="zh-CN" sz="1200" b="1" dirty="0">
                <a:solidFill>
                  <a:srgbClr val="1C1C1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bg1"/>
                </a:buClr>
                <a:buFont typeface="Wingdings" panose="05000000000000000000" pitchFamily="2" charset="2"/>
                <a:buChar char="§"/>
              </a:pPr>
              <a:r>
                <a:rPr lang="zh-CN" altLang="en-US" sz="1200" b="1" dirty="0">
                  <a:solidFill>
                    <a:srgbClr val="1C1C1C"/>
                  </a:solidFill>
                </a:rPr>
                <a:t>情境写作</a:t>
              </a:r>
              <a:endParaRPr lang="en-US" altLang="zh-CN" sz="1200" b="1" dirty="0">
                <a:solidFill>
                  <a:srgbClr val="1C1C1C"/>
                </a:solidFill>
              </a:endParaRPr>
            </a:p>
          </p:txBody>
        </p:sp>
        <p:sp>
          <p:nvSpPr>
            <p:cNvPr id="352274" name="Rectangle 18"/>
            <p:cNvSpPr>
              <a:spLocks noChangeArrowheads="1"/>
            </p:cNvSpPr>
            <p:nvPr/>
          </p:nvSpPr>
          <p:spPr bwMode="gray">
            <a:xfrm>
              <a:off x="6572250" y="2799080"/>
              <a:ext cx="1828800" cy="262953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3333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b="1"/>
            </a:p>
          </p:txBody>
        </p:sp>
        <p:sp>
          <p:nvSpPr>
            <p:cNvPr id="198676" name="Text Box 19"/>
            <p:cNvSpPr txBox="1">
              <a:spLocks noChangeArrowheads="1"/>
            </p:cNvSpPr>
            <p:nvPr/>
          </p:nvSpPr>
          <p:spPr bwMode="gray">
            <a:xfrm>
              <a:off x="6550025" y="3081338"/>
              <a:ext cx="1881188" cy="2227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20650" indent="-1206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>
                  <a:schemeClr val="bg1"/>
                </a:buClr>
                <a:buFont typeface="Wingdings" panose="05000000000000000000" pitchFamily="2" charset="2"/>
                <a:buChar char="§"/>
              </a:pPr>
              <a:r>
                <a:rPr lang="zh-CN" altLang="en-US" sz="1200" b="1" dirty="0" smtClean="0">
                  <a:solidFill>
                    <a:srgbClr val="1C1C1C"/>
                  </a:solidFill>
                </a:rPr>
                <a:t>问卷调查</a:t>
              </a:r>
              <a:endParaRPr lang="en-US" altLang="zh-CN" sz="1200" b="1" dirty="0">
                <a:solidFill>
                  <a:srgbClr val="1C1C1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r>
                <a:rPr lang="en-US" altLang="zh-CN" sz="1200" b="1" dirty="0">
                  <a:solidFill>
                    <a:srgbClr val="1C1C1C"/>
                  </a:solidFill>
                </a:rPr>
                <a:t>      - </a:t>
              </a:r>
              <a:r>
                <a:rPr lang="zh-CN" altLang="en-US" sz="1200" b="1" dirty="0" smtClean="0">
                  <a:solidFill>
                    <a:srgbClr val="1C1C1C"/>
                  </a:solidFill>
                </a:rPr>
                <a:t>分析问卷</a:t>
              </a:r>
              <a:endParaRPr lang="en-US" altLang="zh-CN" sz="1200" b="1" dirty="0">
                <a:solidFill>
                  <a:srgbClr val="1C1C1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r>
                <a:rPr lang="en-US" altLang="zh-CN" sz="1200" b="1" dirty="0">
                  <a:solidFill>
                    <a:srgbClr val="1C1C1C"/>
                  </a:solidFill>
                </a:rPr>
                <a:t>      - </a:t>
              </a:r>
              <a:r>
                <a:rPr lang="zh-CN" altLang="en-US" sz="1200" b="1" dirty="0" smtClean="0">
                  <a:solidFill>
                    <a:srgbClr val="1C1C1C"/>
                  </a:solidFill>
                </a:rPr>
                <a:t>发现问题</a:t>
              </a:r>
              <a:endParaRPr lang="en-US" altLang="zh-CN" sz="1200" b="1" dirty="0" smtClean="0">
                <a:solidFill>
                  <a:srgbClr val="1C1C1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r>
                <a:rPr lang="en-US" altLang="zh-CN" sz="1200" b="1" dirty="0">
                  <a:solidFill>
                    <a:srgbClr val="1C1C1C"/>
                  </a:solidFill>
                </a:rPr>
                <a:t> </a:t>
              </a:r>
              <a:r>
                <a:rPr lang="en-US" altLang="zh-CN" sz="1200" b="1" dirty="0" smtClean="0">
                  <a:solidFill>
                    <a:srgbClr val="1C1C1C"/>
                  </a:solidFill>
                </a:rPr>
                <a:t>     - </a:t>
              </a:r>
              <a:r>
                <a:rPr lang="zh-CN" altLang="en-US" sz="1200" b="1" dirty="0" smtClean="0">
                  <a:solidFill>
                    <a:srgbClr val="1C1C1C"/>
                  </a:solidFill>
                </a:rPr>
                <a:t>寻找解决途径</a:t>
              </a:r>
              <a:endParaRPr lang="en-US" altLang="zh-CN" sz="1200" b="1" dirty="0">
                <a:solidFill>
                  <a:srgbClr val="1C1C1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</a:pPr>
              <a:endParaRPr lang="en-US" altLang="zh-CN" sz="1200" b="1" dirty="0">
                <a:solidFill>
                  <a:srgbClr val="1C1C1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bg1"/>
                </a:buClr>
                <a:buFont typeface="Wingdings" panose="05000000000000000000" pitchFamily="2" charset="2"/>
                <a:buChar char="§"/>
              </a:pPr>
              <a:r>
                <a:rPr lang="zh-CN" altLang="en-US" sz="1200" b="1" dirty="0" smtClean="0">
                  <a:solidFill>
                    <a:srgbClr val="1C1C1C"/>
                  </a:solidFill>
                </a:rPr>
                <a:t>文本阅读</a:t>
              </a:r>
              <a:endParaRPr lang="en-US" altLang="zh-CN" sz="1200" b="1" dirty="0">
                <a:solidFill>
                  <a:srgbClr val="1C1C1C"/>
                </a:solidFill>
              </a:endParaRPr>
            </a:p>
            <a:p>
              <a:pPr>
                <a:buClr>
                  <a:schemeClr val="hlink"/>
                </a:buClr>
              </a:pPr>
              <a:r>
                <a:rPr lang="en-US" altLang="zh-CN" sz="1200" b="1" dirty="0">
                  <a:solidFill>
                    <a:srgbClr val="1C1C1C"/>
                  </a:solidFill>
                </a:rPr>
                <a:t>      -</a:t>
              </a:r>
              <a:r>
                <a:rPr lang="en-US" altLang="zh-CN" sz="1200" b="1" dirty="0">
                  <a:solidFill>
                    <a:srgbClr val="FF0000"/>
                  </a:solidFill>
                </a:rPr>
                <a:t> </a:t>
              </a:r>
              <a:r>
                <a:rPr lang="zh-CN" altLang="en-US" sz="1200" b="1" dirty="0" smtClean="0">
                  <a:solidFill>
                    <a:srgbClr val="FF0000"/>
                  </a:solidFill>
                </a:rPr>
                <a:t>非连续性文本阅读</a:t>
              </a:r>
            </a:p>
            <a:p>
              <a:pPr>
                <a:buClr>
                  <a:schemeClr val="hlink"/>
                </a:buClr>
              </a:pPr>
              <a:r>
                <a:rPr lang="en-US" altLang="zh-CN" sz="1200" b="1" dirty="0">
                  <a:solidFill>
                    <a:srgbClr val="FF0000"/>
                  </a:solidFill>
                </a:rPr>
                <a:t>      - </a:t>
              </a:r>
              <a:r>
                <a:rPr lang="zh-CN" altLang="en-US" sz="1200" b="1" dirty="0" smtClean="0">
                  <a:solidFill>
                    <a:srgbClr val="FF0000"/>
                  </a:solidFill>
                </a:rPr>
                <a:t>混合文本阅读</a:t>
              </a:r>
            </a:p>
            <a:p>
              <a:pPr>
                <a:buClr>
                  <a:schemeClr val="hlink"/>
                </a:buClr>
              </a:pPr>
              <a:r>
                <a:rPr lang="zh-CN" altLang="en-US" sz="1200" b="1" dirty="0" smtClean="0">
                  <a:solidFill>
                    <a:srgbClr val="FF0000"/>
                  </a:solidFill>
                </a:rPr>
                <a:t>      </a:t>
              </a:r>
              <a:r>
                <a:rPr lang="en-US" altLang="zh-CN" sz="1200" b="1" dirty="0">
                  <a:solidFill>
                    <a:srgbClr val="FF0000"/>
                  </a:solidFill>
                  <a:sym typeface="+mn-ea"/>
                </a:rPr>
                <a:t>- </a:t>
              </a:r>
              <a:r>
                <a:rPr lang="zh-CN" altLang="en-US" sz="1200" b="1" dirty="0">
                  <a:solidFill>
                    <a:srgbClr val="FF0000"/>
                  </a:solidFill>
                  <a:sym typeface="+mn-ea"/>
                </a:rPr>
                <a:t>海量阅读</a:t>
              </a:r>
              <a:endParaRPr lang="zh-CN" altLang="en-US" sz="1200" b="1" dirty="0" smtClean="0">
                <a:solidFill>
                  <a:srgbClr val="FF0000"/>
                </a:solidFill>
                <a:sym typeface="+mn-ea"/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hlink"/>
                </a:buClr>
                <a:buFontTx/>
                <a:buChar char="•"/>
              </a:pPr>
              <a:endParaRPr lang="en-US" altLang="zh-CN" sz="1200" b="1" dirty="0">
                <a:solidFill>
                  <a:srgbClr val="1C1C1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>
                  <a:schemeClr val="bg1"/>
                </a:buClr>
                <a:buFont typeface="Wingdings" panose="05000000000000000000" pitchFamily="2" charset="2"/>
                <a:buChar char="§"/>
              </a:pPr>
              <a:r>
                <a:rPr lang="zh-CN" altLang="en-US" sz="1200" b="1" dirty="0" smtClean="0">
                  <a:solidFill>
                    <a:srgbClr val="1C1C1C"/>
                  </a:solidFill>
                </a:rPr>
                <a:t>阅读方法梳理</a:t>
              </a:r>
              <a:endParaRPr lang="en-US" altLang="zh-CN" sz="1200" b="1" dirty="0">
                <a:solidFill>
                  <a:srgbClr val="1C1C1C"/>
                </a:solidFill>
              </a:endParaRPr>
            </a:p>
          </p:txBody>
        </p:sp>
        <p:grpSp>
          <p:nvGrpSpPr>
            <p:cNvPr id="198677" name="Group 20"/>
            <p:cNvGrpSpPr/>
            <p:nvPr/>
          </p:nvGrpSpPr>
          <p:grpSpPr bwMode="auto">
            <a:xfrm>
              <a:off x="3200400" y="2514600"/>
              <a:ext cx="2819400" cy="2819400"/>
              <a:chOff x="1488" y="960"/>
              <a:chExt cx="2928" cy="2880"/>
            </a:xfrm>
          </p:grpSpPr>
          <p:grpSp>
            <p:nvGrpSpPr>
              <p:cNvPr id="198678" name="Group 21"/>
              <p:cNvGrpSpPr/>
              <p:nvPr/>
            </p:nvGrpSpPr>
            <p:grpSpPr bwMode="auto">
              <a:xfrm>
                <a:off x="2356" y="960"/>
                <a:ext cx="1192" cy="959"/>
                <a:chOff x="2356" y="960"/>
                <a:chExt cx="1192" cy="959"/>
              </a:xfrm>
            </p:grpSpPr>
            <p:grpSp>
              <p:nvGrpSpPr>
                <p:cNvPr id="198679" name="Group 22"/>
                <p:cNvGrpSpPr/>
                <p:nvPr/>
              </p:nvGrpSpPr>
              <p:grpSpPr bwMode="auto">
                <a:xfrm>
                  <a:off x="2356" y="960"/>
                  <a:ext cx="1192" cy="959"/>
                  <a:chOff x="2057" y="862"/>
                  <a:chExt cx="1549" cy="1351"/>
                </a:xfrm>
              </p:grpSpPr>
              <p:sp>
                <p:nvSpPr>
                  <p:cNvPr id="198680" name="AutoShape 23"/>
                  <p:cNvSpPr>
                    <a:spLocks noChangeArrowheads="1"/>
                  </p:cNvSpPr>
                  <p:nvPr/>
                </p:nvSpPr>
                <p:spPr bwMode="gray">
                  <a:xfrm>
                    <a:off x="2070" y="885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681" name="AutoShape 24"/>
                  <p:cNvSpPr>
                    <a:spLocks noChangeArrowheads="1"/>
                  </p:cNvSpPr>
                  <p:nvPr/>
                </p:nvSpPr>
                <p:spPr bwMode="gray">
                  <a:xfrm>
                    <a:off x="2057" y="862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E6E6E6"/>
                      </a:gs>
                      <a:gs pos="7500">
                        <a:srgbClr val="7D8496"/>
                      </a:gs>
                      <a:gs pos="26500">
                        <a:srgbClr val="E6E6E6"/>
                      </a:gs>
                      <a:gs pos="34000">
                        <a:srgbClr val="7D8496"/>
                      </a:gs>
                      <a:gs pos="46500">
                        <a:srgbClr val="E6E6E6"/>
                      </a:gs>
                      <a:gs pos="50000">
                        <a:srgbClr val="FFFFFF"/>
                      </a:gs>
                      <a:gs pos="53500">
                        <a:srgbClr val="E6E6E6"/>
                      </a:gs>
                      <a:gs pos="66000">
                        <a:srgbClr val="7D8496"/>
                      </a:gs>
                      <a:gs pos="73500">
                        <a:srgbClr val="E6E6E6"/>
                      </a:gs>
                      <a:gs pos="92500">
                        <a:srgbClr val="7D8496"/>
                      </a:gs>
                      <a:gs pos="100000">
                        <a:srgbClr val="E6E6E6"/>
                      </a:gs>
                    </a:gsLst>
                    <a:lin ang="2700000" scaled="1"/>
                  </a:gradFill>
                  <a:ln w="9525">
                    <a:solidFill>
                      <a:srgbClr val="C0C0C0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682" name="AutoShape 25"/>
                  <p:cNvSpPr>
                    <a:spLocks noChangeArrowheads="1"/>
                  </p:cNvSpPr>
                  <p:nvPr/>
                </p:nvSpPr>
                <p:spPr bwMode="gray">
                  <a:xfrm>
                    <a:off x="2147" y="942"/>
                    <a:ext cx="1350" cy="1168"/>
                  </a:xfrm>
                  <a:prstGeom prst="hexagon">
                    <a:avLst>
                      <a:gd name="adj" fmla="val 2889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7262EC"/>
                      </a:gs>
                      <a:gs pos="100000">
                        <a:srgbClr val="2614AA"/>
                      </a:gs>
                    </a:gsLst>
                    <a:lin ang="2700000" scaled="1"/>
                  </a:gradFill>
                  <a:ln w="9525">
                    <a:solidFill>
                      <a:schemeClr val="bg1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</p:grpSp>
            <p:sp>
              <p:nvSpPr>
                <p:cNvPr id="198683" name="Text Box 26"/>
                <p:cNvSpPr txBox="1">
                  <a:spLocks noChangeArrowheads="1"/>
                </p:cNvSpPr>
                <p:nvPr/>
              </p:nvSpPr>
              <p:spPr bwMode="gray">
                <a:xfrm>
                  <a:off x="2615" y="1229"/>
                  <a:ext cx="675" cy="3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lang="zh-CN" altLang="en-US" b="1" dirty="0" smtClean="0">
                      <a:solidFill>
                        <a:srgbClr val="FFFFFF"/>
                      </a:solidFill>
                    </a:rPr>
                    <a:t>调查</a:t>
                  </a:r>
                  <a:endParaRPr lang="en-US" altLang="zh-CN" b="1" dirty="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8684" name="Group 27"/>
              <p:cNvGrpSpPr/>
              <p:nvPr/>
            </p:nvGrpSpPr>
            <p:grpSpPr bwMode="auto">
              <a:xfrm>
                <a:off x="1488" y="1438"/>
                <a:ext cx="1193" cy="959"/>
                <a:chOff x="1488" y="1438"/>
                <a:chExt cx="1193" cy="959"/>
              </a:xfrm>
            </p:grpSpPr>
            <p:grpSp>
              <p:nvGrpSpPr>
                <p:cNvPr id="198685" name="Group 28"/>
                <p:cNvGrpSpPr/>
                <p:nvPr/>
              </p:nvGrpSpPr>
              <p:grpSpPr bwMode="auto">
                <a:xfrm>
                  <a:off x="1488" y="1438"/>
                  <a:ext cx="1193" cy="959"/>
                  <a:chOff x="1110" y="2656"/>
                  <a:chExt cx="1549" cy="1351"/>
                </a:xfrm>
              </p:grpSpPr>
              <p:sp>
                <p:nvSpPr>
                  <p:cNvPr id="198686" name="AutoShape 29"/>
                  <p:cNvSpPr>
                    <a:spLocks noChangeArrowheads="1"/>
                  </p:cNvSpPr>
                  <p:nvPr/>
                </p:nvSpPr>
                <p:spPr bwMode="gray">
                  <a:xfrm>
                    <a:off x="1123" y="2679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687" name="AutoShape 30"/>
                  <p:cNvSpPr>
                    <a:spLocks noChangeArrowheads="1"/>
                  </p:cNvSpPr>
                  <p:nvPr/>
                </p:nvSpPr>
                <p:spPr bwMode="gray">
                  <a:xfrm>
                    <a:off x="1110" y="2656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E6E6E6"/>
                      </a:gs>
                      <a:gs pos="7500">
                        <a:srgbClr val="7D8496"/>
                      </a:gs>
                      <a:gs pos="26500">
                        <a:srgbClr val="E6E6E6"/>
                      </a:gs>
                      <a:gs pos="34000">
                        <a:srgbClr val="7D8496"/>
                      </a:gs>
                      <a:gs pos="46500">
                        <a:srgbClr val="E6E6E6"/>
                      </a:gs>
                      <a:gs pos="50000">
                        <a:srgbClr val="FFFFFF"/>
                      </a:gs>
                      <a:gs pos="53500">
                        <a:srgbClr val="E6E6E6"/>
                      </a:gs>
                      <a:gs pos="66000">
                        <a:srgbClr val="7D8496"/>
                      </a:gs>
                      <a:gs pos="73500">
                        <a:srgbClr val="E6E6E6"/>
                      </a:gs>
                      <a:gs pos="92500">
                        <a:srgbClr val="7D8496"/>
                      </a:gs>
                      <a:gs pos="100000">
                        <a:srgbClr val="E6E6E6"/>
                      </a:gs>
                    </a:gsLst>
                    <a:lin ang="2700000" scaled="1"/>
                  </a:gradFill>
                  <a:ln w="9525">
                    <a:solidFill>
                      <a:srgbClr val="C0C0C0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688" name="AutoShape 31"/>
                  <p:cNvSpPr>
                    <a:spLocks noChangeArrowheads="1"/>
                  </p:cNvSpPr>
                  <p:nvPr/>
                </p:nvSpPr>
                <p:spPr bwMode="gray">
                  <a:xfrm>
                    <a:off x="1200" y="2736"/>
                    <a:ext cx="1350" cy="1168"/>
                  </a:xfrm>
                  <a:prstGeom prst="hexagon">
                    <a:avLst>
                      <a:gd name="adj" fmla="val 2889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24B443"/>
                      </a:gs>
                      <a:gs pos="100000">
                        <a:srgbClr val="115D16"/>
                      </a:gs>
                    </a:gsLst>
                    <a:lin ang="2700000" scaled="1"/>
                  </a:gradFill>
                  <a:ln w="9525">
                    <a:solidFill>
                      <a:schemeClr val="bg1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</p:grpSp>
            <p:sp>
              <p:nvSpPr>
                <p:cNvPr id="198689" name="Text Box 32"/>
                <p:cNvSpPr txBox="1">
                  <a:spLocks noChangeArrowheads="1"/>
                </p:cNvSpPr>
                <p:nvPr/>
              </p:nvSpPr>
              <p:spPr bwMode="gray">
                <a:xfrm>
                  <a:off x="1755" y="1701"/>
                  <a:ext cx="675" cy="3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lang="zh-CN" altLang="en-US" b="1" dirty="0" smtClean="0">
                      <a:solidFill>
                        <a:srgbClr val="FFFFFF"/>
                      </a:solidFill>
                    </a:rPr>
                    <a:t>分析</a:t>
                  </a:r>
                  <a:endParaRPr lang="en-US" altLang="zh-CN" b="1" dirty="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8690" name="Group 33"/>
              <p:cNvGrpSpPr/>
              <p:nvPr/>
            </p:nvGrpSpPr>
            <p:grpSpPr bwMode="auto">
              <a:xfrm>
                <a:off x="2356" y="1919"/>
                <a:ext cx="1192" cy="959"/>
                <a:chOff x="2356" y="1919"/>
                <a:chExt cx="1192" cy="959"/>
              </a:xfrm>
            </p:grpSpPr>
            <p:grpSp>
              <p:nvGrpSpPr>
                <p:cNvPr id="198691" name="Group 34"/>
                <p:cNvGrpSpPr/>
                <p:nvPr/>
              </p:nvGrpSpPr>
              <p:grpSpPr bwMode="auto">
                <a:xfrm>
                  <a:off x="2356" y="1919"/>
                  <a:ext cx="1192" cy="959"/>
                  <a:chOff x="3174" y="2656"/>
                  <a:chExt cx="1549" cy="1351"/>
                </a:xfrm>
              </p:grpSpPr>
              <p:sp>
                <p:nvSpPr>
                  <p:cNvPr id="198692" name="AutoShape 35"/>
                  <p:cNvSpPr>
                    <a:spLocks noChangeArrowheads="1"/>
                  </p:cNvSpPr>
                  <p:nvPr/>
                </p:nvSpPr>
                <p:spPr bwMode="gray">
                  <a:xfrm>
                    <a:off x="3187" y="2679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693" name="AutoShape 36"/>
                  <p:cNvSpPr>
                    <a:spLocks noChangeArrowheads="1"/>
                  </p:cNvSpPr>
                  <p:nvPr/>
                </p:nvSpPr>
                <p:spPr bwMode="gray">
                  <a:xfrm>
                    <a:off x="3174" y="2656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E6E6E6"/>
                      </a:gs>
                      <a:gs pos="7500">
                        <a:srgbClr val="7D8496"/>
                      </a:gs>
                      <a:gs pos="26500">
                        <a:srgbClr val="E6E6E6"/>
                      </a:gs>
                      <a:gs pos="34000">
                        <a:srgbClr val="7D8496"/>
                      </a:gs>
                      <a:gs pos="46500">
                        <a:srgbClr val="E6E6E6"/>
                      </a:gs>
                      <a:gs pos="50000">
                        <a:srgbClr val="FFFFFF"/>
                      </a:gs>
                      <a:gs pos="53500">
                        <a:srgbClr val="E6E6E6"/>
                      </a:gs>
                      <a:gs pos="66000">
                        <a:srgbClr val="7D8496"/>
                      </a:gs>
                      <a:gs pos="73500">
                        <a:srgbClr val="E6E6E6"/>
                      </a:gs>
                      <a:gs pos="92500">
                        <a:srgbClr val="7D8496"/>
                      </a:gs>
                      <a:gs pos="100000">
                        <a:srgbClr val="E6E6E6"/>
                      </a:gs>
                    </a:gsLst>
                    <a:lin ang="2700000" scaled="1"/>
                  </a:gradFill>
                  <a:ln w="9525">
                    <a:solidFill>
                      <a:srgbClr val="C0C0C0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694" name="AutoShape 37"/>
                  <p:cNvSpPr>
                    <a:spLocks noChangeArrowheads="1"/>
                  </p:cNvSpPr>
                  <p:nvPr/>
                </p:nvSpPr>
                <p:spPr bwMode="gray">
                  <a:xfrm>
                    <a:off x="3264" y="2736"/>
                    <a:ext cx="1350" cy="1168"/>
                  </a:xfrm>
                  <a:prstGeom prst="hexagon">
                    <a:avLst>
                      <a:gd name="adj" fmla="val 2889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CC7032"/>
                      </a:gs>
                      <a:gs pos="100000">
                        <a:srgbClr val="844820"/>
                      </a:gs>
                    </a:gsLst>
                    <a:lin ang="2700000" scaled="1"/>
                  </a:gradFill>
                  <a:ln w="9525">
                    <a:solidFill>
                      <a:schemeClr val="bg1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</p:grpSp>
            <p:sp>
              <p:nvSpPr>
                <p:cNvPr id="198695" name="Text Box 38"/>
                <p:cNvSpPr txBox="1">
                  <a:spLocks noChangeArrowheads="1"/>
                </p:cNvSpPr>
                <p:nvPr/>
              </p:nvSpPr>
              <p:spPr bwMode="gray">
                <a:xfrm>
                  <a:off x="2596" y="2193"/>
                  <a:ext cx="675" cy="3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lang="zh-CN" altLang="en-US" b="1" dirty="0" smtClean="0">
                      <a:solidFill>
                        <a:srgbClr val="FFFFFF"/>
                      </a:solidFill>
                    </a:rPr>
                    <a:t>阅读</a:t>
                  </a:r>
                  <a:endParaRPr lang="en-US" altLang="zh-CN" b="1" dirty="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8696" name="Group 39"/>
              <p:cNvGrpSpPr/>
              <p:nvPr/>
            </p:nvGrpSpPr>
            <p:grpSpPr bwMode="auto">
              <a:xfrm>
                <a:off x="3223" y="1438"/>
                <a:ext cx="1193" cy="959"/>
                <a:chOff x="3223" y="1438"/>
                <a:chExt cx="1193" cy="959"/>
              </a:xfrm>
            </p:grpSpPr>
            <p:grpSp>
              <p:nvGrpSpPr>
                <p:cNvPr id="198697" name="Group 40"/>
                <p:cNvGrpSpPr/>
                <p:nvPr/>
              </p:nvGrpSpPr>
              <p:grpSpPr bwMode="auto">
                <a:xfrm>
                  <a:off x="3223" y="1438"/>
                  <a:ext cx="1193" cy="959"/>
                  <a:chOff x="2057" y="862"/>
                  <a:chExt cx="1549" cy="1351"/>
                </a:xfrm>
              </p:grpSpPr>
              <p:sp>
                <p:nvSpPr>
                  <p:cNvPr id="198698" name="AutoShape 41"/>
                  <p:cNvSpPr>
                    <a:spLocks noChangeArrowheads="1"/>
                  </p:cNvSpPr>
                  <p:nvPr/>
                </p:nvSpPr>
                <p:spPr bwMode="gray">
                  <a:xfrm>
                    <a:off x="2070" y="885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699" name="AutoShape 42"/>
                  <p:cNvSpPr>
                    <a:spLocks noChangeArrowheads="1"/>
                  </p:cNvSpPr>
                  <p:nvPr/>
                </p:nvSpPr>
                <p:spPr bwMode="gray">
                  <a:xfrm>
                    <a:off x="2057" y="862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E6E6E6"/>
                      </a:gs>
                      <a:gs pos="7500">
                        <a:srgbClr val="7D8496"/>
                      </a:gs>
                      <a:gs pos="26500">
                        <a:srgbClr val="E6E6E6"/>
                      </a:gs>
                      <a:gs pos="34000">
                        <a:srgbClr val="7D8496"/>
                      </a:gs>
                      <a:gs pos="46500">
                        <a:srgbClr val="E6E6E6"/>
                      </a:gs>
                      <a:gs pos="50000">
                        <a:srgbClr val="FFFFFF"/>
                      </a:gs>
                      <a:gs pos="53500">
                        <a:srgbClr val="E6E6E6"/>
                      </a:gs>
                      <a:gs pos="66000">
                        <a:srgbClr val="7D8496"/>
                      </a:gs>
                      <a:gs pos="73500">
                        <a:srgbClr val="E6E6E6"/>
                      </a:gs>
                      <a:gs pos="92500">
                        <a:srgbClr val="7D8496"/>
                      </a:gs>
                      <a:gs pos="100000">
                        <a:srgbClr val="E6E6E6"/>
                      </a:gs>
                    </a:gsLst>
                    <a:lin ang="2700000" scaled="1"/>
                  </a:gradFill>
                  <a:ln w="9525">
                    <a:solidFill>
                      <a:srgbClr val="C0C0C0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700" name="AutoShape 43"/>
                  <p:cNvSpPr>
                    <a:spLocks noChangeArrowheads="1"/>
                  </p:cNvSpPr>
                  <p:nvPr/>
                </p:nvSpPr>
                <p:spPr bwMode="gray">
                  <a:xfrm>
                    <a:off x="2147" y="942"/>
                    <a:ext cx="1350" cy="1168"/>
                  </a:xfrm>
                  <a:prstGeom prst="hexagon">
                    <a:avLst>
                      <a:gd name="adj" fmla="val 2889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3E565A"/>
                      </a:gs>
                      <a:gs pos="100000">
                        <a:srgbClr val="85B9C3"/>
                      </a:gs>
                    </a:gsLst>
                    <a:lin ang="2700000" scaled="1"/>
                  </a:gradFill>
                  <a:ln w="9525">
                    <a:solidFill>
                      <a:schemeClr val="bg1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</p:grpSp>
            <p:sp>
              <p:nvSpPr>
                <p:cNvPr id="198701" name="Text Box 44"/>
                <p:cNvSpPr txBox="1">
                  <a:spLocks noChangeArrowheads="1"/>
                </p:cNvSpPr>
                <p:nvPr/>
              </p:nvSpPr>
              <p:spPr bwMode="gray">
                <a:xfrm>
                  <a:off x="3490" y="1714"/>
                  <a:ext cx="675" cy="3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lang="zh-CN" altLang="en-US" b="1" dirty="0" smtClean="0">
                      <a:solidFill>
                        <a:srgbClr val="FFFFFF"/>
                      </a:solidFill>
                    </a:rPr>
                    <a:t>分享</a:t>
                  </a:r>
                  <a:endParaRPr lang="en-US" altLang="zh-CN" b="1" dirty="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8702" name="Group 45"/>
              <p:cNvGrpSpPr/>
              <p:nvPr/>
            </p:nvGrpSpPr>
            <p:grpSpPr bwMode="auto">
              <a:xfrm>
                <a:off x="3223" y="2400"/>
                <a:ext cx="1193" cy="959"/>
                <a:chOff x="3223" y="2400"/>
                <a:chExt cx="1193" cy="959"/>
              </a:xfrm>
            </p:grpSpPr>
            <p:grpSp>
              <p:nvGrpSpPr>
                <p:cNvPr id="198703" name="Group 46"/>
                <p:cNvGrpSpPr/>
                <p:nvPr/>
              </p:nvGrpSpPr>
              <p:grpSpPr bwMode="auto">
                <a:xfrm>
                  <a:off x="3223" y="2400"/>
                  <a:ext cx="1193" cy="959"/>
                  <a:chOff x="3174" y="2656"/>
                  <a:chExt cx="1549" cy="1351"/>
                </a:xfrm>
              </p:grpSpPr>
              <p:sp>
                <p:nvSpPr>
                  <p:cNvPr id="198704" name="AutoShape 47"/>
                  <p:cNvSpPr>
                    <a:spLocks noChangeArrowheads="1"/>
                  </p:cNvSpPr>
                  <p:nvPr/>
                </p:nvSpPr>
                <p:spPr bwMode="gray">
                  <a:xfrm>
                    <a:off x="3187" y="2679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705" name="AutoShape 48"/>
                  <p:cNvSpPr>
                    <a:spLocks noChangeArrowheads="1"/>
                  </p:cNvSpPr>
                  <p:nvPr/>
                </p:nvSpPr>
                <p:spPr bwMode="gray">
                  <a:xfrm>
                    <a:off x="3174" y="2656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E6E6E6"/>
                      </a:gs>
                      <a:gs pos="7500">
                        <a:srgbClr val="7D8496"/>
                      </a:gs>
                      <a:gs pos="26500">
                        <a:srgbClr val="E6E6E6"/>
                      </a:gs>
                      <a:gs pos="34000">
                        <a:srgbClr val="7D8496"/>
                      </a:gs>
                      <a:gs pos="46500">
                        <a:srgbClr val="E6E6E6"/>
                      </a:gs>
                      <a:gs pos="50000">
                        <a:srgbClr val="FFFFFF"/>
                      </a:gs>
                      <a:gs pos="53500">
                        <a:srgbClr val="E6E6E6"/>
                      </a:gs>
                      <a:gs pos="66000">
                        <a:srgbClr val="7D8496"/>
                      </a:gs>
                      <a:gs pos="73500">
                        <a:srgbClr val="E6E6E6"/>
                      </a:gs>
                      <a:gs pos="92500">
                        <a:srgbClr val="7D8496"/>
                      </a:gs>
                      <a:gs pos="100000">
                        <a:srgbClr val="E6E6E6"/>
                      </a:gs>
                    </a:gsLst>
                    <a:lin ang="2700000" scaled="1"/>
                  </a:gradFill>
                  <a:ln w="9525">
                    <a:solidFill>
                      <a:srgbClr val="C0C0C0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706" name="AutoShape 49"/>
                  <p:cNvSpPr>
                    <a:spLocks noChangeArrowheads="1"/>
                  </p:cNvSpPr>
                  <p:nvPr/>
                </p:nvSpPr>
                <p:spPr bwMode="gray">
                  <a:xfrm>
                    <a:off x="3264" y="2736"/>
                    <a:ext cx="1350" cy="1168"/>
                  </a:xfrm>
                  <a:prstGeom prst="hexagon">
                    <a:avLst>
                      <a:gd name="adj" fmla="val 2889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245D52"/>
                      </a:gs>
                      <a:gs pos="100000">
                        <a:srgbClr val="4DC9B1"/>
                      </a:gs>
                    </a:gsLst>
                    <a:lin ang="2700000" scaled="1"/>
                  </a:gradFill>
                  <a:ln w="9525">
                    <a:solidFill>
                      <a:schemeClr val="bg1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</p:grpSp>
            <p:sp>
              <p:nvSpPr>
                <p:cNvPr id="198707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3506" y="2708"/>
                  <a:ext cx="675" cy="3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lang="zh-CN" altLang="en-US" b="1" dirty="0" smtClean="0">
                      <a:solidFill>
                        <a:srgbClr val="FFFFFF"/>
                      </a:solidFill>
                    </a:rPr>
                    <a:t>借鉴</a:t>
                  </a:r>
                  <a:endParaRPr lang="en-US" altLang="zh-CN" b="1" dirty="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8708" name="Group 51"/>
              <p:cNvGrpSpPr/>
              <p:nvPr/>
            </p:nvGrpSpPr>
            <p:grpSpPr bwMode="auto">
              <a:xfrm>
                <a:off x="1488" y="2400"/>
                <a:ext cx="1193" cy="959"/>
                <a:chOff x="1488" y="2400"/>
                <a:chExt cx="1193" cy="959"/>
              </a:xfrm>
            </p:grpSpPr>
            <p:grpSp>
              <p:nvGrpSpPr>
                <p:cNvPr id="198709" name="Group 52"/>
                <p:cNvGrpSpPr/>
                <p:nvPr/>
              </p:nvGrpSpPr>
              <p:grpSpPr bwMode="auto">
                <a:xfrm>
                  <a:off x="1488" y="2400"/>
                  <a:ext cx="1193" cy="959"/>
                  <a:chOff x="3174" y="2656"/>
                  <a:chExt cx="1549" cy="1351"/>
                </a:xfrm>
              </p:grpSpPr>
              <p:sp>
                <p:nvSpPr>
                  <p:cNvPr id="198710" name="AutoShape 53"/>
                  <p:cNvSpPr>
                    <a:spLocks noChangeArrowheads="1"/>
                  </p:cNvSpPr>
                  <p:nvPr/>
                </p:nvSpPr>
                <p:spPr bwMode="gray">
                  <a:xfrm>
                    <a:off x="3187" y="2679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711" name="AutoShape 54"/>
                  <p:cNvSpPr>
                    <a:spLocks noChangeArrowheads="1"/>
                  </p:cNvSpPr>
                  <p:nvPr/>
                </p:nvSpPr>
                <p:spPr bwMode="gray">
                  <a:xfrm>
                    <a:off x="3174" y="2656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E6E6E6"/>
                      </a:gs>
                      <a:gs pos="7500">
                        <a:srgbClr val="7D8496"/>
                      </a:gs>
                      <a:gs pos="26500">
                        <a:srgbClr val="E6E6E6"/>
                      </a:gs>
                      <a:gs pos="34000">
                        <a:srgbClr val="7D8496"/>
                      </a:gs>
                      <a:gs pos="46500">
                        <a:srgbClr val="E6E6E6"/>
                      </a:gs>
                      <a:gs pos="50000">
                        <a:srgbClr val="FFFFFF"/>
                      </a:gs>
                      <a:gs pos="53500">
                        <a:srgbClr val="E6E6E6"/>
                      </a:gs>
                      <a:gs pos="66000">
                        <a:srgbClr val="7D8496"/>
                      </a:gs>
                      <a:gs pos="73500">
                        <a:srgbClr val="E6E6E6"/>
                      </a:gs>
                      <a:gs pos="92500">
                        <a:srgbClr val="7D8496"/>
                      </a:gs>
                      <a:gs pos="100000">
                        <a:srgbClr val="E6E6E6"/>
                      </a:gs>
                    </a:gsLst>
                    <a:lin ang="2700000" scaled="1"/>
                  </a:gradFill>
                  <a:ln w="9525">
                    <a:solidFill>
                      <a:srgbClr val="C0C0C0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712" name="AutoShape 55"/>
                  <p:cNvSpPr>
                    <a:spLocks noChangeArrowheads="1"/>
                  </p:cNvSpPr>
                  <p:nvPr/>
                </p:nvSpPr>
                <p:spPr bwMode="gray">
                  <a:xfrm>
                    <a:off x="3264" y="2736"/>
                    <a:ext cx="1350" cy="1168"/>
                  </a:xfrm>
                  <a:prstGeom prst="hexagon">
                    <a:avLst>
                      <a:gd name="adj" fmla="val 2889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0066CC"/>
                      </a:gs>
                      <a:gs pos="100000">
                        <a:srgbClr val="002F5E"/>
                      </a:gs>
                    </a:gsLst>
                    <a:lin ang="5400000" scaled="1"/>
                  </a:gradFill>
                  <a:ln w="9525">
                    <a:solidFill>
                      <a:schemeClr val="bg1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</p:grpSp>
            <p:sp>
              <p:nvSpPr>
                <p:cNvPr id="198713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1756" y="2661"/>
                  <a:ext cx="675" cy="3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lang="zh-CN" altLang="en-US" b="1" dirty="0" smtClean="0">
                      <a:solidFill>
                        <a:srgbClr val="FFFFFF"/>
                      </a:solidFill>
                    </a:rPr>
                    <a:t>写作</a:t>
                  </a:r>
                  <a:endParaRPr lang="en-US" altLang="zh-CN" b="1" dirty="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8714" name="Group 57"/>
              <p:cNvGrpSpPr/>
              <p:nvPr/>
            </p:nvGrpSpPr>
            <p:grpSpPr bwMode="auto">
              <a:xfrm>
                <a:off x="2356" y="2881"/>
                <a:ext cx="1192" cy="959"/>
                <a:chOff x="2356" y="2881"/>
                <a:chExt cx="1192" cy="959"/>
              </a:xfrm>
            </p:grpSpPr>
            <p:grpSp>
              <p:nvGrpSpPr>
                <p:cNvPr id="198715" name="Group 58"/>
                <p:cNvGrpSpPr/>
                <p:nvPr/>
              </p:nvGrpSpPr>
              <p:grpSpPr bwMode="auto">
                <a:xfrm>
                  <a:off x="2356" y="2881"/>
                  <a:ext cx="1192" cy="959"/>
                  <a:chOff x="3174" y="2656"/>
                  <a:chExt cx="1549" cy="1351"/>
                </a:xfrm>
              </p:grpSpPr>
              <p:sp>
                <p:nvSpPr>
                  <p:cNvPr id="198716" name="AutoShape 59"/>
                  <p:cNvSpPr>
                    <a:spLocks noChangeArrowheads="1"/>
                  </p:cNvSpPr>
                  <p:nvPr/>
                </p:nvSpPr>
                <p:spPr bwMode="gray">
                  <a:xfrm>
                    <a:off x="3187" y="2679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717" name="AutoShape 60"/>
                  <p:cNvSpPr>
                    <a:spLocks noChangeArrowheads="1"/>
                  </p:cNvSpPr>
                  <p:nvPr/>
                </p:nvSpPr>
                <p:spPr bwMode="gray">
                  <a:xfrm>
                    <a:off x="3174" y="2656"/>
                    <a:ext cx="1536" cy="1328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E6E6E6"/>
                      </a:gs>
                      <a:gs pos="7500">
                        <a:srgbClr val="7D8496"/>
                      </a:gs>
                      <a:gs pos="26500">
                        <a:srgbClr val="E6E6E6"/>
                      </a:gs>
                      <a:gs pos="34000">
                        <a:srgbClr val="7D8496"/>
                      </a:gs>
                      <a:gs pos="46500">
                        <a:srgbClr val="E6E6E6"/>
                      </a:gs>
                      <a:gs pos="50000">
                        <a:srgbClr val="FFFFFF"/>
                      </a:gs>
                      <a:gs pos="53500">
                        <a:srgbClr val="E6E6E6"/>
                      </a:gs>
                      <a:gs pos="66000">
                        <a:srgbClr val="7D8496"/>
                      </a:gs>
                      <a:gs pos="73500">
                        <a:srgbClr val="E6E6E6"/>
                      </a:gs>
                      <a:gs pos="92500">
                        <a:srgbClr val="7D8496"/>
                      </a:gs>
                      <a:gs pos="100000">
                        <a:srgbClr val="E6E6E6"/>
                      </a:gs>
                    </a:gsLst>
                    <a:lin ang="2700000" scaled="1"/>
                  </a:gradFill>
                  <a:ln w="9525">
                    <a:solidFill>
                      <a:srgbClr val="C0C0C0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  <p:sp>
                <p:nvSpPr>
                  <p:cNvPr id="198718" name="AutoShape 61"/>
                  <p:cNvSpPr>
                    <a:spLocks noChangeArrowheads="1"/>
                  </p:cNvSpPr>
                  <p:nvPr/>
                </p:nvSpPr>
                <p:spPr bwMode="gray">
                  <a:xfrm>
                    <a:off x="3264" y="2736"/>
                    <a:ext cx="1350" cy="1168"/>
                  </a:xfrm>
                  <a:prstGeom prst="hexagon">
                    <a:avLst>
                      <a:gd name="adj" fmla="val 28896"/>
                      <a:gd name="vf" fmla="val 115470"/>
                    </a:avLst>
                  </a:prstGeom>
                  <a:gradFill rotWithShape="1">
                    <a:gsLst>
                      <a:gs pos="0">
                        <a:srgbClr val="584F25"/>
                      </a:gs>
                      <a:gs pos="100000">
                        <a:srgbClr val="BFAA4F"/>
                      </a:gs>
                    </a:gsLst>
                    <a:lin ang="2700000" scaled="1"/>
                  </a:gradFill>
                  <a:ln w="9525">
                    <a:solidFill>
                      <a:schemeClr val="bg1"/>
                    </a:solidFill>
                    <a:miter lim="800000"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zh-CN" b="1"/>
                  </a:p>
                </p:txBody>
              </p:sp>
            </p:grpSp>
            <p:sp>
              <p:nvSpPr>
                <p:cNvPr id="198719" name="Text Box 62"/>
                <p:cNvSpPr txBox="1">
                  <a:spLocks noChangeArrowheads="1"/>
                </p:cNvSpPr>
                <p:nvPr/>
              </p:nvSpPr>
              <p:spPr bwMode="gray">
                <a:xfrm>
                  <a:off x="2619" y="3157"/>
                  <a:ext cx="675" cy="3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lang="zh-CN" altLang="en-US" b="1" dirty="0" smtClean="0">
                      <a:solidFill>
                        <a:srgbClr val="FFFFFF"/>
                      </a:solidFill>
                    </a:rPr>
                    <a:t>比较</a:t>
                  </a:r>
                  <a:endParaRPr lang="en-US" altLang="zh-CN" b="1" dirty="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64" name="Line 32"/>
          <p:cNvSpPr>
            <a:spLocks noChangeShapeType="1"/>
          </p:cNvSpPr>
          <p:nvPr/>
        </p:nvSpPr>
        <p:spPr bwMode="auto">
          <a:xfrm>
            <a:off x="5715" y="11816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039110" y="1336040"/>
            <a:ext cx="2685415" cy="51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少年正是读书时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376812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</a:t>
            </a:r>
            <a:r>
              <a:rPr lang="zh-CN" altLang="en-US" sz="1600" b="1" dirty="0" smtClean="0">
                <a:latin typeface="+mj-ea"/>
              </a:rPr>
              <a:t>（现行七下第六单元）</a:t>
            </a:r>
            <a:endParaRPr lang="en-US" altLang="zh-CN" sz="1600" b="1" dirty="0" smtClean="0">
              <a:latin typeface="+mj-ea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80422" y="1131792"/>
            <a:ext cx="820980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一组与动物有关的课文，表现人类与动物关系的方方面面。</a:t>
            </a:r>
            <a:r>
              <a:rPr lang="zh-CN" altLang="en-US" sz="1600" b="1" dirty="0" smtClean="0">
                <a:latin typeface="+mj-ea"/>
                <a:ea typeface="+mj-ea"/>
              </a:rPr>
              <a:t>《猫》《鸟》</a:t>
            </a:r>
          </a:p>
          <a:p>
            <a:pPr>
              <a:lnSpc>
                <a:spcPct val="150000"/>
              </a:lnSpc>
            </a:pPr>
            <a:r>
              <a:rPr lang="zh-CN" altLang="en-US" sz="1600" b="1" dirty="0" smtClean="0">
                <a:latin typeface="+mj-ea"/>
                <a:ea typeface="+mj-ea"/>
              </a:rPr>
              <a:t>    《动物笑谈》《狼》</a:t>
            </a:r>
            <a:r>
              <a:rPr lang="en-US" altLang="zh-CN" sz="1600" b="1" dirty="0" smtClean="0">
                <a:latin typeface="+mj-ea"/>
                <a:ea typeface="+mj-ea"/>
              </a:rPr>
              <a:t>——</a:t>
            </a:r>
            <a:r>
              <a:rPr lang="zh-CN" altLang="en-US" sz="1600" b="1" dirty="0" smtClean="0">
                <a:latin typeface="+mj-ea"/>
                <a:ea typeface="+mj-ea"/>
              </a:rPr>
              <a:t>生命之趣</a:t>
            </a:r>
            <a:endParaRPr lang="en-US" altLang="zh-CN" sz="1600" b="1" dirty="0" smtClean="0"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理解人与自然的关系，尊重动物，善待生命。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继续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学习默读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，学做摘录。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文笔精华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关键信息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内涵语句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文本细读，学会把握和概括中心思想。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把握段意，抓中心句，关注特异之处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理解作者情感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107504" y="864175"/>
            <a:ext cx="8928992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376812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80621"/>
              </p:ext>
            </p:extLst>
          </p:nvPr>
        </p:nvGraphicFramePr>
        <p:xfrm>
          <a:off x="467544" y="1196752"/>
          <a:ext cx="8208912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课文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要点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猫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郑振铎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得猫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—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养猫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—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失猫，三段经历，结构相同，却层层递进（第二题）；理解作者的情感（第三题）；对三只猫的描写（第一题）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鸟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梁实秋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理清作者思路：爱鸟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—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鸟的苦闷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—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鸟的声音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—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鸟的形体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—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单纯的爱，不负载文化信息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—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爱鸟同时也为鸟而悲。对鸟的细腻描写；典雅精美的语言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动物笑谈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康拉德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·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劳伦兹</a:t>
                      </a:r>
                      <a:endParaRPr kumimoji="0" lang="en-US" altLang="zh-CN" b="1" kern="12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四个故事；抓关键词“逗笑”；作者科学研究的专注忘我、科学精神和科学思维；幽默风趣的语言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狼</a:t>
                      </a:r>
                      <a:r>
                        <a:rPr kumimoji="0" lang="en-US" altLang="zh-CN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蒲松龄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人与动物关系的另一面；梳理交锋的经过；积累实词、虚词；中国狼文化的探究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376812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80422" y="1131792"/>
            <a:ext cx="820980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一组富有想象力的作品，有童话、神话、寓言、诗歌。</a:t>
            </a:r>
            <a:r>
              <a:rPr lang="en-US" altLang="zh-CN" sz="1600" b="1" dirty="0" smtClean="0">
                <a:latin typeface="+mj-ea"/>
                <a:ea typeface="+mj-ea"/>
              </a:rPr>
              <a:t>《</a:t>
            </a:r>
            <a:r>
              <a:rPr lang="zh-CN" altLang="en-US" sz="1600" b="1" dirty="0" smtClean="0">
                <a:latin typeface="+mj-ea"/>
                <a:ea typeface="+mj-ea"/>
              </a:rPr>
              <a:t>皇帝的新装</a:t>
            </a:r>
            <a:r>
              <a:rPr lang="en-US" altLang="zh-CN" sz="1600" b="1" dirty="0" smtClean="0">
                <a:latin typeface="+mj-ea"/>
                <a:ea typeface="+mj-ea"/>
              </a:rPr>
              <a:t>》《</a:t>
            </a:r>
            <a:r>
              <a:rPr lang="zh-CN" altLang="en-US" sz="1600" b="1" dirty="0" smtClean="0">
                <a:latin typeface="+mj-ea"/>
                <a:ea typeface="+mj-ea"/>
              </a:rPr>
              <a:t>诗</a:t>
            </a:r>
            <a:endParaRPr lang="en-US" altLang="zh-CN" sz="16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CN" sz="1600" b="1" dirty="0">
                <a:latin typeface="+mj-ea"/>
                <a:ea typeface="+mj-ea"/>
              </a:rPr>
              <a:t> </a:t>
            </a:r>
            <a:r>
              <a:rPr lang="en-US" altLang="zh-CN" sz="1600" b="1" dirty="0" smtClean="0">
                <a:latin typeface="+mj-ea"/>
                <a:ea typeface="+mj-ea"/>
              </a:rPr>
              <a:t>  </a:t>
            </a:r>
            <a:r>
              <a:rPr lang="zh-CN" altLang="en-US" sz="1600" b="1" dirty="0" smtClean="0">
                <a:latin typeface="+mj-ea"/>
                <a:ea typeface="+mj-ea"/>
              </a:rPr>
              <a:t>歌二首</a:t>
            </a:r>
            <a:r>
              <a:rPr lang="en-US" altLang="zh-CN" sz="1600" b="1" dirty="0" smtClean="0">
                <a:latin typeface="+mj-ea"/>
                <a:ea typeface="+mj-ea"/>
              </a:rPr>
              <a:t>》《</a:t>
            </a:r>
            <a:r>
              <a:rPr lang="zh-CN" altLang="en-US" sz="1600" b="1" dirty="0" smtClean="0">
                <a:latin typeface="+mj-ea"/>
                <a:ea typeface="+mj-ea"/>
              </a:rPr>
              <a:t>女娲造人</a:t>
            </a:r>
            <a:r>
              <a:rPr lang="en-US" altLang="zh-CN" sz="1600" b="1" dirty="0" smtClean="0">
                <a:latin typeface="+mj-ea"/>
                <a:ea typeface="+mj-ea"/>
              </a:rPr>
              <a:t>》《</a:t>
            </a:r>
            <a:r>
              <a:rPr lang="zh-CN" altLang="en-US" sz="1600" b="1" dirty="0" smtClean="0">
                <a:latin typeface="+mj-ea"/>
                <a:ea typeface="+mj-ea"/>
              </a:rPr>
              <a:t>寓言四则</a:t>
            </a:r>
            <a:r>
              <a:rPr lang="en-US" altLang="zh-CN" sz="1600" b="1" dirty="0" smtClean="0">
                <a:latin typeface="+mj-ea"/>
                <a:ea typeface="+mj-ea"/>
              </a:rPr>
              <a:t>》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想象是其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特质。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学习快速阅读</a:t>
            </a:r>
            <a:r>
              <a:rPr lang="zh-CN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精神高度集中，快速大量摄取信息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线式阅读、面式阅读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学会判断内容主次、摆脱字斟句酌的习惯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每分钟</a:t>
            </a:r>
            <a:r>
              <a:rPr lang="en-US" altLang="zh-CN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400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字（课标要求</a:t>
            </a:r>
            <a:r>
              <a:rPr lang="en-US" altLang="zh-CN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500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字</a:t>
            </a:r>
            <a:r>
              <a:rPr lang="en-US" altLang="zh-CN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/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分钟）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调动生活体验，发挥联想和想象，深入理解课文。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体会课文的想象世界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触发想象，拓展延伸</a:t>
            </a:r>
            <a:endParaRPr lang="en-US" altLang="zh-CN" sz="2000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107504" y="864175"/>
            <a:ext cx="8928992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5" y="376812"/>
            <a:ext cx="6019800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174493"/>
              </p:ext>
            </p:extLst>
          </p:nvPr>
        </p:nvGraphicFramePr>
        <p:xfrm>
          <a:off x="467544" y="764704"/>
          <a:ext cx="8208912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课文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要点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皇帝的新装</a:t>
                      </a:r>
                      <a:r>
                        <a:rPr lang="en-US" altLang="zh-CN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安徒生</a:t>
                      </a:r>
                      <a:endParaRPr lang="en-US" altLang="zh-CN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快速阅读能力培养；想象的奇特，人物的滑稽可笑；成人的两难选择（注意思辨）；与现实的联系；课本剧编演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诗二首</a:t>
                      </a:r>
                      <a:endParaRPr lang="en-US" altLang="zh-CN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 </a:t>
                      </a:r>
                      <a:r>
                        <a:rPr lang="zh-CN" altLang="en-US" sz="16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天上的街市</a:t>
                      </a:r>
                      <a:r>
                        <a:rPr lang="en-US" altLang="zh-CN" sz="16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/</a:t>
                      </a:r>
                      <a:r>
                        <a:rPr lang="zh-CN" altLang="en-US" sz="16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郭沫若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6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 太阳船</a:t>
                      </a:r>
                      <a:r>
                        <a:rPr lang="en-US" altLang="zh-CN" sz="16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/</a:t>
                      </a:r>
                      <a:r>
                        <a:rPr lang="zh-CN" altLang="en-US" sz="16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吴望尧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体会诗歌想象世界，理解作者思想感情；理解想象和联想运行的线路；激发想象，发挥创造力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女娲造人</a:t>
                      </a:r>
                      <a:r>
                        <a:rPr lang="en-US" altLang="zh-CN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袁珂</a:t>
                      </a:r>
                      <a:endParaRPr lang="en-US" altLang="zh-CN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女娲的神性与人性；演绎与扩充；神话故事的拓展阅读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寓言四则</a:t>
                      </a:r>
                      <a:endParaRPr lang="en-US" altLang="zh-CN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赫耳墨斯和雕像者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/《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伊索寓言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》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蚊子和狮子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/《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伊索寓言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》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穿井得一人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/《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吕氏春秋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》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  杞人忧天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/《</a:t>
                      </a:r>
                      <a:r>
                        <a:rPr kumimoji="0" lang="zh-CN" altLang="en-US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列子</a:t>
                      </a: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CN" altLang="en-US" b="1" kern="1200" dirty="0" smtClean="0">
                          <a:solidFill>
                            <a:schemeClr val="dk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寓言文体的特点（故事与寓意；适当夸张变形；以矛盾性营构故事）；联系生活，多角度理解寓意；改造文本，产生新寓意</a:t>
                      </a:r>
                      <a:endParaRPr kumimoji="0" lang="zh-CN" altLang="en-US" b="1" kern="1200" dirty="0">
                        <a:solidFill>
                          <a:schemeClr val="dk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7244" y="376812"/>
            <a:ext cx="8635235" cy="487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解答一些问题</a:t>
            </a:r>
            <a:endParaRPr lang="en-US" altLang="zh-CN" sz="36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80421" y="1131792"/>
            <a:ext cx="8512057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+mn-ea"/>
              </a:rPr>
              <a:t>1.</a:t>
            </a:r>
            <a:r>
              <a:rPr lang="zh-CN" altLang="en-US" sz="2200" b="1" dirty="0" smtClean="0">
                <a:latin typeface="+mn-ea"/>
              </a:rPr>
              <a:t>教材篇目数为什么比现行人教版教材少了？</a:t>
            </a:r>
            <a:endParaRPr lang="en-US" altLang="zh-CN" sz="2200" b="1" dirty="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+mn-ea"/>
              </a:rPr>
              <a:t>2.</a:t>
            </a:r>
            <a:r>
              <a:rPr lang="zh-CN" altLang="en-US" sz="2200" b="1" dirty="0" smtClean="0">
                <a:latin typeface="+mn-ea"/>
              </a:rPr>
              <a:t>有些课文与现行教材比，为什么</a:t>
            </a:r>
            <a:r>
              <a:rPr lang="zh-CN" altLang="en-US" sz="2200" b="1" dirty="0">
                <a:latin typeface="+mn-ea"/>
              </a:rPr>
              <a:t>有些地方</a:t>
            </a:r>
            <a:r>
              <a:rPr lang="zh-CN" altLang="en-US" sz="2200" b="1" dirty="0" smtClean="0">
                <a:latin typeface="+mn-ea"/>
              </a:rPr>
              <a:t>文本不同了？</a:t>
            </a:r>
            <a:endParaRPr lang="en-US" altLang="zh-CN" sz="2200" b="1" dirty="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+mn-ea"/>
              </a:rPr>
              <a:t>3.</a:t>
            </a:r>
            <a:r>
              <a:rPr lang="zh-CN" altLang="en-US" sz="2200" b="1" dirty="0" smtClean="0">
                <a:latin typeface="+mn-ea"/>
              </a:rPr>
              <a:t>有的作者课下有注释，有的没有，是怎么考虑的？</a:t>
            </a:r>
            <a:endParaRPr lang="en-US" altLang="zh-CN" sz="2200" b="1" dirty="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+mn-ea"/>
              </a:rPr>
              <a:t>4.</a:t>
            </a:r>
            <a:r>
              <a:rPr lang="zh-CN" altLang="en-US" sz="2200" b="1" dirty="0" smtClean="0">
                <a:latin typeface="+mn-ea"/>
              </a:rPr>
              <a:t>整套教材为什么没有书法教育的内容？</a:t>
            </a:r>
            <a:endParaRPr lang="en-US" altLang="zh-CN" sz="2200" b="1" dirty="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+mn-ea"/>
              </a:rPr>
              <a:t>5.</a:t>
            </a:r>
            <a:r>
              <a:rPr lang="zh-CN" altLang="en-US" sz="2200" b="1" dirty="0" smtClean="0">
                <a:latin typeface="+mn-ea"/>
              </a:rPr>
              <a:t>课后“读读写写”栏目为什么不能增加一些空白田字格</a:t>
            </a:r>
            <a:r>
              <a:rPr lang="zh-CN" altLang="en-US" sz="2200" b="1" smtClean="0">
                <a:latin typeface="+mn-ea"/>
              </a:rPr>
              <a:t>供学生   练习</a:t>
            </a:r>
            <a:r>
              <a:rPr lang="zh-CN" altLang="en-US" sz="2200" b="1" dirty="0" smtClean="0">
                <a:latin typeface="+mn-ea"/>
              </a:rPr>
              <a:t>书写？</a:t>
            </a:r>
            <a:endParaRPr lang="en-US" altLang="zh-CN" sz="2200" b="1" dirty="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+mn-ea"/>
              </a:rPr>
              <a:t>6.</a:t>
            </a:r>
            <a:r>
              <a:rPr lang="zh-CN" altLang="en-US" sz="2200" b="1" dirty="0" smtClean="0">
                <a:latin typeface="+mn-ea"/>
              </a:rPr>
              <a:t>有些版式设计与过去不同了，看起来有点不顺眼，能否做一点调整？</a:t>
            </a:r>
            <a:endParaRPr lang="en-US" altLang="zh-CN" sz="2200" b="1" dirty="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+mn-ea"/>
              </a:rPr>
              <a:t>7.</a:t>
            </a:r>
            <a:r>
              <a:rPr lang="zh-CN" altLang="en-US" sz="2200" b="1" dirty="0" smtClean="0">
                <a:latin typeface="+mn-ea"/>
              </a:rPr>
              <a:t>课文特别是教读课文，排版上能否留一些空白给学生做笔记用？</a:t>
            </a:r>
            <a:endParaRPr lang="en-US" altLang="zh-CN" sz="2200" b="1" dirty="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+mn-ea"/>
              </a:rPr>
              <a:t>8.</a:t>
            </a:r>
            <a:r>
              <a:rPr lang="zh-CN" altLang="en-US" sz="2200" b="1" dirty="0" smtClean="0">
                <a:latin typeface="+mn-ea"/>
              </a:rPr>
              <a:t>七上</a:t>
            </a:r>
            <a:r>
              <a:rPr lang="en-US" altLang="zh-CN" sz="2200" b="1" dirty="0" smtClean="0">
                <a:latin typeface="+mn-ea"/>
              </a:rPr>
              <a:t>34</a:t>
            </a:r>
            <a:r>
              <a:rPr lang="zh-CN" altLang="en-US" sz="2200" b="1" dirty="0" smtClean="0">
                <a:latin typeface="+mn-ea"/>
              </a:rPr>
              <a:t>页小贴士</a:t>
            </a:r>
            <a:r>
              <a:rPr lang="en-US" altLang="zh-CN" sz="2200" b="1" dirty="0" smtClean="0">
                <a:latin typeface="+mn-ea"/>
              </a:rPr>
              <a:t>《</a:t>
            </a:r>
            <a:r>
              <a:rPr lang="zh-CN" altLang="en-US" sz="2200" b="1" dirty="0" smtClean="0">
                <a:latin typeface="+mn-ea"/>
              </a:rPr>
              <a:t>伯牙绝弦</a:t>
            </a:r>
            <a:r>
              <a:rPr lang="en-US" altLang="zh-CN" sz="2200" b="1" dirty="0" smtClean="0">
                <a:latin typeface="+mn-ea"/>
              </a:rPr>
              <a:t>》</a:t>
            </a:r>
            <a:r>
              <a:rPr lang="zh-CN" altLang="en-US" sz="2200" b="1" dirty="0" smtClean="0">
                <a:latin typeface="+mn-ea"/>
              </a:rPr>
              <a:t>中的“锺子期”，为什么用“锺”不用“钟”？</a:t>
            </a:r>
            <a:endParaRPr lang="zh-CN" altLang="zh-CN" sz="2200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/>
              <a:t>谢谢大家！</a:t>
            </a:r>
            <a:endParaRPr lang="zh-CN" altLang="en-US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38252" y="2060848"/>
            <a:ext cx="7908925" cy="3405188"/>
            <a:chOff x="244475" y="1736725"/>
            <a:chExt cx="7908925" cy="3405188"/>
          </a:xfrm>
        </p:grpSpPr>
        <p:sp>
          <p:nvSpPr>
            <p:cNvPr id="82946" name="Rectangle 2"/>
            <p:cNvSpPr>
              <a:spLocks noChangeArrowheads="1"/>
            </p:cNvSpPr>
            <p:nvPr/>
          </p:nvSpPr>
          <p:spPr bwMode="gray">
            <a:xfrm>
              <a:off x="4483100" y="3657600"/>
              <a:ext cx="1835150" cy="431800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82947" name="Rectangle 3"/>
            <p:cNvSpPr>
              <a:spLocks noChangeArrowheads="1"/>
            </p:cNvSpPr>
            <p:nvPr/>
          </p:nvSpPr>
          <p:spPr bwMode="gray">
            <a:xfrm>
              <a:off x="2676525" y="4146550"/>
              <a:ext cx="1806575" cy="431800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82948" name="Rectangle 4"/>
            <p:cNvSpPr>
              <a:spLocks noChangeArrowheads="1"/>
            </p:cNvSpPr>
            <p:nvPr/>
          </p:nvSpPr>
          <p:spPr bwMode="gray">
            <a:xfrm>
              <a:off x="847725" y="4640263"/>
              <a:ext cx="1825625" cy="431800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>
                <a:latin typeface="Arial" panose="020B0604020202020204" pitchFamily="34" charset="0"/>
              </a:endParaRPr>
            </a:p>
          </p:txBody>
        </p:sp>
        <p:sp>
          <p:nvSpPr>
            <p:cNvPr id="82949" name="AutoShape 5"/>
            <p:cNvSpPr>
              <a:spLocks noChangeArrowheads="1"/>
            </p:cNvSpPr>
            <p:nvPr/>
          </p:nvSpPr>
          <p:spPr bwMode="gray">
            <a:xfrm flipH="1">
              <a:off x="244475" y="4037013"/>
              <a:ext cx="2428875" cy="615950"/>
            </a:xfrm>
            <a:prstGeom prst="parallelogram">
              <a:avLst>
                <a:gd name="adj" fmla="val 98582"/>
              </a:avLst>
            </a:prstGeom>
            <a:gradFill rotWithShape="1">
              <a:gsLst>
                <a:gs pos="0">
                  <a:schemeClr val="folHlink">
                    <a:gamma/>
                    <a:tint val="54510"/>
                    <a:invGamma/>
                    <a:alpha val="82001"/>
                  </a:schemeClr>
                </a:gs>
                <a:gs pos="100000">
                  <a:schemeClr val="folHlink">
                    <a:alpha val="50000"/>
                  </a:schemeClr>
                </a:gs>
              </a:gsLst>
              <a:lin ang="189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82950" name="AutoShape 6"/>
            <p:cNvSpPr>
              <a:spLocks noChangeArrowheads="1"/>
            </p:cNvSpPr>
            <p:nvPr/>
          </p:nvSpPr>
          <p:spPr bwMode="gray">
            <a:xfrm flipH="1">
              <a:off x="2057400" y="3517900"/>
              <a:ext cx="2428875" cy="646113"/>
            </a:xfrm>
            <a:prstGeom prst="parallelogram">
              <a:avLst>
                <a:gd name="adj" fmla="val 9633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5372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82951" name="Freeform 7"/>
            <p:cNvSpPr/>
            <p:nvPr/>
          </p:nvSpPr>
          <p:spPr bwMode="gray">
            <a:xfrm>
              <a:off x="2063750" y="3519488"/>
              <a:ext cx="612775" cy="1130300"/>
            </a:xfrm>
            <a:custGeom>
              <a:avLst/>
              <a:gdLst/>
              <a:ahLst/>
              <a:cxnLst>
                <a:cxn ang="0">
                  <a:pos x="0" y="167"/>
                </a:cxn>
                <a:cxn ang="0">
                  <a:pos x="201" y="370"/>
                </a:cxn>
                <a:cxn ang="0">
                  <a:pos x="201" y="210"/>
                </a:cxn>
                <a:cxn ang="0">
                  <a:pos x="0" y="0"/>
                </a:cxn>
                <a:cxn ang="0">
                  <a:pos x="0" y="167"/>
                </a:cxn>
              </a:cxnLst>
              <a:rect l="0" t="0" r="r" b="b"/>
              <a:pathLst>
                <a:path w="201" h="370">
                  <a:moveTo>
                    <a:pt x="0" y="167"/>
                  </a:moveTo>
                  <a:lnTo>
                    <a:pt x="201" y="370"/>
                  </a:lnTo>
                  <a:lnTo>
                    <a:pt x="201" y="210"/>
                  </a:lnTo>
                  <a:lnTo>
                    <a:pt x="0" y="0"/>
                  </a:lnTo>
                  <a:lnTo>
                    <a:pt x="0" y="167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82952" name="AutoShape 8"/>
            <p:cNvSpPr>
              <a:spLocks noChangeArrowheads="1"/>
            </p:cNvSpPr>
            <p:nvPr/>
          </p:nvSpPr>
          <p:spPr bwMode="gray">
            <a:xfrm flipH="1">
              <a:off x="3870325" y="3001963"/>
              <a:ext cx="2438400" cy="657225"/>
            </a:xfrm>
            <a:prstGeom prst="parallelogram">
              <a:avLst>
                <a:gd name="adj" fmla="val 92256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5372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82953" name="Freeform 9"/>
            <p:cNvSpPr/>
            <p:nvPr/>
          </p:nvSpPr>
          <p:spPr bwMode="gray">
            <a:xfrm>
              <a:off x="3867150" y="2997200"/>
              <a:ext cx="615950" cy="1163638"/>
            </a:xfrm>
            <a:custGeom>
              <a:avLst/>
              <a:gdLst/>
              <a:ahLst/>
              <a:cxnLst>
                <a:cxn ang="0">
                  <a:pos x="0" y="167"/>
                </a:cxn>
                <a:cxn ang="0">
                  <a:pos x="201" y="370"/>
                </a:cxn>
                <a:cxn ang="0">
                  <a:pos x="201" y="210"/>
                </a:cxn>
                <a:cxn ang="0">
                  <a:pos x="0" y="0"/>
                </a:cxn>
                <a:cxn ang="0">
                  <a:pos x="0" y="167"/>
                </a:cxn>
              </a:cxnLst>
              <a:rect l="0" t="0" r="r" b="b"/>
              <a:pathLst>
                <a:path w="201" h="370">
                  <a:moveTo>
                    <a:pt x="0" y="167"/>
                  </a:moveTo>
                  <a:lnTo>
                    <a:pt x="201" y="370"/>
                  </a:lnTo>
                  <a:lnTo>
                    <a:pt x="201" y="210"/>
                  </a:lnTo>
                  <a:lnTo>
                    <a:pt x="0" y="0"/>
                  </a:lnTo>
                  <a:lnTo>
                    <a:pt x="0" y="167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pic>
          <p:nvPicPr>
            <p:cNvPr id="119818" name="Picture 10" descr="light_shadow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  <a:lum bright="-76000" contrast="-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863600" y="4181475"/>
              <a:ext cx="1008063" cy="280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819" name="Picture 11" descr="circuler_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76288" y="3221038"/>
              <a:ext cx="1152525" cy="1139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956" name="Oval 12"/>
            <p:cNvSpPr>
              <a:spLocks noChangeArrowheads="1"/>
            </p:cNvSpPr>
            <p:nvPr/>
          </p:nvSpPr>
          <p:spPr bwMode="gray">
            <a:xfrm>
              <a:off x="776288" y="3221038"/>
              <a:ext cx="1144587" cy="114300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45000"/>
                  </a:schemeClr>
                </a:gs>
                <a:gs pos="50000">
                  <a:schemeClr val="folHlink">
                    <a:gamma/>
                    <a:tint val="54510"/>
                    <a:invGamma/>
                    <a:alpha val="89999"/>
                  </a:schemeClr>
                </a:gs>
                <a:gs pos="100000">
                  <a:schemeClr val="folHlink">
                    <a:alpha val="45000"/>
                  </a:schemeClr>
                </a:gs>
              </a:gsLst>
              <a:lin ang="5400000" scaled="1"/>
            </a:gradFill>
            <a:ln w="9525" algn="ctr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9821" name="Freeform 13"/>
            <p:cNvSpPr/>
            <p:nvPr/>
          </p:nvSpPr>
          <p:spPr bwMode="gray">
            <a:xfrm>
              <a:off x="895350" y="3244850"/>
              <a:ext cx="898525" cy="395288"/>
            </a:xfrm>
            <a:custGeom>
              <a:avLst/>
              <a:gdLst>
                <a:gd name="T0" fmla="*/ 2147483647 w 1321"/>
                <a:gd name="T1" fmla="*/ 2147483647 h 712"/>
                <a:gd name="T2" fmla="*/ 2147483647 w 1321"/>
                <a:gd name="T3" fmla="*/ 2147483647 h 712"/>
                <a:gd name="T4" fmla="*/ 2147483647 w 1321"/>
                <a:gd name="T5" fmla="*/ 2147483647 h 712"/>
                <a:gd name="T6" fmla="*/ 2147483647 w 1321"/>
                <a:gd name="T7" fmla="*/ 2147483647 h 712"/>
                <a:gd name="T8" fmla="*/ 2147483647 w 1321"/>
                <a:gd name="T9" fmla="*/ 2147483647 h 712"/>
                <a:gd name="T10" fmla="*/ 2147483647 w 1321"/>
                <a:gd name="T11" fmla="*/ 2147483647 h 712"/>
                <a:gd name="T12" fmla="*/ 2147483647 w 1321"/>
                <a:gd name="T13" fmla="*/ 2147483647 h 712"/>
                <a:gd name="T14" fmla="*/ 2147483647 w 1321"/>
                <a:gd name="T15" fmla="*/ 2147483647 h 712"/>
                <a:gd name="T16" fmla="*/ 2147483647 w 1321"/>
                <a:gd name="T17" fmla="*/ 2147483647 h 712"/>
                <a:gd name="T18" fmla="*/ 2147483647 w 1321"/>
                <a:gd name="T19" fmla="*/ 2147483647 h 712"/>
                <a:gd name="T20" fmla="*/ 2147483647 w 1321"/>
                <a:gd name="T21" fmla="*/ 2147483647 h 712"/>
                <a:gd name="T22" fmla="*/ 2147483647 w 1321"/>
                <a:gd name="T23" fmla="*/ 2147483647 h 712"/>
                <a:gd name="T24" fmla="*/ 2147483647 w 1321"/>
                <a:gd name="T25" fmla="*/ 2147483647 h 712"/>
                <a:gd name="T26" fmla="*/ 2147483647 w 1321"/>
                <a:gd name="T27" fmla="*/ 2147483647 h 712"/>
                <a:gd name="T28" fmla="*/ 2147483647 w 1321"/>
                <a:gd name="T29" fmla="*/ 2147483647 h 712"/>
                <a:gd name="T30" fmla="*/ 2147483647 w 1321"/>
                <a:gd name="T31" fmla="*/ 2147483647 h 712"/>
                <a:gd name="T32" fmla="*/ 2147483647 w 1321"/>
                <a:gd name="T33" fmla="*/ 2147483647 h 712"/>
                <a:gd name="T34" fmla="*/ 2147483647 w 1321"/>
                <a:gd name="T35" fmla="*/ 2147483647 h 712"/>
                <a:gd name="T36" fmla="*/ 2147483647 w 1321"/>
                <a:gd name="T37" fmla="*/ 2147483647 h 712"/>
                <a:gd name="T38" fmla="*/ 2147483647 w 1321"/>
                <a:gd name="T39" fmla="*/ 2147483647 h 712"/>
                <a:gd name="T40" fmla="*/ 2147483647 w 1321"/>
                <a:gd name="T41" fmla="*/ 2147483647 h 712"/>
                <a:gd name="T42" fmla="*/ 2147483647 w 1321"/>
                <a:gd name="T43" fmla="*/ 2147483647 h 712"/>
                <a:gd name="T44" fmla="*/ 2147483647 w 1321"/>
                <a:gd name="T45" fmla="*/ 2147483647 h 712"/>
                <a:gd name="T46" fmla="*/ 2147483647 w 1321"/>
                <a:gd name="T47" fmla="*/ 2147483647 h 712"/>
                <a:gd name="T48" fmla="*/ 2147483647 w 1321"/>
                <a:gd name="T49" fmla="*/ 2147483647 h 712"/>
                <a:gd name="T50" fmla="*/ 2147483647 w 1321"/>
                <a:gd name="T51" fmla="*/ 2147483647 h 712"/>
                <a:gd name="T52" fmla="*/ 2147483647 w 1321"/>
                <a:gd name="T53" fmla="*/ 2147483647 h 712"/>
                <a:gd name="T54" fmla="*/ 1888083982 w 1321"/>
                <a:gd name="T55" fmla="*/ 2147483647 h 712"/>
                <a:gd name="T56" fmla="*/ 0 w 1321"/>
                <a:gd name="T57" fmla="*/ 2147483647 h 712"/>
                <a:gd name="T58" fmla="*/ 0 w 1321"/>
                <a:gd name="T59" fmla="*/ 2147483647 h 712"/>
                <a:gd name="T60" fmla="*/ 1258877057 w 1321"/>
                <a:gd name="T61" fmla="*/ 2147483647 h 712"/>
                <a:gd name="T62" fmla="*/ 2147483647 w 1321"/>
                <a:gd name="T63" fmla="*/ 2147483647 h 712"/>
                <a:gd name="T64" fmla="*/ 2147483647 w 1321"/>
                <a:gd name="T65" fmla="*/ 2147483647 h 712"/>
                <a:gd name="T66" fmla="*/ 2147483647 w 1321"/>
                <a:gd name="T67" fmla="*/ 2147483647 h 712"/>
                <a:gd name="T68" fmla="*/ 2147483647 w 1321"/>
                <a:gd name="T69" fmla="*/ 2147483647 h 712"/>
                <a:gd name="T70" fmla="*/ 2147483647 w 1321"/>
                <a:gd name="T71" fmla="*/ 2147483647 h 712"/>
                <a:gd name="T72" fmla="*/ 2147483647 w 1321"/>
                <a:gd name="T73" fmla="*/ 2147483647 h 712"/>
                <a:gd name="T74" fmla="*/ 2147483647 w 1321"/>
                <a:gd name="T75" fmla="*/ 2147483647 h 712"/>
                <a:gd name="T76" fmla="*/ 2147483647 w 1321"/>
                <a:gd name="T77" fmla="*/ 2147483647 h 712"/>
                <a:gd name="T78" fmla="*/ 2147483647 w 1321"/>
                <a:gd name="T79" fmla="*/ 2147483647 h 712"/>
                <a:gd name="T80" fmla="*/ 2147483647 w 1321"/>
                <a:gd name="T81" fmla="*/ 1026696179 h 712"/>
                <a:gd name="T82" fmla="*/ 2147483647 w 1321"/>
                <a:gd name="T83" fmla="*/ 0 h 712"/>
                <a:gd name="T84" fmla="*/ 2147483647 w 1321"/>
                <a:gd name="T85" fmla="*/ 0 h 712"/>
                <a:gd name="T86" fmla="*/ 2147483647 w 1321"/>
                <a:gd name="T87" fmla="*/ 1026696179 h 712"/>
                <a:gd name="T88" fmla="*/ 2147483647 w 1321"/>
                <a:gd name="T89" fmla="*/ 2147483647 h 712"/>
                <a:gd name="T90" fmla="*/ 2147483647 w 1321"/>
                <a:gd name="T91" fmla="*/ 2147483647 h 712"/>
                <a:gd name="T92" fmla="*/ 2147483647 w 1321"/>
                <a:gd name="T93" fmla="*/ 2147483647 h 712"/>
                <a:gd name="T94" fmla="*/ 2147483647 w 1321"/>
                <a:gd name="T95" fmla="*/ 2147483647 h 712"/>
                <a:gd name="T96" fmla="*/ 2147483647 w 1321"/>
                <a:gd name="T97" fmla="*/ 2147483647 h 712"/>
                <a:gd name="T98" fmla="*/ 2147483647 w 1321"/>
                <a:gd name="T99" fmla="*/ 2147483647 h 712"/>
                <a:gd name="T100" fmla="*/ 2147483647 w 1321"/>
                <a:gd name="T101" fmla="*/ 2147483647 h 712"/>
                <a:gd name="T102" fmla="*/ 2147483647 w 1321"/>
                <a:gd name="T103" fmla="*/ 2147483647 h 712"/>
                <a:gd name="T104" fmla="*/ 2147483647 w 1321"/>
                <a:gd name="T105" fmla="*/ 2147483647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folHlink">
                    <a:alpha val="17998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119822" name="Picture 14" descr="light_shadow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  <a:lum bright="-76000" contrast="-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706688" y="3678238"/>
              <a:ext cx="1008062" cy="280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823" name="Picture 15" descr="circuler_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619375" y="2717800"/>
              <a:ext cx="1152525" cy="1139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960" name="Oval 16"/>
            <p:cNvSpPr>
              <a:spLocks noChangeArrowheads="1"/>
            </p:cNvSpPr>
            <p:nvPr/>
          </p:nvSpPr>
          <p:spPr bwMode="gray">
            <a:xfrm>
              <a:off x="2619375" y="2717800"/>
              <a:ext cx="1144588" cy="114300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6275"/>
                    <a:invGamma/>
                    <a:alpha val="89999"/>
                  </a:schemeClr>
                </a:gs>
                <a:gs pos="50000">
                  <a:schemeClr val="accent1">
                    <a:alpha val="45000"/>
                  </a:schemeClr>
                </a:gs>
                <a:gs pos="100000">
                  <a:schemeClr val="accent1">
                    <a:gamma/>
                    <a:shade val="26275"/>
                    <a:invGamma/>
                    <a:alpha val="89999"/>
                  </a:schemeClr>
                </a:gs>
              </a:gsLst>
              <a:lin ang="5400000" scaled="1"/>
            </a:gradFill>
            <a:ln w="9525" algn="ctr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9825" name="Freeform 17"/>
            <p:cNvSpPr/>
            <p:nvPr/>
          </p:nvSpPr>
          <p:spPr bwMode="gray">
            <a:xfrm>
              <a:off x="2738438" y="2741613"/>
              <a:ext cx="898525" cy="395287"/>
            </a:xfrm>
            <a:custGeom>
              <a:avLst/>
              <a:gdLst>
                <a:gd name="T0" fmla="*/ 2147483647 w 1321"/>
                <a:gd name="T1" fmla="*/ 2147483647 h 712"/>
                <a:gd name="T2" fmla="*/ 2147483647 w 1321"/>
                <a:gd name="T3" fmla="*/ 2147483647 h 712"/>
                <a:gd name="T4" fmla="*/ 2147483647 w 1321"/>
                <a:gd name="T5" fmla="*/ 2147483647 h 712"/>
                <a:gd name="T6" fmla="*/ 2147483647 w 1321"/>
                <a:gd name="T7" fmla="*/ 2147483647 h 712"/>
                <a:gd name="T8" fmla="*/ 2147483647 w 1321"/>
                <a:gd name="T9" fmla="*/ 2147483647 h 712"/>
                <a:gd name="T10" fmla="*/ 2147483647 w 1321"/>
                <a:gd name="T11" fmla="*/ 2147483647 h 712"/>
                <a:gd name="T12" fmla="*/ 2147483647 w 1321"/>
                <a:gd name="T13" fmla="*/ 2147483647 h 712"/>
                <a:gd name="T14" fmla="*/ 2147483647 w 1321"/>
                <a:gd name="T15" fmla="*/ 2147483647 h 712"/>
                <a:gd name="T16" fmla="*/ 2147483647 w 1321"/>
                <a:gd name="T17" fmla="*/ 2147483647 h 712"/>
                <a:gd name="T18" fmla="*/ 2147483647 w 1321"/>
                <a:gd name="T19" fmla="*/ 2147483647 h 712"/>
                <a:gd name="T20" fmla="*/ 2147483647 w 1321"/>
                <a:gd name="T21" fmla="*/ 2147483647 h 712"/>
                <a:gd name="T22" fmla="*/ 2147483647 w 1321"/>
                <a:gd name="T23" fmla="*/ 2147483647 h 712"/>
                <a:gd name="T24" fmla="*/ 2147483647 w 1321"/>
                <a:gd name="T25" fmla="*/ 2147483647 h 712"/>
                <a:gd name="T26" fmla="*/ 2147483647 w 1321"/>
                <a:gd name="T27" fmla="*/ 2147483647 h 712"/>
                <a:gd name="T28" fmla="*/ 2147483647 w 1321"/>
                <a:gd name="T29" fmla="*/ 2147483647 h 712"/>
                <a:gd name="T30" fmla="*/ 2147483647 w 1321"/>
                <a:gd name="T31" fmla="*/ 2147483647 h 712"/>
                <a:gd name="T32" fmla="*/ 2147483647 w 1321"/>
                <a:gd name="T33" fmla="*/ 2147483647 h 712"/>
                <a:gd name="T34" fmla="*/ 2147483647 w 1321"/>
                <a:gd name="T35" fmla="*/ 2147483647 h 712"/>
                <a:gd name="T36" fmla="*/ 2147483647 w 1321"/>
                <a:gd name="T37" fmla="*/ 2147483647 h 712"/>
                <a:gd name="T38" fmla="*/ 2147483647 w 1321"/>
                <a:gd name="T39" fmla="*/ 2147483647 h 712"/>
                <a:gd name="T40" fmla="*/ 2147483647 w 1321"/>
                <a:gd name="T41" fmla="*/ 2147483647 h 712"/>
                <a:gd name="T42" fmla="*/ 2147483647 w 1321"/>
                <a:gd name="T43" fmla="*/ 2147483647 h 712"/>
                <a:gd name="T44" fmla="*/ 2147483647 w 1321"/>
                <a:gd name="T45" fmla="*/ 2147483647 h 712"/>
                <a:gd name="T46" fmla="*/ 2147483647 w 1321"/>
                <a:gd name="T47" fmla="*/ 2147483647 h 712"/>
                <a:gd name="T48" fmla="*/ 2147483647 w 1321"/>
                <a:gd name="T49" fmla="*/ 2147483647 h 712"/>
                <a:gd name="T50" fmla="*/ 2147483647 w 1321"/>
                <a:gd name="T51" fmla="*/ 2147483647 h 712"/>
                <a:gd name="T52" fmla="*/ 2147483647 w 1321"/>
                <a:gd name="T53" fmla="*/ 2147483647 h 712"/>
                <a:gd name="T54" fmla="*/ 1888083982 w 1321"/>
                <a:gd name="T55" fmla="*/ 2147483647 h 712"/>
                <a:gd name="T56" fmla="*/ 0 w 1321"/>
                <a:gd name="T57" fmla="*/ 2147483647 h 712"/>
                <a:gd name="T58" fmla="*/ 0 w 1321"/>
                <a:gd name="T59" fmla="*/ 2147483647 h 712"/>
                <a:gd name="T60" fmla="*/ 1258877057 w 1321"/>
                <a:gd name="T61" fmla="*/ 2147483647 h 712"/>
                <a:gd name="T62" fmla="*/ 2147483647 w 1321"/>
                <a:gd name="T63" fmla="*/ 2147483647 h 712"/>
                <a:gd name="T64" fmla="*/ 2147483647 w 1321"/>
                <a:gd name="T65" fmla="*/ 2147483647 h 712"/>
                <a:gd name="T66" fmla="*/ 2147483647 w 1321"/>
                <a:gd name="T67" fmla="*/ 2147483647 h 712"/>
                <a:gd name="T68" fmla="*/ 2147483647 w 1321"/>
                <a:gd name="T69" fmla="*/ 2147483647 h 712"/>
                <a:gd name="T70" fmla="*/ 2147483647 w 1321"/>
                <a:gd name="T71" fmla="*/ 2147483647 h 712"/>
                <a:gd name="T72" fmla="*/ 2147483647 w 1321"/>
                <a:gd name="T73" fmla="*/ 2147483647 h 712"/>
                <a:gd name="T74" fmla="*/ 2147483647 w 1321"/>
                <a:gd name="T75" fmla="*/ 2147483647 h 712"/>
                <a:gd name="T76" fmla="*/ 2147483647 w 1321"/>
                <a:gd name="T77" fmla="*/ 2147483647 h 712"/>
                <a:gd name="T78" fmla="*/ 2147483647 w 1321"/>
                <a:gd name="T79" fmla="*/ 2147483647 h 712"/>
                <a:gd name="T80" fmla="*/ 2147483647 w 1321"/>
                <a:gd name="T81" fmla="*/ 1026690806 h 712"/>
                <a:gd name="T82" fmla="*/ 2147483647 w 1321"/>
                <a:gd name="T83" fmla="*/ 0 h 712"/>
                <a:gd name="T84" fmla="*/ 2147483647 w 1321"/>
                <a:gd name="T85" fmla="*/ 0 h 712"/>
                <a:gd name="T86" fmla="*/ 2147483647 w 1321"/>
                <a:gd name="T87" fmla="*/ 1026690806 h 712"/>
                <a:gd name="T88" fmla="*/ 2147483647 w 1321"/>
                <a:gd name="T89" fmla="*/ 2147483647 h 712"/>
                <a:gd name="T90" fmla="*/ 2147483647 w 1321"/>
                <a:gd name="T91" fmla="*/ 2147483647 h 712"/>
                <a:gd name="T92" fmla="*/ 2147483647 w 1321"/>
                <a:gd name="T93" fmla="*/ 2147483647 h 712"/>
                <a:gd name="T94" fmla="*/ 2147483647 w 1321"/>
                <a:gd name="T95" fmla="*/ 2147483647 h 712"/>
                <a:gd name="T96" fmla="*/ 2147483647 w 1321"/>
                <a:gd name="T97" fmla="*/ 2147483647 h 712"/>
                <a:gd name="T98" fmla="*/ 2147483647 w 1321"/>
                <a:gd name="T99" fmla="*/ 2147483647 h 712"/>
                <a:gd name="T100" fmla="*/ 2147483647 w 1321"/>
                <a:gd name="T101" fmla="*/ 2147483647 h 712"/>
                <a:gd name="T102" fmla="*/ 2147483647 w 1321"/>
                <a:gd name="T103" fmla="*/ 2147483647 h 712"/>
                <a:gd name="T104" fmla="*/ 2147483647 w 1321"/>
                <a:gd name="T105" fmla="*/ 2147483647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accent1">
                    <a:alpha val="17998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119826" name="Picture 18" descr="light_shadow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  <a:lum bright="-76000" contrast="-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627563" y="3190875"/>
              <a:ext cx="1008062" cy="280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827" name="Picture 19" descr="circuler_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540250" y="2230438"/>
              <a:ext cx="1152525" cy="1139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964" name="Oval 20"/>
            <p:cNvSpPr>
              <a:spLocks noChangeArrowheads="1"/>
            </p:cNvSpPr>
            <p:nvPr/>
          </p:nvSpPr>
          <p:spPr bwMode="gray">
            <a:xfrm>
              <a:off x="4540250" y="2230438"/>
              <a:ext cx="1144588" cy="114300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26275"/>
                    <a:invGamma/>
                    <a:alpha val="89999"/>
                  </a:schemeClr>
                </a:gs>
                <a:gs pos="50000">
                  <a:schemeClr val="folHlink">
                    <a:alpha val="45000"/>
                  </a:schemeClr>
                </a:gs>
                <a:gs pos="100000">
                  <a:schemeClr val="folHlink">
                    <a:gamma/>
                    <a:shade val="26275"/>
                    <a:invGamma/>
                    <a:alpha val="89999"/>
                  </a:schemeClr>
                </a:gs>
              </a:gsLst>
              <a:lin ang="5400000" scaled="1"/>
            </a:gradFill>
            <a:ln w="9525" algn="ctr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9829" name="Freeform 21"/>
            <p:cNvSpPr/>
            <p:nvPr/>
          </p:nvSpPr>
          <p:spPr bwMode="gray">
            <a:xfrm>
              <a:off x="4659313" y="2254250"/>
              <a:ext cx="898525" cy="395288"/>
            </a:xfrm>
            <a:custGeom>
              <a:avLst/>
              <a:gdLst>
                <a:gd name="T0" fmla="*/ 2147483647 w 1321"/>
                <a:gd name="T1" fmla="*/ 2147483647 h 712"/>
                <a:gd name="T2" fmla="*/ 2147483647 w 1321"/>
                <a:gd name="T3" fmla="*/ 2147483647 h 712"/>
                <a:gd name="T4" fmla="*/ 2147483647 w 1321"/>
                <a:gd name="T5" fmla="*/ 2147483647 h 712"/>
                <a:gd name="T6" fmla="*/ 2147483647 w 1321"/>
                <a:gd name="T7" fmla="*/ 2147483647 h 712"/>
                <a:gd name="T8" fmla="*/ 2147483647 w 1321"/>
                <a:gd name="T9" fmla="*/ 2147483647 h 712"/>
                <a:gd name="T10" fmla="*/ 2147483647 w 1321"/>
                <a:gd name="T11" fmla="*/ 2147483647 h 712"/>
                <a:gd name="T12" fmla="*/ 2147483647 w 1321"/>
                <a:gd name="T13" fmla="*/ 2147483647 h 712"/>
                <a:gd name="T14" fmla="*/ 2147483647 w 1321"/>
                <a:gd name="T15" fmla="*/ 2147483647 h 712"/>
                <a:gd name="T16" fmla="*/ 2147483647 w 1321"/>
                <a:gd name="T17" fmla="*/ 2147483647 h 712"/>
                <a:gd name="T18" fmla="*/ 2147483647 w 1321"/>
                <a:gd name="T19" fmla="*/ 2147483647 h 712"/>
                <a:gd name="T20" fmla="*/ 2147483647 w 1321"/>
                <a:gd name="T21" fmla="*/ 2147483647 h 712"/>
                <a:gd name="T22" fmla="*/ 2147483647 w 1321"/>
                <a:gd name="T23" fmla="*/ 2147483647 h 712"/>
                <a:gd name="T24" fmla="*/ 2147483647 w 1321"/>
                <a:gd name="T25" fmla="*/ 2147483647 h 712"/>
                <a:gd name="T26" fmla="*/ 2147483647 w 1321"/>
                <a:gd name="T27" fmla="*/ 2147483647 h 712"/>
                <a:gd name="T28" fmla="*/ 2147483647 w 1321"/>
                <a:gd name="T29" fmla="*/ 2147483647 h 712"/>
                <a:gd name="T30" fmla="*/ 2147483647 w 1321"/>
                <a:gd name="T31" fmla="*/ 2147483647 h 712"/>
                <a:gd name="T32" fmla="*/ 2147483647 w 1321"/>
                <a:gd name="T33" fmla="*/ 2147483647 h 712"/>
                <a:gd name="T34" fmla="*/ 2147483647 w 1321"/>
                <a:gd name="T35" fmla="*/ 2147483647 h 712"/>
                <a:gd name="T36" fmla="*/ 2147483647 w 1321"/>
                <a:gd name="T37" fmla="*/ 2147483647 h 712"/>
                <a:gd name="T38" fmla="*/ 2147483647 w 1321"/>
                <a:gd name="T39" fmla="*/ 2147483647 h 712"/>
                <a:gd name="T40" fmla="*/ 2147483647 w 1321"/>
                <a:gd name="T41" fmla="*/ 2147483647 h 712"/>
                <a:gd name="T42" fmla="*/ 2147483647 w 1321"/>
                <a:gd name="T43" fmla="*/ 2147483647 h 712"/>
                <a:gd name="T44" fmla="*/ 2147483647 w 1321"/>
                <a:gd name="T45" fmla="*/ 2147483647 h 712"/>
                <a:gd name="T46" fmla="*/ 2147483647 w 1321"/>
                <a:gd name="T47" fmla="*/ 2147483647 h 712"/>
                <a:gd name="T48" fmla="*/ 2147483647 w 1321"/>
                <a:gd name="T49" fmla="*/ 2147483647 h 712"/>
                <a:gd name="T50" fmla="*/ 2147483647 w 1321"/>
                <a:gd name="T51" fmla="*/ 2147483647 h 712"/>
                <a:gd name="T52" fmla="*/ 2147483647 w 1321"/>
                <a:gd name="T53" fmla="*/ 2147483647 h 712"/>
                <a:gd name="T54" fmla="*/ 1888083982 w 1321"/>
                <a:gd name="T55" fmla="*/ 2147483647 h 712"/>
                <a:gd name="T56" fmla="*/ 0 w 1321"/>
                <a:gd name="T57" fmla="*/ 2147483647 h 712"/>
                <a:gd name="T58" fmla="*/ 0 w 1321"/>
                <a:gd name="T59" fmla="*/ 2147483647 h 712"/>
                <a:gd name="T60" fmla="*/ 1258877057 w 1321"/>
                <a:gd name="T61" fmla="*/ 2147483647 h 712"/>
                <a:gd name="T62" fmla="*/ 2147483647 w 1321"/>
                <a:gd name="T63" fmla="*/ 2147483647 h 712"/>
                <a:gd name="T64" fmla="*/ 2147483647 w 1321"/>
                <a:gd name="T65" fmla="*/ 2147483647 h 712"/>
                <a:gd name="T66" fmla="*/ 2147483647 w 1321"/>
                <a:gd name="T67" fmla="*/ 2147483647 h 712"/>
                <a:gd name="T68" fmla="*/ 2147483647 w 1321"/>
                <a:gd name="T69" fmla="*/ 2147483647 h 712"/>
                <a:gd name="T70" fmla="*/ 2147483647 w 1321"/>
                <a:gd name="T71" fmla="*/ 2147483647 h 712"/>
                <a:gd name="T72" fmla="*/ 2147483647 w 1321"/>
                <a:gd name="T73" fmla="*/ 2147483647 h 712"/>
                <a:gd name="T74" fmla="*/ 2147483647 w 1321"/>
                <a:gd name="T75" fmla="*/ 2147483647 h 712"/>
                <a:gd name="T76" fmla="*/ 2147483647 w 1321"/>
                <a:gd name="T77" fmla="*/ 2147483647 h 712"/>
                <a:gd name="T78" fmla="*/ 2147483647 w 1321"/>
                <a:gd name="T79" fmla="*/ 2147483647 h 712"/>
                <a:gd name="T80" fmla="*/ 2147483647 w 1321"/>
                <a:gd name="T81" fmla="*/ 1026696179 h 712"/>
                <a:gd name="T82" fmla="*/ 2147483647 w 1321"/>
                <a:gd name="T83" fmla="*/ 0 h 712"/>
                <a:gd name="T84" fmla="*/ 2147483647 w 1321"/>
                <a:gd name="T85" fmla="*/ 0 h 712"/>
                <a:gd name="T86" fmla="*/ 2147483647 w 1321"/>
                <a:gd name="T87" fmla="*/ 1026696179 h 712"/>
                <a:gd name="T88" fmla="*/ 2147483647 w 1321"/>
                <a:gd name="T89" fmla="*/ 2147483647 h 712"/>
                <a:gd name="T90" fmla="*/ 2147483647 w 1321"/>
                <a:gd name="T91" fmla="*/ 2147483647 h 712"/>
                <a:gd name="T92" fmla="*/ 2147483647 w 1321"/>
                <a:gd name="T93" fmla="*/ 2147483647 h 712"/>
                <a:gd name="T94" fmla="*/ 2147483647 w 1321"/>
                <a:gd name="T95" fmla="*/ 2147483647 h 712"/>
                <a:gd name="T96" fmla="*/ 2147483647 w 1321"/>
                <a:gd name="T97" fmla="*/ 2147483647 h 712"/>
                <a:gd name="T98" fmla="*/ 2147483647 w 1321"/>
                <a:gd name="T99" fmla="*/ 2147483647 h 712"/>
                <a:gd name="T100" fmla="*/ 2147483647 w 1321"/>
                <a:gd name="T101" fmla="*/ 2147483647 h 712"/>
                <a:gd name="T102" fmla="*/ 2147483647 w 1321"/>
                <a:gd name="T103" fmla="*/ 2147483647 h 712"/>
                <a:gd name="T104" fmla="*/ 2147483647 w 1321"/>
                <a:gd name="T105" fmla="*/ 2147483647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folHlink">
                    <a:alpha val="17998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830" name="Text Box 22"/>
            <p:cNvSpPr txBox="1">
              <a:spLocks noChangeArrowheads="1"/>
            </p:cNvSpPr>
            <p:nvPr/>
          </p:nvSpPr>
          <p:spPr bwMode="auto">
            <a:xfrm>
              <a:off x="925513" y="3654425"/>
              <a:ext cx="9556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1400" b="1" dirty="0">
                  <a:solidFill>
                    <a:srgbClr val="D13F11"/>
                  </a:solidFill>
                </a:rPr>
                <a:t>A </a:t>
              </a:r>
              <a:r>
                <a:rPr lang="zh-CN" altLang="en-US" sz="1400" b="1" dirty="0" smtClean="0">
                  <a:solidFill>
                    <a:srgbClr val="D13F11"/>
                  </a:solidFill>
                </a:rPr>
                <a:t>教读</a:t>
              </a:r>
              <a:endParaRPr lang="en-US" altLang="zh-CN" sz="1400" b="1" dirty="0"/>
            </a:p>
          </p:txBody>
        </p:sp>
        <p:sp>
          <p:nvSpPr>
            <p:cNvPr id="119831" name="Text Box 23"/>
            <p:cNvSpPr txBox="1">
              <a:spLocks noChangeArrowheads="1"/>
            </p:cNvSpPr>
            <p:nvPr/>
          </p:nvSpPr>
          <p:spPr bwMode="auto">
            <a:xfrm>
              <a:off x="2673350" y="3149600"/>
              <a:ext cx="109061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1400" b="1" dirty="0">
                  <a:solidFill>
                    <a:srgbClr val="D13F11"/>
                  </a:solidFill>
                </a:rPr>
                <a:t>B </a:t>
              </a:r>
              <a:r>
                <a:rPr lang="zh-CN" altLang="en-US" sz="1400" b="1" dirty="0" smtClean="0">
                  <a:solidFill>
                    <a:srgbClr val="D13F11"/>
                  </a:solidFill>
                </a:rPr>
                <a:t>课内自读</a:t>
              </a:r>
              <a:endParaRPr lang="en-US" altLang="zh-CN" sz="1400" b="1" dirty="0"/>
            </a:p>
          </p:txBody>
        </p:sp>
        <p:sp>
          <p:nvSpPr>
            <p:cNvPr id="119832" name="Text Box 24"/>
            <p:cNvSpPr txBox="1">
              <a:spLocks noChangeArrowheads="1"/>
            </p:cNvSpPr>
            <p:nvPr/>
          </p:nvSpPr>
          <p:spPr bwMode="auto">
            <a:xfrm>
              <a:off x="4577122" y="2652713"/>
              <a:ext cx="11077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1400" b="1" dirty="0">
                  <a:solidFill>
                    <a:srgbClr val="D13F11"/>
                  </a:solidFill>
                </a:rPr>
                <a:t>C </a:t>
              </a:r>
              <a:r>
                <a:rPr lang="zh-CN" altLang="en-US" sz="1400" b="1" dirty="0" smtClean="0">
                  <a:solidFill>
                    <a:srgbClr val="D13F11"/>
                  </a:solidFill>
                </a:rPr>
                <a:t>课外自读</a:t>
              </a:r>
              <a:endParaRPr lang="en-US" altLang="zh-CN" sz="1400" b="1" dirty="0"/>
            </a:p>
          </p:txBody>
        </p:sp>
        <p:grpSp>
          <p:nvGrpSpPr>
            <p:cNvPr id="119835" name="Group 27"/>
            <p:cNvGrpSpPr/>
            <p:nvPr/>
          </p:nvGrpSpPr>
          <p:grpSpPr bwMode="auto">
            <a:xfrm rot="-1297425" flipH="1" flipV="1">
              <a:off x="842963" y="4059238"/>
              <a:ext cx="1062037" cy="254000"/>
              <a:chOff x="2532" y="1051"/>
              <a:chExt cx="893" cy="246"/>
            </a:xfrm>
          </p:grpSpPr>
          <p:grpSp>
            <p:nvGrpSpPr>
              <p:cNvPr id="119880" name="Group 28"/>
              <p:cNvGrpSpPr/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19886" name="AutoShape 29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chemeClr val="bg1">
                    <a:alpha val="3922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87" name="AutoShape 30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chemeClr val="bg1">
                    <a:alpha val="3922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88" name="AutoShape 31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chemeClr val="bg1">
                    <a:alpha val="3922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89" name="AutoShape 32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chemeClr val="bg1">
                    <a:alpha val="3922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grpSp>
            <p:nvGrpSpPr>
              <p:cNvPr id="119881" name="Group 33"/>
              <p:cNvGrpSpPr/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19882" name="AutoShape 34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chemeClr val="bg1">
                    <a:alpha val="3922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83" name="AutoShape 35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chemeClr val="bg1">
                    <a:alpha val="3922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84" name="AutoShape 36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chemeClr val="bg1">
                    <a:alpha val="3922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85" name="AutoShape 37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</p:grpSp>
        <p:grpSp>
          <p:nvGrpSpPr>
            <p:cNvPr id="119836" name="Group 38"/>
            <p:cNvGrpSpPr/>
            <p:nvPr/>
          </p:nvGrpSpPr>
          <p:grpSpPr bwMode="auto">
            <a:xfrm rot="-1297425" flipH="1" flipV="1">
              <a:off x="2733675" y="3584575"/>
              <a:ext cx="1062038" cy="254000"/>
              <a:chOff x="2532" y="1051"/>
              <a:chExt cx="893" cy="246"/>
            </a:xfrm>
          </p:grpSpPr>
          <p:grpSp>
            <p:nvGrpSpPr>
              <p:cNvPr id="119870" name="Group 39"/>
              <p:cNvGrpSpPr/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19876" name="AutoShape 40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77" name="AutoShape 41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78" name="AutoShape 42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79" name="AutoShape 43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grpSp>
            <p:nvGrpSpPr>
              <p:cNvPr id="119871" name="Group 44"/>
              <p:cNvGrpSpPr/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19872" name="AutoShape 45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73" name="AutoShape 46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74" name="AutoShape 47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75" name="AutoShape 48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</p:grpSp>
        <p:grpSp>
          <p:nvGrpSpPr>
            <p:cNvPr id="119837" name="Group 49"/>
            <p:cNvGrpSpPr/>
            <p:nvPr/>
          </p:nvGrpSpPr>
          <p:grpSpPr bwMode="auto">
            <a:xfrm rot="-1297425" flipH="1" flipV="1">
              <a:off x="4583113" y="3081338"/>
              <a:ext cx="1062037" cy="254000"/>
              <a:chOff x="2532" y="1051"/>
              <a:chExt cx="893" cy="246"/>
            </a:xfrm>
          </p:grpSpPr>
          <p:grpSp>
            <p:nvGrpSpPr>
              <p:cNvPr id="119860" name="Group 50"/>
              <p:cNvGrpSpPr/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19866" name="AutoShape 5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67" name="AutoShape 5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68" name="AutoShape 5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69" name="AutoShape 5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grpSp>
            <p:nvGrpSpPr>
              <p:cNvPr id="119861" name="Group 55"/>
              <p:cNvGrpSpPr/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19862" name="AutoShape 5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63" name="AutoShape 5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64" name="AutoShape 5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65" name="AutoShape 5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</p:grpSp>
        <p:sp>
          <p:nvSpPr>
            <p:cNvPr id="83005" name="Rectangle 61"/>
            <p:cNvSpPr>
              <a:spLocks noChangeArrowheads="1"/>
            </p:cNvSpPr>
            <p:nvPr/>
          </p:nvSpPr>
          <p:spPr bwMode="gray">
            <a:xfrm>
              <a:off x="6318250" y="3163888"/>
              <a:ext cx="1835150" cy="431800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83006" name="AutoShape 62"/>
            <p:cNvSpPr>
              <a:spLocks noChangeArrowheads="1"/>
            </p:cNvSpPr>
            <p:nvPr/>
          </p:nvSpPr>
          <p:spPr bwMode="gray">
            <a:xfrm flipH="1">
              <a:off x="5705475" y="2508250"/>
              <a:ext cx="2438400" cy="657225"/>
            </a:xfrm>
            <a:prstGeom prst="parallelogram">
              <a:avLst>
                <a:gd name="adj" fmla="val 92256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5372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83007" name="Freeform 63"/>
            <p:cNvSpPr/>
            <p:nvPr/>
          </p:nvSpPr>
          <p:spPr bwMode="gray">
            <a:xfrm>
              <a:off x="5702300" y="2503488"/>
              <a:ext cx="615950" cy="1163637"/>
            </a:xfrm>
            <a:custGeom>
              <a:avLst/>
              <a:gdLst/>
              <a:ahLst/>
              <a:cxnLst>
                <a:cxn ang="0">
                  <a:pos x="0" y="167"/>
                </a:cxn>
                <a:cxn ang="0">
                  <a:pos x="201" y="370"/>
                </a:cxn>
                <a:cxn ang="0">
                  <a:pos x="201" y="210"/>
                </a:cxn>
                <a:cxn ang="0">
                  <a:pos x="0" y="0"/>
                </a:cxn>
                <a:cxn ang="0">
                  <a:pos x="0" y="167"/>
                </a:cxn>
              </a:cxnLst>
              <a:rect l="0" t="0" r="r" b="b"/>
              <a:pathLst>
                <a:path w="201" h="370">
                  <a:moveTo>
                    <a:pt x="0" y="167"/>
                  </a:moveTo>
                  <a:lnTo>
                    <a:pt x="201" y="370"/>
                  </a:lnTo>
                  <a:lnTo>
                    <a:pt x="201" y="210"/>
                  </a:lnTo>
                  <a:lnTo>
                    <a:pt x="0" y="0"/>
                  </a:lnTo>
                  <a:lnTo>
                    <a:pt x="0" y="167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pic>
          <p:nvPicPr>
            <p:cNvPr id="119842" name="Picture 64" descr="light_shadow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  <a:lum bright="-76000" contrast="-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62713" y="2697163"/>
              <a:ext cx="1008062" cy="280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843" name="Picture 65" descr="circuler_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375400" y="1736725"/>
              <a:ext cx="1152525" cy="1139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10" name="Oval 66"/>
            <p:cNvSpPr>
              <a:spLocks noChangeArrowheads="1"/>
            </p:cNvSpPr>
            <p:nvPr/>
          </p:nvSpPr>
          <p:spPr bwMode="gray">
            <a:xfrm>
              <a:off x="6375400" y="1736725"/>
              <a:ext cx="1144588" cy="114300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6275"/>
                    <a:invGamma/>
                    <a:alpha val="89999"/>
                  </a:schemeClr>
                </a:gs>
                <a:gs pos="50000">
                  <a:schemeClr val="accent1">
                    <a:alpha val="45000"/>
                  </a:schemeClr>
                </a:gs>
                <a:gs pos="100000">
                  <a:schemeClr val="accent1">
                    <a:gamma/>
                    <a:shade val="26275"/>
                    <a:invGamma/>
                    <a:alpha val="89999"/>
                  </a:schemeClr>
                </a:gs>
              </a:gsLst>
              <a:lin ang="5400000" scaled="1"/>
            </a:gradFill>
            <a:ln w="9525" algn="ctr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9845" name="Freeform 67"/>
            <p:cNvSpPr/>
            <p:nvPr/>
          </p:nvSpPr>
          <p:spPr bwMode="gray">
            <a:xfrm>
              <a:off x="6494463" y="1760538"/>
              <a:ext cx="898525" cy="395287"/>
            </a:xfrm>
            <a:custGeom>
              <a:avLst/>
              <a:gdLst>
                <a:gd name="T0" fmla="*/ 2147483647 w 1321"/>
                <a:gd name="T1" fmla="*/ 2147483647 h 712"/>
                <a:gd name="T2" fmla="*/ 2147483647 w 1321"/>
                <a:gd name="T3" fmla="*/ 2147483647 h 712"/>
                <a:gd name="T4" fmla="*/ 2147483647 w 1321"/>
                <a:gd name="T5" fmla="*/ 2147483647 h 712"/>
                <a:gd name="T6" fmla="*/ 2147483647 w 1321"/>
                <a:gd name="T7" fmla="*/ 2147483647 h 712"/>
                <a:gd name="T8" fmla="*/ 2147483647 w 1321"/>
                <a:gd name="T9" fmla="*/ 2147483647 h 712"/>
                <a:gd name="T10" fmla="*/ 2147483647 w 1321"/>
                <a:gd name="T11" fmla="*/ 2147483647 h 712"/>
                <a:gd name="T12" fmla="*/ 2147483647 w 1321"/>
                <a:gd name="T13" fmla="*/ 2147483647 h 712"/>
                <a:gd name="T14" fmla="*/ 2147483647 w 1321"/>
                <a:gd name="T15" fmla="*/ 2147483647 h 712"/>
                <a:gd name="T16" fmla="*/ 2147483647 w 1321"/>
                <a:gd name="T17" fmla="*/ 2147483647 h 712"/>
                <a:gd name="T18" fmla="*/ 2147483647 w 1321"/>
                <a:gd name="T19" fmla="*/ 2147483647 h 712"/>
                <a:gd name="T20" fmla="*/ 2147483647 w 1321"/>
                <a:gd name="T21" fmla="*/ 2147483647 h 712"/>
                <a:gd name="T22" fmla="*/ 2147483647 w 1321"/>
                <a:gd name="T23" fmla="*/ 2147483647 h 712"/>
                <a:gd name="T24" fmla="*/ 2147483647 w 1321"/>
                <a:gd name="T25" fmla="*/ 2147483647 h 712"/>
                <a:gd name="T26" fmla="*/ 2147483647 w 1321"/>
                <a:gd name="T27" fmla="*/ 2147483647 h 712"/>
                <a:gd name="T28" fmla="*/ 2147483647 w 1321"/>
                <a:gd name="T29" fmla="*/ 2147483647 h 712"/>
                <a:gd name="T30" fmla="*/ 2147483647 w 1321"/>
                <a:gd name="T31" fmla="*/ 2147483647 h 712"/>
                <a:gd name="T32" fmla="*/ 2147483647 w 1321"/>
                <a:gd name="T33" fmla="*/ 2147483647 h 712"/>
                <a:gd name="T34" fmla="*/ 2147483647 w 1321"/>
                <a:gd name="T35" fmla="*/ 2147483647 h 712"/>
                <a:gd name="T36" fmla="*/ 2147483647 w 1321"/>
                <a:gd name="T37" fmla="*/ 2147483647 h 712"/>
                <a:gd name="T38" fmla="*/ 2147483647 w 1321"/>
                <a:gd name="T39" fmla="*/ 2147483647 h 712"/>
                <a:gd name="T40" fmla="*/ 2147483647 w 1321"/>
                <a:gd name="T41" fmla="*/ 2147483647 h 712"/>
                <a:gd name="T42" fmla="*/ 2147483647 w 1321"/>
                <a:gd name="T43" fmla="*/ 2147483647 h 712"/>
                <a:gd name="T44" fmla="*/ 2147483647 w 1321"/>
                <a:gd name="T45" fmla="*/ 2147483647 h 712"/>
                <a:gd name="T46" fmla="*/ 2147483647 w 1321"/>
                <a:gd name="T47" fmla="*/ 2147483647 h 712"/>
                <a:gd name="T48" fmla="*/ 2147483647 w 1321"/>
                <a:gd name="T49" fmla="*/ 2147483647 h 712"/>
                <a:gd name="T50" fmla="*/ 2147483647 w 1321"/>
                <a:gd name="T51" fmla="*/ 2147483647 h 712"/>
                <a:gd name="T52" fmla="*/ 2147483647 w 1321"/>
                <a:gd name="T53" fmla="*/ 2147483647 h 712"/>
                <a:gd name="T54" fmla="*/ 1888083982 w 1321"/>
                <a:gd name="T55" fmla="*/ 2147483647 h 712"/>
                <a:gd name="T56" fmla="*/ 0 w 1321"/>
                <a:gd name="T57" fmla="*/ 2147483647 h 712"/>
                <a:gd name="T58" fmla="*/ 0 w 1321"/>
                <a:gd name="T59" fmla="*/ 2147483647 h 712"/>
                <a:gd name="T60" fmla="*/ 1258877057 w 1321"/>
                <a:gd name="T61" fmla="*/ 2147483647 h 712"/>
                <a:gd name="T62" fmla="*/ 2147483647 w 1321"/>
                <a:gd name="T63" fmla="*/ 2147483647 h 712"/>
                <a:gd name="T64" fmla="*/ 2147483647 w 1321"/>
                <a:gd name="T65" fmla="*/ 2147483647 h 712"/>
                <a:gd name="T66" fmla="*/ 2147483647 w 1321"/>
                <a:gd name="T67" fmla="*/ 2147483647 h 712"/>
                <a:gd name="T68" fmla="*/ 2147483647 w 1321"/>
                <a:gd name="T69" fmla="*/ 2147483647 h 712"/>
                <a:gd name="T70" fmla="*/ 2147483647 w 1321"/>
                <a:gd name="T71" fmla="*/ 2147483647 h 712"/>
                <a:gd name="T72" fmla="*/ 2147483647 w 1321"/>
                <a:gd name="T73" fmla="*/ 2147483647 h 712"/>
                <a:gd name="T74" fmla="*/ 2147483647 w 1321"/>
                <a:gd name="T75" fmla="*/ 2147483647 h 712"/>
                <a:gd name="T76" fmla="*/ 2147483647 w 1321"/>
                <a:gd name="T77" fmla="*/ 2147483647 h 712"/>
                <a:gd name="T78" fmla="*/ 2147483647 w 1321"/>
                <a:gd name="T79" fmla="*/ 2147483647 h 712"/>
                <a:gd name="T80" fmla="*/ 2147483647 w 1321"/>
                <a:gd name="T81" fmla="*/ 1026690806 h 712"/>
                <a:gd name="T82" fmla="*/ 2147483647 w 1321"/>
                <a:gd name="T83" fmla="*/ 0 h 712"/>
                <a:gd name="T84" fmla="*/ 2147483647 w 1321"/>
                <a:gd name="T85" fmla="*/ 0 h 712"/>
                <a:gd name="T86" fmla="*/ 2147483647 w 1321"/>
                <a:gd name="T87" fmla="*/ 1026690806 h 712"/>
                <a:gd name="T88" fmla="*/ 2147483647 w 1321"/>
                <a:gd name="T89" fmla="*/ 2147483647 h 712"/>
                <a:gd name="T90" fmla="*/ 2147483647 w 1321"/>
                <a:gd name="T91" fmla="*/ 2147483647 h 712"/>
                <a:gd name="T92" fmla="*/ 2147483647 w 1321"/>
                <a:gd name="T93" fmla="*/ 2147483647 h 712"/>
                <a:gd name="T94" fmla="*/ 2147483647 w 1321"/>
                <a:gd name="T95" fmla="*/ 2147483647 h 712"/>
                <a:gd name="T96" fmla="*/ 2147483647 w 1321"/>
                <a:gd name="T97" fmla="*/ 2147483647 h 712"/>
                <a:gd name="T98" fmla="*/ 2147483647 w 1321"/>
                <a:gd name="T99" fmla="*/ 2147483647 h 712"/>
                <a:gd name="T100" fmla="*/ 2147483647 w 1321"/>
                <a:gd name="T101" fmla="*/ 2147483647 h 712"/>
                <a:gd name="T102" fmla="*/ 2147483647 w 1321"/>
                <a:gd name="T103" fmla="*/ 2147483647 h 712"/>
                <a:gd name="T104" fmla="*/ 2147483647 w 1321"/>
                <a:gd name="T105" fmla="*/ 2147483647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accent1">
                    <a:alpha val="17998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846" name="Text Box 68"/>
            <p:cNvSpPr txBox="1">
              <a:spLocks noChangeArrowheads="1"/>
            </p:cNvSpPr>
            <p:nvPr/>
          </p:nvSpPr>
          <p:spPr bwMode="auto">
            <a:xfrm>
              <a:off x="6318250" y="2117725"/>
              <a:ext cx="135481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1400" b="1" dirty="0">
                  <a:solidFill>
                    <a:srgbClr val="D13F11"/>
                  </a:solidFill>
                </a:rPr>
                <a:t>D </a:t>
              </a:r>
              <a:r>
                <a:rPr lang="zh-CN" altLang="en-US" sz="1400" b="1" dirty="0" smtClean="0">
                  <a:solidFill>
                    <a:srgbClr val="D13F11"/>
                  </a:solidFill>
                </a:rPr>
                <a:t>整本书阅读</a:t>
              </a:r>
              <a:endParaRPr lang="en-US" altLang="zh-CN" sz="1400" b="1" dirty="0"/>
            </a:p>
          </p:txBody>
        </p:sp>
        <p:grpSp>
          <p:nvGrpSpPr>
            <p:cNvPr id="119848" name="Group 70"/>
            <p:cNvGrpSpPr/>
            <p:nvPr/>
          </p:nvGrpSpPr>
          <p:grpSpPr bwMode="auto">
            <a:xfrm rot="-1297425" flipH="1" flipV="1">
              <a:off x="6418263" y="2587625"/>
              <a:ext cx="1062037" cy="254000"/>
              <a:chOff x="2532" y="1051"/>
              <a:chExt cx="893" cy="246"/>
            </a:xfrm>
          </p:grpSpPr>
          <p:grpSp>
            <p:nvGrpSpPr>
              <p:cNvPr id="119850" name="Group 71"/>
              <p:cNvGrpSpPr/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19856" name="AutoShape 7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57" name="AutoShape 7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58" name="AutoShape 7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59" name="AutoShape 7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grpSp>
            <p:nvGrpSpPr>
              <p:cNvPr id="119851" name="Group 76"/>
              <p:cNvGrpSpPr/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19852" name="AutoShape 7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53" name="AutoShape 7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54" name="AutoShape 7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9855" name="AutoShape 8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</p:grpSp>
        <p:sp>
          <p:nvSpPr>
            <p:cNvPr id="83025" name="Freeform 81"/>
            <p:cNvSpPr/>
            <p:nvPr/>
          </p:nvSpPr>
          <p:spPr bwMode="gray">
            <a:xfrm>
              <a:off x="244475" y="4011613"/>
              <a:ext cx="612775" cy="1130300"/>
            </a:xfrm>
            <a:custGeom>
              <a:avLst/>
              <a:gdLst/>
              <a:ahLst/>
              <a:cxnLst>
                <a:cxn ang="0">
                  <a:pos x="3" y="292"/>
                </a:cxn>
                <a:cxn ang="0">
                  <a:pos x="386" y="712"/>
                </a:cxn>
                <a:cxn ang="0">
                  <a:pos x="386" y="404"/>
                </a:cxn>
                <a:cxn ang="0">
                  <a:pos x="0" y="0"/>
                </a:cxn>
                <a:cxn ang="0">
                  <a:pos x="3" y="292"/>
                </a:cxn>
              </a:cxnLst>
              <a:rect l="0" t="0" r="r" b="b"/>
              <a:pathLst>
                <a:path w="386" h="712">
                  <a:moveTo>
                    <a:pt x="3" y="292"/>
                  </a:moveTo>
                  <a:lnTo>
                    <a:pt x="386" y="712"/>
                  </a:lnTo>
                  <a:lnTo>
                    <a:pt x="386" y="404"/>
                  </a:lnTo>
                  <a:lnTo>
                    <a:pt x="0" y="0"/>
                  </a:lnTo>
                  <a:lnTo>
                    <a:pt x="3" y="29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alpha val="80000"/>
                  </a:schemeClr>
                </a:gs>
                <a:gs pos="100000">
                  <a:schemeClr val="fol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83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4" name="Rectangle 31"/>
          <p:cNvSpPr>
            <a:spLocks noChangeArrowheads="1"/>
          </p:cNvSpPr>
          <p:nvPr/>
        </p:nvSpPr>
        <p:spPr bwMode="auto">
          <a:xfrm>
            <a:off x="244475" y="279400"/>
            <a:ext cx="39263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latinLnBrk="1" hangingPunct="1">
              <a:spcBef>
                <a:spcPct val="0"/>
              </a:spcBef>
              <a:buNone/>
            </a:pPr>
            <a:r>
              <a:rPr lang="ko-KR" altLang="en-US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阅读体系：三位一体</a:t>
            </a:r>
            <a:endParaRPr lang="en-US" altLang="ko-KR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6" name="Text Box 26"/>
          <p:cNvSpPr txBox="1">
            <a:spLocks noChangeArrowheads="1"/>
          </p:cNvSpPr>
          <p:nvPr/>
        </p:nvSpPr>
        <p:spPr bwMode="black">
          <a:xfrm>
            <a:off x="4914106" y="4032755"/>
            <a:ext cx="1916113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Clr>
                <a:srgbClr val="1C1C1C"/>
              </a:buClr>
              <a:buFontTx/>
              <a:buChar char="•"/>
            </a:pPr>
            <a:r>
              <a:rPr lang="zh-CN" altLang="en-US" sz="1200" b="1" dirty="0" smtClean="0">
                <a:solidFill>
                  <a:srgbClr val="333333"/>
                </a:solidFill>
                <a:latin typeface="+mn-ea"/>
              </a:rPr>
              <a:t>每单元推荐</a:t>
            </a:r>
            <a:r>
              <a:rPr lang="en-US" altLang="zh-CN" sz="1200" b="1" dirty="0" smtClean="0">
                <a:solidFill>
                  <a:srgbClr val="333333"/>
                </a:solidFill>
                <a:latin typeface="+mn-ea"/>
              </a:rPr>
              <a:t>3—5</a:t>
            </a:r>
            <a:r>
              <a:rPr lang="zh-CN" altLang="en-US" sz="1200" b="1" dirty="0" smtClean="0">
                <a:solidFill>
                  <a:srgbClr val="333333"/>
                </a:solidFill>
                <a:latin typeface="+mn-ea"/>
              </a:rPr>
              <a:t>篇</a:t>
            </a:r>
            <a:endParaRPr lang="en-US" altLang="zh-CN" sz="1200" b="1" dirty="0">
              <a:solidFill>
                <a:srgbClr val="333333"/>
              </a:solidFill>
              <a:latin typeface="+mn-ea"/>
            </a:endParaRPr>
          </a:p>
        </p:txBody>
      </p:sp>
      <p:sp>
        <p:nvSpPr>
          <p:cNvPr id="87" name="Text Box 26"/>
          <p:cNvSpPr txBox="1">
            <a:spLocks noChangeArrowheads="1"/>
          </p:cNvSpPr>
          <p:nvPr/>
        </p:nvSpPr>
        <p:spPr bwMode="black">
          <a:xfrm>
            <a:off x="1246980" y="4741574"/>
            <a:ext cx="34690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1C1C1C"/>
              </a:buClr>
              <a:buFontTx/>
              <a:buChar char="•"/>
            </a:pPr>
            <a:r>
              <a:rPr lang="zh-CN" altLang="en-US" sz="1200" b="1" dirty="0" smtClean="0">
                <a:solidFill>
                  <a:srgbClr val="333333"/>
                </a:solidFill>
                <a:latin typeface="+mn-ea"/>
              </a:rPr>
              <a:t>教读课文</a:t>
            </a:r>
            <a:r>
              <a:rPr lang="en-US" altLang="zh-CN" sz="1200" b="1" dirty="0" smtClean="0">
                <a:solidFill>
                  <a:srgbClr val="333333"/>
                </a:solidFill>
                <a:latin typeface="+mn-ea"/>
              </a:rPr>
              <a:t>2—3</a:t>
            </a:r>
            <a:r>
              <a:rPr lang="zh-CN" altLang="en-US" sz="1200" b="1" dirty="0" smtClean="0">
                <a:solidFill>
                  <a:srgbClr val="333333"/>
                </a:solidFill>
                <a:latin typeface="+mn-ea"/>
              </a:rPr>
              <a:t>课，自读课文</a:t>
            </a:r>
            <a:r>
              <a:rPr lang="en-US" altLang="zh-CN" sz="1200" b="1" dirty="0" smtClean="0">
                <a:solidFill>
                  <a:srgbClr val="333333"/>
                </a:solidFill>
                <a:latin typeface="+mn-ea"/>
              </a:rPr>
              <a:t>1—2</a:t>
            </a:r>
            <a:r>
              <a:rPr lang="zh-CN" altLang="en-US" sz="1200" b="1" dirty="0" smtClean="0">
                <a:solidFill>
                  <a:srgbClr val="333333"/>
                </a:solidFill>
                <a:latin typeface="+mn-ea"/>
              </a:rPr>
              <a:t>课</a:t>
            </a:r>
            <a:endParaRPr lang="en-US" altLang="zh-CN" sz="1200" b="1" dirty="0" smtClean="0">
              <a:solidFill>
                <a:srgbClr val="333333"/>
              </a:solidFill>
              <a:latin typeface="+mn-ea"/>
            </a:endParaRPr>
          </a:p>
        </p:txBody>
      </p:sp>
      <p:sp>
        <p:nvSpPr>
          <p:cNvPr id="88" name="Text Box 26"/>
          <p:cNvSpPr txBox="1">
            <a:spLocks noChangeArrowheads="1"/>
          </p:cNvSpPr>
          <p:nvPr/>
        </p:nvSpPr>
        <p:spPr bwMode="black">
          <a:xfrm>
            <a:off x="6785052" y="3529734"/>
            <a:ext cx="17621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1C1C1C"/>
              </a:buClr>
              <a:buFontTx/>
              <a:buChar char="•"/>
            </a:pPr>
            <a:r>
              <a:rPr lang="zh-CN" altLang="en-US" sz="1200" b="1" dirty="0" smtClean="0">
                <a:solidFill>
                  <a:srgbClr val="333333"/>
                </a:solidFill>
              </a:rPr>
              <a:t>每册推荐</a:t>
            </a:r>
            <a:r>
              <a:rPr lang="en-US" altLang="zh-CN" sz="1200" b="1" dirty="0" smtClean="0">
                <a:solidFill>
                  <a:srgbClr val="333333"/>
                </a:solidFill>
              </a:rPr>
              <a:t>6</a:t>
            </a:r>
            <a:r>
              <a:rPr lang="zh-CN" altLang="en-US" sz="1200" b="1" dirty="0" smtClean="0">
                <a:solidFill>
                  <a:srgbClr val="333333"/>
                </a:solidFill>
              </a:rPr>
              <a:t>部</a:t>
            </a:r>
            <a:endParaRPr lang="en-US" altLang="zh-CN" sz="1200" b="1" dirty="0" smtClean="0">
              <a:solidFill>
                <a:srgbClr val="333333"/>
              </a:solidFill>
            </a:endParaRPr>
          </a:p>
        </p:txBody>
      </p:sp>
      <p:sp>
        <p:nvSpPr>
          <p:cNvPr id="89" name="Text Box 26"/>
          <p:cNvSpPr txBox="1">
            <a:spLocks noChangeArrowheads="1"/>
          </p:cNvSpPr>
          <p:nvPr/>
        </p:nvSpPr>
        <p:spPr bwMode="black">
          <a:xfrm>
            <a:off x="577058" y="997782"/>
            <a:ext cx="838743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Clr>
                <a:srgbClr val="1C1C1C"/>
              </a:buClr>
              <a:buFontTx/>
              <a:buChar char="•"/>
            </a:pPr>
            <a:r>
              <a:rPr lang="zh-CN" altLang="en-US" sz="2000" b="1" dirty="0" smtClean="0">
                <a:solidFill>
                  <a:srgbClr val="333333"/>
                </a:solidFill>
              </a:rPr>
              <a:t>由“教读”到“自读”到“课外阅读”三位一体，课外阅读成为课程的有效组成部分，沟通课内外阅读，强调单篇阅读与整本书阅读的结合。</a:t>
            </a:r>
            <a:endParaRPr lang="en-US" altLang="zh-CN" sz="2000" b="1" dirty="0" smtClean="0">
              <a:solidFill>
                <a:srgbClr val="3333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251520" y="274638"/>
            <a:ext cx="8435280" cy="56207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课内阅读</a:t>
            </a:r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84470" y="1600200"/>
            <a:ext cx="8374299" cy="3949111"/>
            <a:chOff x="84470" y="1600200"/>
            <a:chExt cx="8374299" cy="3949111"/>
          </a:xfrm>
        </p:grpSpPr>
        <p:sp>
          <p:nvSpPr>
            <p:cNvPr id="80901" name="AutoShape 3"/>
            <p:cNvSpPr>
              <a:spLocks noChangeArrowheads="1"/>
            </p:cNvSpPr>
            <p:nvPr/>
          </p:nvSpPr>
          <p:spPr bwMode="black">
            <a:xfrm rot="18243359">
              <a:off x="5514181" y="2316957"/>
              <a:ext cx="1520825" cy="1322388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 w 21600"/>
                <a:gd name="T13" fmla="*/ 0 h 21600"/>
                <a:gd name="T14" fmla="*/ 21552 w 21600"/>
                <a:gd name="T15" fmla="*/ 1171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226" y="9068"/>
                  </a:moveTo>
                  <a:cubicBezTo>
                    <a:pt x="2063" y="4438"/>
                    <a:pt x="6094" y="1070"/>
                    <a:pt x="10800" y="1071"/>
                  </a:cubicBezTo>
                  <a:cubicBezTo>
                    <a:pt x="15505" y="1071"/>
                    <a:pt x="19536" y="4438"/>
                    <a:pt x="20373" y="9068"/>
                  </a:cubicBezTo>
                  <a:lnTo>
                    <a:pt x="21427" y="8877"/>
                  </a:lnTo>
                  <a:cubicBezTo>
                    <a:pt x="20497" y="3737"/>
                    <a:pt x="16023" y="-1"/>
                    <a:pt x="10799" y="0"/>
                  </a:cubicBezTo>
                  <a:cubicBezTo>
                    <a:pt x="5576" y="0"/>
                    <a:pt x="1102" y="3737"/>
                    <a:pt x="172" y="8877"/>
                  </a:cubicBezTo>
                  <a:lnTo>
                    <a:pt x="1226" y="9068"/>
                  </a:lnTo>
                  <a:close/>
                </a:path>
              </a:pathLst>
            </a:custGeom>
            <a:solidFill>
              <a:schemeClr val="tx2">
                <a:alpha val="47058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902" name="AutoShape 4"/>
            <p:cNvSpPr>
              <a:spLocks noChangeArrowheads="1"/>
            </p:cNvSpPr>
            <p:nvPr/>
          </p:nvSpPr>
          <p:spPr bwMode="black">
            <a:xfrm rot="12822593" flipH="1" flipV="1">
              <a:off x="2282825" y="3232150"/>
              <a:ext cx="1589088" cy="1555750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 w 21600"/>
                <a:gd name="T13" fmla="*/ 0 h 21600"/>
                <a:gd name="T14" fmla="*/ 21552 w 21600"/>
                <a:gd name="T15" fmla="*/ 1171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226" y="9068"/>
                  </a:moveTo>
                  <a:cubicBezTo>
                    <a:pt x="2063" y="4438"/>
                    <a:pt x="6094" y="1070"/>
                    <a:pt x="10800" y="1071"/>
                  </a:cubicBezTo>
                  <a:cubicBezTo>
                    <a:pt x="15505" y="1071"/>
                    <a:pt x="19536" y="4438"/>
                    <a:pt x="20373" y="9068"/>
                  </a:cubicBezTo>
                  <a:lnTo>
                    <a:pt x="21427" y="8877"/>
                  </a:lnTo>
                  <a:cubicBezTo>
                    <a:pt x="20497" y="3737"/>
                    <a:pt x="16023" y="-1"/>
                    <a:pt x="10799" y="0"/>
                  </a:cubicBezTo>
                  <a:cubicBezTo>
                    <a:pt x="5576" y="0"/>
                    <a:pt x="1102" y="3737"/>
                    <a:pt x="172" y="8877"/>
                  </a:cubicBezTo>
                  <a:lnTo>
                    <a:pt x="1226" y="9068"/>
                  </a:lnTo>
                  <a:close/>
                </a:path>
              </a:pathLst>
            </a:custGeom>
            <a:solidFill>
              <a:schemeClr val="tx2">
                <a:alpha val="47058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904" name="AutoShape 10"/>
            <p:cNvSpPr>
              <a:spLocks noChangeArrowheads="1"/>
            </p:cNvSpPr>
            <p:nvPr/>
          </p:nvSpPr>
          <p:spPr bwMode="black">
            <a:xfrm rot="19693646">
              <a:off x="3560763" y="2052638"/>
              <a:ext cx="1520825" cy="1322387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 w 21600"/>
                <a:gd name="T13" fmla="*/ 0 h 21600"/>
                <a:gd name="T14" fmla="*/ 21552 w 21600"/>
                <a:gd name="T15" fmla="*/ 1171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226" y="9068"/>
                  </a:moveTo>
                  <a:cubicBezTo>
                    <a:pt x="2063" y="4438"/>
                    <a:pt x="6094" y="1070"/>
                    <a:pt x="10800" y="1071"/>
                  </a:cubicBezTo>
                  <a:cubicBezTo>
                    <a:pt x="15505" y="1071"/>
                    <a:pt x="19536" y="4438"/>
                    <a:pt x="20373" y="9068"/>
                  </a:cubicBezTo>
                  <a:lnTo>
                    <a:pt x="21427" y="8877"/>
                  </a:lnTo>
                  <a:cubicBezTo>
                    <a:pt x="20497" y="3737"/>
                    <a:pt x="16023" y="-1"/>
                    <a:pt x="10799" y="0"/>
                  </a:cubicBezTo>
                  <a:cubicBezTo>
                    <a:pt x="5576" y="0"/>
                    <a:pt x="1102" y="3737"/>
                    <a:pt x="172" y="8877"/>
                  </a:cubicBezTo>
                  <a:lnTo>
                    <a:pt x="1226" y="9068"/>
                  </a:lnTo>
                  <a:close/>
                </a:path>
              </a:pathLst>
            </a:custGeom>
            <a:solidFill>
              <a:schemeClr val="tx2">
                <a:alpha val="47058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80975" name="Picture 6" descr="light_shadow"/>
            <p:cNvPicPr>
              <a:picLocks noChangeAspect="1" noChangeArrowheads="1"/>
            </p:cNvPicPr>
            <p:nvPr/>
          </p:nvPicPr>
          <p:blipFill>
            <a:blip r:embed="rId2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1749845" y="3741432"/>
              <a:ext cx="773587" cy="214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76" name="Picture 7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1660525" y="2962275"/>
              <a:ext cx="939800" cy="916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77" name="Oval 8"/>
            <p:cNvSpPr>
              <a:spLocks noChangeArrowheads="1"/>
            </p:cNvSpPr>
            <p:nvPr/>
          </p:nvSpPr>
          <p:spPr bwMode="ltGray">
            <a:xfrm>
              <a:off x="1660525" y="2962275"/>
              <a:ext cx="933586" cy="919125"/>
            </a:xfrm>
            <a:prstGeom prst="ellipse">
              <a:avLst/>
            </a:prstGeom>
            <a:solidFill>
              <a:schemeClr val="hlink">
                <a:alpha val="5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0978" name="Freeform 9"/>
            <p:cNvSpPr/>
            <p:nvPr/>
          </p:nvSpPr>
          <p:spPr bwMode="ltGray">
            <a:xfrm>
              <a:off x="1756835" y="2980937"/>
              <a:ext cx="733976" cy="318039"/>
            </a:xfrm>
            <a:custGeom>
              <a:avLst/>
              <a:gdLst>
                <a:gd name="T0" fmla="*/ 341 w 1321"/>
                <a:gd name="T1" fmla="*/ 44 h 712"/>
                <a:gd name="T2" fmla="*/ 345 w 1321"/>
                <a:gd name="T3" fmla="*/ 48 h 712"/>
                <a:gd name="T4" fmla="*/ 346 w 1321"/>
                <a:gd name="T5" fmla="*/ 52 h 712"/>
                <a:gd name="T6" fmla="*/ 344 w 1321"/>
                <a:gd name="T7" fmla="*/ 56 h 712"/>
                <a:gd name="T8" fmla="*/ 341 w 1321"/>
                <a:gd name="T9" fmla="*/ 60 h 712"/>
                <a:gd name="T10" fmla="*/ 333 w 1321"/>
                <a:gd name="T11" fmla="*/ 63 h 712"/>
                <a:gd name="T12" fmla="*/ 325 w 1321"/>
                <a:gd name="T13" fmla="*/ 65 h 712"/>
                <a:gd name="T14" fmla="*/ 313 w 1321"/>
                <a:gd name="T15" fmla="*/ 68 h 712"/>
                <a:gd name="T16" fmla="*/ 300 w 1321"/>
                <a:gd name="T17" fmla="*/ 71 h 712"/>
                <a:gd name="T18" fmla="*/ 286 w 1321"/>
                <a:gd name="T19" fmla="*/ 72 h 712"/>
                <a:gd name="T20" fmla="*/ 270 w 1321"/>
                <a:gd name="T21" fmla="*/ 74 h 712"/>
                <a:gd name="T22" fmla="*/ 253 w 1321"/>
                <a:gd name="T23" fmla="*/ 76 h 712"/>
                <a:gd name="T24" fmla="*/ 235 w 1321"/>
                <a:gd name="T25" fmla="*/ 76 h 712"/>
                <a:gd name="T26" fmla="*/ 215 w 1321"/>
                <a:gd name="T27" fmla="*/ 77 h 712"/>
                <a:gd name="T28" fmla="*/ 208 w 1321"/>
                <a:gd name="T29" fmla="*/ 78 h 712"/>
                <a:gd name="T30" fmla="*/ 125 w 1321"/>
                <a:gd name="T31" fmla="*/ 78 h 712"/>
                <a:gd name="T32" fmla="*/ 124 w 1321"/>
                <a:gd name="T33" fmla="*/ 78 h 712"/>
                <a:gd name="T34" fmla="*/ 107 w 1321"/>
                <a:gd name="T35" fmla="*/ 77 h 712"/>
                <a:gd name="T36" fmla="*/ 91 w 1321"/>
                <a:gd name="T37" fmla="*/ 76 h 712"/>
                <a:gd name="T38" fmla="*/ 76 w 1321"/>
                <a:gd name="T39" fmla="*/ 76 h 712"/>
                <a:gd name="T40" fmla="*/ 62 w 1321"/>
                <a:gd name="T41" fmla="*/ 75 h 712"/>
                <a:gd name="T42" fmla="*/ 49 w 1321"/>
                <a:gd name="T43" fmla="*/ 74 h 712"/>
                <a:gd name="T44" fmla="*/ 37 w 1321"/>
                <a:gd name="T45" fmla="*/ 72 h 712"/>
                <a:gd name="T46" fmla="*/ 26 w 1321"/>
                <a:gd name="T47" fmla="*/ 71 h 712"/>
                <a:gd name="T48" fmla="*/ 17 w 1321"/>
                <a:gd name="T49" fmla="*/ 68 h 712"/>
                <a:gd name="T50" fmla="*/ 10 w 1321"/>
                <a:gd name="T51" fmla="*/ 66 h 712"/>
                <a:gd name="T52" fmla="*/ 4 w 1321"/>
                <a:gd name="T53" fmla="*/ 63 h 712"/>
                <a:gd name="T54" fmla="*/ 1 w 1321"/>
                <a:gd name="T55" fmla="*/ 60 h 712"/>
                <a:gd name="T56" fmla="*/ 0 w 1321"/>
                <a:gd name="T57" fmla="*/ 57 h 712"/>
                <a:gd name="T58" fmla="*/ 0 w 1321"/>
                <a:gd name="T59" fmla="*/ 57 h 712"/>
                <a:gd name="T60" fmla="*/ 1 w 1321"/>
                <a:gd name="T61" fmla="*/ 53 h 712"/>
                <a:gd name="T62" fmla="*/ 4 w 1321"/>
                <a:gd name="T63" fmla="*/ 48 h 712"/>
                <a:gd name="T64" fmla="*/ 14 w 1321"/>
                <a:gd name="T65" fmla="*/ 40 h 712"/>
                <a:gd name="T66" fmla="*/ 24 w 1321"/>
                <a:gd name="T67" fmla="*/ 33 h 712"/>
                <a:gd name="T68" fmla="*/ 39 w 1321"/>
                <a:gd name="T69" fmla="*/ 26 h 712"/>
                <a:gd name="T70" fmla="*/ 53 w 1321"/>
                <a:gd name="T71" fmla="*/ 19 h 712"/>
                <a:gd name="T72" fmla="*/ 71 w 1321"/>
                <a:gd name="T73" fmla="*/ 14 h 712"/>
                <a:gd name="T74" fmla="*/ 89 w 1321"/>
                <a:gd name="T75" fmla="*/ 9 h 712"/>
                <a:gd name="T76" fmla="*/ 109 w 1321"/>
                <a:gd name="T77" fmla="*/ 5 h 712"/>
                <a:gd name="T78" fmla="*/ 130 w 1321"/>
                <a:gd name="T79" fmla="*/ 2 h 712"/>
                <a:gd name="T80" fmla="*/ 152 w 1321"/>
                <a:gd name="T81" fmla="*/ 1 h 712"/>
                <a:gd name="T82" fmla="*/ 175 w 1321"/>
                <a:gd name="T83" fmla="*/ 0 h 712"/>
                <a:gd name="T84" fmla="*/ 175 w 1321"/>
                <a:gd name="T85" fmla="*/ 0 h 712"/>
                <a:gd name="T86" fmla="*/ 199 w 1321"/>
                <a:gd name="T87" fmla="*/ 1 h 712"/>
                <a:gd name="T88" fmla="*/ 222 w 1321"/>
                <a:gd name="T89" fmla="*/ 2 h 712"/>
                <a:gd name="T90" fmla="*/ 244 w 1321"/>
                <a:gd name="T91" fmla="*/ 6 h 712"/>
                <a:gd name="T92" fmla="*/ 265 w 1321"/>
                <a:gd name="T93" fmla="*/ 10 h 712"/>
                <a:gd name="T94" fmla="*/ 283 w 1321"/>
                <a:gd name="T95" fmla="*/ 15 h 712"/>
                <a:gd name="T96" fmla="*/ 301 w 1321"/>
                <a:gd name="T97" fmla="*/ 21 h 712"/>
                <a:gd name="T98" fmla="*/ 316 w 1321"/>
                <a:gd name="T99" fmla="*/ 28 h 712"/>
                <a:gd name="T100" fmla="*/ 330 w 1321"/>
                <a:gd name="T101" fmla="*/ 35 h 712"/>
                <a:gd name="T102" fmla="*/ 341 w 1321"/>
                <a:gd name="T103" fmla="*/ 44 h 712"/>
                <a:gd name="T104" fmla="*/ 341 w 1321"/>
                <a:gd name="T105" fmla="*/ 4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hlink">
                    <a:alpha val="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80971" name="Picture 12" descr="light_shadow"/>
            <p:cNvPicPr>
              <a:picLocks noChangeAspect="1" noChangeArrowheads="1"/>
            </p:cNvPicPr>
            <p:nvPr/>
          </p:nvPicPr>
          <p:blipFill>
            <a:blip r:embed="rId4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896873" y="3843449"/>
              <a:ext cx="1000959" cy="277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72" name="Picture 13" descr="circuler_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781300" y="2835275"/>
              <a:ext cx="1216025" cy="1185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73" name="Oval 14"/>
            <p:cNvSpPr>
              <a:spLocks noChangeArrowheads="1"/>
            </p:cNvSpPr>
            <p:nvPr/>
          </p:nvSpPr>
          <p:spPr bwMode="ltGray">
            <a:xfrm>
              <a:off x="2781300" y="2835275"/>
              <a:ext cx="1207985" cy="1189283"/>
            </a:xfrm>
            <a:prstGeom prst="ellipse">
              <a:avLst/>
            </a:prstGeom>
            <a:solidFill>
              <a:schemeClr val="folHlink">
                <a:alpha val="5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0974" name="Freeform 15"/>
            <p:cNvSpPr/>
            <p:nvPr/>
          </p:nvSpPr>
          <p:spPr bwMode="ltGray">
            <a:xfrm>
              <a:off x="2905917" y="2859423"/>
              <a:ext cx="949705" cy="411520"/>
            </a:xfrm>
            <a:custGeom>
              <a:avLst/>
              <a:gdLst>
                <a:gd name="T0" fmla="*/ 341 w 1321"/>
                <a:gd name="T1" fmla="*/ 44 h 712"/>
                <a:gd name="T2" fmla="*/ 345 w 1321"/>
                <a:gd name="T3" fmla="*/ 48 h 712"/>
                <a:gd name="T4" fmla="*/ 346 w 1321"/>
                <a:gd name="T5" fmla="*/ 52 h 712"/>
                <a:gd name="T6" fmla="*/ 344 w 1321"/>
                <a:gd name="T7" fmla="*/ 56 h 712"/>
                <a:gd name="T8" fmla="*/ 341 w 1321"/>
                <a:gd name="T9" fmla="*/ 60 h 712"/>
                <a:gd name="T10" fmla="*/ 333 w 1321"/>
                <a:gd name="T11" fmla="*/ 63 h 712"/>
                <a:gd name="T12" fmla="*/ 325 w 1321"/>
                <a:gd name="T13" fmla="*/ 65 h 712"/>
                <a:gd name="T14" fmla="*/ 313 w 1321"/>
                <a:gd name="T15" fmla="*/ 68 h 712"/>
                <a:gd name="T16" fmla="*/ 300 w 1321"/>
                <a:gd name="T17" fmla="*/ 71 h 712"/>
                <a:gd name="T18" fmla="*/ 286 w 1321"/>
                <a:gd name="T19" fmla="*/ 72 h 712"/>
                <a:gd name="T20" fmla="*/ 270 w 1321"/>
                <a:gd name="T21" fmla="*/ 74 h 712"/>
                <a:gd name="T22" fmla="*/ 253 w 1321"/>
                <a:gd name="T23" fmla="*/ 76 h 712"/>
                <a:gd name="T24" fmla="*/ 235 w 1321"/>
                <a:gd name="T25" fmla="*/ 76 h 712"/>
                <a:gd name="T26" fmla="*/ 215 w 1321"/>
                <a:gd name="T27" fmla="*/ 77 h 712"/>
                <a:gd name="T28" fmla="*/ 208 w 1321"/>
                <a:gd name="T29" fmla="*/ 78 h 712"/>
                <a:gd name="T30" fmla="*/ 125 w 1321"/>
                <a:gd name="T31" fmla="*/ 78 h 712"/>
                <a:gd name="T32" fmla="*/ 124 w 1321"/>
                <a:gd name="T33" fmla="*/ 78 h 712"/>
                <a:gd name="T34" fmla="*/ 107 w 1321"/>
                <a:gd name="T35" fmla="*/ 77 h 712"/>
                <a:gd name="T36" fmla="*/ 91 w 1321"/>
                <a:gd name="T37" fmla="*/ 76 h 712"/>
                <a:gd name="T38" fmla="*/ 76 w 1321"/>
                <a:gd name="T39" fmla="*/ 76 h 712"/>
                <a:gd name="T40" fmla="*/ 62 w 1321"/>
                <a:gd name="T41" fmla="*/ 75 h 712"/>
                <a:gd name="T42" fmla="*/ 49 w 1321"/>
                <a:gd name="T43" fmla="*/ 74 h 712"/>
                <a:gd name="T44" fmla="*/ 37 w 1321"/>
                <a:gd name="T45" fmla="*/ 72 h 712"/>
                <a:gd name="T46" fmla="*/ 26 w 1321"/>
                <a:gd name="T47" fmla="*/ 71 h 712"/>
                <a:gd name="T48" fmla="*/ 17 w 1321"/>
                <a:gd name="T49" fmla="*/ 68 h 712"/>
                <a:gd name="T50" fmla="*/ 10 w 1321"/>
                <a:gd name="T51" fmla="*/ 66 h 712"/>
                <a:gd name="T52" fmla="*/ 4 w 1321"/>
                <a:gd name="T53" fmla="*/ 63 h 712"/>
                <a:gd name="T54" fmla="*/ 1 w 1321"/>
                <a:gd name="T55" fmla="*/ 60 h 712"/>
                <a:gd name="T56" fmla="*/ 0 w 1321"/>
                <a:gd name="T57" fmla="*/ 57 h 712"/>
                <a:gd name="T58" fmla="*/ 0 w 1321"/>
                <a:gd name="T59" fmla="*/ 57 h 712"/>
                <a:gd name="T60" fmla="*/ 1 w 1321"/>
                <a:gd name="T61" fmla="*/ 53 h 712"/>
                <a:gd name="T62" fmla="*/ 4 w 1321"/>
                <a:gd name="T63" fmla="*/ 48 h 712"/>
                <a:gd name="T64" fmla="*/ 14 w 1321"/>
                <a:gd name="T65" fmla="*/ 40 h 712"/>
                <a:gd name="T66" fmla="*/ 24 w 1321"/>
                <a:gd name="T67" fmla="*/ 33 h 712"/>
                <a:gd name="T68" fmla="*/ 39 w 1321"/>
                <a:gd name="T69" fmla="*/ 26 h 712"/>
                <a:gd name="T70" fmla="*/ 53 w 1321"/>
                <a:gd name="T71" fmla="*/ 19 h 712"/>
                <a:gd name="T72" fmla="*/ 71 w 1321"/>
                <a:gd name="T73" fmla="*/ 14 h 712"/>
                <a:gd name="T74" fmla="*/ 89 w 1321"/>
                <a:gd name="T75" fmla="*/ 9 h 712"/>
                <a:gd name="T76" fmla="*/ 109 w 1321"/>
                <a:gd name="T77" fmla="*/ 5 h 712"/>
                <a:gd name="T78" fmla="*/ 130 w 1321"/>
                <a:gd name="T79" fmla="*/ 2 h 712"/>
                <a:gd name="T80" fmla="*/ 152 w 1321"/>
                <a:gd name="T81" fmla="*/ 1 h 712"/>
                <a:gd name="T82" fmla="*/ 175 w 1321"/>
                <a:gd name="T83" fmla="*/ 0 h 712"/>
                <a:gd name="T84" fmla="*/ 175 w 1321"/>
                <a:gd name="T85" fmla="*/ 0 h 712"/>
                <a:gd name="T86" fmla="*/ 199 w 1321"/>
                <a:gd name="T87" fmla="*/ 1 h 712"/>
                <a:gd name="T88" fmla="*/ 222 w 1321"/>
                <a:gd name="T89" fmla="*/ 2 h 712"/>
                <a:gd name="T90" fmla="*/ 244 w 1321"/>
                <a:gd name="T91" fmla="*/ 6 h 712"/>
                <a:gd name="T92" fmla="*/ 265 w 1321"/>
                <a:gd name="T93" fmla="*/ 10 h 712"/>
                <a:gd name="T94" fmla="*/ 283 w 1321"/>
                <a:gd name="T95" fmla="*/ 15 h 712"/>
                <a:gd name="T96" fmla="*/ 301 w 1321"/>
                <a:gd name="T97" fmla="*/ 21 h 712"/>
                <a:gd name="T98" fmla="*/ 316 w 1321"/>
                <a:gd name="T99" fmla="*/ 28 h 712"/>
                <a:gd name="T100" fmla="*/ 330 w 1321"/>
                <a:gd name="T101" fmla="*/ 35 h 712"/>
                <a:gd name="T102" fmla="*/ 341 w 1321"/>
                <a:gd name="T103" fmla="*/ 44 h 712"/>
                <a:gd name="T104" fmla="*/ 341 w 1321"/>
                <a:gd name="T105" fmla="*/ 4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folHlink">
                    <a:alpha val="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80952" name="Picture 35" descr="light_shadow"/>
            <p:cNvPicPr>
              <a:picLocks noChangeAspect="1" noChangeArrowheads="1"/>
            </p:cNvPicPr>
            <p:nvPr/>
          </p:nvPicPr>
          <p:blipFill>
            <a:blip r:embed="rId2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3511970" y="2379357"/>
              <a:ext cx="773587" cy="214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53" name="Picture 36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3422650" y="1600200"/>
              <a:ext cx="939800" cy="916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4" name="Oval 37"/>
            <p:cNvSpPr>
              <a:spLocks noChangeArrowheads="1"/>
            </p:cNvSpPr>
            <p:nvPr/>
          </p:nvSpPr>
          <p:spPr bwMode="ltGray">
            <a:xfrm>
              <a:off x="3422650" y="1600200"/>
              <a:ext cx="933586" cy="919125"/>
            </a:xfrm>
            <a:prstGeom prst="ellipse">
              <a:avLst/>
            </a:prstGeom>
            <a:solidFill>
              <a:schemeClr val="accent1">
                <a:alpha val="5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0955" name="Freeform 38"/>
            <p:cNvSpPr/>
            <p:nvPr/>
          </p:nvSpPr>
          <p:spPr bwMode="ltGray">
            <a:xfrm>
              <a:off x="3518960" y="1618862"/>
              <a:ext cx="733976" cy="318039"/>
            </a:xfrm>
            <a:custGeom>
              <a:avLst/>
              <a:gdLst>
                <a:gd name="T0" fmla="*/ 341 w 1321"/>
                <a:gd name="T1" fmla="*/ 44 h 712"/>
                <a:gd name="T2" fmla="*/ 345 w 1321"/>
                <a:gd name="T3" fmla="*/ 48 h 712"/>
                <a:gd name="T4" fmla="*/ 346 w 1321"/>
                <a:gd name="T5" fmla="*/ 52 h 712"/>
                <a:gd name="T6" fmla="*/ 344 w 1321"/>
                <a:gd name="T7" fmla="*/ 56 h 712"/>
                <a:gd name="T8" fmla="*/ 341 w 1321"/>
                <a:gd name="T9" fmla="*/ 60 h 712"/>
                <a:gd name="T10" fmla="*/ 333 w 1321"/>
                <a:gd name="T11" fmla="*/ 63 h 712"/>
                <a:gd name="T12" fmla="*/ 325 w 1321"/>
                <a:gd name="T13" fmla="*/ 65 h 712"/>
                <a:gd name="T14" fmla="*/ 313 w 1321"/>
                <a:gd name="T15" fmla="*/ 68 h 712"/>
                <a:gd name="T16" fmla="*/ 300 w 1321"/>
                <a:gd name="T17" fmla="*/ 71 h 712"/>
                <a:gd name="T18" fmla="*/ 286 w 1321"/>
                <a:gd name="T19" fmla="*/ 72 h 712"/>
                <a:gd name="T20" fmla="*/ 270 w 1321"/>
                <a:gd name="T21" fmla="*/ 74 h 712"/>
                <a:gd name="T22" fmla="*/ 253 w 1321"/>
                <a:gd name="T23" fmla="*/ 76 h 712"/>
                <a:gd name="T24" fmla="*/ 235 w 1321"/>
                <a:gd name="T25" fmla="*/ 76 h 712"/>
                <a:gd name="T26" fmla="*/ 215 w 1321"/>
                <a:gd name="T27" fmla="*/ 77 h 712"/>
                <a:gd name="T28" fmla="*/ 208 w 1321"/>
                <a:gd name="T29" fmla="*/ 78 h 712"/>
                <a:gd name="T30" fmla="*/ 125 w 1321"/>
                <a:gd name="T31" fmla="*/ 78 h 712"/>
                <a:gd name="T32" fmla="*/ 124 w 1321"/>
                <a:gd name="T33" fmla="*/ 78 h 712"/>
                <a:gd name="T34" fmla="*/ 107 w 1321"/>
                <a:gd name="T35" fmla="*/ 77 h 712"/>
                <a:gd name="T36" fmla="*/ 91 w 1321"/>
                <a:gd name="T37" fmla="*/ 76 h 712"/>
                <a:gd name="T38" fmla="*/ 76 w 1321"/>
                <a:gd name="T39" fmla="*/ 76 h 712"/>
                <a:gd name="T40" fmla="*/ 62 w 1321"/>
                <a:gd name="T41" fmla="*/ 75 h 712"/>
                <a:gd name="T42" fmla="*/ 49 w 1321"/>
                <a:gd name="T43" fmla="*/ 74 h 712"/>
                <a:gd name="T44" fmla="*/ 37 w 1321"/>
                <a:gd name="T45" fmla="*/ 72 h 712"/>
                <a:gd name="T46" fmla="*/ 26 w 1321"/>
                <a:gd name="T47" fmla="*/ 71 h 712"/>
                <a:gd name="T48" fmla="*/ 17 w 1321"/>
                <a:gd name="T49" fmla="*/ 68 h 712"/>
                <a:gd name="T50" fmla="*/ 10 w 1321"/>
                <a:gd name="T51" fmla="*/ 66 h 712"/>
                <a:gd name="T52" fmla="*/ 4 w 1321"/>
                <a:gd name="T53" fmla="*/ 63 h 712"/>
                <a:gd name="T54" fmla="*/ 1 w 1321"/>
                <a:gd name="T55" fmla="*/ 60 h 712"/>
                <a:gd name="T56" fmla="*/ 0 w 1321"/>
                <a:gd name="T57" fmla="*/ 57 h 712"/>
                <a:gd name="T58" fmla="*/ 0 w 1321"/>
                <a:gd name="T59" fmla="*/ 57 h 712"/>
                <a:gd name="T60" fmla="*/ 1 w 1321"/>
                <a:gd name="T61" fmla="*/ 53 h 712"/>
                <a:gd name="T62" fmla="*/ 4 w 1321"/>
                <a:gd name="T63" fmla="*/ 48 h 712"/>
                <a:gd name="T64" fmla="*/ 14 w 1321"/>
                <a:gd name="T65" fmla="*/ 40 h 712"/>
                <a:gd name="T66" fmla="*/ 24 w 1321"/>
                <a:gd name="T67" fmla="*/ 33 h 712"/>
                <a:gd name="T68" fmla="*/ 39 w 1321"/>
                <a:gd name="T69" fmla="*/ 26 h 712"/>
                <a:gd name="T70" fmla="*/ 53 w 1321"/>
                <a:gd name="T71" fmla="*/ 19 h 712"/>
                <a:gd name="T72" fmla="*/ 71 w 1321"/>
                <a:gd name="T73" fmla="*/ 14 h 712"/>
                <a:gd name="T74" fmla="*/ 89 w 1321"/>
                <a:gd name="T75" fmla="*/ 9 h 712"/>
                <a:gd name="T76" fmla="*/ 109 w 1321"/>
                <a:gd name="T77" fmla="*/ 5 h 712"/>
                <a:gd name="T78" fmla="*/ 130 w 1321"/>
                <a:gd name="T79" fmla="*/ 2 h 712"/>
                <a:gd name="T80" fmla="*/ 152 w 1321"/>
                <a:gd name="T81" fmla="*/ 1 h 712"/>
                <a:gd name="T82" fmla="*/ 175 w 1321"/>
                <a:gd name="T83" fmla="*/ 0 h 712"/>
                <a:gd name="T84" fmla="*/ 175 w 1321"/>
                <a:gd name="T85" fmla="*/ 0 h 712"/>
                <a:gd name="T86" fmla="*/ 199 w 1321"/>
                <a:gd name="T87" fmla="*/ 1 h 712"/>
                <a:gd name="T88" fmla="*/ 222 w 1321"/>
                <a:gd name="T89" fmla="*/ 2 h 712"/>
                <a:gd name="T90" fmla="*/ 244 w 1321"/>
                <a:gd name="T91" fmla="*/ 6 h 712"/>
                <a:gd name="T92" fmla="*/ 265 w 1321"/>
                <a:gd name="T93" fmla="*/ 10 h 712"/>
                <a:gd name="T94" fmla="*/ 283 w 1321"/>
                <a:gd name="T95" fmla="*/ 15 h 712"/>
                <a:gd name="T96" fmla="*/ 301 w 1321"/>
                <a:gd name="T97" fmla="*/ 21 h 712"/>
                <a:gd name="T98" fmla="*/ 316 w 1321"/>
                <a:gd name="T99" fmla="*/ 28 h 712"/>
                <a:gd name="T100" fmla="*/ 330 w 1321"/>
                <a:gd name="T101" fmla="*/ 35 h 712"/>
                <a:gd name="T102" fmla="*/ 341 w 1321"/>
                <a:gd name="T103" fmla="*/ 44 h 712"/>
                <a:gd name="T104" fmla="*/ 341 w 1321"/>
                <a:gd name="T105" fmla="*/ 4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80948" name="Picture 40" descr="light_shadow"/>
            <p:cNvPicPr>
              <a:picLocks noChangeAspect="1" noChangeArrowheads="1"/>
            </p:cNvPicPr>
            <p:nvPr/>
          </p:nvPicPr>
          <p:blipFill>
            <a:blip r:embed="rId4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4860611" y="2840149"/>
              <a:ext cx="1000959" cy="277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49" name="Picture 41" descr="circuler_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4745038" y="1831975"/>
              <a:ext cx="1216025" cy="1185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0" name="Oval 42"/>
            <p:cNvSpPr>
              <a:spLocks noChangeArrowheads="1"/>
            </p:cNvSpPr>
            <p:nvPr/>
          </p:nvSpPr>
          <p:spPr bwMode="ltGray">
            <a:xfrm>
              <a:off x="4745038" y="1831975"/>
              <a:ext cx="1207985" cy="1189283"/>
            </a:xfrm>
            <a:prstGeom prst="ellipse">
              <a:avLst/>
            </a:prstGeom>
            <a:solidFill>
              <a:schemeClr val="accent2">
                <a:alpha val="5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0951" name="Freeform 43"/>
            <p:cNvSpPr/>
            <p:nvPr/>
          </p:nvSpPr>
          <p:spPr bwMode="ltGray">
            <a:xfrm>
              <a:off x="4869655" y="1856123"/>
              <a:ext cx="949705" cy="411520"/>
            </a:xfrm>
            <a:custGeom>
              <a:avLst/>
              <a:gdLst>
                <a:gd name="T0" fmla="*/ 341 w 1321"/>
                <a:gd name="T1" fmla="*/ 44 h 712"/>
                <a:gd name="T2" fmla="*/ 345 w 1321"/>
                <a:gd name="T3" fmla="*/ 48 h 712"/>
                <a:gd name="T4" fmla="*/ 346 w 1321"/>
                <a:gd name="T5" fmla="*/ 52 h 712"/>
                <a:gd name="T6" fmla="*/ 344 w 1321"/>
                <a:gd name="T7" fmla="*/ 56 h 712"/>
                <a:gd name="T8" fmla="*/ 341 w 1321"/>
                <a:gd name="T9" fmla="*/ 60 h 712"/>
                <a:gd name="T10" fmla="*/ 333 w 1321"/>
                <a:gd name="T11" fmla="*/ 63 h 712"/>
                <a:gd name="T12" fmla="*/ 325 w 1321"/>
                <a:gd name="T13" fmla="*/ 65 h 712"/>
                <a:gd name="T14" fmla="*/ 313 w 1321"/>
                <a:gd name="T15" fmla="*/ 68 h 712"/>
                <a:gd name="T16" fmla="*/ 300 w 1321"/>
                <a:gd name="T17" fmla="*/ 71 h 712"/>
                <a:gd name="T18" fmla="*/ 286 w 1321"/>
                <a:gd name="T19" fmla="*/ 72 h 712"/>
                <a:gd name="T20" fmla="*/ 270 w 1321"/>
                <a:gd name="T21" fmla="*/ 74 h 712"/>
                <a:gd name="T22" fmla="*/ 253 w 1321"/>
                <a:gd name="T23" fmla="*/ 76 h 712"/>
                <a:gd name="T24" fmla="*/ 235 w 1321"/>
                <a:gd name="T25" fmla="*/ 76 h 712"/>
                <a:gd name="T26" fmla="*/ 215 w 1321"/>
                <a:gd name="T27" fmla="*/ 77 h 712"/>
                <a:gd name="T28" fmla="*/ 208 w 1321"/>
                <a:gd name="T29" fmla="*/ 78 h 712"/>
                <a:gd name="T30" fmla="*/ 125 w 1321"/>
                <a:gd name="T31" fmla="*/ 78 h 712"/>
                <a:gd name="T32" fmla="*/ 124 w 1321"/>
                <a:gd name="T33" fmla="*/ 78 h 712"/>
                <a:gd name="T34" fmla="*/ 107 w 1321"/>
                <a:gd name="T35" fmla="*/ 77 h 712"/>
                <a:gd name="T36" fmla="*/ 91 w 1321"/>
                <a:gd name="T37" fmla="*/ 76 h 712"/>
                <a:gd name="T38" fmla="*/ 76 w 1321"/>
                <a:gd name="T39" fmla="*/ 76 h 712"/>
                <a:gd name="T40" fmla="*/ 62 w 1321"/>
                <a:gd name="T41" fmla="*/ 75 h 712"/>
                <a:gd name="T42" fmla="*/ 49 w 1321"/>
                <a:gd name="T43" fmla="*/ 74 h 712"/>
                <a:gd name="T44" fmla="*/ 37 w 1321"/>
                <a:gd name="T45" fmla="*/ 72 h 712"/>
                <a:gd name="T46" fmla="*/ 26 w 1321"/>
                <a:gd name="T47" fmla="*/ 71 h 712"/>
                <a:gd name="T48" fmla="*/ 17 w 1321"/>
                <a:gd name="T49" fmla="*/ 68 h 712"/>
                <a:gd name="T50" fmla="*/ 10 w 1321"/>
                <a:gd name="T51" fmla="*/ 66 h 712"/>
                <a:gd name="T52" fmla="*/ 4 w 1321"/>
                <a:gd name="T53" fmla="*/ 63 h 712"/>
                <a:gd name="T54" fmla="*/ 1 w 1321"/>
                <a:gd name="T55" fmla="*/ 60 h 712"/>
                <a:gd name="T56" fmla="*/ 0 w 1321"/>
                <a:gd name="T57" fmla="*/ 57 h 712"/>
                <a:gd name="T58" fmla="*/ 0 w 1321"/>
                <a:gd name="T59" fmla="*/ 57 h 712"/>
                <a:gd name="T60" fmla="*/ 1 w 1321"/>
                <a:gd name="T61" fmla="*/ 53 h 712"/>
                <a:gd name="T62" fmla="*/ 4 w 1321"/>
                <a:gd name="T63" fmla="*/ 48 h 712"/>
                <a:gd name="T64" fmla="*/ 14 w 1321"/>
                <a:gd name="T65" fmla="*/ 40 h 712"/>
                <a:gd name="T66" fmla="*/ 24 w 1321"/>
                <a:gd name="T67" fmla="*/ 33 h 712"/>
                <a:gd name="T68" fmla="*/ 39 w 1321"/>
                <a:gd name="T69" fmla="*/ 26 h 712"/>
                <a:gd name="T70" fmla="*/ 53 w 1321"/>
                <a:gd name="T71" fmla="*/ 19 h 712"/>
                <a:gd name="T72" fmla="*/ 71 w 1321"/>
                <a:gd name="T73" fmla="*/ 14 h 712"/>
                <a:gd name="T74" fmla="*/ 89 w 1321"/>
                <a:gd name="T75" fmla="*/ 9 h 712"/>
                <a:gd name="T76" fmla="*/ 109 w 1321"/>
                <a:gd name="T77" fmla="*/ 5 h 712"/>
                <a:gd name="T78" fmla="*/ 130 w 1321"/>
                <a:gd name="T79" fmla="*/ 2 h 712"/>
                <a:gd name="T80" fmla="*/ 152 w 1321"/>
                <a:gd name="T81" fmla="*/ 1 h 712"/>
                <a:gd name="T82" fmla="*/ 175 w 1321"/>
                <a:gd name="T83" fmla="*/ 0 h 712"/>
                <a:gd name="T84" fmla="*/ 175 w 1321"/>
                <a:gd name="T85" fmla="*/ 0 h 712"/>
                <a:gd name="T86" fmla="*/ 199 w 1321"/>
                <a:gd name="T87" fmla="*/ 1 h 712"/>
                <a:gd name="T88" fmla="*/ 222 w 1321"/>
                <a:gd name="T89" fmla="*/ 2 h 712"/>
                <a:gd name="T90" fmla="*/ 244 w 1321"/>
                <a:gd name="T91" fmla="*/ 6 h 712"/>
                <a:gd name="T92" fmla="*/ 265 w 1321"/>
                <a:gd name="T93" fmla="*/ 10 h 712"/>
                <a:gd name="T94" fmla="*/ 283 w 1321"/>
                <a:gd name="T95" fmla="*/ 15 h 712"/>
                <a:gd name="T96" fmla="*/ 301 w 1321"/>
                <a:gd name="T97" fmla="*/ 21 h 712"/>
                <a:gd name="T98" fmla="*/ 316 w 1321"/>
                <a:gd name="T99" fmla="*/ 28 h 712"/>
                <a:gd name="T100" fmla="*/ 330 w 1321"/>
                <a:gd name="T101" fmla="*/ 35 h 712"/>
                <a:gd name="T102" fmla="*/ 341 w 1321"/>
                <a:gd name="T103" fmla="*/ 44 h 712"/>
                <a:gd name="T104" fmla="*/ 341 w 1321"/>
                <a:gd name="T105" fmla="*/ 4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accent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80944" name="Picture 45" descr="light_shadow"/>
            <p:cNvPicPr>
              <a:picLocks noChangeAspect="1" noChangeArrowheads="1"/>
            </p:cNvPicPr>
            <p:nvPr/>
          </p:nvPicPr>
          <p:blipFill>
            <a:blip r:embed="rId2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402308" y="4768545"/>
              <a:ext cx="773587" cy="214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45" name="Picture 46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312988" y="3989388"/>
              <a:ext cx="939800" cy="916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46" name="Oval 47"/>
            <p:cNvSpPr>
              <a:spLocks noChangeArrowheads="1"/>
            </p:cNvSpPr>
            <p:nvPr/>
          </p:nvSpPr>
          <p:spPr bwMode="ltGray">
            <a:xfrm>
              <a:off x="2312988" y="3989388"/>
              <a:ext cx="933586" cy="919125"/>
            </a:xfrm>
            <a:prstGeom prst="ellipse">
              <a:avLst/>
            </a:prstGeom>
            <a:solidFill>
              <a:schemeClr val="hlink">
                <a:alpha val="5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0947" name="Freeform 48"/>
            <p:cNvSpPr/>
            <p:nvPr/>
          </p:nvSpPr>
          <p:spPr bwMode="ltGray">
            <a:xfrm>
              <a:off x="2409298" y="4008050"/>
              <a:ext cx="733976" cy="318039"/>
            </a:xfrm>
            <a:custGeom>
              <a:avLst/>
              <a:gdLst>
                <a:gd name="T0" fmla="*/ 341 w 1321"/>
                <a:gd name="T1" fmla="*/ 44 h 712"/>
                <a:gd name="T2" fmla="*/ 345 w 1321"/>
                <a:gd name="T3" fmla="*/ 48 h 712"/>
                <a:gd name="T4" fmla="*/ 346 w 1321"/>
                <a:gd name="T5" fmla="*/ 52 h 712"/>
                <a:gd name="T6" fmla="*/ 344 w 1321"/>
                <a:gd name="T7" fmla="*/ 56 h 712"/>
                <a:gd name="T8" fmla="*/ 341 w 1321"/>
                <a:gd name="T9" fmla="*/ 60 h 712"/>
                <a:gd name="T10" fmla="*/ 333 w 1321"/>
                <a:gd name="T11" fmla="*/ 63 h 712"/>
                <a:gd name="T12" fmla="*/ 325 w 1321"/>
                <a:gd name="T13" fmla="*/ 65 h 712"/>
                <a:gd name="T14" fmla="*/ 313 w 1321"/>
                <a:gd name="T15" fmla="*/ 68 h 712"/>
                <a:gd name="T16" fmla="*/ 300 w 1321"/>
                <a:gd name="T17" fmla="*/ 71 h 712"/>
                <a:gd name="T18" fmla="*/ 286 w 1321"/>
                <a:gd name="T19" fmla="*/ 72 h 712"/>
                <a:gd name="T20" fmla="*/ 270 w 1321"/>
                <a:gd name="T21" fmla="*/ 74 h 712"/>
                <a:gd name="T22" fmla="*/ 253 w 1321"/>
                <a:gd name="T23" fmla="*/ 76 h 712"/>
                <a:gd name="T24" fmla="*/ 235 w 1321"/>
                <a:gd name="T25" fmla="*/ 76 h 712"/>
                <a:gd name="T26" fmla="*/ 215 w 1321"/>
                <a:gd name="T27" fmla="*/ 77 h 712"/>
                <a:gd name="T28" fmla="*/ 208 w 1321"/>
                <a:gd name="T29" fmla="*/ 78 h 712"/>
                <a:gd name="T30" fmla="*/ 125 w 1321"/>
                <a:gd name="T31" fmla="*/ 78 h 712"/>
                <a:gd name="T32" fmla="*/ 124 w 1321"/>
                <a:gd name="T33" fmla="*/ 78 h 712"/>
                <a:gd name="T34" fmla="*/ 107 w 1321"/>
                <a:gd name="T35" fmla="*/ 77 h 712"/>
                <a:gd name="T36" fmla="*/ 91 w 1321"/>
                <a:gd name="T37" fmla="*/ 76 h 712"/>
                <a:gd name="T38" fmla="*/ 76 w 1321"/>
                <a:gd name="T39" fmla="*/ 76 h 712"/>
                <a:gd name="T40" fmla="*/ 62 w 1321"/>
                <a:gd name="T41" fmla="*/ 75 h 712"/>
                <a:gd name="T42" fmla="*/ 49 w 1321"/>
                <a:gd name="T43" fmla="*/ 74 h 712"/>
                <a:gd name="T44" fmla="*/ 37 w 1321"/>
                <a:gd name="T45" fmla="*/ 72 h 712"/>
                <a:gd name="T46" fmla="*/ 26 w 1321"/>
                <a:gd name="T47" fmla="*/ 71 h 712"/>
                <a:gd name="T48" fmla="*/ 17 w 1321"/>
                <a:gd name="T49" fmla="*/ 68 h 712"/>
                <a:gd name="T50" fmla="*/ 10 w 1321"/>
                <a:gd name="T51" fmla="*/ 66 h 712"/>
                <a:gd name="T52" fmla="*/ 4 w 1321"/>
                <a:gd name="T53" fmla="*/ 63 h 712"/>
                <a:gd name="T54" fmla="*/ 1 w 1321"/>
                <a:gd name="T55" fmla="*/ 60 h 712"/>
                <a:gd name="T56" fmla="*/ 0 w 1321"/>
                <a:gd name="T57" fmla="*/ 57 h 712"/>
                <a:gd name="T58" fmla="*/ 0 w 1321"/>
                <a:gd name="T59" fmla="*/ 57 h 712"/>
                <a:gd name="T60" fmla="*/ 1 w 1321"/>
                <a:gd name="T61" fmla="*/ 53 h 712"/>
                <a:gd name="T62" fmla="*/ 4 w 1321"/>
                <a:gd name="T63" fmla="*/ 48 h 712"/>
                <a:gd name="T64" fmla="*/ 14 w 1321"/>
                <a:gd name="T65" fmla="*/ 40 h 712"/>
                <a:gd name="T66" fmla="*/ 24 w 1321"/>
                <a:gd name="T67" fmla="*/ 33 h 712"/>
                <a:gd name="T68" fmla="*/ 39 w 1321"/>
                <a:gd name="T69" fmla="*/ 26 h 712"/>
                <a:gd name="T70" fmla="*/ 53 w 1321"/>
                <a:gd name="T71" fmla="*/ 19 h 712"/>
                <a:gd name="T72" fmla="*/ 71 w 1321"/>
                <a:gd name="T73" fmla="*/ 14 h 712"/>
                <a:gd name="T74" fmla="*/ 89 w 1321"/>
                <a:gd name="T75" fmla="*/ 9 h 712"/>
                <a:gd name="T76" fmla="*/ 109 w 1321"/>
                <a:gd name="T77" fmla="*/ 5 h 712"/>
                <a:gd name="T78" fmla="*/ 130 w 1321"/>
                <a:gd name="T79" fmla="*/ 2 h 712"/>
                <a:gd name="T80" fmla="*/ 152 w 1321"/>
                <a:gd name="T81" fmla="*/ 1 h 712"/>
                <a:gd name="T82" fmla="*/ 175 w 1321"/>
                <a:gd name="T83" fmla="*/ 0 h 712"/>
                <a:gd name="T84" fmla="*/ 175 w 1321"/>
                <a:gd name="T85" fmla="*/ 0 h 712"/>
                <a:gd name="T86" fmla="*/ 199 w 1321"/>
                <a:gd name="T87" fmla="*/ 1 h 712"/>
                <a:gd name="T88" fmla="*/ 222 w 1321"/>
                <a:gd name="T89" fmla="*/ 2 h 712"/>
                <a:gd name="T90" fmla="*/ 244 w 1321"/>
                <a:gd name="T91" fmla="*/ 6 h 712"/>
                <a:gd name="T92" fmla="*/ 265 w 1321"/>
                <a:gd name="T93" fmla="*/ 10 h 712"/>
                <a:gd name="T94" fmla="*/ 283 w 1321"/>
                <a:gd name="T95" fmla="*/ 15 h 712"/>
                <a:gd name="T96" fmla="*/ 301 w 1321"/>
                <a:gd name="T97" fmla="*/ 21 h 712"/>
                <a:gd name="T98" fmla="*/ 316 w 1321"/>
                <a:gd name="T99" fmla="*/ 28 h 712"/>
                <a:gd name="T100" fmla="*/ 330 w 1321"/>
                <a:gd name="T101" fmla="*/ 35 h 712"/>
                <a:gd name="T102" fmla="*/ 341 w 1321"/>
                <a:gd name="T103" fmla="*/ 44 h 712"/>
                <a:gd name="T104" fmla="*/ 341 w 1321"/>
                <a:gd name="T105" fmla="*/ 4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hlink">
                    <a:alpha val="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80940" name="Picture 50" descr="light_shadow"/>
            <p:cNvPicPr>
              <a:picLocks noChangeAspect="1" noChangeArrowheads="1"/>
            </p:cNvPicPr>
            <p:nvPr/>
          </p:nvPicPr>
          <p:blipFill>
            <a:blip r:embed="rId2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3711995" y="4747907"/>
              <a:ext cx="773587" cy="214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41" name="Picture 51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3622675" y="3968750"/>
              <a:ext cx="939800" cy="916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42" name="Oval 52"/>
            <p:cNvSpPr>
              <a:spLocks noChangeArrowheads="1"/>
            </p:cNvSpPr>
            <p:nvPr/>
          </p:nvSpPr>
          <p:spPr bwMode="ltGray">
            <a:xfrm>
              <a:off x="3622675" y="3968750"/>
              <a:ext cx="933586" cy="919125"/>
            </a:xfrm>
            <a:prstGeom prst="ellipse">
              <a:avLst/>
            </a:prstGeom>
            <a:solidFill>
              <a:schemeClr val="hlink">
                <a:alpha val="5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0943" name="Freeform 53"/>
            <p:cNvSpPr/>
            <p:nvPr/>
          </p:nvSpPr>
          <p:spPr bwMode="ltGray">
            <a:xfrm>
              <a:off x="3718985" y="3987412"/>
              <a:ext cx="733976" cy="318039"/>
            </a:xfrm>
            <a:custGeom>
              <a:avLst/>
              <a:gdLst>
                <a:gd name="T0" fmla="*/ 341 w 1321"/>
                <a:gd name="T1" fmla="*/ 44 h 712"/>
                <a:gd name="T2" fmla="*/ 345 w 1321"/>
                <a:gd name="T3" fmla="*/ 48 h 712"/>
                <a:gd name="T4" fmla="*/ 346 w 1321"/>
                <a:gd name="T5" fmla="*/ 52 h 712"/>
                <a:gd name="T6" fmla="*/ 344 w 1321"/>
                <a:gd name="T7" fmla="*/ 56 h 712"/>
                <a:gd name="T8" fmla="*/ 341 w 1321"/>
                <a:gd name="T9" fmla="*/ 60 h 712"/>
                <a:gd name="T10" fmla="*/ 333 w 1321"/>
                <a:gd name="T11" fmla="*/ 63 h 712"/>
                <a:gd name="T12" fmla="*/ 325 w 1321"/>
                <a:gd name="T13" fmla="*/ 65 h 712"/>
                <a:gd name="T14" fmla="*/ 313 w 1321"/>
                <a:gd name="T15" fmla="*/ 68 h 712"/>
                <a:gd name="T16" fmla="*/ 300 w 1321"/>
                <a:gd name="T17" fmla="*/ 71 h 712"/>
                <a:gd name="T18" fmla="*/ 286 w 1321"/>
                <a:gd name="T19" fmla="*/ 72 h 712"/>
                <a:gd name="T20" fmla="*/ 270 w 1321"/>
                <a:gd name="T21" fmla="*/ 74 h 712"/>
                <a:gd name="T22" fmla="*/ 253 w 1321"/>
                <a:gd name="T23" fmla="*/ 76 h 712"/>
                <a:gd name="T24" fmla="*/ 235 w 1321"/>
                <a:gd name="T25" fmla="*/ 76 h 712"/>
                <a:gd name="T26" fmla="*/ 215 w 1321"/>
                <a:gd name="T27" fmla="*/ 77 h 712"/>
                <a:gd name="T28" fmla="*/ 208 w 1321"/>
                <a:gd name="T29" fmla="*/ 78 h 712"/>
                <a:gd name="T30" fmla="*/ 125 w 1321"/>
                <a:gd name="T31" fmla="*/ 78 h 712"/>
                <a:gd name="T32" fmla="*/ 124 w 1321"/>
                <a:gd name="T33" fmla="*/ 78 h 712"/>
                <a:gd name="T34" fmla="*/ 107 w 1321"/>
                <a:gd name="T35" fmla="*/ 77 h 712"/>
                <a:gd name="T36" fmla="*/ 91 w 1321"/>
                <a:gd name="T37" fmla="*/ 76 h 712"/>
                <a:gd name="T38" fmla="*/ 76 w 1321"/>
                <a:gd name="T39" fmla="*/ 76 h 712"/>
                <a:gd name="T40" fmla="*/ 62 w 1321"/>
                <a:gd name="T41" fmla="*/ 75 h 712"/>
                <a:gd name="T42" fmla="*/ 49 w 1321"/>
                <a:gd name="T43" fmla="*/ 74 h 712"/>
                <a:gd name="T44" fmla="*/ 37 w 1321"/>
                <a:gd name="T45" fmla="*/ 72 h 712"/>
                <a:gd name="T46" fmla="*/ 26 w 1321"/>
                <a:gd name="T47" fmla="*/ 71 h 712"/>
                <a:gd name="T48" fmla="*/ 17 w 1321"/>
                <a:gd name="T49" fmla="*/ 68 h 712"/>
                <a:gd name="T50" fmla="*/ 10 w 1321"/>
                <a:gd name="T51" fmla="*/ 66 h 712"/>
                <a:gd name="T52" fmla="*/ 4 w 1321"/>
                <a:gd name="T53" fmla="*/ 63 h 712"/>
                <a:gd name="T54" fmla="*/ 1 w 1321"/>
                <a:gd name="T55" fmla="*/ 60 h 712"/>
                <a:gd name="T56" fmla="*/ 0 w 1321"/>
                <a:gd name="T57" fmla="*/ 57 h 712"/>
                <a:gd name="T58" fmla="*/ 0 w 1321"/>
                <a:gd name="T59" fmla="*/ 57 h 712"/>
                <a:gd name="T60" fmla="*/ 1 w 1321"/>
                <a:gd name="T61" fmla="*/ 53 h 712"/>
                <a:gd name="T62" fmla="*/ 4 w 1321"/>
                <a:gd name="T63" fmla="*/ 48 h 712"/>
                <a:gd name="T64" fmla="*/ 14 w 1321"/>
                <a:gd name="T65" fmla="*/ 40 h 712"/>
                <a:gd name="T66" fmla="*/ 24 w 1321"/>
                <a:gd name="T67" fmla="*/ 33 h 712"/>
                <a:gd name="T68" fmla="*/ 39 w 1321"/>
                <a:gd name="T69" fmla="*/ 26 h 712"/>
                <a:gd name="T70" fmla="*/ 53 w 1321"/>
                <a:gd name="T71" fmla="*/ 19 h 712"/>
                <a:gd name="T72" fmla="*/ 71 w 1321"/>
                <a:gd name="T73" fmla="*/ 14 h 712"/>
                <a:gd name="T74" fmla="*/ 89 w 1321"/>
                <a:gd name="T75" fmla="*/ 9 h 712"/>
                <a:gd name="T76" fmla="*/ 109 w 1321"/>
                <a:gd name="T77" fmla="*/ 5 h 712"/>
                <a:gd name="T78" fmla="*/ 130 w 1321"/>
                <a:gd name="T79" fmla="*/ 2 h 712"/>
                <a:gd name="T80" fmla="*/ 152 w 1321"/>
                <a:gd name="T81" fmla="*/ 1 h 712"/>
                <a:gd name="T82" fmla="*/ 175 w 1321"/>
                <a:gd name="T83" fmla="*/ 0 h 712"/>
                <a:gd name="T84" fmla="*/ 175 w 1321"/>
                <a:gd name="T85" fmla="*/ 0 h 712"/>
                <a:gd name="T86" fmla="*/ 199 w 1321"/>
                <a:gd name="T87" fmla="*/ 1 h 712"/>
                <a:gd name="T88" fmla="*/ 222 w 1321"/>
                <a:gd name="T89" fmla="*/ 2 h 712"/>
                <a:gd name="T90" fmla="*/ 244 w 1321"/>
                <a:gd name="T91" fmla="*/ 6 h 712"/>
                <a:gd name="T92" fmla="*/ 265 w 1321"/>
                <a:gd name="T93" fmla="*/ 10 h 712"/>
                <a:gd name="T94" fmla="*/ 283 w 1321"/>
                <a:gd name="T95" fmla="*/ 15 h 712"/>
                <a:gd name="T96" fmla="*/ 301 w 1321"/>
                <a:gd name="T97" fmla="*/ 21 h 712"/>
                <a:gd name="T98" fmla="*/ 316 w 1321"/>
                <a:gd name="T99" fmla="*/ 28 h 712"/>
                <a:gd name="T100" fmla="*/ 330 w 1321"/>
                <a:gd name="T101" fmla="*/ 35 h 712"/>
                <a:gd name="T102" fmla="*/ 341 w 1321"/>
                <a:gd name="T103" fmla="*/ 44 h 712"/>
                <a:gd name="T104" fmla="*/ 341 w 1321"/>
                <a:gd name="T105" fmla="*/ 4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hlink">
                    <a:alpha val="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80936" name="Picture 55" descr="light_shadow"/>
            <p:cNvPicPr>
              <a:picLocks noChangeAspect="1" noChangeArrowheads="1"/>
            </p:cNvPicPr>
            <p:nvPr/>
          </p:nvPicPr>
          <p:blipFill>
            <a:blip r:embed="rId2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5382045" y="3925582"/>
              <a:ext cx="773587" cy="214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37" name="Picture 56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5292725" y="3146425"/>
              <a:ext cx="939800" cy="916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38" name="Oval 57"/>
            <p:cNvSpPr>
              <a:spLocks noChangeArrowheads="1"/>
            </p:cNvSpPr>
            <p:nvPr/>
          </p:nvSpPr>
          <p:spPr bwMode="ltGray">
            <a:xfrm>
              <a:off x="5292725" y="3146425"/>
              <a:ext cx="933586" cy="919125"/>
            </a:xfrm>
            <a:prstGeom prst="ellipse">
              <a:avLst/>
            </a:prstGeom>
            <a:solidFill>
              <a:schemeClr val="hlink">
                <a:alpha val="5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0939" name="Freeform 58"/>
            <p:cNvSpPr/>
            <p:nvPr/>
          </p:nvSpPr>
          <p:spPr bwMode="ltGray">
            <a:xfrm>
              <a:off x="5389035" y="3165087"/>
              <a:ext cx="733976" cy="318039"/>
            </a:xfrm>
            <a:custGeom>
              <a:avLst/>
              <a:gdLst>
                <a:gd name="T0" fmla="*/ 341 w 1321"/>
                <a:gd name="T1" fmla="*/ 44 h 712"/>
                <a:gd name="T2" fmla="*/ 345 w 1321"/>
                <a:gd name="T3" fmla="*/ 48 h 712"/>
                <a:gd name="T4" fmla="*/ 346 w 1321"/>
                <a:gd name="T5" fmla="*/ 52 h 712"/>
                <a:gd name="T6" fmla="*/ 344 w 1321"/>
                <a:gd name="T7" fmla="*/ 56 h 712"/>
                <a:gd name="T8" fmla="*/ 341 w 1321"/>
                <a:gd name="T9" fmla="*/ 60 h 712"/>
                <a:gd name="T10" fmla="*/ 333 w 1321"/>
                <a:gd name="T11" fmla="*/ 63 h 712"/>
                <a:gd name="T12" fmla="*/ 325 w 1321"/>
                <a:gd name="T13" fmla="*/ 65 h 712"/>
                <a:gd name="T14" fmla="*/ 313 w 1321"/>
                <a:gd name="T15" fmla="*/ 68 h 712"/>
                <a:gd name="T16" fmla="*/ 300 w 1321"/>
                <a:gd name="T17" fmla="*/ 71 h 712"/>
                <a:gd name="T18" fmla="*/ 286 w 1321"/>
                <a:gd name="T19" fmla="*/ 72 h 712"/>
                <a:gd name="T20" fmla="*/ 270 w 1321"/>
                <a:gd name="T21" fmla="*/ 74 h 712"/>
                <a:gd name="T22" fmla="*/ 253 w 1321"/>
                <a:gd name="T23" fmla="*/ 76 h 712"/>
                <a:gd name="T24" fmla="*/ 235 w 1321"/>
                <a:gd name="T25" fmla="*/ 76 h 712"/>
                <a:gd name="T26" fmla="*/ 215 w 1321"/>
                <a:gd name="T27" fmla="*/ 77 h 712"/>
                <a:gd name="T28" fmla="*/ 208 w 1321"/>
                <a:gd name="T29" fmla="*/ 78 h 712"/>
                <a:gd name="T30" fmla="*/ 125 w 1321"/>
                <a:gd name="T31" fmla="*/ 78 h 712"/>
                <a:gd name="T32" fmla="*/ 124 w 1321"/>
                <a:gd name="T33" fmla="*/ 78 h 712"/>
                <a:gd name="T34" fmla="*/ 107 w 1321"/>
                <a:gd name="T35" fmla="*/ 77 h 712"/>
                <a:gd name="T36" fmla="*/ 91 w 1321"/>
                <a:gd name="T37" fmla="*/ 76 h 712"/>
                <a:gd name="T38" fmla="*/ 76 w 1321"/>
                <a:gd name="T39" fmla="*/ 76 h 712"/>
                <a:gd name="T40" fmla="*/ 62 w 1321"/>
                <a:gd name="T41" fmla="*/ 75 h 712"/>
                <a:gd name="T42" fmla="*/ 49 w 1321"/>
                <a:gd name="T43" fmla="*/ 74 h 712"/>
                <a:gd name="T44" fmla="*/ 37 w 1321"/>
                <a:gd name="T45" fmla="*/ 72 h 712"/>
                <a:gd name="T46" fmla="*/ 26 w 1321"/>
                <a:gd name="T47" fmla="*/ 71 h 712"/>
                <a:gd name="T48" fmla="*/ 17 w 1321"/>
                <a:gd name="T49" fmla="*/ 68 h 712"/>
                <a:gd name="T50" fmla="*/ 10 w 1321"/>
                <a:gd name="T51" fmla="*/ 66 h 712"/>
                <a:gd name="T52" fmla="*/ 4 w 1321"/>
                <a:gd name="T53" fmla="*/ 63 h 712"/>
                <a:gd name="T54" fmla="*/ 1 w 1321"/>
                <a:gd name="T55" fmla="*/ 60 h 712"/>
                <a:gd name="T56" fmla="*/ 0 w 1321"/>
                <a:gd name="T57" fmla="*/ 57 h 712"/>
                <a:gd name="T58" fmla="*/ 0 w 1321"/>
                <a:gd name="T59" fmla="*/ 57 h 712"/>
                <a:gd name="T60" fmla="*/ 1 w 1321"/>
                <a:gd name="T61" fmla="*/ 53 h 712"/>
                <a:gd name="T62" fmla="*/ 4 w 1321"/>
                <a:gd name="T63" fmla="*/ 48 h 712"/>
                <a:gd name="T64" fmla="*/ 14 w 1321"/>
                <a:gd name="T65" fmla="*/ 40 h 712"/>
                <a:gd name="T66" fmla="*/ 24 w 1321"/>
                <a:gd name="T67" fmla="*/ 33 h 712"/>
                <a:gd name="T68" fmla="*/ 39 w 1321"/>
                <a:gd name="T69" fmla="*/ 26 h 712"/>
                <a:gd name="T70" fmla="*/ 53 w 1321"/>
                <a:gd name="T71" fmla="*/ 19 h 712"/>
                <a:gd name="T72" fmla="*/ 71 w 1321"/>
                <a:gd name="T73" fmla="*/ 14 h 712"/>
                <a:gd name="T74" fmla="*/ 89 w 1321"/>
                <a:gd name="T75" fmla="*/ 9 h 712"/>
                <a:gd name="T76" fmla="*/ 109 w 1321"/>
                <a:gd name="T77" fmla="*/ 5 h 712"/>
                <a:gd name="T78" fmla="*/ 130 w 1321"/>
                <a:gd name="T79" fmla="*/ 2 h 712"/>
                <a:gd name="T80" fmla="*/ 152 w 1321"/>
                <a:gd name="T81" fmla="*/ 1 h 712"/>
                <a:gd name="T82" fmla="*/ 175 w 1321"/>
                <a:gd name="T83" fmla="*/ 0 h 712"/>
                <a:gd name="T84" fmla="*/ 175 w 1321"/>
                <a:gd name="T85" fmla="*/ 0 h 712"/>
                <a:gd name="T86" fmla="*/ 199 w 1321"/>
                <a:gd name="T87" fmla="*/ 1 h 712"/>
                <a:gd name="T88" fmla="*/ 222 w 1321"/>
                <a:gd name="T89" fmla="*/ 2 h 712"/>
                <a:gd name="T90" fmla="*/ 244 w 1321"/>
                <a:gd name="T91" fmla="*/ 6 h 712"/>
                <a:gd name="T92" fmla="*/ 265 w 1321"/>
                <a:gd name="T93" fmla="*/ 10 h 712"/>
                <a:gd name="T94" fmla="*/ 283 w 1321"/>
                <a:gd name="T95" fmla="*/ 15 h 712"/>
                <a:gd name="T96" fmla="*/ 301 w 1321"/>
                <a:gd name="T97" fmla="*/ 21 h 712"/>
                <a:gd name="T98" fmla="*/ 316 w 1321"/>
                <a:gd name="T99" fmla="*/ 28 h 712"/>
                <a:gd name="T100" fmla="*/ 330 w 1321"/>
                <a:gd name="T101" fmla="*/ 35 h 712"/>
                <a:gd name="T102" fmla="*/ 341 w 1321"/>
                <a:gd name="T103" fmla="*/ 44 h 712"/>
                <a:gd name="T104" fmla="*/ 341 w 1321"/>
                <a:gd name="T105" fmla="*/ 4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hlink">
                    <a:alpha val="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80932" name="Picture 60" descr="light_shadow"/>
            <p:cNvPicPr>
              <a:picLocks noChangeAspect="1" noChangeArrowheads="1"/>
            </p:cNvPicPr>
            <p:nvPr/>
          </p:nvPicPr>
          <p:blipFill>
            <a:blip r:embed="rId2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6193258" y="2653995"/>
              <a:ext cx="773587" cy="214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33" name="Picture 61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6103938" y="1874838"/>
              <a:ext cx="939800" cy="916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34" name="Oval 62"/>
            <p:cNvSpPr>
              <a:spLocks noChangeArrowheads="1"/>
            </p:cNvSpPr>
            <p:nvPr/>
          </p:nvSpPr>
          <p:spPr bwMode="ltGray">
            <a:xfrm>
              <a:off x="6103938" y="1874838"/>
              <a:ext cx="933586" cy="919125"/>
            </a:xfrm>
            <a:prstGeom prst="ellipse">
              <a:avLst/>
            </a:prstGeom>
            <a:solidFill>
              <a:schemeClr val="hlink">
                <a:alpha val="5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0935" name="Freeform 63"/>
            <p:cNvSpPr/>
            <p:nvPr/>
          </p:nvSpPr>
          <p:spPr bwMode="ltGray">
            <a:xfrm>
              <a:off x="6200248" y="1893500"/>
              <a:ext cx="733976" cy="318039"/>
            </a:xfrm>
            <a:custGeom>
              <a:avLst/>
              <a:gdLst>
                <a:gd name="T0" fmla="*/ 341 w 1321"/>
                <a:gd name="T1" fmla="*/ 44 h 712"/>
                <a:gd name="T2" fmla="*/ 345 w 1321"/>
                <a:gd name="T3" fmla="*/ 48 h 712"/>
                <a:gd name="T4" fmla="*/ 346 w 1321"/>
                <a:gd name="T5" fmla="*/ 52 h 712"/>
                <a:gd name="T6" fmla="*/ 344 w 1321"/>
                <a:gd name="T7" fmla="*/ 56 h 712"/>
                <a:gd name="T8" fmla="*/ 341 w 1321"/>
                <a:gd name="T9" fmla="*/ 60 h 712"/>
                <a:gd name="T10" fmla="*/ 333 w 1321"/>
                <a:gd name="T11" fmla="*/ 63 h 712"/>
                <a:gd name="T12" fmla="*/ 325 w 1321"/>
                <a:gd name="T13" fmla="*/ 65 h 712"/>
                <a:gd name="T14" fmla="*/ 313 w 1321"/>
                <a:gd name="T15" fmla="*/ 68 h 712"/>
                <a:gd name="T16" fmla="*/ 300 w 1321"/>
                <a:gd name="T17" fmla="*/ 71 h 712"/>
                <a:gd name="T18" fmla="*/ 286 w 1321"/>
                <a:gd name="T19" fmla="*/ 72 h 712"/>
                <a:gd name="T20" fmla="*/ 270 w 1321"/>
                <a:gd name="T21" fmla="*/ 74 h 712"/>
                <a:gd name="T22" fmla="*/ 253 w 1321"/>
                <a:gd name="T23" fmla="*/ 76 h 712"/>
                <a:gd name="T24" fmla="*/ 235 w 1321"/>
                <a:gd name="T25" fmla="*/ 76 h 712"/>
                <a:gd name="T26" fmla="*/ 215 w 1321"/>
                <a:gd name="T27" fmla="*/ 77 h 712"/>
                <a:gd name="T28" fmla="*/ 208 w 1321"/>
                <a:gd name="T29" fmla="*/ 78 h 712"/>
                <a:gd name="T30" fmla="*/ 125 w 1321"/>
                <a:gd name="T31" fmla="*/ 78 h 712"/>
                <a:gd name="T32" fmla="*/ 124 w 1321"/>
                <a:gd name="T33" fmla="*/ 78 h 712"/>
                <a:gd name="T34" fmla="*/ 107 w 1321"/>
                <a:gd name="T35" fmla="*/ 77 h 712"/>
                <a:gd name="T36" fmla="*/ 91 w 1321"/>
                <a:gd name="T37" fmla="*/ 76 h 712"/>
                <a:gd name="T38" fmla="*/ 76 w 1321"/>
                <a:gd name="T39" fmla="*/ 76 h 712"/>
                <a:gd name="T40" fmla="*/ 62 w 1321"/>
                <a:gd name="T41" fmla="*/ 75 h 712"/>
                <a:gd name="T42" fmla="*/ 49 w 1321"/>
                <a:gd name="T43" fmla="*/ 74 h 712"/>
                <a:gd name="T44" fmla="*/ 37 w 1321"/>
                <a:gd name="T45" fmla="*/ 72 h 712"/>
                <a:gd name="T46" fmla="*/ 26 w 1321"/>
                <a:gd name="T47" fmla="*/ 71 h 712"/>
                <a:gd name="T48" fmla="*/ 17 w 1321"/>
                <a:gd name="T49" fmla="*/ 68 h 712"/>
                <a:gd name="T50" fmla="*/ 10 w 1321"/>
                <a:gd name="T51" fmla="*/ 66 h 712"/>
                <a:gd name="T52" fmla="*/ 4 w 1321"/>
                <a:gd name="T53" fmla="*/ 63 h 712"/>
                <a:gd name="T54" fmla="*/ 1 w 1321"/>
                <a:gd name="T55" fmla="*/ 60 h 712"/>
                <a:gd name="T56" fmla="*/ 0 w 1321"/>
                <a:gd name="T57" fmla="*/ 57 h 712"/>
                <a:gd name="T58" fmla="*/ 0 w 1321"/>
                <a:gd name="T59" fmla="*/ 57 h 712"/>
                <a:gd name="T60" fmla="*/ 1 w 1321"/>
                <a:gd name="T61" fmla="*/ 53 h 712"/>
                <a:gd name="T62" fmla="*/ 4 w 1321"/>
                <a:gd name="T63" fmla="*/ 48 h 712"/>
                <a:gd name="T64" fmla="*/ 14 w 1321"/>
                <a:gd name="T65" fmla="*/ 40 h 712"/>
                <a:gd name="T66" fmla="*/ 24 w 1321"/>
                <a:gd name="T67" fmla="*/ 33 h 712"/>
                <a:gd name="T68" fmla="*/ 39 w 1321"/>
                <a:gd name="T69" fmla="*/ 26 h 712"/>
                <a:gd name="T70" fmla="*/ 53 w 1321"/>
                <a:gd name="T71" fmla="*/ 19 h 712"/>
                <a:gd name="T72" fmla="*/ 71 w 1321"/>
                <a:gd name="T73" fmla="*/ 14 h 712"/>
                <a:gd name="T74" fmla="*/ 89 w 1321"/>
                <a:gd name="T75" fmla="*/ 9 h 712"/>
                <a:gd name="T76" fmla="*/ 109 w 1321"/>
                <a:gd name="T77" fmla="*/ 5 h 712"/>
                <a:gd name="T78" fmla="*/ 130 w 1321"/>
                <a:gd name="T79" fmla="*/ 2 h 712"/>
                <a:gd name="T80" fmla="*/ 152 w 1321"/>
                <a:gd name="T81" fmla="*/ 1 h 712"/>
                <a:gd name="T82" fmla="*/ 175 w 1321"/>
                <a:gd name="T83" fmla="*/ 0 h 712"/>
                <a:gd name="T84" fmla="*/ 175 w 1321"/>
                <a:gd name="T85" fmla="*/ 0 h 712"/>
                <a:gd name="T86" fmla="*/ 199 w 1321"/>
                <a:gd name="T87" fmla="*/ 1 h 712"/>
                <a:gd name="T88" fmla="*/ 222 w 1321"/>
                <a:gd name="T89" fmla="*/ 2 h 712"/>
                <a:gd name="T90" fmla="*/ 244 w 1321"/>
                <a:gd name="T91" fmla="*/ 6 h 712"/>
                <a:gd name="T92" fmla="*/ 265 w 1321"/>
                <a:gd name="T93" fmla="*/ 10 h 712"/>
                <a:gd name="T94" fmla="*/ 283 w 1321"/>
                <a:gd name="T95" fmla="*/ 15 h 712"/>
                <a:gd name="T96" fmla="*/ 301 w 1321"/>
                <a:gd name="T97" fmla="*/ 21 h 712"/>
                <a:gd name="T98" fmla="*/ 316 w 1321"/>
                <a:gd name="T99" fmla="*/ 28 h 712"/>
                <a:gd name="T100" fmla="*/ 330 w 1321"/>
                <a:gd name="T101" fmla="*/ 35 h 712"/>
                <a:gd name="T102" fmla="*/ 341 w 1321"/>
                <a:gd name="T103" fmla="*/ 44 h 712"/>
                <a:gd name="T104" fmla="*/ 341 w 1321"/>
                <a:gd name="T105" fmla="*/ 4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hlink">
                    <a:alpha val="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0915" name="Rectangle 64"/>
            <p:cNvSpPr>
              <a:spLocks noChangeArrowheads="1"/>
            </p:cNvSpPr>
            <p:nvPr/>
          </p:nvSpPr>
          <p:spPr bwMode="black">
            <a:xfrm>
              <a:off x="2887663" y="3127375"/>
              <a:ext cx="9906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zh-CN" altLang="en-US" b="1" dirty="0" smtClean="0">
                  <a:solidFill>
                    <a:srgbClr val="080808"/>
                  </a:solidFill>
                  <a:cs typeface="Arial" panose="020B0604020202020204" pitchFamily="34" charset="0"/>
                </a:rPr>
                <a:t>教读</a:t>
              </a:r>
              <a:endParaRPr lang="en-US" altLang="zh-CN" b="1" dirty="0" smtClean="0">
                <a:solidFill>
                  <a:srgbClr val="080808"/>
                </a:solidFill>
                <a:cs typeface="Arial" panose="020B0604020202020204" pitchFamily="34" charset="0"/>
              </a:endParaRPr>
            </a:p>
            <a:p>
              <a:pPr algn="ctr" eaLnBrk="1" hangingPunct="1"/>
              <a:r>
                <a:rPr lang="zh-CN" altLang="en-US" b="1" dirty="0" smtClean="0">
                  <a:solidFill>
                    <a:srgbClr val="080808"/>
                  </a:solidFill>
                  <a:cs typeface="Arial" panose="020B0604020202020204" pitchFamily="34" charset="0"/>
                </a:rPr>
                <a:t>课文</a:t>
              </a:r>
              <a:endParaRPr lang="en-US" altLang="zh-CN" b="1" dirty="0">
                <a:solidFill>
                  <a:srgbClr val="080808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0916" name="Rectangle 65"/>
            <p:cNvSpPr>
              <a:spLocks noChangeArrowheads="1"/>
            </p:cNvSpPr>
            <p:nvPr/>
          </p:nvSpPr>
          <p:spPr bwMode="black">
            <a:xfrm>
              <a:off x="4865688" y="2138363"/>
              <a:ext cx="9906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zh-CN" altLang="en-US" b="1" dirty="0" smtClean="0">
                  <a:solidFill>
                    <a:srgbClr val="080808"/>
                  </a:solidFill>
                  <a:cs typeface="Arial" panose="020B0604020202020204" pitchFamily="34" charset="0"/>
                </a:rPr>
                <a:t>自读</a:t>
              </a:r>
              <a:endParaRPr lang="en-US" altLang="zh-CN" b="1" dirty="0" smtClean="0">
                <a:solidFill>
                  <a:srgbClr val="080808"/>
                </a:solidFill>
                <a:cs typeface="Arial" panose="020B0604020202020204" pitchFamily="34" charset="0"/>
              </a:endParaRPr>
            </a:p>
            <a:p>
              <a:pPr algn="ctr" eaLnBrk="1" hangingPunct="1"/>
              <a:r>
                <a:rPr lang="zh-CN" altLang="en-US" b="1" dirty="0" smtClean="0">
                  <a:solidFill>
                    <a:srgbClr val="080808"/>
                  </a:solidFill>
                  <a:cs typeface="Arial" panose="020B0604020202020204" pitchFamily="34" charset="0"/>
                </a:rPr>
                <a:t>课文</a:t>
              </a:r>
              <a:endParaRPr lang="en-US" altLang="zh-CN" b="1" dirty="0">
                <a:solidFill>
                  <a:srgbClr val="080808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0917" name="Rectangle 66"/>
            <p:cNvSpPr>
              <a:spLocks noChangeArrowheads="1"/>
            </p:cNvSpPr>
            <p:nvPr/>
          </p:nvSpPr>
          <p:spPr bwMode="black">
            <a:xfrm>
              <a:off x="6083300" y="2084388"/>
              <a:ext cx="9906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zh-CN" altLang="en-US" sz="1400" b="1" dirty="0" smtClean="0">
                  <a:solidFill>
                    <a:srgbClr val="080808"/>
                  </a:solidFill>
                  <a:cs typeface="Arial" panose="020B0604020202020204" pitchFamily="34" charset="0"/>
                </a:rPr>
                <a:t>旁批</a:t>
              </a:r>
              <a:endParaRPr lang="en-US" altLang="zh-CN" sz="1400" b="1" dirty="0">
                <a:solidFill>
                  <a:srgbClr val="080808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0918" name="Rectangle 67"/>
            <p:cNvSpPr>
              <a:spLocks noChangeArrowheads="1"/>
            </p:cNvSpPr>
            <p:nvPr/>
          </p:nvSpPr>
          <p:spPr bwMode="black">
            <a:xfrm>
              <a:off x="5264218" y="3465929"/>
              <a:ext cx="9906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zh-CN" altLang="en-US" sz="1400" b="1" dirty="0" smtClean="0">
                  <a:solidFill>
                    <a:srgbClr val="080808"/>
                  </a:solidFill>
                  <a:cs typeface="Arial" panose="020B0604020202020204" pitchFamily="34" charset="0"/>
                </a:rPr>
                <a:t>阅读提示</a:t>
              </a:r>
              <a:endParaRPr lang="en-US" altLang="zh-CN" sz="1400" b="1" dirty="0">
                <a:solidFill>
                  <a:srgbClr val="080808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0919" name="Rectangle 68"/>
            <p:cNvSpPr>
              <a:spLocks noChangeArrowheads="1"/>
            </p:cNvSpPr>
            <p:nvPr/>
          </p:nvSpPr>
          <p:spPr bwMode="black">
            <a:xfrm>
              <a:off x="1649238" y="3266393"/>
              <a:ext cx="9906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zh-CN" altLang="en-US" sz="1400" b="1" dirty="0" smtClean="0">
                  <a:solidFill>
                    <a:srgbClr val="080808"/>
                  </a:solidFill>
                  <a:cs typeface="Arial" panose="020B0604020202020204" pitchFamily="34" charset="0"/>
                </a:rPr>
                <a:t>预习</a:t>
              </a:r>
              <a:endParaRPr lang="en-US" altLang="zh-CN" sz="1400" b="1" dirty="0">
                <a:solidFill>
                  <a:srgbClr val="080808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0920" name="Rectangle 69"/>
            <p:cNvSpPr>
              <a:spLocks noChangeArrowheads="1"/>
            </p:cNvSpPr>
            <p:nvPr/>
          </p:nvSpPr>
          <p:spPr bwMode="black">
            <a:xfrm>
              <a:off x="2312988" y="4305451"/>
              <a:ext cx="9906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zh-CN" altLang="en-US" sz="1400" b="1" dirty="0" smtClean="0">
                  <a:solidFill>
                    <a:srgbClr val="080808"/>
                  </a:solidFill>
                  <a:cs typeface="Arial" panose="020B0604020202020204" pitchFamily="34" charset="0"/>
                </a:rPr>
                <a:t>课后练习</a:t>
              </a:r>
              <a:endParaRPr lang="en-US" altLang="zh-CN" sz="1400" b="1" dirty="0" smtClean="0">
                <a:solidFill>
                  <a:srgbClr val="080808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0921" name="Rectangle 70"/>
            <p:cNvSpPr>
              <a:spLocks noChangeArrowheads="1"/>
            </p:cNvSpPr>
            <p:nvPr/>
          </p:nvSpPr>
          <p:spPr bwMode="black">
            <a:xfrm>
              <a:off x="3622675" y="4328884"/>
              <a:ext cx="9906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zh-CN" altLang="en-US" sz="1400" b="1" dirty="0" smtClean="0">
                  <a:solidFill>
                    <a:srgbClr val="080808"/>
                  </a:solidFill>
                  <a:cs typeface="Arial" panose="020B0604020202020204" pitchFamily="34" charset="0"/>
                </a:rPr>
                <a:t>读读写写</a:t>
              </a:r>
              <a:endParaRPr lang="en-US" altLang="zh-CN" sz="1400" b="1" dirty="0">
                <a:solidFill>
                  <a:srgbClr val="080808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8251" name="Rectangle 75"/>
            <p:cNvSpPr>
              <a:spLocks noChangeArrowheads="1"/>
            </p:cNvSpPr>
            <p:nvPr/>
          </p:nvSpPr>
          <p:spPr bwMode="black">
            <a:xfrm>
              <a:off x="3538165" y="1698576"/>
              <a:ext cx="700833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zh-CN" altLang="en-US" sz="20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0030101010101" pitchFamily="49" charset="-122"/>
                  <a:ea typeface="黑体" panose="02010600030101010101" pitchFamily="49" charset="-122"/>
                  <a:cs typeface="Arial" panose="020B0604020202020204" pitchFamily="34" charset="0"/>
                </a:rPr>
                <a:t>课内</a:t>
              </a:r>
              <a:endParaRPr lang="en-US" altLang="zh-CN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0030101010101" pitchFamily="49" charset="-122"/>
                <a:ea typeface="黑体" panose="02010600030101010101" pitchFamily="49" charset="-122"/>
                <a:cs typeface="Arial" panose="020B0604020202020204" pitchFamily="34" charset="0"/>
              </a:endParaRPr>
            </a:p>
            <a:p>
              <a:pPr algn="ctr">
                <a:defRPr/>
              </a:pPr>
              <a:r>
                <a:rPr lang="zh-CN" altLang="en-US" sz="20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0030101010101" pitchFamily="49" charset="-122"/>
                  <a:ea typeface="黑体" panose="02010600030101010101" pitchFamily="49" charset="-122"/>
                  <a:cs typeface="Arial" panose="020B0604020202020204" pitchFamily="34" charset="0"/>
                </a:rPr>
                <a:t>阅读</a:t>
              </a:r>
              <a:endParaRPr lang="en-US" altLang="zh-CN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0030101010101" pitchFamily="49" charset="-122"/>
                <a:ea typeface="黑体" panose="0201060003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80927" name="Rectangle 76"/>
            <p:cNvSpPr>
              <a:spLocks noChangeArrowheads="1"/>
            </p:cNvSpPr>
            <p:nvPr/>
          </p:nvSpPr>
          <p:spPr bwMode="black">
            <a:xfrm>
              <a:off x="84470" y="3139956"/>
              <a:ext cx="175122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内容，写法</a:t>
              </a:r>
              <a:endParaRPr lang="en-US" altLang="zh-CN" sz="1400" b="1" dirty="0" smtClean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激</a:t>
              </a:r>
              <a:r>
                <a:rPr lang="zh-CN" altLang="en-US" sz="1400" b="1" dirty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趣，启发，准备</a:t>
              </a:r>
              <a:endParaRPr lang="en-US" altLang="zh-CN" sz="1400" b="1" dirty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80928" name="Rectangle 77"/>
            <p:cNvSpPr>
              <a:spLocks noChangeArrowheads="1"/>
            </p:cNvSpPr>
            <p:nvPr/>
          </p:nvSpPr>
          <p:spPr bwMode="black">
            <a:xfrm>
              <a:off x="2491723" y="5026091"/>
              <a:ext cx="119889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思考探究</a:t>
              </a:r>
              <a:endParaRPr lang="en-US" altLang="zh-CN" sz="1400" b="1" dirty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积累拓展</a:t>
              </a:r>
              <a:endParaRPr lang="en-US" altLang="zh-CN" sz="1400" b="1" dirty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80929" name="Rectangle 78"/>
            <p:cNvSpPr>
              <a:spLocks noChangeArrowheads="1"/>
            </p:cNvSpPr>
            <p:nvPr/>
          </p:nvSpPr>
          <p:spPr bwMode="black">
            <a:xfrm>
              <a:off x="4551081" y="4197729"/>
              <a:ext cx="140194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科学化处理</a:t>
              </a:r>
              <a:endParaRPr lang="en-US" altLang="zh-CN" sz="1400" b="1" dirty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书法范字</a:t>
              </a:r>
              <a:endParaRPr lang="en-US" altLang="zh-CN" sz="1400" b="1" dirty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80930" name="Rectangle 79"/>
            <p:cNvSpPr>
              <a:spLocks noChangeArrowheads="1"/>
            </p:cNvSpPr>
            <p:nvPr/>
          </p:nvSpPr>
          <p:spPr bwMode="black">
            <a:xfrm>
              <a:off x="6226175" y="3421063"/>
              <a:ext cx="190023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精要指导</a:t>
              </a:r>
              <a:endParaRPr lang="en-US" altLang="zh-CN" sz="1400" b="1" dirty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延伸阅读</a:t>
              </a:r>
              <a:endParaRPr lang="en-US" altLang="zh-CN" sz="1400" b="1" dirty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80931" name="Rectangle 80"/>
            <p:cNvSpPr>
              <a:spLocks noChangeArrowheads="1"/>
            </p:cNvSpPr>
            <p:nvPr/>
          </p:nvSpPr>
          <p:spPr bwMode="black">
            <a:xfrm>
              <a:off x="7037524" y="1735702"/>
              <a:ext cx="1421245" cy="1169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准确有用</a:t>
              </a:r>
              <a:endParaRPr lang="en-US" altLang="zh-CN" sz="1400" b="1" dirty="0" smtClean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  <a:p>
              <a:pPr eaLnBrk="1" hangingPunct="1">
                <a:buFontTx/>
                <a:buChar char="•"/>
              </a:pPr>
              <a:r>
                <a:rPr lang="zh-CN" altLang="en-US" sz="1400" b="1" dirty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指向</a:t>
              </a: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关键</a:t>
              </a:r>
              <a:endParaRPr lang="en-US" altLang="zh-CN" sz="1400" b="1" dirty="0" smtClean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导向语言</a:t>
              </a:r>
              <a:endParaRPr lang="en-US" altLang="zh-CN" sz="1400" b="1" dirty="0" smtClean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深度</a:t>
              </a:r>
              <a:r>
                <a:rPr lang="zh-CN" altLang="en-US" sz="1400" b="1" dirty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思考</a:t>
              </a:r>
              <a:endParaRPr lang="en-US" altLang="zh-CN" sz="1400" b="1" dirty="0" smtClean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  <a:p>
              <a:pPr eaLnBrk="1" hangingPunct="1">
                <a:buFontTx/>
                <a:buChar char="•"/>
              </a:pPr>
              <a:r>
                <a:rPr lang="zh-CN" altLang="en-US" sz="14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Arial" panose="020B0604020202020204" pitchFamily="34" charset="0"/>
                </a:rPr>
                <a:t>语言简明</a:t>
              </a:r>
              <a:endParaRPr lang="en-US" altLang="zh-CN" sz="1400" b="1" dirty="0"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endParaRPr>
            </a:p>
          </p:txBody>
        </p:sp>
      </p:grpSp>
      <p:sp>
        <p:nvSpPr>
          <p:cNvPr id="83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163068" y="1052736"/>
            <a:ext cx="8435280" cy="56207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课外阅读</a:t>
            </a:r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3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4" name="Group 41"/>
          <p:cNvGrpSpPr/>
          <p:nvPr/>
        </p:nvGrpSpPr>
        <p:grpSpPr bwMode="auto">
          <a:xfrm>
            <a:off x="734220" y="2119026"/>
            <a:ext cx="7773988" cy="3346450"/>
            <a:chOff x="391" y="1440"/>
            <a:chExt cx="4897" cy="2108"/>
          </a:xfrm>
        </p:grpSpPr>
        <p:sp>
          <p:nvSpPr>
            <p:cNvPr id="75" name="Freeform 6"/>
            <p:cNvSpPr/>
            <p:nvPr/>
          </p:nvSpPr>
          <p:spPr bwMode="auto">
            <a:xfrm>
              <a:off x="1836" y="2482"/>
              <a:ext cx="1044" cy="1050"/>
            </a:xfrm>
            <a:custGeom>
              <a:avLst/>
              <a:gdLst>
                <a:gd name="T0" fmla="*/ 1008 w 1044"/>
                <a:gd name="T1" fmla="*/ 1050 h 1050"/>
                <a:gd name="T2" fmla="*/ 954 w 1044"/>
                <a:gd name="T3" fmla="*/ 1044 h 1050"/>
                <a:gd name="T4" fmla="*/ 900 w 1044"/>
                <a:gd name="T5" fmla="*/ 1038 h 1050"/>
                <a:gd name="T6" fmla="*/ 846 w 1044"/>
                <a:gd name="T7" fmla="*/ 1032 h 1050"/>
                <a:gd name="T8" fmla="*/ 792 w 1044"/>
                <a:gd name="T9" fmla="*/ 1020 h 1050"/>
                <a:gd name="T10" fmla="*/ 738 w 1044"/>
                <a:gd name="T11" fmla="*/ 1002 h 1050"/>
                <a:gd name="T12" fmla="*/ 684 w 1044"/>
                <a:gd name="T13" fmla="*/ 984 h 1050"/>
                <a:gd name="T14" fmla="*/ 636 w 1044"/>
                <a:gd name="T15" fmla="*/ 966 h 1050"/>
                <a:gd name="T16" fmla="*/ 582 w 1044"/>
                <a:gd name="T17" fmla="*/ 942 h 1050"/>
                <a:gd name="T18" fmla="*/ 534 w 1044"/>
                <a:gd name="T19" fmla="*/ 918 h 1050"/>
                <a:gd name="T20" fmla="*/ 492 w 1044"/>
                <a:gd name="T21" fmla="*/ 888 h 1050"/>
                <a:gd name="T22" fmla="*/ 444 w 1044"/>
                <a:gd name="T23" fmla="*/ 858 h 1050"/>
                <a:gd name="T24" fmla="*/ 402 w 1044"/>
                <a:gd name="T25" fmla="*/ 828 h 1050"/>
                <a:gd name="T26" fmla="*/ 360 w 1044"/>
                <a:gd name="T27" fmla="*/ 792 h 1050"/>
                <a:gd name="T28" fmla="*/ 318 w 1044"/>
                <a:gd name="T29" fmla="*/ 756 h 1050"/>
                <a:gd name="T30" fmla="*/ 276 w 1044"/>
                <a:gd name="T31" fmla="*/ 714 h 1050"/>
                <a:gd name="T32" fmla="*/ 240 w 1044"/>
                <a:gd name="T33" fmla="*/ 672 h 1050"/>
                <a:gd name="T34" fmla="*/ 210 w 1044"/>
                <a:gd name="T35" fmla="*/ 630 h 1050"/>
                <a:gd name="T36" fmla="*/ 174 w 1044"/>
                <a:gd name="T37" fmla="*/ 588 h 1050"/>
                <a:gd name="T38" fmla="*/ 150 w 1044"/>
                <a:gd name="T39" fmla="*/ 540 h 1050"/>
                <a:gd name="T40" fmla="*/ 120 w 1044"/>
                <a:gd name="T41" fmla="*/ 492 h 1050"/>
                <a:gd name="T42" fmla="*/ 96 w 1044"/>
                <a:gd name="T43" fmla="*/ 444 h 1050"/>
                <a:gd name="T44" fmla="*/ 72 w 1044"/>
                <a:gd name="T45" fmla="*/ 396 h 1050"/>
                <a:gd name="T46" fmla="*/ 54 w 1044"/>
                <a:gd name="T47" fmla="*/ 342 h 1050"/>
                <a:gd name="T48" fmla="*/ 36 w 1044"/>
                <a:gd name="T49" fmla="*/ 288 h 1050"/>
                <a:gd name="T50" fmla="*/ 24 w 1044"/>
                <a:gd name="T51" fmla="*/ 240 h 1050"/>
                <a:gd name="T52" fmla="*/ 12 w 1044"/>
                <a:gd name="T53" fmla="*/ 186 h 1050"/>
                <a:gd name="T54" fmla="*/ 6 w 1044"/>
                <a:gd name="T55" fmla="*/ 132 h 1050"/>
                <a:gd name="T56" fmla="*/ 0 w 1044"/>
                <a:gd name="T57" fmla="*/ 72 h 1050"/>
                <a:gd name="T58" fmla="*/ 0 w 1044"/>
                <a:gd name="T59" fmla="*/ 18 h 1050"/>
                <a:gd name="T60" fmla="*/ 678 w 1044"/>
                <a:gd name="T61" fmla="*/ 6 h 1050"/>
                <a:gd name="T62" fmla="*/ 678 w 1044"/>
                <a:gd name="T63" fmla="*/ 30 h 1050"/>
                <a:gd name="T64" fmla="*/ 678 w 1044"/>
                <a:gd name="T65" fmla="*/ 48 h 1050"/>
                <a:gd name="T66" fmla="*/ 684 w 1044"/>
                <a:gd name="T67" fmla="*/ 66 h 1050"/>
                <a:gd name="T68" fmla="*/ 684 w 1044"/>
                <a:gd name="T69" fmla="*/ 84 h 1050"/>
                <a:gd name="T70" fmla="*/ 690 w 1044"/>
                <a:gd name="T71" fmla="*/ 102 h 1050"/>
                <a:gd name="T72" fmla="*/ 696 w 1044"/>
                <a:gd name="T73" fmla="*/ 120 h 1050"/>
                <a:gd name="T74" fmla="*/ 702 w 1044"/>
                <a:gd name="T75" fmla="*/ 138 h 1050"/>
                <a:gd name="T76" fmla="*/ 708 w 1044"/>
                <a:gd name="T77" fmla="*/ 156 h 1050"/>
                <a:gd name="T78" fmla="*/ 720 w 1044"/>
                <a:gd name="T79" fmla="*/ 174 h 1050"/>
                <a:gd name="T80" fmla="*/ 726 w 1044"/>
                <a:gd name="T81" fmla="*/ 192 h 1050"/>
                <a:gd name="T82" fmla="*/ 738 w 1044"/>
                <a:gd name="T83" fmla="*/ 210 h 1050"/>
                <a:gd name="T84" fmla="*/ 750 w 1044"/>
                <a:gd name="T85" fmla="*/ 222 h 1050"/>
                <a:gd name="T86" fmla="*/ 762 w 1044"/>
                <a:gd name="T87" fmla="*/ 240 h 1050"/>
                <a:gd name="T88" fmla="*/ 774 w 1044"/>
                <a:gd name="T89" fmla="*/ 252 h 1050"/>
                <a:gd name="T90" fmla="*/ 786 w 1044"/>
                <a:gd name="T91" fmla="*/ 264 h 1050"/>
                <a:gd name="T92" fmla="*/ 804 w 1044"/>
                <a:gd name="T93" fmla="*/ 282 h 1050"/>
                <a:gd name="T94" fmla="*/ 816 w 1044"/>
                <a:gd name="T95" fmla="*/ 294 h 1050"/>
                <a:gd name="T96" fmla="*/ 834 w 1044"/>
                <a:gd name="T97" fmla="*/ 306 h 1050"/>
                <a:gd name="T98" fmla="*/ 846 w 1044"/>
                <a:gd name="T99" fmla="*/ 312 h 1050"/>
                <a:gd name="T100" fmla="*/ 864 w 1044"/>
                <a:gd name="T101" fmla="*/ 324 h 1050"/>
                <a:gd name="T102" fmla="*/ 882 w 1044"/>
                <a:gd name="T103" fmla="*/ 336 h 1050"/>
                <a:gd name="T104" fmla="*/ 900 w 1044"/>
                <a:gd name="T105" fmla="*/ 342 h 1050"/>
                <a:gd name="T106" fmla="*/ 918 w 1044"/>
                <a:gd name="T107" fmla="*/ 348 h 1050"/>
                <a:gd name="T108" fmla="*/ 936 w 1044"/>
                <a:gd name="T109" fmla="*/ 354 h 1050"/>
                <a:gd name="T110" fmla="*/ 954 w 1044"/>
                <a:gd name="T111" fmla="*/ 360 h 1050"/>
                <a:gd name="T112" fmla="*/ 972 w 1044"/>
                <a:gd name="T113" fmla="*/ 366 h 1050"/>
                <a:gd name="T114" fmla="*/ 990 w 1044"/>
                <a:gd name="T115" fmla="*/ 366 h 1050"/>
                <a:gd name="T116" fmla="*/ 1008 w 1044"/>
                <a:gd name="T117" fmla="*/ 372 h 1050"/>
                <a:gd name="T118" fmla="*/ 1032 w 1044"/>
                <a:gd name="T119" fmla="*/ 372 h 1050"/>
                <a:gd name="T120" fmla="*/ 1044 w 1044"/>
                <a:gd name="T121" fmla="*/ 1050 h 105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44"/>
                <a:gd name="T184" fmla="*/ 0 h 1050"/>
                <a:gd name="T185" fmla="*/ 1044 w 1044"/>
                <a:gd name="T186" fmla="*/ 1050 h 105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44" h="1050">
                  <a:moveTo>
                    <a:pt x="1044" y="1050"/>
                  </a:moveTo>
                  <a:lnTo>
                    <a:pt x="1026" y="1050"/>
                  </a:lnTo>
                  <a:lnTo>
                    <a:pt x="1008" y="1050"/>
                  </a:lnTo>
                  <a:lnTo>
                    <a:pt x="990" y="1050"/>
                  </a:lnTo>
                  <a:lnTo>
                    <a:pt x="972" y="1044"/>
                  </a:lnTo>
                  <a:lnTo>
                    <a:pt x="954" y="1044"/>
                  </a:lnTo>
                  <a:lnTo>
                    <a:pt x="936" y="1044"/>
                  </a:lnTo>
                  <a:lnTo>
                    <a:pt x="918" y="1038"/>
                  </a:lnTo>
                  <a:lnTo>
                    <a:pt x="900" y="1038"/>
                  </a:lnTo>
                  <a:lnTo>
                    <a:pt x="882" y="1038"/>
                  </a:lnTo>
                  <a:lnTo>
                    <a:pt x="864" y="1032"/>
                  </a:lnTo>
                  <a:lnTo>
                    <a:pt x="846" y="1032"/>
                  </a:lnTo>
                  <a:lnTo>
                    <a:pt x="828" y="1026"/>
                  </a:lnTo>
                  <a:lnTo>
                    <a:pt x="810" y="1020"/>
                  </a:lnTo>
                  <a:lnTo>
                    <a:pt x="792" y="1020"/>
                  </a:lnTo>
                  <a:lnTo>
                    <a:pt x="774" y="1014"/>
                  </a:lnTo>
                  <a:lnTo>
                    <a:pt x="756" y="1008"/>
                  </a:lnTo>
                  <a:lnTo>
                    <a:pt x="738" y="1002"/>
                  </a:lnTo>
                  <a:lnTo>
                    <a:pt x="720" y="996"/>
                  </a:lnTo>
                  <a:lnTo>
                    <a:pt x="702" y="990"/>
                  </a:lnTo>
                  <a:lnTo>
                    <a:pt x="684" y="984"/>
                  </a:lnTo>
                  <a:lnTo>
                    <a:pt x="666" y="978"/>
                  </a:lnTo>
                  <a:lnTo>
                    <a:pt x="654" y="972"/>
                  </a:lnTo>
                  <a:lnTo>
                    <a:pt x="636" y="966"/>
                  </a:lnTo>
                  <a:lnTo>
                    <a:pt x="618" y="960"/>
                  </a:lnTo>
                  <a:lnTo>
                    <a:pt x="600" y="948"/>
                  </a:lnTo>
                  <a:lnTo>
                    <a:pt x="582" y="942"/>
                  </a:lnTo>
                  <a:lnTo>
                    <a:pt x="570" y="936"/>
                  </a:lnTo>
                  <a:lnTo>
                    <a:pt x="552" y="924"/>
                  </a:lnTo>
                  <a:lnTo>
                    <a:pt x="534" y="918"/>
                  </a:lnTo>
                  <a:lnTo>
                    <a:pt x="522" y="906"/>
                  </a:lnTo>
                  <a:lnTo>
                    <a:pt x="504" y="900"/>
                  </a:lnTo>
                  <a:lnTo>
                    <a:pt x="492" y="888"/>
                  </a:lnTo>
                  <a:lnTo>
                    <a:pt x="474" y="882"/>
                  </a:lnTo>
                  <a:lnTo>
                    <a:pt x="456" y="870"/>
                  </a:lnTo>
                  <a:lnTo>
                    <a:pt x="444" y="858"/>
                  </a:lnTo>
                  <a:lnTo>
                    <a:pt x="426" y="846"/>
                  </a:lnTo>
                  <a:lnTo>
                    <a:pt x="414" y="840"/>
                  </a:lnTo>
                  <a:lnTo>
                    <a:pt x="402" y="828"/>
                  </a:lnTo>
                  <a:lnTo>
                    <a:pt x="384" y="816"/>
                  </a:lnTo>
                  <a:lnTo>
                    <a:pt x="372" y="804"/>
                  </a:lnTo>
                  <a:lnTo>
                    <a:pt x="360" y="792"/>
                  </a:lnTo>
                  <a:lnTo>
                    <a:pt x="342" y="780"/>
                  </a:lnTo>
                  <a:lnTo>
                    <a:pt x="330" y="768"/>
                  </a:lnTo>
                  <a:lnTo>
                    <a:pt x="318" y="756"/>
                  </a:lnTo>
                  <a:lnTo>
                    <a:pt x="306" y="744"/>
                  </a:lnTo>
                  <a:lnTo>
                    <a:pt x="294" y="726"/>
                  </a:lnTo>
                  <a:lnTo>
                    <a:pt x="276" y="714"/>
                  </a:lnTo>
                  <a:lnTo>
                    <a:pt x="264" y="702"/>
                  </a:lnTo>
                  <a:lnTo>
                    <a:pt x="252" y="690"/>
                  </a:lnTo>
                  <a:lnTo>
                    <a:pt x="240" y="672"/>
                  </a:lnTo>
                  <a:lnTo>
                    <a:pt x="234" y="660"/>
                  </a:lnTo>
                  <a:lnTo>
                    <a:pt x="222" y="648"/>
                  </a:lnTo>
                  <a:lnTo>
                    <a:pt x="210" y="630"/>
                  </a:lnTo>
                  <a:lnTo>
                    <a:pt x="198" y="618"/>
                  </a:lnTo>
                  <a:lnTo>
                    <a:pt x="186" y="600"/>
                  </a:lnTo>
                  <a:lnTo>
                    <a:pt x="174" y="588"/>
                  </a:lnTo>
                  <a:lnTo>
                    <a:pt x="168" y="570"/>
                  </a:lnTo>
                  <a:lnTo>
                    <a:pt x="156" y="558"/>
                  </a:lnTo>
                  <a:lnTo>
                    <a:pt x="150" y="540"/>
                  </a:lnTo>
                  <a:lnTo>
                    <a:pt x="138" y="528"/>
                  </a:lnTo>
                  <a:lnTo>
                    <a:pt x="132" y="510"/>
                  </a:lnTo>
                  <a:lnTo>
                    <a:pt x="120" y="492"/>
                  </a:lnTo>
                  <a:lnTo>
                    <a:pt x="114" y="474"/>
                  </a:lnTo>
                  <a:lnTo>
                    <a:pt x="102" y="462"/>
                  </a:lnTo>
                  <a:lnTo>
                    <a:pt x="96" y="444"/>
                  </a:lnTo>
                  <a:lnTo>
                    <a:pt x="90" y="426"/>
                  </a:lnTo>
                  <a:lnTo>
                    <a:pt x="84" y="408"/>
                  </a:lnTo>
                  <a:lnTo>
                    <a:pt x="72" y="396"/>
                  </a:lnTo>
                  <a:lnTo>
                    <a:pt x="66" y="378"/>
                  </a:lnTo>
                  <a:lnTo>
                    <a:pt x="60" y="360"/>
                  </a:lnTo>
                  <a:lnTo>
                    <a:pt x="54" y="342"/>
                  </a:lnTo>
                  <a:lnTo>
                    <a:pt x="48" y="324"/>
                  </a:lnTo>
                  <a:lnTo>
                    <a:pt x="42" y="306"/>
                  </a:lnTo>
                  <a:lnTo>
                    <a:pt x="36" y="288"/>
                  </a:lnTo>
                  <a:lnTo>
                    <a:pt x="36" y="270"/>
                  </a:lnTo>
                  <a:lnTo>
                    <a:pt x="30" y="252"/>
                  </a:lnTo>
                  <a:lnTo>
                    <a:pt x="24" y="240"/>
                  </a:lnTo>
                  <a:lnTo>
                    <a:pt x="24" y="222"/>
                  </a:lnTo>
                  <a:lnTo>
                    <a:pt x="18" y="204"/>
                  </a:lnTo>
                  <a:lnTo>
                    <a:pt x="12" y="186"/>
                  </a:lnTo>
                  <a:lnTo>
                    <a:pt x="12" y="168"/>
                  </a:lnTo>
                  <a:lnTo>
                    <a:pt x="6" y="150"/>
                  </a:lnTo>
                  <a:lnTo>
                    <a:pt x="6" y="132"/>
                  </a:lnTo>
                  <a:lnTo>
                    <a:pt x="6" y="108"/>
                  </a:lnTo>
                  <a:lnTo>
                    <a:pt x="0" y="90"/>
                  </a:lnTo>
                  <a:lnTo>
                    <a:pt x="0" y="72"/>
                  </a:lnTo>
                  <a:lnTo>
                    <a:pt x="0" y="54"/>
                  </a:lnTo>
                  <a:lnTo>
                    <a:pt x="0" y="36"/>
                  </a:lnTo>
                  <a:lnTo>
                    <a:pt x="0" y="18"/>
                  </a:lnTo>
                  <a:lnTo>
                    <a:pt x="0" y="0"/>
                  </a:lnTo>
                  <a:lnTo>
                    <a:pt x="678" y="0"/>
                  </a:lnTo>
                  <a:lnTo>
                    <a:pt x="678" y="6"/>
                  </a:lnTo>
                  <a:lnTo>
                    <a:pt x="678" y="12"/>
                  </a:lnTo>
                  <a:lnTo>
                    <a:pt x="678" y="18"/>
                  </a:lnTo>
                  <a:lnTo>
                    <a:pt x="678" y="30"/>
                  </a:lnTo>
                  <a:lnTo>
                    <a:pt x="678" y="36"/>
                  </a:lnTo>
                  <a:lnTo>
                    <a:pt x="678" y="42"/>
                  </a:lnTo>
                  <a:lnTo>
                    <a:pt x="678" y="48"/>
                  </a:lnTo>
                  <a:lnTo>
                    <a:pt x="678" y="54"/>
                  </a:lnTo>
                  <a:lnTo>
                    <a:pt x="684" y="60"/>
                  </a:lnTo>
                  <a:lnTo>
                    <a:pt x="684" y="66"/>
                  </a:lnTo>
                  <a:lnTo>
                    <a:pt x="684" y="72"/>
                  </a:lnTo>
                  <a:lnTo>
                    <a:pt x="684" y="78"/>
                  </a:lnTo>
                  <a:lnTo>
                    <a:pt x="684" y="84"/>
                  </a:lnTo>
                  <a:lnTo>
                    <a:pt x="690" y="90"/>
                  </a:lnTo>
                  <a:lnTo>
                    <a:pt x="690" y="96"/>
                  </a:lnTo>
                  <a:lnTo>
                    <a:pt x="690" y="102"/>
                  </a:lnTo>
                  <a:lnTo>
                    <a:pt x="690" y="108"/>
                  </a:lnTo>
                  <a:lnTo>
                    <a:pt x="696" y="114"/>
                  </a:lnTo>
                  <a:lnTo>
                    <a:pt x="696" y="120"/>
                  </a:lnTo>
                  <a:lnTo>
                    <a:pt x="696" y="126"/>
                  </a:lnTo>
                  <a:lnTo>
                    <a:pt x="702" y="132"/>
                  </a:lnTo>
                  <a:lnTo>
                    <a:pt x="702" y="138"/>
                  </a:lnTo>
                  <a:lnTo>
                    <a:pt x="708" y="144"/>
                  </a:lnTo>
                  <a:lnTo>
                    <a:pt x="708" y="150"/>
                  </a:lnTo>
                  <a:lnTo>
                    <a:pt x="708" y="156"/>
                  </a:lnTo>
                  <a:lnTo>
                    <a:pt x="714" y="162"/>
                  </a:lnTo>
                  <a:lnTo>
                    <a:pt x="714" y="168"/>
                  </a:lnTo>
                  <a:lnTo>
                    <a:pt x="720" y="174"/>
                  </a:lnTo>
                  <a:lnTo>
                    <a:pt x="720" y="180"/>
                  </a:lnTo>
                  <a:lnTo>
                    <a:pt x="726" y="186"/>
                  </a:lnTo>
                  <a:lnTo>
                    <a:pt x="726" y="192"/>
                  </a:lnTo>
                  <a:lnTo>
                    <a:pt x="732" y="198"/>
                  </a:lnTo>
                  <a:lnTo>
                    <a:pt x="738" y="204"/>
                  </a:lnTo>
                  <a:lnTo>
                    <a:pt x="738" y="210"/>
                  </a:lnTo>
                  <a:lnTo>
                    <a:pt x="744" y="216"/>
                  </a:lnTo>
                  <a:lnTo>
                    <a:pt x="750" y="222"/>
                  </a:lnTo>
                  <a:lnTo>
                    <a:pt x="756" y="228"/>
                  </a:lnTo>
                  <a:lnTo>
                    <a:pt x="756" y="234"/>
                  </a:lnTo>
                  <a:lnTo>
                    <a:pt x="762" y="240"/>
                  </a:lnTo>
                  <a:lnTo>
                    <a:pt x="768" y="246"/>
                  </a:lnTo>
                  <a:lnTo>
                    <a:pt x="774" y="252"/>
                  </a:lnTo>
                  <a:lnTo>
                    <a:pt x="780" y="258"/>
                  </a:lnTo>
                  <a:lnTo>
                    <a:pt x="786" y="264"/>
                  </a:lnTo>
                  <a:lnTo>
                    <a:pt x="792" y="270"/>
                  </a:lnTo>
                  <a:lnTo>
                    <a:pt x="798" y="276"/>
                  </a:lnTo>
                  <a:lnTo>
                    <a:pt x="804" y="282"/>
                  </a:lnTo>
                  <a:lnTo>
                    <a:pt x="810" y="282"/>
                  </a:lnTo>
                  <a:lnTo>
                    <a:pt x="810" y="288"/>
                  </a:lnTo>
                  <a:lnTo>
                    <a:pt x="816" y="294"/>
                  </a:lnTo>
                  <a:lnTo>
                    <a:pt x="822" y="294"/>
                  </a:lnTo>
                  <a:lnTo>
                    <a:pt x="828" y="300"/>
                  </a:lnTo>
                  <a:lnTo>
                    <a:pt x="834" y="306"/>
                  </a:lnTo>
                  <a:lnTo>
                    <a:pt x="840" y="306"/>
                  </a:lnTo>
                  <a:lnTo>
                    <a:pt x="846" y="312"/>
                  </a:lnTo>
                  <a:lnTo>
                    <a:pt x="852" y="318"/>
                  </a:lnTo>
                  <a:lnTo>
                    <a:pt x="858" y="324"/>
                  </a:lnTo>
                  <a:lnTo>
                    <a:pt x="864" y="324"/>
                  </a:lnTo>
                  <a:lnTo>
                    <a:pt x="870" y="330"/>
                  </a:lnTo>
                  <a:lnTo>
                    <a:pt x="876" y="330"/>
                  </a:lnTo>
                  <a:lnTo>
                    <a:pt x="882" y="336"/>
                  </a:lnTo>
                  <a:lnTo>
                    <a:pt x="888" y="336"/>
                  </a:lnTo>
                  <a:lnTo>
                    <a:pt x="894" y="336"/>
                  </a:lnTo>
                  <a:lnTo>
                    <a:pt x="900" y="342"/>
                  </a:lnTo>
                  <a:lnTo>
                    <a:pt x="906" y="342"/>
                  </a:lnTo>
                  <a:lnTo>
                    <a:pt x="912" y="348"/>
                  </a:lnTo>
                  <a:lnTo>
                    <a:pt x="918" y="348"/>
                  </a:lnTo>
                  <a:lnTo>
                    <a:pt x="924" y="348"/>
                  </a:lnTo>
                  <a:lnTo>
                    <a:pt x="930" y="354"/>
                  </a:lnTo>
                  <a:lnTo>
                    <a:pt x="936" y="354"/>
                  </a:lnTo>
                  <a:lnTo>
                    <a:pt x="942" y="354"/>
                  </a:lnTo>
                  <a:lnTo>
                    <a:pt x="948" y="360"/>
                  </a:lnTo>
                  <a:lnTo>
                    <a:pt x="954" y="360"/>
                  </a:lnTo>
                  <a:lnTo>
                    <a:pt x="960" y="360"/>
                  </a:lnTo>
                  <a:lnTo>
                    <a:pt x="966" y="360"/>
                  </a:lnTo>
                  <a:lnTo>
                    <a:pt x="972" y="366"/>
                  </a:lnTo>
                  <a:lnTo>
                    <a:pt x="978" y="366"/>
                  </a:lnTo>
                  <a:lnTo>
                    <a:pt x="984" y="366"/>
                  </a:lnTo>
                  <a:lnTo>
                    <a:pt x="990" y="366"/>
                  </a:lnTo>
                  <a:lnTo>
                    <a:pt x="996" y="366"/>
                  </a:lnTo>
                  <a:lnTo>
                    <a:pt x="1002" y="366"/>
                  </a:lnTo>
                  <a:lnTo>
                    <a:pt x="1008" y="372"/>
                  </a:lnTo>
                  <a:lnTo>
                    <a:pt x="1014" y="372"/>
                  </a:lnTo>
                  <a:lnTo>
                    <a:pt x="1026" y="372"/>
                  </a:lnTo>
                  <a:lnTo>
                    <a:pt x="1032" y="372"/>
                  </a:lnTo>
                  <a:lnTo>
                    <a:pt x="1038" y="372"/>
                  </a:lnTo>
                  <a:lnTo>
                    <a:pt x="1044" y="372"/>
                  </a:lnTo>
                  <a:lnTo>
                    <a:pt x="1044" y="105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" name="Freeform 5"/>
            <p:cNvSpPr/>
            <p:nvPr/>
          </p:nvSpPr>
          <p:spPr bwMode="auto">
            <a:xfrm>
              <a:off x="2880" y="2489"/>
              <a:ext cx="1044" cy="1050"/>
            </a:xfrm>
            <a:custGeom>
              <a:avLst/>
              <a:gdLst>
                <a:gd name="T0" fmla="*/ 1044 w 1044"/>
                <a:gd name="T1" fmla="*/ 36 h 1050"/>
                <a:gd name="T2" fmla="*/ 1038 w 1044"/>
                <a:gd name="T3" fmla="*/ 90 h 1050"/>
                <a:gd name="T4" fmla="*/ 1032 w 1044"/>
                <a:gd name="T5" fmla="*/ 150 h 1050"/>
                <a:gd name="T6" fmla="*/ 1026 w 1044"/>
                <a:gd name="T7" fmla="*/ 204 h 1050"/>
                <a:gd name="T8" fmla="*/ 1014 w 1044"/>
                <a:gd name="T9" fmla="*/ 252 h 1050"/>
                <a:gd name="T10" fmla="*/ 996 w 1044"/>
                <a:gd name="T11" fmla="*/ 306 h 1050"/>
                <a:gd name="T12" fmla="*/ 978 w 1044"/>
                <a:gd name="T13" fmla="*/ 360 h 1050"/>
                <a:gd name="T14" fmla="*/ 960 w 1044"/>
                <a:gd name="T15" fmla="*/ 408 h 1050"/>
                <a:gd name="T16" fmla="*/ 936 w 1044"/>
                <a:gd name="T17" fmla="*/ 462 h 1050"/>
                <a:gd name="T18" fmla="*/ 912 w 1044"/>
                <a:gd name="T19" fmla="*/ 510 h 1050"/>
                <a:gd name="T20" fmla="*/ 882 w 1044"/>
                <a:gd name="T21" fmla="*/ 558 h 1050"/>
                <a:gd name="T22" fmla="*/ 852 w 1044"/>
                <a:gd name="T23" fmla="*/ 600 h 1050"/>
                <a:gd name="T24" fmla="*/ 822 w 1044"/>
                <a:gd name="T25" fmla="*/ 648 h 1050"/>
                <a:gd name="T26" fmla="*/ 786 w 1044"/>
                <a:gd name="T27" fmla="*/ 690 h 1050"/>
                <a:gd name="T28" fmla="*/ 750 w 1044"/>
                <a:gd name="T29" fmla="*/ 726 h 1050"/>
                <a:gd name="T30" fmla="*/ 708 w 1044"/>
                <a:gd name="T31" fmla="*/ 768 h 1050"/>
                <a:gd name="T32" fmla="*/ 672 w 1044"/>
                <a:gd name="T33" fmla="*/ 804 h 1050"/>
                <a:gd name="T34" fmla="*/ 624 w 1044"/>
                <a:gd name="T35" fmla="*/ 840 h 1050"/>
                <a:gd name="T36" fmla="*/ 582 w 1044"/>
                <a:gd name="T37" fmla="*/ 870 h 1050"/>
                <a:gd name="T38" fmla="*/ 534 w 1044"/>
                <a:gd name="T39" fmla="*/ 900 h 1050"/>
                <a:gd name="T40" fmla="*/ 486 w 1044"/>
                <a:gd name="T41" fmla="*/ 924 h 1050"/>
                <a:gd name="T42" fmla="*/ 438 w 1044"/>
                <a:gd name="T43" fmla="*/ 948 h 1050"/>
                <a:gd name="T44" fmla="*/ 390 w 1044"/>
                <a:gd name="T45" fmla="*/ 972 h 1050"/>
                <a:gd name="T46" fmla="*/ 336 w 1044"/>
                <a:gd name="T47" fmla="*/ 990 h 1050"/>
                <a:gd name="T48" fmla="*/ 288 w 1044"/>
                <a:gd name="T49" fmla="*/ 1008 h 1050"/>
                <a:gd name="T50" fmla="*/ 234 w 1044"/>
                <a:gd name="T51" fmla="*/ 1020 h 1050"/>
                <a:gd name="T52" fmla="*/ 180 w 1044"/>
                <a:gd name="T53" fmla="*/ 1032 h 1050"/>
                <a:gd name="T54" fmla="*/ 126 w 1044"/>
                <a:gd name="T55" fmla="*/ 1038 h 1050"/>
                <a:gd name="T56" fmla="*/ 72 w 1044"/>
                <a:gd name="T57" fmla="*/ 1044 h 1050"/>
                <a:gd name="T58" fmla="*/ 18 w 1044"/>
                <a:gd name="T59" fmla="*/ 1050 h 1050"/>
                <a:gd name="T60" fmla="*/ 6 w 1044"/>
                <a:gd name="T61" fmla="*/ 372 h 1050"/>
                <a:gd name="T62" fmla="*/ 24 w 1044"/>
                <a:gd name="T63" fmla="*/ 372 h 1050"/>
                <a:gd name="T64" fmla="*/ 42 w 1044"/>
                <a:gd name="T65" fmla="*/ 366 h 1050"/>
                <a:gd name="T66" fmla="*/ 60 w 1044"/>
                <a:gd name="T67" fmla="*/ 366 h 1050"/>
                <a:gd name="T68" fmla="*/ 78 w 1044"/>
                <a:gd name="T69" fmla="*/ 360 h 1050"/>
                <a:gd name="T70" fmla="*/ 102 w 1044"/>
                <a:gd name="T71" fmla="*/ 354 h 1050"/>
                <a:gd name="T72" fmla="*/ 120 w 1044"/>
                <a:gd name="T73" fmla="*/ 348 h 1050"/>
                <a:gd name="T74" fmla="*/ 138 w 1044"/>
                <a:gd name="T75" fmla="*/ 342 h 1050"/>
                <a:gd name="T76" fmla="*/ 156 w 1044"/>
                <a:gd name="T77" fmla="*/ 336 h 1050"/>
                <a:gd name="T78" fmla="*/ 168 w 1044"/>
                <a:gd name="T79" fmla="*/ 330 h 1050"/>
                <a:gd name="T80" fmla="*/ 186 w 1044"/>
                <a:gd name="T81" fmla="*/ 318 h 1050"/>
                <a:gd name="T82" fmla="*/ 204 w 1044"/>
                <a:gd name="T83" fmla="*/ 306 h 1050"/>
                <a:gd name="T84" fmla="*/ 216 w 1044"/>
                <a:gd name="T85" fmla="*/ 294 h 1050"/>
                <a:gd name="T86" fmla="*/ 234 w 1044"/>
                <a:gd name="T87" fmla="*/ 282 h 1050"/>
                <a:gd name="T88" fmla="*/ 246 w 1044"/>
                <a:gd name="T89" fmla="*/ 270 h 1050"/>
                <a:gd name="T90" fmla="*/ 264 w 1044"/>
                <a:gd name="T91" fmla="*/ 258 h 1050"/>
                <a:gd name="T92" fmla="*/ 276 w 1044"/>
                <a:gd name="T93" fmla="*/ 246 h 1050"/>
                <a:gd name="T94" fmla="*/ 288 w 1044"/>
                <a:gd name="T95" fmla="*/ 228 h 1050"/>
                <a:gd name="T96" fmla="*/ 300 w 1044"/>
                <a:gd name="T97" fmla="*/ 216 h 1050"/>
                <a:gd name="T98" fmla="*/ 306 w 1044"/>
                <a:gd name="T99" fmla="*/ 198 h 1050"/>
                <a:gd name="T100" fmla="*/ 318 w 1044"/>
                <a:gd name="T101" fmla="*/ 180 h 1050"/>
                <a:gd name="T102" fmla="*/ 330 w 1044"/>
                <a:gd name="T103" fmla="*/ 162 h 1050"/>
                <a:gd name="T104" fmla="*/ 336 w 1044"/>
                <a:gd name="T105" fmla="*/ 144 h 1050"/>
                <a:gd name="T106" fmla="*/ 342 w 1044"/>
                <a:gd name="T107" fmla="*/ 126 h 1050"/>
                <a:gd name="T108" fmla="*/ 348 w 1044"/>
                <a:gd name="T109" fmla="*/ 108 h 1050"/>
                <a:gd name="T110" fmla="*/ 354 w 1044"/>
                <a:gd name="T111" fmla="*/ 90 h 1050"/>
                <a:gd name="T112" fmla="*/ 360 w 1044"/>
                <a:gd name="T113" fmla="*/ 72 h 1050"/>
                <a:gd name="T114" fmla="*/ 360 w 1044"/>
                <a:gd name="T115" fmla="*/ 54 h 1050"/>
                <a:gd name="T116" fmla="*/ 366 w 1044"/>
                <a:gd name="T117" fmla="*/ 36 h 1050"/>
                <a:gd name="T118" fmla="*/ 366 w 1044"/>
                <a:gd name="T119" fmla="*/ 12 h 1050"/>
                <a:gd name="T120" fmla="*/ 1044 w 1044"/>
                <a:gd name="T121" fmla="*/ 0 h 105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44"/>
                <a:gd name="T184" fmla="*/ 0 h 1050"/>
                <a:gd name="T185" fmla="*/ 1044 w 1044"/>
                <a:gd name="T186" fmla="*/ 1050 h 105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44" h="1050">
                  <a:moveTo>
                    <a:pt x="1044" y="0"/>
                  </a:moveTo>
                  <a:lnTo>
                    <a:pt x="1044" y="18"/>
                  </a:lnTo>
                  <a:lnTo>
                    <a:pt x="1044" y="36"/>
                  </a:lnTo>
                  <a:lnTo>
                    <a:pt x="1044" y="54"/>
                  </a:lnTo>
                  <a:lnTo>
                    <a:pt x="1038" y="72"/>
                  </a:lnTo>
                  <a:lnTo>
                    <a:pt x="1038" y="90"/>
                  </a:lnTo>
                  <a:lnTo>
                    <a:pt x="1038" y="108"/>
                  </a:lnTo>
                  <a:lnTo>
                    <a:pt x="1032" y="132"/>
                  </a:lnTo>
                  <a:lnTo>
                    <a:pt x="1032" y="150"/>
                  </a:lnTo>
                  <a:lnTo>
                    <a:pt x="1032" y="168"/>
                  </a:lnTo>
                  <a:lnTo>
                    <a:pt x="1026" y="186"/>
                  </a:lnTo>
                  <a:lnTo>
                    <a:pt x="1026" y="204"/>
                  </a:lnTo>
                  <a:lnTo>
                    <a:pt x="1020" y="222"/>
                  </a:lnTo>
                  <a:lnTo>
                    <a:pt x="1014" y="240"/>
                  </a:lnTo>
                  <a:lnTo>
                    <a:pt x="1014" y="252"/>
                  </a:lnTo>
                  <a:lnTo>
                    <a:pt x="1008" y="270"/>
                  </a:lnTo>
                  <a:lnTo>
                    <a:pt x="1002" y="288"/>
                  </a:lnTo>
                  <a:lnTo>
                    <a:pt x="996" y="306"/>
                  </a:lnTo>
                  <a:lnTo>
                    <a:pt x="990" y="324"/>
                  </a:lnTo>
                  <a:lnTo>
                    <a:pt x="984" y="342"/>
                  </a:lnTo>
                  <a:lnTo>
                    <a:pt x="978" y="360"/>
                  </a:lnTo>
                  <a:lnTo>
                    <a:pt x="972" y="378"/>
                  </a:lnTo>
                  <a:lnTo>
                    <a:pt x="966" y="396"/>
                  </a:lnTo>
                  <a:lnTo>
                    <a:pt x="960" y="408"/>
                  </a:lnTo>
                  <a:lnTo>
                    <a:pt x="954" y="426"/>
                  </a:lnTo>
                  <a:lnTo>
                    <a:pt x="942" y="444"/>
                  </a:lnTo>
                  <a:lnTo>
                    <a:pt x="936" y="462"/>
                  </a:lnTo>
                  <a:lnTo>
                    <a:pt x="930" y="474"/>
                  </a:lnTo>
                  <a:lnTo>
                    <a:pt x="918" y="492"/>
                  </a:lnTo>
                  <a:lnTo>
                    <a:pt x="912" y="510"/>
                  </a:lnTo>
                  <a:lnTo>
                    <a:pt x="900" y="528"/>
                  </a:lnTo>
                  <a:lnTo>
                    <a:pt x="894" y="540"/>
                  </a:lnTo>
                  <a:lnTo>
                    <a:pt x="882" y="558"/>
                  </a:lnTo>
                  <a:lnTo>
                    <a:pt x="876" y="570"/>
                  </a:lnTo>
                  <a:lnTo>
                    <a:pt x="864" y="588"/>
                  </a:lnTo>
                  <a:lnTo>
                    <a:pt x="852" y="600"/>
                  </a:lnTo>
                  <a:lnTo>
                    <a:pt x="846" y="618"/>
                  </a:lnTo>
                  <a:lnTo>
                    <a:pt x="834" y="630"/>
                  </a:lnTo>
                  <a:lnTo>
                    <a:pt x="822" y="648"/>
                  </a:lnTo>
                  <a:lnTo>
                    <a:pt x="810" y="660"/>
                  </a:lnTo>
                  <a:lnTo>
                    <a:pt x="798" y="672"/>
                  </a:lnTo>
                  <a:lnTo>
                    <a:pt x="786" y="690"/>
                  </a:lnTo>
                  <a:lnTo>
                    <a:pt x="774" y="702"/>
                  </a:lnTo>
                  <a:lnTo>
                    <a:pt x="762" y="714"/>
                  </a:lnTo>
                  <a:lnTo>
                    <a:pt x="750" y="726"/>
                  </a:lnTo>
                  <a:lnTo>
                    <a:pt x="738" y="744"/>
                  </a:lnTo>
                  <a:lnTo>
                    <a:pt x="726" y="756"/>
                  </a:lnTo>
                  <a:lnTo>
                    <a:pt x="708" y="768"/>
                  </a:lnTo>
                  <a:lnTo>
                    <a:pt x="696" y="780"/>
                  </a:lnTo>
                  <a:lnTo>
                    <a:pt x="684" y="792"/>
                  </a:lnTo>
                  <a:lnTo>
                    <a:pt x="672" y="804"/>
                  </a:lnTo>
                  <a:lnTo>
                    <a:pt x="654" y="816"/>
                  </a:lnTo>
                  <a:lnTo>
                    <a:pt x="642" y="828"/>
                  </a:lnTo>
                  <a:lnTo>
                    <a:pt x="624" y="840"/>
                  </a:lnTo>
                  <a:lnTo>
                    <a:pt x="612" y="846"/>
                  </a:lnTo>
                  <a:lnTo>
                    <a:pt x="600" y="858"/>
                  </a:lnTo>
                  <a:lnTo>
                    <a:pt x="582" y="870"/>
                  </a:lnTo>
                  <a:lnTo>
                    <a:pt x="570" y="882"/>
                  </a:lnTo>
                  <a:lnTo>
                    <a:pt x="552" y="888"/>
                  </a:lnTo>
                  <a:lnTo>
                    <a:pt x="534" y="900"/>
                  </a:lnTo>
                  <a:lnTo>
                    <a:pt x="522" y="906"/>
                  </a:lnTo>
                  <a:lnTo>
                    <a:pt x="504" y="918"/>
                  </a:lnTo>
                  <a:lnTo>
                    <a:pt x="486" y="924"/>
                  </a:lnTo>
                  <a:lnTo>
                    <a:pt x="474" y="936"/>
                  </a:lnTo>
                  <a:lnTo>
                    <a:pt x="456" y="942"/>
                  </a:lnTo>
                  <a:lnTo>
                    <a:pt x="438" y="948"/>
                  </a:lnTo>
                  <a:lnTo>
                    <a:pt x="426" y="960"/>
                  </a:lnTo>
                  <a:lnTo>
                    <a:pt x="408" y="966"/>
                  </a:lnTo>
                  <a:lnTo>
                    <a:pt x="390" y="972"/>
                  </a:lnTo>
                  <a:lnTo>
                    <a:pt x="372" y="978"/>
                  </a:lnTo>
                  <a:lnTo>
                    <a:pt x="354" y="984"/>
                  </a:lnTo>
                  <a:lnTo>
                    <a:pt x="336" y="990"/>
                  </a:lnTo>
                  <a:lnTo>
                    <a:pt x="324" y="996"/>
                  </a:lnTo>
                  <a:lnTo>
                    <a:pt x="306" y="1002"/>
                  </a:lnTo>
                  <a:lnTo>
                    <a:pt x="288" y="1008"/>
                  </a:lnTo>
                  <a:lnTo>
                    <a:pt x="270" y="1014"/>
                  </a:lnTo>
                  <a:lnTo>
                    <a:pt x="252" y="1020"/>
                  </a:lnTo>
                  <a:lnTo>
                    <a:pt x="234" y="1020"/>
                  </a:lnTo>
                  <a:lnTo>
                    <a:pt x="216" y="1026"/>
                  </a:lnTo>
                  <a:lnTo>
                    <a:pt x="198" y="1032"/>
                  </a:lnTo>
                  <a:lnTo>
                    <a:pt x="180" y="1032"/>
                  </a:lnTo>
                  <a:lnTo>
                    <a:pt x="162" y="1038"/>
                  </a:lnTo>
                  <a:lnTo>
                    <a:pt x="144" y="1038"/>
                  </a:lnTo>
                  <a:lnTo>
                    <a:pt x="126" y="1038"/>
                  </a:lnTo>
                  <a:lnTo>
                    <a:pt x="108" y="1044"/>
                  </a:lnTo>
                  <a:lnTo>
                    <a:pt x="90" y="1044"/>
                  </a:lnTo>
                  <a:lnTo>
                    <a:pt x="72" y="1044"/>
                  </a:lnTo>
                  <a:lnTo>
                    <a:pt x="54" y="1050"/>
                  </a:lnTo>
                  <a:lnTo>
                    <a:pt x="36" y="1050"/>
                  </a:lnTo>
                  <a:lnTo>
                    <a:pt x="18" y="1050"/>
                  </a:lnTo>
                  <a:lnTo>
                    <a:pt x="0" y="1050"/>
                  </a:lnTo>
                  <a:lnTo>
                    <a:pt x="0" y="372"/>
                  </a:lnTo>
                  <a:lnTo>
                    <a:pt x="6" y="372"/>
                  </a:lnTo>
                  <a:lnTo>
                    <a:pt x="12" y="372"/>
                  </a:lnTo>
                  <a:lnTo>
                    <a:pt x="18" y="372"/>
                  </a:lnTo>
                  <a:lnTo>
                    <a:pt x="24" y="372"/>
                  </a:lnTo>
                  <a:lnTo>
                    <a:pt x="30" y="372"/>
                  </a:lnTo>
                  <a:lnTo>
                    <a:pt x="36" y="366"/>
                  </a:lnTo>
                  <a:lnTo>
                    <a:pt x="42" y="366"/>
                  </a:lnTo>
                  <a:lnTo>
                    <a:pt x="48" y="366"/>
                  </a:lnTo>
                  <a:lnTo>
                    <a:pt x="54" y="366"/>
                  </a:lnTo>
                  <a:lnTo>
                    <a:pt x="60" y="366"/>
                  </a:lnTo>
                  <a:lnTo>
                    <a:pt x="66" y="366"/>
                  </a:lnTo>
                  <a:lnTo>
                    <a:pt x="72" y="360"/>
                  </a:lnTo>
                  <a:lnTo>
                    <a:pt x="78" y="360"/>
                  </a:lnTo>
                  <a:lnTo>
                    <a:pt x="90" y="360"/>
                  </a:lnTo>
                  <a:lnTo>
                    <a:pt x="96" y="360"/>
                  </a:lnTo>
                  <a:lnTo>
                    <a:pt x="102" y="354"/>
                  </a:lnTo>
                  <a:lnTo>
                    <a:pt x="108" y="354"/>
                  </a:lnTo>
                  <a:lnTo>
                    <a:pt x="114" y="354"/>
                  </a:lnTo>
                  <a:lnTo>
                    <a:pt x="120" y="348"/>
                  </a:lnTo>
                  <a:lnTo>
                    <a:pt x="126" y="348"/>
                  </a:lnTo>
                  <a:lnTo>
                    <a:pt x="132" y="348"/>
                  </a:lnTo>
                  <a:lnTo>
                    <a:pt x="138" y="342"/>
                  </a:lnTo>
                  <a:lnTo>
                    <a:pt x="144" y="342"/>
                  </a:lnTo>
                  <a:lnTo>
                    <a:pt x="150" y="336"/>
                  </a:lnTo>
                  <a:lnTo>
                    <a:pt x="156" y="336"/>
                  </a:lnTo>
                  <a:lnTo>
                    <a:pt x="162" y="330"/>
                  </a:lnTo>
                  <a:lnTo>
                    <a:pt x="168" y="330"/>
                  </a:lnTo>
                  <a:lnTo>
                    <a:pt x="174" y="324"/>
                  </a:lnTo>
                  <a:lnTo>
                    <a:pt x="180" y="324"/>
                  </a:lnTo>
                  <a:lnTo>
                    <a:pt x="186" y="318"/>
                  </a:lnTo>
                  <a:lnTo>
                    <a:pt x="192" y="312"/>
                  </a:lnTo>
                  <a:lnTo>
                    <a:pt x="198" y="312"/>
                  </a:lnTo>
                  <a:lnTo>
                    <a:pt x="204" y="306"/>
                  </a:lnTo>
                  <a:lnTo>
                    <a:pt x="210" y="306"/>
                  </a:lnTo>
                  <a:lnTo>
                    <a:pt x="216" y="300"/>
                  </a:lnTo>
                  <a:lnTo>
                    <a:pt x="216" y="294"/>
                  </a:lnTo>
                  <a:lnTo>
                    <a:pt x="222" y="294"/>
                  </a:lnTo>
                  <a:lnTo>
                    <a:pt x="228" y="288"/>
                  </a:lnTo>
                  <a:lnTo>
                    <a:pt x="234" y="282"/>
                  </a:lnTo>
                  <a:lnTo>
                    <a:pt x="240" y="282"/>
                  </a:lnTo>
                  <a:lnTo>
                    <a:pt x="246" y="276"/>
                  </a:lnTo>
                  <a:lnTo>
                    <a:pt x="246" y="270"/>
                  </a:lnTo>
                  <a:lnTo>
                    <a:pt x="252" y="264"/>
                  </a:lnTo>
                  <a:lnTo>
                    <a:pt x="258" y="264"/>
                  </a:lnTo>
                  <a:lnTo>
                    <a:pt x="264" y="258"/>
                  </a:lnTo>
                  <a:lnTo>
                    <a:pt x="264" y="252"/>
                  </a:lnTo>
                  <a:lnTo>
                    <a:pt x="270" y="246"/>
                  </a:lnTo>
                  <a:lnTo>
                    <a:pt x="276" y="246"/>
                  </a:lnTo>
                  <a:lnTo>
                    <a:pt x="276" y="240"/>
                  </a:lnTo>
                  <a:lnTo>
                    <a:pt x="282" y="234"/>
                  </a:lnTo>
                  <a:lnTo>
                    <a:pt x="288" y="228"/>
                  </a:lnTo>
                  <a:lnTo>
                    <a:pt x="288" y="222"/>
                  </a:lnTo>
                  <a:lnTo>
                    <a:pt x="294" y="216"/>
                  </a:lnTo>
                  <a:lnTo>
                    <a:pt x="300" y="216"/>
                  </a:lnTo>
                  <a:lnTo>
                    <a:pt x="300" y="210"/>
                  </a:lnTo>
                  <a:lnTo>
                    <a:pt x="306" y="204"/>
                  </a:lnTo>
                  <a:lnTo>
                    <a:pt x="306" y="198"/>
                  </a:lnTo>
                  <a:lnTo>
                    <a:pt x="312" y="192"/>
                  </a:lnTo>
                  <a:lnTo>
                    <a:pt x="318" y="186"/>
                  </a:lnTo>
                  <a:lnTo>
                    <a:pt x="318" y="180"/>
                  </a:lnTo>
                  <a:lnTo>
                    <a:pt x="324" y="174"/>
                  </a:lnTo>
                  <a:lnTo>
                    <a:pt x="324" y="168"/>
                  </a:lnTo>
                  <a:lnTo>
                    <a:pt x="330" y="162"/>
                  </a:lnTo>
                  <a:lnTo>
                    <a:pt x="330" y="156"/>
                  </a:lnTo>
                  <a:lnTo>
                    <a:pt x="330" y="150"/>
                  </a:lnTo>
                  <a:lnTo>
                    <a:pt x="336" y="144"/>
                  </a:lnTo>
                  <a:lnTo>
                    <a:pt x="336" y="138"/>
                  </a:lnTo>
                  <a:lnTo>
                    <a:pt x="342" y="132"/>
                  </a:lnTo>
                  <a:lnTo>
                    <a:pt x="342" y="126"/>
                  </a:lnTo>
                  <a:lnTo>
                    <a:pt x="342" y="120"/>
                  </a:lnTo>
                  <a:lnTo>
                    <a:pt x="348" y="114"/>
                  </a:lnTo>
                  <a:lnTo>
                    <a:pt x="348" y="108"/>
                  </a:lnTo>
                  <a:lnTo>
                    <a:pt x="348" y="102"/>
                  </a:lnTo>
                  <a:lnTo>
                    <a:pt x="354" y="96"/>
                  </a:lnTo>
                  <a:lnTo>
                    <a:pt x="354" y="90"/>
                  </a:lnTo>
                  <a:lnTo>
                    <a:pt x="354" y="84"/>
                  </a:lnTo>
                  <a:lnTo>
                    <a:pt x="354" y="78"/>
                  </a:lnTo>
                  <a:lnTo>
                    <a:pt x="360" y="72"/>
                  </a:lnTo>
                  <a:lnTo>
                    <a:pt x="360" y="66"/>
                  </a:lnTo>
                  <a:lnTo>
                    <a:pt x="360" y="60"/>
                  </a:lnTo>
                  <a:lnTo>
                    <a:pt x="360" y="54"/>
                  </a:lnTo>
                  <a:lnTo>
                    <a:pt x="360" y="48"/>
                  </a:lnTo>
                  <a:lnTo>
                    <a:pt x="360" y="42"/>
                  </a:lnTo>
                  <a:lnTo>
                    <a:pt x="366" y="36"/>
                  </a:lnTo>
                  <a:lnTo>
                    <a:pt x="366" y="30"/>
                  </a:lnTo>
                  <a:lnTo>
                    <a:pt x="366" y="18"/>
                  </a:lnTo>
                  <a:lnTo>
                    <a:pt x="366" y="12"/>
                  </a:lnTo>
                  <a:lnTo>
                    <a:pt x="366" y="6"/>
                  </a:lnTo>
                  <a:lnTo>
                    <a:pt x="366" y="0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Freeform 4"/>
            <p:cNvSpPr/>
            <p:nvPr/>
          </p:nvSpPr>
          <p:spPr bwMode="auto">
            <a:xfrm>
              <a:off x="2888" y="1453"/>
              <a:ext cx="1044" cy="1044"/>
            </a:xfrm>
            <a:custGeom>
              <a:avLst/>
              <a:gdLst>
                <a:gd name="T0" fmla="*/ 36 w 1044"/>
                <a:gd name="T1" fmla="*/ 0 h 1044"/>
                <a:gd name="T2" fmla="*/ 90 w 1044"/>
                <a:gd name="T3" fmla="*/ 0 h 1044"/>
                <a:gd name="T4" fmla="*/ 144 w 1044"/>
                <a:gd name="T5" fmla="*/ 6 h 1044"/>
                <a:gd name="T6" fmla="*/ 198 w 1044"/>
                <a:gd name="T7" fmla="*/ 18 h 1044"/>
                <a:gd name="T8" fmla="*/ 252 w 1044"/>
                <a:gd name="T9" fmla="*/ 30 h 1044"/>
                <a:gd name="T10" fmla="*/ 306 w 1044"/>
                <a:gd name="T11" fmla="*/ 42 h 1044"/>
                <a:gd name="T12" fmla="*/ 354 w 1044"/>
                <a:gd name="T13" fmla="*/ 60 h 1044"/>
                <a:gd name="T14" fmla="*/ 408 w 1044"/>
                <a:gd name="T15" fmla="*/ 84 h 1044"/>
                <a:gd name="T16" fmla="*/ 456 w 1044"/>
                <a:gd name="T17" fmla="*/ 102 h 1044"/>
                <a:gd name="T18" fmla="*/ 504 w 1044"/>
                <a:gd name="T19" fmla="*/ 132 h 1044"/>
                <a:gd name="T20" fmla="*/ 552 w 1044"/>
                <a:gd name="T21" fmla="*/ 156 h 1044"/>
                <a:gd name="T22" fmla="*/ 600 w 1044"/>
                <a:gd name="T23" fmla="*/ 186 h 1044"/>
                <a:gd name="T24" fmla="*/ 642 w 1044"/>
                <a:gd name="T25" fmla="*/ 222 h 1044"/>
                <a:gd name="T26" fmla="*/ 684 w 1044"/>
                <a:gd name="T27" fmla="*/ 258 h 1044"/>
                <a:gd name="T28" fmla="*/ 726 w 1044"/>
                <a:gd name="T29" fmla="*/ 294 h 1044"/>
                <a:gd name="T30" fmla="*/ 762 w 1044"/>
                <a:gd name="T31" fmla="*/ 330 h 1044"/>
                <a:gd name="T32" fmla="*/ 798 w 1044"/>
                <a:gd name="T33" fmla="*/ 372 h 1044"/>
                <a:gd name="T34" fmla="*/ 834 w 1044"/>
                <a:gd name="T35" fmla="*/ 414 h 1044"/>
                <a:gd name="T36" fmla="*/ 864 w 1044"/>
                <a:gd name="T37" fmla="*/ 462 h 1044"/>
                <a:gd name="T38" fmla="*/ 894 w 1044"/>
                <a:gd name="T39" fmla="*/ 504 h 1044"/>
                <a:gd name="T40" fmla="*/ 918 w 1044"/>
                <a:gd name="T41" fmla="*/ 552 h 1044"/>
                <a:gd name="T42" fmla="*/ 942 w 1044"/>
                <a:gd name="T43" fmla="*/ 606 h 1044"/>
                <a:gd name="T44" fmla="*/ 966 w 1044"/>
                <a:gd name="T45" fmla="*/ 654 h 1044"/>
                <a:gd name="T46" fmla="*/ 984 w 1044"/>
                <a:gd name="T47" fmla="*/ 702 h 1044"/>
                <a:gd name="T48" fmla="*/ 1002 w 1044"/>
                <a:gd name="T49" fmla="*/ 756 h 1044"/>
                <a:gd name="T50" fmla="*/ 1014 w 1044"/>
                <a:gd name="T51" fmla="*/ 810 h 1044"/>
                <a:gd name="T52" fmla="*/ 1026 w 1044"/>
                <a:gd name="T53" fmla="*/ 864 h 1044"/>
                <a:gd name="T54" fmla="*/ 1032 w 1044"/>
                <a:gd name="T55" fmla="*/ 918 h 1044"/>
                <a:gd name="T56" fmla="*/ 1038 w 1044"/>
                <a:gd name="T57" fmla="*/ 972 h 1044"/>
                <a:gd name="T58" fmla="*/ 1044 w 1044"/>
                <a:gd name="T59" fmla="*/ 1026 h 1044"/>
                <a:gd name="T60" fmla="*/ 366 w 1044"/>
                <a:gd name="T61" fmla="*/ 1038 h 1044"/>
                <a:gd name="T62" fmla="*/ 366 w 1044"/>
                <a:gd name="T63" fmla="*/ 1020 h 1044"/>
                <a:gd name="T64" fmla="*/ 360 w 1044"/>
                <a:gd name="T65" fmla="*/ 1002 h 1044"/>
                <a:gd name="T66" fmla="*/ 360 w 1044"/>
                <a:gd name="T67" fmla="*/ 984 h 1044"/>
                <a:gd name="T68" fmla="*/ 354 w 1044"/>
                <a:gd name="T69" fmla="*/ 960 h 1044"/>
                <a:gd name="T70" fmla="*/ 348 w 1044"/>
                <a:gd name="T71" fmla="*/ 942 h 1044"/>
                <a:gd name="T72" fmla="*/ 342 w 1044"/>
                <a:gd name="T73" fmla="*/ 924 h 1044"/>
                <a:gd name="T74" fmla="*/ 336 w 1044"/>
                <a:gd name="T75" fmla="*/ 906 h 1044"/>
                <a:gd name="T76" fmla="*/ 330 w 1044"/>
                <a:gd name="T77" fmla="*/ 888 h 1044"/>
                <a:gd name="T78" fmla="*/ 324 w 1044"/>
                <a:gd name="T79" fmla="*/ 870 h 1044"/>
                <a:gd name="T80" fmla="*/ 312 w 1044"/>
                <a:gd name="T81" fmla="*/ 858 h 1044"/>
                <a:gd name="T82" fmla="*/ 300 w 1044"/>
                <a:gd name="T83" fmla="*/ 840 h 1044"/>
                <a:gd name="T84" fmla="*/ 288 w 1044"/>
                <a:gd name="T85" fmla="*/ 822 h 1044"/>
                <a:gd name="T86" fmla="*/ 276 w 1044"/>
                <a:gd name="T87" fmla="*/ 810 h 1044"/>
                <a:gd name="T88" fmla="*/ 264 w 1044"/>
                <a:gd name="T89" fmla="*/ 792 h 1044"/>
                <a:gd name="T90" fmla="*/ 252 w 1044"/>
                <a:gd name="T91" fmla="*/ 780 h 1044"/>
                <a:gd name="T92" fmla="*/ 240 w 1044"/>
                <a:gd name="T93" fmla="*/ 768 h 1044"/>
                <a:gd name="T94" fmla="*/ 222 w 1044"/>
                <a:gd name="T95" fmla="*/ 756 h 1044"/>
                <a:gd name="T96" fmla="*/ 210 w 1044"/>
                <a:gd name="T97" fmla="*/ 744 h 1044"/>
                <a:gd name="T98" fmla="*/ 192 w 1044"/>
                <a:gd name="T99" fmla="*/ 732 h 1044"/>
                <a:gd name="T100" fmla="*/ 174 w 1044"/>
                <a:gd name="T101" fmla="*/ 720 h 1044"/>
                <a:gd name="T102" fmla="*/ 156 w 1044"/>
                <a:gd name="T103" fmla="*/ 714 h 1044"/>
                <a:gd name="T104" fmla="*/ 144 w 1044"/>
                <a:gd name="T105" fmla="*/ 708 h 1044"/>
                <a:gd name="T106" fmla="*/ 126 w 1044"/>
                <a:gd name="T107" fmla="*/ 696 h 1044"/>
                <a:gd name="T108" fmla="*/ 108 w 1044"/>
                <a:gd name="T109" fmla="*/ 690 h 1044"/>
                <a:gd name="T110" fmla="*/ 90 w 1044"/>
                <a:gd name="T111" fmla="*/ 690 h 1044"/>
                <a:gd name="T112" fmla="*/ 66 w 1044"/>
                <a:gd name="T113" fmla="*/ 684 h 1044"/>
                <a:gd name="T114" fmla="*/ 48 w 1044"/>
                <a:gd name="T115" fmla="*/ 678 h 1044"/>
                <a:gd name="T116" fmla="*/ 30 w 1044"/>
                <a:gd name="T117" fmla="*/ 678 h 1044"/>
                <a:gd name="T118" fmla="*/ 12 w 1044"/>
                <a:gd name="T119" fmla="*/ 678 h 1044"/>
                <a:gd name="T120" fmla="*/ 0 w 1044"/>
                <a:gd name="T121" fmla="*/ 0 h 104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44"/>
                <a:gd name="T184" fmla="*/ 0 h 1044"/>
                <a:gd name="T185" fmla="*/ 1044 w 1044"/>
                <a:gd name="T186" fmla="*/ 1044 h 104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44" h="1044">
                  <a:moveTo>
                    <a:pt x="0" y="0"/>
                  </a:moveTo>
                  <a:lnTo>
                    <a:pt x="18" y="0"/>
                  </a:lnTo>
                  <a:lnTo>
                    <a:pt x="36" y="0"/>
                  </a:lnTo>
                  <a:lnTo>
                    <a:pt x="54" y="0"/>
                  </a:lnTo>
                  <a:lnTo>
                    <a:pt x="72" y="0"/>
                  </a:lnTo>
                  <a:lnTo>
                    <a:pt x="90" y="0"/>
                  </a:lnTo>
                  <a:lnTo>
                    <a:pt x="108" y="6"/>
                  </a:lnTo>
                  <a:lnTo>
                    <a:pt x="126" y="6"/>
                  </a:lnTo>
                  <a:lnTo>
                    <a:pt x="144" y="6"/>
                  </a:lnTo>
                  <a:lnTo>
                    <a:pt x="162" y="12"/>
                  </a:lnTo>
                  <a:lnTo>
                    <a:pt x="180" y="12"/>
                  </a:lnTo>
                  <a:lnTo>
                    <a:pt x="198" y="18"/>
                  </a:lnTo>
                  <a:lnTo>
                    <a:pt x="216" y="24"/>
                  </a:lnTo>
                  <a:lnTo>
                    <a:pt x="234" y="24"/>
                  </a:lnTo>
                  <a:lnTo>
                    <a:pt x="252" y="30"/>
                  </a:lnTo>
                  <a:lnTo>
                    <a:pt x="270" y="36"/>
                  </a:lnTo>
                  <a:lnTo>
                    <a:pt x="288" y="42"/>
                  </a:lnTo>
                  <a:lnTo>
                    <a:pt x="306" y="42"/>
                  </a:lnTo>
                  <a:lnTo>
                    <a:pt x="324" y="48"/>
                  </a:lnTo>
                  <a:lnTo>
                    <a:pt x="336" y="54"/>
                  </a:lnTo>
                  <a:lnTo>
                    <a:pt x="354" y="60"/>
                  </a:lnTo>
                  <a:lnTo>
                    <a:pt x="372" y="66"/>
                  </a:lnTo>
                  <a:lnTo>
                    <a:pt x="390" y="72"/>
                  </a:lnTo>
                  <a:lnTo>
                    <a:pt x="408" y="84"/>
                  </a:lnTo>
                  <a:lnTo>
                    <a:pt x="426" y="90"/>
                  </a:lnTo>
                  <a:lnTo>
                    <a:pt x="438" y="96"/>
                  </a:lnTo>
                  <a:lnTo>
                    <a:pt x="456" y="102"/>
                  </a:lnTo>
                  <a:lnTo>
                    <a:pt x="474" y="114"/>
                  </a:lnTo>
                  <a:lnTo>
                    <a:pt x="486" y="120"/>
                  </a:lnTo>
                  <a:lnTo>
                    <a:pt x="504" y="132"/>
                  </a:lnTo>
                  <a:lnTo>
                    <a:pt x="522" y="138"/>
                  </a:lnTo>
                  <a:lnTo>
                    <a:pt x="534" y="150"/>
                  </a:lnTo>
                  <a:lnTo>
                    <a:pt x="552" y="156"/>
                  </a:lnTo>
                  <a:lnTo>
                    <a:pt x="570" y="168"/>
                  </a:lnTo>
                  <a:lnTo>
                    <a:pt x="582" y="180"/>
                  </a:lnTo>
                  <a:lnTo>
                    <a:pt x="600" y="186"/>
                  </a:lnTo>
                  <a:lnTo>
                    <a:pt x="612" y="198"/>
                  </a:lnTo>
                  <a:lnTo>
                    <a:pt x="624" y="210"/>
                  </a:lnTo>
                  <a:lnTo>
                    <a:pt x="642" y="222"/>
                  </a:lnTo>
                  <a:lnTo>
                    <a:pt x="654" y="234"/>
                  </a:lnTo>
                  <a:lnTo>
                    <a:pt x="672" y="246"/>
                  </a:lnTo>
                  <a:lnTo>
                    <a:pt x="684" y="258"/>
                  </a:lnTo>
                  <a:lnTo>
                    <a:pt x="696" y="270"/>
                  </a:lnTo>
                  <a:lnTo>
                    <a:pt x="708" y="282"/>
                  </a:lnTo>
                  <a:lnTo>
                    <a:pt x="726" y="294"/>
                  </a:lnTo>
                  <a:lnTo>
                    <a:pt x="738" y="306"/>
                  </a:lnTo>
                  <a:lnTo>
                    <a:pt x="750" y="318"/>
                  </a:lnTo>
                  <a:lnTo>
                    <a:pt x="762" y="330"/>
                  </a:lnTo>
                  <a:lnTo>
                    <a:pt x="774" y="342"/>
                  </a:lnTo>
                  <a:lnTo>
                    <a:pt x="786" y="360"/>
                  </a:lnTo>
                  <a:lnTo>
                    <a:pt x="798" y="372"/>
                  </a:lnTo>
                  <a:lnTo>
                    <a:pt x="810" y="384"/>
                  </a:lnTo>
                  <a:lnTo>
                    <a:pt x="822" y="402"/>
                  </a:lnTo>
                  <a:lnTo>
                    <a:pt x="834" y="414"/>
                  </a:lnTo>
                  <a:lnTo>
                    <a:pt x="846" y="432"/>
                  </a:lnTo>
                  <a:lnTo>
                    <a:pt x="852" y="444"/>
                  </a:lnTo>
                  <a:lnTo>
                    <a:pt x="864" y="462"/>
                  </a:lnTo>
                  <a:lnTo>
                    <a:pt x="876" y="474"/>
                  </a:lnTo>
                  <a:lnTo>
                    <a:pt x="882" y="492"/>
                  </a:lnTo>
                  <a:lnTo>
                    <a:pt x="894" y="504"/>
                  </a:lnTo>
                  <a:lnTo>
                    <a:pt x="900" y="522"/>
                  </a:lnTo>
                  <a:lnTo>
                    <a:pt x="912" y="540"/>
                  </a:lnTo>
                  <a:lnTo>
                    <a:pt x="918" y="552"/>
                  </a:lnTo>
                  <a:lnTo>
                    <a:pt x="930" y="570"/>
                  </a:lnTo>
                  <a:lnTo>
                    <a:pt x="936" y="588"/>
                  </a:lnTo>
                  <a:lnTo>
                    <a:pt x="942" y="606"/>
                  </a:lnTo>
                  <a:lnTo>
                    <a:pt x="954" y="618"/>
                  </a:lnTo>
                  <a:lnTo>
                    <a:pt x="960" y="636"/>
                  </a:lnTo>
                  <a:lnTo>
                    <a:pt x="966" y="654"/>
                  </a:lnTo>
                  <a:lnTo>
                    <a:pt x="972" y="672"/>
                  </a:lnTo>
                  <a:lnTo>
                    <a:pt x="978" y="690"/>
                  </a:lnTo>
                  <a:lnTo>
                    <a:pt x="984" y="702"/>
                  </a:lnTo>
                  <a:lnTo>
                    <a:pt x="990" y="720"/>
                  </a:lnTo>
                  <a:lnTo>
                    <a:pt x="996" y="738"/>
                  </a:lnTo>
                  <a:lnTo>
                    <a:pt x="1002" y="756"/>
                  </a:lnTo>
                  <a:lnTo>
                    <a:pt x="1008" y="774"/>
                  </a:lnTo>
                  <a:lnTo>
                    <a:pt x="1014" y="792"/>
                  </a:lnTo>
                  <a:lnTo>
                    <a:pt x="1014" y="810"/>
                  </a:lnTo>
                  <a:lnTo>
                    <a:pt x="1020" y="828"/>
                  </a:lnTo>
                  <a:lnTo>
                    <a:pt x="1026" y="846"/>
                  </a:lnTo>
                  <a:lnTo>
                    <a:pt x="1026" y="864"/>
                  </a:lnTo>
                  <a:lnTo>
                    <a:pt x="1032" y="882"/>
                  </a:lnTo>
                  <a:lnTo>
                    <a:pt x="1032" y="900"/>
                  </a:lnTo>
                  <a:lnTo>
                    <a:pt x="1032" y="918"/>
                  </a:lnTo>
                  <a:lnTo>
                    <a:pt x="1038" y="936"/>
                  </a:lnTo>
                  <a:lnTo>
                    <a:pt x="1038" y="954"/>
                  </a:lnTo>
                  <a:lnTo>
                    <a:pt x="1038" y="972"/>
                  </a:lnTo>
                  <a:lnTo>
                    <a:pt x="1044" y="990"/>
                  </a:lnTo>
                  <a:lnTo>
                    <a:pt x="1044" y="1008"/>
                  </a:lnTo>
                  <a:lnTo>
                    <a:pt x="1044" y="1026"/>
                  </a:lnTo>
                  <a:lnTo>
                    <a:pt x="1044" y="1044"/>
                  </a:lnTo>
                  <a:lnTo>
                    <a:pt x="366" y="1044"/>
                  </a:lnTo>
                  <a:lnTo>
                    <a:pt x="366" y="1038"/>
                  </a:lnTo>
                  <a:lnTo>
                    <a:pt x="366" y="1032"/>
                  </a:lnTo>
                  <a:lnTo>
                    <a:pt x="366" y="1026"/>
                  </a:lnTo>
                  <a:lnTo>
                    <a:pt x="366" y="1020"/>
                  </a:lnTo>
                  <a:lnTo>
                    <a:pt x="366" y="1014"/>
                  </a:lnTo>
                  <a:lnTo>
                    <a:pt x="360" y="1008"/>
                  </a:lnTo>
                  <a:lnTo>
                    <a:pt x="360" y="1002"/>
                  </a:lnTo>
                  <a:lnTo>
                    <a:pt x="360" y="996"/>
                  </a:lnTo>
                  <a:lnTo>
                    <a:pt x="360" y="990"/>
                  </a:lnTo>
                  <a:lnTo>
                    <a:pt x="360" y="984"/>
                  </a:lnTo>
                  <a:lnTo>
                    <a:pt x="360" y="978"/>
                  </a:lnTo>
                  <a:lnTo>
                    <a:pt x="354" y="966"/>
                  </a:lnTo>
                  <a:lnTo>
                    <a:pt x="354" y="960"/>
                  </a:lnTo>
                  <a:lnTo>
                    <a:pt x="354" y="954"/>
                  </a:lnTo>
                  <a:lnTo>
                    <a:pt x="354" y="948"/>
                  </a:lnTo>
                  <a:lnTo>
                    <a:pt x="348" y="942"/>
                  </a:lnTo>
                  <a:lnTo>
                    <a:pt x="348" y="936"/>
                  </a:lnTo>
                  <a:lnTo>
                    <a:pt x="348" y="930"/>
                  </a:lnTo>
                  <a:lnTo>
                    <a:pt x="342" y="924"/>
                  </a:lnTo>
                  <a:lnTo>
                    <a:pt x="342" y="918"/>
                  </a:lnTo>
                  <a:lnTo>
                    <a:pt x="342" y="912"/>
                  </a:lnTo>
                  <a:lnTo>
                    <a:pt x="336" y="906"/>
                  </a:lnTo>
                  <a:lnTo>
                    <a:pt x="336" y="900"/>
                  </a:lnTo>
                  <a:lnTo>
                    <a:pt x="330" y="894"/>
                  </a:lnTo>
                  <a:lnTo>
                    <a:pt x="330" y="888"/>
                  </a:lnTo>
                  <a:lnTo>
                    <a:pt x="330" y="882"/>
                  </a:lnTo>
                  <a:lnTo>
                    <a:pt x="324" y="876"/>
                  </a:lnTo>
                  <a:lnTo>
                    <a:pt x="324" y="870"/>
                  </a:lnTo>
                  <a:lnTo>
                    <a:pt x="318" y="864"/>
                  </a:lnTo>
                  <a:lnTo>
                    <a:pt x="318" y="858"/>
                  </a:lnTo>
                  <a:lnTo>
                    <a:pt x="312" y="858"/>
                  </a:lnTo>
                  <a:lnTo>
                    <a:pt x="306" y="852"/>
                  </a:lnTo>
                  <a:lnTo>
                    <a:pt x="306" y="846"/>
                  </a:lnTo>
                  <a:lnTo>
                    <a:pt x="300" y="840"/>
                  </a:lnTo>
                  <a:lnTo>
                    <a:pt x="300" y="834"/>
                  </a:lnTo>
                  <a:lnTo>
                    <a:pt x="294" y="828"/>
                  </a:lnTo>
                  <a:lnTo>
                    <a:pt x="288" y="822"/>
                  </a:lnTo>
                  <a:lnTo>
                    <a:pt x="288" y="816"/>
                  </a:lnTo>
                  <a:lnTo>
                    <a:pt x="282" y="816"/>
                  </a:lnTo>
                  <a:lnTo>
                    <a:pt x="276" y="810"/>
                  </a:lnTo>
                  <a:lnTo>
                    <a:pt x="276" y="804"/>
                  </a:lnTo>
                  <a:lnTo>
                    <a:pt x="270" y="798"/>
                  </a:lnTo>
                  <a:lnTo>
                    <a:pt x="264" y="792"/>
                  </a:lnTo>
                  <a:lnTo>
                    <a:pt x="258" y="786"/>
                  </a:lnTo>
                  <a:lnTo>
                    <a:pt x="252" y="780"/>
                  </a:lnTo>
                  <a:lnTo>
                    <a:pt x="246" y="774"/>
                  </a:lnTo>
                  <a:lnTo>
                    <a:pt x="240" y="768"/>
                  </a:lnTo>
                  <a:lnTo>
                    <a:pt x="234" y="762"/>
                  </a:lnTo>
                  <a:lnTo>
                    <a:pt x="228" y="756"/>
                  </a:lnTo>
                  <a:lnTo>
                    <a:pt x="222" y="756"/>
                  </a:lnTo>
                  <a:lnTo>
                    <a:pt x="216" y="750"/>
                  </a:lnTo>
                  <a:lnTo>
                    <a:pt x="216" y="744"/>
                  </a:lnTo>
                  <a:lnTo>
                    <a:pt x="210" y="744"/>
                  </a:lnTo>
                  <a:lnTo>
                    <a:pt x="204" y="738"/>
                  </a:lnTo>
                  <a:lnTo>
                    <a:pt x="198" y="738"/>
                  </a:lnTo>
                  <a:lnTo>
                    <a:pt x="192" y="732"/>
                  </a:lnTo>
                  <a:lnTo>
                    <a:pt x="186" y="732"/>
                  </a:lnTo>
                  <a:lnTo>
                    <a:pt x="180" y="726"/>
                  </a:lnTo>
                  <a:lnTo>
                    <a:pt x="174" y="720"/>
                  </a:lnTo>
                  <a:lnTo>
                    <a:pt x="168" y="720"/>
                  </a:lnTo>
                  <a:lnTo>
                    <a:pt x="162" y="714"/>
                  </a:lnTo>
                  <a:lnTo>
                    <a:pt x="156" y="714"/>
                  </a:lnTo>
                  <a:lnTo>
                    <a:pt x="150" y="708"/>
                  </a:lnTo>
                  <a:lnTo>
                    <a:pt x="144" y="708"/>
                  </a:lnTo>
                  <a:lnTo>
                    <a:pt x="138" y="702"/>
                  </a:lnTo>
                  <a:lnTo>
                    <a:pt x="132" y="702"/>
                  </a:lnTo>
                  <a:lnTo>
                    <a:pt x="126" y="696"/>
                  </a:lnTo>
                  <a:lnTo>
                    <a:pt x="120" y="696"/>
                  </a:lnTo>
                  <a:lnTo>
                    <a:pt x="114" y="696"/>
                  </a:lnTo>
                  <a:lnTo>
                    <a:pt x="108" y="690"/>
                  </a:lnTo>
                  <a:lnTo>
                    <a:pt x="102" y="690"/>
                  </a:lnTo>
                  <a:lnTo>
                    <a:pt x="96" y="690"/>
                  </a:lnTo>
                  <a:lnTo>
                    <a:pt x="90" y="690"/>
                  </a:lnTo>
                  <a:lnTo>
                    <a:pt x="78" y="684"/>
                  </a:lnTo>
                  <a:lnTo>
                    <a:pt x="72" y="684"/>
                  </a:lnTo>
                  <a:lnTo>
                    <a:pt x="66" y="684"/>
                  </a:lnTo>
                  <a:lnTo>
                    <a:pt x="60" y="684"/>
                  </a:lnTo>
                  <a:lnTo>
                    <a:pt x="54" y="684"/>
                  </a:lnTo>
                  <a:lnTo>
                    <a:pt x="48" y="678"/>
                  </a:lnTo>
                  <a:lnTo>
                    <a:pt x="42" y="678"/>
                  </a:lnTo>
                  <a:lnTo>
                    <a:pt x="36" y="678"/>
                  </a:lnTo>
                  <a:lnTo>
                    <a:pt x="30" y="678"/>
                  </a:lnTo>
                  <a:lnTo>
                    <a:pt x="24" y="678"/>
                  </a:lnTo>
                  <a:lnTo>
                    <a:pt x="18" y="678"/>
                  </a:lnTo>
                  <a:lnTo>
                    <a:pt x="12" y="678"/>
                  </a:lnTo>
                  <a:lnTo>
                    <a:pt x="6" y="678"/>
                  </a:lnTo>
                  <a:lnTo>
                    <a:pt x="0" y="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Freeform 7"/>
            <p:cNvSpPr/>
            <p:nvPr/>
          </p:nvSpPr>
          <p:spPr bwMode="auto">
            <a:xfrm>
              <a:off x="1836" y="1440"/>
              <a:ext cx="1044" cy="1044"/>
            </a:xfrm>
            <a:custGeom>
              <a:avLst/>
              <a:gdLst>
                <a:gd name="T0" fmla="*/ 0 w 1044"/>
                <a:gd name="T1" fmla="*/ 1008 h 1044"/>
                <a:gd name="T2" fmla="*/ 0 w 1044"/>
                <a:gd name="T3" fmla="*/ 954 h 1044"/>
                <a:gd name="T4" fmla="*/ 6 w 1044"/>
                <a:gd name="T5" fmla="*/ 900 h 1044"/>
                <a:gd name="T6" fmla="*/ 18 w 1044"/>
                <a:gd name="T7" fmla="*/ 846 h 1044"/>
                <a:gd name="T8" fmla="*/ 30 w 1044"/>
                <a:gd name="T9" fmla="*/ 792 h 1044"/>
                <a:gd name="T10" fmla="*/ 42 w 1044"/>
                <a:gd name="T11" fmla="*/ 738 h 1044"/>
                <a:gd name="T12" fmla="*/ 60 w 1044"/>
                <a:gd name="T13" fmla="*/ 690 h 1044"/>
                <a:gd name="T14" fmla="*/ 84 w 1044"/>
                <a:gd name="T15" fmla="*/ 636 h 1044"/>
                <a:gd name="T16" fmla="*/ 102 w 1044"/>
                <a:gd name="T17" fmla="*/ 588 h 1044"/>
                <a:gd name="T18" fmla="*/ 132 w 1044"/>
                <a:gd name="T19" fmla="*/ 540 h 1044"/>
                <a:gd name="T20" fmla="*/ 156 w 1044"/>
                <a:gd name="T21" fmla="*/ 492 h 1044"/>
                <a:gd name="T22" fmla="*/ 186 w 1044"/>
                <a:gd name="T23" fmla="*/ 444 h 1044"/>
                <a:gd name="T24" fmla="*/ 222 w 1044"/>
                <a:gd name="T25" fmla="*/ 402 h 1044"/>
                <a:gd name="T26" fmla="*/ 252 w 1044"/>
                <a:gd name="T27" fmla="*/ 360 h 1044"/>
                <a:gd name="T28" fmla="*/ 294 w 1044"/>
                <a:gd name="T29" fmla="*/ 318 h 1044"/>
                <a:gd name="T30" fmla="*/ 330 w 1044"/>
                <a:gd name="T31" fmla="*/ 282 h 1044"/>
                <a:gd name="T32" fmla="*/ 372 w 1044"/>
                <a:gd name="T33" fmla="*/ 246 h 1044"/>
                <a:gd name="T34" fmla="*/ 414 w 1044"/>
                <a:gd name="T35" fmla="*/ 210 h 1044"/>
                <a:gd name="T36" fmla="*/ 456 w 1044"/>
                <a:gd name="T37" fmla="*/ 180 h 1044"/>
                <a:gd name="T38" fmla="*/ 504 w 1044"/>
                <a:gd name="T39" fmla="*/ 150 h 1044"/>
                <a:gd name="T40" fmla="*/ 552 w 1044"/>
                <a:gd name="T41" fmla="*/ 120 h 1044"/>
                <a:gd name="T42" fmla="*/ 600 w 1044"/>
                <a:gd name="T43" fmla="*/ 96 h 1044"/>
                <a:gd name="T44" fmla="*/ 654 w 1044"/>
                <a:gd name="T45" fmla="*/ 72 h 1044"/>
                <a:gd name="T46" fmla="*/ 702 w 1044"/>
                <a:gd name="T47" fmla="*/ 54 h 1044"/>
                <a:gd name="T48" fmla="*/ 756 w 1044"/>
                <a:gd name="T49" fmla="*/ 42 h 1044"/>
                <a:gd name="T50" fmla="*/ 810 w 1044"/>
                <a:gd name="T51" fmla="*/ 24 h 1044"/>
                <a:gd name="T52" fmla="*/ 864 w 1044"/>
                <a:gd name="T53" fmla="*/ 12 h 1044"/>
                <a:gd name="T54" fmla="*/ 918 w 1044"/>
                <a:gd name="T55" fmla="*/ 6 h 1044"/>
                <a:gd name="T56" fmla="*/ 972 w 1044"/>
                <a:gd name="T57" fmla="*/ 0 h 1044"/>
                <a:gd name="T58" fmla="*/ 1026 w 1044"/>
                <a:gd name="T59" fmla="*/ 0 h 1044"/>
                <a:gd name="T60" fmla="*/ 1038 w 1044"/>
                <a:gd name="T61" fmla="*/ 678 h 1044"/>
                <a:gd name="T62" fmla="*/ 1014 w 1044"/>
                <a:gd name="T63" fmla="*/ 678 h 1044"/>
                <a:gd name="T64" fmla="*/ 996 w 1044"/>
                <a:gd name="T65" fmla="*/ 678 h 1044"/>
                <a:gd name="T66" fmla="*/ 978 w 1044"/>
                <a:gd name="T67" fmla="*/ 684 h 1044"/>
                <a:gd name="T68" fmla="*/ 960 w 1044"/>
                <a:gd name="T69" fmla="*/ 684 h 1044"/>
                <a:gd name="T70" fmla="*/ 942 w 1044"/>
                <a:gd name="T71" fmla="*/ 690 h 1044"/>
                <a:gd name="T72" fmla="*/ 924 w 1044"/>
                <a:gd name="T73" fmla="*/ 696 h 1044"/>
                <a:gd name="T74" fmla="*/ 906 w 1044"/>
                <a:gd name="T75" fmla="*/ 702 h 1044"/>
                <a:gd name="T76" fmla="*/ 888 w 1044"/>
                <a:gd name="T77" fmla="*/ 714 h 1044"/>
                <a:gd name="T78" fmla="*/ 870 w 1044"/>
                <a:gd name="T79" fmla="*/ 720 h 1044"/>
                <a:gd name="T80" fmla="*/ 852 w 1044"/>
                <a:gd name="T81" fmla="*/ 732 h 1044"/>
                <a:gd name="T82" fmla="*/ 840 w 1044"/>
                <a:gd name="T83" fmla="*/ 738 h 1044"/>
                <a:gd name="T84" fmla="*/ 822 w 1044"/>
                <a:gd name="T85" fmla="*/ 750 h 1044"/>
                <a:gd name="T86" fmla="*/ 810 w 1044"/>
                <a:gd name="T87" fmla="*/ 762 h 1044"/>
                <a:gd name="T88" fmla="*/ 792 w 1044"/>
                <a:gd name="T89" fmla="*/ 774 h 1044"/>
                <a:gd name="T90" fmla="*/ 780 w 1044"/>
                <a:gd name="T91" fmla="*/ 792 h 1044"/>
                <a:gd name="T92" fmla="*/ 768 w 1044"/>
                <a:gd name="T93" fmla="*/ 804 h 1044"/>
                <a:gd name="T94" fmla="*/ 756 w 1044"/>
                <a:gd name="T95" fmla="*/ 816 h 1044"/>
                <a:gd name="T96" fmla="*/ 744 w 1044"/>
                <a:gd name="T97" fmla="*/ 834 h 1044"/>
                <a:gd name="T98" fmla="*/ 732 w 1044"/>
                <a:gd name="T99" fmla="*/ 852 h 1044"/>
                <a:gd name="T100" fmla="*/ 720 w 1044"/>
                <a:gd name="T101" fmla="*/ 864 h 1044"/>
                <a:gd name="T102" fmla="*/ 714 w 1044"/>
                <a:gd name="T103" fmla="*/ 882 h 1044"/>
                <a:gd name="T104" fmla="*/ 708 w 1044"/>
                <a:gd name="T105" fmla="*/ 900 h 1044"/>
                <a:gd name="T106" fmla="*/ 696 w 1044"/>
                <a:gd name="T107" fmla="*/ 918 h 1044"/>
                <a:gd name="T108" fmla="*/ 690 w 1044"/>
                <a:gd name="T109" fmla="*/ 936 h 1044"/>
                <a:gd name="T110" fmla="*/ 690 w 1044"/>
                <a:gd name="T111" fmla="*/ 954 h 1044"/>
                <a:gd name="T112" fmla="*/ 684 w 1044"/>
                <a:gd name="T113" fmla="*/ 978 h 1044"/>
                <a:gd name="T114" fmla="*/ 678 w 1044"/>
                <a:gd name="T115" fmla="*/ 996 h 1044"/>
                <a:gd name="T116" fmla="*/ 678 w 1044"/>
                <a:gd name="T117" fmla="*/ 1014 h 1044"/>
                <a:gd name="T118" fmla="*/ 678 w 1044"/>
                <a:gd name="T119" fmla="*/ 1032 h 1044"/>
                <a:gd name="T120" fmla="*/ 0 w 1044"/>
                <a:gd name="T121" fmla="*/ 1044 h 104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44"/>
                <a:gd name="T184" fmla="*/ 0 h 1044"/>
                <a:gd name="T185" fmla="*/ 1044 w 1044"/>
                <a:gd name="T186" fmla="*/ 1044 h 104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44" h="1044">
                  <a:moveTo>
                    <a:pt x="0" y="1044"/>
                  </a:moveTo>
                  <a:lnTo>
                    <a:pt x="0" y="1026"/>
                  </a:lnTo>
                  <a:lnTo>
                    <a:pt x="0" y="1008"/>
                  </a:lnTo>
                  <a:lnTo>
                    <a:pt x="0" y="990"/>
                  </a:lnTo>
                  <a:lnTo>
                    <a:pt x="0" y="972"/>
                  </a:lnTo>
                  <a:lnTo>
                    <a:pt x="0" y="954"/>
                  </a:lnTo>
                  <a:lnTo>
                    <a:pt x="6" y="936"/>
                  </a:lnTo>
                  <a:lnTo>
                    <a:pt x="6" y="918"/>
                  </a:lnTo>
                  <a:lnTo>
                    <a:pt x="6" y="900"/>
                  </a:lnTo>
                  <a:lnTo>
                    <a:pt x="12" y="882"/>
                  </a:lnTo>
                  <a:lnTo>
                    <a:pt x="12" y="864"/>
                  </a:lnTo>
                  <a:lnTo>
                    <a:pt x="18" y="846"/>
                  </a:lnTo>
                  <a:lnTo>
                    <a:pt x="24" y="828"/>
                  </a:lnTo>
                  <a:lnTo>
                    <a:pt x="24" y="810"/>
                  </a:lnTo>
                  <a:lnTo>
                    <a:pt x="30" y="792"/>
                  </a:lnTo>
                  <a:lnTo>
                    <a:pt x="36" y="774"/>
                  </a:lnTo>
                  <a:lnTo>
                    <a:pt x="36" y="756"/>
                  </a:lnTo>
                  <a:lnTo>
                    <a:pt x="42" y="738"/>
                  </a:lnTo>
                  <a:lnTo>
                    <a:pt x="48" y="720"/>
                  </a:lnTo>
                  <a:lnTo>
                    <a:pt x="54" y="702"/>
                  </a:lnTo>
                  <a:lnTo>
                    <a:pt x="60" y="690"/>
                  </a:lnTo>
                  <a:lnTo>
                    <a:pt x="66" y="672"/>
                  </a:lnTo>
                  <a:lnTo>
                    <a:pt x="72" y="654"/>
                  </a:lnTo>
                  <a:lnTo>
                    <a:pt x="84" y="636"/>
                  </a:lnTo>
                  <a:lnTo>
                    <a:pt x="90" y="618"/>
                  </a:lnTo>
                  <a:lnTo>
                    <a:pt x="96" y="606"/>
                  </a:lnTo>
                  <a:lnTo>
                    <a:pt x="102" y="588"/>
                  </a:lnTo>
                  <a:lnTo>
                    <a:pt x="114" y="570"/>
                  </a:lnTo>
                  <a:lnTo>
                    <a:pt x="120" y="552"/>
                  </a:lnTo>
                  <a:lnTo>
                    <a:pt x="132" y="540"/>
                  </a:lnTo>
                  <a:lnTo>
                    <a:pt x="138" y="522"/>
                  </a:lnTo>
                  <a:lnTo>
                    <a:pt x="150" y="504"/>
                  </a:lnTo>
                  <a:lnTo>
                    <a:pt x="156" y="492"/>
                  </a:lnTo>
                  <a:lnTo>
                    <a:pt x="168" y="474"/>
                  </a:lnTo>
                  <a:lnTo>
                    <a:pt x="174" y="462"/>
                  </a:lnTo>
                  <a:lnTo>
                    <a:pt x="186" y="444"/>
                  </a:lnTo>
                  <a:lnTo>
                    <a:pt x="198" y="432"/>
                  </a:lnTo>
                  <a:lnTo>
                    <a:pt x="210" y="414"/>
                  </a:lnTo>
                  <a:lnTo>
                    <a:pt x="222" y="402"/>
                  </a:lnTo>
                  <a:lnTo>
                    <a:pt x="234" y="384"/>
                  </a:lnTo>
                  <a:lnTo>
                    <a:pt x="240" y="372"/>
                  </a:lnTo>
                  <a:lnTo>
                    <a:pt x="252" y="360"/>
                  </a:lnTo>
                  <a:lnTo>
                    <a:pt x="264" y="342"/>
                  </a:lnTo>
                  <a:lnTo>
                    <a:pt x="276" y="330"/>
                  </a:lnTo>
                  <a:lnTo>
                    <a:pt x="294" y="318"/>
                  </a:lnTo>
                  <a:lnTo>
                    <a:pt x="306" y="306"/>
                  </a:lnTo>
                  <a:lnTo>
                    <a:pt x="318" y="294"/>
                  </a:lnTo>
                  <a:lnTo>
                    <a:pt x="330" y="282"/>
                  </a:lnTo>
                  <a:lnTo>
                    <a:pt x="342" y="270"/>
                  </a:lnTo>
                  <a:lnTo>
                    <a:pt x="360" y="258"/>
                  </a:lnTo>
                  <a:lnTo>
                    <a:pt x="372" y="246"/>
                  </a:lnTo>
                  <a:lnTo>
                    <a:pt x="384" y="234"/>
                  </a:lnTo>
                  <a:lnTo>
                    <a:pt x="402" y="222"/>
                  </a:lnTo>
                  <a:lnTo>
                    <a:pt x="414" y="210"/>
                  </a:lnTo>
                  <a:lnTo>
                    <a:pt x="426" y="198"/>
                  </a:lnTo>
                  <a:lnTo>
                    <a:pt x="444" y="186"/>
                  </a:lnTo>
                  <a:lnTo>
                    <a:pt x="456" y="180"/>
                  </a:lnTo>
                  <a:lnTo>
                    <a:pt x="474" y="168"/>
                  </a:lnTo>
                  <a:lnTo>
                    <a:pt x="492" y="156"/>
                  </a:lnTo>
                  <a:lnTo>
                    <a:pt x="504" y="150"/>
                  </a:lnTo>
                  <a:lnTo>
                    <a:pt x="522" y="138"/>
                  </a:lnTo>
                  <a:lnTo>
                    <a:pt x="534" y="132"/>
                  </a:lnTo>
                  <a:lnTo>
                    <a:pt x="552" y="120"/>
                  </a:lnTo>
                  <a:lnTo>
                    <a:pt x="570" y="114"/>
                  </a:lnTo>
                  <a:lnTo>
                    <a:pt x="582" y="102"/>
                  </a:lnTo>
                  <a:lnTo>
                    <a:pt x="600" y="96"/>
                  </a:lnTo>
                  <a:lnTo>
                    <a:pt x="618" y="90"/>
                  </a:lnTo>
                  <a:lnTo>
                    <a:pt x="636" y="84"/>
                  </a:lnTo>
                  <a:lnTo>
                    <a:pt x="654" y="72"/>
                  </a:lnTo>
                  <a:lnTo>
                    <a:pt x="666" y="66"/>
                  </a:lnTo>
                  <a:lnTo>
                    <a:pt x="684" y="60"/>
                  </a:lnTo>
                  <a:lnTo>
                    <a:pt x="702" y="54"/>
                  </a:lnTo>
                  <a:lnTo>
                    <a:pt x="720" y="48"/>
                  </a:lnTo>
                  <a:lnTo>
                    <a:pt x="738" y="42"/>
                  </a:lnTo>
                  <a:lnTo>
                    <a:pt x="756" y="42"/>
                  </a:lnTo>
                  <a:lnTo>
                    <a:pt x="774" y="36"/>
                  </a:lnTo>
                  <a:lnTo>
                    <a:pt x="792" y="30"/>
                  </a:lnTo>
                  <a:lnTo>
                    <a:pt x="810" y="24"/>
                  </a:lnTo>
                  <a:lnTo>
                    <a:pt x="828" y="24"/>
                  </a:lnTo>
                  <a:lnTo>
                    <a:pt x="846" y="18"/>
                  </a:lnTo>
                  <a:lnTo>
                    <a:pt x="864" y="12"/>
                  </a:lnTo>
                  <a:lnTo>
                    <a:pt x="882" y="12"/>
                  </a:lnTo>
                  <a:lnTo>
                    <a:pt x="900" y="6"/>
                  </a:lnTo>
                  <a:lnTo>
                    <a:pt x="918" y="6"/>
                  </a:lnTo>
                  <a:lnTo>
                    <a:pt x="936" y="6"/>
                  </a:lnTo>
                  <a:lnTo>
                    <a:pt x="954" y="0"/>
                  </a:lnTo>
                  <a:lnTo>
                    <a:pt x="972" y="0"/>
                  </a:lnTo>
                  <a:lnTo>
                    <a:pt x="990" y="0"/>
                  </a:lnTo>
                  <a:lnTo>
                    <a:pt x="1008" y="0"/>
                  </a:lnTo>
                  <a:lnTo>
                    <a:pt x="1026" y="0"/>
                  </a:lnTo>
                  <a:lnTo>
                    <a:pt x="1044" y="0"/>
                  </a:lnTo>
                  <a:lnTo>
                    <a:pt x="1044" y="678"/>
                  </a:lnTo>
                  <a:lnTo>
                    <a:pt x="1038" y="678"/>
                  </a:lnTo>
                  <a:lnTo>
                    <a:pt x="1032" y="678"/>
                  </a:lnTo>
                  <a:lnTo>
                    <a:pt x="1026" y="678"/>
                  </a:lnTo>
                  <a:lnTo>
                    <a:pt x="1014" y="678"/>
                  </a:lnTo>
                  <a:lnTo>
                    <a:pt x="1008" y="678"/>
                  </a:lnTo>
                  <a:lnTo>
                    <a:pt x="1002" y="678"/>
                  </a:lnTo>
                  <a:lnTo>
                    <a:pt x="996" y="678"/>
                  </a:lnTo>
                  <a:lnTo>
                    <a:pt x="990" y="678"/>
                  </a:lnTo>
                  <a:lnTo>
                    <a:pt x="984" y="684"/>
                  </a:lnTo>
                  <a:lnTo>
                    <a:pt x="978" y="684"/>
                  </a:lnTo>
                  <a:lnTo>
                    <a:pt x="972" y="684"/>
                  </a:lnTo>
                  <a:lnTo>
                    <a:pt x="966" y="684"/>
                  </a:lnTo>
                  <a:lnTo>
                    <a:pt x="960" y="684"/>
                  </a:lnTo>
                  <a:lnTo>
                    <a:pt x="954" y="690"/>
                  </a:lnTo>
                  <a:lnTo>
                    <a:pt x="948" y="690"/>
                  </a:lnTo>
                  <a:lnTo>
                    <a:pt x="942" y="690"/>
                  </a:lnTo>
                  <a:lnTo>
                    <a:pt x="936" y="690"/>
                  </a:lnTo>
                  <a:lnTo>
                    <a:pt x="930" y="696"/>
                  </a:lnTo>
                  <a:lnTo>
                    <a:pt x="924" y="696"/>
                  </a:lnTo>
                  <a:lnTo>
                    <a:pt x="918" y="696"/>
                  </a:lnTo>
                  <a:lnTo>
                    <a:pt x="912" y="702"/>
                  </a:lnTo>
                  <a:lnTo>
                    <a:pt x="906" y="702"/>
                  </a:lnTo>
                  <a:lnTo>
                    <a:pt x="900" y="708"/>
                  </a:lnTo>
                  <a:lnTo>
                    <a:pt x="894" y="708"/>
                  </a:lnTo>
                  <a:lnTo>
                    <a:pt x="888" y="714"/>
                  </a:lnTo>
                  <a:lnTo>
                    <a:pt x="882" y="714"/>
                  </a:lnTo>
                  <a:lnTo>
                    <a:pt x="876" y="714"/>
                  </a:lnTo>
                  <a:lnTo>
                    <a:pt x="870" y="720"/>
                  </a:lnTo>
                  <a:lnTo>
                    <a:pt x="864" y="720"/>
                  </a:lnTo>
                  <a:lnTo>
                    <a:pt x="858" y="726"/>
                  </a:lnTo>
                  <a:lnTo>
                    <a:pt x="852" y="732"/>
                  </a:lnTo>
                  <a:lnTo>
                    <a:pt x="846" y="732"/>
                  </a:lnTo>
                  <a:lnTo>
                    <a:pt x="846" y="738"/>
                  </a:lnTo>
                  <a:lnTo>
                    <a:pt x="840" y="738"/>
                  </a:lnTo>
                  <a:lnTo>
                    <a:pt x="834" y="744"/>
                  </a:lnTo>
                  <a:lnTo>
                    <a:pt x="828" y="744"/>
                  </a:lnTo>
                  <a:lnTo>
                    <a:pt x="822" y="750"/>
                  </a:lnTo>
                  <a:lnTo>
                    <a:pt x="816" y="756"/>
                  </a:lnTo>
                  <a:lnTo>
                    <a:pt x="810" y="756"/>
                  </a:lnTo>
                  <a:lnTo>
                    <a:pt x="810" y="762"/>
                  </a:lnTo>
                  <a:lnTo>
                    <a:pt x="804" y="768"/>
                  </a:lnTo>
                  <a:lnTo>
                    <a:pt x="798" y="774"/>
                  </a:lnTo>
                  <a:lnTo>
                    <a:pt x="792" y="774"/>
                  </a:lnTo>
                  <a:lnTo>
                    <a:pt x="786" y="780"/>
                  </a:lnTo>
                  <a:lnTo>
                    <a:pt x="786" y="786"/>
                  </a:lnTo>
                  <a:lnTo>
                    <a:pt x="780" y="792"/>
                  </a:lnTo>
                  <a:lnTo>
                    <a:pt x="774" y="792"/>
                  </a:lnTo>
                  <a:lnTo>
                    <a:pt x="768" y="798"/>
                  </a:lnTo>
                  <a:lnTo>
                    <a:pt x="768" y="804"/>
                  </a:lnTo>
                  <a:lnTo>
                    <a:pt x="762" y="810"/>
                  </a:lnTo>
                  <a:lnTo>
                    <a:pt x="756" y="816"/>
                  </a:lnTo>
                  <a:lnTo>
                    <a:pt x="750" y="822"/>
                  </a:lnTo>
                  <a:lnTo>
                    <a:pt x="744" y="828"/>
                  </a:lnTo>
                  <a:lnTo>
                    <a:pt x="744" y="834"/>
                  </a:lnTo>
                  <a:lnTo>
                    <a:pt x="738" y="840"/>
                  </a:lnTo>
                  <a:lnTo>
                    <a:pt x="738" y="846"/>
                  </a:lnTo>
                  <a:lnTo>
                    <a:pt x="732" y="852"/>
                  </a:lnTo>
                  <a:lnTo>
                    <a:pt x="726" y="858"/>
                  </a:lnTo>
                  <a:lnTo>
                    <a:pt x="720" y="864"/>
                  </a:lnTo>
                  <a:lnTo>
                    <a:pt x="720" y="870"/>
                  </a:lnTo>
                  <a:lnTo>
                    <a:pt x="714" y="876"/>
                  </a:lnTo>
                  <a:lnTo>
                    <a:pt x="714" y="882"/>
                  </a:lnTo>
                  <a:lnTo>
                    <a:pt x="708" y="888"/>
                  </a:lnTo>
                  <a:lnTo>
                    <a:pt x="708" y="894"/>
                  </a:lnTo>
                  <a:lnTo>
                    <a:pt x="708" y="900"/>
                  </a:lnTo>
                  <a:lnTo>
                    <a:pt x="702" y="906"/>
                  </a:lnTo>
                  <a:lnTo>
                    <a:pt x="702" y="912"/>
                  </a:lnTo>
                  <a:lnTo>
                    <a:pt x="696" y="918"/>
                  </a:lnTo>
                  <a:lnTo>
                    <a:pt x="696" y="924"/>
                  </a:lnTo>
                  <a:lnTo>
                    <a:pt x="696" y="930"/>
                  </a:lnTo>
                  <a:lnTo>
                    <a:pt x="690" y="936"/>
                  </a:lnTo>
                  <a:lnTo>
                    <a:pt x="690" y="942"/>
                  </a:lnTo>
                  <a:lnTo>
                    <a:pt x="690" y="948"/>
                  </a:lnTo>
                  <a:lnTo>
                    <a:pt x="690" y="954"/>
                  </a:lnTo>
                  <a:lnTo>
                    <a:pt x="684" y="960"/>
                  </a:lnTo>
                  <a:lnTo>
                    <a:pt x="684" y="966"/>
                  </a:lnTo>
                  <a:lnTo>
                    <a:pt x="684" y="978"/>
                  </a:lnTo>
                  <a:lnTo>
                    <a:pt x="684" y="984"/>
                  </a:lnTo>
                  <a:lnTo>
                    <a:pt x="684" y="990"/>
                  </a:lnTo>
                  <a:lnTo>
                    <a:pt x="678" y="996"/>
                  </a:lnTo>
                  <a:lnTo>
                    <a:pt x="678" y="1002"/>
                  </a:lnTo>
                  <a:lnTo>
                    <a:pt x="678" y="1008"/>
                  </a:lnTo>
                  <a:lnTo>
                    <a:pt x="678" y="1014"/>
                  </a:lnTo>
                  <a:lnTo>
                    <a:pt x="678" y="1020"/>
                  </a:lnTo>
                  <a:lnTo>
                    <a:pt x="678" y="1026"/>
                  </a:lnTo>
                  <a:lnTo>
                    <a:pt x="678" y="1032"/>
                  </a:lnTo>
                  <a:lnTo>
                    <a:pt x="678" y="1038"/>
                  </a:lnTo>
                  <a:lnTo>
                    <a:pt x="678" y="1044"/>
                  </a:lnTo>
                  <a:lnTo>
                    <a:pt x="0" y="1044"/>
                  </a:ln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9" name="AutoShape 10"/>
            <p:cNvSpPr>
              <a:spLocks noChangeArrowheads="1"/>
            </p:cNvSpPr>
            <p:nvPr/>
          </p:nvSpPr>
          <p:spPr bwMode="auto">
            <a:xfrm>
              <a:off x="2832" y="1440"/>
              <a:ext cx="288" cy="686"/>
            </a:xfrm>
            <a:prstGeom prst="homePlate">
              <a:avLst>
                <a:gd name="adj" fmla="val 71880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latinLnBrk="1" hangingPunct="1"/>
              <a:endParaRPr kumimoji="1" lang="zh-TW" altLang="en-US" sz="900">
                <a:ea typeface="Gulim" panose="020B0600000101010101" pitchFamily="34" charset="-127"/>
              </a:endParaRPr>
            </a:p>
          </p:txBody>
        </p:sp>
        <p:sp>
          <p:nvSpPr>
            <p:cNvPr id="80" name="Text Box 12"/>
            <p:cNvSpPr txBox="1">
              <a:spLocks noChangeArrowheads="1"/>
            </p:cNvSpPr>
            <p:nvPr/>
          </p:nvSpPr>
          <p:spPr bwMode="auto">
            <a:xfrm>
              <a:off x="2085" y="1705"/>
              <a:ext cx="85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latinLnBrk="1" hangingPunct="1">
                <a:spcBef>
                  <a:spcPct val="50000"/>
                </a:spcBef>
              </a:pPr>
              <a:r>
                <a:rPr kumimoji="1"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名著之自主阅读推荐</a:t>
              </a:r>
              <a:endParaRPr kumimoji="1" lang="ko-KR" altLang="en-US" dirty="0">
                <a:latin typeface="微软雅黑" panose="020B0503020204020204" pitchFamily="34" charset="-122"/>
                <a:ea typeface="HY견고딕" pitchFamily="18" charset="-127"/>
              </a:endParaRPr>
            </a:p>
          </p:txBody>
        </p:sp>
        <p:sp>
          <p:nvSpPr>
            <p:cNvPr id="81" name="Line 16"/>
            <p:cNvSpPr>
              <a:spLocks noChangeShapeType="1"/>
            </p:cNvSpPr>
            <p:nvPr/>
          </p:nvSpPr>
          <p:spPr bwMode="auto">
            <a:xfrm>
              <a:off x="480" y="2112"/>
              <a:ext cx="2208" cy="0"/>
            </a:xfrm>
            <a:prstGeom prst="line">
              <a:avLst/>
            </a:prstGeom>
            <a:noFill/>
            <a:ln w="9525">
              <a:solidFill>
                <a:srgbClr val="FFC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" name="Line 17"/>
            <p:cNvSpPr>
              <a:spLocks noChangeShapeType="1"/>
            </p:cNvSpPr>
            <p:nvPr/>
          </p:nvSpPr>
          <p:spPr bwMode="auto">
            <a:xfrm>
              <a:off x="2099" y="2112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Text Box 18"/>
            <p:cNvSpPr txBox="1">
              <a:spLocks noChangeArrowheads="1"/>
            </p:cNvSpPr>
            <p:nvPr/>
          </p:nvSpPr>
          <p:spPr bwMode="auto">
            <a:xfrm>
              <a:off x="391" y="1865"/>
              <a:ext cx="184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latinLnBrk="1" hangingPunct="1">
                <a:spcBef>
                  <a:spcPct val="50000"/>
                </a:spcBef>
                <a:buFontTx/>
                <a:buChar char="•"/>
              </a:pPr>
              <a:r>
                <a:rPr kumimoji="1" lang="en-US" altLang="ko-KR" sz="1100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kumimoji="1"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每册推荐</a:t>
              </a:r>
              <a:r>
                <a:rPr kumimoji="1" lang="en-US" altLang="zh-CN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kumimoji="1"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部课外自主阅读名著</a:t>
              </a:r>
              <a:endParaRPr kumimoji="1" lang="en-US" altLang="ko-KR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85" name="Group 35"/>
            <p:cNvGrpSpPr/>
            <p:nvPr/>
          </p:nvGrpSpPr>
          <p:grpSpPr bwMode="auto">
            <a:xfrm>
              <a:off x="693" y="2256"/>
              <a:ext cx="1851" cy="1211"/>
              <a:chOff x="693" y="2256"/>
              <a:chExt cx="1851" cy="1211"/>
            </a:xfrm>
          </p:grpSpPr>
          <p:sp>
            <p:nvSpPr>
              <p:cNvPr id="97" name="AutoShape 9"/>
              <p:cNvSpPr>
                <a:spLocks noChangeArrowheads="1"/>
              </p:cNvSpPr>
              <p:nvPr/>
            </p:nvSpPr>
            <p:spPr bwMode="auto">
              <a:xfrm rot="-5400000">
                <a:off x="2030" y="2057"/>
                <a:ext cx="288" cy="686"/>
              </a:xfrm>
              <a:prstGeom prst="homePlate">
                <a:avLst>
                  <a:gd name="adj" fmla="val 71880"/>
                </a:avLst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latinLnBrk="1" hangingPunct="1"/>
                <a:endParaRPr kumimoji="1" lang="zh-TW" altLang="en-US" sz="900">
                  <a:ea typeface="Gulim" panose="020B0600000101010101" pitchFamily="34" charset="-127"/>
                </a:endParaRPr>
              </a:p>
            </p:txBody>
          </p:sp>
          <p:sp>
            <p:nvSpPr>
              <p:cNvPr id="98" name="Text Box 15"/>
              <p:cNvSpPr txBox="1">
                <a:spLocks noChangeArrowheads="1"/>
              </p:cNvSpPr>
              <p:nvPr/>
            </p:nvSpPr>
            <p:spPr bwMode="auto">
              <a:xfrm>
                <a:off x="2023" y="2600"/>
                <a:ext cx="501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latinLnBrk="1" hangingPunct="1">
                  <a:spcBef>
                    <a:spcPct val="50000"/>
                  </a:spcBef>
                </a:pPr>
                <a:r>
                  <a:rPr kumimoji="1" lang="zh-CN" altLang="en-US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自读课本</a:t>
                </a:r>
                <a:endParaRPr kumimoji="1" lang="ko-KR" altLang="en-US" dirty="0">
                  <a:latin typeface="微软雅黑" panose="020B0503020204020204" pitchFamily="34" charset="-122"/>
                  <a:ea typeface="HY견고딕" pitchFamily="18" charset="-127"/>
                </a:endParaRPr>
              </a:p>
            </p:txBody>
          </p:sp>
          <p:sp>
            <p:nvSpPr>
              <p:cNvPr id="99" name="Line 20"/>
              <p:cNvSpPr>
                <a:spLocks noChangeShapeType="1"/>
              </p:cNvSpPr>
              <p:nvPr/>
            </p:nvSpPr>
            <p:spPr bwMode="auto">
              <a:xfrm>
                <a:off x="720" y="3018"/>
                <a:ext cx="1817" cy="0"/>
              </a:xfrm>
              <a:prstGeom prst="line">
                <a:avLst/>
              </a:prstGeom>
              <a:noFill/>
              <a:ln w="9525">
                <a:solidFill>
                  <a:srgbClr val="00B0F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0" name="Line 21"/>
              <p:cNvSpPr>
                <a:spLocks noChangeShapeType="1"/>
              </p:cNvSpPr>
              <p:nvPr/>
            </p:nvSpPr>
            <p:spPr bwMode="auto">
              <a:xfrm>
                <a:off x="2023" y="3018"/>
                <a:ext cx="52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1" name="Text Box 22"/>
              <p:cNvSpPr txBox="1">
                <a:spLocks noChangeArrowheads="1"/>
              </p:cNvSpPr>
              <p:nvPr/>
            </p:nvSpPr>
            <p:spPr bwMode="auto">
              <a:xfrm>
                <a:off x="693" y="3080"/>
                <a:ext cx="1392" cy="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latinLnBrk="1">
                  <a:lnSpc>
                    <a:spcPct val="150000"/>
                  </a:lnSpc>
                  <a:spcBef>
                    <a:spcPct val="50000"/>
                  </a:spcBef>
                  <a:buClr>
                    <a:schemeClr val="tx1"/>
                  </a:buClr>
                  <a:buFontTx/>
                  <a:buChar char="•"/>
                  <a:defRPr kumimoji="1" sz="110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defRPr>
                </a:lvl1pPr>
                <a:lvl2pPr marL="742950" indent="-285750" eaLnBrk="0" hangingPunct="0">
                  <a:defRPr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ko-KR" dirty="0"/>
                  <a:t> </a:t>
                </a:r>
                <a:r>
                  <a:rPr lang="zh-CN" altLang="en-US" sz="12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紧密配合单元课文，精选优秀文本，突出可读性</a:t>
                </a:r>
                <a:endParaRPr lang="en-US" altLang="ko-KR" sz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86" name="AutoShape 11"/>
            <p:cNvSpPr>
              <a:spLocks noChangeArrowheads="1"/>
            </p:cNvSpPr>
            <p:nvPr/>
          </p:nvSpPr>
          <p:spPr bwMode="auto">
            <a:xfrm rot="5400000">
              <a:off x="3450" y="2209"/>
              <a:ext cx="288" cy="686"/>
            </a:xfrm>
            <a:prstGeom prst="homePlate">
              <a:avLst>
                <a:gd name="adj" fmla="val 71880"/>
              </a:avLst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latinLnBrk="1" hangingPunct="1"/>
              <a:endParaRPr kumimoji="1" lang="zh-TW" altLang="en-US" sz="900">
                <a:ea typeface="Gulim" panose="020B0600000101010101" pitchFamily="34" charset="-127"/>
              </a:endParaRPr>
            </a:p>
          </p:txBody>
        </p:sp>
        <p:sp>
          <p:nvSpPr>
            <p:cNvPr id="87" name="Text Box 13"/>
            <p:cNvSpPr txBox="1">
              <a:spLocks noChangeArrowheads="1"/>
            </p:cNvSpPr>
            <p:nvPr/>
          </p:nvSpPr>
          <p:spPr bwMode="auto">
            <a:xfrm>
              <a:off x="3120" y="1922"/>
              <a:ext cx="7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latinLnBrk="1" hangingPunct="1">
                <a:spcBef>
                  <a:spcPct val="50000"/>
                </a:spcBef>
              </a:pPr>
              <a:r>
                <a:rPr kumimoji="1"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拓展延伸篇目</a:t>
              </a:r>
              <a:endParaRPr kumimoji="1" lang="ko-KR" altLang="en-US" dirty="0">
                <a:latin typeface="微软雅黑" panose="020B0503020204020204" pitchFamily="34" charset="-122"/>
                <a:ea typeface="HY견고딕" pitchFamily="18" charset="-127"/>
              </a:endParaRPr>
            </a:p>
          </p:txBody>
        </p:sp>
        <p:sp>
          <p:nvSpPr>
            <p:cNvPr id="88" name="Text Box 19"/>
            <p:cNvSpPr txBox="1">
              <a:spLocks noChangeArrowheads="1"/>
            </p:cNvSpPr>
            <p:nvPr/>
          </p:nvSpPr>
          <p:spPr bwMode="auto">
            <a:xfrm>
              <a:off x="4040" y="1896"/>
              <a:ext cx="124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latinLnBrk="1" hangingPunct="1">
                <a:lnSpc>
                  <a:spcPct val="150000"/>
                </a:lnSpc>
                <a:spcBef>
                  <a:spcPct val="50000"/>
                </a:spcBef>
                <a:buFontTx/>
                <a:buChar char="•"/>
              </a:pPr>
              <a:r>
                <a:rPr kumimoji="1" lang="en-US" altLang="ko-KR" sz="1100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kumimoji="1"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每单元至少有一两课提供拓展、延伸篇目</a:t>
              </a:r>
              <a:endParaRPr kumimoji="1" lang="en-US" altLang="ko-KR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>
              <a:off x="3293" y="2320"/>
              <a:ext cx="1872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0" name="Line 25"/>
            <p:cNvSpPr>
              <a:spLocks noChangeShapeType="1"/>
            </p:cNvSpPr>
            <p:nvPr/>
          </p:nvSpPr>
          <p:spPr bwMode="auto">
            <a:xfrm>
              <a:off x="3293" y="2320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Text Box 14"/>
            <p:cNvSpPr txBox="1">
              <a:spLocks noChangeArrowheads="1"/>
            </p:cNvSpPr>
            <p:nvPr/>
          </p:nvSpPr>
          <p:spPr bwMode="auto">
            <a:xfrm>
              <a:off x="3097" y="2557"/>
              <a:ext cx="627" cy="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latinLnBrk="1" hangingPunct="1">
                <a:spcBef>
                  <a:spcPct val="50000"/>
                </a:spcBef>
              </a:pPr>
              <a:r>
                <a:rPr kumimoji="1"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课外</a:t>
              </a:r>
              <a:endParaRPr kumimoji="1"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latinLnBrk="1" hangingPunct="1">
                <a:spcBef>
                  <a:spcPct val="50000"/>
                </a:spcBef>
              </a:pPr>
              <a:r>
                <a:rPr kumimoji="1"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古诗词</a:t>
              </a:r>
              <a:endParaRPr kumimoji="1" lang="ko-KR" altLang="en-US" dirty="0">
                <a:latin typeface="微软雅黑" panose="020B0503020204020204" pitchFamily="34" charset="-122"/>
                <a:ea typeface="HY견고딕" pitchFamily="18" charset="-127"/>
              </a:endParaRPr>
            </a:p>
          </p:txBody>
        </p:sp>
        <p:sp>
          <p:nvSpPr>
            <p:cNvPr id="92" name="Text Box 23"/>
            <p:cNvSpPr txBox="1">
              <a:spLocks noChangeArrowheads="1"/>
            </p:cNvSpPr>
            <p:nvPr/>
          </p:nvSpPr>
          <p:spPr bwMode="auto">
            <a:xfrm>
              <a:off x="3840" y="3141"/>
              <a:ext cx="134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latinLnBrk="1" hangingPunct="1">
                <a:lnSpc>
                  <a:spcPct val="150000"/>
                </a:lnSpc>
                <a:spcBef>
                  <a:spcPct val="50000"/>
                </a:spcBef>
                <a:buFontTx/>
                <a:buChar char="•"/>
              </a:pPr>
              <a:r>
                <a:rPr kumimoji="1" lang="en-US" altLang="ko-KR" sz="1100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kumimoji="1" lang="zh-CN" altLang="en-US" sz="1100" dirty="0" smtClean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每</a:t>
              </a:r>
              <a:r>
                <a:rPr kumimoji="1"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每册</a:t>
              </a:r>
              <a:r>
                <a:rPr kumimoji="1" lang="en-US" altLang="zh-CN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kumimoji="1"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次</a:t>
              </a:r>
              <a:r>
                <a:rPr kumimoji="1"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，每次</a:t>
              </a:r>
              <a:r>
                <a:rPr kumimoji="1" lang="en-US" altLang="zh-CN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kumimoji="1"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首，课下完成，熟读成诵</a:t>
              </a:r>
              <a:endParaRPr kumimoji="1" lang="en-US" altLang="ko-KR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3" name="Line 26"/>
            <p:cNvSpPr>
              <a:spLocks noChangeShapeType="1"/>
            </p:cNvSpPr>
            <p:nvPr/>
          </p:nvSpPr>
          <p:spPr bwMode="auto">
            <a:xfrm>
              <a:off x="3065" y="3141"/>
              <a:ext cx="1872" cy="0"/>
            </a:xfrm>
            <a:prstGeom prst="line">
              <a:avLst/>
            </a:prstGeom>
            <a:noFill/>
            <a:ln w="9525">
              <a:solidFill>
                <a:srgbClr val="92D05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27"/>
            <p:cNvSpPr>
              <a:spLocks noChangeShapeType="1"/>
            </p:cNvSpPr>
            <p:nvPr/>
          </p:nvSpPr>
          <p:spPr bwMode="auto">
            <a:xfrm>
              <a:off x="3162" y="3080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AutoShape 39"/>
            <p:cNvSpPr>
              <a:spLocks noChangeArrowheads="1"/>
            </p:cNvSpPr>
            <p:nvPr/>
          </p:nvSpPr>
          <p:spPr bwMode="auto">
            <a:xfrm rot="10800000">
              <a:off x="2653" y="2854"/>
              <a:ext cx="288" cy="686"/>
            </a:xfrm>
            <a:prstGeom prst="homePlate">
              <a:avLst>
                <a:gd name="adj" fmla="val 71880"/>
              </a:avLst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latinLnBrk="1" hangingPunct="1"/>
              <a:endParaRPr kumimoji="1" lang="zh-TW" altLang="en-US" sz="900">
                <a:ea typeface="Gulim" panose="020B0600000101010101" pitchFamily="34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0038"/>
            <a:ext cx="8893175" cy="56356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阅读：双线组元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6004" name="Group 4"/>
          <p:cNvGrpSpPr/>
          <p:nvPr/>
        </p:nvGrpSpPr>
        <p:grpSpPr bwMode="auto">
          <a:xfrm>
            <a:off x="429680" y="1318661"/>
            <a:ext cx="8388350" cy="4051268"/>
            <a:chOff x="60" y="1356"/>
            <a:chExt cx="5508" cy="2660"/>
          </a:xfrm>
        </p:grpSpPr>
        <p:sp>
          <p:nvSpPr>
            <p:cNvPr id="256005" name="Rectangle 5"/>
            <p:cNvSpPr>
              <a:spLocks noChangeArrowheads="1"/>
            </p:cNvSpPr>
            <p:nvPr/>
          </p:nvSpPr>
          <p:spPr bwMode="gray">
            <a:xfrm>
              <a:off x="60" y="3835"/>
              <a:ext cx="5508" cy="181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</a:ln>
            <a:scene3d>
              <a:camera prst="legacyPerspectiveTop">
                <a:rot lat="600000" lon="0" rev="0"/>
              </a:camera>
              <a:lightRig rig="legacyFlat3" dir="r"/>
            </a:scene3d>
            <a:sp3d extrusionH="3783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CN" altLang="zh-CN" b="1"/>
            </a:p>
          </p:txBody>
        </p:sp>
        <p:sp>
          <p:nvSpPr>
            <p:cNvPr id="256006" name="AutoShape 6"/>
            <p:cNvSpPr>
              <a:spLocks noChangeArrowheads="1"/>
            </p:cNvSpPr>
            <p:nvPr/>
          </p:nvSpPr>
          <p:spPr bwMode="ltGray">
            <a:xfrm>
              <a:off x="3747" y="1356"/>
              <a:ext cx="1546" cy="2348"/>
            </a:xfrm>
            <a:prstGeom prst="roundRect">
              <a:avLst>
                <a:gd name="adj" fmla="val 2259"/>
              </a:avLst>
            </a:prstGeom>
            <a:gradFill rotWithShape="1">
              <a:gsLst>
                <a:gs pos="0">
                  <a:srgbClr val="E8E8E8"/>
                </a:gs>
                <a:gs pos="100000">
                  <a:srgbClr val="C7C7C7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zh-CN"/>
            </a:p>
          </p:txBody>
        </p:sp>
        <p:sp>
          <p:nvSpPr>
            <p:cNvPr id="256007" name="AutoShape 7"/>
            <p:cNvSpPr>
              <a:spLocks noChangeArrowheads="1"/>
            </p:cNvSpPr>
            <p:nvPr/>
          </p:nvSpPr>
          <p:spPr bwMode="ltGray">
            <a:xfrm>
              <a:off x="440" y="1356"/>
              <a:ext cx="1542" cy="2348"/>
            </a:xfrm>
            <a:prstGeom prst="roundRect">
              <a:avLst>
                <a:gd name="adj" fmla="val 2259"/>
              </a:avLst>
            </a:prstGeom>
            <a:gradFill rotWithShape="1">
              <a:gsLst>
                <a:gs pos="0">
                  <a:srgbClr val="E8E8E8"/>
                </a:gs>
                <a:gs pos="100000">
                  <a:srgbClr val="C7C7C7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zh-CN"/>
            </a:p>
          </p:txBody>
        </p:sp>
        <p:pic>
          <p:nvPicPr>
            <p:cNvPr id="256009" name="Picture 9" descr="light_shadow"/>
            <p:cNvPicPr>
              <a:picLocks noChangeAspect="1" noChangeArrowheads="1"/>
            </p:cNvPicPr>
            <p:nvPr/>
          </p:nvPicPr>
          <p:blipFill>
            <a:blip r:embed="rId2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32" y="3480"/>
              <a:ext cx="996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10" name="Picture 10" descr="light_shadow"/>
            <p:cNvPicPr>
              <a:picLocks noChangeAspect="1" noChangeArrowheads="1"/>
            </p:cNvPicPr>
            <p:nvPr/>
          </p:nvPicPr>
          <p:blipFill>
            <a:blip r:embed="rId3">
              <a:lum bright="-90000" contrast="-4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093" y="3486"/>
              <a:ext cx="922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1" name="AutoShape 11"/>
            <p:cNvSpPr>
              <a:spLocks noChangeArrowheads="1"/>
            </p:cNvSpPr>
            <p:nvPr/>
          </p:nvSpPr>
          <p:spPr bwMode="gray">
            <a:xfrm>
              <a:off x="470" y="1392"/>
              <a:ext cx="1484" cy="268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9050" algn="ctr">
              <a:solidFill>
                <a:srgbClr val="DDDDDD"/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56012" name="Text Box 12"/>
            <p:cNvSpPr txBox="1">
              <a:spLocks noChangeArrowheads="1"/>
            </p:cNvSpPr>
            <p:nvPr/>
          </p:nvSpPr>
          <p:spPr bwMode="white">
            <a:xfrm>
              <a:off x="487" y="1380"/>
              <a:ext cx="1452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zh-CN" sz="2200" b="1" dirty="0">
                <a:solidFill>
                  <a:srgbClr val="FEFEFE"/>
                </a:solidFill>
              </a:endParaRPr>
            </a:p>
          </p:txBody>
        </p:sp>
        <p:sp>
          <p:nvSpPr>
            <p:cNvPr id="35853" name="AutoShape 13"/>
            <p:cNvSpPr>
              <a:spLocks noChangeArrowheads="1"/>
            </p:cNvSpPr>
            <p:nvPr/>
          </p:nvSpPr>
          <p:spPr bwMode="gray">
            <a:xfrm>
              <a:off x="3774" y="1392"/>
              <a:ext cx="1494" cy="268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chemeClr val="hlink">
                    <a:gamma/>
                    <a:shade val="6666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9050" algn="ctr">
              <a:solidFill>
                <a:srgbClr val="DDDDDD"/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56014" name="Text Box 14"/>
            <p:cNvSpPr txBox="1">
              <a:spLocks noChangeArrowheads="1"/>
            </p:cNvSpPr>
            <p:nvPr/>
          </p:nvSpPr>
          <p:spPr bwMode="white">
            <a:xfrm>
              <a:off x="3935" y="1380"/>
              <a:ext cx="1174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zh-CN" sz="2200" b="1" dirty="0">
                <a:solidFill>
                  <a:srgbClr val="FEFEFE"/>
                </a:solidFill>
              </a:endParaRPr>
            </a:p>
          </p:txBody>
        </p:sp>
        <p:sp>
          <p:nvSpPr>
            <p:cNvPr id="256015" name="Rectangle 15"/>
            <p:cNvSpPr>
              <a:spLocks noChangeArrowheads="1"/>
            </p:cNvSpPr>
            <p:nvPr/>
          </p:nvSpPr>
          <p:spPr bwMode="black">
            <a:xfrm>
              <a:off x="707" y="1740"/>
              <a:ext cx="1247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en-US" altLang="zh-CN" sz="1400" dirty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四季美景</a:t>
              </a:r>
              <a:endParaRPr lang="en-US" altLang="zh-CN" sz="1400" dirty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buFontTx/>
                <a:buChar char="•"/>
              </a:pPr>
              <a:r>
                <a:rPr lang="en-US" altLang="zh-CN" sz="1400" dirty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动物与人</a:t>
              </a:r>
              <a:endParaRPr lang="en-US" altLang="zh-CN" sz="1400" dirty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buFontTx/>
                <a:buChar char="•"/>
              </a:pPr>
              <a:r>
                <a:rPr lang="en-US" altLang="zh-CN" sz="1400" dirty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科幻探险</a:t>
              </a:r>
              <a:endParaRPr lang="en-US" altLang="zh-CN" sz="1400" dirty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56016" name="Rectangle 16"/>
            <p:cNvSpPr>
              <a:spLocks noChangeArrowheads="1"/>
            </p:cNvSpPr>
            <p:nvPr/>
          </p:nvSpPr>
          <p:spPr bwMode="black">
            <a:xfrm>
              <a:off x="4047" y="1740"/>
              <a:ext cx="1221" cy="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en-US" altLang="zh-CN" sz="1400" dirty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人生之舟</a:t>
              </a:r>
              <a:endParaRPr lang="en-US" altLang="zh-CN" sz="1400" dirty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buFontTx/>
                <a:buChar char="•"/>
              </a:pPr>
              <a:r>
                <a:rPr lang="en-US" altLang="zh-CN" sz="1400" dirty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想象之翼</a:t>
              </a:r>
              <a:endParaRPr lang="en-US" altLang="zh-CN" sz="1400" dirty="0" smtClean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buFontTx/>
                <a:buChar char="•"/>
              </a:pPr>
              <a:r>
                <a:rPr lang="en-US" altLang="zh-CN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生活哲理</a:t>
              </a:r>
              <a:endParaRPr lang="en-US" altLang="zh-CN" sz="1400" dirty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buFontTx/>
                <a:buChar char="•"/>
              </a:pPr>
              <a:r>
                <a:rPr lang="en-US" altLang="zh-CN" sz="1400" dirty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修身正己</a:t>
              </a:r>
              <a:endParaRPr lang="en-US" altLang="zh-CN" sz="1400" dirty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56017" name="AutoShape 17"/>
            <p:cNvSpPr>
              <a:spLocks noChangeArrowheads="1"/>
            </p:cNvSpPr>
            <p:nvPr/>
          </p:nvSpPr>
          <p:spPr bwMode="ltGray">
            <a:xfrm>
              <a:off x="2089" y="1356"/>
              <a:ext cx="1542" cy="2348"/>
            </a:xfrm>
            <a:prstGeom prst="roundRect">
              <a:avLst>
                <a:gd name="adj" fmla="val 2259"/>
              </a:avLst>
            </a:prstGeom>
            <a:gradFill rotWithShape="1">
              <a:gsLst>
                <a:gs pos="0">
                  <a:srgbClr val="E8E8E8"/>
                </a:gs>
                <a:gs pos="100000">
                  <a:srgbClr val="C7C7C7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zh-CN"/>
            </a:p>
          </p:txBody>
        </p:sp>
        <p:pic>
          <p:nvPicPr>
            <p:cNvPr id="256018" name="Picture 18" descr="light_shadow"/>
            <p:cNvPicPr>
              <a:picLocks noChangeAspect="1" noChangeArrowheads="1"/>
            </p:cNvPicPr>
            <p:nvPr/>
          </p:nvPicPr>
          <p:blipFill>
            <a:blip r:embed="rId2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381" y="3480"/>
              <a:ext cx="996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9" name="AutoShape 19"/>
            <p:cNvSpPr>
              <a:spLocks noChangeArrowheads="1"/>
            </p:cNvSpPr>
            <p:nvPr/>
          </p:nvSpPr>
          <p:spPr bwMode="gray">
            <a:xfrm>
              <a:off x="2119" y="1392"/>
              <a:ext cx="1484" cy="268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9050" algn="ctr">
              <a:solidFill>
                <a:srgbClr val="DDDDDD"/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56020" name="Text Box 20"/>
            <p:cNvSpPr txBox="1">
              <a:spLocks noChangeArrowheads="1"/>
            </p:cNvSpPr>
            <p:nvPr/>
          </p:nvSpPr>
          <p:spPr bwMode="white">
            <a:xfrm>
              <a:off x="2273" y="1380"/>
              <a:ext cx="1178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zh-CN" sz="2200" b="1" dirty="0">
                <a:solidFill>
                  <a:srgbClr val="FEFEFE"/>
                </a:solidFill>
              </a:endParaRPr>
            </a:p>
          </p:txBody>
        </p:sp>
        <p:sp>
          <p:nvSpPr>
            <p:cNvPr id="256021" name="Rectangle 21"/>
            <p:cNvSpPr>
              <a:spLocks noChangeArrowheads="1"/>
            </p:cNvSpPr>
            <p:nvPr/>
          </p:nvSpPr>
          <p:spPr bwMode="black">
            <a:xfrm>
              <a:off x="2356" y="1740"/>
              <a:ext cx="1247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en-US" altLang="zh-CN" sz="1400" dirty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至爱亲情</a:t>
              </a:r>
              <a:endParaRPr lang="en-US" altLang="zh-CN" sz="1400" dirty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buFontTx/>
                <a:buChar char="•"/>
              </a:pPr>
              <a:r>
                <a:rPr lang="en-US" altLang="zh-CN" sz="1400" dirty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学习生活</a:t>
              </a:r>
              <a:endParaRPr lang="en-US" altLang="zh-CN" sz="1400" dirty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buFontTx/>
                <a:buChar char="•"/>
              </a:pPr>
              <a:r>
                <a:rPr lang="en-US" altLang="zh-CN" sz="1400" dirty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群星闪耀</a:t>
              </a:r>
              <a:endParaRPr lang="en-US" altLang="zh-CN" sz="1400" dirty="0" smtClean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buFontTx/>
                <a:buChar char="•"/>
              </a:pP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凡人小事</a:t>
              </a:r>
              <a:endParaRPr lang="en-US" altLang="zh-CN" sz="1400" dirty="0" smtClean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eaLnBrk="1" hangingPunct="1">
                <a:buFontTx/>
                <a:buChar char="•"/>
              </a:pPr>
              <a:r>
                <a:rPr lang="zh-CN" altLang="en-US" sz="1400" dirty="0" smtClean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热爱</a:t>
              </a:r>
              <a:r>
                <a:rPr lang="zh-CN" altLang="en-US" sz="1400" dirty="0">
                  <a:solidFill>
                    <a:srgbClr val="080808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祖国</a:t>
              </a:r>
              <a:endParaRPr lang="en-US" altLang="zh-CN" sz="1400" dirty="0">
                <a:solidFill>
                  <a:srgbClr val="080808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pSp>
          <p:nvGrpSpPr>
            <p:cNvPr id="256022" name="Group 22"/>
            <p:cNvGrpSpPr/>
            <p:nvPr/>
          </p:nvGrpSpPr>
          <p:grpSpPr bwMode="auto">
            <a:xfrm>
              <a:off x="2274" y="2412"/>
              <a:ext cx="1200" cy="1536"/>
              <a:chOff x="2304" y="2496"/>
              <a:chExt cx="1200" cy="1536"/>
            </a:xfrm>
          </p:grpSpPr>
          <p:pic>
            <p:nvPicPr>
              <p:cNvPr id="256056" name="Picture 23" descr="circuler_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314" y="2544"/>
                <a:ext cx="1182" cy="1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6057" name="Oval 24"/>
              <p:cNvSpPr>
                <a:spLocks noChangeArrowheads="1"/>
              </p:cNvSpPr>
              <p:nvPr/>
            </p:nvSpPr>
            <p:spPr bwMode="gray">
              <a:xfrm>
                <a:off x="2314" y="2544"/>
                <a:ext cx="1190" cy="1199"/>
              </a:xfrm>
              <a:prstGeom prst="ellipse">
                <a:avLst/>
              </a:pr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zh-CN"/>
              </a:p>
            </p:txBody>
          </p:sp>
          <p:pic>
            <p:nvPicPr>
              <p:cNvPr id="256058" name="Picture 25" descr="light_shadow1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2304" y="2496"/>
                <a:ext cx="871" cy="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56059" name="Group 26"/>
              <p:cNvGrpSpPr/>
              <p:nvPr/>
            </p:nvGrpSpPr>
            <p:grpSpPr bwMode="auto">
              <a:xfrm rot="-3733502" flipH="1" flipV="1">
                <a:off x="2673" y="3381"/>
                <a:ext cx="1049" cy="253"/>
                <a:chOff x="2532" y="1051"/>
                <a:chExt cx="893" cy="246"/>
              </a:xfrm>
            </p:grpSpPr>
            <p:grpSp>
              <p:nvGrpSpPr>
                <p:cNvPr id="256060" name="Group 27"/>
                <p:cNvGrpSpPr/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56066" name="AutoShape 28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67" name="AutoShape 29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68" name="AutoShape 30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69" name="AutoShape 31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</p:grpSp>
            <p:grpSp>
              <p:nvGrpSpPr>
                <p:cNvPr id="256061" name="Group 32"/>
                <p:cNvGrpSpPr/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56062" name="AutoShape 33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63" name="AutoShape 34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64" name="AutoShape 35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65" name="AutoShape 36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</p:grpSp>
          </p:grpSp>
        </p:grpSp>
        <p:grpSp>
          <p:nvGrpSpPr>
            <p:cNvPr id="256023" name="Group 37"/>
            <p:cNvGrpSpPr/>
            <p:nvPr/>
          </p:nvGrpSpPr>
          <p:grpSpPr bwMode="auto">
            <a:xfrm>
              <a:off x="646" y="2412"/>
              <a:ext cx="1200" cy="1536"/>
              <a:chOff x="2304" y="2496"/>
              <a:chExt cx="1200" cy="1536"/>
            </a:xfrm>
          </p:grpSpPr>
          <p:pic>
            <p:nvPicPr>
              <p:cNvPr id="256042" name="Picture 38" descr="circuler_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314" y="2544"/>
                <a:ext cx="1182" cy="1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6043" name="Oval 39"/>
              <p:cNvSpPr>
                <a:spLocks noChangeArrowheads="1"/>
              </p:cNvSpPr>
              <p:nvPr/>
            </p:nvSpPr>
            <p:spPr bwMode="gray">
              <a:xfrm>
                <a:off x="2314" y="2544"/>
                <a:ext cx="1190" cy="1199"/>
              </a:xfrm>
              <a:prstGeom prst="ellipse">
                <a:avLst/>
              </a:prstGeom>
              <a:solidFill>
                <a:schemeClr val="accent1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zh-CN"/>
              </a:p>
            </p:txBody>
          </p:sp>
          <p:pic>
            <p:nvPicPr>
              <p:cNvPr id="256044" name="Picture 40" descr="light_shadow1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2304" y="2496"/>
                <a:ext cx="871" cy="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56045" name="Group 41"/>
              <p:cNvGrpSpPr/>
              <p:nvPr/>
            </p:nvGrpSpPr>
            <p:grpSpPr bwMode="auto">
              <a:xfrm rot="-3733502" flipH="1" flipV="1">
                <a:off x="2673" y="3381"/>
                <a:ext cx="1049" cy="253"/>
                <a:chOff x="2532" y="1051"/>
                <a:chExt cx="893" cy="246"/>
              </a:xfrm>
            </p:grpSpPr>
            <p:grpSp>
              <p:nvGrpSpPr>
                <p:cNvPr id="256046" name="Group 42"/>
                <p:cNvGrpSpPr/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56052" name="AutoShape 43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53" name="AutoShape 44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54" name="AutoShape 45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55" name="AutoShape 46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</p:grpSp>
            <p:grpSp>
              <p:nvGrpSpPr>
                <p:cNvPr id="256047" name="Group 47"/>
                <p:cNvGrpSpPr/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56048" name="AutoShape 48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49" name="AutoShape 49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50" name="AutoShape 50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51" name="AutoShape 51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</p:grpSp>
          </p:grpSp>
        </p:grpSp>
        <p:grpSp>
          <p:nvGrpSpPr>
            <p:cNvPr id="256024" name="Group 52"/>
            <p:cNvGrpSpPr/>
            <p:nvPr/>
          </p:nvGrpSpPr>
          <p:grpSpPr bwMode="auto">
            <a:xfrm>
              <a:off x="3976" y="2412"/>
              <a:ext cx="1200" cy="1536"/>
              <a:chOff x="2304" y="2496"/>
              <a:chExt cx="1200" cy="1536"/>
            </a:xfrm>
          </p:grpSpPr>
          <p:pic>
            <p:nvPicPr>
              <p:cNvPr id="256028" name="Picture 53" descr="circuler_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314" y="2544"/>
                <a:ext cx="1182" cy="1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6029" name="Oval 54"/>
              <p:cNvSpPr>
                <a:spLocks noChangeArrowheads="1"/>
              </p:cNvSpPr>
              <p:nvPr/>
            </p:nvSpPr>
            <p:spPr bwMode="gray">
              <a:xfrm>
                <a:off x="2314" y="2544"/>
                <a:ext cx="1190" cy="1199"/>
              </a:xfrm>
              <a:prstGeom prst="ellipse">
                <a:avLst/>
              </a:prstGeom>
              <a:solidFill>
                <a:schemeClr val="hlink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zh-CN"/>
              </a:p>
            </p:txBody>
          </p:sp>
          <p:pic>
            <p:nvPicPr>
              <p:cNvPr id="256030" name="Picture 55" descr="light_shadow1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2304" y="2496"/>
                <a:ext cx="871" cy="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56031" name="Group 56"/>
              <p:cNvGrpSpPr/>
              <p:nvPr/>
            </p:nvGrpSpPr>
            <p:grpSpPr bwMode="auto">
              <a:xfrm rot="-3733502" flipH="1" flipV="1">
                <a:off x="2673" y="3381"/>
                <a:ext cx="1049" cy="253"/>
                <a:chOff x="2532" y="1051"/>
                <a:chExt cx="893" cy="246"/>
              </a:xfrm>
            </p:grpSpPr>
            <p:grpSp>
              <p:nvGrpSpPr>
                <p:cNvPr id="256032" name="Group 57"/>
                <p:cNvGrpSpPr/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56038" name="AutoShape 58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39" name="AutoShape 59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40" name="AutoShape 60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41" name="AutoShape 61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</p:grpSp>
            <p:grpSp>
              <p:nvGrpSpPr>
                <p:cNvPr id="256033" name="Group 62"/>
                <p:cNvGrpSpPr/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56034" name="AutoShape 63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35" name="AutoShape 64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36" name="AutoShape 65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6037" name="AutoShape 66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</p:grpSp>
          </p:grpSp>
        </p:grpSp>
        <p:sp>
          <p:nvSpPr>
            <p:cNvPr id="256025" name="Rectangle 67"/>
            <p:cNvSpPr>
              <a:spLocks noChangeArrowheads="1"/>
            </p:cNvSpPr>
            <p:nvPr/>
          </p:nvSpPr>
          <p:spPr bwMode="auto">
            <a:xfrm>
              <a:off x="796" y="2939"/>
              <a:ext cx="94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sz="2000" b="1" i="1" dirty="0" smtClean="0"/>
                <a:t>人与自然</a:t>
              </a:r>
              <a:endParaRPr lang="en-US" altLang="zh-CN" sz="2000" b="1" i="1" dirty="0"/>
            </a:p>
          </p:txBody>
        </p:sp>
        <p:sp>
          <p:nvSpPr>
            <p:cNvPr id="256026" name="Rectangle 68"/>
            <p:cNvSpPr>
              <a:spLocks noChangeArrowheads="1"/>
            </p:cNvSpPr>
            <p:nvPr/>
          </p:nvSpPr>
          <p:spPr bwMode="auto">
            <a:xfrm>
              <a:off x="2385" y="2933"/>
              <a:ext cx="94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sz="2000" b="1" i="1" dirty="0" smtClean="0"/>
                <a:t>人与社会</a:t>
              </a:r>
              <a:endParaRPr lang="en-US" altLang="zh-CN" sz="2000" b="1" i="1" dirty="0"/>
            </a:p>
          </p:txBody>
        </p:sp>
        <p:sp>
          <p:nvSpPr>
            <p:cNvPr id="256027" name="Rectangle 69"/>
            <p:cNvSpPr>
              <a:spLocks noChangeArrowheads="1"/>
            </p:cNvSpPr>
            <p:nvPr/>
          </p:nvSpPr>
          <p:spPr bwMode="auto">
            <a:xfrm>
              <a:off x="4101" y="2927"/>
              <a:ext cx="94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sz="2000" b="1" i="1" dirty="0" smtClean="0"/>
                <a:t>人与自我</a:t>
              </a:r>
              <a:endParaRPr lang="en-US" altLang="zh-CN" sz="2000" b="1" i="1" dirty="0"/>
            </a:p>
          </p:txBody>
        </p:sp>
      </p:grpSp>
      <p:sp>
        <p:nvSpPr>
          <p:cNvPr id="69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387578" y="5589239"/>
            <a:ext cx="3030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j-ea"/>
                <a:ea typeface="+mj-ea"/>
              </a:rPr>
              <a:t>维度之一：人文主题</a:t>
            </a:r>
            <a:endParaRPr lang="zh-CN" altLang="en-US" sz="2400" b="1" dirty="0"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33375"/>
            <a:ext cx="8893175" cy="563563"/>
          </a:xfrm>
        </p:spPr>
        <p:txBody>
          <a:bodyPr>
            <a:noAutofit/>
          </a:bodyPr>
          <a:lstStyle/>
          <a:p>
            <a:pPr algn="l" eaLnBrk="1" hangingPunct="1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阅读：双线组元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134302" y="1335444"/>
            <a:ext cx="6912768" cy="4102968"/>
            <a:chOff x="979488" y="1268760"/>
            <a:chExt cx="7487464" cy="4751040"/>
          </a:xfrm>
        </p:grpSpPr>
        <p:grpSp>
          <p:nvGrpSpPr>
            <p:cNvPr id="259076" name="Group 4"/>
            <p:cNvGrpSpPr/>
            <p:nvPr/>
          </p:nvGrpSpPr>
          <p:grpSpPr bwMode="auto">
            <a:xfrm rot="-5400000">
              <a:off x="829460" y="3146048"/>
              <a:ext cx="4111625" cy="1423155"/>
              <a:chOff x="564" y="2003"/>
              <a:chExt cx="2658" cy="876"/>
            </a:xfrm>
          </p:grpSpPr>
          <p:sp>
            <p:nvSpPr>
              <p:cNvPr id="14341" name="Freeform 5"/>
              <p:cNvSpPr/>
              <p:nvPr/>
            </p:nvSpPr>
            <p:spPr bwMode="gray">
              <a:xfrm>
                <a:off x="564" y="2003"/>
                <a:ext cx="1197" cy="8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2" y="202"/>
                  </a:cxn>
                  <a:cxn ang="0">
                    <a:pos x="577" y="202"/>
                  </a:cxn>
                  <a:cxn ang="0">
                    <a:pos x="637" y="249"/>
                  </a:cxn>
                  <a:cxn ang="0">
                    <a:pos x="639" y="402"/>
                  </a:cxn>
                  <a:cxn ang="0">
                    <a:pos x="598" y="400"/>
                  </a:cxn>
                  <a:cxn ang="0">
                    <a:pos x="669" y="532"/>
                  </a:cxn>
                  <a:cxn ang="0">
                    <a:pos x="735" y="402"/>
                  </a:cxn>
                  <a:cxn ang="0">
                    <a:pos x="696" y="402"/>
                  </a:cxn>
                  <a:cxn ang="0">
                    <a:pos x="694" y="226"/>
                  </a:cxn>
                  <a:cxn ang="0">
                    <a:pos x="616" y="150"/>
                  </a:cxn>
                  <a:cxn ang="0">
                    <a:pos x="335" y="149"/>
                  </a:cxn>
                  <a:cxn ang="0">
                    <a:pos x="69" y="0"/>
                  </a:cxn>
                  <a:cxn ang="0">
                    <a:pos x="0" y="0"/>
                  </a:cxn>
                </a:cxnLst>
                <a:rect l="0" t="0" r="r" b="b"/>
                <a:pathLst>
                  <a:path w="735" h="532">
                    <a:moveTo>
                      <a:pt x="0" y="0"/>
                    </a:moveTo>
                    <a:cubicBezTo>
                      <a:pt x="0" y="0"/>
                      <a:pt x="85" y="216"/>
                      <a:pt x="382" y="202"/>
                    </a:cubicBezTo>
                    <a:cubicBezTo>
                      <a:pt x="479" y="202"/>
                      <a:pt x="577" y="202"/>
                      <a:pt x="577" y="202"/>
                    </a:cubicBezTo>
                    <a:cubicBezTo>
                      <a:pt x="577" y="202"/>
                      <a:pt x="639" y="201"/>
                      <a:pt x="637" y="249"/>
                    </a:cubicBezTo>
                    <a:cubicBezTo>
                      <a:pt x="638" y="325"/>
                      <a:pt x="639" y="402"/>
                      <a:pt x="639" y="402"/>
                    </a:cubicBezTo>
                    <a:lnTo>
                      <a:pt x="598" y="400"/>
                    </a:lnTo>
                    <a:lnTo>
                      <a:pt x="669" y="532"/>
                    </a:lnTo>
                    <a:lnTo>
                      <a:pt x="735" y="402"/>
                    </a:lnTo>
                    <a:lnTo>
                      <a:pt x="696" y="402"/>
                    </a:lnTo>
                    <a:cubicBezTo>
                      <a:pt x="696" y="402"/>
                      <a:pt x="695" y="314"/>
                      <a:pt x="694" y="226"/>
                    </a:cubicBezTo>
                    <a:cubicBezTo>
                      <a:pt x="687" y="160"/>
                      <a:pt x="616" y="150"/>
                      <a:pt x="616" y="150"/>
                    </a:cubicBezTo>
                    <a:cubicBezTo>
                      <a:pt x="556" y="137"/>
                      <a:pt x="473" y="153"/>
                      <a:pt x="335" y="149"/>
                    </a:cubicBezTo>
                    <a:cubicBezTo>
                      <a:pt x="110" y="126"/>
                      <a:pt x="69" y="0"/>
                      <a:pt x="6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>
                      <a:gamma/>
                      <a:tint val="0"/>
                      <a:invGamma/>
                      <a:alpha val="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4343" name="Freeform 7"/>
              <p:cNvSpPr/>
              <p:nvPr/>
            </p:nvSpPr>
            <p:spPr bwMode="gray">
              <a:xfrm flipH="1">
                <a:off x="2025" y="2003"/>
                <a:ext cx="1197" cy="8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2" y="202"/>
                  </a:cxn>
                  <a:cxn ang="0">
                    <a:pos x="577" y="202"/>
                  </a:cxn>
                  <a:cxn ang="0">
                    <a:pos x="637" y="249"/>
                  </a:cxn>
                  <a:cxn ang="0">
                    <a:pos x="639" y="402"/>
                  </a:cxn>
                  <a:cxn ang="0">
                    <a:pos x="598" y="400"/>
                  </a:cxn>
                  <a:cxn ang="0">
                    <a:pos x="669" y="532"/>
                  </a:cxn>
                  <a:cxn ang="0">
                    <a:pos x="735" y="402"/>
                  </a:cxn>
                  <a:cxn ang="0">
                    <a:pos x="696" y="402"/>
                  </a:cxn>
                  <a:cxn ang="0">
                    <a:pos x="694" y="226"/>
                  </a:cxn>
                  <a:cxn ang="0">
                    <a:pos x="616" y="150"/>
                  </a:cxn>
                  <a:cxn ang="0">
                    <a:pos x="335" y="149"/>
                  </a:cxn>
                  <a:cxn ang="0">
                    <a:pos x="69" y="0"/>
                  </a:cxn>
                  <a:cxn ang="0">
                    <a:pos x="0" y="0"/>
                  </a:cxn>
                </a:cxnLst>
                <a:rect l="0" t="0" r="r" b="b"/>
                <a:pathLst>
                  <a:path w="735" h="532">
                    <a:moveTo>
                      <a:pt x="0" y="0"/>
                    </a:moveTo>
                    <a:cubicBezTo>
                      <a:pt x="0" y="0"/>
                      <a:pt x="85" y="216"/>
                      <a:pt x="382" y="202"/>
                    </a:cubicBezTo>
                    <a:cubicBezTo>
                      <a:pt x="479" y="202"/>
                      <a:pt x="577" y="202"/>
                      <a:pt x="577" y="202"/>
                    </a:cubicBezTo>
                    <a:cubicBezTo>
                      <a:pt x="577" y="202"/>
                      <a:pt x="639" y="201"/>
                      <a:pt x="637" y="249"/>
                    </a:cubicBezTo>
                    <a:cubicBezTo>
                      <a:pt x="638" y="325"/>
                      <a:pt x="639" y="402"/>
                      <a:pt x="639" y="402"/>
                    </a:cubicBezTo>
                    <a:lnTo>
                      <a:pt x="598" y="400"/>
                    </a:lnTo>
                    <a:lnTo>
                      <a:pt x="669" y="532"/>
                    </a:lnTo>
                    <a:lnTo>
                      <a:pt x="735" y="402"/>
                    </a:lnTo>
                    <a:lnTo>
                      <a:pt x="696" y="402"/>
                    </a:lnTo>
                    <a:cubicBezTo>
                      <a:pt x="696" y="402"/>
                      <a:pt x="695" y="314"/>
                      <a:pt x="694" y="226"/>
                    </a:cubicBezTo>
                    <a:cubicBezTo>
                      <a:pt x="687" y="160"/>
                      <a:pt x="616" y="150"/>
                      <a:pt x="616" y="150"/>
                    </a:cubicBezTo>
                    <a:cubicBezTo>
                      <a:pt x="556" y="137"/>
                      <a:pt x="473" y="153"/>
                      <a:pt x="335" y="149"/>
                    </a:cubicBezTo>
                    <a:cubicBezTo>
                      <a:pt x="110" y="126"/>
                      <a:pt x="69" y="0"/>
                      <a:pt x="6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>
                      <a:gamma/>
                      <a:tint val="0"/>
                      <a:invGamma/>
                      <a:alpha val="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59077" name="Group 8"/>
            <p:cNvGrpSpPr/>
            <p:nvPr/>
          </p:nvGrpSpPr>
          <p:grpSpPr bwMode="auto">
            <a:xfrm rot="5400000" flipH="1">
              <a:off x="4367227" y="3136504"/>
              <a:ext cx="4111625" cy="1439069"/>
              <a:chOff x="564" y="2006"/>
              <a:chExt cx="2658" cy="861"/>
            </a:xfrm>
          </p:grpSpPr>
          <p:sp>
            <p:nvSpPr>
              <p:cNvPr id="14345" name="Freeform 9"/>
              <p:cNvSpPr/>
              <p:nvPr/>
            </p:nvSpPr>
            <p:spPr bwMode="gray">
              <a:xfrm>
                <a:off x="564" y="2006"/>
                <a:ext cx="1197" cy="8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2" y="202"/>
                  </a:cxn>
                  <a:cxn ang="0">
                    <a:pos x="577" y="202"/>
                  </a:cxn>
                  <a:cxn ang="0">
                    <a:pos x="637" y="249"/>
                  </a:cxn>
                  <a:cxn ang="0">
                    <a:pos x="639" y="402"/>
                  </a:cxn>
                  <a:cxn ang="0">
                    <a:pos x="598" y="400"/>
                  </a:cxn>
                  <a:cxn ang="0">
                    <a:pos x="669" y="532"/>
                  </a:cxn>
                  <a:cxn ang="0">
                    <a:pos x="735" y="402"/>
                  </a:cxn>
                  <a:cxn ang="0">
                    <a:pos x="696" y="402"/>
                  </a:cxn>
                  <a:cxn ang="0">
                    <a:pos x="694" y="226"/>
                  </a:cxn>
                  <a:cxn ang="0">
                    <a:pos x="616" y="150"/>
                  </a:cxn>
                  <a:cxn ang="0">
                    <a:pos x="335" y="149"/>
                  </a:cxn>
                  <a:cxn ang="0">
                    <a:pos x="69" y="0"/>
                  </a:cxn>
                  <a:cxn ang="0">
                    <a:pos x="0" y="0"/>
                  </a:cxn>
                </a:cxnLst>
                <a:rect l="0" t="0" r="r" b="b"/>
                <a:pathLst>
                  <a:path w="735" h="532">
                    <a:moveTo>
                      <a:pt x="0" y="0"/>
                    </a:moveTo>
                    <a:cubicBezTo>
                      <a:pt x="0" y="0"/>
                      <a:pt x="85" y="216"/>
                      <a:pt x="382" y="202"/>
                    </a:cubicBezTo>
                    <a:cubicBezTo>
                      <a:pt x="479" y="202"/>
                      <a:pt x="577" y="202"/>
                      <a:pt x="577" y="202"/>
                    </a:cubicBezTo>
                    <a:cubicBezTo>
                      <a:pt x="577" y="202"/>
                      <a:pt x="639" y="201"/>
                      <a:pt x="637" y="249"/>
                    </a:cubicBezTo>
                    <a:cubicBezTo>
                      <a:pt x="638" y="325"/>
                      <a:pt x="639" y="402"/>
                      <a:pt x="639" y="402"/>
                    </a:cubicBezTo>
                    <a:lnTo>
                      <a:pt x="598" y="400"/>
                    </a:lnTo>
                    <a:lnTo>
                      <a:pt x="669" y="532"/>
                    </a:lnTo>
                    <a:lnTo>
                      <a:pt x="735" y="402"/>
                    </a:lnTo>
                    <a:lnTo>
                      <a:pt x="696" y="402"/>
                    </a:lnTo>
                    <a:cubicBezTo>
                      <a:pt x="696" y="402"/>
                      <a:pt x="695" y="314"/>
                      <a:pt x="694" y="226"/>
                    </a:cubicBezTo>
                    <a:cubicBezTo>
                      <a:pt x="687" y="160"/>
                      <a:pt x="616" y="150"/>
                      <a:pt x="616" y="150"/>
                    </a:cubicBezTo>
                    <a:cubicBezTo>
                      <a:pt x="556" y="137"/>
                      <a:pt x="473" y="153"/>
                      <a:pt x="335" y="149"/>
                    </a:cubicBezTo>
                    <a:cubicBezTo>
                      <a:pt x="110" y="126"/>
                      <a:pt x="69" y="0"/>
                      <a:pt x="6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>
                      <a:gamma/>
                      <a:tint val="0"/>
                      <a:invGamma/>
                      <a:alpha val="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4347" name="Freeform 11"/>
              <p:cNvSpPr/>
              <p:nvPr/>
            </p:nvSpPr>
            <p:spPr bwMode="gray">
              <a:xfrm flipH="1">
                <a:off x="2025" y="2006"/>
                <a:ext cx="1197" cy="8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2" y="202"/>
                  </a:cxn>
                  <a:cxn ang="0">
                    <a:pos x="577" y="202"/>
                  </a:cxn>
                  <a:cxn ang="0">
                    <a:pos x="637" y="249"/>
                  </a:cxn>
                  <a:cxn ang="0">
                    <a:pos x="639" y="402"/>
                  </a:cxn>
                  <a:cxn ang="0">
                    <a:pos x="598" y="400"/>
                  </a:cxn>
                  <a:cxn ang="0">
                    <a:pos x="669" y="532"/>
                  </a:cxn>
                  <a:cxn ang="0">
                    <a:pos x="735" y="402"/>
                  </a:cxn>
                  <a:cxn ang="0">
                    <a:pos x="696" y="402"/>
                  </a:cxn>
                  <a:cxn ang="0">
                    <a:pos x="694" y="226"/>
                  </a:cxn>
                  <a:cxn ang="0">
                    <a:pos x="616" y="150"/>
                  </a:cxn>
                  <a:cxn ang="0">
                    <a:pos x="335" y="149"/>
                  </a:cxn>
                  <a:cxn ang="0">
                    <a:pos x="69" y="0"/>
                  </a:cxn>
                  <a:cxn ang="0">
                    <a:pos x="0" y="0"/>
                  </a:cxn>
                </a:cxnLst>
                <a:rect l="0" t="0" r="r" b="b"/>
                <a:pathLst>
                  <a:path w="735" h="532">
                    <a:moveTo>
                      <a:pt x="0" y="0"/>
                    </a:moveTo>
                    <a:cubicBezTo>
                      <a:pt x="0" y="0"/>
                      <a:pt x="85" y="216"/>
                      <a:pt x="382" y="202"/>
                    </a:cubicBezTo>
                    <a:cubicBezTo>
                      <a:pt x="479" y="202"/>
                      <a:pt x="577" y="202"/>
                      <a:pt x="577" y="202"/>
                    </a:cubicBezTo>
                    <a:cubicBezTo>
                      <a:pt x="577" y="202"/>
                      <a:pt x="639" y="201"/>
                      <a:pt x="637" y="249"/>
                    </a:cubicBezTo>
                    <a:cubicBezTo>
                      <a:pt x="638" y="325"/>
                      <a:pt x="639" y="402"/>
                      <a:pt x="639" y="402"/>
                    </a:cubicBezTo>
                    <a:lnTo>
                      <a:pt x="598" y="400"/>
                    </a:lnTo>
                    <a:lnTo>
                      <a:pt x="669" y="532"/>
                    </a:lnTo>
                    <a:lnTo>
                      <a:pt x="735" y="402"/>
                    </a:lnTo>
                    <a:lnTo>
                      <a:pt x="696" y="402"/>
                    </a:lnTo>
                    <a:cubicBezTo>
                      <a:pt x="696" y="402"/>
                      <a:pt x="695" y="314"/>
                      <a:pt x="694" y="226"/>
                    </a:cubicBezTo>
                    <a:cubicBezTo>
                      <a:pt x="687" y="160"/>
                      <a:pt x="616" y="150"/>
                      <a:pt x="616" y="150"/>
                    </a:cubicBezTo>
                    <a:cubicBezTo>
                      <a:pt x="556" y="137"/>
                      <a:pt x="473" y="153"/>
                      <a:pt x="335" y="149"/>
                    </a:cubicBezTo>
                    <a:cubicBezTo>
                      <a:pt x="110" y="126"/>
                      <a:pt x="69" y="0"/>
                      <a:pt x="6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>
                      <a:gamma/>
                      <a:tint val="0"/>
                      <a:invGamma/>
                      <a:alpha val="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59078" name="Group 12"/>
            <p:cNvGrpSpPr/>
            <p:nvPr/>
          </p:nvGrpSpPr>
          <p:grpSpPr bwMode="auto">
            <a:xfrm>
              <a:off x="3802063" y="3014663"/>
              <a:ext cx="1660525" cy="1612900"/>
              <a:chOff x="2457" y="2000"/>
              <a:chExt cx="901" cy="888"/>
            </a:xfrm>
          </p:grpSpPr>
          <p:pic>
            <p:nvPicPr>
              <p:cNvPr id="259105" name="Picture 13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ltGray">
              <a:xfrm>
                <a:off x="2457" y="2000"/>
                <a:ext cx="901" cy="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350" name="Oval 14"/>
              <p:cNvSpPr>
                <a:spLocks noChangeArrowheads="1"/>
              </p:cNvSpPr>
              <p:nvPr/>
            </p:nvSpPr>
            <p:spPr bwMode="ltGray">
              <a:xfrm>
                <a:off x="2457" y="2000"/>
                <a:ext cx="895" cy="888"/>
              </a:xfrm>
              <a:prstGeom prst="ellipse">
                <a:avLst/>
              </a:prstGeom>
              <a:gradFill rotWithShape="1">
                <a:gsLst>
                  <a:gs pos="0">
                    <a:srgbClr val="F8F8F8">
                      <a:gamma/>
                      <a:shade val="26275"/>
                      <a:invGamma/>
                      <a:alpha val="89999"/>
                    </a:srgbClr>
                  </a:gs>
                  <a:gs pos="50000">
                    <a:srgbClr val="F8F8F8">
                      <a:alpha val="45000"/>
                    </a:srgbClr>
                  </a:gs>
                  <a:gs pos="100000">
                    <a:srgbClr val="F8F8F8">
                      <a:gamma/>
                      <a:shade val="26275"/>
                      <a:invGamma/>
                      <a:alpha val="89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59109" name="Freeform 15"/>
              <p:cNvSpPr/>
              <p:nvPr/>
            </p:nvSpPr>
            <p:spPr bwMode="ltGray">
              <a:xfrm>
                <a:off x="2550" y="2018"/>
                <a:ext cx="703" cy="308"/>
              </a:xfrm>
              <a:custGeom>
                <a:avLst/>
                <a:gdLst>
                  <a:gd name="T0" fmla="*/ 8 w 1321"/>
                  <a:gd name="T1" fmla="*/ 0 h 712"/>
                  <a:gd name="T2" fmla="*/ 9 w 1321"/>
                  <a:gd name="T3" fmla="*/ 0 h 712"/>
                  <a:gd name="T4" fmla="*/ 9 w 1321"/>
                  <a:gd name="T5" fmla="*/ 0 h 712"/>
                  <a:gd name="T6" fmla="*/ 9 w 1321"/>
                  <a:gd name="T7" fmla="*/ 0 h 712"/>
                  <a:gd name="T8" fmla="*/ 8 w 1321"/>
                  <a:gd name="T9" fmla="*/ 0 h 712"/>
                  <a:gd name="T10" fmla="*/ 8 w 1321"/>
                  <a:gd name="T11" fmla="*/ 1 h 712"/>
                  <a:gd name="T12" fmla="*/ 8 w 1321"/>
                  <a:gd name="T13" fmla="*/ 1 h 712"/>
                  <a:gd name="T14" fmla="*/ 7 w 1321"/>
                  <a:gd name="T15" fmla="*/ 1 h 712"/>
                  <a:gd name="T16" fmla="*/ 7 w 1321"/>
                  <a:gd name="T17" fmla="*/ 1 h 712"/>
                  <a:gd name="T18" fmla="*/ 7 w 1321"/>
                  <a:gd name="T19" fmla="*/ 1 h 712"/>
                  <a:gd name="T20" fmla="*/ 6 w 1321"/>
                  <a:gd name="T21" fmla="*/ 1 h 712"/>
                  <a:gd name="T22" fmla="*/ 6 w 1321"/>
                  <a:gd name="T23" fmla="*/ 1 h 712"/>
                  <a:gd name="T24" fmla="*/ 6 w 1321"/>
                  <a:gd name="T25" fmla="*/ 1 h 712"/>
                  <a:gd name="T26" fmla="*/ 5 w 1321"/>
                  <a:gd name="T27" fmla="*/ 1 h 712"/>
                  <a:gd name="T28" fmla="*/ 5 w 1321"/>
                  <a:gd name="T29" fmla="*/ 1 h 712"/>
                  <a:gd name="T30" fmla="*/ 3 w 1321"/>
                  <a:gd name="T31" fmla="*/ 1 h 712"/>
                  <a:gd name="T32" fmla="*/ 3 w 1321"/>
                  <a:gd name="T33" fmla="*/ 1 h 712"/>
                  <a:gd name="T34" fmla="*/ 3 w 1321"/>
                  <a:gd name="T35" fmla="*/ 1 h 712"/>
                  <a:gd name="T36" fmla="*/ 2 w 1321"/>
                  <a:gd name="T37" fmla="*/ 1 h 712"/>
                  <a:gd name="T38" fmla="*/ 2 w 1321"/>
                  <a:gd name="T39" fmla="*/ 1 h 712"/>
                  <a:gd name="T40" fmla="*/ 2 w 1321"/>
                  <a:gd name="T41" fmla="*/ 1 h 712"/>
                  <a:gd name="T42" fmla="*/ 1 w 1321"/>
                  <a:gd name="T43" fmla="*/ 1 h 712"/>
                  <a:gd name="T44" fmla="*/ 1 w 1321"/>
                  <a:gd name="T45" fmla="*/ 1 h 712"/>
                  <a:gd name="T46" fmla="*/ 1 w 1321"/>
                  <a:gd name="T47" fmla="*/ 1 h 712"/>
                  <a:gd name="T48" fmla="*/ 1 w 1321"/>
                  <a:gd name="T49" fmla="*/ 1 h 712"/>
                  <a:gd name="T50" fmla="*/ 1 w 1321"/>
                  <a:gd name="T51" fmla="*/ 1 h 712"/>
                  <a:gd name="T52" fmla="*/ 1 w 1321"/>
                  <a:gd name="T53" fmla="*/ 1 h 712"/>
                  <a:gd name="T54" fmla="*/ 1 w 1321"/>
                  <a:gd name="T55" fmla="*/ 0 h 712"/>
                  <a:gd name="T56" fmla="*/ 0 w 1321"/>
                  <a:gd name="T57" fmla="*/ 0 h 712"/>
                  <a:gd name="T58" fmla="*/ 0 w 1321"/>
                  <a:gd name="T59" fmla="*/ 0 h 712"/>
                  <a:gd name="T60" fmla="*/ 1 w 1321"/>
                  <a:gd name="T61" fmla="*/ 0 h 712"/>
                  <a:gd name="T62" fmla="*/ 1 w 1321"/>
                  <a:gd name="T63" fmla="*/ 0 h 712"/>
                  <a:gd name="T64" fmla="*/ 1 w 1321"/>
                  <a:gd name="T65" fmla="*/ 0 h 712"/>
                  <a:gd name="T66" fmla="*/ 1 w 1321"/>
                  <a:gd name="T67" fmla="*/ 0 h 712"/>
                  <a:gd name="T68" fmla="*/ 1 w 1321"/>
                  <a:gd name="T69" fmla="*/ 0 h 712"/>
                  <a:gd name="T70" fmla="*/ 2 w 1321"/>
                  <a:gd name="T71" fmla="*/ 0 h 712"/>
                  <a:gd name="T72" fmla="*/ 2 w 1321"/>
                  <a:gd name="T73" fmla="*/ 0 h 712"/>
                  <a:gd name="T74" fmla="*/ 2 w 1321"/>
                  <a:gd name="T75" fmla="*/ 0 h 712"/>
                  <a:gd name="T76" fmla="*/ 3 w 1321"/>
                  <a:gd name="T77" fmla="*/ 0 h 712"/>
                  <a:gd name="T78" fmla="*/ 3 w 1321"/>
                  <a:gd name="T79" fmla="*/ 0 h 712"/>
                  <a:gd name="T80" fmla="*/ 4 w 1321"/>
                  <a:gd name="T81" fmla="*/ 0 h 712"/>
                  <a:gd name="T82" fmla="*/ 4 w 1321"/>
                  <a:gd name="T83" fmla="*/ 0 h 712"/>
                  <a:gd name="T84" fmla="*/ 4 w 1321"/>
                  <a:gd name="T85" fmla="*/ 0 h 712"/>
                  <a:gd name="T86" fmla="*/ 5 w 1321"/>
                  <a:gd name="T87" fmla="*/ 0 h 712"/>
                  <a:gd name="T88" fmla="*/ 5 w 1321"/>
                  <a:gd name="T89" fmla="*/ 0 h 712"/>
                  <a:gd name="T90" fmla="*/ 6 w 1321"/>
                  <a:gd name="T91" fmla="*/ 0 h 712"/>
                  <a:gd name="T92" fmla="*/ 6 w 1321"/>
                  <a:gd name="T93" fmla="*/ 0 h 712"/>
                  <a:gd name="T94" fmla="*/ 7 w 1321"/>
                  <a:gd name="T95" fmla="*/ 0 h 712"/>
                  <a:gd name="T96" fmla="*/ 7 w 1321"/>
                  <a:gd name="T97" fmla="*/ 0 h 712"/>
                  <a:gd name="T98" fmla="*/ 8 w 1321"/>
                  <a:gd name="T99" fmla="*/ 0 h 712"/>
                  <a:gd name="T100" fmla="*/ 8 w 1321"/>
                  <a:gd name="T101" fmla="*/ 0 h 712"/>
                  <a:gd name="T102" fmla="*/ 8 w 1321"/>
                  <a:gd name="T103" fmla="*/ 0 h 712"/>
                  <a:gd name="T104" fmla="*/ 8 w 1321"/>
                  <a:gd name="T105" fmla="*/ 0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DDDDDD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59110" name="Group 16"/>
              <p:cNvGrpSpPr/>
              <p:nvPr/>
            </p:nvGrpSpPr>
            <p:grpSpPr bwMode="auto">
              <a:xfrm rot="-1297425" flipH="1" flipV="1">
                <a:off x="2525" y="2693"/>
                <a:ext cx="781" cy="188"/>
                <a:chOff x="2532" y="1051"/>
                <a:chExt cx="893" cy="246"/>
              </a:xfrm>
            </p:grpSpPr>
            <p:grpSp>
              <p:nvGrpSpPr>
                <p:cNvPr id="259111" name="Group 17"/>
                <p:cNvGrpSpPr/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59117" name="AutoShape 18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8F8F8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9118" name="AutoShape 19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8F8F8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9119" name="AutoShape 20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8F8F8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9120" name="AutoShape 21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8F8F8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</p:grpSp>
            <p:grpSp>
              <p:nvGrpSpPr>
                <p:cNvPr id="259112" name="Group 22"/>
                <p:cNvGrpSpPr/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59113" name="AutoShape 23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8F8F8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9114" name="AutoShape 24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8F8F8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9115" name="AutoShape 25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8F8F8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59116" name="AutoShape 26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8F8F8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</p:grpSp>
          </p:grpSp>
        </p:grpSp>
        <p:grpSp>
          <p:nvGrpSpPr>
            <p:cNvPr id="259079" name="Group 27"/>
            <p:cNvGrpSpPr/>
            <p:nvPr/>
          </p:nvGrpSpPr>
          <p:grpSpPr bwMode="auto">
            <a:xfrm>
              <a:off x="979488" y="1673225"/>
              <a:ext cx="1362075" cy="1322388"/>
              <a:chOff x="4320" y="1152"/>
              <a:chExt cx="414" cy="402"/>
            </a:xfrm>
          </p:grpSpPr>
          <p:sp>
            <p:nvSpPr>
              <p:cNvPr id="14364" name="AutoShape 28"/>
              <p:cNvSpPr>
                <a:spLocks noChangeArrowheads="1"/>
              </p:cNvSpPr>
              <p:nvPr/>
            </p:nvSpPr>
            <p:spPr bwMode="ltGray">
              <a:xfrm>
                <a:off x="4320" y="1152"/>
                <a:ext cx="414" cy="40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EFEFE"/>
                </a:solidFill>
                <a:rou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4365" name="Freeform 29"/>
              <p:cNvSpPr/>
              <p:nvPr/>
            </p:nvSpPr>
            <p:spPr bwMode="ltGray">
              <a:xfrm>
                <a:off x="4346" y="1178"/>
                <a:ext cx="206" cy="201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48627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59081" name="Group 33"/>
            <p:cNvGrpSpPr/>
            <p:nvPr/>
          </p:nvGrpSpPr>
          <p:grpSpPr bwMode="auto">
            <a:xfrm>
              <a:off x="1016000" y="4697413"/>
              <a:ext cx="1362075" cy="1322387"/>
              <a:chOff x="4320" y="1152"/>
              <a:chExt cx="414" cy="402"/>
            </a:xfrm>
          </p:grpSpPr>
          <p:sp>
            <p:nvSpPr>
              <p:cNvPr id="14370" name="AutoShape 34"/>
              <p:cNvSpPr>
                <a:spLocks noChangeArrowheads="1"/>
              </p:cNvSpPr>
              <p:nvPr/>
            </p:nvSpPr>
            <p:spPr bwMode="ltGray">
              <a:xfrm>
                <a:off x="4320" y="1152"/>
                <a:ext cx="414" cy="40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EFEFE"/>
                </a:solidFill>
                <a:rou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4371" name="Freeform 35"/>
              <p:cNvSpPr/>
              <p:nvPr/>
            </p:nvSpPr>
            <p:spPr bwMode="ltGray">
              <a:xfrm>
                <a:off x="4346" y="1178"/>
                <a:ext cx="206" cy="201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50000">
                    <a:schemeClr val="folHlink">
                      <a:alpha val="0"/>
                    </a:schemeClr>
                  </a:gs>
                  <a:gs pos="100000">
                    <a:schemeClr val="folHlink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59082" name="Group 36"/>
            <p:cNvGrpSpPr/>
            <p:nvPr/>
          </p:nvGrpSpPr>
          <p:grpSpPr bwMode="auto">
            <a:xfrm>
              <a:off x="6983413" y="1673225"/>
              <a:ext cx="1362075" cy="1322388"/>
              <a:chOff x="4320" y="1152"/>
              <a:chExt cx="414" cy="402"/>
            </a:xfrm>
          </p:grpSpPr>
          <p:sp>
            <p:nvSpPr>
              <p:cNvPr id="14373" name="AutoShape 37"/>
              <p:cNvSpPr>
                <a:spLocks noChangeArrowheads="1"/>
              </p:cNvSpPr>
              <p:nvPr/>
            </p:nvSpPr>
            <p:spPr bwMode="ltGray">
              <a:xfrm>
                <a:off x="4320" y="1152"/>
                <a:ext cx="414" cy="40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EFEFE"/>
                </a:solidFill>
                <a:rou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4374" name="Freeform 38"/>
              <p:cNvSpPr/>
              <p:nvPr/>
            </p:nvSpPr>
            <p:spPr bwMode="ltGray">
              <a:xfrm>
                <a:off x="4346" y="1178"/>
                <a:ext cx="206" cy="201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48627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59083" name="Group 39"/>
            <p:cNvGrpSpPr/>
            <p:nvPr/>
          </p:nvGrpSpPr>
          <p:grpSpPr bwMode="auto">
            <a:xfrm>
              <a:off x="7005638" y="3175000"/>
              <a:ext cx="1362075" cy="1322388"/>
              <a:chOff x="4320" y="1152"/>
              <a:chExt cx="414" cy="402"/>
            </a:xfrm>
          </p:grpSpPr>
          <p:sp>
            <p:nvSpPr>
              <p:cNvPr id="14376" name="AutoShape 40"/>
              <p:cNvSpPr>
                <a:spLocks noChangeArrowheads="1"/>
              </p:cNvSpPr>
              <p:nvPr/>
            </p:nvSpPr>
            <p:spPr bwMode="ltGray">
              <a:xfrm>
                <a:off x="4320" y="1152"/>
                <a:ext cx="414" cy="40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EFEFE"/>
                </a:solidFill>
                <a:rou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4377" name="Freeform 41"/>
              <p:cNvSpPr/>
              <p:nvPr/>
            </p:nvSpPr>
            <p:spPr bwMode="ltGray">
              <a:xfrm>
                <a:off x="4346" y="1178"/>
                <a:ext cx="206" cy="201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5000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59084" name="Group 42"/>
            <p:cNvGrpSpPr/>
            <p:nvPr/>
          </p:nvGrpSpPr>
          <p:grpSpPr bwMode="auto">
            <a:xfrm>
              <a:off x="7019925" y="4697413"/>
              <a:ext cx="1362075" cy="1322387"/>
              <a:chOff x="4320" y="1152"/>
              <a:chExt cx="414" cy="402"/>
            </a:xfrm>
          </p:grpSpPr>
          <p:sp>
            <p:nvSpPr>
              <p:cNvPr id="14379" name="AutoShape 43"/>
              <p:cNvSpPr>
                <a:spLocks noChangeArrowheads="1"/>
              </p:cNvSpPr>
              <p:nvPr/>
            </p:nvSpPr>
            <p:spPr bwMode="ltGray">
              <a:xfrm>
                <a:off x="4320" y="1152"/>
                <a:ext cx="414" cy="40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EFEFE"/>
                </a:solidFill>
                <a:rou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4380" name="Freeform 44"/>
              <p:cNvSpPr/>
              <p:nvPr/>
            </p:nvSpPr>
            <p:spPr bwMode="ltGray">
              <a:xfrm>
                <a:off x="4346" y="1178"/>
                <a:ext cx="206" cy="201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50000">
                    <a:schemeClr val="folHlink">
                      <a:alpha val="0"/>
                    </a:schemeClr>
                  </a:gs>
                  <a:gs pos="100000">
                    <a:schemeClr val="folHlink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4381" name="Rectangle 45"/>
            <p:cNvSpPr>
              <a:spLocks noChangeArrowheads="1"/>
            </p:cNvSpPr>
            <p:nvPr/>
          </p:nvSpPr>
          <p:spPr bwMode="auto">
            <a:xfrm>
              <a:off x="1165225" y="2149753"/>
              <a:ext cx="990600" cy="36933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b="1" dirty="0" smtClean="0">
                  <a:solidFill>
                    <a:srgbClr val="FE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朗读</a:t>
              </a:r>
              <a:endParaRPr lang="en-US" altLang="zh-CN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4383" name="Rectangle 47"/>
            <p:cNvSpPr>
              <a:spLocks noChangeArrowheads="1"/>
            </p:cNvSpPr>
            <p:nvPr/>
          </p:nvSpPr>
          <p:spPr bwMode="auto">
            <a:xfrm>
              <a:off x="1201737" y="5173940"/>
              <a:ext cx="990600" cy="36933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b="1" dirty="0" smtClean="0">
                  <a:solidFill>
                    <a:srgbClr val="FE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默读</a:t>
              </a:r>
              <a:endParaRPr lang="en-US" altLang="zh-CN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4384" name="Rectangle 48"/>
            <p:cNvSpPr>
              <a:spLocks noChangeArrowheads="1"/>
            </p:cNvSpPr>
            <p:nvPr/>
          </p:nvSpPr>
          <p:spPr bwMode="auto">
            <a:xfrm>
              <a:off x="7205662" y="2050615"/>
              <a:ext cx="990600" cy="36933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b="1" dirty="0" smtClean="0">
                  <a:solidFill>
                    <a:srgbClr val="FE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精读</a:t>
              </a:r>
              <a:endParaRPr lang="en-US" altLang="zh-CN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4385" name="Rectangle 49"/>
            <p:cNvSpPr>
              <a:spLocks noChangeArrowheads="1"/>
            </p:cNvSpPr>
            <p:nvPr/>
          </p:nvSpPr>
          <p:spPr bwMode="auto">
            <a:xfrm>
              <a:off x="7178026" y="3651527"/>
              <a:ext cx="990600" cy="36933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b="1" dirty="0" smtClean="0">
                  <a:solidFill>
                    <a:srgbClr val="FE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略读</a:t>
              </a:r>
              <a:endParaRPr lang="en-US" altLang="zh-CN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4386" name="Rectangle 50"/>
            <p:cNvSpPr>
              <a:spLocks noChangeArrowheads="1"/>
            </p:cNvSpPr>
            <p:nvPr/>
          </p:nvSpPr>
          <p:spPr bwMode="auto">
            <a:xfrm>
              <a:off x="7192963" y="5173940"/>
              <a:ext cx="990600" cy="36933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b="1" dirty="0" smtClean="0">
                  <a:solidFill>
                    <a:srgbClr val="FE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浏览</a:t>
              </a:r>
              <a:endParaRPr lang="en-US" altLang="zh-CN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59092" name="Rectangle 52"/>
            <p:cNvSpPr>
              <a:spLocks noChangeArrowheads="1"/>
            </p:cNvSpPr>
            <p:nvPr/>
          </p:nvSpPr>
          <p:spPr bwMode="auto">
            <a:xfrm>
              <a:off x="3851330" y="3620750"/>
              <a:ext cx="160020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zh-CN" altLang="en-US" sz="2200" b="1" i="1" dirty="0" smtClean="0">
                  <a:solidFill>
                    <a:srgbClr val="080808"/>
                  </a:solidFill>
                  <a:latin typeface="Arial Black" panose="020B0A04020102020204" pitchFamily="34" charset="0"/>
                </a:rPr>
                <a:t>阅读方法</a:t>
              </a:r>
              <a:endParaRPr lang="en-US" altLang="zh-CN" sz="2200" b="1" i="1" dirty="0">
                <a:solidFill>
                  <a:srgbClr val="080808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986533" y="1268760"/>
              <a:ext cx="1474848" cy="427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七年级上册</a:t>
              </a:r>
              <a:endParaRPr lang="zh-CN" alt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005491" y="1303893"/>
              <a:ext cx="1461461" cy="427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七年级下册</a:t>
              </a:r>
              <a:endParaRPr lang="zh-CN" altLang="en-US" dirty="0"/>
            </a:p>
          </p:txBody>
        </p:sp>
      </p:grpSp>
      <p:sp>
        <p:nvSpPr>
          <p:cNvPr id="49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3387578" y="5589239"/>
            <a:ext cx="3030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j-ea"/>
                <a:ea typeface="+mj-ea"/>
              </a:rPr>
              <a:t>维度之二：语文要素</a:t>
            </a:r>
            <a:endParaRPr lang="zh-CN" altLang="en-US" sz="2400" b="1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标题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589537"/>
          </a:xfrm>
        </p:spPr>
        <p:txBody>
          <a:bodyPr>
            <a:normAutofit/>
          </a:bodyPr>
          <a:lstStyle/>
          <a:p>
            <a:pPr algn="l" eaLnBrk="1" hangingPunct="1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阅读：双线组元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810977" y="1484784"/>
            <a:ext cx="7348538" cy="3640138"/>
            <a:chOff x="930275" y="2349500"/>
            <a:chExt cx="7348538" cy="3640138"/>
          </a:xfrm>
        </p:grpSpPr>
        <p:grpSp>
          <p:nvGrpSpPr>
            <p:cNvPr id="278531" name="组合 10"/>
            <p:cNvGrpSpPr/>
            <p:nvPr/>
          </p:nvGrpSpPr>
          <p:grpSpPr bwMode="auto">
            <a:xfrm>
              <a:off x="930275" y="2371725"/>
              <a:ext cx="2770188" cy="3617913"/>
              <a:chOff x="5397689" y="2374710"/>
              <a:chExt cx="2770495" cy="3616657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5397689" y="2647665"/>
                <a:ext cx="2770495" cy="3343702"/>
              </a:xfrm>
              <a:prstGeom prst="rect">
                <a:avLst/>
              </a:prstGeom>
              <a:solidFill>
                <a:schemeClr val="accent5"/>
              </a:solidFill>
              <a:ln w="762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" name="矩形 4"/>
              <p:cNvSpPr/>
              <p:nvPr/>
            </p:nvSpPr>
            <p:spPr>
              <a:xfrm>
                <a:off x="5437381" y="2374710"/>
                <a:ext cx="2691110" cy="258673"/>
              </a:xfrm>
              <a:prstGeom prst="rect">
                <a:avLst/>
              </a:prstGeom>
              <a:solidFill>
                <a:schemeClr val="accent5"/>
              </a:solidFill>
              <a:ln w="762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CN" altLang="en-US" b="1" dirty="0" smtClean="0">
                    <a:solidFill>
                      <a:srgbClr val="FFFFFF"/>
                    </a:solidFill>
                  </a:rPr>
                  <a:t>七年级上册</a:t>
                </a:r>
                <a:endParaRPr lang="zh-CN" altLang="en-US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5480248" y="2757165"/>
                <a:ext cx="2572035" cy="955343"/>
              </a:xfrm>
              <a:prstGeom prst="rect">
                <a:avLst/>
              </a:prstGeom>
              <a:solidFill>
                <a:schemeClr val="bg1">
                  <a:alpha val="85000"/>
                </a:schemeClr>
              </a:solidFill>
              <a:ln w="5715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CN" altLang="en-US" sz="1600" dirty="0" smtClean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品味精彩语句</a:t>
                </a:r>
                <a:endParaRPr lang="en-US" altLang="zh-CN" sz="16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algn="ctr">
                  <a:defRPr/>
                </a:pPr>
                <a:r>
                  <a:rPr lang="zh-CN" altLang="en-US" sz="1600" dirty="0" smtClean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体会思想感情</a:t>
                </a:r>
                <a:endParaRPr lang="en-US" altLang="zh-CN" sz="16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" name="矩形 8"/>
              <p:cNvSpPr/>
              <p:nvPr/>
            </p:nvSpPr>
            <p:spPr>
              <a:xfrm>
                <a:off x="5481836" y="3864855"/>
                <a:ext cx="2572035" cy="955343"/>
              </a:xfrm>
              <a:prstGeom prst="rect">
                <a:avLst/>
              </a:prstGeom>
              <a:solidFill>
                <a:schemeClr val="bg1">
                  <a:alpha val="85000"/>
                </a:schemeClr>
              </a:solidFill>
              <a:ln w="5715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CN" altLang="en-US" sz="1600" dirty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把握文章大意</a:t>
                </a:r>
                <a:endParaRPr lang="en-US" altLang="zh-CN" sz="16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algn="ctr">
                  <a:defRPr/>
                </a:pPr>
                <a:r>
                  <a:rPr lang="zh-CN" altLang="en-US" sz="1600" dirty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理清作者思路</a:t>
                </a:r>
                <a:endParaRPr lang="en-US" altLang="zh-CN" sz="16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algn="ctr">
                  <a:defRPr/>
                </a:pPr>
                <a:endParaRPr lang="en-US" altLang="zh-CN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矩形 9"/>
              <p:cNvSpPr/>
              <p:nvPr/>
            </p:nvSpPr>
            <p:spPr>
              <a:xfrm>
                <a:off x="5508826" y="4956676"/>
                <a:ext cx="2573623" cy="955343"/>
              </a:xfrm>
              <a:prstGeom prst="rect">
                <a:avLst/>
              </a:prstGeom>
              <a:solidFill>
                <a:schemeClr val="bg1">
                  <a:alpha val="85000"/>
                </a:schemeClr>
              </a:solidFill>
              <a:ln w="5715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CN" altLang="en-US" sz="1600" dirty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概括文章中心</a:t>
                </a:r>
                <a:endParaRPr lang="en-US" altLang="zh-CN" sz="16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algn="ctr">
                  <a:defRPr/>
                </a:pPr>
                <a:r>
                  <a:rPr lang="zh-CN" altLang="en-US" sz="1600" dirty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发挥联想想象</a:t>
                </a:r>
                <a:endParaRPr lang="en-US" altLang="zh-CN" sz="16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278532" name="组合 17"/>
            <p:cNvGrpSpPr/>
            <p:nvPr/>
          </p:nvGrpSpPr>
          <p:grpSpPr bwMode="auto">
            <a:xfrm>
              <a:off x="5508625" y="2349500"/>
              <a:ext cx="2770188" cy="3616325"/>
              <a:chOff x="8127241" y="2472518"/>
              <a:chExt cx="2770495" cy="3616657"/>
            </a:xfrm>
          </p:grpSpPr>
          <p:sp>
            <p:nvSpPr>
              <p:cNvPr id="10" name="矩形 12"/>
              <p:cNvSpPr/>
              <p:nvPr/>
            </p:nvSpPr>
            <p:spPr>
              <a:xfrm>
                <a:off x="8127241" y="2745593"/>
                <a:ext cx="2770495" cy="3343582"/>
              </a:xfrm>
              <a:prstGeom prst="rect">
                <a:avLst/>
              </a:prstGeom>
              <a:solidFill>
                <a:schemeClr val="accent4"/>
              </a:solidFill>
              <a:ln w="762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矩形 13"/>
              <p:cNvSpPr/>
              <p:nvPr/>
            </p:nvSpPr>
            <p:spPr>
              <a:xfrm>
                <a:off x="8166933" y="2472518"/>
                <a:ext cx="2691110" cy="258787"/>
              </a:xfrm>
              <a:prstGeom prst="rect">
                <a:avLst/>
              </a:prstGeom>
              <a:solidFill>
                <a:schemeClr val="accent4"/>
              </a:solidFill>
              <a:ln w="762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CN" altLang="en-US" b="1" dirty="0" smtClean="0">
                    <a:solidFill>
                      <a:srgbClr val="FFFFFF"/>
                    </a:solidFill>
                  </a:rPr>
                  <a:t>七年级下册</a:t>
                </a:r>
                <a:endParaRPr lang="zh-CN" altLang="en-US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矩形 14"/>
              <p:cNvSpPr/>
              <p:nvPr/>
            </p:nvSpPr>
            <p:spPr>
              <a:xfrm>
                <a:off x="8222502" y="2855141"/>
                <a:ext cx="2573623" cy="954175"/>
              </a:xfrm>
              <a:prstGeom prst="rect">
                <a:avLst/>
              </a:prstGeom>
              <a:solidFill>
                <a:schemeClr val="bg1">
                  <a:alpha val="85000"/>
                </a:schemeClr>
              </a:solidFill>
              <a:ln w="571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CN" altLang="en-US" sz="1600" dirty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把握人物特征</a:t>
                </a:r>
                <a:endParaRPr lang="en-US" altLang="zh-CN" sz="16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algn="ctr">
                  <a:defRPr/>
                </a:pPr>
                <a:r>
                  <a:rPr lang="zh-CN" altLang="en-US" sz="1600" dirty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掌握叙事角度和详略</a:t>
                </a:r>
                <a:endParaRPr lang="en-US" altLang="zh-CN" sz="16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3" name="矩形 15"/>
              <p:cNvSpPr/>
              <p:nvPr/>
            </p:nvSpPr>
            <p:spPr>
              <a:xfrm>
                <a:off x="8211388" y="3961730"/>
                <a:ext cx="2572035" cy="955763"/>
              </a:xfrm>
              <a:prstGeom prst="rect">
                <a:avLst/>
              </a:prstGeom>
              <a:solidFill>
                <a:schemeClr val="bg1">
                  <a:alpha val="85000"/>
                </a:schemeClr>
              </a:solidFill>
              <a:ln w="571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CN" altLang="en-US" sz="1600" dirty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了解抒情方式</a:t>
                </a:r>
                <a:endParaRPr lang="en-US" altLang="zh-CN" sz="16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algn="ctr">
                  <a:defRPr/>
                </a:pPr>
                <a:r>
                  <a:rPr lang="zh-CN" altLang="en-US" sz="1600" dirty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感受文章风格</a:t>
                </a:r>
                <a:endParaRPr lang="en-US" altLang="zh-CN" sz="16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4" name="矩形 16"/>
              <p:cNvSpPr/>
              <p:nvPr/>
            </p:nvSpPr>
            <p:spPr>
              <a:xfrm>
                <a:off x="8238378" y="5054030"/>
                <a:ext cx="2573623" cy="955763"/>
              </a:xfrm>
              <a:prstGeom prst="rect">
                <a:avLst/>
              </a:prstGeom>
              <a:solidFill>
                <a:schemeClr val="bg1">
                  <a:alpha val="85000"/>
                </a:schemeClr>
              </a:solidFill>
              <a:ln w="571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CN" altLang="en-US" sz="1600" dirty="0" smtClean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学有</a:t>
                </a:r>
                <a:r>
                  <a:rPr lang="zh-CN" altLang="en-US" sz="1600" dirty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心得</a:t>
                </a:r>
                <a:endParaRPr lang="en-US" altLang="zh-CN" sz="16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algn="ctr">
                  <a:defRPr/>
                </a:pPr>
                <a:r>
                  <a:rPr lang="zh-CN" altLang="en-US" sz="1600" dirty="0" smtClean="0">
                    <a:solidFill>
                      <a:schemeClr val="tx1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学会思考质疑</a:t>
                </a:r>
                <a:endParaRPr lang="en-US" altLang="zh-CN" sz="16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sp>
          <p:nvSpPr>
            <p:cNvPr id="15" name="左右箭头 14"/>
            <p:cNvSpPr/>
            <p:nvPr/>
          </p:nvSpPr>
          <p:spPr>
            <a:xfrm>
              <a:off x="3779838" y="3500438"/>
              <a:ext cx="1582737" cy="1870075"/>
            </a:xfrm>
            <a:prstGeom prst="leftRightArrow">
              <a:avLst>
                <a:gd name="adj1" fmla="val 66058"/>
                <a:gd name="adj2" fmla="val 26642"/>
              </a:avLst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i="1" dirty="0" smtClean="0">
                  <a:solidFill>
                    <a:schemeClr val="bg1"/>
                  </a:solidFill>
                  <a:latin typeface="+mn-ea"/>
                </a:rPr>
                <a:t>阅读</a:t>
              </a:r>
              <a:endParaRPr lang="en-US" altLang="zh-CN" sz="2000" i="1" dirty="0" smtClean="0">
                <a:solidFill>
                  <a:schemeClr val="bg1"/>
                </a:solidFill>
                <a:latin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i="1" dirty="0" smtClean="0">
                  <a:solidFill>
                    <a:schemeClr val="bg1"/>
                  </a:solidFill>
                  <a:latin typeface="+mn-ea"/>
                </a:rPr>
                <a:t>策略</a:t>
              </a:r>
              <a:endParaRPr lang="zh-CN" altLang="en-US" sz="2000" i="1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19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3131840" y="5589239"/>
            <a:ext cx="3030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j-ea"/>
                <a:ea typeface="+mj-ea"/>
              </a:rPr>
              <a:t>维度之二：语文要素</a:t>
            </a:r>
            <a:endParaRPr lang="zh-CN" altLang="en-US" sz="2400" b="1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7"/>
            <a:ext cx="8435280" cy="589537"/>
          </a:xfrm>
        </p:spPr>
        <p:txBody>
          <a:bodyPr>
            <a:normAutofit/>
          </a:bodyPr>
          <a:lstStyle/>
          <a:p>
            <a:pPr algn="l" eaLnBrk="1" hangingPunct="1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写作：独立专题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49" name="Group 3"/>
          <p:cNvGrpSpPr/>
          <p:nvPr/>
        </p:nvGrpSpPr>
        <p:grpSpPr bwMode="auto">
          <a:xfrm>
            <a:off x="1327944" y="1397765"/>
            <a:ext cx="6477000" cy="4127341"/>
            <a:chOff x="624" y="967"/>
            <a:chExt cx="4416" cy="2737"/>
          </a:xfrm>
        </p:grpSpPr>
        <p:sp>
          <p:nvSpPr>
            <p:cNvPr id="73732" name="AutoShape 4"/>
            <p:cNvSpPr>
              <a:spLocks noChangeArrowheads="1"/>
            </p:cNvSpPr>
            <p:nvPr/>
          </p:nvSpPr>
          <p:spPr bwMode="gray">
            <a:xfrm>
              <a:off x="2304" y="2496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73733" name="AutoShape 5"/>
            <p:cNvSpPr>
              <a:spLocks noChangeArrowheads="1"/>
            </p:cNvSpPr>
            <p:nvPr/>
          </p:nvSpPr>
          <p:spPr bwMode="gray">
            <a:xfrm>
              <a:off x="2304" y="2160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73734" name="AutoShape 6"/>
            <p:cNvSpPr>
              <a:spLocks noChangeArrowheads="1"/>
            </p:cNvSpPr>
            <p:nvPr/>
          </p:nvSpPr>
          <p:spPr bwMode="gray">
            <a:xfrm>
              <a:off x="2304" y="1824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6153" name="Text Box 7"/>
            <p:cNvSpPr txBox="1">
              <a:spLocks noChangeArrowheads="1"/>
            </p:cNvSpPr>
            <p:nvPr/>
          </p:nvSpPr>
          <p:spPr bwMode="gray">
            <a:xfrm>
              <a:off x="2496" y="1969"/>
              <a:ext cx="691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sz="1600" b="1" dirty="0" smtClean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小 活 动</a:t>
              </a:r>
              <a:endParaRPr lang="en-US" altLang="zh-CN" sz="16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6154" name="Text Box 8"/>
            <p:cNvSpPr txBox="1">
              <a:spLocks noChangeArrowheads="1"/>
            </p:cNvSpPr>
            <p:nvPr/>
          </p:nvSpPr>
          <p:spPr bwMode="gray">
            <a:xfrm>
              <a:off x="2499" y="2305"/>
              <a:ext cx="690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sz="1600" b="1" dirty="0" smtClean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技巧点拨</a:t>
              </a:r>
              <a:endParaRPr lang="en-US" altLang="zh-CN" sz="16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6155" name="Text Box 9"/>
            <p:cNvSpPr txBox="1">
              <a:spLocks noChangeArrowheads="1"/>
            </p:cNvSpPr>
            <p:nvPr/>
          </p:nvSpPr>
          <p:spPr bwMode="gray">
            <a:xfrm>
              <a:off x="2497" y="2641"/>
              <a:ext cx="690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sz="1600" b="1" dirty="0" smtClean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实例分析</a:t>
              </a:r>
              <a:endParaRPr lang="en-US" altLang="zh-CN" sz="16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3738" name="AutoShape 10"/>
            <p:cNvSpPr>
              <a:spLocks noChangeArrowheads="1"/>
            </p:cNvSpPr>
            <p:nvPr/>
          </p:nvSpPr>
          <p:spPr bwMode="gray">
            <a:xfrm>
              <a:off x="1872" y="1680"/>
              <a:ext cx="336" cy="1296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6157" name="AutoShape 11"/>
            <p:cNvSpPr>
              <a:spLocks noChangeArrowheads="1"/>
            </p:cNvSpPr>
            <p:nvPr/>
          </p:nvSpPr>
          <p:spPr bwMode="auto">
            <a:xfrm>
              <a:off x="624" y="1344"/>
              <a:ext cx="1152" cy="211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rgbClr val="838383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CN" altLang="en-US">
                <a:latin typeface="Verdana" panose="020B0604030504040204" pitchFamily="34" charset="0"/>
              </a:endParaRPr>
            </a:p>
          </p:txBody>
        </p:sp>
        <p:sp>
          <p:nvSpPr>
            <p:cNvPr id="6158" name="Text Box 12"/>
            <p:cNvSpPr txBox="1">
              <a:spLocks noChangeArrowheads="1"/>
            </p:cNvSpPr>
            <p:nvPr/>
          </p:nvSpPr>
          <p:spPr bwMode="auto">
            <a:xfrm>
              <a:off x="624" y="1488"/>
              <a:ext cx="1152" cy="19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rgbClr val="838383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b="1" dirty="0" smtClean="0">
                  <a:solidFill>
                    <a:srgbClr val="001D3A"/>
                  </a:solidFill>
                  <a:latin typeface="Verdana" panose="020B0604030504040204" pitchFamily="34" charset="0"/>
                </a:rPr>
                <a:t>一般写作</a:t>
              </a:r>
              <a:endParaRPr lang="en-US" altLang="zh-CN" b="1" dirty="0" smtClean="0">
                <a:solidFill>
                  <a:srgbClr val="001D3A"/>
                </a:solidFill>
                <a:latin typeface="Verdana" panose="020B0604030504040204" pitchFamily="34" charset="0"/>
              </a:endParaRPr>
            </a:p>
            <a:p>
              <a:pPr algn="ctr"/>
              <a:r>
                <a:rPr lang="zh-CN" altLang="en-US" b="1" dirty="0" smtClean="0">
                  <a:solidFill>
                    <a:srgbClr val="001D3A"/>
                  </a:solidFill>
                  <a:latin typeface="Verdana" panose="020B0604030504040204" pitchFamily="34" charset="0"/>
                </a:rPr>
                <a:t>要求</a:t>
              </a:r>
              <a:endParaRPr lang="en-US" altLang="zh-CN" b="1" dirty="0" smtClean="0">
                <a:solidFill>
                  <a:srgbClr val="001D3A"/>
                </a:solidFill>
                <a:latin typeface="Verdana" panose="020B0604030504040204" pitchFamily="34" charset="0"/>
              </a:endParaRPr>
            </a:p>
            <a:p>
              <a:pPr>
                <a:lnSpc>
                  <a:spcPct val="150000"/>
                </a:lnSpc>
                <a:buSzPct val="60000"/>
              </a:pPr>
              <a:endParaRPr lang="en-US" altLang="zh-CN" sz="1400" dirty="0" smtClean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  <a:buSzPct val="60000"/>
                <a:buFontTx/>
                <a:buChar char="•"/>
              </a:pPr>
              <a:r>
                <a:rPr lang="zh-CN" altLang="en-US" sz="1400" b="1" dirty="0" smtClean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思路要清晰</a:t>
              </a:r>
              <a:endParaRPr lang="en-US" altLang="zh-CN" sz="1400" b="1" dirty="0" smtClean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  <a:buSzPct val="60000"/>
                <a:buFontTx/>
                <a:buChar char="•"/>
              </a:pPr>
              <a:r>
                <a:rPr lang="zh-CN" altLang="en-US" sz="1400" b="1" dirty="0" smtClean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如何突出中心</a:t>
              </a:r>
              <a:endParaRPr lang="en-US" altLang="zh-CN" sz="1400" b="1" dirty="0" smtClean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  <a:buSzPct val="60000"/>
                <a:buFontTx/>
                <a:buChar char="•"/>
              </a:pPr>
              <a:r>
                <a:rPr lang="zh-CN" altLang="en-US" sz="1400" b="1" dirty="0" smtClean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发挥联想和想象</a:t>
              </a:r>
              <a:endParaRPr lang="en-US" altLang="zh-CN" sz="1400" b="1" dirty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  <a:buSzPct val="60000"/>
                <a:buFontTx/>
                <a:buChar char="•"/>
              </a:pPr>
              <a:r>
                <a:rPr lang="zh-CN" altLang="en-US" sz="1400" b="1" dirty="0" smtClean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文从字顺</a:t>
              </a:r>
              <a:endParaRPr lang="en-US" altLang="zh-CN" sz="1400" b="1" dirty="0" smtClean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  <a:buSzPct val="60000"/>
                <a:buFontTx/>
                <a:buChar char="•"/>
              </a:pPr>
              <a:r>
                <a:rPr lang="zh-CN" altLang="en-US" sz="1400" b="1" dirty="0" smtClean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怎样选材</a:t>
              </a:r>
              <a:endParaRPr lang="en-US" altLang="zh-CN" sz="1400" b="1" dirty="0" smtClean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  <a:buSzPct val="60000"/>
                <a:buFontTx/>
                <a:buChar char="•"/>
              </a:pPr>
              <a:r>
                <a:rPr lang="zh-CN" altLang="en-US" sz="1400" b="1" dirty="0" smtClean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语言简明</a:t>
              </a:r>
              <a:endParaRPr lang="en-US" altLang="zh-CN" sz="1400" b="1" dirty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6159" name="AutoShape 13"/>
            <p:cNvSpPr>
              <a:spLocks noChangeArrowheads="1"/>
            </p:cNvSpPr>
            <p:nvPr/>
          </p:nvSpPr>
          <p:spPr bwMode="auto">
            <a:xfrm>
              <a:off x="3888" y="1344"/>
              <a:ext cx="1152" cy="211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rgbClr val="838383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CN" altLang="en-US">
                <a:latin typeface="Verdana" panose="020B0604030504040204" pitchFamily="34" charset="0"/>
              </a:endParaRPr>
            </a:p>
          </p:txBody>
        </p:sp>
        <p:sp>
          <p:nvSpPr>
            <p:cNvPr id="6160" name="Text Box 14"/>
            <p:cNvSpPr txBox="1">
              <a:spLocks noChangeArrowheads="1"/>
            </p:cNvSpPr>
            <p:nvPr/>
          </p:nvSpPr>
          <p:spPr bwMode="auto">
            <a:xfrm>
              <a:off x="3936" y="1488"/>
              <a:ext cx="1056" cy="1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rgbClr val="838383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b="1" dirty="0" smtClean="0">
                  <a:solidFill>
                    <a:srgbClr val="001D3A"/>
                  </a:solidFill>
                  <a:latin typeface="Verdana" panose="020B0604030504040204" pitchFamily="34" charset="0"/>
                </a:rPr>
                <a:t>记事写人</a:t>
              </a:r>
              <a:endParaRPr lang="en-US" altLang="zh-CN" b="1" dirty="0" smtClean="0">
                <a:solidFill>
                  <a:srgbClr val="001D3A"/>
                </a:solidFill>
                <a:latin typeface="Verdana" panose="020B0604030504040204" pitchFamily="34" charset="0"/>
              </a:endParaRPr>
            </a:p>
            <a:p>
              <a:pPr algn="ctr"/>
              <a:r>
                <a:rPr lang="zh-CN" altLang="en-US" b="1" dirty="0" smtClean="0">
                  <a:solidFill>
                    <a:srgbClr val="001D3A"/>
                  </a:solidFill>
                  <a:latin typeface="Verdana" panose="020B0604030504040204" pitchFamily="34" charset="0"/>
                </a:rPr>
                <a:t>能力</a:t>
              </a:r>
              <a:endParaRPr lang="en-US" altLang="zh-CN" b="1" dirty="0">
                <a:solidFill>
                  <a:srgbClr val="001D3A"/>
                </a:solidFill>
                <a:latin typeface="Verdana" panose="020B0604030504040204" pitchFamily="34" charset="0"/>
              </a:endParaRPr>
            </a:p>
            <a:p>
              <a:pPr algn="ctr"/>
              <a:endParaRPr lang="en-US" altLang="zh-CN" dirty="0">
                <a:solidFill>
                  <a:srgbClr val="001D3A"/>
                </a:solidFill>
                <a:latin typeface="Verdana" panose="020B0604030504040204" pitchFamily="34" charset="0"/>
              </a:endParaRPr>
            </a:p>
            <a:p>
              <a:pPr>
                <a:lnSpc>
                  <a:spcPct val="150000"/>
                </a:lnSpc>
                <a:buSzPct val="60000"/>
                <a:buFontTx/>
                <a:buChar char="•"/>
              </a:pPr>
              <a:r>
                <a:rPr lang="zh-CN" altLang="en-US" sz="1400" b="1" dirty="0" smtClean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学会记事</a:t>
              </a:r>
              <a:endParaRPr lang="en-US" altLang="zh-CN" sz="1400" b="1" dirty="0" smtClean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  <a:buSzPct val="60000"/>
                <a:buFontTx/>
                <a:buChar char="•"/>
              </a:pPr>
              <a:r>
                <a:rPr lang="zh-CN" altLang="en-US" sz="1400" b="1" dirty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写人要抓住</a:t>
              </a:r>
              <a:r>
                <a:rPr lang="zh-CN" altLang="en-US" sz="1400" b="1" dirty="0" smtClean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特点</a:t>
              </a:r>
              <a:endParaRPr lang="en-US" altLang="zh-CN" sz="1400" b="1" dirty="0" smtClean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  <a:buSzPct val="60000"/>
                <a:buFontTx/>
                <a:buChar char="•"/>
              </a:pPr>
              <a:r>
                <a:rPr lang="zh-CN" altLang="en-US" sz="1400" b="1" dirty="0" smtClean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写出人物的精神</a:t>
              </a:r>
              <a:endParaRPr lang="en-US" altLang="zh-CN" sz="1400" b="1" dirty="0" smtClean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  <a:buSzPct val="60000"/>
                <a:buFontTx/>
                <a:buChar char="•"/>
              </a:pPr>
              <a:r>
                <a:rPr lang="zh-CN" altLang="en-US" sz="1400" b="1" dirty="0" smtClean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抓住细节</a:t>
              </a:r>
              <a:endParaRPr lang="en-US" altLang="zh-CN" sz="1400" b="1" dirty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  <a:buSzPct val="60000"/>
                <a:buFontTx/>
                <a:buChar char="•"/>
              </a:pPr>
              <a:r>
                <a:rPr lang="zh-CN" altLang="en-US" sz="1400" b="1" dirty="0" smtClean="0">
                  <a:solidFill>
                    <a:srgbClr val="001D3A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学习抒情</a:t>
              </a:r>
              <a:endParaRPr lang="en-US" altLang="zh-CN" sz="1400" b="1" dirty="0">
                <a:solidFill>
                  <a:srgbClr val="001D3A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3743" name="AutoShape 15"/>
            <p:cNvSpPr>
              <a:spLocks noChangeArrowheads="1"/>
            </p:cNvSpPr>
            <p:nvPr/>
          </p:nvSpPr>
          <p:spPr bwMode="gray">
            <a:xfrm>
              <a:off x="3458" y="1680"/>
              <a:ext cx="334" cy="1296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73744" name="AutoShape 16"/>
            <p:cNvSpPr>
              <a:spLocks noChangeArrowheads="1"/>
            </p:cNvSpPr>
            <p:nvPr/>
          </p:nvSpPr>
          <p:spPr bwMode="gray">
            <a:xfrm>
              <a:off x="1824" y="96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73745" name="AutoShape 17"/>
            <p:cNvSpPr>
              <a:spLocks noChangeArrowheads="1"/>
            </p:cNvSpPr>
            <p:nvPr/>
          </p:nvSpPr>
          <p:spPr bwMode="gray">
            <a:xfrm>
              <a:off x="2283" y="1440"/>
              <a:ext cx="1104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6164" name="Text Box 18"/>
            <p:cNvSpPr txBox="1">
              <a:spLocks noChangeArrowheads="1"/>
            </p:cNvSpPr>
            <p:nvPr/>
          </p:nvSpPr>
          <p:spPr bwMode="gray">
            <a:xfrm>
              <a:off x="2447" y="1107"/>
              <a:ext cx="760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b="1" dirty="0" smtClean="0">
                  <a:solidFill>
                    <a:schemeClr val="bg1"/>
                  </a:solidFill>
                </a:rPr>
                <a:t>写作指导</a:t>
              </a:r>
              <a:endParaRPr lang="en-US" altLang="zh-CN" b="1" dirty="0">
                <a:solidFill>
                  <a:schemeClr val="bg1"/>
                </a:solidFill>
              </a:endParaRPr>
            </a:p>
          </p:txBody>
        </p:sp>
        <p:sp>
          <p:nvSpPr>
            <p:cNvPr id="73747" name="AutoShape 19"/>
            <p:cNvSpPr>
              <a:spLocks noChangeArrowheads="1"/>
            </p:cNvSpPr>
            <p:nvPr/>
          </p:nvSpPr>
          <p:spPr bwMode="gray">
            <a:xfrm>
              <a:off x="1872" y="3312"/>
              <a:ext cx="1920" cy="380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6166" name="Text Box 20"/>
            <p:cNvSpPr txBox="1">
              <a:spLocks noChangeArrowheads="1"/>
            </p:cNvSpPr>
            <p:nvPr/>
          </p:nvSpPr>
          <p:spPr bwMode="gray">
            <a:xfrm>
              <a:off x="2447" y="3459"/>
              <a:ext cx="760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b="1" dirty="0" smtClean="0">
                  <a:solidFill>
                    <a:schemeClr val="bg1"/>
                  </a:solidFill>
                </a:rPr>
                <a:t>写作实践</a:t>
              </a:r>
              <a:endParaRPr lang="en-US" altLang="zh-CN" b="1" dirty="0">
                <a:solidFill>
                  <a:schemeClr val="bg1"/>
                </a:solidFill>
              </a:endParaRPr>
            </a:p>
          </p:txBody>
        </p:sp>
        <p:sp>
          <p:nvSpPr>
            <p:cNvPr id="73749" name="AutoShape 21"/>
            <p:cNvSpPr>
              <a:spLocks noChangeArrowheads="1"/>
            </p:cNvSpPr>
            <p:nvPr/>
          </p:nvSpPr>
          <p:spPr bwMode="gray">
            <a:xfrm>
              <a:off x="2269" y="2928"/>
              <a:ext cx="1106" cy="331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22" name="Line 32"/>
          <p:cNvSpPr>
            <a:spLocks noChangeShapeType="1"/>
          </p:cNvSpPr>
          <p:nvPr/>
        </p:nvSpPr>
        <p:spPr bwMode="auto">
          <a:xfrm>
            <a:off x="0" y="864175"/>
            <a:ext cx="9132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306</TotalTime>
  <Words>4253</Words>
  <Application>Microsoft Office PowerPoint</Application>
  <PresentationFormat>全屏显示(4:3)</PresentationFormat>
  <Paragraphs>382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7" baseType="lpstr">
      <vt:lpstr>Franklin Gothic Book</vt:lpstr>
      <vt:lpstr>Gulim</vt:lpstr>
      <vt:lpstr>HY견고딕</vt:lpstr>
      <vt:lpstr>Perpetua</vt:lpstr>
      <vt:lpstr>仿宋</vt:lpstr>
      <vt:lpstr>黑体</vt:lpstr>
      <vt:lpstr>华文楷体</vt:lpstr>
      <vt:lpstr>楷体</vt:lpstr>
      <vt:lpstr>宋体</vt:lpstr>
      <vt:lpstr>微软雅黑</vt:lpstr>
      <vt:lpstr>幼圆</vt:lpstr>
      <vt:lpstr>Arial</vt:lpstr>
      <vt:lpstr>Arial Black</vt:lpstr>
      <vt:lpstr>Calibri</vt:lpstr>
      <vt:lpstr>Verdana</vt:lpstr>
      <vt:lpstr>Wingdings</vt:lpstr>
      <vt:lpstr>Wingdings 2</vt:lpstr>
      <vt:lpstr>平衡</vt:lpstr>
      <vt:lpstr>部编初中语文教科书 七年级编写说明（以七上为例）</vt:lpstr>
      <vt:lpstr>PowerPoint 演示文稿</vt:lpstr>
      <vt:lpstr>PowerPoint 演示文稿</vt:lpstr>
      <vt:lpstr>课内阅读</vt:lpstr>
      <vt:lpstr>课外阅读</vt:lpstr>
      <vt:lpstr>阅读：双线组元</vt:lpstr>
      <vt:lpstr>阅读：双线组元</vt:lpstr>
      <vt:lpstr>阅读：双线组元</vt:lpstr>
      <vt:lpstr>写作：独立专题</vt:lpstr>
      <vt:lpstr>读写配合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第四单元 综合性学习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人民教育出版社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hmxjf</cp:lastModifiedBy>
  <cp:revision>209</cp:revision>
  <dcterms:created xsi:type="dcterms:W3CDTF">2016-05-03T02:33:00Z</dcterms:created>
  <dcterms:modified xsi:type="dcterms:W3CDTF">2016-08-29T11:50:50Z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2052-10.1.0.5850</vt:lpwstr>
  </property>
</Properties>
</file>