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5" r:id="rId4"/>
    <p:sldId id="264" r:id="rId5"/>
    <p:sldId id="263" r:id="rId6"/>
    <p:sldId id="262" r:id="rId7"/>
    <p:sldId id="267" r:id="rId8"/>
    <p:sldId id="266" r:id="rId9"/>
    <p:sldId id="268" r:id="rId1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8EBC2-63CE-4701-97F6-7D113917344C}" type="datetimeFigureOut">
              <a:rPr lang="zh-CN" altLang="en-US" smtClean="0"/>
              <a:t>2017-03-30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19D54-41A9-43F0-B441-717CA555D0E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8EBC2-63CE-4701-97F6-7D113917344C}" type="datetimeFigureOut">
              <a:rPr lang="zh-CN" altLang="en-US" smtClean="0"/>
              <a:t>2017-03-30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19D54-41A9-43F0-B441-717CA555D0E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8EBC2-63CE-4701-97F6-7D113917344C}" type="datetimeFigureOut">
              <a:rPr lang="zh-CN" altLang="en-US" smtClean="0"/>
              <a:t>2017-03-30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19D54-41A9-43F0-B441-717CA555D0E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8EBC2-63CE-4701-97F6-7D113917344C}" type="datetimeFigureOut">
              <a:rPr lang="zh-CN" altLang="en-US" smtClean="0"/>
              <a:t>2017-03-30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19D54-41A9-43F0-B441-717CA555D0E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8EBC2-63CE-4701-97F6-7D113917344C}" type="datetimeFigureOut">
              <a:rPr lang="zh-CN" altLang="en-US" smtClean="0"/>
              <a:t>2017-03-30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19D54-41A9-43F0-B441-717CA555D0E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8EBC2-63CE-4701-97F6-7D113917344C}" type="datetimeFigureOut">
              <a:rPr lang="zh-CN" altLang="en-US" smtClean="0"/>
              <a:t>2017-03-30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19D54-41A9-43F0-B441-717CA555D0E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8EBC2-63CE-4701-97F6-7D113917344C}" type="datetimeFigureOut">
              <a:rPr lang="zh-CN" altLang="en-US" smtClean="0"/>
              <a:t>2017-03-30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19D54-41A9-43F0-B441-717CA555D0E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8EBC2-63CE-4701-97F6-7D113917344C}" type="datetimeFigureOut">
              <a:rPr lang="zh-CN" altLang="en-US" smtClean="0"/>
              <a:t>2017-03-30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19D54-41A9-43F0-B441-717CA555D0E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8EBC2-63CE-4701-97F6-7D113917344C}" type="datetimeFigureOut">
              <a:rPr lang="zh-CN" altLang="en-US" smtClean="0"/>
              <a:t>2017-03-30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19D54-41A9-43F0-B441-717CA555D0E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8EBC2-63CE-4701-97F6-7D113917344C}" type="datetimeFigureOut">
              <a:rPr lang="zh-CN" altLang="en-US" smtClean="0"/>
              <a:t>2017-03-30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19D54-41A9-43F0-B441-717CA555D0E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8EBC2-63CE-4701-97F6-7D113917344C}" type="datetimeFigureOut">
              <a:rPr lang="zh-CN" altLang="en-US" smtClean="0"/>
              <a:t>2017-03-30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19D54-41A9-43F0-B441-717CA555D0E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58EBC2-63CE-4701-97F6-7D113917344C}" type="datetimeFigureOut">
              <a:rPr lang="zh-CN" altLang="en-US" smtClean="0"/>
              <a:t>2017-03-30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019D54-41A9-43F0-B441-717CA555D0E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11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259632" y="2130425"/>
            <a:ext cx="6768752" cy="1470025"/>
          </a:xfrm>
        </p:spPr>
        <p:txBody>
          <a:bodyPr>
            <a:normAutofit fontScale="90000"/>
          </a:bodyPr>
          <a:lstStyle/>
          <a:p>
            <a:r>
              <a:rPr lang="zh-CN" altLang="zh-CN" b="1" dirty="0"/>
              <a:t>童谣沙</a:t>
            </a:r>
            <a:r>
              <a:rPr lang="zh-CN" altLang="zh-CN" b="1" dirty="0" smtClean="0"/>
              <a:t>龙</a:t>
            </a:r>
            <a:r>
              <a:rPr lang="zh-CN" altLang="en-US" b="1" dirty="0" smtClean="0"/>
              <a:t>：</a:t>
            </a:r>
            <a:r>
              <a:rPr lang="zh-CN" altLang="zh-CN" b="1" dirty="0" smtClean="0"/>
              <a:t>童谣与儿歌的差别，将怎样融入一日生活中</a:t>
            </a:r>
            <a:endParaRPr lang="zh-CN" altLang="en-US" b="1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221088"/>
            <a:ext cx="6400800" cy="792088"/>
          </a:xfrm>
        </p:spPr>
        <p:txBody>
          <a:bodyPr/>
          <a:lstStyle/>
          <a:p>
            <a:r>
              <a:rPr lang="zh-CN" altLang="en-US" b="1" dirty="0">
                <a:solidFill>
                  <a:schemeClr val="tx1"/>
                </a:solidFill>
              </a:rPr>
              <a:t>春江幼儿</a:t>
            </a:r>
            <a:r>
              <a:rPr lang="zh-CN" altLang="en-US" b="1" dirty="0" smtClean="0">
                <a:solidFill>
                  <a:schemeClr val="tx1"/>
                </a:solidFill>
              </a:rPr>
              <a:t>园      丁小芬</a:t>
            </a:r>
            <a:endParaRPr lang="zh-CN" altLang="en-US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111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47664" y="2636912"/>
            <a:ext cx="6336704" cy="1584176"/>
          </a:xfrm>
        </p:spPr>
        <p:txBody>
          <a:bodyPr>
            <a:normAutofit fontScale="90000"/>
          </a:bodyPr>
          <a:lstStyle/>
          <a:p>
            <a:r>
              <a:rPr lang="zh-CN" altLang="zh-CN" sz="4000" b="1" dirty="0"/>
              <a:t>一</a:t>
            </a:r>
            <a:r>
              <a:rPr lang="zh-CN" altLang="zh-CN" sz="4000" b="1" dirty="0" smtClean="0"/>
              <a:t>、</a:t>
            </a:r>
            <a:r>
              <a:rPr lang="zh-CN" altLang="zh-CN" sz="4000" b="1" dirty="0" smtClean="0"/>
              <a:t>童谣</a:t>
            </a:r>
            <a:r>
              <a:rPr lang="zh-CN" altLang="zh-CN" sz="4000" b="1" dirty="0" smtClean="0"/>
              <a:t>和</a:t>
            </a:r>
            <a:r>
              <a:rPr lang="zh-CN" altLang="zh-CN" sz="4000" b="1" dirty="0" smtClean="0"/>
              <a:t>儿歌</a:t>
            </a:r>
            <a:r>
              <a:rPr lang="zh-CN" altLang="zh-CN" sz="4000" b="1" dirty="0" smtClean="0"/>
              <a:t>的</a:t>
            </a:r>
            <a:r>
              <a:rPr lang="zh-CN" altLang="zh-CN" sz="4000" b="1" dirty="0"/>
              <a:t>区别有哪些？</a:t>
            </a:r>
            <a:r>
              <a:rPr lang="zh-CN" altLang="zh-CN" dirty="0"/>
              <a:t/>
            </a:r>
            <a:br>
              <a:rPr lang="zh-CN" altLang="zh-CN" dirty="0"/>
            </a:b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111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87624" y="1196752"/>
            <a:ext cx="4320480" cy="1872208"/>
          </a:xfrm>
        </p:spPr>
        <p:txBody>
          <a:bodyPr>
            <a:normAutofit/>
          </a:bodyPr>
          <a:lstStyle/>
          <a:p>
            <a:r>
              <a:rPr lang="en-US" altLang="zh-CN" sz="3600" b="1" dirty="0" smtClean="0"/>
              <a:t>1</a:t>
            </a:r>
            <a:r>
              <a:rPr lang="zh-CN" altLang="en-US" sz="3600" b="1" dirty="0" smtClean="0"/>
              <a:t>、什么是童谣？    </a:t>
            </a:r>
            <a:r>
              <a:rPr lang="en-US" altLang="zh-CN" sz="3600" b="1" dirty="0" smtClean="0"/>
              <a:t/>
            </a:r>
            <a:br>
              <a:rPr lang="en-US" altLang="zh-CN" sz="3600" b="1" dirty="0" smtClean="0"/>
            </a:br>
            <a:r>
              <a:rPr lang="en-US" altLang="zh-CN" sz="3600" b="1" dirty="0" smtClean="0"/>
              <a:t>2</a:t>
            </a:r>
            <a:r>
              <a:rPr lang="zh-CN" altLang="en-US" sz="3600" b="1" dirty="0" smtClean="0"/>
              <a:t>、什么是儿歌？</a:t>
            </a:r>
            <a:endParaRPr lang="zh-CN" altLang="en-US" sz="3600" b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111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7046640"/>
          </a:xfr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15616" y="1844824"/>
            <a:ext cx="6840760" cy="3888432"/>
          </a:xfrm>
        </p:spPr>
        <p:txBody>
          <a:bodyPr>
            <a:normAutofit fontScale="90000"/>
          </a:bodyPr>
          <a:lstStyle/>
          <a:p>
            <a:pPr algn="l"/>
            <a:r>
              <a:rPr lang="en-US" altLang="zh-CN" sz="2700" dirty="0" smtClean="0"/>
              <a:t>       </a:t>
            </a:r>
            <a:r>
              <a:rPr lang="zh-CN" altLang="zh-CN" sz="2700" dirty="0" smtClean="0"/>
              <a:t>据</a:t>
            </a:r>
            <a:r>
              <a:rPr lang="zh-CN" altLang="zh-CN" sz="2700" dirty="0"/>
              <a:t>当前国内最具权威的《现代汉语词典》的解释：</a:t>
            </a:r>
            <a:br>
              <a:rPr lang="zh-CN" altLang="zh-CN" sz="2700" dirty="0"/>
            </a:br>
            <a:r>
              <a:rPr lang="en-US" altLang="zh-CN" sz="2700" dirty="0" smtClean="0"/>
              <a:t>        </a:t>
            </a:r>
            <a:r>
              <a:rPr lang="zh-CN" altLang="zh-CN" sz="2700" dirty="0" smtClean="0"/>
              <a:t>谣</a:t>
            </a:r>
            <a:r>
              <a:rPr lang="zh-CN" altLang="zh-CN" sz="2700" dirty="0"/>
              <a:t>，即民谣和歌谣。而歌谣，指的是随口唱出的、没有音乐伴奏的韵语。</a:t>
            </a:r>
            <a:br>
              <a:rPr lang="zh-CN" altLang="zh-CN" sz="2700" dirty="0"/>
            </a:br>
            <a:r>
              <a:rPr lang="en-US" altLang="zh-CN" sz="2700" dirty="0" smtClean="0"/>
              <a:t>        </a:t>
            </a:r>
            <a:r>
              <a:rPr lang="zh-CN" altLang="zh-CN" sz="2700" dirty="0" smtClean="0"/>
              <a:t>儿</a:t>
            </a:r>
            <a:r>
              <a:rPr lang="zh-CN" altLang="zh-CN" sz="2700" dirty="0"/>
              <a:t>歌，是“为儿童创作的适合儿童吟咏的歌谣。”</a:t>
            </a:r>
            <a:br>
              <a:rPr lang="zh-CN" altLang="zh-CN" sz="2700" dirty="0"/>
            </a:br>
            <a:r>
              <a:rPr lang="en-US" altLang="zh-CN" sz="2700" dirty="0" smtClean="0"/>
              <a:t>       </a:t>
            </a:r>
            <a:r>
              <a:rPr lang="zh-CN" altLang="zh-CN" sz="2700" dirty="0" smtClean="0"/>
              <a:t>童</a:t>
            </a:r>
            <a:r>
              <a:rPr lang="zh-CN" altLang="zh-CN" sz="2700" dirty="0"/>
              <a:t>谣，是“在儿童中间流行的歌谣，形势比较简短。”</a:t>
            </a:r>
            <a:br>
              <a:rPr lang="zh-CN" altLang="zh-CN" sz="2700" dirty="0"/>
            </a:br>
            <a:r>
              <a:rPr lang="en-US" altLang="zh-CN" sz="2700" dirty="0" smtClean="0"/>
              <a:t>        </a:t>
            </a:r>
            <a:r>
              <a:rPr lang="zh-CN" altLang="zh-CN" sz="2700" dirty="0" smtClean="0"/>
              <a:t>综</a:t>
            </a:r>
            <a:r>
              <a:rPr lang="zh-CN" altLang="zh-CN" sz="2700" dirty="0"/>
              <a:t>上所述：儿歌，也可以叫歌谣。由此可见，新创作的儿歌，在没有发表，更没有在儿童中间流行或传唱的，不能称之为“童谣”。</a:t>
            </a:r>
            <a:r>
              <a:rPr lang="zh-CN" altLang="zh-CN" dirty="0"/>
              <a:t/>
            </a:r>
            <a:br>
              <a:rPr lang="zh-CN" altLang="zh-CN" dirty="0"/>
            </a:br>
            <a:endParaRPr lang="zh-CN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111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87624" y="2708920"/>
            <a:ext cx="6840760" cy="1008112"/>
          </a:xfrm>
        </p:spPr>
        <p:txBody>
          <a:bodyPr>
            <a:noAutofit/>
          </a:bodyPr>
          <a:lstStyle/>
          <a:p>
            <a:r>
              <a:rPr lang="zh-CN" altLang="zh-CN" sz="3200" b="1" dirty="0"/>
              <a:t>二</a:t>
            </a:r>
            <a:r>
              <a:rPr lang="zh-CN" altLang="zh-CN" sz="3200" b="1" dirty="0" smtClean="0"/>
              <a:t>、</a:t>
            </a:r>
            <a:r>
              <a:rPr lang="zh-CN" altLang="en-US" sz="3200" b="1" dirty="0" smtClean="0"/>
              <a:t>怎样</a:t>
            </a:r>
            <a:r>
              <a:rPr lang="zh-CN" altLang="zh-CN" sz="3200" b="1" dirty="0" smtClean="0"/>
              <a:t>将</a:t>
            </a:r>
            <a:r>
              <a:rPr lang="en-US" altLang="zh-CN" sz="3200" b="1" dirty="0" smtClean="0"/>
              <a:t> </a:t>
            </a:r>
            <a:r>
              <a:rPr lang="zh-CN" altLang="zh-CN" sz="3200" b="1" dirty="0" smtClean="0"/>
              <a:t>童</a:t>
            </a:r>
            <a:r>
              <a:rPr lang="zh-CN" altLang="zh-CN" sz="3200" b="1" dirty="0"/>
              <a:t>谣融入幼儿</a:t>
            </a:r>
            <a:r>
              <a:rPr lang="zh-CN" altLang="zh-CN" sz="3200" b="1" dirty="0" smtClean="0"/>
              <a:t>园</a:t>
            </a:r>
            <a:r>
              <a:rPr lang="zh-CN" altLang="en-US" sz="3200" b="1" dirty="0" smtClean="0"/>
              <a:t>一日活动</a:t>
            </a:r>
            <a:r>
              <a:rPr lang="zh-CN" altLang="zh-CN" sz="3600" b="1" dirty="0"/>
              <a:t/>
            </a:r>
            <a:br>
              <a:rPr lang="zh-CN" altLang="zh-CN" sz="3600" b="1" dirty="0"/>
            </a:br>
            <a:endParaRPr lang="zh-CN" altLang="en-US" sz="3600" b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111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87624" y="1196752"/>
            <a:ext cx="6552728" cy="4032448"/>
          </a:xfrm>
        </p:spPr>
        <p:txBody>
          <a:bodyPr>
            <a:noAutofit/>
          </a:bodyPr>
          <a:lstStyle/>
          <a:p>
            <a:pPr algn="l"/>
            <a:r>
              <a:rPr lang="en-US" altLang="zh-CN" sz="2800" dirty="0" smtClean="0"/>
              <a:t>     </a:t>
            </a:r>
            <a:br>
              <a:rPr lang="en-US" altLang="zh-CN" sz="2800" dirty="0" smtClean="0"/>
            </a:br>
            <a:r>
              <a:rPr lang="en-US" altLang="zh-CN" sz="2800" dirty="0"/>
              <a:t/>
            </a:r>
            <a:br>
              <a:rPr lang="en-US" altLang="zh-CN" sz="2800" dirty="0"/>
            </a:br>
            <a:r>
              <a:rPr lang="en-US" altLang="zh-CN" sz="2800" dirty="0"/>
              <a:t> </a:t>
            </a:r>
            <a:r>
              <a:rPr lang="en-US" altLang="zh-CN" sz="2800" b="1" dirty="0"/>
              <a:t>(</a:t>
            </a:r>
            <a:r>
              <a:rPr lang="zh-CN" altLang="zh-CN" sz="2800" b="1" dirty="0"/>
              <a:t>一</a:t>
            </a:r>
            <a:r>
              <a:rPr lang="en-US" altLang="zh-CN" sz="2800" b="1" dirty="0"/>
              <a:t>)</a:t>
            </a:r>
            <a:r>
              <a:rPr lang="zh-CN" altLang="zh-CN" sz="2800" b="1" dirty="0"/>
              <a:t>怎样选择童谣</a:t>
            </a:r>
            <a:r>
              <a:rPr lang="en-US" altLang="zh-CN" sz="2800" b="1" dirty="0"/>
              <a:t>  </a:t>
            </a:r>
            <a:r>
              <a:rPr lang="zh-CN" altLang="zh-CN" sz="2800" dirty="0"/>
              <a:t/>
            </a:r>
            <a:br>
              <a:rPr lang="zh-CN" altLang="zh-CN" sz="2800" dirty="0"/>
            </a:br>
            <a:r>
              <a:rPr lang="en-US" altLang="zh-CN" sz="2800" dirty="0" smtClean="0"/>
              <a:t/>
            </a:r>
            <a:br>
              <a:rPr lang="en-US" altLang="zh-CN" sz="2800" dirty="0" smtClean="0"/>
            </a:br>
            <a:r>
              <a:rPr lang="en-US" altLang="zh-CN" sz="2400" b="1" dirty="0" smtClean="0"/>
              <a:t>      1</a:t>
            </a:r>
            <a:r>
              <a:rPr lang="zh-CN" altLang="en-US" sz="2400" b="1" dirty="0" smtClean="0"/>
              <a:t>、</a:t>
            </a:r>
            <a:r>
              <a:rPr lang="zh-CN" altLang="zh-CN" sz="2400" b="1" dirty="0" smtClean="0"/>
              <a:t>根</a:t>
            </a:r>
            <a:r>
              <a:rPr lang="zh-CN" altLang="zh-CN" sz="2400" b="1" dirty="0"/>
              <a:t>据幼儿的身心发展特点，选择幼儿感兴趣的童</a:t>
            </a:r>
            <a:r>
              <a:rPr lang="zh-CN" altLang="zh-CN" sz="2400" b="1" dirty="0" smtClean="0"/>
              <a:t>谣</a:t>
            </a:r>
            <a:r>
              <a:rPr lang="zh-CN" altLang="en-US" sz="2400" b="1" dirty="0" smtClean="0"/>
              <a:t>。</a:t>
            </a:r>
            <a:r>
              <a:rPr lang="en-US" altLang="zh-CN" sz="2400" b="1" dirty="0" smtClean="0"/>
              <a:t/>
            </a:r>
            <a:br>
              <a:rPr lang="en-US" altLang="zh-CN" sz="2400" b="1" dirty="0" smtClean="0"/>
            </a:br>
            <a:r>
              <a:rPr lang="en-US" altLang="zh-CN" sz="2400" b="1" dirty="0"/>
              <a:t> </a:t>
            </a:r>
            <a:r>
              <a:rPr lang="en-US" altLang="zh-CN" sz="2400" b="1" dirty="0" smtClean="0"/>
              <a:t/>
            </a:r>
            <a:br>
              <a:rPr lang="en-US" altLang="zh-CN" sz="2400" b="1" dirty="0" smtClean="0"/>
            </a:br>
            <a:r>
              <a:rPr lang="en-US" altLang="zh-CN" sz="2400" b="1" dirty="0" smtClean="0"/>
              <a:t>      2</a:t>
            </a:r>
            <a:r>
              <a:rPr lang="zh-CN" altLang="zh-CN" sz="2400" b="1" dirty="0"/>
              <a:t>、根据幼儿的生活环境，选择语言习惯相近的童谣</a:t>
            </a:r>
            <a:r>
              <a:rPr lang="en-US" altLang="zh-CN" sz="2400" b="1" dirty="0"/>
              <a:t>  </a:t>
            </a:r>
            <a:r>
              <a:rPr lang="zh-CN" altLang="en-US" sz="2400" b="1" dirty="0" smtClean="0"/>
              <a:t>。</a:t>
            </a:r>
            <a:r>
              <a:rPr lang="zh-CN" altLang="zh-CN" sz="2400" b="1" dirty="0"/>
              <a:t/>
            </a:r>
            <a:br>
              <a:rPr lang="zh-CN" altLang="zh-CN" sz="2400" b="1" dirty="0"/>
            </a:br>
            <a:r>
              <a:rPr lang="en-US" altLang="zh-CN" sz="2400" b="1" dirty="0"/>
              <a:t> </a:t>
            </a:r>
            <a:r>
              <a:rPr lang="en-US" altLang="zh-CN" sz="2400" b="1" dirty="0" smtClean="0"/>
              <a:t/>
            </a:r>
            <a:br>
              <a:rPr lang="en-US" altLang="zh-CN" sz="2400" b="1" dirty="0" smtClean="0"/>
            </a:br>
            <a:r>
              <a:rPr lang="en-US" altLang="zh-CN" sz="2400" b="1" dirty="0" smtClean="0"/>
              <a:t>      3</a:t>
            </a:r>
            <a:r>
              <a:rPr lang="zh-CN" altLang="zh-CN" sz="2400" b="1" dirty="0"/>
              <a:t>、根据教育需要，选择有益于幼儿健康成长的童谣</a:t>
            </a:r>
            <a:r>
              <a:rPr lang="en-US" altLang="zh-CN" sz="2400" b="1" dirty="0"/>
              <a:t>  </a:t>
            </a:r>
            <a:r>
              <a:rPr lang="zh-CN" altLang="zh-CN" sz="2800" b="1" dirty="0"/>
              <a:t/>
            </a:r>
            <a:br>
              <a:rPr lang="zh-CN" altLang="zh-CN" sz="2800" b="1" dirty="0"/>
            </a:br>
            <a:endParaRPr lang="zh-CN" altLang="en-US" sz="2800" b="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111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2276872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CN" sz="2800" b="1" dirty="0"/>
              <a:t>(</a:t>
            </a:r>
            <a:r>
              <a:rPr lang="zh-CN" altLang="zh-CN" sz="2800" b="1" dirty="0"/>
              <a:t>二</a:t>
            </a:r>
            <a:r>
              <a:rPr lang="en-US" altLang="zh-CN" sz="2800" b="1" dirty="0"/>
              <a:t>)</a:t>
            </a:r>
            <a:r>
              <a:rPr lang="zh-CN" altLang="zh-CN" sz="2800" b="1" dirty="0"/>
              <a:t>童谣融入幼儿园一日活动的方式和途径</a:t>
            </a:r>
            <a:endParaRPr lang="zh-CN" altLang="en-US" sz="2800" b="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111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87624" y="2564904"/>
            <a:ext cx="6912768" cy="2232248"/>
          </a:xfrm>
        </p:spPr>
        <p:txBody>
          <a:bodyPr>
            <a:normAutofit fontScale="90000"/>
          </a:bodyPr>
          <a:lstStyle/>
          <a:p>
            <a:pPr algn="l"/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>1</a:t>
            </a:r>
            <a:r>
              <a:rPr lang="zh-CN" altLang="en-US" dirty="0" smtClean="0"/>
              <a:t>、</a:t>
            </a:r>
            <a:r>
              <a:rPr lang="zh-CN" altLang="zh-CN" dirty="0" smtClean="0"/>
              <a:t>融</a:t>
            </a:r>
            <a:r>
              <a:rPr lang="zh-CN" altLang="zh-CN" dirty="0"/>
              <a:t>入各领域教学活动之</a:t>
            </a:r>
            <a:r>
              <a:rPr lang="zh-CN" altLang="zh-CN" dirty="0" smtClean="0"/>
              <a:t>中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>2</a:t>
            </a:r>
            <a:r>
              <a:rPr lang="zh-CN" altLang="zh-CN" dirty="0"/>
              <a:t>、融入游戏活动之中 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>3</a:t>
            </a:r>
            <a:r>
              <a:rPr lang="zh-CN" altLang="zh-CN" dirty="0"/>
              <a:t>、开展主题活动</a:t>
            </a:r>
            <a:r>
              <a:rPr lang="en-US" altLang="zh-CN" dirty="0"/>
              <a:t> 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>4</a:t>
            </a:r>
            <a:r>
              <a:rPr lang="zh-CN" altLang="zh-CN" dirty="0"/>
              <a:t>、渗透于一日活动中</a:t>
            </a:r>
            <a:br>
              <a:rPr lang="zh-CN" altLang="zh-CN" dirty="0"/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endParaRPr lang="zh-CN" alt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111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575032" cy="6858000"/>
          </a:xfrm>
        </p:spPr>
      </p:pic>
      <p:sp>
        <p:nvSpPr>
          <p:cNvPr id="6" name="矩形 5"/>
          <p:cNvSpPr/>
          <p:nvPr/>
        </p:nvSpPr>
        <p:spPr>
          <a:xfrm>
            <a:off x="3059832" y="2420888"/>
            <a:ext cx="374441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9600" b="1" cap="none" spc="0" dirty="0" smtClean="0">
                <a:ln w="17780" cmpd="sng">
                  <a:solidFill>
                    <a:srgbClr val="92D050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谢谢！</a:t>
            </a:r>
            <a:endParaRPr lang="zh-CN" altLang="en-US" sz="9600" b="1" cap="none" spc="0" dirty="0">
              <a:ln w="17780" cmpd="sng">
                <a:solidFill>
                  <a:srgbClr val="92D050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117</Words>
  <Application>Microsoft Office PowerPoint</Application>
  <PresentationFormat>全屏显示(4:3)</PresentationFormat>
  <Paragraphs>10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Office 主题</vt:lpstr>
      <vt:lpstr>童谣沙龙：童谣与儿歌的差别，将怎样融入一日生活中</vt:lpstr>
      <vt:lpstr>一、童谣和儿歌的区别有哪些？ </vt:lpstr>
      <vt:lpstr>1、什么是童谣？     2、什么是儿歌？</vt:lpstr>
      <vt:lpstr>       据当前国内最具权威的《现代汉语词典》的解释：         谣，即民谣和歌谣。而歌谣，指的是随口唱出的、没有音乐伴奏的韵语。         儿歌，是“为儿童创作的适合儿童吟咏的歌谣。”        童谣，是“在儿童中间流行的歌谣，形势比较简短。”         综上所述：儿歌，也可以叫歌谣。由此可见，新创作的儿歌，在没有发表，更没有在儿童中间流行或传唱的，不能称之为“童谣”。 </vt:lpstr>
      <vt:lpstr>二、怎样将 童谣融入幼儿园一日活动 </vt:lpstr>
      <vt:lpstr>        (一)怎样选择童谣          1、根据幼儿的身心发展特点，选择幼儿感兴趣的童谣。         2、根据幼儿的生活环境，选择语言习惯相近的童谣  。         3、根据教育需要，选择有益于幼儿健康成长的童谣   </vt:lpstr>
      <vt:lpstr>(二)童谣融入幼儿园一日活动的方式和途径</vt:lpstr>
      <vt:lpstr> 1、融入各领域教学活动之中 2、融入游戏活动之中  3、开展主题活动  4、渗透于一日活动中  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童谣沙龙：童谣与儿歌的差别，将怎样融入一日生活中</dc:title>
  <dc:creator>Administrator</dc:creator>
  <cp:lastModifiedBy>Administrator</cp:lastModifiedBy>
  <cp:revision>3</cp:revision>
  <dcterms:created xsi:type="dcterms:W3CDTF">2017-03-30T03:11:47Z</dcterms:created>
  <dcterms:modified xsi:type="dcterms:W3CDTF">2017-03-30T03:38:00Z</dcterms:modified>
</cp:coreProperties>
</file>