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9"/>
  </p:notesMasterIdLst>
  <p:sldIdLst>
    <p:sldId id="261" r:id="rId2"/>
    <p:sldId id="334" r:id="rId3"/>
    <p:sldId id="284" r:id="rId4"/>
    <p:sldId id="335" r:id="rId5"/>
    <p:sldId id="336" r:id="rId6"/>
    <p:sldId id="337" r:id="rId7"/>
    <p:sldId id="338" r:id="rId8"/>
  </p:sldIdLst>
  <p:sldSz cx="9144000" cy="6858000" type="screen4x3"/>
  <p:notesSz cx="6858000" cy="9144000"/>
  <p:embeddedFontLst>
    <p:embeddedFont>
      <p:font typeface="等线" panose="02010600030101010101" pitchFamily="2" charset="-122"/>
      <p:regular r:id="rId10"/>
      <p:bold r:id="rId11"/>
    </p:embeddedFon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黑体" panose="02010609060101010101" pitchFamily="49" charset="-122"/>
      <p:regular r:id="rId16"/>
    </p:embeddedFont>
    <p:embeddedFont>
      <p:font typeface="字体管家胖丫儿" panose="02010600030101010101" charset="-122"/>
      <p:regular r:id="rId17"/>
    </p:embeddedFont>
  </p:embeddedFont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7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1446" y="78"/>
      </p:cViewPr>
      <p:guideLst>
        <p:guide orient="horz" pos="2160"/>
        <p:guide pos="28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2017/6/15</a:t>
            </a:fld>
            <a:endParaRPr lang="zh-CN" altLang="en-US" strike="noStrike" noProof="1"/>
          </a:p>
        </p:txBody>
      </p:sp>
      <p:sp>
        <p:nvSpPr>
          <p:cNvPr id="3789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789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0"/>
            <a:r>
              <a:rPr lang="zh-CN" altLang="en-US"/>
              <a:t>第二级</a:t>
            </a:r>
          </a:p>
          <a:p>
            <a:pPr lvl="2" indent="0"/>
            <a:r>
              <a:rPr lang="zh-CN" altLang="en-US"/>
              <a:t>第三级</a:t>
            </a:r>
          </a:p>
          <a:p>
            <a:pPr lvl="3" indent="0"/>
            <a:r>
              <a:rPr lang="zh-CN" altLang="en-US"/>
              <a:t>第四级</a:t>
            </a:r>
          </a:p>
          <a:p>
            <a:pPr lvl="4" indent="0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5588" cy="6858000"/>
          </a:xfrm>
          <a:prstGeom prst="rect">
            <a:avLst/>
          </a:prstGeom>
          <a:solidFill>
            <a:srgbClr val="FBFA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1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7550" y="0"/>
            <a:ext cx="2078038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9696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KSO_CT2"/>
          <p:cNvSpPr>
            <a:spLocks noGrp="1"/>
          </p:cNvSpPr>
          <p:nvPr>
            <p:ph type="subTitle" idx="1"/>
          </p:nvPr>
        </p:nvSpPr>
        <p:spPr>
          <a:xfrm>
            <a:off x="867374" y="3728563"/>
            <a:ext cx="6398841" cy="467211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Arial" panose="020B0604020202020204" pitchFamily="34" charset="0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7" name="KSO_CT1"/>
          <p:cNvSpPr>
            <a:spLocks noGrp="1"/>
          </p:cNvSpPr>
          <p:nvPr>
            <p:ph type="title"/>
          </p:nvPr>
        </p:nvSpPr>
        <p:spPr>
          <a:xfrm>
            <a:off x="867374" y="2116181"/>
            <a:ext cx="6398842" cy="1419358"/>
          </a:xfrm>
        </p:spPr>
        <p:txBody>
          <a:bodyPr>
            <a:normAutofit/>
          </a:bodyPr>
          <a:lstStyle>
            <a:lvl1pPr algn="ctr">
              <a:defRPr sz="3600" baseline="0">
                <a:solidFill>
                  <a:schemeClr val="accent1"/>
                </a:solidFill>
                <a:effectLst/>
                <a:latin typeface="Arial" panose="020B0604020202020204" pitchFamily="34" charset="0"/>
                <a:ea typeface="+mj-ea"/>
              </a:defRPr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990D59BD-BDB0-41D2-845E-9D11C7607254}" type="datetimeFigureOut">
              <a:rPr lang="zh-CN" altLang="en-US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2017/6/15</a:t>
            </a:fld>
            <a:endParaRPr lang="zh-CN" altLang="en-US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3A96C2EA-3A61-47C1-B505-B4279F3F702C}" type="slidenum">
              <a:rPr lang="zh-CN" altLang="en-US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noProof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831850"/>
            <a:ext cx="7743825" cy="5224463"/>
          </a:xfrm>
        </p:spPr>
        <p:txBody>
          <a:bodyPr/>
          <a:lstStyle>
            <a:lvl1pPr>
              <a:defRPr sz="2400">
                <a:solidFill>
                  <a:schemeClr val="accent1"/>
                </a:solidFill>
              </a:defRPr>
            </a:lvl1pPr>
            <a:lvl2pPr marL="815975" indent="-273050"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>
              <a:defRPr sz="1800">
                <a:solidFill>
                  <a:schemeClr val="accent1"/>
                </a:solidFill>
              </a:defRPr>
            </a:lvl3pPr>
            <a:lvl4pPr>
              <a:defRPr sz="1800">
                <a:solidFill>
                  <a:schemeClr val="accent1"/>
                </a:solidFill>
              </a:defRPr>
            </a:lvl4pPr>
            <a:lvl5pPr>
              <a:defRPr sz="1800">
                <a:solidFill>
                  <a:schemeClr val="accent1"/>
                </a:solidFill>
              </a:defRPr>
            </a:lvl5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fontAlgn="base"/>
            <a:fld id="{990D59BD-BDB0-41D2-845E-9D11C7607254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2017/6/15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fontAlgn="base"/>
            <a:fld id="{3A96C2EA-3A61-47C1-B505-B4279F3F702C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1200" y="1875600"/>
            <a:ext cx="6827518" cy="664820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1141200" y="2836800"/>
            <a:ext cx="6714000" cy="2880000"/>
          </a:xfrm>
        </p:spPr>
        <p:txBody>
          <a:bodyPr>
            <a:normAutofit/>
          </a:bodyPr>
          <a:lstStyle>
            <a:lvl1pPr algn="l">
              <a:defRPr sz="2400">
                <a:solidFill>
                  <a:schemeClr val="accent1"/>
                </a:solidFill>
              </a:defRPr>
            </a:lvl1pPr>
            <a:lvl2pPr marL="725170" indent="-285750" algn="l">
              <a:buClr>
                <a:schemeClr val="accent1"/>
              </a:buClr>
              <a:buFont typeface="Arial" panose="020B0604020202020204" pitchFamily="34" charset="0"/>
              <a:buChar char="•"/>
              <a:defRPr sz="240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990D59BD-BDB0-41D2-845E-9D11C7607254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2017/6/15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3A96C2EA-3A61-47C1-B505-B4279F3F702C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7" name="组合 8"/>
          <p:cNvGrpSpPr/>
          <p:nvPr/>
        </p:nvGrpSpPr>
        <p:grpSpPr>
          <a:xfrm>
            <a:off x="0" y="-7937"/>
            <a:ext cx="9145588" cy="6865937"/>
            <a:chOff x="1" y="-8709"/>
            <a:chExt cx="9145310" cy="6866709"/>
          </a:xfrm>
        </p:grpSpPr>
        <p:sp>
          <p:nvSpPr>
            <p:cNvPr id="7" name="矩形 6"/>
            <p:cNvSpPr/>
            <p:nvPr/>
          </p:nvSpPr>
          <p:spPr>
            <a:xfrm>
              <a:off x="1" y="0"/>
              <a:ext cx="9145310" cy="6858000"/>
            </a:xfrm>
            <a:prstGeom prst="rect">
              <a:avLst/>
            </a:prstGeom>
            <a:solidFill>
              <a:srgbClr val="FBFA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8199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8047557" y="-8709"/>
              <a:ext cx="1097280" cy="68580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KSO_ST1"/>
          <p:cNvSpPr>
            <a:spLocks noGrp="1"/>
          </p:cNvSpPr>
          <p:nvPr>
            <p:ph type="title"/>
          </p:nvPr>
        </p:nvSpPr>
        <p:spPr>
          <a:xfrm>
            <a:off x="1486916" y="2151744"/>
            <a:ext cx="5995988" cy="1235075"/>
          </a:xfrm>
        </p:spPr>
        <p:txBody>
          <a:bodyPr anchor="b">
            <a:normAutofit/>
          </a:bodyPr>
          <a:lstStyle>
            <a:lvl1pPr algn="ctr">
              <a:defRPr sz="2800">
                <a:solidFill>
                  <a:schemeClr val="accent1">
                    <a:lumMod val="75000"/>
                  </a:schemeClr>
                </a:solidFill>
                <a:effectLst/>
              </a:defRPr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1486917" y="3443969"/>
            <a:ext cx="5995988" cy="622933"/>
          </a:xfrm>
          <a:prstGeom prst="rect">
            <a:avLst/>
          </a:prstGeom>
          <a:blipFill dpi="0" rotWithShape="1">
            <a:blip r:embed="rId3"/>
            <a:srcRect/>
            <a:stretch>
              <a:fillRect t="-2000"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990D59BD-BDB0-41D2-845E-9D11C7607254}" type="datetimeFigureOut">
              <a:rPr lang="zh-CN" altLang="en-US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2017/6/15</a:t>
            </a:fld>
            <a:endParaRPr lang="zh-CN" altLang="en-US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3A96C2EA-3A61-47C1-B505-B4279F3F702C}" type="slidenum">
              <a:rPr lang="zh-CN" altLang="en-US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noProof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1200" y="795067"/>
            <a:ext cx="6827518" cy="664820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141200" y="2083543"/>
            <a:ext cx="6746400" cy="1850400"/>
          </a:xfrm>
        </p:spPr>
        <p:txBody>
          <a:bodyPr>
            <a:normAutofit/>
          </a:bodyPr>
          <a:lstStyle>
            <a:lvl1pPr algn="l">
              <a:defRPr sz="2400">
                <a:solidFill>
                  <a:schemeClr val="accent1"/>
                </a:solidFill>
              </a:defRPr>
            </a:lvl1pPr>
            <a:lvl2pPr marL="630555" indent="-271780" algn="l"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1141200" y="4093200"/>
            <a:ext cx="6746400" cy="1850400"/>
          </a:xfrm>
        </p:spPr>
        <p:txBody>
          <a:bodyPr>
            <a:normAutofit/>
          </a:bodyPr>
          <a:lstStyle>
            <a:lvl1pPr algn="l">
              <a:defRPr sz="2400">
                <a:solidFill>
                  <a:schemeClr val="accent1"/>
                </a:solidFill>
              </a:defRPr>
            </a:lvl1pPr>
            <a:lvl2pPr marL="630555" indent="-271780" algn="l" defTabSz="-635"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444500" algn="l"/>
              </a:tabLst>
              <a:defRPr sz="200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990D59BD-BDB0-41D2-845E-9D11C7607254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2017/6/15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3A96C2EA-3A61-47C1-B505-B4279F3F702C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727199" y="118532"/>
            <a:ext cx="6984076" cy="717022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4576" y="1376362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824576" y="2200274"/>
            <a:ext cx="3868340" cy="3684588"/>
          </a:xfrm>
        </p:spPr>
        <p:txBody>
          <a:bodyPr/>
          <a:lstStyle>
            <a:lvl1pPr>
              <a:defRPr>
                <a:solidFill>
                  <a:schemeClr val="accent1"/>
                </a:solidFill>
                <a:latin typeface="+mn-ea"/>
                <a:ea typeface="+mn-ea"/>
              </a:defRPr>
            </a:lvl1pPr>
            <a:lvl2pPr marL="542925" indent="-184150"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accent1"/>
                </a:solidFill>
                <a:latin typeface="+mn-ea"/>
                <a:ea typeface="+mn-ea"/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3884" y="1376362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4823884" y="2200274"/>
            <a:ext cx="3887391" cy="3684588"/>
          </a:xfrm>
        </p:spPr>
        <p:txBody>
          <a:bodyPr/>
          <a:lstStyle>
            <a:lvl1pPr>
              <a:defRPr>
                <a:solidFill>
                  <a:schemeClr val="accent1"/>
                </a:solidFill>
                <a:latin typeface="+mn-ea"/>
                <a:ea typeface="+mn-ea"/>
              </a:defRPr>
            </a:lvl1pPr>
            <a:lvl2pPr marL="542925" indent="-271780"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accent1"/>
                </a:solidFill>
                <a:latin typeface="+mn-ea"/>
                <a:ea typeface="+mn-ea"/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990D59BD-BDB0-41D2-845E-9D11C7607254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2017/6/15</a:t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3A96C2EA-3A61-47C1-B505-B4279F3F702C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1587" y="0"/>
            <a:ext cx="9145588" cy="6858000"/>
          </a:xfrm>
          <a:prstGeom prst="rect">
            <a:avLst/>
          </a:prstGeom>
          <a:solidFill>
            <a:srgbClr val="FBFA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 fontAlgn="base"/>
            <a:endParaRPr lang="zh-CN" altLang="en-US" strike="noStrike" noProof="1"/>
          </a:p>
        </p:txBody>
      </p:sp>
      <p:cxnSp>
        <p:nvCxnSpPr>
          <p:cNvPr id="7" name="直接连接符 6"/>
          <p:cNvCxnSpPr/>
          <p:nvPr/>
        </p:nvCxnSpPr>
        <p:spPr>
          <a:xfrm rot="5400000">
            <a:off x="-788194" y="3420269"/>
            <a:ext cx="6840538" cy="0"/>
          </a:xfrm>
          <a:prstGeom prst="line">
            <a:avLst/>
          </a:prstGeom>
          <a:ln w="3175">
            <a:solidFill>
              <a:srgbClr val="D3D3D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rot="5400000">
            <a:off x="-583406" y="3420269"/>
            <a:ext cx="6840538" cy="0"/>
          </a:xfrm>
          <a:prstGeom prst="line">
            <a:avLst/>
          </a:prstGeom>
          <a:ln w="3175">
            <a:solidFill>
              <a:srgbClr val="D3D3D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0" y="3805238"/>
            <a:ext cx="9144000" cy="0"/>
          </a:xfrm>
          <a:prstGeom prst="line">
            <a:avLst/>
          </a:prstGeom>
          <a:ln w="3175">
            <a:solidFill>
              <a:srgbClr val="D3D3D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0" y="3971925"/>
            <a:ext cx="9144000" cy="0"/>
          </a:xfrm>
          <a:prstGeom prst="line">
            <a:avLst/>
          </a:prstGeom>
          <a:ln w="3175">
            <a:solidFill>
              <a:srgbClr val="D3D3D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0" y="4386263"/>
            <a:ext cx="9144000" cy="0"/>
          </a:xfrm>
          <a:prstGeom prst="line">
            <a:avLst/>
          </a:prstGeom>
          <a:ln w="3175">
            <a:solidFill>
              <a:srgbClr val="D3D3D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0" y="4549775"/>
            <a:ext cx="9144000" cy="0"/>
          </a:xfrm>
          <a:prstGeom prst="line">
            <a:avLst/>
          </a:prstGeom>
          <a:ln w="3175">
            <a:solidFill>
              <a:srgbClr val="D3D3D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50256" y="3805485"/>
            <a:ext cx="6827518" cy="664820"/>
          </a:xfrm>
        </p:spPr>
        <p:txBody>
          <a:bodyPr>
            <a:normAutofit/>
          </a:bodyPr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2EEA9646-E0C3-4AB2-B255-58509D242B86}" type="datetimeFigureOut">
              <a:rPr lang="zh-CN" altLang="en-US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2017/6/15</a:t>
            </a:fld>
            <a:endParaRPr lang="zh-CN" altLang="en-US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A47D6345-1562-443E-A406-A4360E2EC08D}" type="slidenum">
              <a:rPr lang="zh-CN" altLang="en-US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noProof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5588" cy="6858000"/>
          </a:xfrm>
          <a:prstGeom prst="rect">
            <a:avLst/>
          </a:prstGeom>
          <a:solidFill>
            <a:srgbClr val="FBFA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990D59BD-BDB0-41D2-845E-9D11C7607254}" type="datetimeFigureOut">
              <a:rPr lang="zh-CN" altLang="en-US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2017/6/15</a:t>
            </a:fld>
            <a:endParaRPr lang="zh-CN" altLang="en-US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3A96C2EA-3A61-47C1-B505-B4279F3F702C}" type="slidenum">
              <a:rPr lang="zh-CN" altLang="en-US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noProof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269" name="直接连接符 8"/>
          <p:cNvCxnSpPr/>
          <p:nvPr/>
        </p:nvCxnSpPr>
        <p:spPr>
          <a:xfrm>
            <a:off x="766763" y="1925638"/>
            <a:ext cx="6900862" cy="0"/>
          </a:xfrm>
          <a:prstGeom prst="line">
            <a:avLst/>
          </a:prstGeom>
          <a:ln w="12700" cap="flat" cmpd="sng">
            <a:solidFill>
              <a:srgbClr val="D8CCB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709200" y="1191600"/>
            <a:ext cx="6955200" cy="666000"/>
          </a:xfrm>
        </p:spPr>
        <p:txBody>
          <a:bodyPr anchor="b">
            <a:normAutofit/>
          </a:bodyPr>
          <a:lstStyle>
            <a:lvl1pPr>
              <a:defRPr sz="31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KSO_BC1"/>
          <p:cNvSpPr>
            <a:spLocks noGrp="1"/>
          </p:cNvSpPr>
          <p:nvPr>
            <p:ph type="pic" idx="1"/>
          </p:nvPr>
        </p:nvSpPr>
        <p:spPr>
          <a:xfrm>
            <a:off x="864000" y="2127600"/>
            <a:ext cx="4104000" cy="3672000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auto"/>
            <a:r>
              <a:rPr lang="zh-CN" altLang="en-US" strike="noStrike" noProof="1" smtClean="0"/>
              <a:t>单击图标添加图片</a:t>
            </a:r>
            <a:endParaRPr lang="en-US" strike="noStrike" noProof="1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4968000" y="2127600"/>
            <a:ext cx="2700000" cy="3672000"/>
          </a:xfrm>
          <a:solidFill>
            <a:schemeClr val="accent1"/>
          </a:solidFill>
        </p:spPr>
        <p:txBody>
          <a:bodyPr lIns="144000" rIns="144000" anchor="ctr" anchorCtr="0"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990D59BD-BDB0-41D2-845E-9D11C7607254}" type="datetimeFigureOut">
              <a:rPr lang="zh-CN" altLang="en-US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2017/6/15</a:t>
            </a:fld>
            <a:endParaRPr lang="zh-CN" altLang="en-US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3A96C2EA-3A61-47C1-B505-B4279F3F702C}" type="slidenum">
              <a:rPr lang="zh-CN" altLang="en-US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noProof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7255934" y="365125"/>
            <a:ext cx="886883" cy="5811838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413657" y="365125"/>
            <a:ext cx="6749143" cy="5811838"/>
          </a:xfrm>
        </p:spPr>
        <p:txBody>
          <a:bodyPr vert="eaVert"/>
          <a:lstStyle>
            <a:lvl1pPr>
              <a:defRPr>
                <a:solidFill>
                  <a:schemeClr val="accent1"/>
                </a:solidFill>
              </a:defRPr>
            </a:lvl1pPr>
            <a:lvl2pPr marL="542925" indent="-271780" defTabSz="-635"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542925" algn="l"/>
              </a:tabLst>
              <a:defRPr sz="2000">
                <a:solidFill>
                  <a:schemeClr val="accent1"/>
                </a:solidFill>
                <a:latin typeface="+mn-ea"/>
                <a:ea typeface="+mn-ea"/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990D59BD-BDB0-41D2-845E-9D11C7607254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2017/6/15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3A96C2EA-3A61-47C1-B505-B4279F3F702C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9145588" cy="6858000"/>
          </a:xfrm>
          <a:prstGeom prst="rect">
            <a:avLst/>
          </a:prstGeom>
          <a:solidFill>
            <a:srgbClr val="FBFA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1027" name="图片 8"/>
          <p:cNvPicPr>
            <a:picLocks noChangeAspect="1"/>
          </p:cNvPicPr>
          <p:nvPr/>
        </p:nvPicPr>
        <p:blipFill>
          <a:blip r:embed="rId12"/>
          <a:srcRect t="25766" r="21362"/>
          <a:stretch>
            <a:fillRect/>
          </a:stretch>
        </p:blipFill>
        <p:spPr>
          <a:xfrm flipH="1">
            <a:off x="0" y="0"/>
            <a:ext cx="1331913" cy="908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图片 1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flipH="1">
            <a:off x="8039100" y="-7937"/>
            <a:ext cx="109696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9" name="KSO_BT1"/>
          <p:cNvSpPr>
            <a:spLocks noGrp="1"/>
          </p:cNvSpPr>
          <p:nvPr>
            <p:ph type="title"/>
          </p:nvPr>
        </p:nvSpPr>
        <p:spPr>
          <a:xfrm>
            <a:off x="1306513" y="452438"/>
            <a:ext cx="6827837" cy="665162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en-US" dirty="0"/>
          </a:p>
        </p:txBody>
      </p:sp>
      <p:sp>
        <p:nvSpPr>
          <p:cNvPr id="1030" name="KSO_BC1"/>
          <p:cNvSpPr>
            <a:spLocks noGrp="1"/>
          </p:cNvSpPr>
          <p:nvPr>
            <p:ph type="body"/>
          </p:nvPr>
        </p:nvSpPr>
        <p:spPr>
          <a:xfrm>
            <a:off x="419100" y="1349375"/>
            <a:ext cx="7715250" cy="4878388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 indent="-357505"/>
            <a:r>
              <a:rPr lang="zh-CN" altLang="en-US" dirty="0"/>
              <a:t>单击此处编辑母版文本样式</a:t>
            </a:r>
          </a:p>
          <a:p>
            <a:pPr lvl="1" indent="-271145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990D59BD-BDB0-41D2-845E-9D11C7607254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2017/6/15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3A96C2EA-3A61-47C1-B505-B4279F3F702C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/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/>
          </a:solidFill>
          <a:effectLst/>
          <a:latin typeface="Arial" panose="020B0604020202020204" pitchFamily="34" charset="0"/>
          <a:ea typeface="+mn-ea"/>
          <a:cs typeface="+mj-cs"/>
        </a:defRPr>
      </a:lvl1pPr>
    </p:titleStyle>
    <p:bodyStyle>
      <a:lvl1pPr marL="357505" indent="-357505" algn="just" defTabSz="914400" rtl="0" eaLnBrk="1" latinLnBrk="0" hangingPunct="1">
        <a:lnSpc>
          <a:spcPct val="110000"/>
        </a:lnSpc>
        <a:spcBef>
          <a:spcPts val="1800"/>
        </a:spcBef>
        <a:spcAft>
          <a:spcPts val="0"/>
        </a:spcAft>
        <a:buClr>
          <a:schemeClr val="accent1"/>
        </a:buClr>
        <a:buSzPct val="90000"/>
        <a:buFontTx/>
        <a:buBlip>
          <a:blip r:embed="rId14"/>
        </a:buBlip>
        <a:defRPr sz="2800" kern="1200" baseline="0">
          <a:solidFill>
            <a:schemeClr val="accent1"/>
          </a:solidFill>
          <a:latin typeface="+mn-ea"/>
          <a:ea typeface="+mn-ea"/>
          <a:cs typeface="+mn-cs"/>
        </a:defRPr>
      </a:lvl1pPr>
      <a:lvl2pPr marL="711200" indent="-271780" algn="just" defTabSz="914400" rtl="0" eaLnBrk="1" latinLnBrk="0" hangingPunct="1">
        <a:lnSpc>
          <a:spcPct val="13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2400" kern="1200" baseline="0">
          <a:solidFill>
            <a:schemeClr val="accent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副标题 1"/>
          <p:cNvSpPr>
            <a:spLocks noGrp="1"/>
          </p:cNvSpPr>
          <p:nvPr>
            <p:ph type="subTitle" idx="1"/>
          </p:nvPr>
        </p:nvSpPr>
        <p:spPr>
          <a:xfrm>
            <a:off x="866775" y="3729038"/>
            <a:ext cx="6399213" cy="466725"/>
          </a:xfrm>
        </p:spPr>
        <p:txBody>
          <a:bodyPr lIns="91440" tIns="45720" rIns="91440" bIns="45720" anchor="t"/>
          <a:lstStyle/>
          <a:p>
            <a:pPr defTabSz="914400">
              <a:buSzPct val="90000"/>
            </a:pPr>
            <a:r>
              <a:rPr lang="zh-CN" altLang="en-US" kern="1200" baseline="0" dirty="0">
                <a:solidFill>
                  <a:srgbClr val="909396"/>
                </a:solidFill>
                <a:latin typeface="Arial" panose="020B0604020202020204" pitchFamily="34" charset="0"/>
                <a:ea typeface="+mj-ea"/>
                <a:cs typeface="+mn-cs"/>
              </a:rPr>
              <a:t>春江</a:t>
            </a:r>
            <a:r>
              <a:rPr lang="zh-CN" altLang="en-US" kern="1200" baseline="0" dirty="0" smtClean="0">
                <a:solidFill>
                  <a:srgbClr val="909396"/>
                </a:solidFill>
                <a:latin typeface="Arial" panose="020B0604020202020204" pitchFamily="34" charset="0"/>
                <a:ea typeface="+mj-ea"/>
                <a:cs typeface="+mn-cs"/>
              </a:rPr>
              <a:t>幼儿园</a:t>
            </a:r>
            <a:r>
              <a:rPr lang="zh-CN" altLang="en-US" kern="1200" dirty="0" smtClean="0">
                <a:solidFill>
                  <a:srgbClr val="909396"/>
                </a:solidFill>
                <a:latin typeface="Arial" panose="020B0604020202020204" pitchFamily="34" charset="0"/>
                <a:ea typeface="+mj-ea"/>
                <a:cs typeface="+mn-cs"/>
              </a:rPr>
              <a:t>  </a:t>
            </a:r>
            <a:r>
              <a:rPr lang="zh-CN" altLang="en-US" kern="1200" dirty="0" smtClean="0">
                <a:solidFill>
                  <a:srgbClr val="909396"/>
                </a:solidFill>
                <a:latin typeface="Arial" panose="020B0604020202020204" pitchFamily="34" charset="0"/>
                <a:ea typeface="+mj-ea"/>
                <a:cs typeface="+mn-cs"/>
              </a:rPr>
              <a:t>韩冬丽</a:t>
            </a:r>
            <a:endParaRPr lang="zh-CN" altLang="en-US" kern="1200" baseline="0" dirty="0">
              <a:solidFill>
                <a:srgbClr val="909396"/>
              </a:solidFill>
              <a:latin typeface="Arial" panose="020B0604020202020204" pitchFamily="34" charset="0"/>
              <a:ea typeface="+mj-ea"/>
              <a:cs typeface="+mn-cs"/>
            </a:endParaRPr>
          </a:p>
        </p:txBody>
      </p:sp>
      <p:sp>
        <p:nvSpPr>
          <p:cNvPr id="38914" name="标题 2"/>
          <p:cNvSpPr>
            <a:spLocks noGrp="1"/>
          </p:cNvSpPr>
          <p:nvPr>
            <p:ph type="title"/>
          </p:nvPr>
        </p:nvSpPr>
        <p:spPr>
          <a:xfrm>
            <a:off x="1381125" y="2305050"/>
            <a:ext cx="5884863" cy="1155700"/>
          </a:xfrm>
        </p:spPr>
        <p:txBody>
          <a:bodyPr lIns="91440" tIns="45720" rIns="91440" bIns="45720" anchor="b"/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 在手工活动中促进幼儿良好品质的培养</a:t>
            </a:r>
            <a:endParaRPr lang="zh-CN" altLang="en-US" kern="1200" baseline="0" dirty="0">
              <a:latin typeface="Arial" panose="020B0604020202020204" pitchFamily="34" charset="0"/>
              <a:ea typeface="+mj-ea"/>
              <a:cs typeface="+mj-cs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幼儿手工活动是幼儿非常喜爱的活动之一，它主要是利用手工活动材料、借助辅助工具，在教师的组织和指导下，凭借幼儿的发挥与想象，创造出具有一定空间、看得见、摸得着的成型作品的一种活动。对于培养幼儿细致耐心、责任感、自信心、勇于探索的良好品质与习惯，起着重要的作用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1379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标题 1"/>
          <p:cNvSpPr>
            <a:spLocks noGrp="1"/>
          </p:cNvSpPr>
          <p:nvPr>
            <p:ph type="title"/>
          </p:nvPr>
        </p:nvSpPr>
        <p:spPr>
          <a:xfrm>
            <a:off x="1345883" y="1700808"/>
            <a:ext cx="6538485" cy="4968552"/>
          </a:xfrm>
        </p:spPr>
        <p:txBody>
          <a:bodyPr lIns="91440" tIns="45720" rIns="91440" bIns="45720" anchor="b"/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我们要从材料、造型上吸引孩子，让孩子对手工活动感兴趣，喜欢它们。有了浓厚的兴趣，孩子对手工活动的热情就会一发不可收拾。一件好的作品，它不单单是凝聚了老师的辛勤付出，在创作过程中，孩子的想象力、创造力无形中都会被激发，通过孩子奇妙的想象，灵巧的双手，加上细致耐心的坚持，好的形象就会跃然眼前，进而成为孩子小小成就的展示</a:t>
            </a:r>
            <a:endParaRPr lang="zh-CN" altLang="en-US" dirty="0"/>
          </a:p>
        </p:txBody>
      </p:sp>
      <p:sp>
        <p:nvSpPr>
          <p:cNvPr id="41990" name="文本框 7"/>
          <p:cNvSpPr txBox="1"/>
          <p:nvPr/>
        </p:nvSpPr>
        <p:spPr>
          <a:xfrm>
            <a:off x="1346200" y="352108"/>
            <a:ext cx="7282763" cy="153272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3600" b="1" dirty="0">
                <a:cs typeface="Times New Roman" panose="02020603050405020304" pitchFamily="18" charset="0"/>
              </a:rPr>
              <a:t>一、以兴趣引领</a:t>
            </a:r>
            <a:r>
              <a:rPr lang="zh-CN" altLang="zh-CN" sz="3600" b="1" dirty="0" smtClean="0">
                <a:cs typeface="Times New Roman" panose="02020603050405020304" pitchFamily="18" charset="0"/>
              </a:rPr>
              <a:t>——</a:t>
            </a:r>
            <a:endParaRPr lang="en-US" altLang="zh-CN" sz="3600" b="1" dirty="0" smtClean="0">
              <a:cs typeface="Times New Roman" panose="02020603050405020304" pitchFamily="18" charset="0"/>
            </a:endParaRPr>
          </a:p>
          <a:p>
            <a:pPr lvl="0">
              <a:lnSpc>
                <a:spcPct val="130000"/>
              </a:lnSpc>
            </a:pPr>
            <a:r>
              <a:rPr lang="en-US" altLang="zh-CN" sz="3600" b="1" dirty="0">
                <a:cs typeface="Times New Roman" panose="02020603050405020304" pitchFamily="18" charset="0"/>
              </a:rPr>
              <a:t> </a:t>
            </a:r>
            <a:r>
              <a:rPr lang="en-US" altLang="zh-CN" sz="3600" b="1" dirty="0" smtClean="0">
                <a:cs typeface="Times New Roman" panose="02020603050405020304" pitchFamily="18" charset="0"/>
              </a:rPr>
              <a:t>          </a:t>
            </a:r>
            <a:r>
              <a:rPr lang="zh-CN" altLang="zh-CN" sz="3600" b="1" dirty="0" smtClean="0">
                <a:cs typeface="Times New Roman" panose="02020603050405020304" pitchFamily="18" charset="0"/>
              </a:rPr>
              <a:t>培养</a:t>
            </a:r>
            <a:r>
              <a:rPr lang="zh-CN" altLang="zh-CN" sz="3600" b="1" dirty="0">
                <a:cs typeface="Times New Roman" panose="02020603050405020304" pitchFamily="18" charset="0"/>
              </a:rPr>
              <a:t>幼儿细致、耐心的品质 </a:t>
            </a:r>
            <a:endParaRPr lang="zh-CN" altLang="en-US" sz="3600" b="1" dirty="0">
              <a:latin typeface="字体管家胖丫儿" panose="00020600040101010101" charset="-122"/>
              <a:ea typeface="字体管家胖丫儿" panose="0002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标题 1"/>
          <p:cNvSpPr>
            <a:spLocks noGrp="1"/>
          </p:cNvSpPr>
          <p:nvPr>
            <p:ph type="title"/>
          </p:nvPr>
        </p:nvSpPr>
        <p:spPr>
          <a:xfrm>
            <a:off x="1345883" y="1700808"/>
            <a:ext cx="6538485" cy="4968552"/>
          </a:xfrm>
        </p:spPr>
        <p:txBody>
          <a:bodyPr lIns="91440" tIns="45720" rIns="91440" bIns="45720" anchor="b"/>
          <a:lstStyle/>
          <a:p>
            <a:r>
              <a:rPr lang="zh-CN" altLang="zh-CN" sz="2400" dirty="0">
                <a:ea typeface="宋体" panose="02010600030101010101" pitchFamily="2" charset="-122"/>
                <a:cs typeface="Times New Roman" panose="02020603050405020304" pitchFamily="18" charset="0"/>
              </a:rPr>
              <a:t>做一件事情有始有终，是责任感的基本体现，事实上在我们还没有觉察时，孩子已经开始观察和学习责任感了。不要以为孩子小，来谈责任感显得苍白无力。一岁多的小宝宝把毛毛熊扔到地上，妈妈捡起来给他，他再扔，捡起来再扔，就这样多次反复。在扔和捡的过程中，他开始对原因和结果这两者之间有模糊的理解，认识到毛毛熊躺在地上是因为自己扔的结果。既然这么小的孩子都能理解行为和结果之间的关系，那么我们完全可以培养他们对自己的行为负责，从而让他们认识到责任感的问题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b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</a:br>
            <a:endParaRPr lang="zh-CN" altLang="en-US" dirty="0"/>
          </a:p>
        </p:txBody>
      </p:sp>
      <p:sp>
        <p:nvSpPr>
          <p:cNvPr id="41990" name="文本框 7"/>
          <p:cNvSpPr txBox="1"/>
          <p:nvPr/>
        </p:nvSpPr>
        <p:spPr>
          <a:xfrm>
            <a:off x="1346200" y="352108"/>
            <a:ext cx="5942652" cy="153272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3600" dirty="0">
                <a:cs typeface="Times New Roman" panose="02020603050405020304" pitchFamily="18" charset="0"/>
              </a:rPr>
              <a:t>　</a:t>
            </a:r>
            <a:r>
              <a:rPr lang="zh-CN" altLang="zh-CN" sz="3600" b="1" dirty="0">
                <a:cs typeface="Times New Roman" panose="02020603050405020304" pitchFamily="18" charset="0"/>
              </a:rPr>
              <a:t>二、做事有始有终</a:t>
            </a:r>
            <a:r>
              <a:rPr lang="zh-CN" altLang="zh-CN" sz="3600" b="1" dirty="0" smtClean="0">
                <a:cs typeface="Times New Roman" panose="02020603050405020304" pitchFamily="18" charset="0"/>
              </a:rPr>
              <a:t>——</a:t>
            </a:r>
            <a:endParaRPr lang="en-US" altLang="zh-CN" sz="3600" b="1" dirty="0" smtClean="0">
              <a:cs typeface="Times New Roman" panose="02020603050405020304" pitchFamily="18" charset="0"/>
            </a:endParaRPr>
          </a:p>
          <a:p>
            <a:pPr lvl="0">
              <a:lnSpc>
                <a:spcPct val="130000"/>
              </a:lnSpc>
            </a:pPr>
            <a:r>
              <a:rPr lang="en-US" altLang="zh-CN" sz="3600" b="1" dirty="0">
                <a:cs typeface="Times New Roman" panose="02020603050405020304" pitchFamily="18" charset="0"/>
              </a:rPr>
              <a:t> </a:t>
            </a:r>
            <a:r>
              <a:rPr lang="en-US" altLang="zh-CN" sz="3600" b="1" dirty="0" smtClean="0">
                <a:cs typeface="Times New Roman" panose="02020603050405020304" pitchFamily="18" charset="0"/>
              </a:rPr>
              <a:t>               </a:t>
            </a:r>
            <a:r>
              <a:rPr lang="zh-CN" altLang="zh-CN" sz="3600" b="1" dirty="0" smtClean="0">
                <a:cs typeface="Times New Roman" panose="02020603050405020304" pitchFamily="18" charset="0"/>
              </a:rPr>
              <a:t>培养</a:t>
            </a:r>
            <a:r>
              <a:rPr lang="zh-CN" altLang="zh-CN" sz="3600" b="1" dirty="0">
                <a:cs typeface="Times New Roman" panose="02020603050405020304" pitchFamily="18" charset="0"/>
              </a:rPr>
              <a:t>幼儿的责任感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494B4D"/>
              </a:solidFill>
              <a:effectLst/>
              <a:uLnTx/>
              <a:uFillTx/>
              <a:latin typeface="字体管家胖丫儿" panose="00020600040101010101" charset="-122"/>
              <a:ea typeface="字体管家胖丫儿" panose="0002060004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76440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标题 1"/>
          <p:cNvSpPr>
            <a:spLocks noGrp="1"/>
          </p:cNvSpPr>
          <p:nvPr>
            <p:ph type="title"/>
          </p:nvPr>
        </p:nvSpPr>
        <p:spPr>
          <a:xfrm>
            <a:off x="1475656" y="2276872"/>
            <a:ext cx="6538485" cy="4968552"/>
          </a:xfrm>
        </p:spPr>
        <p:txBody>
          <a:bodyPr lIns="91440" tIns="45720" rIns="91440" bIns="45720" anchor="b"/>
          <a:lstStyle/>
          <a:p>
            <a:r>
              <a:rPr lang="zh-CN" altLang="zh-CN" sz="2400" dirty="0">
                <a:ea typeface="宋体" panose="02010600030101010101" pitchFamily="2" charset="-122"/>
                <a:cs typeface="Times New Roman" panose="02020603050405020304" pitchFamily="18" charset="0"/>
              </a:rPr>
              <a:t>　生活是一个经验积累的过程，学习也是如此。从小班的“老师，我不会，你教教我”到中班“老师，你看我做得好吗？”这是一个大的转折点。自信心总是与成功联系在一起的，有了第一次的成功，孩子就会有成就感，充满信心。长时间的耳濡目染、逐渐升级的技能技巧的学习和得到迅速提升的动手操作能力，可以让幼儿做到游刃有余，稍微思索、想象，就能做出一件让人看上去很舒服的作品。孩子们在中班时曾做过《绵羊》、《蝴蝶》，有了中班用米粘贴的经验，到了大班时再做《小猫》、《鹅》、《小花》时，他们就能按照老师的要求，把米有条不紊地进行粘贴，甚至独立完成更难点的粘贴作品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b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</a:br>
            <a:endParaRPr lang="zh-CN" altLang="en-US" dirty="0"/>
          </a:p>
        </p:txBody>
      </p:sp>
      <p:sp>
        <p:nvSpPr>
          <p:cNvPr id="41990" name="文本框 7"/>
          <p:cNvSpPr txBox="1"/>
          <p:nvPr/>
        </p:nvSpPr>
        <p:spPr>
          <a:xfrm>
            <a:off x="1346200" y="352108"/>
            <a:ext cx="5686172" cy="153272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3600" b="1" dirty="0">
                <a:cs typeface="Times New Roman" panose="02020603050405020304" pitchFamily="18" charset="0"/>
              </a:rPr>
              <a:t>三、经验积累</a:t>
            </a:r>
            <a:r>
              <a:rPr lang="zh-CN" altLang="zh-CN" sz="3600" b="1" dirty="0" smtClean="0">
                <a:cs typeface="Times New Roman" panose="02020603050405020304" pitchFamily="18" charset="0"/>
              </a:rPr>
              <a:t>——</a:t>
            </a:r>
            <a:endParaRPr lang="en-US" altLang="zh-CN" sz="3600" b="1" dirty="0" smtClean="0">
              <a:cs typeface="Times New Roman" panose="02020603050405020304" pitchFamily="18" charset="0"/>
            </a:endParaRPr>
          </a:p>
          <a:p>
            <a:pPr lvl="0">
              <a:lnSpc>
                <a:spcPct val="130000"/>
              </a:lnSpc>
            </a:pPr>
            <a:r>
              <a:rPr lang="en-US" altLang="zh-CN" sz="3600" b="1" dirty="0">
                <a:cs typeface="Times New Roman" panose="02020603050405020304" pitchFamily="18" charset="0"/>
              </a:rPr>
              <a:t> </a:t>
            </a:r>
            <a:r>
              <a:rPr lang="en-US" altLang="zh-CN" sz="3600" b="1" dirty="0" smtClean="0">
                <a:cs typeface="Times New Roman" panose="02020603050405020304" pitchFamily="18" charset="0"/>
              </a:rPr>
              <a:t>            </a:t>
            </a:r>
            <a:r>
              <a:rPr lang="zh-CN" altLang="zh-CN" sz="3600" b="1" dirty="0" smtClean="0">
                <a:cs typeface="Times New Roman" panose="02020603050405020304" pitchFamily="18" charset="0"/>
              </a:rPr>
              <a:t>塑造</a:t>
            </a:r>
            <a:r>
              <a:rPr lang="zh-CN" altLang="zh-CN" sz="3600" b="1" dirty="0">
                <a:cs typeface="Times New Roman" panose="02020603050405020304" pitchFamily="18" charset="0"/>
              </a:rPr>
              <a:t>自信心的开始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494B4D"/>
              </a:solidFill>
              <a:effectLst/>
              <a:uLnTx/>
              <a:uFillTx/>
              <a:latin typeface="字体管家胖丫儿" panose="00020600040101010101" charset="-122"/>
              <a:ea typeface="字体管家胖丫儿" panose="0002060004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66163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标题 1"/>
          <p:cNvSpPr>
            <a:spLocks noGrp="1"/>
          </p:cNvSpPr>
          <p:nvPr>
            <p:ph type="title"/>
          </p:nvPr>
        </p:nvSpPr>
        <p:spPr>
          <a:xfrm>
            <a:off x="1345883" y="1700808"/>
            <a:ext cx="6538485" cy="4968552"/>
          </a:xfrm>
        </p:spPr>
        <p:txBody>
          <a:bodyPr lIns="91440" tIns="45720" rIns="91440" bIns="45720" anchor="b"/>
          <a:lstStyle/>
          <a:p>
            <a:r>
              <a:rPr lang="zh-CN" altLang="zh-CN" sz="2400" dirty="0">
                <a:ea typeface="宋体" panose="02010600030101010101" pitchFamily="2" charset="-122"/>
                <a:cs typeface="Times New Roman" panose="02020603050405020304" pitchFamily="18" charset="0"/>
              </a:rPr>
              <a:t>苏霍姆林斯基说：儿童的智慧在他的手指尖上。对于语言发展还不完善的幼儿来说，动作是他们思维的最直接方式。</a:t>
            </a:r>
            <a:r>
              <a:rPr lang="en-US" altLang="zh-CN" sz="2400" dirty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br>
              <a:rPr lang="en-US" altLang="zh-CN" sz="2400" dirty="0"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zh-CN" sz="2400" dirty="0">
                <a:ea typeface="宋体" panose="02010600030101010101" pitchFamily="2" charset="-122"/>
                <a:cs typeface="Times New Roman" panose="02020603050405020304" pitchFamily="18" charset="0"/>
              </a:rPr>
              <a:t>　　幼儿掌握了一定的手工操作技能技巧，并在以往经验的基础上积累了更多的感性经验，经过老师的启发和指导，他们便能插上想象的翅膀，让头脑中的童话在手下展现出来。确定一个主题，教给幼儿制作的方法，让幼儿自己去创作，不失为一个良好的策略。</a:t>
            </a:r>
            <a:r>
              <a:rPr lang="en-US" altLang="zh-CN" sz="2400" dirty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br>
              <a:rPr lang="en-US" altLang="zh-CN" sz="2400" dirty="0"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</a:br>
            <a:endParaRPr lang="zh-CN" altLang="en-US" dirty="0"/>
          </a:p>
        </p:txBody>
      </p:sp>
      <p:sp>
        <p:nvSpPr>
          <p:cNvPr id="41990" name="文本框 7"/>
          <p:cNvSpPr txBox="1"/>
          <p:nvPr/>
        </p:nvSpPr>
        <p:spPr>
          <a:xfrm>
            <a:off x="1346200" y="352108"/>
            <a:ext cx="6203942" cy="153272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3600" b="1" dirty="0" smtClean="0">
                <a:cs typeface="Times New Roman" panose="02020603050405020304" pitchFamily="18" charset="0"/>
              </a:rPr>
              <a:t>四</a:t>
            </a:r>
            <a:r>
              <a:rPr lang="zh-CN" altLang="zh-CN" sz="3600" b="1" dirty="0">
                <a:cs typeface="Times New Roman" panose="02020603050405020304" pitchFamily="18" charset="0"/>
              </a:rPr>
              <a:t>、借用丰富多彩的材料</a:t>
            </a:r>
            <a:r>
              <a:rPr lang="zh-CN" altLang="zh-CN" sz="3600" b="1" dirty="0" smtClean="0">
                <a:cs typeface="Times New Roman" panose="02020603050405020304" pitchFamily="18" charset="0"/>
              </a:rPr>
              <a:t>——</a:t>
            </a:r>
            <a:endParaRPr lang="en-US" altLang="zh-CN" sz="3600" b="1" dirty="0" smtClean="0">
              <a:cs typeface="Times New Roman" panose="02020603050405020304" pitchFamily="18" charset="0"/>
            </a:endParaRPr>
          </a:p>
          <a:p>
            <a:pPr lvl="0">
              <a:lnSpc>
                <a:spcPct val="130000"/>
              </a:lnSpc>
            </a:pPr>
            <a:r>
              <a:rPr lang="en-US" altLang="zh-CN" sz="3600" b="1" dirty="0" smtClean="0">
                <a:cs typeface="Times New Roman" panose="02020603050405020304" pitchFamily="18" charset="0"/>
              </a:rPr>
              <a:t>     </a:t>
            </a:r>
            <a:r>
              <a:rPr lang="zh-CN" altLang="zh-CN" sz="3600" b="1" dirty="0" smtClean="0">
                <a:cs typeface="Times New Roman" panose="02020603050405020304" pitchFamily="18" charset="0"/>
              </a:rPr>
              <a:t>培养</a:t>
            </a:r>
            <a:r>
              <a:rPr lang="zh-CN" altLang="zh-CN" sz="3600" b="1" dirty="0">
                <a:cs typeface="Times New Roman" panose="02020603050405020304" pitchFamily="18" charset="0"/>
              </a:rPr>
              <a:t>幼儿勇于探索的品质</a:t>
            </a:r>
            <a:r>
              <a:rPr lang="zh-CN" altLang="zh-CN" sz="3600" dirty="0">
                <a:cs typeface="Times New Roman" panose="02020603050405020304" pitchFamily="18" charset="0"/>
              </a:rPr>
              <a:t> 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494B4D"/>
              </a:solidFill>
              <a:effectLst/>
              <a:uLnTx/>
              <a:uFillTx/>
              <a:latin typeface="字体管家胖丫儿" panose="00020600040101010101" charset="-122"/>
              <a:ea typeface="字体管家胖丫儿" panose="0002060004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18350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zh-CN" altLang="zh-CN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总之，幼儿良好的品质在幼儿的一生中都会起到关键的作用。动动脑筋想想办法，让手工活动在幼儿的心田播下希望的种子，以点带面，让幼儿良好品质在其带动下得到积极健康地发展，让孩子在积极、有利的环境下健康茁壮地成长。</a:t>
            </a:r>
            <a:endParaRPr lang="zh-CN" altLang="zh-CN" sz="1800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87142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>
      <p:transition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02"/>
</p:tagLst>
</file>

<file path=ppt/theme/theme1.xml><?xml version="1.0" encoding="utf-8"?>
<a:theme xmlns:a="http://schemas.openxmlformats.org/drawingml/2006/main" name="5_A000120140530A99PPBG">
  <a:themeElements>
    <a:clrScheme name="自定义 53">
      <a:dk1>
        <a:srgbClr val="494B4D"/>
      </a:dk1>
      <a:lt1>
        <a:srgbClr val="FFFFFF"/>
      </a:lt1>
      <a:dk2>
        <a:srgbClr val="3D3F41"/>
      </a:dk2>
      <a:lt2>
        <a:srgbClr val="FFFFFF"/>
      </a:lt2>
      <a:accent1>
        <a:srgbClr val="9D805F"/>
      </a:accent1>
      <a:accent2>
        <a:srgbClr val="A66C65"/>
      </a:accent2>
      <a:accent3>
        <a:srgbClr val="D0A976"/>
      </a:accent3>
      <a:accent4>
        <a:srgbClr val="A2D7DB"/>
      </a:accent4>
      <a:accent5>
        <a:srgbClr val="4FA0AB"/>
      </a:accent5>
      <a:accent6>
        <a:srgbClr val="CEBB2C"/>
      </a:accent6>
      <a:hlink>
        <a:srgbClr val="00B0F0"/>
      </a:hlink>
      <a:folHlink>
        <a:srgbClr val="AFB2B4"/>
      </a:folHlink>
    </a:clrScheme>
    <a:fontScheme name="自定义 38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473</Words>
  <Application>Microsoft Office PowerPoint</Application>
  <PresentationFormat>全屏显示(4:3)</PresentationFormat>
  <Paragraphs>16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等线</vt:lpstr>
      <vt:lpstr>Calibri</vt:lpstr>
      <vt:lpstr>黑体</vt:lpstr>
      <vt:lpstr>Times New Roman</vt:lpstr>
      <vt:lpstr>字体管家胖丫儿</vt:lpstr>
      <vt:lpstr>Arial</vt:lpstr>
      <vt:lpstr>宋体</vt:lpstr>
      <vt:lpstr>5_A000120140530A99PPBG</vt:lpstr>
      <vt:lpstr> 在手工活动中促进幼儿良好品质的培养</vt:lpstr>
      <vt:lpstr>PowerPoint 演示文稿</vt:lpstr>
      <vt:lpstr>我们要从材料、造型上吸引孩子，让孩子对手工活动感兴趣，喜欢它们。有了浓厚的兴趣，孩子对手工活动的热情就会一发不可收拾。一件好的作品，它不单单是凝聚了老师的辛勤付出，在创作过程中，孩子的想象力、创造力无形中都会被激发，通过孩子奇妙的想象，灵巧的双手，加上细致耐心的坚持，好的形象就会跃然眼前，进而成为孩子小小成就的展示</vt:lpstr>
      <vt:lpstr>做一件事情有始有终，是责任感的基本体现，事实上在我们还没有觉察时，孩子已经开始观察和学习责任感了。不要以为孩子小，来谈责任感显得苍白无力。一岁多的小宝宝把毛毛熊扔到地上，妈妈捡起来给他，他再扔，捡起来再扔，就这样多次反复。在扔和捡的过程中，他开始对原因和结果这两者之间有模糊的理解，认识到毛毛熊躺在地上是因为自己扔的结果。既然这么小的孩子都能理解行为和结果之间的关系，那么我们完全可以培养他们对自己的行为负责，从而让他们认识到责任感的问题。  </vt:lpstr>
      <vt:lpstr>　生活是一个经验积累的过程，学习也是如此。从小班的“老师，我不会，你教教我”到中班“老师，你看我做得好吗？”这是一个大的转折点。自信心总是与成功联系在一起的，有了第一次的成功，孩子就会有成就感，充满信心。长时间的耳濡目染、逐渐升级的技能技巧的学习和得到迅速提升的动手操作能力，可以让幼儿做到游刃有余，稍微思索、想象，就能做出一件让人看上去很舒服的作品。孩子们在中班时曾做过《绵羊》、《蝴蝶》，有了中班用米粘贴的经验，到了大班时再做《小猫》、《鹅》、《小花》时，他们就能按照老师的要求，把米有条不紊地进行粘贴，甚至独立完成更难点的粘贴作品。  </vt:lpstr>
      <vt:lpstr>苏霍姆林斯基说：儿童的智慧在他的手指尖上。对于语言发展还不完善的幼儿来说，动作是他们思维的最直接方式。  　　幼儿掌握了一定的手工操作技能技巧，并在以往经验的基础上积累了更多的感性经验，经过老师的启发和指导，他们便能插上想象的翅膀，让头脑中的童话在手下展现出来。确定一个主题，教给幼儿制作的方法，让幼儿自己去创作，不失为一个良好的策略。   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大六班家长会</dc:title>
  <dc:creator>asus1</dc:creator>
  <cp:lastModifiedBy>韩冬丽</cp:lastModifiedBy>
  <cp:revision>24</cp:revision>
  <dcterms:created xsi:type="dcterms:W3CDTF">2016-11-04T06:01:00Z</dcterms:created>
  <dcterms:modified xsi:type="dcterms:W3CDTF">2017-06-15T03:57:35Z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