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2017/3/13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2017/3/13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2017/3/13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2017/3/13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图片 3" descr="u=3211524896,4132498991&amp;fm=23&amp;gp=0.jpg"/>
          <p:cNvPicPr>
            <a:picLocks noChangeAspect="1"/>
          </p:cNvPicPr>
          <p:nvPr/>
        </p:nvPicPr>
        <p:blipFill>
          <a:blip r:embed="rId2"/>
          <a:stretch>
            <a:fillRect/>
          </a:stretch>
        </p:blipFill>
        <p:spPr>
          <a:xfrm>
            <a:off x="0" y="0"/>
            <a:ext cx="9144032" cy="6858000"/>
          </a:xfrm>
          <a:prstGeom prst="rect">
            <a:avLst/>
          </a:prstGeom>
        </p:spPr>
      </p:pic>
      <p:sp>
        <p:nvSpPr>
          <p:cNvPr id="5" name="TextBox 4"/>
          <p:cNvSpPr txBox="1"/>
          <p:nvPr/>
        </p:nvSpPr>
        <p:spPr>
          <a:xfrm>
            <a:off x="285720" y="2000240"/>
            <a:ext cx="9429784" cy="1446550"/>
          </a:xfrm>
          <a:prstGeom prst="rect">
            <a:avLst/>
          </a:prstGeom>
          <a:noFill/>
        </p:spPr>
        <p:txBody>
          <a:bodyPr wrap="square" rtlCol="0">
            <a:spAutoFit/>
          </a:bodyPr>
          <a:lstStyle/>
          <a:p>
            <a:r>
              <a:rPr lang="zh-CN" altLang="en-US" sz="4400" b="1" dirty="0" smtClean="0"/>
              <a:t>如何促进创意</a:t>
            </a:r>
            <a:r>
              <a:rPr lang="zh-CN" altLang="en-US" sz="4400" b="1" dirty="0" smtClean="0"/>
              <a:t>手工</a:t>
            </a:r>
            <a:r>
              <a:rPr lang="zh-CN" altLang="en-US" sz="4400" b="1" dirty="0" smtClean="0"/>
              <a:t>活动的</a:t>
            </a:r>
            <a:r>
              <a:rPr lang="zh-CN" altLang="en-US" sz="4400" b="1" dirty="0" smtClean="0"/>
              <a:t>有效合作</a:t>
            </a:r>
          </a:p>
          <a:p>
            <a:endParaRPr lang="zh-CN" altLang="en-US" sz="4400" dirty="0"/>
          </a:p>
        </p:txBody>
      </p:sp>
      <p:sp>
        <p:nvSpPr>
          <p:cNvPr id="6" name="TextBox 5"/>
          <p:cNvSpPr txBox="1"/>
          <p:nvPr/>
        </p:nvSpPr>
        <p:spPr>
          <a:xfrm>
            <a:off x="5000596" y="3571876"/>
            <a:ext cx="3500494" cy="523220"/>
          </a:xfrm>
          <a:prstGeom prst="rect">
            <a:avLst/>
          </a:prstGeom>
          <a:noFill/>
        </p:spPr>
        <p:txBody>
          <a:bodyPr wrap="square" rtlCol="0">
            <a:spAutoFit/>
          </a:bodyPr>
          <a:lstStyle/>
          <a:p>
            <a:r>
              <a:rPr lang="zh-CN" altLang="en-US" sz="2800" dirty="0" smtClean="0"/>
              <a:t>春江幼儿园        丁涵</a:t>
            </a:r>
            <a:endParaRPr lang="zh-CN" altLang="en-US" sz="2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2127772864,4061317887&amp;fm=23&amp;gp=0.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1071538" y="1714488"/>
            <a:ext cx="6143668" cy="2246769"/>
          </a:xfrm>
          <a:prstGeom prst="rect">
            <a:avLst/>
          </a:prstGeom>
          <a:noFill/>
        </p:spPr>
        <p:txBody>
          <a:bodyPr wrap="square" rtlCol="0">
            <a:spAutoFit/>
          </a:bodyPr>
          <a:lstStyle/>
          <a:p>
            <a:r>
              <a:rPr lang="zh-CN" altLang="en-US" dirty="0" smtClean="0">
                <a:latin typeface="+mn-ea"/>
              </a:rPr>
              <a:t>　</a:t>
            </a:r>
            <a:r>
              <a:rPr lang="en-US" altLang="zh-CN" sz="2800" dirty="0" smtClean="0">
                <a:latin typeface="+mn-ea"/>
              </a:rPr>
              <a:t>《</a:t>
            </a:r>
            <a:r>
              <a:rPr lang="zh-CN" altLang="en-US" sz="2800" dirty="0" smtClean="0">
                <a:latin typeface="+mn-ea"/>
              </a:rPr>
              <a:t>幼儿园教育指导纲要</a:t>
            </a:r>
            <a:r>
              <a:rPr lang="en-US" altLang="zh-CN" sz="2800" dirty="0" smtClean="0">
                <a:latin typeface="+mn-ea"/>
              </a:rPr>
              <a:t>》</a:t>
            </a:r>
            <a:r>
              <a:rPr lang="zh-CN" altLang="en-US" sz="2800" dirty="0" smtClean="0">
                <a:latin typeface="+mn-ea"/>
              </a:rPr>
              <a:t>中明确提出了发展幼儿的合作能力的要求。所以注重培养孩子的合作能力是学前教育必不可缺的一项内容，它对孩子今后能否取得成功相当重要。</a:t>
            </a:r>
            <a:endParaRPr lang="zh-CN" altLang="en-US" sz="2800" dirty="0">
              <a:latin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2127772864,4061317887&amp;fm=23&amp;gp=0.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928662" y="2000240"/>
            <a:ext cx="6143668" cy="954107"/>
          </a:xfrm>
          <a:prstGeom prst="rect">
            <a:avLst/>
          </a:prstGeom>
          <a:noFill/>
        </p:spPr>
        <p:txBody>
          <a:bodyPr wrap="square" rtlCol="0">
            <a:spAutoFit/>
          </a:bodyPr>
          <a:lstStyle/>
          <a:p>
            <a:r>
              <a:rPr lang="zh-CN" altLang="en-US" sz="2800" dirty="0" smtClean="0"/>
              <a:t>在平时的创意手工活动中你是如何促进孩子有效合作的？</a:t>
            </a:r>
            <a:endParaRPr lang="zh-CN" altLang="en-US"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2127772864,4061317887&amp;fm=23&amp;gp=0.jpg"/>
          <p:cNvPicPr>
            <a:picLocks noChangeAspect="1"/>
          </p:cNvPicPr>
          <p:nvPr/>
        </p:nvPicPr>
        <p:blipFill>
          <a:blip r:embed="rId2"/>
          <a:stretch>
            <a:fillRect/>
          </a:stretch>
        </p:blipFill>
        <p:spPr>
          <a:xfrm>
            <a:off x="0" y="0"/>
            <a:ext cx="9144000" cy="6858000"/>
          </a:xfrm>
          <a:prstGeom prst="rect">
            <a:avLst/>
          </a:prstGeom>
        </p:spPr>
      </p:pic>
      <p:sp>
        <p:nvSpPr>
          <p:cNvPr id="3" name="TextBox 2"/>
          <p:cNvSpPr txBox="1"/>
          <p:nvPr/>
        </p:nvSpPr>
        <p:spPr>
          <a:xfrm>
            <a:off x="214282" y="500042"/>
            <a:ext cx="8715436" cy="5560561"/>
          </a:xfrm>
          <a:prstGeom prst="rect">
            <a:avLst/>
          </a:prstGeom>
          <a:noFill/>
        </p:spPr>
        <p:txBody>
          <a:bodyPr wrap="square" rtlCol="0">
            <a:spAutoFit/>
          </a:bodyPr>
          <a:lstStyle/>
          <a:p>
            <a:pPr>
              <a:lnSpc>
                <a:spcPct val="150000"/>
              </a:lnSpc>
            </a:pPr>
            <a:r>
              <a:rPr lang="en-US" altLang="zh-CN" sz="2400" dirty="0" smtClean="0">
                <a:latin typeface="+mn-ea"/>
              </a:rPr>
              <a:t>1</a:t>
            </a:r>
            <a:r>
              <a:rPr lang="zh-CN" altLang="en-US" sz="2400" dirty="0" smtClean="0">
                <a:latin typeface="+mn-ea"/>
              </a:rPr>
              <a:t>、</a:t>
            </a:r>
            <a:r>
              <a:rPr lang="zh-CN" altLang="en-US" sz="2400" dirty="0" smtClean="0">
                <a:latin typeface="+mn-ea"/>
              </a:rPr>
              <a:t>手工制作活动创设了合作情境，使幼儿合作能力的发展有了生根发芽的土壤</a:t>
            </a:r>
            <a:r>
              <a:rPr lang="en-US" sz="2400" dirty="0" smtClean="0">
                <a:latin typeface="+mn-ea"/>
              </a:rPr>
              <a:t> </a:t>
            </a:r>
            <a:br>
              <a:rPr lang="en-US" sz="2400" dirty="0" smtClean="0">
                <a:latin typeface="+mn-ea"/>
              </a:rPr>
            </a:br>
            <a:r>
              <a:rPr lang="en-US" altLang="zh-CN" sz="2400" dirty="0" smtClean="0">
                <a:latin typeface="+mn-ea"/>
              </a:rPr>
              <a:t>2</a:t>
            </a:r>
            <a:r>
              <a:rPr lang="zh-CN" altLang="en-US" sz="2400" dirty="0" smtClean="0">
                <a:latin typeface="+mn-ea"/>
              </a:rPr>
              <a:t>、</a:t>
            </a:r>
            <a:r>
              <a:rPr lang="zh-CN" altLang="en-US" sz="2400" dirty="0" smtClean="0">
                <a:latin typeface="+mn-ea"/>
              </a:rPr>
              <a:t>手工制作活动中，可以利用材料数量的变化创设合作情境，促进幼儿相互合作</a:t>
            </a:r>
            <a:r>
              <a:rPr lang="en-US" sz="2400" dirty="0" smtClean="0">
                <a:latin typeface="+mn-ea"/>
              </a:rPr>
              <a:t> </a:t>
            </a:r>
            <a:endParaRPr lang="zh-CN" altLang="en-US" sz="2400" dirty="0" smtClean="0">
              <a:latin typeface="+mn-ea"/>
            </a:endParaRPr>
          </a:p>
          <a:p>
            <a:pPr>
              <a:lnSpc>
                <a:spcPct val="150000"/>
              </a:lnSpc>
            </a:pPr>
            <a:r>
              <a:rPr lang="en-US" altLang="zh-CN" sz="2400" dirty="0" smtClean="0">
                <a:latin typeface="+mn-ea"/>
              </a:rPr>
              <a:t>3</a:t>
            </a:r>
            <a:r>
              <a:rPr lang="zh-CN" altLang="en-US" sz="2400" dirty="0" smtClean="0">
                <a:latin typeface="+mn-ea"/>
              </a:rPr>
              <a:t>、</a:t>
            </a:r>
            <a:r>
              <a:rPr lang="zh-CN" altLang="en-US" sz="2400" dirty="0" smtClean="0">
                <a:latin typeface="+mn-ea"/>
              </a:rPr>
              <a:t>手工制作活动中，教师可以利用提供材料方式的变化创设问题情境，促进幼儿合作交往</a:t>
            </a:r>
            <a:r>
              <a:rPr lang="en-US" sz="2400" dirty="0" smtClean="0">
                <a:latin typeface="+mn-ea"/>
              </a:rPr>
              <a:t> </a:t>
            </a:r>
            <a:endParaRPr lang="zh-CN" altLang="en-US" sz="2400" dirty="0" smtClean="0">
              <a:latin typeface="+mn-ea"/>
            </a:endParaRPr>
          </a:p>
          <a:p>
            <a:pPr>
              <a:lnSpc>
                <a:spcPct val="150000"/>
              </a:lnSpc>
            </a:pPr>
            <a:r>
              <a:rPr lang="en-US" altLang="zh-CN" sz="2400" dirty="0" smtClean="0">
                <a:latin typeface="+mn-ea"/>
              </a:rPr>
              <a:t>4</a:t>
            </a:r>
            <a:r>
              <a:rPr lang="zh-CN" altLang="en-US" sz="2400" dirty="0" smtClean="0">
                <a:latin typeface="+mn-ea"/>
              </a:rPr>
              <a:t>、</a:t>
            </a:r>
            <a:r>
              <a:rPr lang="zh-CN" altLang="en-US" sz="2400" dirty="0" smtClean="0">
                <a:latin typeface="+mn-ea"/>
              </a:rPr>
              <a:t>手工制作活动中，由两个或两个以上幼儿协作完成一个作品可以促进幼儿合作水平的提高</a:t>
            </a:r>
            <a:r>
              <a:rPr lang="en-US" sz="2400" dirty="0" smtClean="0">
                <a:latin typeface="+mn-ea"/>
              </a:rPr>
              <a:t> </a:t>
            </a:r>
            <a:br>
              <a:rPr lang="en-US" sz="2400" dirty="0" smtClean="0">
                <a:latin typeface="+mn-ea"/>
              </a:rPr>
            </a:br>
            <a:r>
              <a:rPr lang="en-US" altLang="zh-CN" sz="2400" dirty="0" smtClean="0">
                <a:latin typeface="+mn-ea"/>
              </a:rPr>
              <a:t>5</a:t>
            </a:r>
            <a:r>
              <a:rPr lang="zh-CN" altLang="en-US" sz="2400" dirty="0" smtClean="0">
                <a:latin typeface="+mn-ea"/>
              </a:rPr>
              <a:t>、</a:t>
            </a:r>
            <a:r>
              <a:rPr lang="zh-CN" altLang="en-US" sz="2400" dirty="0" smtClean="0">
                <a:latin typeface="+mn-ea"/>
              </a:rPr>
              <a:t>在手工制作活动中，关键是教师要设计有利于提高幼儿合作水平的活动方案</a:t>
            </a:r>
            <a:r>
              <a:rPr lang="en-US" sz="2400" dirty="0" smtClean="0">
                <a:latin typeface="+mn-ea"/>
              </a:rPr>
              <a:t> </a:t>
            </a:r>
            <a:endParaRPr lang="zh-CN" altLang="en-US" sz="2400" dirty="0">
              <a:latin typeface="+mn-ea"/>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50</Words>
  <PresentationFormat>全屏显示(4:3)</PresentationFormat>
  <Paragraphs>7</Paragraphs>
  <Slides>4</Slides>
  <Notes>0</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Office 主题</vt:lpstr>
      <vt:lpstr>幻灯片 1</vt:lpstr>
      <vt:lpstr>幻灯片 2</vt:lpstr>
      <vt:lpstr>幻灯片 3</vt:lpstr>
      <vt:lpstr>幻灯片 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dc:creator>
  <cp:lastModifiedBy>admin</cp:lastModifiedBy>
  <cp:revision>2</cp:revision>
  <dcterms:modified xsi:type="dcterms:W3CDTF">2017-03-13T06:33:02Z</dcterms:modified>
</cp:coreProperties>
</file>