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30" r:id="rId12"/>
    <p:sldId id="431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CCFF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71043-4313-4CC2-98F0-B4572E70CB45}" type="doc">
      <dgm:prSet loTypeId="urn:microsoft.com/office/officeart/2005/8/layout/cycle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EB59FF4B-17EB-4B89-ADB6-A04750DD377E}">
      <dgm:prSet/>
      <dgm:spPr/>
      <dgm:t>
        <a:bodyPr/>
        <a:lstStyle/>
        <a:p>
          <a:pPr rtl="0"/>
          <a:r>
            <a:rPr lang="zh-CN" b="1" dirty="0" smtClean="0"/>
            <a:t>仿写</a:t>
          </a:r>
          <a:r>
            <a:rPr lang="en-US" b="1" dirty="0" smtClean="0"/>
            <a:t>——</a:t>
          </a:r>
          <a:r>
            <a:rPr lang="zh-CN" b="1" dirty="0" smtClean="0"/>
            <a:t>突出像。</a:t>
          </a:r>
          <a:endParaRPr lang="zh-CN" dirty="0"/>
        </a:p>
      </dgm:t>
    </dgm:pt>
    <dgm:pt modelId="{335EBDAE-14E2-4003-8FC7-F1336AE8D30B}" type="parTrans" cxnId="{C30F4EFE-47CE-4FE0-9516-AAD00ABAF61B}">
      <dgm:prSet/>
      <dgm:spPr/>
      <dgm:t>
        <a:bodyPr/>
        <a:lstStyle/>
        <a:p>
          <a:endParaRPr lang="zh-CN" altLang="en-US"/>
        </a:p>
      </dgm:t>
    </dgm:pt>
    <dgm:pt modelId="{3EC02F93-C662-456A-AAD5-FBFA6C422EAD}" type="sibTrans" cxnId="{C30F4EFE-47CE-4FE0-9516-AAD00ABAF61B}">
      <dgm:prSet/>
      <dgm:spPr/>
      <dgm:t>
        <a:bodyPr/>
        <a:lstStyle/>
        <a:p>
          <a:endParaRPr lang="zh-CN" altLang="en-US"/>
        </a:p>
      </dgm:t>
    </dgm:pt>
    <dgm:pt modelId="{45DAAC4D-8509-4F7D-AA4E-80B53B7DA8CC}">
      <dgm:prSet/>
      <dgm:spPr/>
      <dgm:t>
        <a:bodyPr/>
        <a:lstStyle/>
        <a:p>
          <a:pPr rtl="0"/>
          <a:r>
            <a:rPr lang="zh-CN" b="1" dirty="0" smtClean="0"/>
            <a:t>采写</a:t>
          </a:r>
          <a:r>
            <a:rPr lang="en-US" b="1" dirty="0" smtClean="0"/>
            <a:t>——</a:t>
          </a:r>
          <a:r>
            <a:rPr lang="zh-CN" b="1" dirty="0" smtClean="0"/>
            <a:t>突出细。</a:t>
          </a:r>
          <a:endParaRPr lang="zh-CN" dirty="0"/>
        </a:p>
      </dgm:t>
    </dgm:pt>
    <dgm:pt modelId="{23F7E8A3-3E21-42C3-888C-01680291EBA7}" type="parTrans" cxnId="{F0CA3978-B5A5-41EA-B2EC-CE99FB072665}">
      <dgm:prSet/>
      <dgm:spPr/>
      <dgm:t>
        <a:bodyPr/>
        <a:lstStyle/>
        <a:p>
          <a:endParaRPr lang="zh-CN" altLang="en-US"/>
        </a:p>
      </dgm:t>
    </dgm:pt>
    <dgm:pt modelId="{4C41FE22-E039-42EA-AB83-BC46FF2C307C}" type="sibTrans" cxnId="{F0CA3978-B5A5-41EA-B2EC-CE99FB072665}">
      <dgm:prSet/>
      <dgm:spPr/>
      <dgm:t>
        <a:bodyPr/>
        <a:lstStyle/>
        <a:p>
          <a:endParaRPr lang="zh-CN" altLang="en-US"/>
        </a:p>
      </dgm:t>
    </dgm:pt>
    <dgm:pt modelId="{9B57F1EA-94B2-415A-B2F4-341D349C5A39}">
      <dgm:prSet/>
      <dgm:spPr/>
      <dgm:t>
        <a:bodyPr/>
        <a:lstStyle/>
        <a:p>
          <a:pPr rtl="0"/>
          <a:r>
            <a:rPr lang="zh-CN" b="1" dirty="0" smtClean="0"/>
            <a:t>精写</a:t>
          </a:r>
          <a:r>
            <a:rPr lang="en-US" b="1" dirty="0" smtClean="0"/>
            <a:t>——</a:t>
          </a:r>
          <a:r>
            <a:rPr lang="zh-CN" b="1" dirty="0" smtClean="0"/>
            <a:t>突出深。</a:t>
          </a:r>
          <a:endParaRPr lang="zh-CN" dirty="0"/>
        </a:p>
      </dgm:t>
    </dgm:pt>
    <dgm:pt modelId="{C9247B7B-BCD2-412A-BFCD-C5225BBBFB09}" type="parTrans" cxnId="{B3764DDE-19C4-4516-9B9C-65640B2CE30A}">
      <dgm:prSet/>
      <dgm:spPr/>
      <dgm:t>
        <a:bodyPr/>
        <a:lstStyle/>
        <a:p>
          <a:endParaRPr lang="zh-CN" altLang="en-US"/>
        </a:p>
      </dgm:t>
    </dgm:pt>
    <dgm:pt modelId="{C8A2E304-0FD5-44CE-BA18-F75E717E3B16}" type="sibTrans" cxnId="{B3764DDE-19C4-4516-9B9C-65640B2CE30A}">
      <dgm:prSet/>
      <dgm:spPr/>
      <dgm:t>
        <a:bodyPr/>
        <a:lstStyle/>
        <a:p>
          <a:endParaRPr lang="zh-CN" altLang="en-US"/>
        </a:p>
      </dgm:t>
    </dgm:pt>
    <dgm:pt modelId="{D20AC6EC-3FB0-487A-B386-B37817764BFF}">
      <dgm:prSet/>
      <dgm:spPr/>
      <dgm:t>
        <a:bodyPr/>
        <a:lstStyle/>
        <a:p>
          <a:pPr rtl="0"/>
          <a:r>
            <a:rPr lang="zh-CN" b="1" dirty="0" smtClean="0"/>
            <a:t>约写</a:t>
          </a:r>
          <a:r>
            <a:rPr lang="en-US" b="1" dirty="0" smtClean="0"/>
            <a:t>——</a:t>
          </a:r>
          <a:r>
            <a:rPr lang="zh-CN" b="1" dirty="0" smtClean="0"/>
            <a:t>突出快。</a:t>
          </a:r>
          <a:endParaRPr lang="zh-CN" dirty="0"/>
        </a:p>
      </dgm:t>
    </dgm:pt>
    <dgm:pt modelId="{798C7DB3-EEFD-4333-833D-AF1A99084254}" type="parTrans" cxnId="{85D32760-868A-49CB-AD94-F4B28CB7438B}">
      <dgm:prSet/>
      <dgm:spPr/>
      <dgm:t>
        <a:bodyPr/>
        <a:lstStyle/>
        <a:p>
          <a:endParaRPr lang="zh-CN" altLang="en-US"/>
        </a:p>
      </dgm:t>
    </dgm:pt>
    <dgm:pt modelId="{6627D8DE-F0C2-4DE6-BC07-B5CE1AD74F17}" type="sibTrans" cxnId="{85D32760-868A-49CB-AD94-F4B28CB7438B}">
      <dgm:prSet/>
      <dgm:spPr/>
      <dgm:t>
        <a:bodyPr/>
        <a:lstStyle/>
        <a:p>
          <a:endParaRPr lang="zh-CN" altLang="en-US"/>
        </a:p>
      </dgm:t>
    </dgm:pt>
    <dgm:pt modelId="{FE82B7E1-CB72-42DE-BF7F-4DE8631E087C}" type="pres">
      <dgm:prSet presAssocID="{7BD71043-4313-4CC2-98F0-B4572E70CB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42D1B0-2620-4704-A223-0BEE76B19FEA}" type="pres">
      <dgm:prSet presAssocID="{EB59FF4B-17EB-4B89-ADB6-A04750DD37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DBF42-1674-4887-A2C6-D062E4877586}" type="pres">
      <dgm:prSet presAssocID="{EB59FF4B-17EB-4B89-ADB6-A04750DD377E}" presName="spNode" presStyleCnt="0"/>
      <dgm:spPr/>
    </dgm:pt>
    <dgm:pt modelId="{3135DE2E-3189-4715-8B07-F843191A32D7}" type="pres">
      <dgm:prSet presAssocID="{3EC02F93-C662-456A-AAD5-FBFA6C422EAD}" presName="sibTrans" presStyleLbl="sibTrans1D1" presStyleIdx="0" presStyleCnt="4"/>
      <dgm:spPr/>
      <dgm:t>
        <a:bodyPr/>
        <a:lstStyle/>
        <a:p>
          <a:endParaRPr lang="zh-CN" altLang="en-US"/>
        </a:p>
      </dgm:t>
    </dgm:pt>
    <dgm:pt modelId="{C501EE6C-C182-47EF-A6F6-1A406C55F2F2}" type="pres">
      <dgm:prSet presAssocID="{45DAAC4D-8509-4F7D-AA4E-80B53B7D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C5ABEE-B6F5-41F4-BF18-2100B7A660CC}" type="pres">
      <dgm:prSet presAssocID="{45DAAC4D-8509-4F7D-AA4E-80B53B7DA8CC}" presName="spNode" presStyleCnt="0"/>
      <dgm:spPr/>
    </dgm:pt>
    <dgm:pt modelId="{D9570257-44AE-41C5-ABFE-097D12F67499}" type="pres">
      <dgm:prSet presAssocID="{4C41FE22-E039-42EA-AB83-BC46FF2C307C}" presName="sibTrans" presStyleLbl="sibTrans1D1" presStyleIdx="1" presStyleCnt="4"/>
      <dgm:spPr/>
      <dgm:t>
        <a:bodyPr/>
        <a:lstStyle/>
        <a:p>
          <a:endParaRPr lang="zh-CN" altLang="en-US"/>
        </a:p>
      </dgm:t>
    </dgm:pt>
    <dgm:pt modelId="{E771CF28-EE9E-4DD4-9C89-3817B0CCFEE3}" type="pres">
      <dgm:prSet presAssocID="{9B57F1EA-94B2-415A-B2F4-341D349C5A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51866C-1D0F-41F6-A2B2-FEF0C9D65D80}" type="pres">
      <dgm:prSet presAssocID="{9B57F1EA-94B2-415A-B2F4-341D349C5A39}" presName="spNode" presStyleCnt="0"/>
      <dgm:spPr/>
    </dgm:pt>
    <dgm:pt modelId="{5DB068BC-7C89-44EB-8196-60EC0B8B3D9B}" type="pres">
      <dgm:prSet presAssocID="{C8A2E304-0FD5-44CE-BA18-F75E717E3B16}" presName="sibTrans" presStyleLbl="sibTrans1D1" presStyleIdx="2" presStyleCnt="4"/>
      <dgm:spPr/>
      <dgm:t>
        <a:bodyPr/>
        <a:lstStyle/>
        <a:p>
          <a:endParaRPr lang="zh-CN" altLang="en-US"/>
        </a:p>
      </dgm:t>
    </dgm:pt>
    <dgm:pt modelId="{942A6383-F9D5-4588-988A-22647C1898E8}" type="pres">
      <dgm:prSet presAssocID="{D20AC6EC-3FB0-487A-B386-B37817764B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45ED9F-62E1-49AF-A796-7FAEEF602935}" type="pres">
      <dgm:prSet presAssocID="{D20AC6EC-3FB0-487A-B386-B37817764BFF}" presName="spNode" presStyleCnt="0"/>
      <dgm:spPr/>
    </dgm:pt>
    <dgm:pt modelId="{94B2765B-6222-4789-8A39-F2FB74E9CA5A}" type="pres">
      <dgm:prSet presAssocID="{6627D8DE-F0C2-4DE6-BC07-B5CE1AD74F17}" presName="sibTrans" presStyleLbl="sibTrans1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B3764DDE-19C4-4516-9B9C-65640B2CE30A}" srcId="{7BD71043-4313-4CC2-98F0-B4572E70CB45}" destId="{9B57F1EA-94B2-415A-B2F4-341D349C5A39}" srcOrd="2" destOrd="0" parTransId="{C9247B7B-BCD2-412A-BFCD-C5225BBBFB09}" sibTransId="{C8A2E304-0FD5-44CE-BA18-F75E717E3B16}"/>
    <dgm:cxn modelId="{C30F4EFE-47CE-4FE0-9516-AAD00ABAF61B}" srcId="{7BD71043-4313-4CC2-98F0-B4572E70CB45}" destId="{EB59FF4B-17EB-4B89-ADB6-A04750DD377E}" srcOrd="0" destOrd="0" parTransId="{335EBDAE-14E2-4003-8FC7-F1336AE8D30B}" sibTransId="{3EC02F93-C662-456A-AAD5-FBFA6C422EAD}"/>
    <dgm:cxn modelId="{4A67B68D-72FC-4195-8295-97798A1A2C6F}" type="presOf" srcId="{D20AC6EC-3FB0-487A-B386-B37817764BFF}" destId="{942A6383-F9D5-4588-988A-22647C1898E8}" srcOrd="0" destOrd="0" presId="urn:microsoft.com/office/officeart/2005/8/layout/cycle5"/>
    <dgm:cxn modelId="{FBEF386B-9F5C-4813-B7D2-4E473310CCCC}" type="presOf" srcId="{7BD71043-4313-4CC2-98F0-B4572E70CB45}" destId="{FE82B7E1-CB72-42DE-BF7F-4DE8631E087C}" srcOrd="0" destOrd="0" presId="urn:microsoft.com/office/officeart/2005/8/layout/cycle5"/>
    <dgm:cxn modelId="{1B1A80C7-6621-49C1-8256-10C53714B61B}" type="presOf" srcId="{3EC02F93-C662-456A-AAD5-FBFA6C422EAD}" destId="{3135DE2E-3189-4715-8B07-F843191A32D7}" srcOrd="0" destOrd="0" presId="urn:microsoft.com/office/officeart/2005/8/layout/cycle5"/>
    <dgm:cxn modelId="{F43281F2-BCE7-4E26-B237-C19A42710FE2}" type="presOf" srcId="{9B57F1EA-94B2-415A-B2F4-341D349C5A39}" destId="{E771CF28-EE9E-4DD4-9C89-3817B0CCFEE3}" srcOrd="0" destOrd="0" presId="urn:microsoft.com/office/officeart/2005/8/layout/cycle5"/>
    <dgm:cxn modelId="{F0CA3978-B5A5-41EA-B2EC-CE99FB072665}" srcId="{7BD71043-4313-4CC2-98F0-B4572E70CB45}" destId="{45DAAC4D-8509-4F7D-AA4E-80B53B7DA8CC}" srcOrd="1" destOrd="0" parTransId="{23F7E8A3-3E21-42C3-888C-01680291EBA7}" sibTransId="{4C41FE22-E039-42EA-AB83-BC46FF2C307C}"/>
    <dgm:cxn modelId="{841B534B-A00A-4FA9-99F9-EEB86BC2BE1E}" type="presOf" srcId="{C8A2E304-0FD5-44CE-BA18-F75E717E3B16}" destId="{5DB068BC-7C89-44EB-8196-60EC0B8B3D9B}" srcOrd="0" destOrd="0" presId="urn:microsoft.com/office/officeart/2005/8/layout/cycle5"/>
    <dgm:cxn modelId="{10920F9D-7B3F-466E-AD58-D1BE02C1EFEC}" type="presOf" srcId="{45DAAC4D-8509-4F7D-AA4E-80B53B7DA8CC}" destId="{C501EE6C-C182-47EF-A6F6-1A406C55F2F2}" srcOrd="0" destOrd="0" presId="urn:microsoft.com/office/officeart/2005/8/layout/cycle5"/>
    <dgm:cxn modelId="{A9129D89-60D7-4581-A99B-036156D85AE5}" type="presOf" srcId="{EB59FF4B-17EB-4B89-ADB6-A04750DD377E}" destId="{B542D1B0-2620-4704-A223-0BEE76B19FEA}" srcOrd="0" destOrd="0" presId="urn:microsoft.com/office/officeart/2005/8/layout/cycle5"/>
    <dgm:cxn modelId="{8C9C1416-66CB-4527-A643-E197EB46A677}" type="presOf" srcId="{4C41FE22-E039-42EA-AB83-BC46FF2C307C}" destId="{D9570257-44AE-41C5-ABFE-097D12F67499}" srcOrd="0" destOrd="0" presId="urn:microsoft.com/office/officeart/2005/8/layout/cycle5"/>
    <dgm:cxn modelId="{6F0EE1CB-5B56-4227-8649-2074F42C2094}" type="presOf" srcId="{6627D8DE-F0C2-4DE6-BC07-B5CE1AD74F17}" destId="{94B2765B-6222-4789-8A39-F2FB74E9CA5A}" srcOrd="0" destOrd="0" presId="urn:microsoft.com/office/officeart/2005/8/layout/cycle5"/>
    <dgm:cxn modelId="{85D32760-868A-49CB-AD94-F4B28CB7438B}" srcId="{7BD71043-4313-4CC2-98F0-B4572E70CB45}" destId="{D20AC6EC-3FB0-487A-B386-B37817764BFF}" srcOrd="3" destOrd="0" parTransId="{798C7DB3-EEFD-4333-833D-AF1A99084254}" sibTransId="{6627D8DE-F0C2-4DE6-BC07-B5CE1AD74F17}"/>
    <dgm:cxn modelId="{6D8CE575-BFCE-42C4-B456-A506491D13FF}" type="presParOf" srcId="{FE82B7E1-CB72-42DE-BF7F-4DE8631E087C}" destId="{B542D1B0-2620-4704-A223-0BEE76B19FEA}" srcOrd="0" destOrd="0" presId="urn:microsoft.com/office/officeart/2005/8/layout/cycle5"/>
    <dgm:cxn modelId="{4F48FB32-7230-493C-9782-6ED538747DEE}" type="presParOf" srcId="{FE82B7E1-CB72-42DE-BF7F-4DE8631E087C}" destId="{C35DBF42-1674-4887-A2C6-D062E4877586}" srcOrd="1" destOrd="0" presId="urn:microsoft.com/office/officeart/2005/8/layout/cycle5"/>
    <dgm:cxn modelId="{0C4A8548-6C17-48E7-B0D5-F49CB232CF41}" type="presParOf" srcId="{FE82B7E1-CB72-42DE-BF7F-4DE8631E087C}" destId="{3135DE2E-3189-4715-8B07-F843191A32D7}" srcOrd="2" destOrd="0" presId="urn:microsoft.com/office/officeart/2005/8/layout/cycle5"/>
    <dgm:cxn modelId="{78CC2D4E-63ED-4219-91B8-652389486607}" type="presParOf" srcId="{FE82B7E1-CB72-42DE-BF7F-4DE8631E087C}" destId="{C501EE6C-C182-47EF-A6F6-1A406C55F2F2}" srcOrd="3" destOrd="0" presId="urn:microsoft.com/office/officeart/2005/8/layout/cycle5"/>
    <dgm:cxn modelId="{093798E0-B6D3-4588-BAE0-5CC9A334AC4E}" type="presParOf" srcId="{FE82B7E1-CB72-42DE-BF7F-4DE8631E087C}" destId="{A4C5ABEE-B6F5-41F4-BF18-2100B7A660CC}" srcOrd="4" destOrd="0" presId="urn:microsoft.com/office/officeart/2005/8/layout/cycle5"/>
    <dgm:cxn modelId="{682BDD5D-F3B9-4BAB-A4A0-D5A300F17C7A}" type="presParOf" srcId="{FE82B7E1-CB72-42DE-BF7F-4DE8631E087C}" destId="{D9570257-44AE-41C5-ABFE-097D12F67499}" srcOrd="5" destOrd="0" presId="urn:microsoft.com/office/officeart/2005/8/layout/cycle5"/>
    <dgm:cxn modelId="{67814335-3A67-451C-820B-21127D449D30}" type="presParOf" srcId="{FE82B7E1-CB72-42DE-BF7F-4DE8631E087C}" destId="{E771CF28-EE9E-4DD4-9C89-3817B0CCFEE3}" srcOrd="6" destOrd="0" presId="urn:microsoft.com/office/officeart/2005/8/layout/cycle5"/>
    <dgm:cxn modelId="{1EB76BC4-E300-4517-9DE3-8D24A050C201}" type="presParOf" srcId="{FE82B7E1-CB72-42DE-BF7F-4DE8631E087C}" destId="{6151866C-1D0F-41F6-A2B2-FEF0C9D65D80}" srcOrd="7" destOrd="0" presId="urn:microsoft.com/office/officeart/2005/8/layout/cycle5"/>
    <dgm:cxn modelId="{26C74BFC-FAB0-4BC3-A14A-65BBE5C3E21C}" type="presParOf" srcId="{FE82B7E1-CB72-42DE-BF7F-4DE8631E087C}" destId="{5DB068BC-7C89-44EB-8196-60EC0B8B3D9B}" srcOrd="8" destOrd="0" presId="urn:microsoft.com/office/officeart/2005/8/layout/cycle5"/>
    <dgm:cxn modelId="{DEDD63BE-1342-4AD0-A71C-F25ABBB424CC}" type="presParOf" srcId="{FE82B7E1-CB72-42DE-BF7F-4DE8631E087C}" destId="{942A6383-F9D5-4588-988A-22647C1898E8}" srcOrd="9" destOrd="0" presId="urn:microsoft.com/office/officeart/2005/8/layout/cycle5"/>
    <dgm:cxn modelId="{69F26BB5-DD3A-4AFD-91C1-EE6DD27A2F14}" type="presParOf" srcId="{FE82B7E1-CB72-42DE-BF7F-4DE8631E087C}" destId="{8D45ED9F-62E1-49AF-A796-7FAEEF602935}" srcOrd="10" destOrd="0" presId="urn:microsoft.com/office/officeart/2005/8/layout/cycle5"/>
    <dgm:cxn modelId="{A4E31443-E500-433F-9D4B-ACD710F3DA1C}" type="presParOf" srcId="{FE82B7E1-CB72-42DE-BF7F-4DE8631E087C}" destId="{94B2765B-6222-4789-8A39-F2FB74E9CA5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9438-A55F-4172-A585-D66B3F769555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3D7F-F4F6-40BF-ABF9-C55240A14B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CF6A-88CA-44D2-B2B2-45864D6D3666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09C3-FCAD-469D-A074-3590D571DA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9B5C-E5C2-4711-8EC0-029B8885BD36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00EF-FB89-42FD-86EC-977EC7C0B8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8EE0-D8CB-4309-9084-70A1B35FE93A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6870-9F54-47EC-99AF-A7BA08019D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FCF6-3C45-475C-A8BE-6ABE7D9A5C3B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9B46-38AA-47A3-8B0A-0F87D4C04C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2745-864F-4541-BD4A-3C51B10CF6DB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8B8D-2514-4219-99D3-79E3D5C8F5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14FC-E500-4EC6-83DF-6F576FFEBE0D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CFC2-8E46-426F-917B-68423F4524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827E-EAA0-49BB-856C-C504C09036AD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A304-8744-4326-867C-2B6AF560C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FFA6-8520-4256-A09D-B60D06D8C2D6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0FED-DAF7-4395-8825-068038BC54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3E79-C19B-413E-97C5-95D356DE39A8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19B1-307C-408E-A50D-4F47D59E9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F151-2493-4385-9EC7-CE3D8ECB78B8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9614-5430-4083-A7C7-2C108B341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D8A9B8-1CCD-47B2-B156-4E830A8E3EA3}" type="datetimeFigureOut">
              <a:rPr lang="zh-CN" altLang="en-US"/>
              <a:pPr>
                <a:defRPr/>
              </a:pPr>
              <a:t>2016-3-14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F70678-0ECA-496E-8195-812F8B81C4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7.24\&#31181;&#22909;&#33258;&#24049;&#30340;&#36131;&#20219;&#30000;.do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D:\7.24\&#25171;&#36896;&#38050;&#38081;&#20043;&#24072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7.24\&#21220;&#24265;&#36741;&#23548;&#26149;&#39118;&#21270;&#38632;.docx" TargetMode="External"/><Relationship Id="rId4" Type="http://schemas.openxmlformats.org/officeDocument/2006/relationships/hyperlink" Target="file:///D:\7.24\&#24120;&#24030;&#35686;&#31034;&#20826;&#21592;&#24178;&#37096;&#8212;&#8212;&#20005;&#23432;&#32426;&#24459;%20&#19981;&#30772;&#24213;&#32447;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7.24\&#26377;&#29483;&#33147;&#65311;&#26597;&#65281;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7.24\&#21021;&#27425;&#20132;&#38155;&#24517;&#39035;&#26377;&#30340;&#25918;&#30690;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7.24\&#36861;&#35760;&#27743;&#33487;&#30465;&#28327;&#38451;&#24066;&#32426;&#22996;&#23457;&#29702;&#23460;&#24178;&#37096;&#21016;&#20255;.doc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7.24\&#22604;&#26041;&#30340;&#37329;&#30719;&#26790;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/>
          </p:cNvPicPr>
          <p:nvPr/>
        </p:nvPicPr>
        <p:blipFill>
          <a:blip r:embed="rId2"/>
          <a:srcRect r="10616" b="4407"/>
          <a:stretch>
            <a:fillRect/>
          </a:stretch>
        </p:blipFill>
        <p:spPr bwMode="auto">
          <a:xfrm>
            <a:off x="-4763" y="17463"/>
            <a:ext cx="91487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smtClean="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一、怎么写？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2781300"/>
            <a:ext cx="6626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Calibri" pitchFamily="34" charset="0"/>
              </a:rPr>
              <a:t>8</a:t>
            </a:r>
            <a:r>
              <a:rPr lang="zh-CN" altLang="zh-CN" sz="4400" b="1">
                <a:solidFill>
                  <a:schemeClr val="bg1"/>
                </a:solidFill>
                <a:latin typeface="Calibri" pitchFamily="34" charset="0"/>
              </a:rPr>
              <a:t>种常见类型稿件的写法</a:t>
            </a:r>
            <a:endParaRPr lang="zh-CN" altLang="en-US" sz="4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 smtClean="0">
                <a:solidFill>
                  <a:srgbClr val="FFFF99"/>
                </a:solidFill>
                <a:latin typeface="+mn-ea"/>
                <a:ea typeface="+mn-ea"/>
              </a:rPr>
              <a:t>8</a:t>
            </a: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）理论文章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5" cy="4257675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800" smtClean="0">
                <a:solidFill>
                  <a:schemeClr val="bg1"/>
                </a:solidFill>
              </a:rPr>
              <a:t>           研究某个理论问题、论述某个道理、发表个人见解而写的文章，有现实性、政治性、理论性和逻辑性。抓住热点话题论述。</a:t>
            </a:r>
          </a:p>
        </p:txBody>
      </p:sp>
      <p:pic>
        <p:nvPicPr>
          <p:cNvPr id="7" name="图片 6" descr="种好自己的“责任田”_副本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0"/>
            <a:ext cx="4548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>
            <a:hlinkClick r:id="rId3" action="ppaction://hlinkfile"/>
          </p:cNvPr>
          <p:cNvSpPr/>
          <p:nvPr/>
        </p:nvSpPr>
        <p:spPr>
          <a:xfrm>
            <a:off x="8678863" y="4076700"/>
            <a:ext cx="2143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FFFF99"/>
                </a:solidFill>
                <a:latin typeface="+mn-ea"/>
                <a:ea typeface="+mn-ea"/>
              </a:rPr>
              <a:t>2</a:t>
            </a:r>
            <a:r>
              <a:rPr lang="zh-CN" altLang="en-US" sz="3600" b="1" dirty="0" smtClean="0">
                <a:solidFill>
                  <a:srgbClr val="FFFF99"/>
                </a:solidFill>
                <a:latin typeface="+mn-ea"/>
                <a:ea typeface="+mn-ea"/>
              </a:rPr>
              <a:t>、运用四个方法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259632" y="1268760"/>
          <a:ext cx="62646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smtClean="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二、怎么投？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4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en-US" altLang="zh-CN" sz="2200" b="1" smtClean="0">
                <a:solidFill>
                  <a:srgbClr val="FFFF99"/>
                </a:solidFill>
              </a:rPr>
              <a:t>1</a:t>
            </a:r>
            <a:r>
              <a:rPr lang="zh-CN" altLang="en-US" sz="2200" b="1" smtClean="0">
                <a:solidFill>
                  <a:srgbClr val="FFFF99"/>
                </a:solidFill>
              </a:rPr>
              <a:t>、投稿的标准格式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zh-CN" altLang="en-US" sz="22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zh-CN" altLang="en-US" sz="2200" smtClean="0">
                <a:solidFill>
                  <a:srgbClr val="D7E4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文章中：</a:t>
            </a:r>
            <a:r>
              <a:rPr lang="zh-CN" altLang="en-US" sz="2200" smtClean="0">
                <a:solidFill>
                  <a:schemeClr val="bg1"/>
                </a:solidFill>
              </a:rPr>
              <a:t>标明作者，联系单位，联系方式。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zh-CN" altLang="en-US" sz="2200" smtClean="0">
                <a:solidFill>
                  <a:schemeClr val="bg1"/>
                </a:solidFill>
              </a:rPr>
              <a:t>     </a:t>
            </a:r>
            <a:r>
              <a:rPr lang="zh-CN" altLang="en-US" sz="2200" smtClean="0">
                <a:solidFill>
                  <a:srgbClr val="D7E4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邮件中：</a:t>
            </a:r>
            <a:r>
              <a:rPr lang="zh-CN" altLang="en-US" sz="2200" smtClean="0">
                <a:solidFill>
                  <a:schemeClr val="bg1"/>
                </a:solidFill>
              </a:rPr>
              <a:t>一是要上传好附件。二是要填好邮件名称。一定要让编辑看到你这个文章是哪里的，写的大致内容方向，体裁，字数等。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zh-CN" altLang="en-US" sz="2200" smtClean="0">
                <a:solidFill>
                  <a:schemeClr val="bg1"/>
                </a:solidFill>
              </a:rPr>
              <a:t>    </a:t>
            </a:r>
            <a:r>
              <a:rPr lang="zh-CN" altLang="en-US" sz="2200" smtClean="0">
                <a:solidFill>
                  <a:srgbClr val="D7E4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规范格式：</a:t>
            </a:r>
            <a:r>
              <a:rPr lang="zh-CN" altLang="en-US" sz="2200" smtClean="0">
                <a:solidFill>
                  <a:schemeClr val="bg1"/>
                </a:solidFill>
              </a:rPr>
              <a:t>江苏常州</a:t>
            </a:r>
            <a:r>
              <a:rPr lang="en-US" altLang="zh-CN" sz="2200" smtClean="0">
                <a:solidFill>
                  <a:schemeClr val="bg1"/>
                </a:solidFill>
              </a:rPr>
              <a:t>——</a:t>
            </a:r>
            <a:r>
              <a:rPr lang="zh-CN" altLang="en-US" sz="2200" smtClean="0">
                <a:solidFill>
                  <a:schemeClr val="bg1"/>
                </a:solidFill>
              </a:rPr>
              <a:t>打造钢铁之师</a:t>
            </a:r>
            <a:r>
              <a:rPr lang="en-US" altLang="zh-CN" sz="2200" smtClean="0">
                <a:solidFill>
                  <a:schemeClr val="bg1"/>
                </a:solidFill>
              </a:rPr>
              <a:t>——</a:t>
            </a:r>
            <a:r>
              <a:rPr lang="zh-CN" altLang="en-US" sz="2200" b="1" smtClean="0">
                <a:solidFill>
                  <a:schemeClr val="bg1"/>
                </a:solidFill>
              </a:rPr>
              <a:t>队伍建设</a:t>
            </a:r>
            <a:r>
              <a:rPr lang="en-US" altLang="zh-CN" sz="2200" smtClean="0">
                <a:solidFill>
                  <a:schemeClr val="bg1"/>
                </a:solidFill>
              </a:rPr>
              <a:t>——</a:t>
            </a:r>
            <a:r>
              <a:rPr lang="zh-CN" altLang="en-US" sz="2200" smtClean="0">
                <a:solidFill>
                  <a:schemeClr val="bg1"/>
                </a:solidFill>
              </a:rPr>
              <a:t>工作经验</a:t>
            </a:r>
            <a:r>
              <a:rPr lang="en-US" altLang="zh-CN" sz="2200" smtClean="0">
                <a:solidFill>
                  <a:schemeClr val="bg1"/>
                </a:solidFill>
              </a:rPr>
              <a:t>——3000</a:t>
            </a:r>
            <a:r>
              <a:rPr lang="zh-CN" altLang="en-US" sz="2200" smtClean="0">
                <a:solidFill>
                  <a:schemeClr val="bg1"/>
                </a:solidFill>
              </a:rPr>
              <a:t>字。几个要素清清楚楚。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n-US" altLang="zh-CN" sz="2200" smtClean="0">
                <a:solidFill>
                  <a:schemeClr val="bg1"/>
                </a:solidFill>
              </a:rPr>
              <a:t>     </a:t>
            </a:r>
            <a:r>
              <a:rPr lang="zh-CN" altLang="en-US" sz="2200" smtClean="0">
                <a:solidFill>
                  <a:schemeClr val="bg1"/>
                </a:solidFill>
              </a:rPr>
              <a:t>如：武进某某镇</a:t>
            </a:r>
            <a:r>
              <a:rPr lang="en-US" altLang="zh-CN" sz="2200" smtClean="0">
                <a:solidFill>
                  <a:schemeClr val="bg1"/>
                </a:solidFill>
              </a:rPr>
              <a:t>——</a:t>
            </a:r>
            <a:r>
              <a:rPr lang="zh-CN" altLang="en-US" sz="2200" smtClean="0">
                <a:solidFill>
                  <a:schemeClr val="bg1"/>
                </a:solidFill>
              </a:rPr>
              <a:t>加强假日公车私用督查</a:t>
            </a:r>
            <a:r>
              <a:rPr lang="en-US" altLang="zh-CN" sz="2200" smtClean="0">
                <a:solidFill>
                  <a:schemeClr val="bg1"/>
                </a:solidFill>
              </a:rPr>
              <a:t>——</a:t>
            </a:r>
            <a:r>
              <a:rPr lang="zh-CN" altLang="en-US" sz="2200" smtClean="0">
                <a:solidFill>
                  <a:schemeClr val="bg1"/>
                </a:solidFill>
              </a:rPr>
              <a:t>图片新闻</a:t>
            </a:r>
          </a:p>
          <a:p>
            <a:pPr>
              <a:lnSpc>
                <a:spcPct val="80000"/>
              </a:lnSpc>
            </a:pPr>
            <a:endParaRPr lang="zh-CN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92150"/>
            <a:ext cx="5795963" cy="15843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900" dirty="0" smtClean="0">
                <a:latin typeface="+mn-ea"/>
              </a:rPr>
              <a:t> </a:t>
            </a:r>
            <a:r>
              <a:rPr lang="en-US" altLang="zh-CN" sz="3900" b="1" dirty="0" smtClean="0">
                <a:solidFill>
                  <a:srgbClr val="FFFF99"/>
                </a:solidFill>
                <a:latin typeface="+mn-ea"/>
              </a:rPr>
              <a:t>1</a:t>
            </a:r>
            <a:r>
              <a:rPr lang="zh-CN" altLang="en-US" sz="3900" b="1" dirty="0" smtClean="0">
                <a:solidFill>
                  <a:srgbClr val="FFFF99"/>
                </a:solidFill>
                <a:latin typeface="+mn-ea"/>
              </a:rPr>
              <a:t>、常见类型稿件的写法</a:t>
            </a:r>
            <a:endParaRPr lang="en-US" altLang="zh-CN" sz="3900" b="1" dirty="0" smtClean="0">
              <a:solidFill>
                <a:srgbClr val="FFFF99"/>
              </a:solidFill>
              <a:latin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b="1" dirty="0" smtClean="0">
              <a:solidFill>
                <a:srgbClr val="FFFF99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solidFill>
                  <a:srgbClr val="FFFF99"/>
                </a:solidFill>
              </a:rPr>
              <a:t>（</a:t>
            </a:r>
            <a:r>
              <a:rPr lang="en-US" altLang="zh-CN" b="1" dirty="0" smtClean="0">
                <a:solidFill>
                  <a:srgbClr val="FFFF99"/>
                </a:solidFill>
              </a:rPr>
              <a:t>1</a:t>
            </a:r>
            <a:r>
              <a:rPr lang="zh-CN" altLang="en-US" b="1" dirty="0" smtClean="0">
                <a:solidFill>
                  <a:srgbClr val="FFFF99"/>
                </a:solidFill>
              </a:rPr>
              <a:t>）图片新闻</a:t>
            </a:r>
            <a:endParaRPr lang="zh-CN" altLang="en-US" b="1" dirty="0">
              <a:solidFill>
                <a:srgbClr val="FFFF99"/>
              </a:solidFill>
            </a:endParaRPr>
          </a:p>
        </p:txBody>
      </p:sp>
      <p:pic>
        <p:nvPicPr>
          <p:cNvPr id="4" name="图片 3" descr="酒店暗访 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8"/>
            <a:ext cx="5857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7875" y="2611438"/>
            <a:ext cx="32861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7030A0"/>
                </a:solidFill>
                <a:latin typeface="Calibri" pitchFamily="34" charset="0"/>
              </a:rPr>
              <a:t>金坛纪委深入酒店、洗浴中心查找顶风违纪线索</a:t>
            </a:r>
            <a:endParaRPr lang="zh-CN" altLang="en-US">
              <a:solidFill>
                <a:srgbClr val="7030A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7030A0"/>
                </a:solidFill>
                <a:latin typeface="Calibri" pitchFamily="34" charset="0"/>
              </a:rPr>
              <a:t>         近日，金坛区各镇、街道相继迎来传统集场日，金坛纪委深入酒店、洗浴中心，检查农村集场期间镇村干部是否存在中午饮酒、公款吃喝、工作时间洗澡、打牌、搓麻将等活动。图为市纪委干部暗访现场。（田粉忠 杨金坤）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57250"/>
            <a:ext cx="3143250" cy="4929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solidFill>
                  <a:srgbClr val="FFFF99"/>
                </a:solidFill>
              </a:rPr>
              <a:t>（</a:t>
            </a:r>
            <a:r>
              <a:rPr lang="en-US" altLang="zh-CN" b="1" dirty="0" smtClean="0">
                <a:solidFill>
                  <a:srgbClr val="FFFF99"/>
                </a:solidFill>
              </a:rPr>
              <a:t>2</a:t>
            </a:r>
            <a:r>
              <a:rPr lang="zh-CN" altLang="en-US" b="1" dirty="0" smtClean="0">
                <a:solidFill>
                  <a:srgbClr val="FFFF99"/>
                </a:solidFill>
              </a:rPr>
              <a:t>）短讯</a:t>
            </a:r>
            <a:endParaRPr lang="en-US" altLang="zh-CN" b="1" dirty="0" smtClean="0">
              <a:solidFill>
                <a:srgbClr val="FFFF99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b="1" dirty="0" smtClean="0">
                <a:solidFill>
                  <a:srgbClr val="FFFF99"/>
                </a:solidFill>
              </a:rPr>
              <a:t>       </a:t>
            </a:r>
            <a:r>
              <a:rPr lang="zh-CN" altLang="en-US" b="1" dirty="0" smtClean="0">
                <a:solidFill>
                  <a:srgbClr val="FFFF99"/>
                </a:solidFill>
              </a:rPr>
              <a:t>（资讯）</a:t>
            </a:r>
            <a:endParaRPr lang="en-US" altLang="zh-CN" b="1" dirty="0" smtClean="0">
              <a:solidFill>
                <a:srgbClr val="FFFF99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</a:rPr>
              <a:t>     直奔主题，语言精练，把开展的特色做法，或者开展活动简要讲清楚，</a:t>
            </a:r>
            <a:r>
              <a:rPr lang="en-US" sz="2800" b="1" dirty="0" smtClean="0">
                <a:solidFill>
                  <a:schemeClr val="bg1"/>
                </a:solidFill>
              </a:rPr>
              <a:t>300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字以内。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图片 4" descr="资讯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050" y="0"/>
            <a:ext cx="5949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85750"/>
            <a:ext cx="3500438" cy="607218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rgbClr val="FFFF99"/>
                </a:solidFill>
                <a:latin typeface="微软雅黑" pitchFamily="34" charset="-122"/>
                <a:ea typeface="微软雅黑" pitchFamily="34" charset="-122"/>
              </a:rPr>
              <a:t>）工作经验</a:t>
            </a:r>
            <a:endParaRPr lang="en-US" altLang="zh-CN" b="1" dirty="0" smtClean="0">
              <a:solidFill>
                <a:srgbClr val="FFFF99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solidFill>
                  <a:srgbClr val="FFFF99"/>
                </a:solidFill>
              </a:rPr>
              <a:t>         </a:t>
            </a:r>
            <a:r>
              <a:rPr lang="zh-CN" altLang="en-US" b="1" dirty="0" smtClean="0">
                <a:solidFill>
                  <a:srgbClr val="FFFF99"/>
                </a:solidFill>
                <a:latin typeface="+mn-ea"/>
                <a:cs typeface="+mj-cs"/>
              </a:rPr>
              <a:t>第一种传统型</a:t>
            </a:r>
            <a:endParaRPr lang="en-US" altLang="zh-CN" b="1" dirty="0" smtClean="0">
              <a:solidFill>
                <a:srgbClr val="FFFF99"/>
              </a:solidFill>
              <a:latin typeface="+mn-ea"/>
              <a:cs typeface="+mj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</a:rPr>
              <a:t>     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有明显的一二三特点，从总结材料、经验材料、信息中找找，略做修改，字数控制在</a:t>
            </a:r>
            <a:r>
              <a:rPr lang="en-US" sz="2800" b="1" dirty="0" smtClean="0">
                <a:solidFill>
                  <a:schemeClr val="bg1"/>
                </a:solidFill>
                <a:latin typeface="+mn-ea"/>
              </a:rPr>
              <a:t>1000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字左右。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 descr="打造钢铁之师.png">
            <a:hlinkClick r:id="rId2" action="ppaction://hlinkfile" highlightClick="1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56515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>
            <a:hlinkClick r:id="rId2" action="ppaction://hlinkfile"/>
          </p:cNvPr>
          <p:cNvSpPr/>
          <p:nvPr/>
        </p:nvSpPr>
        <p:spPr>
          <a:xfrm>
            <a:off x="8715375" y="6357938"/>
            <a:ext cx="21431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内容占位符 2"/>
          <p:cNvSpPr>
            <a:spLocks noGrp="1"/>
          </p:cNvSpPr>
          <p:nvPr>
            <p:ph idx="1"/>
          </p:nvPr>
        </p:nvSpPr>
        <p:spPr>
          <a:xfrm>
            <a:off x="360363" y="692150"/>
            <a:ext cx="4498975" cy="535781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>
                <a:solidFill>
                  <a:srgbClr val="FFFF99"/>
                </a:solidFill>
              </a:rPr>
              <a:t>第二种通讯类</a:t>
            </a:r>
            <a:endParaRPr lang="en-US" altLang="zh-CN" b="1" smtClean="0">
              <a:solidFill>
                <a:srgbClr val="FFFF99"/>
              </a:solidFill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mtClean="0"/>
              <a:t>            </a:t>
            </a:r>
            <a:r>
              <a:rPr lang="zh-CN" altLang="en-US" smtClean="0">
                <a:solidFill>
                  <a:schemeClr val="bg1"/>
                </a:solidFill>
              </a:rPr>
              <a:t>先见事见人，引起读下去的兴趣，通过事件，再介绍做法和经验，也可加入领导和群众的点评。</a:t>
            </a:r>
          </a:p>
        </p:txBody>
      </p:sp>
      <p:pic>
        <p:nvPicPr>
          <p:cNvPr id="9" name="图片 8" descr="常州警示党员干部——严守纪律 不破底线_副本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0"/>
            <a:ext cx="37798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勤廉辅导春风化雨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170363"/>
            <a:ext cx="37798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>
            <a:hlinkClick r:id="rId4" action="ppaction://hlinkfile"/>
          </p:cNvPr>
          <p:cNvSpPr/>
          <p:nvPr/>
        </p:nvSpPr>
        <p:spPr>
          <a:xfrm flipV="1">
            <a:off x="7596188" y="1844675"/>
            <a:ext cx="2159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右箭头 7">
            <a:hlinkClick r:id="rId5" action="ppaction://hlinkfile"/>
          </p:cNvPr>
          <p:cNvSpPr/>
          <p:nvPr/>
        </p:nvSpPr>
        <p:spPr>
          <a:xfrm>
            <a:off x="8786813" y="6715125"/>
            <a:ext cx="214312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87972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 smtClean="0">
                <a:solidFill>
                  <a:srgbClr val="FFFF99"/>
                </a:solidFill>
                <a:latin typeface="+mn-ea"/>
                <a:ea typeface="+mn-ea"/>
              </a:rPr>
              <a:t>4</a:t>
            </a: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）新闻故事</a:t>
            </a:r>
            <a:endParaRPr lang="zh-CN" altLang="en-US" sz="3200" b="1" dirty="0">
              <a:solidFill>
                <a:srgbClr val="FFFF99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412875"/>
            <a:ext cx="2776538" cy="51149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        </a:t>
            </a:r>
            <a:r>
              <a:rPr lang="zh-CN" altLang="en-US" sz="3600" dirty="0" smtClean="0">
                <a:solidFill>
                  <a:schemeClr val="bg1"/>
                </a:solidFill>
              </a:rPr>
              <a:t>采用对话、描写和场景设置等，细致入微地展现事件中的情节和细节，突现事件中隐含的能够让人产生兴奋感、富有戏剧性的故事。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5" name="图片 4" descr="有猫腻？查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75" y="0"/>
            <a:ext cx="601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右箭头 3">
            <a:hlinkClick r:id="rId3" action="ppaction://hlinkfile"/>
          </p:cNvPr>
          <p:cNvSpPr/>
          <p:nvPr/>
        </p:nvSpPr>
        <p:spPr>
          <a:xfrm>
            <a:off x="8712200" y="6237288"/>
            <a:ext cx="25241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13" cy="9398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 smtClean="0">
                <a:solidFill>
                  <a:srgbClr val="FFFF99"/>
                </a:solidFill>
                <a:latin typeface="+mn-ea"/>
                <a:ea typeface="+mn-ea"/>
              </a:rPr>
              <a:t>5</a:t>
            </a: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）工作札记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75773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mtClean="0"/>
              <a:t>            </a:t>
            </a:r>
            <a:r>
              <a:rPr lang="zh-CN" altLang="en-US" smtClean="0">
                <a:solidFill>
                  <a:schemeClr val="bg1"/>
                </a:solidFill>
              </a:rPr>
              <a:t>纪检监察干部在工作中的所得所悟，既要有事又要有很深的感悟。</a:t>
            </a:r>
          </a:p>
        </p:txBody>
      </p:sp>
      <p:pic>
        <p:nvPicPr>
          <p:cNvPr id="4" name="图片 3" descr="初次交锋必须有的放矢_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0"/>
            <a:ext cx="4579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>
            <a:hlinkClick r:id="rId3" action="ppaction://hlinkfile"/>
          </p:cNvPr>
          <p:cNvSpPr/>
          <p:nvPr/>
        </p:nvSpPr>
        <p:spPr>
          <a:xfrm>
            <a:off x="8643938" y="5143500"/>
            <a:ext cx="285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50"/>
            <a:ext cx="300037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 smtClean="0">
                <a:solidFill>
                  <a:srgbClr val="FFFF99"/>
                </a:solidFill>
                <a:latin typeface="+mn-ea"/>
                <a:ea typeface="+mn-ea"/>
              </a:rPr>
              <a:t>6</a:t>
            </a: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）典型人物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00188"/>
            <a:ext cx="2857500" cy="49291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 smtClean="0">
                <a:solidFill>
                  <a:schemeClr val="bg1"/>
                </a:solidFill>
              </a:rPr>
              <a:t>            深入细致地采访，注重一些细节，从中选取最具代表性的典型事件，反映人物所具有的精气神。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 descr="平凡铸忠诚-追记溧阳市纪委审理室干部刘伟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571500"/>
            <a:ext cx="6305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>
            <a:hlinkClick r:id="rId3" action="ppaction://hlinkfile"/>
          </p:cNvPr>
          <p:cNvSpPr/>
          <p:nvPr/>
        </p:nvSpPr>
        <p:spPr>
          <a:xfrm>
            <a:off x="8858250" y="6072188"/>
            <a:ext cx="1428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304323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 smtClean="0">
                <a:solidFill>
                  <a:srgbClr val="FFFF99"/>
                </a:solidFill>
                <a:latin typeface="+mn-ea"/>
                <a:ea typeface="+mn-ea"/>
              </a:rPr>
              <a:t>7</a:t>
            </a:r>
            <a:r>
              <a:rPr lang="zh-CN" altLang="en-US" sz="3200" b="1" dirty="0" smtClean="0">
                <a:solidFill>
                  <a:srgbClr val="FFFF99"/>
                </a:solidFill>
                <a:latin typeface="+mn-ea"/>
                <a:ea typeface="+mn-ea"/>
              </a:rPr>
              <a:t>）案件剖析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28289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mtClean="0"/>
              <a:t>        </a:t>
            </a:r>
            <a:r>
              <a:rPr lang="zh-CN" altLang="en-US" smtClean="0">
                <a:solidFill>
                  <a:schemeClr val="bg1"/>
                </a:solidFill>
              </a:rPr>
              <a:t>要了解熟悉案情，提炼正确观点，选择典型材料，深入剖析给人以警示。</a:t>
            </a:r>
          </a:p>
        </p:txBody>
      </p:sp>
      <p:pic>
        <p:nvPicPr>
          <p:cNvPr id="4" name="图片 3" descr="塌方的金矿梦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713" y="214313"/>
            <a:ext cx="53165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>
            <a:hlinkClick r:id="rId3" action="ppaction://hlinkfile"/>
          </p:cNvPr>
          <p:cNvSpPr/>
          <p:nvPr/>
        </p:nvSpPr>
        <p:spPr>
          <a:xfrm>
            <a:off x="8572500" y="6286500"/>
            <a:ext cx="21431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615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Calibri</vt:lpstr>
      <vt:lpstr>宋体</vt:lpstr>
      <vt:lpstr>Arial</vt:lpstr>
      <vt:lpstr>微软雅黑</vt:lpstr>
      <vt:lpstr>Office 主题</vt:lpstr>
      <vt:lpstr>一、怎么写？</vt:lpstr>
      <vt:lpstr>幻灯片 2</vt:lpstr>
      <vt:lpstr>幻灯片 3</vt:lpstr>
      <vt:lpstr>幻灯片 4</vt:lpstr>
      <vt:lpstr>幻灯片 5</vt:lpstr>
      <vt:lpstr>（4）新闻故事</vt:lpstr>
      <vt:lpstr>（5）工作札记</vt:lpstr>
      <vt:lpstr>（6）典型人物</vt:lpstr>
      <vt:lpstr>（7）案件剖析</vt:lpstr>
      <vt:lpstr>（8）理论文章</vt:lpstr>
      <vt:lpstr>2、运用四个方法</vt:lpstr>
      <vt:lpstr>二、怎么投？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Gouki</dc:creator>
  <cp:lastModifiedBy>微软用户</cp:lastModifiedBy>
  <cp:revision>265</cp:revision>
  <dcterms:created xsi:type="dcterms:W3CDTF">2014-05-10T05:35:10Z</dcterms:created>
  <dcterms:modified xsi:type="dcterms:W3CDTF">2016-03-14T06:38:09Z</dcterms:modified>
</cp:coreProperties>
</file>