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359" r:id="rId3"/>
    <p:sldId id="366" r:id="rId4"/>
    <p:sldId id="303" r:id="rId5"/>
    <p:sldId id="361" r:id="rId6"/>
    <p:sldId id="363" r:id="rId7"/>
    <p:sldId id="362" r:id="rId8"/>
    <p:sldId id="364" r:id="rId9"/>
    <p:sldId id="349" r:id="rId10"/>
    <p:sldId id="367" r:id="rId11"/>
    <p:sldId id="351" r:id="rId12"/>
    <p:sldId id="358" r:id="rId13"/>
    <p:sldId id="370" r:id="rId14"/>
    <p:sldId id="372" r:id="rId15"/>
    <p:sldId id="369" r:id="rId16"/>
    <p:sldId id="357" r:id="rId17"/>
    <p:sldId id="368" r:id="rId18"/>
    <p:sldId id="365" r:id="rId19"/>
  </p:sldIdLst>
  <p:sldSz cx="12192000" cy="6858000"/>
  <p:notesSz cx="7104063" cy="10234613"/>
  <p:embeddedFontLst>
    <p:embeddedFont>
      <p:font typeface="黑体" pitchFamily="49" charset="-122"/>
      <p:regular r:id="rId22"/>
    </p:embeddedFont>
    <p:embeddedFont>
      <p:font typeface="浪漫雅圆" pitchFamily="2" charset="-122"/>
      <p:regular r:id="rId23"/>
    </p:embeddedFont>
    <p:embeddedFont>
      <p:font typeface="锐字工房云字库锐宋粗GBK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0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F9188-051F-4456-A2F1-61D460D9DE51}" type="datetimeFigureOut">
              <a:rPr lang="zh-CN" altLang="en-US" smtClean="0"/>
              <a:pPr/>
              <a:t>2017-06-06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3B3C-9F7C-4E1B-8C8E-AA25842D2B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22AE32E-E44E-4FC3-BBF8-3BEEFB9C3E46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04EB914-E6D5-40B7-9AA4-E3ED64B72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D1689C-0C05-48CE-9BFE-852EB7E6127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605B3-1956-4B0B-BE5E-4859FE2F6B1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605B3-1956-4B0B-BE5E-4859FE2F6B1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605B3-1956-4B0B-BE5E-4859FE2F6B1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605B3-1956-4B0B-BE5E-4859FE2F6B1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9700" y="2562224"/>
            <a:ext cx="9372600" cy="1331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9700" y="3986213"/>
            <a:ext cx="9372600" cy="136683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1208-4BFD-4853-B32A-F0DCDAA003CD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409-C5AD-46B2-8848-55CEAAAA18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637922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1E84-E0F2-438C-8BD8-26C600642682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ED84-938D-4B1F-AAA5-9CEA007239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D08C-B1DC-407F-9D7D-A71D7ED2AF33}" type="datetimeFigureOut">
              <a:rPr lang="zh-CN" altLang="en-US"/>
              <a:pPr>
                <a:defRPr/>
              </a:pPr>
              <a:t>2017-06-06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579-C374-4212-96DD-F03E86550D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438400"/>
            <a:ext cx="10515600" cy="173355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198938"/>
            <a:ext cx="10515600" cy="738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F8DF-3721-40FE-9DD4-DC46DC6A59E6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3E49-53B9-4CC4-BF24-5D93D5636F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85875"/>
            <a:ext cx="5181600" cy="48910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85875"/>
            <a:ext cx="5181600" cy="48910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56F4-8450-4467-82F8-53D734A4A104}" type="datetimeFigureOut">
              <a:rPr lang="zh-CN" altLang="en-US"/>
              <a:pPr>
                <a:defRPr/>
              </a:pPr>
              <a:t>2017-06-06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262A-F24E-442D-B949-BE07182A1D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5444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078354"/>
            <a:ext cx="5157787" cy="409384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5444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078354"/>
            <a:ext cx="5183188" cy="40938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1D76-6E46-4C4C-832E-E99D61E08704}" type="datetimeFigureOut">
              <a:rPr lang="zh-CN" altLang="en-US"/>
              <a:pPr>
                <a:defRPr/>
              </a:pPr>
              <a:t>2017-06-06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DAFF-E93B-4B48-BE7F-0A0B6F253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5600" y="2890800"/>
            <a:ext cx="8982000" cy="1076400"/>
          </a:xfrm>
          <a:solidFill>
            <a:schemeClr val="tx1">
              <a:lumMod val="10000"/>
              <a:lumOff val="90000"/>
              <a:alpha val="95000"/>
            </a:schemeClr>
          </a:solidFill>
        </p:spPr>
        <p:txBody>
          <a:bodyPr>
            <a:normAutofit/>
          </a:bodyPr>
          <a:lstStyle>
            <a:lvl1pPr algn="ctr">
              <a:defRPr sz="8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7C38-4214-4064-9758-4034732A250A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C76B-354A-4B80-997C-A4154A8F55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A8D1-6BA6-442B-845D-98D2BE6C36BC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9878-C68C-4793-A803-C0FC2D492E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18452"/>
            <a:ext cx="416520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18452"/>
            <a:ext cx="6170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18652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E0F7-885A-46DA-989B-4CB6027A6523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EA93-6303-4825-9D5E-C14735137A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27771" y="517522"/>
            <a:ext cx="142602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517522"/>
            <a:ext cx="8828314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F42B-0019-4B1C-BB01-E1E09C2806EE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B92B-3CB7-4B93-8282-DAEF8B4682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180975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304925"/>
            <a:ext cx="105156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42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05A1E4-A18D-4E11-8C39-A9F8F83BA7AD}" type="datetimeFigureOut">
              <a:rPr lang="zh-CN" altLang="en-US"/>
              <a:pPr>
                <a:defRPr/>
              </a:pPr>
              <a:t>2017-06-06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420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2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030291-381E-488C-BF81-6434465FAB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EBBB3B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BBB3B"/>
          </a:solidFill>
          <a:latin typeface="Arial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BBB3B"/>
          </a:solidFill>
          <a:latin typeface="Arial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BBB3B"/>
          </a:solidFill>
          <a:latin typeface="Arial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BBB3B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BBB3B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BBB3B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BBB3B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BBB3B"/>
          </a:solidFill>
          <a:latin typeface="Arial" charset="0"/>
          <a:ea typeface="黑体" pitchFamily="49" charset="-122"/>
        </a:defRPr>
      </a:lvl9pPr>
    </p:titleStyle>
    <p:bodyStyle>
      <a:lvl1pPr marL="358775" indent="-358775" algn="just" rtl="0" fontAlgn="base">
        <a:lnSpc>
          <a:spcPct val="130000"/>
        </a:lnSpc>
        <a:spcBef>
          <a:spcPts val="1200"/>
        </a:spcBef>
        <a:spcAft>
          <a:spcPct val="0"/>
        </a:spcAft>
        <a:buSzPct val="80000"/>
        <a:buFont typeface="Wingdings" pitchFamily="2" charset="2"/>
        <a:buChar char="m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01675" indent="-342900" algn="just" rtl="0" fontAlgn="base">
        <a:lnSpc>
          <a:spcPct val="1200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just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just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just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6.jpe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6.jpe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WPS___1.package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WPS___3.package"/><Relationship Id="rId4" Type="http://schemas.openxmlformats.org/officeDocument/2006/relationships/package" Target="../embeddings/___WPS___2.pack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WPS___4.package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6.jpe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6.jpeg"/><Relationship Id="rId2" Type="http://schemas.openxmlformats.org/officeDocument/2006/relationships/tags" Target="../tags/tag23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09700" y="2127548"/>
            <a:ext cx="9372600" cy="2143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武进区洛阳高级中学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2017</a:t>
            </a:r>
            <a:r>
              <a:rPr lang="zh-CN" altLang="en-US" dirty="0" smtClean="0">
                <a:solidFill>
                  <a:srgbClr val="FF0000"/>
                </a:solidFill>
              </a:rPr>
              <a:t>届高考考前培训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9403" y="1497587"/>
            <a:ext cx="94559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、作答选择题时，必须用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2B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铅笔在答题卡上按照填涂示例将对应的选项涂满、涂黑；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、作答非选择题时，必须使用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0.5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毫米黑色墨水的签字笔在答题卡规定的区域内答题；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、作图时，用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2B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铅笔绘、写清楚，线条及符号等须加黑、加粗。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zh-CN" altLang="en-US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注意：不要在答题卡规定区域外作答，不要在答题卡上做任何标记，否则答题无效。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0039" y="193638"/>
            <a:ext cx="461665" cy="914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4117" y="613186"/>
            <a:ext cx="497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浪漫雅圆" pitchFamily="2" charset="-122"/>
                <a:ea typeface="浪漫雅圆" pitchFamily="2" charset="-122"/>
              </a:rPr>
              <a:t>答题要求看仔细</a:t>
            </a:r>
            <a:endParaRPr lang="zh-CN" altLang="en-US" sz="4000" b="1" dirty="0">
              <a:solidFill>
                <a:srgbClr val="002060"/>
              </a:solidFill>
              <a:latin typeface="浪漫雅圆" pitchFamily="2" charset="-122"/>
              <a:ea typeface="浪漫雅圆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684588" y="1566863"/>
            <a:ext cx="5957887" cy="666750"/>
            <a:chOff x="3930156" y="3190875"/>
            <a:chExt cx="5956794" cy="666750"/>
          </a:xfrm>
        </p:grpSpPr>
        <p:sp>
          <p:nvSpPr>
            <p:cNvPr id="15" name="任意多边形 14"/>
            <p:cNvSpPr/>
            <p:nvPr>
              <p:custDataLst>
                <p:tags r:id="rId16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dirty="0" smtClean="0">
                  <a:solidFill>
                    <a:srgbClr val="FF0000"/>
                  </a:solidFill>
                </a:rPr>
                <a:t>先易后难</a:t>
              </a:r>
            </a:p>
          </p:txBody>
        </p:sp>
        <p:sp>
          <p:nvSpPr>
            <p:cNvPr id="13" name="任意多边形 12"/>
            <p:cNvSpPr/>
            <p:nvPr>
              <p:custDataLst>
                <p:tags r:id="rId17"/>
              </p:custDataLst>
            </p:nvPr>
          </p:nvSpPr>
          <p:spPr>
            <a:xfrm>
              <a:off x="3930156" y="3252787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一</a:t>
              </a:r>
            </a:p>
          </p:txBody>
        </p:sp>
      </p:grpSp>
      <p:grpSp>
        <p:nvGrpSpPr>
          <p:cNvPr id="3" name="组合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684588" y="2705100"/>
            <a:ext cx="5957887" cy="666750"/>
            <a:chOff x="3930156" y="3190875"/>
            <a:chExt cx="5956794" cy="666750"/>
          </a:xfrm>
        </p:grpSpPr>
        <p:sp>
          <p:nvSpPr>
            <p:cNvPr id="9" name="任意多边形 8"/>
            <p:cNvSpPr/>
            <p:nvPr>
              <p:custDataLst>
                <p:tags r:id="rId14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dirty="0" smtClean="0">
                  <a:solidFill>
                    <a:srgbClr val="FF0000"/>
                  </a:solidFill>
                </a:rPr>
                <a:t>先熟后生</a:t>
              </a:r>
            </a:p>
          </p:txBody>
        </p:sp>
        <p:sp>
          <p:nvSpPr>
            <p:cNvPr id="10" name="任意多边形 9"/>
            <p:cNvSpPr/>
            <p:nvPr>
              <p:custDataLst>
                <p:tags r:id="rId15"/>
              </p:custDataLst>
            </p:nvPr>
          </p:nvSpPr>
          <p:spPr>
            <a:xfrm>
              <a:off x="3930156" y="3252788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二</a:t>
              </a:r>
            </a:p>
          </p:txBody>
        </p:sp>
      </p:grpSp>
      <p:grpSp>
        <p:nvGrpSpPr>
          <p:cNvPr id="4" name="组合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84588" y="3843338"/>
            <a:ext cx="5957887" cy="666750"/>
            <a:chOff x="3930156" y="3190875"/>
            <a:chExt cx="5956794" cy="666750"/>
          </a:xfrm>
        </p:grpSpPr>
        <p:sp>
          <p:nvSpPr>
            <p:cNvPr id="12" name="任意多边形 11"/>
            <p:cNvSpPr/>
            <p:nvPr>
              <p:custDataLst>
                <p:tags r:id="rId12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dirty="0" smtClean="0">
                  <a:solidFill>
                    <a:srgbClr val="FF0000"/>
                  </a:solidFill>
                </a:rPr>
                <a:t>先高后低</a:t>
              </a:r>
            </a:p>
          </p:txBody>
        </p:sp>
        <p:sp>
          <p:nvSpPr>
            <p:cNvPr id="14" name="任意多边形 13"/>
            <p:cNvSpPr/>
            <p:nvPr>
              <p:custDataLst>
                <p:tags r:id="rId13"/>
              </p:custDataLst>
            </p:nvPr>
          </p:nvSpPr>
          <p:spPr>
            <a:xfrm>
              <a:off x="3930156" y="3252787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三</a:t>
              </a:r>
            </a:p>
          </p:txBody>
        </p:sp>
      </p:grpSp>
      <p:grpSp>
        <p:nvGrpSpPr>
          <p:cNvPr id="5" name="组合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84588" y="4981575"/>
            <a:ext cx="5957887" cy="666750"/>
            <a:chOff x="3930156" y="3190875"/>
            <a:chExt cx="5956794" cy="666750"/>
          </a:xfrm>
        </p:grpSpPr>
        <p:sp>
          <p:nvSpPr>
            <p:cNvPr id="18" name="任意多边形 17"/>
            <p:cNvSpPr/>
            <p:nvPr>
              <p:custDataLst>
                <p:tags r:id="rId10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dirty="0" smtClean="0">
                  <a:solidFill>
                    <a:srgbClr val="FF0000"/>
                  </a:solidFill>
                </a:rPr>
                <a:t>一慢一快</a:t>
              </a:r>
              <a:endParaRPr lang="zh-CN" altLang="en-US" sz="4000" b="1" dirty="0">
                <a:solidFill>
                  <a:srgbClr val="FF0000"/>
                </a:solidFill>
                <a:latin typeface="锐字工房云字库锐宋粗GBK" panose="02010604000000000000" charset="-122"/>
                <a:ea typeface="锐字工房云字库锐宋粗GBK" panose="02010604000000000000" charset="-122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1"/>
              </p:custDataLst>
            </p:nvPr>
          </p:nvSpPr>
          <p:spPr>
            <a:xfrm>
              <a:off x="3930156" y="3252788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四</a:t>
              </a:r>
            </a:p>
          </p:txBody>
        </p:sp>
      </p:grpSp>
      <p:sp>
        <p:nvSpPr>
          <p:cNvPr id="17413" name="文本框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2813" y="1400175"/>
            <a:ext cx="5540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r>
              <a:rPr lang="en-US" altLang="zh-CN" sz="2400">
                <a:ea typeface="黑体" pitchFamily="49" charset="-122"/>
              </a:rPr>
              <a:t>ONTENTS</a:t>
            </a:r>
            <a:endParaRPr lang="zh-CN" altLang="en-US" sz="2400">
              <a:ea typeface="黑体" pitchFamily="49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1209675" y="1447800"/>
            <a:ext cx="676275" cy="1428750"/>
          </a:xfrm>
          <a:prstGeom prst="rect">
            <a:avLst/>
          </a:prstGeom>
          <a:noFill/>
        </p:spPr>
        <p:txBody>
          <a:bodyPr vert="eaVert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目·录</a:t>
            </a:r>
          </a:p>
        </p:txBody>
      </p:sp>
      <p:sp>
        <p:nvSpPr>
          <p:cNvPr id="28" name="矩形 27"/>
          <p:cNvSpPr/>
          <p:nvPr>
            <p:custDataLst>
              <p:tags r:id="rId8"/>
            </p:custDataLst>
          </p:nvPr>
        </p:nvSpPr>
        <p:spPr>
          <a:xfrm rot="5400000">
            <a:off x="1038225" y="742950"/>
            <a:ext cx="704850" cy="704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solidFill>
                  <a:schemeClr val="bg1"/>
                </a:solidFill>
              </a:rPr>
              <a:t>C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17416" name="标题 1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885950" y="501650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dirty="0" smtClean="0">
                <a:solidFill>
                  <a:srgbClr val="FF0000"/>
                </a:solidFill>
                <a:latin typeface="+mn-lt"/>
                <a:ea typeface="+mn-ea"/>
              </a:rPr>
              <a:t>高考临场策略（答题时要注意的问题）</a:t>
            </a:r>
            <a:endParaRPr lang="zh-CN" altLang="en-US" sz="40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20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684588" y="1566863"/>
            <a:ext cx="5957887" cy="666750"/>
            <a:chOff x="3930156" y="3190875"/>
            <a:chExt cx="5956794" cy="666750"/>
          </a:xfrm>
        </p:grpSpPr>
        <p:sp>
          <p:nvSpPr>
            <p:cNvPr id="15" name="任意多边形 14"/>
            <p:cNvSpPr/>
            <p:nvPr>
              <p:custDataLst>
                <p:tags r:id="rId17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dirty="0" smtClean="0"/>
                <a:t>卷面规范一点</a:t>
              </a:r>
              <a:endParaRPr lang="zh-CN" altLang="en-US" sz="4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8"/>
              </p:custDataLst>
            </p:nvPr>
          </p:nvSpPr>
          <p:spPr>
            <a:xfrm>
              <a:off x="3930156" y="3252787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一</a:t>
              </a:r>
            </a:p>
          </p:txBody>
        </p:sp>
      </p:grpSp>
      <p:grpSp>
        <p:nvGrpSpPr>
          <p:cNvPr id="3" name="组合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684588" y="2705100"/>
            <a:ext cx="5957887" cy="666750"/>
            <a:chOff x="3930156" y="3190875"/>
            <a:chExt cx="5956794" cy="666750"/>
          </a:xfrm>
        </p:grpSpPr>
        <p:sp>
          <p:nvSpPr>
            <p:cNvPr id="9" name="任意多边形 8"/>
            <p:cNvSpPr/>
            <p:nvPr>
              <p:custDataLst>
                <p:tags r:id="rId15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dirty="0" smtClean="0"/>
                <a:t>注意考场纪律</a:t>
              </a:r>
            </a:p>
          </p:txBody>
        </p:sp>
        <p:sp>
          <p:nvSpPr>
            <p:cNvPr id="10" name="任意多边形 9"/>
            <p:cNvSpPr/>
            <p:nvPr>
              <p:custDataLst>
                <p:tags r:id="rId16"/>
              </p:custDataLst>
            </p:nvPr>
          </p:nvSpPr>
          <p:spPr>
            <a:xfrm>
              <a:off x="3930156" y="3252788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二</a:t>
              </a:r>
            </a:p>
          </p:txBody>
        </p:sp>
      </p:grpSp>
      <p:grpSp>
        <p:nvGrpSpPr>
          <p:cNvPr id="4" name="组合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84588" y="3843338"/>
            <a:ext cx="5957887" cy="666750"/>
            <a:chOff x="3930156" y="3190875"/>
            <a:chExt cx="5956794" cy="666750"/>
          </a:xfrm>
        </p:grpSpPr>
        <p:sp>
          <p:nvSpPr>
            <p:cNvPr id="12" name="任意多边形 11"/>
            <p:cNvSpPr/>
            <p:nvPr>
              <p:custDataLst>
                <p:tags r:id="rId13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14"/>
              </p:custDataLst>
            </p:nvPr>
          </p:nvSpPr>
          <p:spPr>
            <a:xfrm>
              <a:off x="3930156" y="3252787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三</a:t>
              </a:r>
            </a:p>
          </p:txBody>
        </p:sp>
      </p:grpSp>
      <p:grpSp>
        <p:nvGrpSpPr>
          <p:cNvPr id="5" name="组合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84588" y="4981575"/>
            <a:ext cx="5957887" cy="666750"/>
            <a:chOff x="3930156" y="3190875"/>
            <a:chExt cx="5956794" cy="666750"/>
          </a:xfrm>
        </p:grpSpPr>
        <p:sp>
          <p:nvSpPr>
            <p:cNvPr id="18" name="任意多边形 17"/>
            <p:cNvSpPr/>
            <p:nvPr>
              <p:custDataLst>
                <p:tags r:id="rId11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b="1" dirty="0">
                <a:solidFill>
                  <a:srgbClr val="FF0000"/>
                </a:solidFill>
                <a:latin typeface="锐字工房云字库锐宋粗GBK" panose="02010604000000000000" charset="-122"/>
                <a:ea typeface="锐字工房云字库锐宋粗GBK" panose="02010604000000000000" charset="-122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2"/>
              </p:custDataLst>
            </p:nvPr>
          </p:nvSpPr>
          <p:spPr>
            <a:xfrm>
              <a:off x="3930156" y="3252788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四</a:t>
              </a:r>
            </a:p>
          </p:txBody>
        </p:sp>
      </p:grpSp>
      <p:sp>
        <p:nvSpPr>
          <p:cNvPr id="17413" name="文本框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2813" y="1400175"/>
            <a:ext cx="5540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r>
              <a:rPr lang="en-US" altLang="zh-CN" sz="2400">
                <a:ea typeface="黑体" pitchFamily="49" charset="-122"/>
              </a:rPr>
              <a:t>ONTENTS</a:t>
            </a:r>
            <a:endParaRPr lang="zh-CN" altLang="en-US" sz="2400">
              <a:ea typeface="黑体" pitchFamily="49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1209675" y="1447800"/>
            <a:ext cx="676275" cy="1428750"/>
          </a:xfrm>
          <a:prstGeom prst="rect">
            <a:avLst/>
          </a:prstGeom>
          <a:noFill/>
        </p:spPr>
        <p:txBody>
          <a:bodyPr vert="eaVert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目·录</a:t>
            </a:r>
          </a:p>
        </p:txBody>
      </p:sp>
      <p:sp>
        <p:nvSpPr>
          <p:cNvPr id="28" name="矩形 27"/>
          <p:cNvSpPr/>
          <p:nvPr>
            <p:custDataLst>
              <p:tags r:id="rId8"/>
            </p:custDataLst>
          </p:nvPr>
        </p:nvSpPr>
        <p:spPr>
          <a:xfrm rot="5400000">
            <a:off x="1038225" y="742950"/>
            <a:ext cx="704850" cy="704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solidFill>
                  <a:schemeClr val="bg1"/>
                </a:solidFill>
              </a:rPr>
              <a:t>C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17416" name="标题 1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605893" y="610507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+mn-lt"/>
                <a:ea typeface="+mn-ea"/>
              </a:rPr>
              <a:t>高考临场策略（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  <a:ea typeface="+mn-ea"/>
              </a:rPr>
              <a:t>4</a:t>
            </a:r>
            <a:r>
              <a:rPr lang="zh-CN" altLang="en-US" sz="4000" b="1" dirty="0" smtClean="0">
                <a:solidFill>
                  <a:srgbClr val="FF0000"/>
                </a:solidFill>
                <a:latin typeface="+mn-lt"/>
                <a:ea typeface="+mn-ea"/>
              </a:rPr>
              <a:t>个细节）</a:t>
            </a:r>
            <a:endParaRPr lang="zh-CN" altLang="en-US" sz="40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20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5302985" y="3875705"/>
            <a:ext cx="3262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lt1"/>
                </a:solidFill>
                <a:latin typeface="+mn-lt"/>
                <a:ea typeface="+mn-ea"/>
              </a:rPr>
              <a:t>注意特殊方法</a:t>
            </a:r>
          </a:p>
        </p:txBody>
      </p:sp>
      <p:sp>
        <p:nvSpPr>
          <p:cNvPr id="23" name="任意多边形 22"/>
          <p:cNvSpPr/>
          <p:nvPr>
            <p:custDataLst>
              <p:tags r:id="rId10"/>
            </p:custDataLst>
          </p:nvPr>
        </p:nvSpPr>
        <p:spPr bwMode="auto">
          <a:xfrm>
            <a:off x="4269015" y="4980214"/>
            <a:ext cx="5514975" cy="666750"/>
          </a:xfrm>
          <a:custGeom>
            <a:avLst/>
            <a:gdLst>
              <a:gd name="connsiteX0" fmla="*/ 8969 w 5514419"/>
              <a:gd name="connsiteY0" fmla="*/ 0 h 666750"/>
              <a:gd name="connsiteX1" fmla="*/ 5181044 w 5514419"/>
              <a:gd name="connsiteY1" fmla="*/ 0 h 666750"/>
              <a:gd name="connsiteX2" fmla="*/ 5514419 w 5514419"/>
              <a:gd name="connsiteY2" fmla="*/ 333375 h 666750"/>
              <a:gd name="connsiteX3" fmla="*/ 5181044 w 5514419"/>
              <a:gd name="connsiteY3" fmla="*/ 666750 h 666750"/>
              <a:gd name="connsiteX4" fmla="*/ 8969 w 5514419"/>
              <a:gd name="connsiteY4" fmla="*/ 666750 h 666750"/>
              <a:gd name="connsiteX5" fmla="*/ 5 w 5514419"/>
              <a:gd name="connsiteY5" fmla="*/ 665846 h 666750"/>
              <a:gd name="connsiteX6" fmla="*/ 9655 w 5514419"/>
              <a:gd name="connsiteY6" fmla="*/ 662851 h 666750"/>
              <a:gd name="connsiteX7" fmla="*/ 228045 w 5514419"/>
              <a:gd name="connsiteY7" fmla="*/ 333376 h 666750"/>
              <a:gd name="connsiteX8" fmla="*/ 9655 w 5514419"/>
              <a:gd name="connsiteY8" fmla="*/ 3901 h 666750"/>
              <a:gd name="connsiteX9" fmla="*/ 0 w 5514419"/>
              <a:gd name="connsiteY9" fmla="*/ 90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14419" h="666750">
                <a:moveTo>
                  <a:pt x="8969" y="0"/>
                </a:moveTo>
                <a:lnTo>
                  <a:pt x="5181044" y="0"/>
                </a:lnTo>
                <a:cubicBezTo>
                  <a:pt x="5365162" y="0"/>
                  <a:pt x="5514419" y="149257"/>
                  <a:pt x="5514419" y="333375"/>
                </a:cubicBezTo>
                <a:cubicBezTo>
                  <a:pt x="5514419" y="517493"/>
                  <a:pt x="5365162" y="666750"/>
                  <a:pt x="5181044" y="666750"/>
                </a:cubicBezTo>
                <a:lnTo>
                  <a:pt x="8969" y="666750"/>
                </a:lnTo>
                <a:lnTo>
                  <a:pt x="5" y="665846"/>
                </a:lnTo>
                <a:lnTo>
                  <a:pt x="9655" y="662851"/>
                </a:lnTo>
                <a:cubicBezTo>
                  <a:pt x="137994" y="608568"/>
                  <a:pt x="228045" y="481488"/>
                  <a:pt x="228045" y="333376"/>
                </a:cubicBezTo>
                <a:cubicBezTo>
                  <a:pt x="228045" y="185264"/>
                  <a:pt x="137994" y="58184"/>
                  <a:pt x="9655" y="3901"/>
                </a:cubicBezTo>
                <a:lnTo>
                  <a:pt x="0" y="90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 smtClean="0"/>
              <a:t>留时间检查</a:t>
            </a:r>
            <a:endParaRPr lang="zh-CN" altLang="en-US" sz="40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1520" y="647139"/>
          <a:ext cx="10699199" cy="805905"/>
        </p:xfrm>
        <a:graphic>
          <a:graphicData uri="http://schemas.openxmlformats.org/presentationml/2006/ole">
            <p:oleObj spid="_x0000_s1026" name="金山 WPS 文字" r:id="rId3" imgW="5269437" imgH="396154" progId="Office12.wps.Documen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08037" y="1354137"/>
          <a:ext cx="9342104" cy="4558147"/>
        </p:xfrm>
        <a:graphic>
          <a:graphicData uri="http://schemas.openxmlformats.org/presentationml/2006/ole">
            <p:oleObj spid="_x0000_s1027" name="金山 WPS 文字" r:id="rId4" imgW="5274360" imgH="2575440" progId="Office12.wps.Document.8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089726" y="1558013"/>
          <a:ext cx="8931058" cy="3327138"/>
        </p:xfrm>
        <a:graphic>
          <a:graphicData uri="http://schemas.openxmlformats.org/presentationml/2006/ole">
            <p:oleObj spid="_x0000_s1028" name="金山 WPS 文字" r:id="rId5" imgW="5269437" imgH="1584255" progId="Office12.wps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1520" y="647139"/>
          <a:ext cx="10699199" cy="805905"/>
        </p:xfrm>
        <a:graphic>
          <a:graphicData uri="http://schemas.openxmlformats.org/presentationml/2006/ole">
            <p:oleObj spid="_x0000_s2050" name="金山 WPS 文字" r:id="rId3" imgW="5269437" imgH="396154" progId="Office12.wps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5885" y="661522"/>
            <a:ext cx="112107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一、高考迟到怎么办？</a:t>
            </a:r>
          </a:p>
          <a:p>
            <a:r>
              <a:rPr lang="zh-CN" altLang="en-US" dirty="0" smtClean="0"/>
              <a:t>可向交警求助，请他们用摩托车送入考场。考生进考场后可先稳定一下自己的情绪，不妨做几次深呼吸，闭眼定神一会。</a:t>
            </a: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二、忘带证件怎么办？</a:t>
            </a:r>
          </a:p>
          <a:p>
            <a:r>
              <a:rPr lang="zh-CN" altLang="en-US" dirty="0" smtClean="0"/>
              <a:t>第一时间与送考老师联系，让老师与自己的家长联系，然后由家长送证件过来，千万不要在中途折回家取证件。</a:t>
            </a: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三、头脑空白怎么办？</a:t>
            </a:r>
          </a:p>
          <a:p>
            <a:r>
              <a:rPr lang="zh-CN" altLang="en-US" dirty="0" smtClean="0"/>
              <a:t>不要急着往下做题，先平静下来。喝两口水、仰头闭目养神几分钟，深呼吸片刻。不要看别人在做什么，调节好心态。</a:t>
            </a: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四、考试走神怎么办？</a:t>
            </a:r>
          </a:p>
          <a:p>
            <a:r>
              <a:rPr lang="zh-CN" altLang="en-US" dirty="0" smtClean="0"/>
              <a:t>克服焦虑心态，其次要加强心理承受能力。考生不要因为考试快结束而掉以轻心，解题很顺利的时候，要特别看仔细题目。</a:t>
            </a: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五、难题卡壳怎么办？</a:t>
            </a:r>
          </a:p>
          <a:p>
            <a:r>
              <a:rPr lang="zh-CN" altLang="en-US" dirty="0" smtClean="0"/>
              <a:t>不要过于执着。当完成考卷上大多数题后，紧张的神经就能平缓下来，从而使大脑正常工作，不能解决的问题迎刃而解。</a:t>
            </a: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六、考前特别紧张怎么办？</a:t>
            </a:r>
          </a:p>
          <a:p>
            <a:r>
              <a:rPr lang="zh-CN" altLang="en-US" dirty="0" smtClean="0"/>
              <a:t>临考前考生可以尝试深呼吸、嚼口香糖、积极的自我暗示等方法来舒缓焦虑和紧张情绪，让正能量不断释放。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2443" y="0"/>
            <a:ext cx="685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高考考场六大应急锦囊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 smtClean="0"/>
              <a:t>考后策略</a:t>
            </a:r>
            <a:endParaRPr lang="zh-CN" altLang="en-US" dirty="0"/>
          </a:p>
        </p:txBody>
      </p:sp>
      <p:pic>
        <p:nvPicPr>
          <p:cNvPr id="7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3312459" y="1253602"/>
            <a:ext cx="5181600" cy="4891088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考完不对答案；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考完不逗留；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考一门丢一门；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不以考喜不以考悲。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0" dirty="0" smtClean="0"/>
              <a:t>几句叮嘱和祝福：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85875"/>
            <a:ext cx="10618694" cy="4891088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希望你们，不逼迫自己，没有哪一个考生面对高考不紧张，接受“我紧张”这个事实，没有必要为此过于担心。</a:t>
            </a:r>
          </a:p>
          <a:p>
            <a:r>
              <a:rPr lang="zh-CN" altLang="en-US" sz="3200" b="1" dirty="0" smtClean="0">
                <a:solidFill>
                  <a:srgbClr val="C00000"/>
                </a:solidFill>
              </a:rPr>
              <a:t>希望你们，不懊恼过去，每一场考完以后，就清空这个科目的记忆抽屉，充满信心与勇气地去迎接下一场考试。</a:t>
            </a:r>
          </a:p>
          <a:p>
            <a:r>
              <a:rPr lang="zh-CN" altLang="en-US" sz="3200" b="1" dirty="0" smtClean="0">
                <a:solidFill>
                  <a:srgbClr val="C00000"/>
                </a:solidFill>
              </a:rPr>
              <a:t>希望你们，不担忧未来，没有哪一个人的人生是完全由高考决定的，人生的漫漫长路，每个人都有自己的罗马。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QQ图片201706060729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629" y="1054283"/>
            <a:ext cx="8530239" cy="5378790"/>
          </a:xfrm>
        </p:spPr>
      </p:pic>
      <p:pic>
        <p:nvPicPr>
          <p:cNvPr id="6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388" y="5540188"/>
            <a:ext cx="882127" cy="882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2017</a:t>
            </a:r>
            <a:r>
              <a:rPr lang="zh-CN" altLang="en-US" dirty="0" smtClean="0"/>
              <a:t>年江苏高考时间表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0418" name="Picture 2" descr="http://gaokao.exam8.com/UploadFiles_5085/201704/20170411113303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17" y="1215873"/>
            <a:ext cx="10095978" cy="5065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进场时间规定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语文、外语科目考试考生进场时间为开考前</a:t>
            </a:r>
            <a:r>
              <a:rPr lang="en-US" altLang="zh-CN" sz="3200" dirty="0" smtClean="0">
                <a:solidFill>
                  <a:srgbClr val="FF0000"/>
                </a:solidFill>
              </a:rPr>
              <a:t>30</a:t>
            </a:r>
            <a:r>
              <a:rPr lang="zh-CN" altLang="en-US" sz="3200" dirty="0" smtClean="0">
                <a:solidFill>
                  <a:srgbClr val="FF0000"/>
                </a:solidFill>
              </a:rPr>
              <a:t>分钟，其他科目考生进考场时间为开考前</a:t>
            </a:r>
            <a:r>
              <a:rPr lang="en-US" altLang="zh-CN" sz="3200" dirty="0" smtClean="0">
                <a:solidFill>
                  <a:srgbClr val="FF0000"/>
                </a:solidFill>
              </a:rPr>
              <a:t>25</a:t>
            </a:r>
            <a:r>
              <a:rPr lang="zh-CN" altLang="en-US" sz="3200" dirty="0" smtClean="0">
                <a:solidFill>
                  <a:srgbClr val="FF0000"/>
                </a:solidFill>
              </a:rPr>
              <a:t>分钟。</a:t>
            </a: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外语科目开考前</a:t>
            </a:r>
            <a:r>
              <a:rPr lang="en-US" altLang="zh-CN" sz="3200" dirty="0" smtClean="0">
                <a:solidFill>
                  <a:srgbClr val="FF0000"/>
                </a:solidFill>
              </a:rPr>
              <a:t>15</a:t>
            </a:r>
            <a:r>
              <a:rPr lang="zh-CN" altLang="en-US" sz="3200" dirty="0" smtClean="0">
                <a:solidFill>
                  <a:srgbClr val="FF0000"/>
                </a:solidFill>
              </a:rPr>
              <a:t>分钟起，迟到考生禁止入场；其他科目开考</a:t>
            </a:r>
            <a:r>
              <a:rPr lang="en-US" altLang="zh-CN" sz="3200" dirty="0" smtClean="0">
                <a:solidFill>
                  <a:srgbClr val="FF0000"/>
                </a:solidFill>
              </a:rPr>
              <a:t>15</a:t>
            </a:r>
            <a:r>
              <a:rPr lang="zh-CN" altLang="en-US" sz="3200" dirty="0" smtClean="0">
                <a:solidFill>
                  <a:srgbClr val="FF0000"/>
                </a:solidFill>
              </a:rPr>
              <a:t>分钟后，迟到考生禁止入场。</a:t>
            </a: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注意：</a:t>
            </a:r>
            <a:r>
              <a:rPr lang="zh-CN" altLang="en-US" sz="3200" dirty="0" smtClean="0">
                <a:solidFill>
                  <a:srgbClr val="FF0000"/>
                </a:solidFill>
              </a:rPr>
              <a:t>尽量不要穿戴含有金属饰物的服饰，这样可以节省检查时间。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684588" y="1566863"/>
            <a:ext cx="5957887" cy="666750"/>
            <a:chOff x="3930156" y="3190875"/>
            <a:chExt cx="5956794" cy="666750"/>
          </a:xfrm>
        </p:grpSpPr>
        <p:sp>
          <p:nvSpPr>
            <p:cNvPr id="15" name="任意多边形 14"/>
            <p:cNvSpPr/>
            <p:nvPr>
              <p:custDataLst>
                <p:tags r:id="rId16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 smtClean="0">
                  <a:solidFill>
                    <a:srgbClr val="FF0000"/>
                  </a:solidFill>
                  <a:latin typeface="浪漫雅圆" pitchFamily="2" charset="-122"/>
                  <a:ea typeface="浪漫雅圆" pitchFamily="2" charset="-122"/>
                </a:rPr>
                <a:t>知识准备</a:t>
              </a:r>
              <a:endParaRPr lang="zh-CN" altLang="en-US" sz="4000" b="1" dirty="0">
                <a:solidFill>
                  <a:srgbClr val="FF0000"/>
                </a:solidFill>
                <a:latin typeface="浪漫雅圆" pitchFamily="2" charset="-122"/>
                <a:ea typeface="浪漫雅圆" pitchFamily="2" charset="-122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7"/>
              </p:custDataLst>
            </p:nvPr>
          </p:nvSpPr>
          <p:spPr>
            <a:xfrm>
              <a:off x="3930156" y="3252787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一</a:t>
              </a:r>
            </a:p>
          </p:txBody>
        </p:sp>
      </p:grpSp>
      <p:grpSp>
        <p:nvGrpSpPr>
          <p:cNvPr id="17410" name="组合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684588" y="2705100"/>
            <a:ext cx="5957887" cy="666750"/>
            <a:chOff x="3930156" y="3190875"/>
            <a:chExt cx="5956794" cy="666750"/>
          </a:xfrm>
        </p:grpSpPr>
        <p:sp>
          <p:nvSpPr>
            <p:cNvPr id="9" name="任意多边形 8"/>
            <p:cNvSpPr/>
            <p:nvPr>
              <p:custDataLst>
                <p:tags r:id="rId14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latin typeface="锐字工房云字库锐宋粗GBK" panose="02010604000000000000" charset="-122"/>
                  <a:ea typeface="锐字工房云字库锐宋粗GBK" panose="02010604000000000000" charset="-122"/>
                </a:rPr>
                <a:t> </a:t>
              </a:r>
              <a:r>
                <a:rPr lang="zh-CN" altLang="en-US" sz="4000" b="1" dirty="0" smtClean="0">
                  <a:solidFill>
                    <a:srgbClr val="FF0000"/>
                  </a:solidFill>
                  <a:latin typeface="浪漫雅圆" pitchFamily="2" charset="-122"/>
                  <a:ea typeface="浪漫雅圆" pitchFamily="2" charset="-122"/>
                </a:rPr>
                <a:t>心理准备</a:t>
              </a:r>
              <a:endParaRPr lang="zh-CN" altLang="en-US" sz="4000" b="1" dirty="0">
                <a:solidFill>
                  <a:srgbClr val="FF0000"/>
                </a:solidFill>
                <a:latin typeface="浪漫雅圆" pitchFamily="2" charset="-122"/>
                <a:ea typeface="浪漫雅圆" pitchFamily="2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15"/>
              </p:custDataLst>
            </p:nvPr>
          </p:nvSpPr>
          <p:spPr>
            <a:xfrm>
              <a:off x="3930156" y="3252788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二</a:t>
              </a:r>
            </a:p>
          </p:txBody>
        </p:sp>
      </p:grpSp>
      <p:grpSp>
        <p:nvGrpSpPr>
          <p:cNvPr id="17411" name="组合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84588" y="3843338"/>
            <a:ext cx="5957887" cy="666750"/>
            <a:chOff x="3930156" y="3190875"/>
            <a:chExt cx="5956794" cy="666750"/>
          </a:xfrm>
        </p:grpSpPr>
        <p:sp>
          <p:nvSpPr>
            <p:cNvPr id="12" name="任意多边形 11"/>
            <p:cNvSpPr/>
            <p:nvPr>
              <p:custDataLst>
                <p:tags r:id="rId12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 smtClean="0">
                  <a:solidFill>
                    <a:srgbClr val="FF0000"/>
                  </a:solidFill>
                  <a:latin typeface="浪漫雅圆" pitchFamily="2" charset="-122"/>
                  <a:ea typeface="浪漫雅圆" pitchFamily="2" charset="-122"/>
                </a:rPr>
                <a:t>物质准备</a:t>
              </a:r>
              <a:endParaRPr lang="zh-CN" altLang="en-US" sz="4000" b="1" dirty="0">
                <a:solidFill>
                  <a:srgbClr val="FF0000"/>
                </a:solidFill>
                <a:latin typeface="浪漫雅圆" pitchFamily="2" charset="-122"/>
                <a:ea typeface="浪漫雅圆" pitchFamily="2" charset="-122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13"/>
              </p:custDataLst>
            </p:nvPr>
          </p:nvSpPr>
          <p:spPr>
            <a:xfrm>
              <a:off x="3930156" y="3252787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三</a:t>
              </a:r>
            </a:p>
          </p:txBody>
        </p:sp>
      </p:grpSp>
      <p:grpSp>
        <p:nvGrpSpPr>
          <p:cNvPr id="17412" name="组合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84588" y="4981575"/>
            <a:ext cx="5957887" cy="666750"/>
            <a:chOff x="3930156" y="3190875"/>
            <a:chExt cx="5956794" cy="666750"/>
          </a:xfrm>
        </p:grpSpPr>
        <p:sp>
          <p:nvSpPr>
            <p:cNvPr id="18" name="任意多边形 17"/>
            <p:cNvSpPr/>
            <p:nvPr>
              <p:custDataLst>
                <p:tags r:id="rId10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 smtClean="0">
                  <a:solidFill>
                    <a:srgbClr val="FF0000"/>
                  </a:solidFill>
                  <a:latin typeface="浪漫雅圆" pitchFamily="2" charset="-122"/>
                  <a:ea typeface="浪漫雅圆" pitchFamily="2" charset="-122"/>
                </a:rPr>
                <a:t>体力准备</a:t>
              </a:r>
              <a:endParaRPr lang="zh-CN" altLang="en-US" sz="4000" b="1" dirty="0">
                <a:solidFill>
                  <a:srgbClr val="FF0000"/>
                </a:solidFill>
                <a:latin typeface="浪漫雅圆" pitchFamily="2" charset="-122"/>
                <a:ea typeface="浪漫雅圆" pitchFamily="2" charset="-122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1"/>
              </p:custDataLst>
            </p:nvPr>
          </p:nvSpPr>
          <p:spPr>
            <a:xfrm>
              <a:off x="3930156" y="3252788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四</a:t>
              </a:r>
            </a:p>
          </p:txBody>
        </p:sp>
      </p:grpSp>
      <p:sp>
        <p:nvSpPr>
          <p:cNvPr id="17413" name="文本框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2813" y="1400175"/>
            <a:ext cx="5540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r>
              <a:rPr lang="en-US" altLang="zh-CN" sz="2400">
                <a:ea typeface="黑体" pitchFamily="49" charset="-122"/>
              </a:rPr>
              <a:t>ONTENTS</a:t>
            </a:r>
            <a:endParaRPr lang="zh-CN" altLang="en-US" sz="2400">
              <a:ea typeface="黑体" pitchFamily="49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1209675" y="1447800"/>
            <a:ext cx="676275" cy="1428750"/>
          </a:xfrm>
          <a:prstGeom prst="rect">
            <a:avLst/>
          </a:prstGeom>
          <a:noFill/>
        </p:spPr>
        <p:txBody>
          <a:bodyPr vert="eaVert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目·录</a:t>
            </a:r>
          </a:p>
        </p:txBody>
      </p:sp>
      <p:sp>
        <p:nvSpPr>
          <p:cNvPr id="28" name="矩形 27"/>
          <p:cNvSpPr/>
          <p:nvPr>
            <p:custDataLst>
              <p:tags r:id="rId8"/>
            </p:custDataLst>
          </p:nvPr>
        </p:nvSpPr>
        <p:spPr>
          <a:xfrm rot="5400000">
            <a:off x="1038225" y="742950"/>
            <a:ext cx="704850" cy="704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solidFill>
                  <a:schemeClr val="bg1"/>
                </a:solidFill>
              </a:rPr>
              <a:t>C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17416" name="标题 1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297227" y="476598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浪漫雅圆" pitchFamily="2" charset="-122"/>
                <a:ea typeface="浪漫雅圆" pitchFamily="2" charset="-122"/>
              </a:rPr>
              <a:t>     考前准备</a:t>
            </a:r>
            <a:endParaRPr lang="zh-CN" altLang="en-US" sz="4400" b="1" dirty="0">
              <a:solidFill>
                <a:srgbClr val="FF0000"/>
              </a:solidFill>
              <a:latin typeface="浪漫雅圆" pitchFamily="2" charset="-122"/>
              <a:ea typeface="浪漫雅圆" pitchFamily="2" charset="-122"/>
            </a:endParaRPr>
          </a:p>
        </p:txBody>
      </p:sp>
      <p:pic>
        <p:nvPicPr>
          <p:cNvPr id="20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一、知识准备</a:t>
            </a:r>
            <a:endParaRPr lang="zh-CN" altLang="en-US" dirty="0"/>
          </a:p>
        </p:txBody>
      </p:sp>
      <p:pic>
        <p:nvPicPr>
          <p:cNvPr id="7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3312458" y="1253602"/>
            <a:ext cx="6455485" cy="4891088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明确高考重要考点；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了解解题原则；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揣摩解题方法；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掌握解题的一般性原则。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二、心理准备</a:t>
            </a:r>
            <a:endParaRPr lang="zh-CN" altLang="en-US" dirty="0"/>
          </a:p>
        </p:txBody>
      </p:sp>
      <p:pic>
        <p:nvPicPr>
          <p:cNvPr id="7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3312458" y="1253602"/>
            <a:ext cx="6649123" cy="4891088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首先树立必胜的信心；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其次善于调节过度紧张与焦虑；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重温愉快体验，排除杂念。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三、物质准备</a:t>
            </a:r>
            <a:endParaRPr lang="zh-CN" altLang="en-US" dirty="0"/>
          </a:p>
        </p:txBody>
      </p:sp>
      <p:pic>
        <p:nvPicPr>
          <p:cNvPr id="7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2528048" y="1253602"/>
            <a:ext cx="7239896" cy="4891088"/>
          </a:xfrm>
        </p:spPr>
        <p:txBody>
          <a:bodyPr/>
          <a:lstStyle/>
          <a:p>
            <a:pPr>
              <a:buNone/>
            </a:pPr>
            <a:r>
              <a:rPr lang="en-US" altLang="zh-CN" sz="4000" dirty="0" smtClean="0"/>
              <a:t>  </a:t>
            </a:r>
            <a:r>
              <a:rPr lang="en-US" altLang="zh-CN" sz="4000" dirty="0" smtClean="0">
                <a:solidFill>
                  <a:srgbClr val="FF0000"/>
                </a:solidFill>
              </a:rPr>
              <a:t>2B</a:t>
            </a:r>
            <a:r>
              <a:rPr lang="zh-CN" altLang="en-US" sz="4000" dirty="0" smtClean="0">
                <a:solidFill>
                  <a:srgbClr val="FF0000"/>
                </a:solidFill>
              </a:rPr>
              <a:t>铅笔、</a:t>
            </a:r>
            <a:r>
              <a:rPr lang="en-US" altLang="zh-CN" sz="4000" dirty="0" smtClean="0">
                <a:solidFill>
                  <a:srgbClr val="FF0000"/>
                </a:solidFill>
              </a:rPr>
              <a:t>0.5mm</a:t>
            </a:r>
            <a:r>
              <a:rPr lang="zh-CN" altLang="en-US" sz="4000" dirty="0" smtClean="0">
                <a:solidFill>
                  <a:srgbClr val="FF0000"/>
                </a:solidFill>
              </a:rPr>
              <a:t>水笔、直尺、圆规、三角板、橡皮、小刀等。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四、体力准备</a:t>
            </a:r>
            <a:endParaRPr lang="zh-CN" altLang="en-US" dirty="0"/>
          </a:p>
        </p:txBody>
      </p:sp>
      <p:pic>
        <p:nvPicPr>
          <p:cNvPr id="7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3409277" y="1966912"/>
            <a:ext cx="6649123" cy="4891088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休息好；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营养好；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684588" y="1566863"/>
            <a:ext cx="5957887" cy="666750"/>
            <a:chOff x="3930156" y="3190875"/>
            <a:chExt cx="5956794" cy="666750"/>
          </a:xfrm>
        </p:grpSpPr>
        <p:sp>
          <p:nvSpPr>
            <p:cNvPr id="15" name="任意多边形 14"/>
            <p:cNvSpPr/>
            <p:nvPr>
              <p:custDataLst>
                <p:tags r:id="rId13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/>
                <a:t>  </a:t>
              </a:r>
              <a:r>
                <a:rPr lang="zh-CN" altLang="en-US" sz="4000" b="1" dirty="0" smtClean="0">
                  <a:solidFill>
                    <a:srgbClr val="FF0000"/>
                  </a:solidFill>
                </a:rPr>
                <a:t>不急于答题</a:t>
              </a:r>
              <a:endParaRPr lang="zh-CN" altLang="en-US" sz="4000" b="1" dirty="0">
                <a:solidFill>
                  <a:srgbClr val="FF0000"/>
                </a:solidFill>
                <a:latin typeface="锐字工房云字库锐宋粗GBK" panose="02010604000000000000" charset="-122"/>
                <a:ea typeface="锐字工房云字库锐宋粗GBK" panose="02010604000000000000" charset="-122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4"/>
              </p:custDataLst>
            </p:nvPr>
          </p:nvSpPr>
          <p:spPr>
            <a:xfrm>
              <a:off x="3930156" y="3252787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一</a:t>
              </a:r>
            </a:p>
          </p:txBody>
        </p:sp>
      </p:grpSp>
      <p:grpSp>
        <p:nvGrpSpPr>
          <p:cNvPr id="3" name="组合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717245" y="2726872"/>
            <a:ext cx="5957887" cy="666750"/>
            <a:chOff x="3930156" y="3190875"/>
            <a:chExt cx="5956794" cy="666750"/>
          </a:xfrm>
        </p:grpSpPr>
        <p:sp>
          <p:nvSpPr>
            <p:cNvPr id="9" name="任意多边形 8"/>
            <p:cNvSpPr/>
            <p:nvPr>
              <p:custDataLst>
                <p:tags r:id="rId11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latin typeface="锐字工房云字库锐宋粗GBK" panose="02010604000000000000" charset="-122"/>
                  <a:ea typeface="锐字工房云字库锐宋粗GBK" panose="02010604000000000000" charset="-122"/>
                </a:rPr>
                <a:t> </a:t>
              </a:r>
              <a:r>
                <a:rPr lang="zh-CN" altLang="en-US" sz="4000" b="1" dirty="0" smtClean="0">
                  <a:solidFill>
                    <a:srgbClr val="FF0000"/>
                  </a:solidFill>
                </a:rPr>
                <a:t>及时填答题卡</a:t>
              </a:r>
              <a:endParaRPr lang="zh-CN" alt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12"/>
              </p:custDataLst>
            </p:nvPr>
          </p:nvSpPr>
          <p:spPr>
            <a:xfrm>
              <a:off x="3930156" y="3252788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二</a:t>
              </a:r>
            </a:p>
          </p:txBody>
        </p:sp>
      </p:grpSp>
      <p:grpSp>
        <p:nvGrpSpPr>
          <p:cNvPr id="4" name="组合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84588" y="3941310"/>
            <a:ext cx="5957887" cy="666750"/>
            <a:chOff x="3930156" y="3190875"/>
            <a:chExt cx="5956794" cy="666750"/>
          </a:xfrm>
        </p:grpSpPr>
        <p:sp>
          <p:nvSpPr>
            <p:cNvPr id="12" name="任意多边形 11"/>
            <p:cNvSpPr/>
            <p:nvPr>
              <p:custDataLst>
                <p:tags r:id="rId9"/>
              </p:custDataLst>
            </p:nvPr>
          </p:nvSpPr>
          <p:spPr>
            <a:xfrm>
              <a:off x="4372987" y="3190875"/>
              <a:ext cx="5513963" cy="666750"/>
            </a:xfrm>
            <a:custGeom>
              <a:avLst/>
              <a:gdLst>
                <a:gd name="connsiteX0" fmla="*/ 8969 w 5514419"/>
                <a:gd name="connsiteY0" fmla="*/ 0 h 666750"/>
                <a:gd name="connsiteX1" fmla="*/ 5181044 w 5514419"/>
                <a:gd name="connsiteY1" fmla="*/ 0 h 666750"/>
                <a:gd name="connsiteX2" fmla="*/ 5514419 w 5514419"/>
                <a:gd name="connsiteY2" fmla="*/ 333375 h 666750"/>
                <a:gd name="connsiteX3" fmla="*/ 5181044 w 5514419"/>
                <a:gd name="connsiteY3" fmla="*/ 666750 h 666750"/>
                <a:gd name="connsiteX4" fmla="*/ 8969 w 5514419"/>
                <a:gd name="connsiteY4" fmla="*/ 666750 h 666750"/>
                <a:gd name="connsiteX5" fmla="*/ 5 w 5514419"/>
                <a:gd name="connsiteY5" fmla="*/ 665846 h 666750"/>
                <a:gd name="connsiteX6" fmla="*/ 9655 w 5514419"/>
                <a:gd name="connsiteY6" fmla="*/ 662851 h 666750"/>
                <a:gd name="connsiteX7" fmla="*/ 228045 w 5514419"/>
                <a:gd name="connsiteY7" fmla="*/ 333376 h 666750"/>
                <a:gd name="connsiteX8" fmla="*/ 9655 w 5514419"/>
                <a:gd name="connsiteY8" fmla="*/ 3901 h 666750"/>
                <a:gd name="connsiteX9" fmla="*/ 0 w 5514419"/>
                <a:gd name="connsiteY9" fmla="*/ 904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4419" h="666750">
                  <a:moveTo>
                    <a:pt x="8969" y="0"/>
                  </a:moveTo>
                  <a:lnTo>
                    <a:pt x="5181044" y="0"/>
                  </a:lnTo>
                  <a:cubicBezTo>
                    <a:pt x="5365162" y="0"/>
                    <a:pt x="5514419" y="149257"/>
                    <a:pt x="5514419" y="333375"/>
                  </a:cubicBezTo>
                  <a:cubicBezTo>
                    <a:pt x="5514419" y="517493"/>
                    <a:pt x="5365162" y="666750"/>
                    <a:pt x="5181044" y="666750"/>
                  </a:cubicBezTo>
                  <a:lnTo>
                    <a:pt x="8969" y="666750"/>
                  </a:lnTo>
                  <a:lnTo>
                    <a:pt x="5" y="665846"/>
                  </a:lnTo>
                  <a:lnTo>
                    <a:pt x="9655" y="662851"/>
                  </a:lnTo>
                  <a:cubicBezTo>
                    <a:pt x="137994" y="608568"/>
                    <a:pt x="228045" y="481488"/>
                    <a:pt x="228045" y="333376"/>
                  </a:cubicBezTo>
                  <a:cubicBezTo>
                    <a:pt x="228045" y="185264"/>
                    <a:pt x="137994" y="58184"/>
                    <a:pt x="9655" y="3901"/>
                  </a:cubicBezTo>
                  <a:lnTo>
                    <a:pt x="0" y="9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latin typeface="锐字工房云字库锐宋粗GBK" panose="02010604000000000000" charset="-122"/>
                  <a:ea typeface="锐字工房云字库锐宋粗GBK" panose="02010604000000000000" charset="-122"/>
                </a:rPr>
                <a:t> </a:t>
              </a:r>
              <a:r>
                <a:rPr lang="zh-CN" altLang="en-US" sz="4000" b="1" dirty="0" smtClean="0">
                  <a:solidFill>
                    <a:srgbClr val="FF0000"/>
                  </a:solidFill>
                </a:rPr>
                <a:t>用好草稿纸</a:t>
              </a:r>
              <a:endParaRPr lang="zh-CN" alt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10"/>
              </p:custDataLst>
            </p:nvPr>
          </p:nvSpPr>
          <p:spPr>
            <a:xfrm>
              <a:off x="3930156" y="3252787"/>
              <a:ext cx="625360" cy="542925"/>
            </a:xfrm>
            <a:custGeom>
              <a:avLst/>
              <a:gdLst>
                <a:gd name="connsiteX0" fmla="*/ 509587 w 900112"/>
                <a:gd name="connsiteY0" fmla="*/ 0 h 781050"/>
                <a:gd name="connsiteX1" fmla="*/ 900112 w 900112"/>
                <a:gd name="connsiteY1" fmla="*/ 390525 h 781050"/>
                <a:gd name="connsiteX2" fmla="*/ 509587 w 900112"/>
                <a:gd name="connsiteY2" fmla="*/ 781050 h 781050"/>
                <a:gd name="connsiteX3" fmla="*/ 450056 w 900112"/>
                <a:gd name="connsiteY3" fmla="*/ 775049 h 781050"/>
                <a:gd name="connsiteX4" fmla="*/ 469230 w 900112"/>
                <a:gd name="connsiteY4" fmla="*/ 773116 h 781050"/>
                <a:gd name="connsiteX5" fmla="*/ 781050 w 900112"/>
                <a:gd name="connsiteY5" fmla="*/ 390525 h 781050"/>
                <a:gd name="connsiteX6" fmla="*/ 469230 w 900112"/>
                <a:gd name="connsiteY6" fmla="*/ 7934 h 781050"/>
                <a:gd name="connsiteX7" fmla="*/ 450056 w 900112"/>
                <a:gd name="connsiteY7" fmla="*/ 6001 h 781050"/>
                <a:gd name="connsiteX8" fmla="*/ 390525 w 900112"/>
                <a:gd name="connsiteY8" fmla="*/ 0 h 781050"/>
                <a:gd name="connsiteX9" fmla="*/ 450056 w 900112"/>
                <a:gd name="connsiteY9" fmla="*/ 6001 h 781050"/>
                <a:gd name="connsiteX10" fmla="*/ 430882 w 900112"/>
                <a:gd name="connsiteY10" fmla="*/ 7934 h 781050"/>
                <a:gd name="connsiteX11" fmla="*/ 119062 w 900112"/>
                <a:gd name="connsiteY11" fmla="*/ 390525 h 781050"/>
                <a:gd name="connsiteX12" fmla="*/ 430882 w 900112"/>
                <a:gd name="connsiteY12" fmla="*/ 773116 h 781050"/>
                <a:gd name="connsiteX13" fmla="*/ 450056 w 900112"/>
                <a:gd name="connsiteY13" fmla="*/ 775049 h 781050"/>
                <a:gd name="connsiteX14" fmla="*/ 390525 w 900112"/>
                <a:gd name="connsiteY14" fmla="*/ 781050 h 781050"/>
                <a:gd name="connsiteX15" fmla="*/ 0 w 900112"/>
                <a:gd name="connsiteY15" fmla="*/ 390525 h 781050"/>
                <a:gd name="connsiteX16" fmla="*/ 390525 w 900112"/>
                <a:gd name="connsiteY1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112" h="781050">
                  <a:moveTo>
                    <a:pt x="509587" y="0"/>
                  </a:moveTo>
                  <a:cubicBezTo>
                    <a:pt x="725268" y="0"/>
                    <a:pt x="900112" y="174844"/>
                    <a:pt x="900112" y="390525"/>
                  </a:cubicBezTo>
                  <a:cubicBezTo>
                    <a:pt x="900112" y="606206"/>
                    <a:pt x="725268" y="781050"/>
                    <a:pt x="509587" y="781050"/>
                  </a:cubicBezTo>
                  <a:lnTo>
                    <a:pt x="450056" y="775049"/>
                  </a:lnTo>
                  <a:lnTo>
                    <a:pt x="469230" y="773116"/>
                  </a:lnTo>
                  <a:cubicBezTo>
                    <a:pt x="647185" y="736701"/>
                    <a:pt x="781050" y="579246"/>
                    <a:pt x="781050" y="390525"/>
                  </a:cubicBezTo>
                  <a:cubicBezTo>
                    <a:pt x="781050" y="201804"/>
                    <a:pt x="647185" y="44349"/>
                    <a:pt x="469230" y="7934"/>
                  </a:cubicBezTo>
                  <a:lnTo>
                    <a:pt x="450056" y="6001"/>
                  </a:lnTo>
                  <a:close/>
                  <a:moveTo>
                    <a:pt x="390525" y="0"/>
                  </a:moveTo>
                  <a:lnTo>
                    <a:pt x="450056" y="6001"/>
                  </a:lnTo>
                  <a:lnTo>
                    <a:pt x="430882" y="7934"/>
                  </a:lnTo>
                  <a:cubicBezTo>
                    <a:pt x="252927" y="44349"/>
                    <a:pt x="119062" y="201804"/>
                    <a:pt x="119062" y="390525"/>
                  </a:cubicBezTo>
                  <a:cubicBezTo>
                    <a:pt x="119062" y="579246"/>
                    <a:pt x="252927" y="736701"/>
                    <a:pt x="430882" y="773116"/>
                  </a:cubicBezTo>
                  <a:lnTo>
                    <a:pt x="450056" y="775049"/>
                  </a:lnTo>
                  <a:lnTo>
                    <a:pt x="390525" y="781050"/>
                  </a:lnTo>
                  <a:cubicBezTo>
                    <a:pt x="174844" y="781050"/>
                    <a:pt x="0" y="606206"/>
                    <a:pt x="0" y="390525"/>
                  </a:cubicBezTo>
                  <a:cubicBezTo>
                    <a:pt x="0" y="174844"/>
                    <a:pt x="174844" y="0"/>
                    <a:pt x="390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</a:rPr>
                <a:t>三</a:t>
              </a:r>
            </a:p>
          </p:txBody>
        </p:sp>
      </p:grpSp>
      <p:sp>
        <p:nvSpPr>
          <p:cNvPr id="17413" name="文本框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2813" y="1400175"/>
            <a:ext cx="5540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r>
              <a:rPr lang="en-US" altLang="zh-CN" sz="2400">
                <a:ea typeface="黑体" pitchFamily="49" charset="-122"/>
              </a:rPr>
              <a:t>ONTENTS</a:t>
            </a:r>
            <a:endParaRPr lang="zh-CN" altLang="en-US" sz="2400">
              <a:ea typeface="黑体" pitchFamily="49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1209675" y="1447800"/>
            <a:ext cx="676275" cy="1428750"/>
          </a:xfrm>
          <a:prstGeom prst="rect">
            <a:avLst/>
          </a:prstGeom>
          <a:noFill/>
        </p:spPr>
        <p:txBody>
          <a:bodyPr vert="eaVert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目·录</a:t>
            </a: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 rot="5400000">
            <a:off x="1038225" y="742950"/>
            <a:ext cx="704850" cy="704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solidFill>
                  <a:schemeClr val="bg1"/>
                </a:solidFill>
              </a:rPr>
              <a:t>C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17416" name="标题 1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885950" y="501650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浪漫雅圆" pitchFamily="2" charset="-122"/>
                <a:ea typeface="浪漫雅圆" pitchFamily="2" charset="-122"/>
              </a:rPr>
              <a:t>高考临场策略（答题前的工作）</a:t>
            </a:r>
            <a:endParaRPr lang="zh-CN" altLang="en-US" sz="4000" b="1" dirty="0">
              <a:solidFill>
                <a:srgbClr val="FF0000"/>
              </a:solidFill>
              <a:latin typeface="浪漫雅圆" pitchFamily="2" charset="-122"/>
              <a:ea typeface="浪漫雅圆" pitchFamily="2" charset="-122"/>
            </a:endParaRPr>
          </a:p>
        </p:txBody>
      </p:sp>
      <p:pic>
        <p:nvPicPr>
          <p:cNvPr id="20" name="Picture 2" descr="C:\Users\ADMINI~1\AppData\Local\Temp\Rar$DRa0.395\学校标志全部打包\英文校标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864327" y="0"/>
            <a:ext cx="1327673" cy="13276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25"/>
  <p:tag name="KSO_WM_TEMPLATE_CATEGORY" val="custom"/>
  <p:tag name="KSO_WM_TEMPLATE_INDEX" val="160483"/>
  <p:tag name="KSO_WM_UNIT_INDEX" val="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10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BIND_DECORATION_IDS" val="custom160483_10*i*25"/>
  <p:tag name="KSO_WM_UNIT_PRESET_TEXT" val="目·录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27"/>
  <p:tag name="KSO_WM_TEMPLATE_CATEGORY" val="custom"/>
  <p:tag name="KSO_WM_TEMPLATE_INDEX" val="160483"/>
  <p:tag name="KSO_WM_UNIT_INDEX" val="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4_1"/>
  <p:tag name="KSO_WM_UNIT_ID" val="custom160483_10*l_h_f*1_4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4"/>
  <p:tag name="KSO_WM_UNIT_ID" val="custom160483_10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3_1"/>
  <p:tag name="KSO_WM_UNIT_ID" val="custom160483_10*l_h_f*1_3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3"/>
  <p:tag name="KSO_WM_UNIT_ID" val="custom160483_10*l_i*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2_1"/>
  <p:tag name="KSO_WM_UNIT_ID" val="custom160483_10*l_h_f*1_2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2"/>
  <p:tag name="KSO_WM_UNIT_ID" val="custom160483_10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1_1"/>
  <p:tag name="KSO_WM_UNIT_ID" val="custom160483_10*l_h_f*1_1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1"/>
  <p:tag name="KSO_WM_UNIT_ID" val="custom160483_10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3"/>
  <p:tag name="KSO_WM_TAG_VERSION" val="1.0"/>
  <p:tag name="KSO_WM_SLIDE_ID" val="custom160483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0"/>
  <p:tag name="KSO_WM_TEMPLATE_CATEGORY" val="custom"/>
  <p:tag name="KSO_WM_TEMPLATE_INDEX" val="160483"/>
  <p:tag name="KSO_WM_UNIT_INDEX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5"/>
  <p:tag name="KSO_WM_TEMPLATE_CATEGORY" val="custom"/>
  <p:tag name="KSO_WM_TEMPLATE_INDEX" val="160483"/>
  <p:tag name="KSO_WM_UNIT_INDEX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10"/>
  <p:tag name="KSO_WM_TEMPLATE_CATEGORY" val="custom"/>
  <p:tag name="KSO_WM_TEMPLATE_INDEX" val="160483"/>
  <p:tag name="KSO_WM_UNIT_INDEX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25"/>
  <p:tag name="KSO_WM_TEMPLATE_CATEGORY" val="custom"/>
  <p:tag name="KSO_WM_TEMPLATE_INDEX" val="160483"/>
  <p:tag name="KSO_WM_UNIT_INDEX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10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BIND_DECORATION_IDS" val="custom160483_10*i*25"/>
  <p:tag name="KSO_WM_UNIT_PRESET_TEXT" val="目·录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27"/>
  <p:tag name="KSO_WM_TEMPLATE_CATEGORY" val="custom"/>
  <p:tag name="KSO_WM_TEMPLATE_INDEX" val="160483"/>
  <p:tag name="KSO_WM_UNIT_INDEX" val="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3"/>
  <p:tag name="KSO_WM_TAG_VERSION" val="1.0"/>
  <p:tag name="KSO_WM_SLIDE_ID" val="custom160483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9、12、16、22、25、26、27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3_1"/>
  <p:tag name="KSO_WM_UNIT_ID" val="custom160483_10*l_h_f*1_3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3"/>
  <p:tag name="KSO_WM_UNIT_ID" val="custom160483_10*l_i*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2_1"/>
  <p:tag name="KSO_WM_UNIT_ID" val="custom160483_10*l_h_f*1_2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2"/>
  <p:tag name="KSO_WM_UNIT_ID" val="custom160483_10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1_1"/>
  <p:tag name="KSO_WM_UNIT_ID" val="custom160483_10*l_h_f*1_1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1"/>
  <p:tag name="KSO_WM_UNIT_ID" val="custom160483_10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3"/>
  <p:tag name="KSO_WM_TAG_VERSION" val="1.0"/>
  <p:tag name="KSO_WM_SLIDE_ID" val="custom160483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0"/>
  <p:tag name="KSO_WM_TEMPLATE_CATEGORY" val="custom"/>
  <p:tag name="KSO_WM_TEMPLATE_INDEX" val="160483"/>
  <p:tag name="KSO_WM_UNIT_INDEX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5"/>
  <p:tag name="KSO_WM_TEMPLATE_CATEGORY" val="custom"/>
  <p:tag name="KSO_WM_TEMPLATE_INDEX" val="160483"/>
  <p:tag name="KSO_WM_UNIT_INDEX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10"/>
  <p:tag name="KSO_WM_TEMPLATE_CATEGORY" val="custom"/>
  <p:tag name="KSO_WM_TEMPLATE_INDEX" val="160483"/>
  <p:tag name="KSO_WM_UNIT_INDEX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1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15"/>
  <p:tag name="KSO_WM_TEMPLATE_CATEGORY" val="custom"/>
  <p:tag name="KSO_WM_TEMPLATE_INDEX" val="160483"/>
  <p:tag name="KSO_WM_UNIT_INDEX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25"/>
  <p:tag name="KSO_WM_TEMPLATE_CATEGORY" val="custom"/>
  <p:tag name="KSO_WM_TEMPLATE_INDEX" val="160483"/>
  <p:tag name="KSO_WM_UNIT_INDEX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10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BIND_DECORATION_IDS" val="custom160483_10*i*25"/>
  <p:tag name="KSO_WM_UNIT_PRESET_TEXT" val="目·录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27"/>
  <p:tag name="KSO_WM_TEMPLATE_CATEGORY" val="custom"/>
  <p:tag name="KSO_WM_TEMPLATE_INDEX" val="160483"/>
  <p:tag name="KSO_WM_UNIT_INDEX" val="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4_1"/>
  <p:tag name="KSO_WM_UNIT_ID" val="custom160483_10*l_h_f*1_4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4"/>
  <p:tag name="KSO_WM_UNIT_ID" val="custom160483_10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3_1"/>
  <p:tag name="KSO_WM_UNIT_ID" val="custom160483_10*l_h_f*1_3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3"/>
  <p:tag name="KSO_WM_UNIT_ID" val="custom160483_10*l_i*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2_1"/>
  <p:tag name="KSO_WM_UNIT_ID" val="custom160483_10*l_h_f*1_2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3"/>
  <p:tag name="KSO_WM_TAG_VERSION" val="1.0"/>
  <p:tag name="KSO_WM_SLIDE_ID" val="custom160483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2"/>
  <p:tag name="KSO_WM_UNIT_ID" val="custom160483_10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1_1"/>
  <p:tag name="KSO_WM_UNIT_ID" val="custom160483_10*l_h_f*1_1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1"/>
  <p:tag name="KSO_WM_UNIT_ID" val="custom160483_10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3"/>
  <p:tag name="KSO_WM_TAG_VERSION" val="1.0"/>
  <p:tag name="KSO_WM_SLIDE_ID" val="custom160483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0"/>
  <p:tag name="KSO_WM_TEMPLATE_CATEGORY" val="custom"/>
  <p:tag name="KSO_WM_TEMPLATE_INDEX" val="160483"/>
  <p:tag name="KSO_WM_UNIT_INDEX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5"/>
  <p:tag name="KSO_WM_TEMPLATE_CATEGORY" val="custom"/>
  <p:tag name="KSO_WM_TEMPLATE_INDEX" val="160483"/>
  <p:tag name="KSO_WM_UNIT_INDEX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10"/>
  <p:tag name="KSO_WM_TEMPLATE_CATEGORY" val="custom"/>
  <p:tag name="KSO_WM_TEMPLATE_INDEX" val="160483"/>
  <p:tag name="KSO_WM_UNIT_INDEX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15"/>
  <p:tag name="KSO_WM_TEMPLATE_CATEGORY" val="custom"/>
  <p:tag name="KSO_WM_TEMPLATE_INDEX" val="160483"/>
  <p:tag name="KSO_WM_UNIT_INDEX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25"/>
  <p:tag name="KSO_WM_TEMPLATE_CATEGORY" val="custom"/>
  <p:tag name="KSO_WM_TEMPLATE_INDEX" val="160483"/>
  <p:tag name="KSO_WM_UNIT_INDEX" val="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10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BIND_DECORATION_IDS" val="custom160483_10*i*25"/>
  <p:tag name="KSO_WM_UNIT_PRESET_TEXT" val="目·录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0"/>
  <p:tag name="KSO_WM_TEMPLATE_CATEGORY" val="custom"/>
  <p:tag name="KSO_WM_TEMPLATE_INDEX" val="160483"/>
  <p:tag name="KSO_WM_UNIT_INDEX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27"/>
  <p:tag name="KSO_WM_TEMPLATE_CATEGORY" val="custom"/>
  <p:tag name="KSO_WM_TEMPLATE_INDEX" val="160483"/>
  <p:tag name="KSO_WM_UNIT_INDEX" val="2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a"/>
  <p:tag name="KSO_WM_UNIT_INDEX" val="1"/>
  <p:tag name="KSO_WM_UNIT_ID" val="custom160483_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2_1"/>
  <p:tag name="KSO_WM_UNIT_ID" val="custom160483_10*l_h_f*1_2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4_1"/>
  <p:tag name="KSO_WM_UNIT_ID" val="custom160483_10*l_h_f*1_4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4"/>
  <p:tag name="KSO_WM_UNIT_ID" val="custom160483_10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3_1"/>
  <p:tag name="KSO_WM_UNIT_ID" val="custom160483_10*l_h_f*1_3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3"/>
  <p:tag name="KSO_WM_UNIT_ID" val="custom160483_10*l_i*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2_1"/>
  <p:tag name="KSO_WM_UNIT_ID" val="custom160483_10*l_h_f*1_2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2"/>
  <p:tag name="KSO_WM_UNIT_ID" val="custom160483_10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h_f"/>
  <p:tag name="KSO_WM_UNIT_INDEX" val="1_1_1"/>
  <p:tag name="KSO_WM_UNIT_ID" val="custom160483_10*l_h_f*1_1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5"/>
  <p:tag name="KSO_WM_TEMPLATE_CATEGORY" val="custom"/>
  <p:tag name="KSO_WM_TEMPLATE_INDEX" val="160483"/>
  <p:tag name="KSO_WM_UNIT_INDEX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3"/>
  <p:tag name="KSO_WM_UNIT_TYPE" val="l_i"/>
  <p:tag name="KSO_WM_UNIT_INDEX" val="1_1"/>
  <p:tag name="KSO_WM_UNIT_ID" val="custom160483_10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10"/>
  <p:tag name="KSO_WM_TEMPLATE_CATEGORY" val="custom"/>
  <p:tag name="KSO_WM_TEMPLATE_INDEX" val="160483"/>
  <p:tag name="KSO_WM_UNIT_INDEX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83_10*i*15"/>
  <p:tag name="KSO_WM_TEMPLATE_CATEGORY" val="custom"/>
  <p:tag name="KSO_WM_TEMPLATE_INDEX" val="160483"/>
  <p:tag name="KSO_WM_UNIT_INDEX" val="15"/>
</p:tagLst>
</file>

<file path=ppt/theme/theme1.xml><?xml version="1.0" encoding="utf-8"?>
<a:theme xmlns:a="http://schemas.openxmlformats.org/drawingml/2006/main" name="1_Office 主题">
  <a:themeElements>
    <a:clrScheme name="自定义 64">
      <a:dk1>
        <a:srgbClr val="203224"/>
      </a:dk1>
      <a:lt1>
        <a:sysClr val="window" lastClr="FFFFFF"/>
      </a:lt1>
      <a:dk2>
        <a:srgbClr val="44546A"/>
      </a:dk2>
      <a:lt2>
        <a:srgbClr val="E7E6E6"/>
      </a:lt2>
      <a:accent1>
        <a:srgbClr val="6C7D53"/>
      </a:accent1>
      <a:accent2>
        <a:srgbClr val="918551"/>
      </a:accent2>
      <a:accent3>
        <a:srgbClr val="93AD85"/>
      </a:accent3>
      <a:accent4>
        <a:srgbClr val="9D9394"/>
      </a:accent4>
      <a:accent5>
        <a:srgbClr val="00B0F0"/>
      </a:accent5>
      <a:accent6>
        <a:srgbClr val="EBBB3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1146</Words>
  <Application>Microsoft Office PowerPoint</Application>
  <PresentationFormat>自定义</PresentationFormat>
  <Paragraphs>99</Paragraphs>
  <Slides>18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黑体</vt:lpstr>
      <vt:lpstr>Wingdings</vt:lpstr>
      <vt:lpstr>浪漫雅圆</vt:lpstr>
      <vt:lpstr>锐字工房云字库锐宋粗GBK</vt:lpstr>
      <vt:lpstr>Calibri</vt:lpstr>
      <vt:lpstr>1_Office 主题</vt:lpstr>
      <vt:lpstr>金山 WPS 文字</vt:lpstr>
      <vt:lpstr>武进区洛阳高级中学 2017届高考考前培训</vt:lpstr>
      <vt:lpstr>2017年江苏高考时间表</vt:lpstr>
      <vt:lpstr>进场时间规定</vt:lpstr>
      <vt:lpstr>幻灯片 4</vt:lpstr>
      <vt:lpstr>一、知识准备</vt:lpstr>
      <vt:lpstr>二、心理准备</vt:lpstr>
      <vt:lpstr>三、物质准备</vt:lpstr>
      <vt:lpstr>四、体力准备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考后策略</vt:lpstr>
      <vt:lpstr>几句叮嘱和祝福：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qzjdz</dc:creator>
  <cp:lastModifiedBy>sunyu</cp:lastModifiedBy>
  <cp:revision>26</cp:revision>
  <dcterms:created xsi:type="dcterms:W3CDTF">2017-05-11T04:48:00Z</dcterms:created>
  <dcterms:modified xsi:type="dcterms:W3CDTF">2017-06-06T02:33:31Z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