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6" r:id="rId3"/>
    <p:sldId id="437" r:id="rId4"/>
    <p:sldId id="441" r:id="rId5"/>
    <p:sldId id="438" r:id="rId6"/>
    <p:sldId id="396" r:id="rId8"/>
    <p:sldId id="360" r:id="rId9"/>
    <p:sldId id="361" r:id="rId10"/>
    <p:sldId id="293" r:id="rId11"/>
    <p:sldId id="314" r:id="rId12"/>
    <p:sldId id="395" r:id="rId13"/>
    <p:sldId id="310" r:id="rId14"/>
    <p:sldId id="267" r:id="rId15"/>
    <p:sldId id="263" r:id="rId16"/>
    <p:sldId id="398" r:id="rId17"/>
    <p:sldId id="439" r:id="rId18"/>
    <p:sldId id="445" r:id="rId19"/>
    <p:sldId id="472" r:id="rId20"/>
    <p:sldId id="443" r:id="rId21"/>
    <p:sldId id="444" r:id="rId22"/>
    <p:sldId id="447" r:id="rId23"/>
    <p:sldId id="446" r:id="rId24"/>
    <p:sldId id="471" r:id="rId25"/>
    <p:sldId id="449" r:id="rId26"/>
    <p:sldId id="450" r:id="rId27"/>
    <p:sldId id="274" r:id="rId28"/>
    <p:sldId id="451" r:id="rId29"/>
    <p:sldId id="462" r:id="rId30"/>
    <p:sldId id="463" r:id="rId31"/>
    <p:sldId id="452" r:id="rId32"/>
    <p:sldId id="440" r:id="rId33"/>
    <p:sldId id="454" r:id="rId34"/>
    <p:sldId id="461" r:id="rId35"/>
    <p:sldId id="460" r:id="rId36"/>
    <p:sldId id="458" r:id="rId37"/>
    <p:sldId id="459" r:id="rId38"/>
    <p:sldId id="453" r:id="rId39"/>
    <p:sldId id="457" r:id="rId40"/>
    <p:sldId id="466" r:id="rId41"/>
    <p:sldId id="278" r:id="rId42"/>
    <p:sldId id="467" r:id="rId43"/>
    <p:sldId id="464" r:id="rId44"/>
    <p:sldId id="468" r:id="rId45"/>
    <p:sldId id="469" r:id="rId46"/>
    <p:sldId id="465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AE002"/>
    <a:srgbClr val="AEF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67C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图片 4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63685" y="1533593"/>
            <a:ext cx="7264630" cy="2517707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6000" b="1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82301" y="4200293"/>
            <a:ext cx="6027399" cy="7346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9445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94450"/>
            <a:ext cx="411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94450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463685" y="4140200"/>
            <a:ext cx="726463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1576917" y="2017713"/>
            <a:ext cx="10363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zh-TW" sz="1400" dirty="0"/>
            </a:fld>
            <a:endParaRPr lang="en-US" altLang="zh-TW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1788" y="1466851"/>
            <a:ext cx="8488424" cy="2165349"/>
          </a:xfrm>
          <a:noFill/>
        </p:spPr>
        <p:txBody>
          <a:bodyPr lIns="0" anchor="ctr">
            <a:normAutofit/>
          </a:bodyPr>
          <a:lstStyle>
            <a:lvl1pPr algn="ctr">
              <a:lnSpc>
                <a:spcPct val="15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35393" y="3860800"/>
            <a:ext cx="6521215" cy="838200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1851788" y="3759200"/>
            <a:ext cx="8488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264910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26491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264910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10630"/>
            <a:ext cx="2743200" cy="365125"/>
          </a:xfrm>
        </p:spPr>
        <p:txBody>
          <a:bodyPr/>
          <a:lstStyle/>
          <a:p>
            <a:fld id="{C9E60F58-3108-4415-857A-6D0360DF6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1063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10630"/>
            <a:ext cx="2743200" cy="365125"/>
          </a:xfrm>
        </p:spPr>
        <p:txBody>
          <a:bodyPr/>
          <a:lstStyle/>
          <a:p>
            <a:fld id="{4AE85CE2-CEAD-46BB-861E-7D62265DC9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84120" y="2438400"/>
            <a:ext cx="7208520" cy="1584960"/>
          </a:xfrm>
          <a:noFill/>
        </p:spPr>
        <p:txBody>
          <a:bodyPr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162000"/>
            <a:ext cx="8344800" cy="1080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6400" y="1785600"/>
            <a:ext cx="4399200" cy="438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34000" y="1789200"/>
            <a:ext cx="2185200" cy="21600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295390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29539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295390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533525"/>
            <a:ext cx="10515600" cy="425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32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32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32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file:///D:\&#25945;&#24072;&#22521;&#35757;&#65292;&#25945;&#24072;&#23398;&#20064;&#25351;&#23548;\&#21414;&#38376;&#20250;&#35758;201008\&#26032;&#24314;&#25991;&#20214;&#22841;%20(5)\&#35838;&#20363;&#30740;&#31350;1\&#35848;&#35848;&#25945;&#24072;&#20570;&#30740;&#31350;.pp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../../../../&#25945;&#23398;&#24037;&#20316;/&#30740;&#31350;&#29983;&#25945;&#23398;/08&#26257;&#26399;06&#32423;&#25945;&#32946;&#30805;&#22763;/Teacher%20research%20and%20professional%20development2.pp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slide" Target="slide25.xml"/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2990" y="1637030"/>
            <a:ext cx="9827895" cy="2387600"/>
          </a:xfrm>
        </p:spPr>
        <p:txBody>
          <a:bodyPr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6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略谈英语阅读教学研究</a:t>
            </a:r>
            <a:br>
              <a:rPr lang="zh-CN" altLang="en-US" sz="6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</a:br>
            <a:endParaRPr lang="zh-CN" altLang="en-US" sz="6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46885" y="3549968"/>
            <a:ext cx="9144000" cy="1655762"/>
          </a:xfrm>
        </p:spPr>
        <p:txBody>
          <a:bodyPr>
            <a:normAutofit lnSpcReduction="20000"/>
          </a:bodyPr>
          <a:p>
            <a:endParaRPr lang="en-US" altLang="zh-CN" sz="3600"/>
          </a:p>
          <a:p>
            <a:r>
              <a:rPr lang="en-US" altLang="zh-CN" sz="3600"/>
              <a:t>2017.4.19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4330065" y="3754755"/>
            <a:ext cx="39782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南京师范大学  刘学惠</a:t>
            </a:r>
            <a:endParaRPr lang="zh-CN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420" y="241300"/>
            <a:ext cx="11962130" cy="5717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b="1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  </a:t>
            </a:r>
            <a:endParaRPr lang="zh-CN" altLang="en-US" sz="2400" b="1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latin typeface="新宋体" panose="02010609030101010101" charset="-122"/>
                <a:ea typeface="新宋体" panose="02010609030101010101" charset="-122"/>
              </a:rPr>
              <a:t>   </a:t>
            </a:r>
            <a:r>
              <a:rPr lang="zh-CN" altLang="en-US" sz="3200" b="1">
                <a:latin typeface="新宋体" panose="02010609030101010101" charset="-122"/>
                <a:ea typeface="新宋体" panose="02010609030101010101" charset="-122"/>
              </a:rPr>
              <a:t> </a:t>
            </a:r>
            <a:r>
              <a:rPr lang="en-US" altLang="zh-CN" sz="3200" b="1">
                <a:latin typeface="新宋体" panose="02010609030101010101" charset="-122"/>
                <a:ea typeface="新宋体" panose="02010609030101010101" charset="-122"/>
              </a:rPr>
              <a:t>Learning can be achieved through reading. ...To whatever extend, it is true that reading is learning, it is also true that reading is thinking.</a:t>
            </a:r>
            <a:endParaRPr lang="en-US" altLang="zh-CN" sz="3200" b="1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>
                <a:latin typeface="新宋体" panose="02010609030101010101" charset="-122"/>
                <a:ea typeface="新宋体" panose="02010609030101010101" charset="-122"/>
              </a:rPr>
              <a:t>   </a:t>
            </a:r>
            <a:r>
              <a:rPr lang="en-US" altLang="zh-CN" sz="3200" b="1">
                <a:latin typeface="新宋体" panose="02010609030101010101" charset="-122"/>
                <a:ea typeface="新宋体" panose="02010609030101010101" charset="-122"/>
              </a:rPr>
              <a:t>Listening</a:t>
            </a:r>
            <a:r>
              <a:rPr lang="zh-CN" altLang="en-US" sz="3200" b="1">
                <a:latin typeface="新宋体" panose="02010609030101010101" charset="-122"/>
                <a:ea typeface="新宋体" panose="02010609030101010101" charset="-122"/>
              </a:rPr>
              <a:t>（</a:t>
            </a:r>
            <a:r>
              <a:rPr lang="en-US" altLang="zh-CN" sz="3200" b="1">
                <a:latin typeface="新宋体" panose="02010609030101010101" charset="-122"/>
                <a:ea typeface="新宋体" panose="02010609030101010101" charset="-122"/>
              </a:rPr>
              <a:t>to lectures</a:t>
            </a:r>
            <a:r>
              <a:rPr lang="zh-CN" altLang="en-US" sz="3200" b="1">
                <a:latin typeface="新宋体" panose="02010609030101010101" charset="-122"/>
                <a:ea typeface="新宋体" panose="02010609030101010101" charset="-122"/>
              </a:rPr>
              <a:t>）</a:t>
            </a:r>
            <a:r>
              <a:rPr lang="en-US" altLang="zh-CN" sz="3200" b="1">
                <a:latin typeface="新宋体" panose="02010609030101010101" charset="-122"/>
                <a:ea typeface="新宋体" panose="02010609030101010101" charset="-122"/>
              </a:rPr>
              <a:t>is learning from a living teacher,while reaidng is learning from one who is not present to us except through what his writing.    </a:t>
            </a:r>
            <a:r>
              <a:rPr lang="en-US" altLang="zh-CN" sz="2400" b="1">
                <a:latin typeface="新宋体" panose="02010609030101010101" charset="-122"/>
                <a:ea typeface="新宋体" panose="02010609030101010101" charset="-122"/>
              </a:rPr>
              <a:t>             </a:t>
            </a:r>
            <a:r>
              <a:rPr lang="en-US" altLang="zh-CN" b="1">
                <a:latin typeface="新宋体" panose="02010609030101010101" charset="-122"/>
                <a:ea typeface="新宋体" panose="02010609030101010101" charset="-122"/>
              </a:rPr>
              <a:t> </a:t>
            </a:r>
            <a:endParaRPr lang="en-US" altLang="zh-CN" b="1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latin typeface="新宋体" panose="02010609030101010101" charset="-122"/>
                <a:ea typeface="新宋体" panose="02010609030101010101" charset="-122"/>
              </a:rPr>
              <a:t>                                           </a:t>
            </a:r>
            <a:endParaRPr lang="en-US" altLang="zh-CN" b="1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latin typeface="新宋体" panose="02010609030101010101" charset="-122"/>
                <a:ea typeface="新宋体" panose="02010609030101010101" charset="-122"/>
              </a:rPr>
              <a:t>                            </a:t>
            </a:r>
            <a:r>
              <a:rPr lang="en-US" altLang="zh-CN" sz="3600" b="1" i="1">
                <a:latin typeface="新宋体" panose="02010609030101010101" charset="-122"/>
                <a:ea typeface="新宋体" panose="02010609030101010101" charset="-122"/>
              </a:rPr>
              <a:t>How to read a book</a:t>
            </a:r>
            <a:r>
              <a:rPr lang="en-US" altLang="zh-CN" sz="2400" b="1" i="1">
                <a:latin typeface="新宋体" panose="02010609030101010101" charset="-122"/>
                <a:ea typeface="新宋体" panose="02010609030101010101" charset="-122"/>
              </a:rPr>
              <a:t> </a:t>
            </a:r>
            <a:r>
              <a:rPr lang="en-US" altLang="zh-CN" sz="2400" b="1">
                <a:latin typeface="新宋体" panose="02010609030101010101" charset="-122"/>
                <a:ea typeface="新宋体" panose="02010609030101010101" charset="-122"/>
              </a:rPr>
              <a:t>by M.J. Adler &amp; C.Doren</a:t>
            </a:r>
            <a:endParaRPr lang="en-US" altLang="zh-CN" sz="2400" b="1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新宋体" panose="02010609030101010101" charset="-122"/>
                <a:ea typeface="新宋体" panose="02010609030101010101" charset="-122"/>
                <a:sym typeface="+mn-ea"/>
              </a:rPr>
              <a:t>  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  </a:t>
            </a:r>
            <a:r>
              <a:rPr lang="en-US" altLang="zh-CN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英语阅读在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发展</a:t>
            </a:r>
            <a:r>
              <a:rPr lang="en-US" altLang="zh-CN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学生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核心</a:t>
            </a:r>
            <a:r>
              <a:rPr lang="en-US" altLang="zh-CN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素养方面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具有极为重要</a:t>
            </a:r>
            <a:r>
              <a:rPr lang="en-US" altLang="zh-CN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的作用。 </a:t>
            </a:r>
            <a:endParaRPr lang="en-US" altLang="zh-CN" sz="3200" b="1">
              <a:latin typeface="新宋体" panose="02010609030101010101" charset="-122"/>
              <a:ea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2164715" y="479425"/>
            <a:ext cx="8710295" cy="838200"/>
          </a:xfrm>
        </p:spPr>
        <p:txBody>
          <a:bodyPr vert="horz" wrap="square" lIns="91440" tIns="45720" rIns="91440" bIns="45720" anchor="ctr">
            <a:normAutofit/>
          </a:bodyPr>
          <a:p>
            <a:r>
              <a:rPr lang="en-US" altLang="zh-TW" sz="4000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PISA</a:t>
            </a:r>
            <a:r>
              <a:rPr lang="zh-CN" altLang="en-US" dirty="0">
                <a:solidFill>
                  <a:srgbClr val="FF0000"/>
                </a:solidFill>
              </a:rPr>
              <a:t>学生基础能力国际测评项目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ln>
            <a:solidFill>
              <a:srgbClr val="0000FF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>
            <a:normAutofit lnSpcReduction="20000"/>
          </a:bodyPr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400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4000" b="1" u="sng" dirty="0">
                <a:solidFill>
                  <a:srgbClr val="00B050"/>
                </a:solidFill>
              </a:rPr>
              <a:t>P</a:t>
            </a:r>
            <a:r>
              <a:rPr lang="en-US" altLang="zh-TW" sz="4000" dirty="0">
                <a:solidFill>
                  <a:srgbClr val="000000"/>
                </a:solidFill>
              </a:rPr>
              <a:t>rogramme for</a:t>
            </a:r>
            <a:endParaRPr lang="en-US" altLang="zh-TW" sz="4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4000" b="1" u="sng" dirty="0">
                <a:solidFill>
                  <a:srgbClr val="00B050"/>
                </a:solidFill>
              </a:rPr>
              <a:t>I</a:t>
            </a:r>
            <a:r>
              <a:rPr lang="en-US" altLang="zh-TW" sz="4000" dirty="0">
                <a:solidFill>
                  <a:srgbClr val="000000"/>
                </a:solidFill>
              </a:rPr>
              <a:t>nternational </a:t>
            </a:r>
            <a:endParaRPr lang="en-US" altLang="zh-TW" sz="4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4000" b="1" u="sng" dirty="0">
                <a:solidFill>
                  <a:srgbClr val="00B050"/>
                </a:solidFill>
              </a:rPr>
              <a:t>S</a:t>
            </a:r>
            <a:r>
              <a:rPr lang="en-US" altLang="zh-TW" sz="4000" dirty="0">
                <a:solidFill>
                  <a:srgbClr val="000000"/>
                </a:solidFill>
              </a:rPr>
              <a:t>tudent </a:t>
            </a:r>
            <a:endParaRPr lang="en-US" altLang="zh-TW" sz="4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4000" b="1" u="sng" dirty="0">
                <a:solidFill>
                  <a:srgbClr val="00B050"/>
                </a:solidFill>
              </a:rPr>
              <a:t>A</a:t>
            </a:r>
            <a:r>
              <a:rPr lang="en-US" altLang="zh-TW" sz="4000" dirty="0">
                <a:solidFill>
                  <a:srgbClr val="000000"/>
                </a:solidFill>
              </a:rPr>
              <a:t>ssessment</a:t>
            </a:r>
            <a:endParaRPr lang="en-US" altLang="zh-TW" sz="4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3600" b="1" dirty="0">
              <a:solidFill>
                <a:srgbClr val="000000"/>
              </a:solidFill>
              <a:ea typeface="標楷體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ea typeface="標楷體"/>
              </a:rPr>
              <a:t>  </a:t>
            </a:r>
            <a:r>
              <a:rPr lang="en-US" altLang="zh-C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TW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altLang="zh-TW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sz="4000" b="1" dirty="0">
              <a:solidFill>
                <a:schemeClr val="tx1"/>
              </a:solidFill>
              <a:latin typeface="Comic Sans MS" panose="030F0702030302020204" pitchFamily="66" charset="0"/>
              <a:ea typeface="標楷體"/>
            </a:endParaRPr>
          </a:p>
        </p:txBody>
      </p:sp>
      <p:sp>
        <p:nvSpPr>
          <p:cNvPr id="2" name="燕尾形箭头 1">
            <a:hlinkClick r:id="rId1" action="ppaction://hlinksldjump"/>
          </p:cNvPr>
          <p:cNvSpPr/>
          <p:nvPr/>
        </p:nvSpPr>
        <p:spPr>
          <a:xfrm>
            <a:off x="1630680" y="6103620"/>
            <a:ext cx="594360" cy="41148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3480" y="4290060"/>
            <a:ext cx="98145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该测评项目包含 </a:t>
            </a:r>
            <a:r>
              <a:rPr lang="zh-CN" altLang="en-US" sz="2800" b="1" dirty="0">
                <a:solidFill>
                  <a:srgbClr val="660033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阅读素养、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sym typeface="+mn-ea"/>
              </a:rPr>
              <a:t>数学素养、科学素养三个领域</a:t>
            </a:r>
            <a:r>
              <a:rPr lang="en-US" altLang="zh-CN" sz="2800" b="1" dirty="0">
                <a:latin typeface="新宋体" panose="02010609030101010101" charset="-122"/>
                <a:ea typeface="新宋体" panose="02010609030101010101" charset="-122"/>
                <a:sym typeface="+mn-ea"/>
              </a:rPr>
              <a:t>+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sym typeface="+mn-ea"/>
              </a:rPr>
              <a:t>解决问题的能力。</a:t>
            </a:r>
            <a:r>
              <a:rPr lang="en-US" altLang="zh-CN" sz="2800" dirty="0">
                <a:latin typeface="Comic Sans MS" panose="030F0702030302020204" pitchFamily="66" charset="0"/>
                <a:sym typeface="+mn-ea"/>
              </a:rPr>
              <a:t>  </a:t>
            </a:r>
            <a:endParaRPr lang="zh-CN" altLang="en-US" sz="2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charRg st="1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9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1">
                                            <p:txEl>
                                              <p:charRg st="39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6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charRg st="63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0970" y="71120"/>
            <a:ext cx="11261725" cy="7650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     </a:t>
            </a:r>
            <a:r>
              <a:rPr lang="zh-CN" altLang="en-US" sz="4000"/>
              <a:t>趋势之一：</a:t>
            </a:r>
            <a:r>
              <a:rPr lang="en-US" altLang="zh-CN" sz="4000"/>
              <a:t> </a:t>
            </a:r>
            <a:r>
              <a:rPr lang="zh-CN" altLang="en-US" sz="4000"/>
              <a:t>阅读素养</a:t>
            </a:r>
            <a:r>
              <a:rPr lang="en-US" altLang="zh-CN" sz="4000"/>
              <a:t>vs.</a:t>
            </a:r>
            <a:r>
              <a:rPr lang="zh-CN" altLang="en-US" sz="4000"/>
              <a:t>阅读能力</a:t>
            </a:r>
            <a:endParaRPr lang="zh-CN" altLang="en-US" sz="4000"/>
          </a:p>
          <a:p>
            <a:pPr>
              <a:lnSpc>
                <a:spcPct val="150000"/>
              </a:lnSpc>
            </a:pPr>
            <a:r>
              <a:rPr lang="zh-CN" altLang="en-US" sz="2400"/>
              <a:t>      阅读素养</a:t>
            </a: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Reading Literacy</a:t>
            </a:r>
            <a:r>
              <a:rPr lang="zh-CN" altLang="en-US" sz="2400">
                <a:sym typeface="+mn-ea"/>
              </a:rPr>
              <a:t>）</a:t>
            </a:r>
            <a:r>
              <a:rPr lang="zh-CN" altLang="en-US" sz="2400"/>
              <a:t>作为学生核心素养之一，在各种国际学业质量评价中均受到重视。经济合作与发展组织（</a:t>
            </a:r>
            <a:r>
              <a:rPr lang="en-US" altLang="zh-CN" sz="2400"/>
              <a:t>OECO</a:t>
            </a:r>
            <a:r>
              <a:rPr lang="zh-CN" altLang="en-US" sz="2400"/>
              <a:t>）实施的国际学生学业评价项目———  </a:t>
            </a:r>
            <a:r>
              <a:rPr lang="en-US" altLang="zh-CN" sz="2400"/>
              <a:t>PISA(Program for International Student Assessment)(国际学生评估项目</a:t>
            </a:r>
            <a:r>
              <a:rPr lang="zh-CN" altLang="en-US" sz="2400"/>
              <a:t>）指明：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阅读素养是学生为取得个人目标，形成个人知识和潜能及参与社会活动而理解、运用、反思和身心投入书面材料的能力</a:t>
            </a:r>
            <a:r>
              <a:rPr lang="zh-CN" altLang="en-US" sz="2400"/>
              <a:t>。</a:t>
            </a:r>
            <a:r>
              <a:rPr lang="en-US" altLang="zh-CN" sz="2400"/>
              <a:t>PISA </a:t>
            </a:r>
            <a:r>
              <a:rPr lang="zh-CN" altLang="en-US" sz="2400"/>
              <a:t>将其分为阅读理解表现和阅读习惯及策略两大部分进行测评。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国际阅读素养进展研究项目（</a:t>
            </a:r>
            <a:r>
              <a:rPr lang="zh-CN" altLang="en-US" sz="2400">
                <a:sym typeface="+mn-ea"/>
              </a:rPr>
              <a:t>PIRLS</a:t>
            </a:r>
            <a:r>
              <a:rPr lang="zh-CN" altLang="en-US" sz="2400"/>
              <a:t>）将阅读素养定义为 “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理解和运用社会所需要或个人认为有价值的书面语言形式的能力。年轻阅读者能够从各种文本中建构意义；他们通过阅读来学习、参与学校和日常生活中的阅读团体，享受阅读的快乐</a:t>
            </a:r>
            <a:r>
              <a:rPr lang="zh-CN" altLang="en-US" sz="2400"/>
              <a:t>”（IEA，2013）在PIRLS中上述诸方面分别通过测试和问卷方式加以评价。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88620" y="910590"/>
            <a:ext cx="102260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</a:t>
            </a:r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388620" y="528955"/>
            <a:ext cx="11078845" cy="54184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altLang="zh-CN"/>
              <a:t>    </a:t>
            </a:r>
            <a:r>
              <a:rPr lang="en-US" altLang="zh-CN" sz="3200"/>
              <a:t>   </a:t>
            </a:r>
            <a:r>
              <a:rPr lang="zh-CN" altLang="en-US" sz="3200"/>
              <a:t>理解阅读素养不仅包含阅读能力，而且还包括阅读目的、阅读行为和阅读情感。</a:t>
            </a:r>
            <a:endParaRPr lang="zh-CN" altLang="en-US" sz="3200"/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3200"/>
              <a:t>      国际阅读评价（如</a:t>
            </a:r>
            <a:r>
              <a:rPr lang="en-US" altLang="zh-CN" sz="3200"/>
              <a:t>PISA</a:t>
            </a:r>
            <a:r>
              <a:rPr lang="zh-CN" altLang="en-US" sz="3200"/>
              <a:t>）将阅读的动机、行为和态度、阅读的习惯和策略等归入“阅读投入”（reading engagement）范畴。 其其指标有：阅读时间、阅读兴趣、阅读材料的多样性、阅读活动的多样性等。</a:t>
            </a:r>
            <a:endParaRPr lang="zh-CN" altLang="en-US" sz="3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       我国学者将外语阅读素养理解为外语阅读能力加外语</a:t>
            </a:r>
            <a:r>
              <a:rPr lang="zh-CN" altLang="en-US" sz="3200" b="1" u="sng"/>
              <a:t>阅读品格</a:t>
            </a:r>
            <a:r>
              <a:rPr lang="zh-CN" altLang="en-US" sz="3200"/>
              <a:t>，并提出其构成模式（王蔷、敖娜仁图雅，2015）。</a:t>
            </a:r>
            <a:endParaRPr lang="zh-CN" altLang="en-US" sz="3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    </a:t>
            </a:r>
            <a:endParaRPr lang="zh-CN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2758440" y="31433"/>
            <a:ext cx="7010400" cy="838200"/>
          </a:xfrm>
        </p:spPr>
        <p:txBody>
          <a:bodyPr vert="horz" wrap="square" lIns="91440" tIns="45720" rIns="91440" bIns="45720" anchor="ctr"/>
          <a:p>
            <a:r>
              <a:rPr lang="zh-CN" altLang="en-US" dirty="0">
                <a:solidFill>
                  <a:srgbClr val="FF0000"/>
                </a:solidFill>
              </a:rPr>
              <a:t>阅读素养</a:t>
            </a:r>
            <a:endParaRPr lang="en-US" altLang="zh-CN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864870" y="1460500"/>
            <a:ext cx="9239250" cy="4572000"/>
          </a:xfrm>
        </p:spPr>
        <p:txBody>
          <a:bodyPr vert="horz" wrap="square" lIns="91440" tIns="45720" rIns="91440" bIns="45720" anchor="t">
            <a:normAutofit lnSpcReduction="10000"/>
          </a:bodyPr>
          <a:p>
            <a:pPr>
              <a:lnSpc>
                <a:spcPct val="150000"/>
              </a:lnSpc>
              <a:buNone/>
            </a:pPr>
            <a:r>
              <a:rPr lang="zh-CN" altLang="en-US" dirty="0"/>
              <a:t>            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31115"/>
            <a:ext cx="8092440" cy="7068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8640" y="334645"/>
            <a:ext cx="822960" cy="6461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/>
              <a:t>中国中小学英语阅读素养发展目标理论框架</a:t>
            </a:r>
            <a:endParaRPr lang="zh-CN" altLang="en-US" sz="2400"/>
          </a:p>
          <a:p>
            <a:r>
              <a:rPr lang="zh-CN" altLang="en-US"/>
              <a:t>                                                                          王蔷</a:t>
            </a:r>
            <a:r>
              <a:rPr lang="en-US" altLang="zh-CN"/>
              <a:t>2016</a:t>
            </a:r>
            <a:endParaRPr lang="en-US" altLang="zh-CN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4620"/>
            <a:ext cx="10515600" cy="1325563"/>
          </a:xfrm>
        </p:spPr>
        <p:txBody>
          <a:bodyPr/>
          <a:p>
            <a:r>
              <a:rPr lang="en-US" altLang="zh-CN"/>
              <a:t>           </a:t>
            </a:r>
            <a:r>
              <a:rPr lang="zh-CN" altLang="en-US" sz="3600" b="1"/>
              <a:t>以培养阅读素养为阅读教学的目标</a:t>
            </a:r>
            <a:endParaRPr lang="zh-CN" altLang="en-US" sz="36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2531" name="内容占位符 2"/>
          <p:cNvSpPr>
            <a:spLocks noGrp="1"/>
          </p:cNvSpPr>
          <p:nvPr/>
        </p:nvSpPr>
        <p:spPr>
          <a:xfrm>
            <a:off x="681990" y="1200150"/>
            <a:ext cx="10507980" cy="47161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dirty="0"/>
              <a:t>                </a:t>
            </a:r>
            <a:r>
              <a:rPr lang="zh-CN" altLang="en-US" sz="3200" dirty="0"/>
              <a:t>以阅读素养为目标的阅读教学将超越一般阅读理解力的培养，使阅读不仅仅停留在消极被动的文本字面理解，而强调 </a:t>
            </a:r>
            <a:r>
              <a:rPr lang="en-US" altLang="zh-CN" sz="3200" dirty="0"/>
              <a:t>1.</a:t>
            </a:r>
            <a:r>
              <a:rPr lang="zh-CN" altLang="en-US" sz="3200" dirty="0"/>
              <a:t>读者为了某种目的而阅读</a:t>
            </a:r>
            <a:r>
              <a:rPr lang="en-US" altLang="zh-CN" sz="3200" dirty="0"/>
              <a:t>——</a:t>
            </a:r>
            <a:r>
              <a:rPr lang="zh-CN" altLang="en-US" sz="3200" dirty="0"/>
              <a:t>不论是为个人需求还是为社会参与、不论是为学习还是为工作；</a:t>
            </a:r>
            <a:r>
              <a:rPr lang="en-US" altLang="zh-CN" sz="3200" dirty="0"/>
              <a:t>2.</a:t>
            </a:r>
            <a:r>
              <a:rPr lang="zh-CN" altLang="en-US" sz="3200" dirty="0"/>
              <a:t>强调对文字信息的主动理解、使用和反思，读者通过积极主动的思考和与文本的互动获取意义；</a:t>
            </a:r>
            <a:r>
              <a:rPr lang="en-US" altLang="zh-CN" sz="3200" dirty="0"/>
              <a:t>3. </a:t>
            </a:r>
            <a:r>
              <a:rPr lang="zh-CN" altLang="en-US" sz="3200" dirty="0"/>
              <a:t>重视阅读过程的认知与情感体验。</a:t>
            </a:r>
            <a:endParaRPr lang="zh-CN" altLang="en-US" sz="3200" dirty="0"/>
          </a:p>
        </p:txBody>
      </p:sp>
      <p:sp>
        <p:nvSpPr>
          <p:cNvPr id="4" name="燕尾形箭头 3">
            <a:hlinkClick r:id="rId1" action="ppaction://hlinksldjump"/>
          </p:cNvPr>
          <p:cNvSpPr/>
          <p:nvPr/>
        </p:nvSpPr>
        <p:spPr>
          <a:xfrm>
            <a:off x="1417320" y="6210300"/>
            <a:ext cx="701040" cy="53340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253490"/>
            <a:ext cx="10530840" cy="4351655"/>
          </a:xfrm>
        </p:spPr>
        <p:txBody>
          <a:bodyPr>
            <a:normAutofit fontScale="90000" lnSpcReduction="20000"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/>
              <a:t>      </a:t>
            </a:r>
            <a:r>
              <a:rPr lang="zh-CN" altLang="en-US" sz="3200"/>
              <a:t>分级阅读（</a:t>
            </a:r>
            <a:r>
              <a:rPr lang="en-US" altLang="zh-CN" sz="3200"/>
              <a:t>leveled reading</a:t>
            </a:r>
            <a:r>
              <a:rPr lang="zh-CN" altLang="en-US" sz="3200"/>
              <a:t>）是国际阅读教育的通行做法。如欧美国家常见的有：年级分级体系（</a:t>
            </a:r>
            <a:r>
              <a:rPr lang="en-US" altLang="zh-CN" sz="3200"/>
              <a:t>Grade Level Equivalence)</a:t>
            </a:r>
            <a:r>
              <a:rPr lang="zh-CN" altLang="en-US" sz="3200"/>
              <a:t>；指导性阅读分级体系（</a:t>
            </a:r>
            <a:r>
              <a:rPr lang="en-US" altLang="zh-CN" sz="3200"/>
              <a:t>Developmental Reading Levels</a:t>
            </a:r>
            <a:r>
              <a:rPr lang="zh-CN" altLang="en-US" sz="3200"/>
              <a:t>）；发展性评估分级体系（</a:t>
            </a:r>
            <a:r>
              <a:rPr lang="en-US" altLang="zh-CN" sz="3200"/>
              <a:t>Developmental Reading Assessment Levels</a:t>
            </a:r>
            <a:r>
              <a:rPr lang="zh-CN" altLang="en-US" sz="3200"/>
              <a:t>）和蓝思分级体系（</a:t>
            </a:r>
            <a:r>
              <a:rPr lang="en-US" altLang="zh-CN" sz="3200"/>
              <a:t>Lexile Levels</a:t>
            </a:r>
            <a:r>
              <a:rPr lang="zh-CN" altLang="en-US" sz="3200"/>
              <a:t>）</a:t>
            </a:r>
            <a:endParaRPr lang="zh-CN" altLang="en-US" sz="320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3200"/>
              <a:t>        我国</a:t>
            </a:r>
            <a:r>
              <a:rPr lang="en-US" altLang="zh-CN" sz="3200"/>
              <a:t>2011</a:t>
            </a:r>
            <a:r>
              <a:rPr lang="zh-CN" altLang="en-US" sz="3200"/>
              <a:t>年开始研制英语阅读分级体系，于</a:t>
            </a:r>
            <a:r>
              <a:rPr lang="en-US" altLang="zh-CN" sz="3200"/>
              <a:t>2016</a:t>
            </a:r>
            <a:r>
              <a:rPr lang="zh-CN" altLang="en-US" sz="3200"/>
              <a:t>年完成并发布《中国中小学生英语阅读分级标准》。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2992755" y="234315"/>
            <a:ext cx="59759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趋势之二：分级阅读</a:t>
            </a:r>
            <a:endParaRPr lang="zh-CN" altLang="en-US"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315" y="-113665"/>
            <a:ext cx="5668010" cy="70853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4935"/>
            <a:ext cx="10881995" cy="4792345"/>
          </a:xfrm>
        </p:spPr>
        <p:txBody>
          <a:bodyPr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3200"/>
              <a:t>         </a:t>
            </a:r>
            <a:r>
              <a:rPr lang="zh-CN" altLang="en-US" sz="3200"/>
              <a:t>英语分级阅读是指按不同年龄段少年儿童身心发展的特点和认知、思维水平，并根据语言学习规律选择</a:t>
            </a:r>
            <a:r>
              <a:rPr lang="zh-CN" altLang="en-US" sz="3200">
                <a:solidFill>
                  <a:schemeClr val="tx1"/>
                </a:solidFill>
              </a:rPr>
              <a:t>阶梯式英语读物，对此推动和促进青少年阅读能力、阅读习惯以及品格与价值观的发展，使他们在体验阅读乐趣的过程中同时掌握阅读的方法</a:t>
            </a:r>
            <a:r>
              <a:rPr lang="zh-CN" altLang="en-US" sz="3200"/>
              <a:t>。</a:t>
            </a:r>
            <a:endParaRPr lang="zh-CN" altLang="en-US" sz="3200"/>
          </a:p>
          <a:p>
            <a:pPr marL="0" indent="0">
              <a:lnSpc>
                <a:spcPct val="130000"/>
              </a:lnSpc>
              <a:spcAft>
                <a:spcPts val="0"/>
              </a:spcAft>
              <a:buNone/>
            </a:pPr>
            <a:r>
              <a:rPr lang="zh-CN" altLang="en-US" sz="3200"/>
              <a:t>                                              </a:t>
            </a:r>
            <a:r>
              <a:rPr lang="zh-CN" altLang="en-US" sz="2400"/>
              <a:t>《中国中小学生英语阅读分级标准》</a:t>
            </a:r>
            <a:endParaRPr lang="zh-CN" altLang="en-US" sz="240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781675" y="2013585"/>
            <a:ext cx="5400040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177290" y="2686685"/>
            <a:ext cx="3977005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126345" y="2671445"/>
            <a:ext cx="1040130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005320" y="3925570"/>
            <a:ext cx="4222115" cy="31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2585" y="365125"/>
            <a:ext cx="11864975" cy="5739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82975" y="130810"/>
            <a:ext cx="10543540" cy="1325880"/>
          </a:xfrm>
        </p:spPr>
        <p:txBody>
          <a:bodyPr/>
          <a:p>
            <a:r>
              <a:rPr lang="zh-CN" altLang="en-US"/>
              <a:t>内容要点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135" y="1456690"/>
            <a:ext cx="10912475" cy="608012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1.阅读教学研究的热点与趋势</a:t>
            </a:r>
            <a:endParaRPr lang="zh-CN" altLang="en-US" sz="320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2.适用于教学实践者的研究类型</a:t>
            </a:r>
            <a:endParaRPr lang="zh-CN" altLang="en-US" sz="320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3.阅读教学实践研究的选题与设计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395" y="117475"/>
            <a:ext cx="11607800" cy="6932930"/>
          </a:xfrm>
        </p:spPr>
        <p:txBody>
          <a:bodyPr>
            <a:normAutofit fontScale="90000" lnSpcReduction="10000"/>
          </a:bodyPr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b="1"/>
              <a:t>阅读萌芽期 (Early Emergent Readers)</a:t>
            </a:r>
            <a:r>
              <a:rPr lang="zh-CN" altLang="en-US"/>
              <a:t>： 该时期的阅读者大致处于可以阅读难度从A到D读物的阶段。这个时期的读者刚接触到印刷品的概念，知道从左向右阅读，了解字母和基础的拼读知识，可以处理两个音节的单词。</a:t>
            </a:r>
            <a:endParaRPr lang="zh-CN" altLang="en-US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b="1"/>
              <a:t>阅读早期 (Emergent Readers</a:t>
            </a:r>
            <a:r>
              <a:rPr lang="zh-CN" altLang="en-US"/>
              <a:t>)：此时的阅读者大致处于可以阅读难度从E到F读物的阶段。这时读者已经可以识别多个高频词，可以阅读多种文体的读物。阅读的过程成为一个自然的过程，不需要指读。</a:t>
            </a:r>
            <a:endParaRPr lang="zh-CN" altLang="en-US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b="1"/>
              <a:t>阅读发展期 (Developing Readers)</a:t>
            </a:r>
            <a:r>
              <a:rPr lang="zh-CN" altLang="en-US"/>
              <a:t>：该时期的阅读者大致处于可以阅读难度从G到M读物的阶段。读者可以看不同文体的文章，形成了个人的阅读偏好和习惯，可以理解和处理文章复杂的情节和结构。</a:t>
            </a:r>
            <a:endParaRPr lang="zh-CN" altLang="en-US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b="1"/>
              <a:t>独立阅读早期 (Early Independent Readers)</a:t>
            </a:r>
            <a:r>
              <a:rPr lang="zh-CN" altLang="en-US"/>
              <a:t>：这时期的阅读者大致处于可以阅读难度从N到P读物的阶段。读者可以阅读所有文体的文章，甚至是一些不常见的文体，可以自动在大脑中处理不认识的词，可以阅读复杂的句子和处理复杂的文章结构。所有这些阅读的过程都是下意识自动完成的。</a:t>
            </a:r>
            <a:endParaRPr lang="zh-CN" altLang="en-US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b="1"/>
              <a:t>独立阅读发展期 (Developing Independent Readers</a:t>
            </a:r>
            <a:r>
              <a:rPr lang="zh-CN" altLang="en-US"/>
              <a:t>)：该时期的阅读者大致处于可以阅读难度从Q到S读物的阶段。读者可阅读主题更复杂的读物，可阅读几乎没有图片的纯文本读物，在阅读中可以处理偶尔出现的、母语之外的词汇和语言。</a:t>
            </a:r>
            <a:endParaRPr lang="zh-CN" altLang="en-US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b="1"/>
              <a:t>独立阅读期 (Independent Readers)：</a:t>
            </a:r>
            <a:r>
              <a:rPr lang="zh-CN" altLang="en-US"/>
              <a:t>此时阅读者大致处于可以阅读难度从T到Z读物的阶段。读者可独立阅读非常长的读物，领悟读物中的批判性含义，并可以理解高难度词汇。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275" y="421640"/>
            <a:ext cx="10515600" cy="892175"/>
          </a:xfrm>
        </p:spPr>
        <p:txBody>
          <a:bodyPr/>
          <a:p>
            <a:r>
              <a:rPr lang="en-US" altLang="zh-CN"/>
              <a:t>             </a:t>
            </a:r>
            <a:r>
              <a:rPr lang="zh-CN" altLang="en-US"/>
              <a:t>学习英语阅读的渐进过程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0885" y="1538605"/>
            <a:ext cx="10515600" cy="4351655"/>
          </a:xfrm>
        </p:spPr>
        <p:txBody>
          <a:bodyPr>
            <a:normAutofit lnSpcReduction="10000"/>
          </a:bodyPr>
          <a:p>
            <a:pPr>
              <a:lnSpc>
                <a:spcPct val="150000"/>
              </a:lnSpc>
            </a:pPr>
            <a:r>
              <a:rPr lang="en-US" altLang="zh-CN"/>
              <a:t>      </a:t>
            </a:r>
            <a:r>
              <a:rPr lang="zh-CN" altLang="en-US" sz="3200"/>
              <a:t>学会英语阅读是一个渐进的过程：初始阶段学习对英语字词的拼读与认读（自然拼读）；从单个语句的朗读、连续句子的朗读，形成阅读流程性（</a:t>
            </a:r>
            <a:r>
              <a:rPr lang="en-US" altLang="zh-CN" sz="3200">
                <a:sym typeface="+mn-ea"/>
              </a:rPr>
              <a:t>oral reading fluency /ORF</a:t>
            </a:r>
            <a:r>
              <a:rPr lang="zh-CN" altLang="en-US" sz="3200">
                <a:sym typeface="+mn-ea"/>
              </a:rPr>
              <a:t>），再</a:t>
            </a:r>
            <a:r>
              <a:rPr lang="zh-CN" altLang="en-US" sz="3200"/>
              <a:t>学会连贯语篇的默读；从阅读简短语篇逐步学会阅读较长和语言更丰富的语篇。</a:t>
            </a:r>
            <a:endParaRPr lang="zh-CN" alt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2350" y="212090"/>
            <a:ext cx="10515600" cy="1325563"/>
          </a:xfrm>
        </p:spPr>
        <p:txBody>
          <a:bodyPr/>
          <a:p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《中国中小学生英语阅读分级标准》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4510" y="1376045"/>
            <a:ext cx="11142980" cy="4596130"/>
          </a:xfrm>
        </p:spPr>
        <p:txBody>
          <a:bodyPr>
            <a:normAutofit lnSpcReduction="20000"/>
          </a:bodyPr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800">
                <a:sym typeface="+mn-ea"/>
              </a:rPr>
              <a:t>一、学生阅读素养分级：</a:t>
            </a:r>
            <a:endParaRPr lang="zh-CN" altLang="en-US" sz="280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800">
                <a:sym typeface="+mn-ea"/>
              </a:rPr>
              <a:t>   《标准》对中小学上阅读素养发展的分级是：三阶和九段，即：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zh-CN" altLang="en-US" sz="2800"/>
              <a:t>      </a:t>
            </a:r>
            <a:r>
              <a:rPr lang="zh-CN" altLang="en-US" sz="2800">
                <a:sym typeface="+mn-ea"/>
              </a:rPr>
              <a:t>第一台阶（起步）：起步一段、起步二段、起步三段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      第二台阶（进阶）：进阶一段、进阶二段、进阶三段</a:t>
            </a:r>
            <a:endParaRPr lang="zh-CN" altLang="en-US" sz="2800"/>
          </a:p>
          <a:p>
            <a:pPr marL="0" indent="0">
              <a:buNone/>
            </a:pPr>
            <a:r>
              <a:rPr lang="zh-CN" altLang="en-US" sz="2800">
                <a:sym typeface="+mn-ea"/>
              </a:rPr>
              <a:t>      第三台阶（精进）：精进一段、精进二段、精进三段</a:t>
            </a:r>
            <a:endParaRPr lang="zh-CN" altLang="en-US" sz="280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zh-CN" altLang="en-US" sz="280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800"/>
              <a:t>二、读物分级</a:t>
            </a:r>
            <a:endParaRPr lang="zh-CN" altLang="en-US" sz="280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800">
                <a:sym typeface="+mn-ea"/>
              </a:rPr>
              <a:t>    《标准》根据语言及内容特点，将中小学生的英语读物分为</a:t>
            </a:r>
            <a:r>
              <a:rPr lang="en-US" altLang="zh-CN" sz="2800">
                <a:sym typeface="+mn-ea"/>
              </a:rPr>
              <a:t>20</a:t>
            </a:r>
            <a:r>
              <a:rPr lang="zh-CN" altLang="en-US" sz="2800">
                <a:sym typeface="+mn-ea"/>
              </a:rPr>
              <a:t>级别。</a:t>
            </a:r>
            <a:endParaRPr lang="zh-CN" altLang="en-US" sz="2800">
              <a:sym typeface="+mn-ea"/>
            </a:endParaRPr>
          </a:p>
          <a:p>
            <a:pPr marL="0" indent="0">
              <a:buNone/>
            </a:pPr>
            <a:r>
              <a:rPr lang="zh-CN" altLang="en-US" sz="2800"/>
              <a:t>     </a:t>
            </a:r>
            <a:endParaRPr lang="zh-CN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表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8730" y="-46990"/>
            <a:ext cx="5387340" cy="7167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92425" y="171450"/>
            <a:ext cx="548640" cy="6731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 b="1"/>
              <a:t>阅读素养发展阶段与学校年级与读物级别的对应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9445" y="1400175"/>
            <a:ext cx="10515600" cy="4351338"/>
          </a:xfrm>
        </p:spPr>
        <p:txBody>
          <a:bodyPr/>
          <a:p>
            <a:r>
              <a:rPr lang="zh-CN" altLang="en-US" sz="3200"/>
              <a:t>《标准》中各级别描述的构成要件：</a:t>
            </a:r>
            <a:endParaRPr lang="zh-CN" altLang="en-US" sz="32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    </a:t>
            </a:r>
            <a:r>
              <a:rPr lang="en-US" altLang="zh-CN" sz="3200"/>
              <a:t>1. </a:t>
            </a:r>
            <a:r>
              <a:rPr lang="zh-CN" altLang="en-US" sz="3200"/>
              <a:t>读者能力概况</a:t>
            </a:r>
            <a:endParaRPr lang="zh-CN" altLang="en-US" sz="32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    </a:t>
            </a:r>
            <a:r>
              <a:rPr lang="en-US" altLang="zh-CN" sz="3200"/>
              <a:t>2. </a:t>
            </a:r>
            <a:r>
              <a:rPr lang="zh-CN" altLang="en-US" sz="3200"/>
              <a:t>读者阅读素养发展目标</a:t>
            </a:r>
            <a:endParaRPr lang="zh-CN" altLang="en-US" sz="32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    </a:t>
            </a:r>
            <a:r>
              <a:rPr lang="en-US" altLang="zh-CN" sz="3200"/>
              <a:t>3. </a:t>
            </a:r>
            <a:r>
              <a:rPr lang="zh-CN" altLang="en-US" sz="3200"/>
              <a:t>相应读物的特征描述</a:t>
            </a:r>
            <a:endParaRPr lang="zh-CN" altLang="en-US" sz="3200"/>
          </a:p>
        </p:txBody>
      </p:sp>
      <p:sp>
        <p:nvSpPr>
          <p:cNvPr id="5" name="燕尾形箭头 4">
            <a:hlinkClick r:id="rId1" action="ppaction://hlinksldjump"/>
          </p:cNvPr>
          <p:cNvSpPr/>
          <p:nvPr/>
        </p:nvSpPr>
        <p:spPr>
          <a:xfrm>
            <a:off x="1554480" y="5890260"/>
            <a:ext cx="640080" cy="44196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0120" y="104140"/>
            <a:ext cx="97999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趋势之三：阅读资源的开发和自主阅读的推进</a:t>
            </a:r>
            <a:endParaRPr lang="zh-CN" altLang="en-US" sz="3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7955" y="744220"/>
            <a:ext cx="8519160" cy="6389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9235" y="86995"/>
            <a:ext cx="10774680" cy="1992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/>
              <a:t>       </a:t>
            </a:r>
            <a:r>
              <a:rPr lang="en-US" altLang="zh-CN" sz="3200"/>
              <a:t> </a:t>
            </a:r>
            <a:r>
              <a:rPr lang="zh-CN" altLang="en-US" sz="3200"/>
              <a:t>关于“自主阅读”</a:t>
            </a:r>
            <a:endParaRPr lang="zh-CN" altLang="en-US" sz="3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自主阅读是“不依赖教师”的阅读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。这意味着学生要对阅读做出自主决策——决定是否要读、读什么、读多少、以何种方式读等等；还要学会自我管理和自我评价——阅读进度如何、读懂多少、学到什么。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235" y="2337435"/>
            <a:ext cx="11673205" cy="2285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/>
              <a:t>    2</a:t>
            </a:r>
            <a:r>
              <a:rPr lang="zh-CN" altLang="en-US" sz="2400"/>
              <a:t>）</a:t>
            </a:r>
            <a:r>
              <a:rPr lang="zh-CN" altLang="en-US" sz="2400">
                <a:solidFill>
                  <a:srgbClr val="FF0000"/>
                </a:solidFill>
              </a:rPr>
              <a:t>自主阅读是“不基于统一教材”的阅读</a:t>
            </a:r>
            <a:r>
              <a:rPr lang="zh-CN" altLang="en-US" sz="2400"/>
              <a:t>。  英语课本所提供的阅读量有限，阅读输入的品质和数量都存在问题，依赖课本无法真正培养学生英语阅读的兴趣和能力（王蔷 2015）。在课本之外，学生可接触内容更丰富、篇幅和体裁更多样化、语言难度更合适个人的读物，这有利于提高学生阅读兴趣和增加阅读投入，有利于发展阅读素养。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29235" y="4463415"/>
            <a:ext cx="11407775" cy="1991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/>
              <a:t>   3</a:t>
            </a:r>
            <a:r>
              <a:rPr lang="zh-CN" altLang="en-US" sz="2400"/>
              <a:t>）</a:t>
            </a:r>
            <a:r>
              <a:rPr lang="zh-CN" altLang="en-US" sz="2400">
                <a:solidFill>
                  <a:srgbClr val="FF0000"/>
                </a:solidFill>
              </a:rPr>
              <a:t>自主阅读是一种个性化的阅读</a:t>
            </a:r>
            <a:r>
              <a:rPr lang="zh-CN" altLang="en-US" sz="2400"/>
              <a:t>    即学生按自己的方式进行阅读，而不是按程式化的课堂活动进行阅读。学生根据个人兴趣进行的个性化阅读通常是持续性的，是一种进入高度投入状态的阅读。</a:t>
            </a:r>
            <a:endParaRPr lang="zh-CN" altLang="en-US" sz="2400"/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/>
              <a:t>                       </a:t>
            </a:r>
            <a:r>
              <a:rPr lang="zh-CN" altLang="en-US" sz="2000">
                <a:sym typeface="+mn-ea"/>
              </a:rPr>
              <a:t>（刘学惠 ，以核心素养为导向，推进英语自主阅读，《江苏教育》</a:t>
            </a:r>
            <a:r>
              <a:rPr lang="en-US" altLang="zh-CN" sz="2000">
                <a:sym typeface="+mn-ea"/>
              </a:rPr>
              <a:t>2016.9</a:t>
            </a:r>
            <a:r>
              <a:rPr lang="zh-CN" altLang="en-US" sz="2000">
                <a:sym typeface="+mn-ea"/>
              </a:rPr>
              <a:t>）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2305" y="1098550"/>
            <a:ext cx="1059180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>
                <a:latin typeface="新宋体" panose="02010609030101010101" charset="-122"/>
                <a:ea typeface="新宋体" panose="02010609030101010101" charset="-122"/>
              </a:rPr>
              <a:t>     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</a:rPr>
              <a:t>综上所述，英语自主阅读是学生出于个人兴趣与真实需求而进行的、不以考试做题为目的、不依赖教师和课本的阅读，以持续的默读为主要形态；重在理解英文文本的内容，获取信息，更有建构意义、享受乐趣和提升思维品质；同时也处理语言问题和附带学习语言知识和技能。</a:t>
            </a:r>
            <a:endParaRPr lang="zh-CN" altLang="en-US" sz="320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2315" y="5219700"/>
            <a:ext cx="758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（刘学惠 </a:t>
            </a:r>
            <a:r>
              <a:rPr lang="en-US" altLang="zh-CN"/>
              <a:t>2016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0680" y="1262380"/>
            <a:ext cx="11155045" cy="3444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/>
          </a:p>
          <a:p>
            <a:r>
              <a:rPr lang="en-US" altLang="zh-CN" sz="2400" b="1">
                <a:sym typeface="+mn-ea"/>
              </a:rPr>
              <a:t>1.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确立发展阅读素养作为教学目标</a:t>
            </a:r>
            <a:endParaRPr lang="zh-CN" altLang="en-US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2. 提供丰富的英语分级读物资源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3. </a:t>
            </a:r>
            <a:r>
              <a:rPr lang="zh-CN" altLang="en-US" sz="2800"/>
              <a:t>倡导合作型的英语自主阅读方式</a:t>
            </a:r>
            <a:endParaRPr lang="zh-CN" altLang="en-US" sz="2800"/>
          </a:p>
          <a:p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4. 指导学生英语自主阅读的行为与方法</a:t>
            </a:r>
            <a:endParaRPr lang="zh-CN" altLang="en-US" sz="280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6090" y="424180"/>
            <a:ext cx="6937375" cy="64008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2">
                    <a:lumMod val="60000"/>
                    <a:lumOff val="40000"/>
                  </a:schemeClr>
                </a:solidFill>
              </a:rPr>
              <a:t>推进英语自主阅读的举措</a:t>
            </a:r>
            <a:endParaRPr lang="zh-CN" altLang="en-US" sz="3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94120" y="5166360"/>
            <a:ext cx="21259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（刘学惠 《</a:t>
            </a:r>
            <a:r>
              <a:rPr lang="en-US" altLang="zh-CN">
                <a:sym typeface="+mn-ea"/>
              </a:rPr>
              <a:t>2016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4" name="右箭头 3">
            <a:hlinkClick r:id="rId1" action="ppaction://hlinksldjump"/>
          </p:cNvPr>
          <p:cNvSpPr/>
          <p:nvPr/>
        </p:nvSpPr>
        <p:spPr>
          <a:xfrm>
            <a:off x="1447800" y="6118860"/>
            <a:ext cx="488950" cy="3048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3793"/>
          <p:cNvSpPr>
            <a:spLocks noGrp="1"/>
          </p:cNvSpPr>
          <p:nvPr>
            <p:ph type="title"/>
          </p:nvPr>
        </p:nvSpPr>
        <p:spPr>
          <a:xfrm>
            <a:off x="1335405" y="1475105"/>
            <a:ext cx="8559800" cy="1437005"/>
          </a:xfrm>
        </p:spPr>
        <p:txBody>
          <a:bodyPr anchor="ctr">
            <a:normAutofit fontScale="90000"/>
          </a:bodyPr>
          <a:p>
            <a:pPr>
              <a:lnSpc>
                <a:spcPct val="120000"/>
              </a:lnSpc>
            </a:pPr>
            <a:br>
              <a:rPr lang="en-US" altLang="x-none" sz="4000" b="1" dirty="0"/>
            </a:br>
            <a:r>
              <a:rPr lang="zh-CN" altLang="en-US" sz="3600" b="1" dirty="0"/>
              <a:t>    </a:t>
            </a:r>
            <a:r>
              <a:rPr lang="en-US" altLang="zh-CN" sz="4800" b="1" dirty="0"/>
              <a:t>2.  </a:t>
            </a:r>
            <a:r>
              <a:rPr lang="zh-CN" altLang="en-US" sz="4800" b="1" dirty="0"/>
              <a:t>适用于教学实践者的研究类型</a:t>
            </a:r>
            <a:endParaRPr lang="zh-CN" altLang="en-US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90" y="2150745"/>
            <a:ext cx="10543540" cy="1325880"/>
          </a:xfrm>
        </p:spPr>
        <p:txBody>
          <a:bodyPr>
            <a:noAutofit/>
          </a:bodyPr>
          <a:p>
            <a:r>
              <a:rPr lang="en-US" altLang="zh-CN" sz="4800">
                <a:sym typeface="+mn-ea"/>
              </a:rPr>
              <a:t>   </a:t>
            </a:r>
            <a:r>
              <a:rPr lang="zh-CN" altLang="en-US" sz="4800">
                <a:sym typeface="+mn-ea"/>
              </a:rPr>
              <a:t>1.阅读教学研究的当前背景与趋势</a:t>
            </a:r>
            <a:br>
              <a:rPr lang="zh-CN" altLang="en-US" sz="4800"/>
            </a:br>
            <a:endParaRPr lang="zh-CN" alt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3793"/>
          <p:cNvSpPr>
            <a:spLocks noGrp="1"/>
          </p:cNvSpPr>
          <p:nvPr>
            <p:ph type="title"/>
          </p:nvPr>
        </p:nvSpPr>
        <p:spPr>
          <a:xfrm>
            <a:off x="869315" y="26670"/>
            <a:ext cx="10060305" cy="1437005"/>
          </a:xfrm>
        </p:spPr>
        <p:txBody>
          <a:bodyPr anchor="ctr">
            <a:normAutofit fontScale="90000"/>
          </a:bodyPr>
          <a:p>
            <a:pPr>
              <a:lnSpc>
                <a:spcPct val="120000"/>
              </a:lnSpc>
            </a:pPr>
            <a:br>
              <a:rPr lang="en-US" altLang="x-none" sz="4000" b="1" dirty="0"/>
            </a:br>
            <a:r>
              <a:rPr lang="zh-CN" altLang="en-US" sz="3600" b="1" dirty="0"/>
              <a:t> 教师研究</a:t>
            </a:r>
            <a:r>
              <a:rPr lang="en-US" altLang="zh-CN" sz="3600" b="1" dirty="0"/>
              <a:t>——</a:t>
            </a:r>
            <a:r>
              <a:rPr lang="zh-CN" altLang="en-US" sz="3600" b="1" dirty="0"/>
              <a:t>教学实践者的研究 （广义行动研究）</a:t>
            </a:r>
            <a:endParaRPr lang="en-US" altLang="zh-CN" sz="3600" b="1" dirty="0"/>
          </a:p>
        </p:txBody>
      </p:sp>
      <p:sp>
        <p:nvSpPr>
          <p:cNvPr id="38914" name="文本占位符 33794"/>
          <p:cNvSpPr>
            <a:spLocks noGrp="1"/>
          </p:cNvSpPr>
          <p:nvPr>
            <p:ph idx="1"/>
          </p:nvPr>
        </p:nvSpPr>
        <p:spPr>
          <a:xfrm>
            <a:off x="1816418" y="1463675"/>
            <a:ext cx="8207375" cy="5181600"/>
          </a:xfrm>
        </p:spPr>
        <p:txBody>
          <a:bodyPr anchor="t"/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b="0" dirty="0"/>
              <a:t>研究的主体是教师们自己</a:t>
            </a:r>
            <a:endParaRPr lang="zh-CN" altLang="en-US" sz="3200" b="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b="0" dirty="0"/>
              <a:t>研究目的是改进教学实践</a:t>
            </a:r>
            <a:endParaRPr lang="zh-CN" altLang="en-US" sz="3200" b="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b="0" dirty="0"/>
              <a:t>选题来自实践问题或困惑</a:t>
            </a:r>
            <a:endParaRPr lang="zh-CN" altLang="en-US" sz="3200" b="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b="0" dirty="0"/>
              <a:t>立足学校、基于特定情境</a:t>
            </a:r>
            <a:endParaRPr lang="zh-CN" altLang="en-US" sz="3200" b="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b="0" dirty="0"/>
              <a:t>应以</a:t>
            </a:r>
            <a:r>
              <a:rPr lang="zh-CN" altLang="en-US" sz="3200" b="0" dirty="0">
                <a:hlinkClick r:id="rId1" action="ppaction://hlinkpres?slideindex=1&amp;slidetitle="/>
              </a:rPr>
              <a:t>事实</a:t>
            </a:r>
            <a:r>
              <a:rPr lang="en-US" altLang="x-none" sz="3200" b="0" dirty="0">
                <a:hlinkClick r:id="rId1" action="ppaction://hlinkpres?slideindex=1&amp;slidetitle="/>
              </a:rPr>
              <a:t>/</a:t>
            </a:r>
            <a:r>
              <a:rPr lang="zh-CN" altLang="en-US" sz="3200" b="0" dirty="0">
                <a:hlinkClick r:id="rId1" action="ppaction://hlinkpres?slideindex=1&amp;slidetitle="/>
              </a:rPr>
              <a:t>证据（</a:t>
            </a:r>
            <a:r>
              <a:rPr lang="en-US" altLang="x-none" sz="3200" b="0" dirty="0">
                <a:hlinkClick r:id="rId1" action="ppaction://hlinkpres?slideindex=1&amp;slidetitle="/>
              </a:rPr>
              <a:t>data</a:t>
            </a:r>
            <a:r>
              <a:rPr lang="zh-CN" altLang="en-US" sz="3200" b="0" dirty="0">
                <a:hlinkClick r:id="rId1" action="ppaction://hlinkpres?slideindex=1&amp;slidetitle="/>
              </a:rPr>
              <a:t>）</a:t>
            </a:r>
            <a:r>
              <a:rPr lang="zh-CN" altLang="en-US" sz="3200" b="0" dirty="0"/>
              <a:t>为基础</a:t>
            </a:r>
            <a:endParaRPr lang="zh-CN" altLang="en-US" sz="3200" b="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b="0" dirty="0"/>
              <a:t>常以团队、合作的方式进行</a:t>
            </a:r>
            <a:endParaRPr lang="zh-CN" altLang="en-US" sz="3200" b="0" dirty="0"/>
          </a:p>
          <a:p>
            <a:endParaRPr lang="zh-CN" altLang="en-US" sz="3200" b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36865"/>
          <p:cNvSpPr>
            <a:spLocks noGrp="1"/>
          </p:cNvSpPr>
          <p:nvPr>
            <p:ph type="title"/>
          </p:nvPr>
        </p:nvSpPr>
        <p:spPr>
          <a:xfrm>
            <a:off x="1847850" y="406400"/>
            <a:ext cx="5473700" cy="790575"/>
          </a:xfrm>
        </p:spPr>
        <p:txBody>
          <a:bodyPr anchor="ctr"/>
          <a:p>
            <a:r>
              <a:rPr lang="zh-CN" altLang="en-US" sz="3600" b="1" dirty="0"/>
              <a:t> </a:t>
            </a:r>
            <a:endParaRPr lang="zh-CN" altLang="en-US" sz="3600" b="1" dirty="0"/>
          </a:p>
        </p:txBody>
      </p:sp>
      <p:sp>
        <p:nvSpPr>
          <p:cNvPr id="41986" name="文本占位符 36866"/>
          <p:cNvSpPr>
            <a:spLocks noGrp="1"/>
          </p:cNvSpPr>
          <p:nvPr>
            <p:ph idx="1"/>
          </p:nvPr>
        </p:nvSpPr>
        <p:spPr>
          <a:xfrm>
            <a:off x="1037590" y="933450"/>
            <a:ext cx="9075420" cy="5183505"/>
          </a:xfrm>
        </p:spPr>
        <p:txBody>
          <a:bodyPr anchor="t">
            <a:normAutofit lnSpcReduction="10000"/>
          </a:bodyPr>
          <a:p>
            <a:pPr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3200" b="0"/>
              <a:t>       “</a:t>
            </a:r>
            <a:r>
              <a:rPr lang="zh-CN" altLang="en-US" sz="3200" b="0"/>
              <a:t>行动研究”、“课堂研究”、“教师研究”相互联系但有所区分。“课堂研究”强调的是在课堂中开展研究（尤其是对课堂的描述）。“教师研究”则强调的是由教师来开展研究。“行动研究”强调的是采取行动步骤和促进变化，它可以用于改变课堂，也可用于改变其他实践情境。</a:t>
            </a:r>
            <a:endParaRPr lang="zh-CN" altLang="en-US" sz="3200" b="0"/>
          </a:p>
          <a:p>
            <a:pPr>
              <a:lnSpc>
                <a:spcPct val="150000"/>
              </a:lnSpc>
              <a:buNone/>
            </a:pPr>
            <a:r>
              <a:rPr lang="zh-CN" altLang="en-US" sz="3200" b="0"/>
              <a:t>                                   （  </a:t>
            </a:r>
            <a:r>
              <a:rPr lang="en-US" altLang="zh-CN" sz="3200" b="0"/>
              <a:t>Nunan 2009</a:t>
            </a:r>
            <a:r>
              <a:rPr lang="zh-CN" altLang="en-US" sz="3200" b="0"/>
              <a:t>）</a:t>
            </a:r>
            <a:endParaRPr lang="zh-CN" altLang="en-US" sz="3200" b="0"/>
          </a:p>
          <a:p>
            <a:pPr>
              <a:lnSpc>
                <a:spcPct val="150000"/>
              </a:lnSpc>
            </a:pPr>
            <a:endParaRPr lang="zh-CN" altLang="en-US" sz="3200" b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982980" y="387985"/>
            <a:ext cx="8928735" cy="790575"/>
          </a:xfrm>
        </p:spPr>
        <p:txBody>
          <a:bodyPr anchor="ctr">
            <a:normAutofit/>
          </a:bodyPr>
          <a:p>
            <a:r>
              <a:rPr lang="zh-CN" altLang="en-US" sz="3600" b="1" dirty="0"/>
              <a:t>就研究的目的及过程而言</a:t>
            </a:r>
            <a:endParaRPr lang="zh-CN" altLang="en-US" sz="3600" b="1" dirty="0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587375" y="1178560"/>
            <a:ext cx="10515600" cy="4257675"/>
          </a:xfrm>
        </p:spPr>
        <p:txBody>
          <a:bodyPr>
            <a:noAutofit/>
          </a:bodyPr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500" b="0" dirty="0"/>
              <a:t>干预性</a:t>
            </a:r>
            <a:r>
              <a:rPr lang="en-US" altLang="zh-CN" sz="2500" b="0" dirty="0"/>
              <a:t>——</a:t>
            </a:r>
            <a:r>
              <a:rPr lang="zh-CN" altLang="en-US" sz="2500" b="0" dirty="0"/>
              <a:t> 实验研究 </a:t>
            </a:r>
            <a:r>
              <a:rPr lang="en-US" altLang="x-none" sz="2500" b="0" dirty="0"/>
              <a:t>/</a:t>
            </a:r>
            <a:r>
              <a:rPr lang="zh-CN" altLang="en-US" sz="2500" b="0" dirty="0"/>
              <a:t> 行动研究（狭义）</a:t>
            </a:r>
            <a:endParaRPr lang="zh-CN" altLang="en-US" sz="2500" b="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500" dirty="0"/>
              <a:t>        提出假设和施以一定的实验条件；</a:t>
            </a:r>
            <a:r>
              <a:rPr lang="zh-CN" altLang="en-US" sz="2500" b="0" dirty="0"/>
              <a:t>或针对问题采取一定的行动对策</a:t>
            </a:r>
            <a:r>
              <a:rPr lang="zh-CN" altLang="en-US" sz="2500" dirty="0"/>
              <a:t>，并对无关的因素加以一定的控制，以期产生直接和可观察到的效果或变化；研究者寻求证明因果关系，因此研究须提供实验</a:t>
            </a:r>
            <a:r>
              <a:rPr lang="en-US" altLang="x-none" sz="2500" dirty="0"/>
              <a:t>/</a:t>
            </a:r>
            <a:r>
              <a:rPr lang="zh-CN" altLang="en-US" sz="2500" dirty="0"/>
              <a:t>行动有效性的证据。此类研究也叫“行动研究”（狭义行动研究）</a:t>
            </a:r>
            <a:endParaRPr lang="zh-CN" altLang="en-US" sz="25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zh-CN" altLang="en-US" sz="2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500" b="0" dirty="0"/>
              <a:t>非干预 性</a:t>
            </a:r>
            <a:r>
              <a:rPr lang="en-US" altLang="zh-CN" sz="2500" b="0" dirty="0"/>
              <a:t>——</a:t>
            </a:r>
            <a:r>
              <a:rPr lang="zh-CN" altLang="en-US" sz="2500" b="0" dirty="0"/>
              <a:t>描述研究</a:t>
            </a:r>
            <a:r>
              <a:rPr lang="en-US" altLang="zh-CN" sz="2500" b="0" dirty="0"/>
              <a:t>/</a:t>
            </a:r>
            <a:r>
              <a:rPr lang="zh-CN" altLang="en-US" sz="2500" b="0" dirty="0"/>
              <a:t>调查研究</a:t>
            </a:r>
            <a:endParaRPr lang="zh-CN" altLang="en-US" sz="2500" b="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500" dirty="0"/>
              <a:t>       这类研究不施加实验干预或行动策略，而是寻求了解、发现和描述既有的事实，或寻找不同变量之间既有的相关。这类研究可包括课堂研究（课堂过程描写）、问卷调查研究以及个案调查研究等。</a:t>
            </a:r>
            <a:endParaRPr lang="zh-CN" altLang="en-US" sz="25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zh-CN" altLang="en-US"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xfrm>
            <a:off x="1205230" y="192405"/>
            <a:ext cx="7562215" cy="790575"/>
          </a:xfrm>
        </p:spPr>
        <p:txBody>
          <a:bodyPr anchor="ctr"/>
          <a:p>
            <a:r>
              <a:rPr lang="zh-CN" altLang="en-US" sz="3600" dirty="0"/>
              <a:t>就所使用的数据性质而言，</a:t>
            </a:r>
            <a:endParaRPr lang="zh-CN" altLang="en-US" sz="3600" dirty="0"/>
          </a:p>
        </p:txBody>
      </p:sp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xfrm>
            <a:off x="843915" y="1125855"/>
            <a:ext cx="9718040" cy="5182870"/>
          </a:xfrm>
        </p:spPr>
        <p:txBody>
          <a:bodyPr>
            <a:noAutofit/>
          </a:bodyPr>
          <a:p>
            <a:pPr>
              <a:lnSpc>
                <a:spcPct val="80000"/>
              </a:lnSpc>
            </a:pPr>
            <a:r>
              <a:rPr lang="zh-CN" altLang="en-US" sz="2800" dirty="0"/>
              <a:t>定量研究</a:t>
            </a:r>
            <a:endParaRPr lang="zh-CN" altLang="en-US" sz="2800" b="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b="0" dirty="0"/>
              <a:t>       用数字表达的研究信息 eg. 考试分数、用问卷</a:t>
            </a:r>
            <a:r>
              <a:rPr lang="en-US" altLang="zh-CN" sz="2800" b="0" dirty="0"/>
              <a:t>/</a:t>
            </a:r>
            <a:r>
              <a:rPr lang="zh-CN" altLang="en-US" sz="2800" b="0" dirty="0"/>
              <a:t>量表测得的学习动机强度 </a:t>
            </a:r>
            <a:endParaRPr lang="zh-CN" altLang="en-US" sz="2800" b="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b="0" dirty="0"/>
              <a:t>   -  描述统计：均值、标准差、频次、百分比</a:t>
            </a:r>
            <a:endParaRPr lang="zh-CN" altLang="en-US" sz="2800" b="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b="0" dirty="0"/>
              <a:t>   -  推断统计：差异显著性、相关显著性</a:t>
            </a:r>
            <a:endParaRPr lang="zh-CN" altLang="en-US" sz="2800" b="0" dirty="0"/>
          </a:p>
          <a:p>
            <a:pPr>
              <a:lnSpc>
                <a:spcPct val="80000"/>
              </a:lnSpc>
              <a:buNone/>
            </a:pPr>
            <a:endParaRPr lang="zh-CN" altLang="en-US" sz="2800" b="0" dirty="0"/>
          </a:p>
          <a:p>
            <a:pPr>
              <a:lnSpc>
                <a:spcPct val="80000"/>
              </a:lnSpc>
            </a:pPr>
            <a:r>
              <a:rPr lang="zh-CN" altLang="en-US" sz="2800" dirty="0"/>
              <a:t>定性研究</a:t>
            </a:r>
            <a:endParaRPr lang="zh-CN" alt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 b="0" dirty="0"/>
              <a:t>      用言语表达的研究信息  eg. 访谈、日记、观察、 笔记等</a:t>
            </a:r>
            <a:endParaRPr lang="zh-CN" altLang="en-US" sz="2800" b="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b="0" dirty="0"/>
              <a:t>   -  主题、特征的概括；</a:t>
            </a:r>
            <a:endParaRPr lang="zh-CN" altLang="en-US" sz="2800" b="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b="0" dirty="0"/>
              <a:t>   -  现象的描述与解释</a:t>
            </a:r>
            <a:endParaRPr lang="zh-CN" altLang="en-US" sz="2800" b="0" dirty="0"/>
          </a:p>
          <a:p>
            <a:pPr>
              <a:lnSpc>
                <a:spcPct val="80000"/>
              </a:lnSpc>
              <a:buNone/>
            </a:pPr>
            <a:r>
              <a:rPr lang="zh-CN" altLang="en-US" sz="2800" b="0" dirty="0"/>
              <a:t>   -  会话</a:t>
            </a:r>
            <a:r>
              <a:rPr lang="en-US" altLang="zh-CN" sz="2800" b="0" dirty="0"/>
              <a:t>/</a:t>
            </a:r>
            <a:r>
              <a:rPr lang="zh-CN" altLang="en-US" sz="2800" b="0" dirty="0"/>
              <a:t>文本的分析</a:t>
            </a:r>
            <a:endParaRPr lang="zh-CN" altLang="en-US" sz="2800" b="0" dirty="0"/>
          </a:p>
          <a:p>
            <a:endParaRPr lang="zh-CN" altLang="en-US" sz="2800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图片 41985" descr="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0738" y="1341438"/>
            <a:ext cx="5689600" cy="500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文本框 41986"/>
          <p:cNvSpPr txBox="1"/>
          <p:nvPr/>
        </p:nvSpPr>
        <p:spPr>
          <a:xfrm>
            <a:off x="2782888" y="476250"/>
            <a:ext cx="6842125" cy="518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eaLnBrk="0" hangingPunct="0"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Teacher research cycle 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 (Freeman, 1998)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430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en-US" altLang="zh-CN" sz="4000"/>
              <a:t>Freeman’s </a:t>
            </a:r>
            <a:r>
              <a:rPr lang="en-US" altLang="zh-CN" sz="4000" i="1">
                <a:hlinkClick r:id="rId1" action="ppaction://hlinkpres?slideindex=1&amp;slidetitle="/>
              </a:rPr>
              <a:t>Teacher-research cycle</a:t>
            </a:r>
            <a:endParaRPr lang="en-US" altLang="zh-CN" sz="4000" i="1"/>
          </a:p>
        </p:txBody>
      </p:sp>
      <p:sp>
        <p:nvSpPr>
          <p:cNvPr id="47106" name="文本占位符 43010"/>
          <p:cNvSpPr>
            <a:spLocks noGrp="1"/>
          </p:cNvSpPr>
          <p:nvPr>
            <p:ph idx="1"/>
          </p:nvPr>
        </p:nvSpPr>
        <p:spPr>
          <a:xfrm>
            <a:off x="90805" y="1339850"/>
            <a:ext cx="12472035" cy="4362450"/>
          </a:xfrm>
        </p:spPr>
        <p:txBody>
          <a:bodyPr anchor="t">
            <a:noAutofit/>
          </a:bodyPr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/>
              <a:t>1.Inquiry  (exploratory state of mind )</a:t>
            </a:r>
            <a:endParaRPr lang="en-US" altLang="zh-CN" sz="28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/>
              <a:t>2. Question  (specify the inquiry into researchable form) </a:t>
            </a:r>
            <a:endParaRPr lang="en-US" altLang="zh-CN" sz="28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/>
              <a:t>3. Data collection  (collect information to answer the research question)</a:t>
            </a:r>
            <a:endParaRPr lang="en-US" altLang="zh-CN" sz="28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/>
              <a:t>4. Data analysis  (analyze the information and get the result)</a:t>
            </a:r>
            <a:endParaRPr lang="en-US" altLang="zh-CN" sz="28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/>
              <a:t>5. Understandings  (get insight/ change beliefs)</a:t>
            </a:r>
            <a:endParaRPr lang="en-US" altLang="zh-CN" sz="28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/>
              <a:t>6. Making public  (share the findings with colleagues)</a:t>
            </a:r>
            <a:endParaRPr lang="en-US" altLang="zh-CN" sz="2800"/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/>
              <a:t>1’. Inquiry again</a:t>
            </a:r>
            <a:endParaRPr lang="en-US" altLang="zh-CN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3793"/>
          <p:cNvSpPr>
            <a:spLocks noGrp="1"/>
          </p:cNvSpPr>
          <p:nvPr>
            <p:ph type="title"/>
          </p:nvPr>
        </p:nvSpPr>
        <p:spPr>
          <a:xfrm>
            <a:off x="1150620" y="1370330"/>
            <a:ext cx="9244330" cy="1437005"/>
          </a:xfrm>
        </p:spPr>
        <p:txBody>
          <a:bodyPr anchor="ctr">
            <a:normAutofit fontScale="90000"/>
          </a:bodyPr>
          <a:p>
            <a:pPr>
              <a:lnSpc>
                <a:spcPct val="120000"/>
              </a:lnSpc>
            </a:pPr>
            <a:br>
              <a:rPr lang="en-US" altLang="x-none" sz="4000" b="1" dirty="0"/>
            </a:br>
            <a:r>
              <a:rPr lang="zh-CN" altLang="en-US" sz="3600" b="1" dirty="0"/>
              <a:t>    </a:t>
            </a:r>
            <a:r>
              <a:rPr lang="en-US" altLang="zh-CN" sz="4800" b="1" dirty="0"/>
              <a:t>3.  </a:t>
            </a:r>
            <a:r>
              <a:rPr lang="zh-CN" altLang="en-US" sz="4800" b="1" dirty="0"/>
              <a:t>阅读教学实践研究的选题与设计</a:t>
            </a:r>
            <a:endParaRPr lang="zh-CN" altLang="en-US" sz="4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标题 40961"/>
          <p:cNvSpPr>
            <a:spLocks noGrp="1"/>
          </p:cNvSpPr>
          <p:nvPr>
            <p:ph type="title"/>
          </p:nvPr>
        </p:nvSpPr>
        <p:spPr>
          <a:xfrm>
            <a:off x="614680" y="10160"/>
            <a:ext cx="10699750" cy="892175"/>
          </a:xfrm>
        </p:spPr>
        <p:txBody>
          <a:bodyPr anchor="ctr"/>
          <a:p>
            <a:r>
              <a:rPr lang="en-US" altLang="zh-CN"/>
              <a:t>1. </a:t>
            </a:r>
            <a:r>
              <a:rPr lang="zh-CN" altLang="en-US"/>
              <a:t>选题</a:t>
            </a:r>
            <a:r>
              <a:rPr lang="en-US"/>
              <a:t>——</a:t>
            </a:r>
            <a:r>
              <a:rPr lang="zh-CN" altLang="en-US" sz="4400">
                <a:latin typeface="华文隶书" panose="02010800040101010101" charset="-122"/>
                <a:ea typeface="华文隶书" panose="02010800040101010101" charset="-122"/>
              </a:rPr>
              <a:t>领域</a:t>
            </a:r>
            <a:endParaRPr lang="zh-CN" altLang="en-US" sz="440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065" y="2566670"/>
            <a:ext cx="1089850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ym typeface="+mn-ea"/>
              </a:rPr>
              <a:t>阅读材料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 </a:t>
            </a:r>
            <a:r>
              <a:rPr lang="en-US" altLang="zh-CN" sz="2400">
                <a:sym typeface="+mn-ea"/>
              </a:rPr>
              <a:t>- </a:t>
            </a:r>
            <a:r>
              <a:rPr lang="zh-CN" altLang="en-US" sz="2400">
                <a:sym typeface="+mn-ea"/>
              </a:rPr>
              <a:t>读物难度（总字数、形符比、生词率；平均句长；话题熟悉度）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 </a:t>
            </a:r>
            <a:r>
              <a:rPr lang="en-US" altLang="zh-CN" sz="2400">
                <a:sym typeface="+mn-ea"/>
              </a:rPr>
              <a:t>- </a:t>
            </a:r>
            <a:r>
              <a:rPr lang="zh-CN" altLang="en-US" sz="2400">
                <a:sym typeface="+mn-ea"/>
              </a:rPr>
              <a:t>媒介模式（</a:t>
            </a:r>
            <a:r>
              <a:rPr lang="en-US" altLang="zh-CN" sz="2400">
                <a:sym typeface="+mn-ea"/>
              </a:rPr>
              <a:t>eg. </a:t>
            </a:r>
            <a:r>
              <a:rPr lang="zh-CN" altLang="en-US" sz="2400">
                <a:sym typeface="+mn-ea"/>
              </a:rPr>
              <a:t>纸质</a:t>
            </a:r>
            <a:r>
              <a:rPr lang="en-US" altLang="zh-CN" sz="2400">
                <a:sym typeface="+mn-ea"/>
              </a:rPr>
              <a:t>vs.</a:t>
            </a:r>
            <a:r>
              <a:rPr lang="zh-CN" altLang="en-US" sz="2400">
                <a:sym typeface="+mn-ea"/>
              </a:rPr>
              <a:t>电子；线上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线下；带插图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点读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注释读物</a:t>
            </a:r>
            <a:r>
              <a:rPr lang="en-US" altLang="zh-CN" sz="2400">
                <a:sym typeface="+mn-ea"/>
              </a:rPr>
              <a:t>)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14680" y="3755390"/>
            <a:ext cx="113607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ym typeface="+mn-ea"/>
              </a:rPr>
              <a:t>阅读活动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 </a:t>
            </a:r>
            <a:r>
              <a:rPr lang="en-US" altLang="zh-CN" sz="2400">
                <a:sym typeface="+mn-ea"/>
              </a:rPr>
              <a:t>- </a:t>
            </a:r>
            <a:r>
              <a:rPr lang="zh-CN" altLang="en-US" sz="2400">
                <a:sym typeface="+mn-ea"/>
              </a:rPr>
              <a:t>活动模式（</a:t>
            </a:r>
            <a:r>
              <a:rPr lang="en-US" altLang="zh-CN" sz="2400">
                <a:sym typeface="+mn-ea"/>
              </a:rPr>
              <a:t>eg.</a:t>
            </a:r>
            <a:r>
              <a:rPr lang="zh-CN" altLang="en-US" sz="2400">
                <a:sym typeface="+mn-ea"/>
              </a:rPr>
              <a:t>课堂教学</a:t>
            </a:r>
            <a:r>
              <a:rPr lang="en-US" altLang="zh-CN" sz="2400">
                <a:sym typeface="+mn-ea"/>
              </a:rPr>
              <a:t>vs </a:t>
            </a:r>
            <a:r>
              <a:rPr lang="zh-CN" altLang="en-US" sz="2400">
                <a:sym typeface="+mn-ea"/>
              </a:rPr>
              <a:t>自主阅读；小组阅读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个体阅读</a:t>
            </a:r>
            <a:r>
              <a:rPr lang="en-US" altLang="zh-CN" sz="2400">
                <a:sym typeface="+mn-ea"/>
              </a:rPr>
              <a:t>)</a:t>
            </a:r>
            <a:endParaRPr lang="en-US" altLang="zh-CN" sz="2400" b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>
                <a:sym typeface="+mn-ea"/>
              </a:rPr>
              <a:t>      - </a:t>
            </a:r>
            <a:r>
              <a:rPr lang="zh-CN" altLang="en-US" sz="2400">
                <a:sym typeface="+mn-ea"/>
              </a:rPr>
              <a:t>阅读方式</a:t>
            </a:r>
            <a:r>
              <a:rPr lang="en-US" altLang="zh-CN" sz="2400">
                <a:sym typeface="+mn-ea"/>
              </a:rPr>
              <a:t>(eg.</a:t>
            </a:r>
            <a:r>
              <a:rPr lang="zh-CN" altLang="en-US" sz="2400">
                <a:sym typeface="+mn-ea"/>
              </a:rPr>
              <a:t>朗读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默读；读后有任务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读后无任务；读后做题</a:t>
            </a:r>
            <a:r>
              <a:rPr lang="en-US" altLang="zh-CN" sz="2400">
                <a:sym typeface="+mn-ea"/>
              </a:rPr>
              <a:t>vs</a:t>
            </a:r>
            <a:r>
              <a:rPr lang="zh-CN" altLang="en-US" sz="2400">
                <a:sym typeface="+mn-ea"/>
              </a:rPr>
              <a:t>读后展示</a:t>
            </a:r>
            <a:r>
              <a:rPr lang="en-US" altLang="zh-CN" sz="2400">
                <a:sym typeface="+mn-ea"/>
              </a:rPr>
              <a:t>)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614680" y="4944745"/>
            <a:ext cx="1145794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sym typeface="+mn-ea"/>
              </a:rPr>
              <a:t>阅读评价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</a:t>
            </a:r>
            <a:r>
              <a:rPr lang="en-US" altLang="zh-CN" sz="2400">
                <a:sym typeface="+mn-ea"/>
              </a:rPr>
              <a:t>-  </a:t>
            </a:r>
            <a:r>
              <a:rPr lang="zh-CN" altLang="en-US" sz="2400">
                <a:sym typeface="+mn-ea"/>
              </a:rPr>
              <a:t>评价内容（</a:t>
            </a:r>
            <a:r>
              <a:rPr lang="en-US" altLang="zh-CN" sz="2400">
                <a:sym typeface="+mn-ea"/>
              </a:rPr>
              <a:t>eg.</a:t>
            </a:r>
            <a:r>
              <a:rPr lang="zh-CN" altLang="en-US" sz="2400">
                <a:sym typeface="+mn-ea"/>
              </a:rPr>
              <a:t>阅读能力</a:t>
            </a:r>
            <a:r>
              <a:rPr lang="en-US" altLang="zh-CN" sz="2000">
                <a:sym typeface="+mn-ea"/>
              </a:rPr>
              <a:t>(</a:t>
            </a:r>
            <a:r>
              <a:rPr lang="zh-CN" altLang="en-US" sz="2000">
                <a:sym typeface="+mn-ea"/>
              </a:rPr>
              <a:t>主旨、细节、推断</a:t>
            </a:r>
            <a:r>
              <a:rPr lang="en-US" altLang="zh-CN" sz="2000">
                <a:sym typeface="+mn-ea"/>
              </a:rPr>
              <a:t>....)</a:t>
            </a:r>
            <a:r>
              <a:rPr lang="en-US" altLang="zh-CN" sz="2400">
                <a:sym typeface="+mn-ea"/>
              </a:rPr>
              <a:t>; </a:t>
            </a:r>
            <a:r>
              <a:rPr lang="zh-CN" altLang="en-US" sz="2400">
                <a:sym typeface="+mn-ea"/>
              </a:rPr>
              <a:t>阅读品格</a:t>
            </a:r>
            <a:r>
              <a:rPr lang="zh-CN" altLang="en-US" sz="2000">
                <a:sym typeface="+mn-ea"/>
              </a:rPr>
              <a:t>（习惯，体验</a:t>
            </a:r>
            <a:r>
              <a:rPr lang="en-US" altLang="zh-CN" sz="2000">
                <a:sym typeface="+mn-ea"/>
              </a:rPr>
              <a:t>...)</a:t>
            </a:r>
            <a:r>
              <a:rPr lang="en-US" altLang="zh-CN" sz="2400">
                <a:sym typeface="+mn-ea"/>
              </a:rPr>
              <a:t> )</a:t>
            </a:r>
            <a:endParaRPr lang="en-US" altLang="zh-CN" sz="24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>
                <a:sym typeface="+mn-ea"/>
              </a:rPr>
              <a:t>     -  </a:t>
            </a:r>
            <a:r>
              <a:rPr lang="zh-CN" altLang="en-US" sz="2400">
                <a:sym typeface="+mn-ea"/>
              </a:rPr>
              <a:t>评价主体（自评、互评、教师评价、综合评价）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</a:t>
            </a:r>
            <a:r>
              <a:rPr lang="en-US" altLang="zh-CN" sz="2400">
                <a:sym typeface="+mn-ea"/>
              </a:rPr>
              <a:t>-  </a:t>
            </a:r>
            <a:r>
              <a:rPr lang="zh-CN" altLang="en-US" sz="2400">
                <a:sym typeface="+mn-ea"/>
              </a:rPr>
              <a:t>评价手段（测试、问卷、日志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读书笔记、阅读记录卡、读者成长档案袋</a:t>
            </a:r>
            <a:r>
              <a:rPr lang="en-US" altLang="zh-CN" sz="2400">
                <a:sym typeface="+mn-ea"/>
              </a:rPr>
              <a:t>)</a:t>
            </a:r>
            <a:endParaRPr lang="en-US" altLang="zh-CN" sz="2400" b="0"/>
          </a:p>
          <a:p>
            <a:pPr>
              <a:lnSpc>
                <a:spcPct val="100000"/>
              </a:lnSpc>
            </a:pP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614680" y="660400"/>
            <a:ext cx="93980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阅读者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</a:t>
            </a:r>
            <a:r>
              <a:rPr lang="en-US" altLang="zh-CN" sz="2400">
                <a:sym typeface="+mn-ea"/>
              </a:rPr>
              <a:t>-  </a:t>
            </a:r>
            <a:r>
              <a:rPr lang="zh-CN" altLang="en-US" sz="2400">
                <a:sym typeface="+mn-ea"/>
              </a:rPr>
              <a:t>年龄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学段（心理、生理发展水平）</a:t>
            </a:r>
            <a:endParaRPr lang="zh-CN" altLang="en-US" sz="2400"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>
                <a:sym typeface="+mn-ea"/>
              </a:rPr>
              <a:t>     -  </a:t>
            </a:r>
            <a:r>
              <a:rPr lang="zh-CN" altLang="en-US" sz="2400">
                <a:sym typeface="+mn-ea"/>
              </a:rPr>
              <a:t>情感态度（</a:t>
            </a:r>
            <a:r>
              <a:rPr lang="en-US" altLang="zh-CN" sz="2400">
                <a:sym typeface="+mn-ea"/>
              </a:rPr>
              <a:t>eg.</a:t>
            </a:r>
            <a:r>
              <a:rPr lang="zh-CN" altLang="en-US" sz="2400">
                <a:sym typeface="+mn-ea"/>
              </a:rPr>
              <a:t>阅读兴趣、阅读动机、情感体验）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</a:t>
            </a:r>
            <a:r>
              <a:rPr lang="en-US" altLang="zh-CN" sz="2400">
                <a:sym typeface="+mn-ea"/>
              </a:rPr>
              <a:t>-  </a:t>
            </a:r>
            <a:r>
              <a:rPr lang="zh-CN" altLang="en-US" sz="2400">
                <a:sym typeface="+mn-ea"/>
              </a:rPr>
              <a:t>习惯行为（</a:t>
            </a:r>
            <a:r>
              <a:rPr lang="en-US" altLang="zh-CN" sz="2400">
                <a:sym typeface="+mn-ea"/>
              </a:rPr>
              <a:t>eg.</a:t>
            </a:r>
            <a:r>
              <a:rPr lang="zh-CN" altLang="en-US" sz="2400">
                <a:sym typeface="+mn-ea"/>
              </a:rPr>
              <a:t>阅读时间、阅读频率、阅读方式）</a:t>
            </a:r>
            <a:endParaRPr lang="zh-CN" altLang="en-US" sz="2400" b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>
                <a:sym typeface="+mn-ea"/>
              </a:rPr>
              <a:t>     </a:t>
            </a:r>
            <a:r>
              <a:rPr lang="en-US" altLang="zh-CN" sz="2400">
                <a:sym typeface="+mn-ea"/>
              </a:rPr>
              <a:t>-  </a:t>
            </a:r>
            <a:r>
              <a:rPr lang="zh-CN" altLang="en-US" sz="2400">
                <a:sym typeface="+mn-ea"/>
              </a:rPr>
              <a:t>认知过程（</a:t>
            </a:r>
            <a:r>
              <a:rPr lang="en-US" altLang="zh-CN" sz="2400">
                <a:sym typeface="+mn-ea"/>
              </a:rPr>
              <a:t>eg.</a:t>
            </a:r>
            <a:r>
              <a:rPr lang="zh-CN" altLang="en-US" sz="2400">
                <a:sym typeface="+mn-ea"/>
              </a:rPr>
              <a:t>阅读策略、阅读障碍、自我调控）</a:t>
            </a:r>
            <a:endParaRPr lang="zh-CN" altLang="en-US" sz="2400" b="0"/>
          </a:p>
          <a:p>
            <a:pPr>
              <a:lnSpc>
                <a:spcPct val="100000"/>
              </a:lnSpc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89560" y="1059180"/>
            <a:ext cx="1188656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阅读环境：学校阅读风气；在家</a:t>
            </a:r>
            <a:r>
              <a:rPr lang="en-US" altLang="zh-CN" sz="2800"/>
              <a:t>vs</a:t>
            </a:r>
            <a:r>
              <a:rPr lang="zh-CN" altLang="en-US" sz="2800"/>
              <a:t>在校、阅览室</a:t>
            </a:r>
            <a:r>
              <a:rPr lang="en-US" altLang="zh-CN" sz="2800"/>
              <a:t>vs </a:t>
            </a:r>
            <a:r>
              <a:rPr lang="zh-CN" altLang="en-US" sz="2800"/>
              <a:t>教室、图书角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89560" y="2034540"/>
            <a:ext cx="101796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教师因素：教师阅读品格与示范；教师指导与反馈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81000" y="3200400"/>
            <a:ext cx="21183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更多领域</a:t>
            </a:r>
            <a:r>
              <a:rPr lang="en-US" altLang="zh-CN" sz="2400"/>
              <a:t>.....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40961"/>
          <p:cNvSpPr>
            <a:spLocks noGrp="1"/>
          </p:cNvSpPr>
          <p:nvPr/>
        </p:nvSpPr>
        <p:spPr>
          <a:xfrm>
            <a:off x="599440" y="284480"/>
            <a:ext cx="10699750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1. </a:t>
            </a:r>
            <a:r>
              <a:rPr lang="zh-CN" altLang="en-US"/>
              <a:t>选题</a:t>
            </a:r>
            <a:r>
              <a:rPr lang="en-US"/>
              <a:t>——</a:t>
            </a:r>
            <a:r>
              <a:rPr lang="zh-CN" altLang="en-US" sz="4400">
                <a:latin typeface="华文隶书" panose="02010800040101010101" charset="-122"/>
                <a:ea typeface="华文隶书" panose="02010800040101010101" charset="-122"/>
              </a:rPr>
              <a:t>依据</a:t>
            </a:r>
            <a:endParaRPr lang="zh-CN" altLang="en-US" sz="440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310" y="1348740"/>
            <a:ext cx="11808460" cy="4081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/>
              <a:t>依据实践需要（针对具体问题）</a:t>
            </a:r>
            <a:endParaRPr lang="en-US" altLang="zh-CN" sz="360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60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/>
              <a:t>依据现有研究（熟悉文献</a:t>
            </a:r>
            <a:r>
              <a:rPr lang="en-US" altLang="zh-CN" sz="3600"/>
              <a:t>/</a:t>
            </a:r>
            <a:r>
              <a:rPr lang="zh-CN" altLang="en-US" sz="3600"/>
              <a:t>背景</a:t>
            </a:r>
            <a:r>
              <a:rPr lang="zh-CN" altLang="en-US" sz="3600"/>
              <a:t>）</a:t>
            </a:r>
            <a:endParaRPr lang="zh-CN" altLang="en-US" sz="360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60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/>
              <a:t> </a:t>
            </a:r>
            <a:r>
              <a:rPr lang="zh-CN" altLang="en-US" sz="3600"/>
              <a:t>依据相关理论</a:t>
            </a:r>
            <a:endParaRPr lang="zh-CN" altLang="en-US" sz="360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60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/>
              <a:t>依据可行条件</a:t>
            </a:r>
            <a:endParaRPr lang="zh-CN" altLang="en-US" sz="360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600"/>
          </a:p>
          <a:p>
            <a:r>
              <a:rPr lang="zh-CN" altLang="en-US" sz="2800"/>
              <a:t>（</a:t>
            </a:r>
            <a:r>
              <a:rPr lang="zh-CN" altLang="en-US" sz="2800">
                <a:latin typeface="新宋体" panose="02010609030101010101" charset="-122"/>
                <a:ea typeface="新宋体" panose="02010609030101010101" charset="-122"/>
              </a:rPr>
              <a:t>涉及开题报告中的</a:t>
            </a:r>
            <a:r>
              <a:rPr lang="en-US" altLang="zh-CN" sz="2800">
                <a:latin typeface="新宋体" panose="02010609030101010101" charset="-122"/>
                <a:ea typeface="新宋体" panose="02010609030101010101" charset="-122"/>
              </a:rPr>
              <a:t>“</a:t>
            </a:r>
            <a:r>
              <a:rPr lang="zh-CN" altLang="en-US" sz="2800">
                <a:latin typeface="新宋体" panose="02010609030101010101" charset="-122"/>
                <a:ea typeface="新宋体" panose="02010609030101010101" charset="-122"/>
              </a:rPr>
              <a:t>问题提出、研究背景、研究意义</a:t>
            </a:r>
            <a:r>
              <a:rPr lang="en-US" altLang="zh-CN" sz="2800">
                <a:latin typeface="新宋体" panose="02010609030101010101" charset="-122"/>
                <a:ea typeface="新宋体" panose="02010609030101010101" charset="-122"/>
              </a:rPr>
              <a:t>”</a:t>
            </a:r>
            <a:r>
              <a:rPr lang="zh-CN" altLang="en-US" sz="2800">
                <a:latin typeface="新宋体" panose="02010609030101010101" charset="-122"/>
                <a:ea typeface="新宋体" panose="02010609030101010101" charset="-122"/>
              </a:rPr>
              <a:t>、</a:t>
            </a:r>
            <a:r>
              <a:rPr lang="en-US" altLang="zh-CN" sz="2800">
                <a:latin typeface="新宋体" panose="02010609030101010101" charset="-122"/>
                <a:ea typeface="新宋体" panose="02010609030101010101" charset="-122"/>
              </a:rPr>
              <a:t>“</a:t>
            </a:r>
            <a:r>
              <a:rPr lang="zh-CN" altLang="en-US" sz="2800">
                <a:latin typeface="新宋体" panose="02010609030101010101" charset="-122"/>
                <a:ea typeface="新宋体" panose="02010609030101010101" charset="-122"/>
              </a:rPr>
              <a:t>理论依据</a:t>
            </a:r>
            <a:r>
              <a:rPr lang="en-US" altLang="zh-CN" sz="2800">
                <a:latin typeface="新宋体" panose="02010609030101010101" charset="-122"/>
                <a:ea typeface="新宋体" panose="02010609030101010101" charset="-122"/>
              </a:rPr>
              <a:t>”</a:t>
            </a:r>
            <a:r>
              <a:rPr lang="zh-CN" altLang="en-US" sz="2800">
                <a:latin typeface="新宋体" panose="02010609030101010101" charset="-122"/>
                <a:ea typeface="新宋体" panose="02010609030101010101" charset="-122"/>
              </a:rPr>
              <a:t>）</a:t>
            </a:r>
            <a:endParaRPr lang="zh-CN" altLang="en-US" sz="280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3185" y="260350"/>
            <a:ext cx="10543540" cy="1325880"/>
          </a:xfrm>
        </p:spPr>
        <p:txBody>
          <a:bodyPr/>
          <a:p>
            <a:r>
              <a:rPr lang="zh-CN" altLang="en-US" b="1">
                <a:solidFill>
                  <a:schemeClr val="tx1"/>
                </a:solidFill>
                <a:sym typeface="+mn-ea"/>
              </a:rPr>
              <a:t>1.阅读教学研究的当前背景与趋势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870" y="1586230"/>
            <a:ext cx="10912475" cy="608012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/>
              <a:t> </a:t>
            </a:r>
            <a:r>
              <a:rPr lang="zh-CN" altLang="en-US" sz="3200">
                <a:hlinkClick r:id="rId1" action="ppaction://hlinksldjump"/>
              </a:rPr>
              <a:t>核心素养、学科育人与全民阅读</a:t>
            </a:r>
            <a:endParaRPr lang="zh-CN" altLang="en-US" sz="320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/>
              <a:t> </a:t>
            </a:r>
            <a:r>
              <a:rPr lang="zh-CN" altLang="en-US" sz="3200">
                <a:hlinkClick r:id="rId2" action="ppaction://hlinksldjump"/>
              </a:rPr>
              <a:t>相关国际评价及</a:t>
            </a:r>
            <a:r>
              <a:rPr lang="en-US" altLang="zh-CN" sz="3200">
                <a:hlinkClick r:id="rId2" action="ppaction://hlinksldjump"/>
              </a:rPr>
              <a:t>“</a:t>
            </a:r>
            <a:r>
              <a:rPr lang="zh-CN" altLang="en-US" sz="3200">
                <a:hlinkClick r:id="rId2" action="ppaction://hlinksldjump"/>
              </a:rPr>
              <a:t>阅读素养</a:t>
            </a:r>
            <a:r>
              <a:rPr lang="en-US" altLang="zh-CN" sz="3200">
                <a:hlinkClick r:id="rId2" action="ppaction://hlinksldjump"/>
              </a:rPr>
              <a:t>”</a:t>
            </a:r>
            <a:r>
              <a:rPr lang="zh-CN" altLang="en-US" sz="3200">
                <a:hlinkClick r:id="rId2" action="ppaction://hlinksldjump"/>
              </a:rPr>
              <a:t>概念</a:t>
            </a:r>
            <a:endParaRPr lang="zh-CN" altLang="en-US" sz="320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 </a:t>
            </a:r>
            <a:r>
              <a:rPr lang="zh-CN" altLang="en-US" sz="3200">
                <a:hlinkClick r:id="rId3" action="ppaction://hlinksldjump"/>
              </a:rPr>
              <a:t>分级阅读与我国研制的</a:t>
            </a:r>
            <a:r>
              <a:rPr lang="en-US" altLang="zh-CN" sz="3200">
                <a:hlinkClick r:id="rId3" action="ppaction://hlinksldjump"/>
              </a:rPr>
              <a:t>“</a:t>
            </a:r>
            <a:r>
              <a:rPr lang="zh-CN" altLang="en-US" sz="3200">
                <a:hlinkClick r:id="rId3" action="ppaction://hlinksldjump"/>
              </a:rPr>
              <a:t>分级阅读标准</a:t>
            </a:r>
            <a:r>
              <a:rPr lang="en-US" altLang="zh-CN" sz="3200">
                <a:hlinkClick r:id="rId3" action="ppaction://hlinksldjump"/>
              </a:rPr>
              <a:t>”</a:t>
            </a:r>
            <a:endParaRPr lang="en-US" altLang="zh-CN" sz="320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 </a:t>
            </a:r>
            <a:r>
              <a:rPr lang="zh-CN" altLang="en-US" sz="3200">
                <a:hlinkClick r:id="rId4" action="ppaction://hlinksldjump"/>
              </a:rPr>
              <a:t>阅读资源的开发与自主阅读的推进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739140" y="387985"/>
            <a:ext cx="8928735" cy="790575"/>
          </a:xfrm>
        </p:spPr>
        <p:txBody>
          <a:bodyPr anchor="ctr">
            <a:normAutofit/>
          </a:bodyPr>
          <a:p>
            <a:r>
              <a:rPr lang="en-US" altLang="zh-CN" sz="3600" b="1" dirty="0"/>
              <a:t>2.  </a:t>
            </a:r>
            <a:r>
              <a:rPr lang="zh-CN" altLang="en-US" sz="3600" b="1" dirty="0"/>
              <a:t>研究设计</a:t>
            </a:r>
            <a:endParaRPr lang="zh-CN" altLang="en-US" sz="3600" b="1" dirty="0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739140" y="1300480"/>
            <a:ext cx="10515600" cy="4257675"/>
          </a:xfrm>
        </p:spPr>
        <p:txBody>
          <a:bodyPr>
            <a:noAutofit/>
          </a:bodyPr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研究目标（研究问题）</a:t>
            </a:r>
            <a:endParaRPr lang="zh-CN" altLang="en-US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研究对象（研究参加者）</a:t>
            </a:r>
            <a:endParaRPr lang="zh-CN" altLang="en-US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行动方案（方法与步骤）</a:t>
            </a:r>
            <a:endParaRPr lang="zh-CN" altLang="en-US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数据收集（数据收集方法与手段）</a:t>
            </a:r>
            <a:endParaRPr lang="zh-CN" altLang="en-US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zh-CN" altLang="en-US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zh-CN" alt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/>
          </p:nvPr>
        </p:nvSpPr>
        <p:spPr>
          <a:xfrm>
            <a:off x="574675" y="1076325"/>
            <a:ext cx="10524490" cy="2228215"/>
          </a:xfrm>
        </p:spPr>
        <p:txBody>
          <a:bodyPr>
            <a:normAutofit fontScale="90000"/>
          </a:bodyPr>
          <a:p>
            <a:pPr algn="l"/>
            <a:r>
              <a:rPr lang="zh-CN" altLang="en-US" sz="4000"/>
              <a:t>确立研究目标的关键是提出研究问题</a:t>
            </a:r>
            <a:br>
              <a:rPr lang="zh-CN" altLang="en-US" sz="4000"/>
            </a:br>
            <a:r>
              <a:rPr lang="en-US" altLang="zh-CN" sz="4000">
                <a:solidFill>
                  <a:schemeClr val="tx1"/>
                </a:solidFill>
              </a:rPr>
              <a:t>- </a:t>
            </a:r>
            <a:r>
              <a:rPr lang="zh-CN" altLang="en-US" sz="4000">
                <a:solidFill>
                  <a:schemeClr val="tx1"/>
                </a:solidFill>
              </a:rPr>
              <a:t>有意义有价值</a:t>
            </a:r>
            <a:br>
              <a:rPr lang="zh-CN" altLang="en-US" sz="4000">
                <a:solidFill>
                  <a:schemeClr val="tx1"/>
                </a:solidFill>
              </a:rPr>
            </a:br>
            <a:r>
              <a:rPr lang="en-US" altLang="zh-CN" sz="4000">
                <a:solidFill>
                  <a:schemeClr val="tx1"/>
                </a:solidFill>
              </a:rPr>
              <a:t>- </a:t>
            </a:r>
            <a:r>
              <a:rPr lang="zh-CN" altLang="en-US" sz="4000">
                <a:solidFill>
                  <a:schemeClr val="tx1"/>
                </a:solidFill>
              </a:rPr>
              <a:t>可实践操作</a:t>
            </a:r>
            <a:br>
              <a:rPr lang="zh-CN" altLang="en-US" sz="4000">
                <a:solidFill>
                  <a:schemeClr val="tx1"/>
                </a:solidFill>
              </a:rPr>
            </a:br>
            <a:r>
              <a:rPr lang="en-US" altLang="zh-CN" sz="4000">
                <a:solidFill>
                  <a:schemeClr val="tx1"/>
                </a:solidFill>
              </a:rPr>
              <a:t>- </a:t>
            </a:r>
            <a:r>
              <a:rPr lang="zh-CN" altLang="en-US" sz="4000">
                <a:solidFill>
                  <a:schemeClr val="tx1"/>
                </a:solidFill>
              </a:rPr>
              <a:t>可依据证据回答</a:t>
            </a:r>
            <a:endParaRPr lang="zh-CN" altLang="en-US" sz="40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982980" y="387985"/>
            <a:ext cx="8928735" cy="790575"/>
          </a:xfrm>
        </p:spPr>
        <p:txBody>
          <a:bodyPr anchor="ctr">
            <a:normAutofit/>
          </a:bodyPr>
          <a:p>
            <a:r>
              <a:rPr lang="zh-CN" altLang="en-US" sz="3600" b="1" dirty="0"/>
              <a:t>行动方案是实现研究目标的关键</a:t>
            </a:r>
            <a:endParaRPr lang="zh-CN" altLang="en-US" sz="3600" b="1" dirty="0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587375" y="1178560"/>
            <a:ext cx="10515600" cy="4257675"/>
          </a:xfrm>
        </p:spPr>
        <p:txBody>
          <a:bodyPr>
            <a:noAutofit/>
          </a:bodyPr>
          <a:p>
            <a:pPr mar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800" dirty="0"/>
              <a:t>就阅读而言，行动方案涉及：</a:t>
            </a:r>
            <a:endParaRPr lang="zh-CN" altLang="en-US" sz="28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800" dirty="0"/>
              <a:t>参与者规模</a:t>
            </a:r>
            <a:endParaRPr lang="zh-CN" altLang="en-US" sz="28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800" dirty="0"/>
              <a:t>阅读材料资源</a:t>
            </a:r>
            <a:endParaRPr lang="zh-CN" altLang="en-US" sz="28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800" dirty="0"/>
              <a:t>阅读活动方式（</a:t>
            </a:r>
            <a:r>
              <a:rPr lang="en-US" altLang="zh-CN" sz="2800" dirty="0"/>
              <a:t>eg. </a:t>
            </a:r>
            <a:endParaRPr lang="zh-CN" altLang="en-US" sz="28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800" dirty="0"/>
              <a:t>阅读时间与频率</a:t>
            </a:r>
            <a:endParaRPr lang="zh-CN" altLang="en-US" sz="28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800" dirty="0"/>
              <a:t>反馈与评价机制</a:t>
            </a:r>
            <a:endParaRPr lang="zh-CN" altLang="en-US" sz="28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zh-CN" altLang="en-US" sz="28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zh-CN" altLang="en-US" sz="2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982980" y="387985"/>
            <a:ext cx="8928735" cy="790575"/>
          </a:xfrm>
        </p:spPr>
        <p:txBody>
          <a:bodyPr anchor="ctr">
            <a:normAutofit/>
          </a:bodyPr>
          <a:p>
            <a:r>
              <a:rPr lang="en-US" altLang="zh-CN" sz="3600" b="1" dirty="0"/>
              <a:t>      </a:t>
            </a:r>
            <a:r>
              <a:rPr lang="zh-CN" altLang="en-US" sz="3600" b="1" dirty="0"/>
              <a:t>数据收集是证实和展示研究成效的关键</a:t>
            </a:r>
            <a:endParaRPr lang="zh-CN" altLang="en-US" sz="3600" b="1" dirty="0"/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556895" y="1178560"/>
            <a:ext cx="11430000" cy="4257675"/>
          </a:xfrm>
        </p:spPr>
        <p:txBody>
          <a:bodyPr>
            <a:noAutofit/>
          </a:bodyPr>
          <a:p>
            <a:pPr mar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3200" dirty="0">
                <a:latin typeface="华文隶书" panose="02010800040101010101" charset="-122"/>
                <a:ea typeface="华文隶书" panose="02010800040101010101" charset="-122"/>
              </a:rPr>
              <a:t>数据收集的方式</a:t>
            </a:r>
            <a:r>
              <a:rPr lang="en-US" altLang="zh-CN" sz="3200" dirty="0">
                <a:latin typeface="华文隶书" panose="02010800040101010101" charset="-122"/>
                <a:ea typeface="华文隶书" panose="02010800040101010101" charset="-122"/>
              </a:rPr>
              <a:t>:</a:t>
            </a:r>
            <a:endParaRPr lang="en-US" altLang="zh-CN" sz="3200" dirty="0"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定量数据收集手段  </a:t>
            </a:r>
            <a:r>
              <a:rPr lang="en-US" altLang="zh-CN" sz="3200" dirty="0"/>
              <a:t>eg.</a:t>
            </a:r>
            <a:r>
              <a:rPr lang="zh-CN" altLang="en-US" sz="3200" dirty="0"/>
              <a:t>阅读能力测试；阅读态度行为问卷；</a:t>
            </a:r>
            <a:endParaRPr lang="zh-CN" altLang="en-US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定性数据收集手段  </a:t>
            </a:r>
            <a:r>
              <a:rPr lang="en-US" altLang="zh-CN" sz="3200" dirty="0"/>
              <a:t>eg.</a:t>
            </a:r>
            <a:r>
              <a:rPr lang="zh-CN" altLang="en-US" sz="3200" dirty="0"/>
              <a:t>阅读素养</a:t>
            </a:r>
            <a:r>
              <a:rPr lang="zh-CN" altLang="en-US" sz="3200" dirty="0"/>
              <a:t>问卷、日志</a:t>
            </a:r>
            <a:r>
              <a:rPr lang="en-US" altLang="zh-CN" sz="3200" dirty="0"/>
              <a:t>/</a:t>
            </a:r>
            <a:r>
              <a:rPr lang="zh-CN" altLang="en-US" sz="3200" dirty="0"/>
              <a:t>阅读笔记、阅读记载卡、读者成长档案袋 、 教师研究日志</a:t>
            </a:r>
            <a:r>
              <a:rPr lang="en-US" altLang="zh-CN" sz="3200" dirty="0"/>
              <a:t>....</a:t>
            </a:r>
            <a:endParaRPr lang="en-US" altLang="zh-CN" sz="3200" dirty="0"/>
          </a:p>
          <a:p>
            <a:pPr marL="0" inden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3200" dirty="0">
                <a:latin typeface="华文隶书" panose="02010800040101010101" charset="-122"/>
                <a:ea typeface="华文隶书" panose="02010800040101010101" charset="-122"/>
              </a:rPr>
              <a:t>数据收集的时间节点：</a:t>
            </a:r>
            <a:endParaRPr lang="zh-CN" altLang="en-US" sz="3200" dirty="0">
              <a:latin typeface="华文隶书" panose="02010800040101010101" charset="-122"/>
              <a:ea typeface="华文隶书" panose="02010800040101010101" charset="-122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起点</a:t>
            </a:r>
            <a:r>
              <a:rPr lang="en-US" altLang="zh-CN" sz="3200" dirty="0"/>
              <a:t>-</a:t>
            </a:r>
            <a:r>
              <a:rPr lang="zh-CN" altLang="en-US" sz="3200" dirty="0"/>
              <a:t>终点数据收集 </a:t>
            </a:r>
            <a:r>
              <a:rPr lang="en-US" altLang="zh-CN" sz="3200" dirty="0"/>
              <a:t>eg. </a:t>
            </a:r>
            <a:r>
              <a:rPr lang="zh-CN" altLang="en-US" sz="3200" dirty="0"/>
              <a:t>研究起点和终点的阅读能力测试</a:t>
            </a:r>
            <a:r>
              <a:rPr lang="en-US" altLang="zh-CN" sz="3200" dirty="0"/>
              <a:t>.....</a:t>
            </a:r>
            <a:endParaRPr lang="en-US" altLang="zh-CN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3200" dirty="0"/>
              <a:t>过程性数据收集 </a:t>
            </a:r>
            <a:endParaRPr lang="zh-CN" altLang="en-US" sz="3200" dirty="0"/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u="sng" dirty="0">
                <a:latin typeface="新宋体" panose="02010609030101010101" charset="-122"/>
                <a:ea typeface="新宋体" panose="02010609030101010101" charset="-122"/>
              </a:rPr>
              <a:t>（阅读研究、阅读课题申报案例）</a:t>
            </a:r>
            <a:endParaRPr lang="zh-CN" altLang="en-US" u="sng" dirty="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/>
          </p:nvPr>
        </p:nvSpPr>
        <p:spPr>
          <a:xfrm>
            <a:off x="635000" y="1853565"/>
            <a:ext cx="10403205" cy="2517775"/>
          </a:xfrm>
        </p:spPr>
        <p:txBody>
          <a:bodyPr>
            <a:normAutofit/>
          </a:bodyPr>
          <a:p>
            <a:r>
              <a:rPr lang="en-US" altLang="zh-CN" sz="4000"/>
              <a:t>Thank you</a:t>
            </a:r>
            <a:r>
              <a:rPr lang="zh-CN" altLang="en-US" sz="4000"/>
              <a:t>！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5740" y="300990"/>
            <a:ext cx="11490960" cy="530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     </a:t>
            </a:r>
            <a:r>
              <a:rPr lang="en-US" sz="2400"/>
              <a:t>  </a:t>
            </a:r>
            <a:endParaRPr lang="zh-CN" altLang="en-US" sz="2400"/>
          </a:p>
        </p:txBody>
      </p:sp>
      <p:pic>
        <p:nvPicPr>
          <p:cNvPr id="2" name="图片 1" descr="95305775498919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75895"/>
            <a:ext cx="10058400" cy="6505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7485" y="175895"/>
            <a:ext cx="7162800" cy="701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中国学生发展核心素养框架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425440" y="2233295"/>
            <a:ext cx="1356360" cy="518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63811" y="2424833"/>
            <a:ext cx="6027399" cy="734638"/>
          </a:xfrm>
        </p:spPr>
        <p:txBody>
          <a:bodyPr/>
          <a:p>
            <a:endParaRPr lang="zh-CN" altLang="en-US"/>
          </a:p>
        </p:txBody>
      </p:sp>
      <p:graphicFrame>
        <p:nvGraphicFramePr>
          <p:cNvPr id="9" name="表格 8"/>
          <p:cNvGraphicFramePr/>
          <p:nvPr/>
        </p:nvGraphicFramePr>
        <p:xfrm>
          <a:off x="170815" y="868680"/>
          <a:ext cx="11865610" cy="566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025"/>
                <a:gridCol w="2056130"/>
                <a:gridCol w="2009140"/>
                <a:gridCol w="1990090"/>
                <a:gridCol w="2009775"/>
                <a:gridCol w="1822450"/>
              </a:tblGrid>
              <a:tr h="113220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4000"/>
                        <a:t>     </a:t>
                      </a:r>
                      <a:r>
                        <a:rPr lang="zh-CN" altLang="en-US" sz="4000"/>
                        <a:t>文化基础</a:t>
                      </a:r>
                      <a:endParaRPr lang="zh-CN" altLang="en-US" sz="4000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4000"/>
                        <a:t>     </a:t>
                      </a:r>
                      <a:r>
                        <a:rPr lang="zh-CN" altLang="en-US" sz="4000"/>
                        <a:t>自主发展</a:t>
                      </a:r>
                      <a:endParaRPr lang="zh-CN" altLang="en-US" sz="4000"/>
                    </a:p>
                  </a:txBody>
                  <a:tcPr/>
                </a:tc>
                <a:tc hMerge="1">
                  <a:tcPr/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 sz="4000"/>
                        <a:t>    </a:t>
                      </a:r>
                      <a:r>
                        <a:rPr lang="zh-CN" altLang="en-US" sz="4000"/>
                        <a:t>社会参与</a:t>
                      </a:r>
                      <a:endParaRPr lang="zh-CN" altLang="en-US" sz="4000"/>
                    </a:p>
                  </a:txBody>
                  <a:tcPr/>
                </a:tc>
                <a:tc hMerge="1">
                  <a:tcPr/>
                </a:tc>
              </a:tr>
              <a:tr h="11322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</a:rPr>
                        <a:t>人文底蕴</a:t>
                      </a:r>
                      <a:endParaRPr lang="zh-CN" altLang="en-US" sz="3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</a:rPr>
                        <a:t>科学精神</a:t>
                      </a:r>
                      <a:endParaRPr lang="zh-CN" altLang="en-US" sz="3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</a:rPr>
                        <a:t>学会学习</a:t>
                      </a:r>
                      <a:endParaRPr lang="zh-CN" altLang="en-US" sz="3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</a:rPr>
                        <a:t>健康生活</a:t>
                      </a:r>
                      <a:endParaRPr lang="zh-CN" altLang="en-US" sz="3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</a:rPr>
                        <a:t>责任担当</a:t>
                      </a:r>
                      <a:endParaRPr lang="zh-CN" altLang="en-US" sz="3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</a:rPr>
                        <a:t>实践创新</a:t>
                      </a:r>
                      <a:endParaRPr lang="zh-CN" altLang="en-US" sz="3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322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</a:t>
                      </a:r>
                      <a:r>
                        <a:rPr lang="zh-CN" altLang="en-US" sz="2800" b="0"/>
                        <a:t>人文积淀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理性思维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乐学善学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珍爱生命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 </a:t>
                      </a:r>
                      <a:r>
                        <a:rPr lang="zh-CN" altLang="en-US" sz="2800" b="0"/>
                        <a:t>社会责任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 </a:t>
                      </a:r>
                      <a:r>
                        <a:rPr lang="zh-CN" altLang="en-US" sz="2800" b="0"/>
                        <a:t>劳动意识</a:t>
                      </a:r>
                      <a:endParaRPr lang="zh-CN" altLang="en-US" sz="2800" b="0"/>
                    </a:p>
                  </a:txBody>
                  <a:tcPr/>
                </a:tc>
              </a:tr>
              <a:tr h="11322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</a:t>
                      </a:r>
                      <a:r>
                        <a:rPr lang="zh-CN" altLang="en-US" sz="2800" b="0"/>
                        <a:t>人文情怀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批判质疑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勤于反思</a:t>
                      </a:r>
                      <a:r>
                        <a:rPr lang="en-US" altLang="zh-CN" sz="2800" b="0"/>
                        <a:t>     </a:t>
                      </a:r>
                      <a:endParaRPr lang="en-US" altLang="zh-CN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  </a:t>
                      </a:r>
                      <a:r>
                        <a:rPr lang="zh-CN" altLang="en-US" sz="2800" b="0"/>
                        <a:t>健全人格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 </a:t>
                      </a:r>
                      <a:r>
                        <a:rPr lang="zh-CN" altLang="en-US" sz="2800" b="0"/>
                        <a:t>国家认同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 </a:t>
                      </a:r>
                      <a:r>
                        <a:rPr lang="zh-CN" altLang="en-US" sz="2800" b="0"/>
                        <a:t>问题解决</a:t>
                      </a:r>
                      <a:endParaRPr lang="zh-CN" altLang="en-US" sz="2800" b="0"/>
                    </a:p>
                  </a:txBody>
                  <a:tcPr/>
                </a:tc>
              </a:tr>
              <a:tr h="11322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</a:t>
                      </a:r>
                      <a:r>
                        <a:rPr lang="zh-CN" altLang="en-US" sz="2800" b="0"/>
                        <a:t>审美情趣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用于探究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信息意识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 - </a:t>
                      </a:r>
                      <a:r>
                        <a:rPr lang="zh-CN" altLang="en-US" sz="2800" b="0"/>
                        <a:t>自我管理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 </a:t>
                      </a:r>
                      <a:r>
                        <a:rPr lang="zh-CN" altLang="en-US" sz="2800" b="0"/>
                        <a:t>国际理解</a:t>
                      </a:r>
                      <a:endParaRPr lang="zh-CN" altLang="en-US" sz="2800" b="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0"/>
                        <a:t>- </a:t>
                      </a:r>
                      <a:r>
                        <a:rPr lang="zh-CN" altLang="en-US" sz="2800" b="0"/>
                        <a:t>技术运用</a:t>
                      </a:r>
                      <a:endParaRPr lang="zh-CN" altLang="en-US" sz="2800" b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164715" y="106680"/>
            <a:ext cx="928116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</a:t>
            </a:r>
            <a:r>
              <a:rPr lang="en-US" altLang="zh-CN" sz="3600"/>
              <a:t>  </a:t>
            </a:r>
            <a:r>
              <a:rPr lang="zh-CN" altLang="en-US" sz="3600"/>
              <a:t>中国学生发展核心素养基本框架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0065" y="465455"/>
            <a:ext cx="1159256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                     </a:t>
            </a:r>
            <a:r>
              <a:rPr lang="zh-CN" altLang="en-US" sz="4400"/>
              <a:t>育人为本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206375" y="1227455"/>
            <a:ext cx="11262995" cy="606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endParaRPr lang="zh-CN" altLang="en-US" sz="28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/>
              <a:t>        </a:t>
            </a:r>
            <a:r>
              <a:rPr lang="zh-CN" altLang="en-US" sz="3200"/>
              <a:t> 当前我国基础教育课程与教学改革正在发生新的重要转向，其核心关注是“</a:t>
            </a:r>
            <a:r>
              <a:rPr lang="zh-CN" altLang="en-US" sz="3200">
                <a:solidFill>
                  <a:srgbClr val="FF0000"/>
                </a:solidFill>
              </a:rPr>
              <a:t>培养什么样的人</a:t>
            </a:r>
            <a:r>
              <a:rPr lang="zh-CN" altLang="en-US" sz="3200"/>
              <a:t>”；它超越了学科本位，走向育人本位（余文森.</a:t>
            </a:r>
            <a:r>
              <a:rPr lang="en-US" altLang="zh-CN" sz="3200"/>
              <a:t>2016</a:t>
            </a:r>
            <a:r>
              <a:rPr lang="zh-CN" altLang="en-US" sz="3200"/>
              <a:t>）。</a:t>
            </a:r>
            <a:endParaRPr lang="zh-CN" altLang="en-US" sz="3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       这一趋势不仅反映了当今我国社会发展对公民素养培养的现实要求，也顺应了重新定义21世纪人才质量标准的国际趋势。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ullSizeRender(7)"/>
          <p:cNvPicPr>
            <a:picLocks noChangeAspect="1"/>
          </p:cNvPicPr>
          <p:nvPr/>
        </p:nvPicPr>
        <p:blipFill>
          <a:blip r:embed="rId1"/>
          <a:srcRect l="17199" t="38035" r="23541" b="-3402"/>
          <a:stretch>
            <a:fillRect/>
          </a:stretch>
        </p:blipFill>
        <p:spPr>
          <a:xfrm>
            <a:off x="2891155" y="1232535"/>
            <a:ext cx="5659120" cy="3702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0040" y="4792980"/>
            <a:ext cx="1048512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，     </a:t>
            </a:r>
            <a:r>
              <a:rPr lang="zh-CN" altLang="en-US" sz="2800"/>
              <a:t>四大核心素养相互渗透， 融合互动，协调发展，是所有学生应具有的、学以致用的基础性综合素养， 具有个人价值和社会价值，是英语课程的育人指引，也是学业质量的评价标准。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792855" y="478155"/>
            <a:ext cx="492569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英语学科核心素养</a:t>
            </a:r>
            <a:endParaRPr lang="zh-CN" alt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4510" y="1533525"/>
            <a:ext cx="10487025" cy="4770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新宋体" panose="02010609030101010101" charset="-122"/>
                <a:ea typeface="新宋体" panose="02010609030101010101" charset="-122"/>
              </a:rPr>
              <a:t>      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</a:rPr>
              <a:t>全世界范围倡导阅读；我国已连续数年将</a:t>
            </a:r>
            <a:r>
              <a:rPr lang="en-US" altLang="zh-CN" sz="3200">
                <a:latin typeface="新宋体" panose="02010609030101010101" charset="-122"/>
                <a:ea typeface="新宋体" panose="02010609030101010101" charset="-122"/>
              </a:rPr>
              <a:t>“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</a:rPr>
              <a:t>全民阅读</a:t>
            </a:r>
            <a:r>
              <a:rPr lang="en-US" altLang="zh-CN" sz="3200">
                <a:latin typeface="新宋体" panose="02010609030101010101" charset="-122"/>
                <a:ea typeface="新宋体" panose="02010609030101010101" charset="-122"/>
              </a:rPr>
              <a:t>”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</a:rPr>
              <a:t>写入政府工作报告。外语阅读应成为阅读的重要部分。</a:t>
            </a:r>
            <a:endParaRPr lang="zh-CN" altLang="en-US" sz="3200"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latin typeface="新宋体" panose="02010609030101010101" charset="-122"/>
                <a:ea typeface="新宋体" panose="02010609030101010101" charset="-122"/>
              </a:rPr>
              <a:t>     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阅读在英语学习中具有双重涵义和意义，即：“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learning to </a:t>
            </a:r>
            <a:r>
              <a:rPr lang="en-US" altLang="zh-CN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read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”和 “</a:t>
            </a:r>
            <a:r>
              <a:rPr lang="zh-CN" altLang="en-US" sz="32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reading to learn</a:t>
            </a: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”。 阅读既是需要学会的一种重要语言技能、一种生存工具；又是借以学习更广泛的社会文化及科学知识、提高人文素养的手段。</a:t>
            </a:r>
            <a:endParaRPr lang="zh-CN" altLang="en-US" sz="3200"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>
                <a:latin typeface="新宋体" panose="02010609030101010101" charset="-122"/>
                <a:ea typeface="新宋体" panose="02010609030101010101" charset="-122"/>
                <a:sym typeface="+mn-ea"/>
              </a:rPr>
              <a:t>   </a:t>
            </a:r>
            <a:endParaRPr lang="en-US" altLang="zh-CN" sz="3200" b="1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190" y="81915"/>
            <a:ext cx="1121664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/>
              <a:t>                </a:t>
            </a:r>
            <a:r>
              <a:rPr lang="zh-CN" altLang="en-US" sz="40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阅读作为培养核心素养的重要途径</a:t>
            </a:r>
            <a:endParaRPr lang="en-US" altLang="zh-CN" sz="400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0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p="http://schemas.openxmlformats.org/presentationml/2006/main">
  <p:tag name="KSO_WM_TEMPLATE_THUMBS_INDEX" val="1、4、8、10、18、21、23、24、25"/>
  <p:tag name="KSO_WM_TEMPLATE_CATEGORY" val="custom"/>
  <p:tag name="KSO_WM_TEMPLATE_INDEX" val="160200"/>
  <p:tag name="KSO_WM_TAG_VERSION" val="1.0"/>
  <p:tag name="KSO_WM_SLIDE_ID" val="custom16020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1_向天歌稻壳儿模板23XIN - 副本">
  <a:themeElements>
    <a:clrScheme name="自定义 11">
      <a:dk1>
        <a:srgbClr val="4B4B4B"/>
      </a:dk1>
      <a:lt1>
        <a:srgbClr val="FFFFFF"/>
      </a:lt1>
      <a:dk2>
        <a:srgbClr val="4B4B4B"/>
      </a:dk2>
      <a:lt2>
        <a:srgbClr val="FFFFFF"/>
      </a:lt2>
      <a:accent1>
        <a:srgbClr val="D358A1"/>
      </a:accent1>
      <a:accent2>
        <a:srgbClr val="8E1542"/>
      </a:accent2>
      <a:accent3>
        <a:srgbClr val="F39A39"/>
      </a:accent3>
      <a:accent4>
        <a:srgbClr val="A15963"/>
      </a:accent4>
      <a:accent5>
        <a:srgbClr val="7C849C"/>
      </a:accent5>
      <a:accent6>
        <a:srgbClr val="75A38B"/>
      </a:accent6>
      <a:hlink>
        <a:srgbClr val="D93F60"/>
      </a:hlink>
      <a:folHlink>
        <a:srgbClr val="BABD91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6755</Words>
  <Application>WPS 演示</Application>
  <PresentationFormat>宽屏</PresentationFormat>
  <Paragraphs>349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Arial</vt:lpstr>
      <vt:lpstr>宋体</vt:lpstr>
      <vt:lpstr>Wingdings</vt:lpstr>
      <vt:lpstr>黑体</vt:lpstr>
      <vt:lpstr>新宋体</vt:lpstr>
      <vt:lpstr>微软雅黑</vt:lpstr>
      <vt:lpstr>Calibri</vt:lpstr>
      <vt:lpstr>標楷體</vt:lpstr>
      <vt:lpstr>Comic Sans MS</vt:lpstr>
      <vt:lpstr>楷体</vt:lpstr>
      <vt:lpstr>华文隶书</vt:lpstr>
      <vt:lpstr>1_向天歌稻壳儿模板23XIN - 副本</vt:lpstr>
      <vt:lpstr>略谈英语阅读教学研究 </vt:lpstr>
      <vt:lpstr>内容要点</vt:lpstr>
      <vt:lpstr>   1.阅读教学研究的当前背景与趋势 </vt:lpstr>
      <vt:lpstr>1.阅读教学研究的当前背景与趋势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PISA学生基础能力国际测评项目</vt:lpstr>
      <vt:lpstr>PowerPoint 演示文稿</vt:lpstr>
      <vt:lpstr>PowerPoint 演示文稿</vt:lpstr>
      <vt:lpstr>阅读素养</vt:lpstr>
      <vt:lpstr>           以培养阅读素养为阅读教学的目标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学习英语阅读的渐进过程</vt:lpstr>
      <vt:lpstr>    《中国中小学生英语阅读分级标准》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2.  适用于教学实践者的研究类型</vt:lpstr>
      <vt:lpstr>  教师研究——教学实践者的研究 （广义行动研究）</vt:lpstr>
      <vt:lpstr> </vt:lpstr>
      <vt:lpstr>就研究的目的及过程而言</vt:lpstr>
      <vt:lpstr>就所使用的数据性质而言，</vt:lpstr>
      <vt:lpstr>PowerPoint 演示文稿</vt:lpstr>
      <vt:lpstr>Freeman’s Teacher-research cycle</vt:lpstr>
      <vt:lpstr>     3.  阅读教学实践研究的选题与设计</vt:lpstr>
      <vt:lpstr>1. 选题——领域</vt:lpstr>
      <vt:lpstr>PowerPoint 演示文稿</vt:lpstr>
      <vt:lpstr>PowerPoint 演示文稿</vt:lpstr>
      <vt:lpstr>2.  研究设计</vt:lpstr>
      <vt:lpstr>确立研究目标的关键是提出研究问题 - 有价值 - 可实践操作 - 可依据证据回答</vt:lpstr>
      <vt:lpstr>行动方案是实现研究目标的关键</vt:lpstr>
      <vt:lpstr>数据收集是证实和展示研究成效的关键</vt:lpstr>
      <vt:lpstr>Thank you！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lxh</dc:creator>
  <cp:lastModifiedBy>lxh</cp:lastModifiedBy>
  <cp:revision>20</cp:revision>
  <dcterms:created xsi:type="dcterms:W3CDTF">2016-06-21T19:09:00Z</dcterms:created>
  <dcterms:modified xsi:type="dcterms:W3CDTF">2017-04-19T07:33:12Z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