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0" r:id="rId3"/>
    <p:sldId id="264" r:id="rId4"/>
    <p:sldId id="257" r:id="rId5"/>
    <p:sldId id="268" r:id="rId6"/>
    <p:sldId id="259" r:id="rId7"/>
    <p:sldId id="306" r:id="rId8"/>
    <p:sldId id="270" r:id="rId9"/>
    <p:sldId id="271" r:id="rId10"/>
    <p:sldId id="277" r:id="rId11"/>
    <p:sldId id="280" r:id="rId12"/>
    <p:sldId id="284" r:id="rId13"/>
    <p:sldId id="285" r:id="rId14"/>
    <p:sldId id="286" r:id="rId15"/>
    <p:sldId id="287" r:id="rId16"/>
    <p:sldId id="288" r:id="rId17"/>
    <p:sldId id="281" r:id="rId18"/>
    <p:sldId id="294" r:id="rId19"/>
    <p:sldId id="295" r:id="rId20"/>
    <p:sldId id="296" r:id="rId21"/>
    <p:sldId id="297" r:id="rId22"/>
    <p:sldId id="298" r:id="rId23"/>
    <p:sldId id="299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33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74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1ADAF4-0D81-4358-91A4-F9F75A5C7025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F6102C-E3F9-4B5B-933F-0E2A674CC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568319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6102C-E3F9-4B5B-933F-0E2A674CC57B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623661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F7E2-B173-42C9-9B94-FFE3ADE13FD6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7D58-08C5-4C4A-9698-51B52941F5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122508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F7E2-B173-42C9-9B94-FFE3ADE13FD6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7D58-08C5-4C4A-9698-51B52941F5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745987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F7E2-B173-42C9-9B94-FFE3ADE13FD6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7D58-08C5-4C4A-9698-51B52941F5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548875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9499" y="2064613"/>
            <a:ext cx="10515600" cy="4351338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F7E2-B173-42C9-9B94-FFE3ADE13FD6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7D58-08C5-4C4A-9698-51B52941F58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101" y="2898341"/>
            <a:ext cx="5483899" cy="395965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00086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F7E2-B173-42C9-9B94-FFE3ADE13FD6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7D58-08C5-4C4A-9698-51B52941F5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9945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F7E2-B173-42C9-9B94-FFE3ADE13FD6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7D58-08C5-4C4A-9698-51B52941F5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30507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F7E2-B173-42C9-9B94-FFE3ADE13FD6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7D58-08C5-4C4A-9698-51B52941F5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5851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F7E2-B173-42C9-9B94-FFE3ADE13FD6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7D58-08C5-4C4A-9698-51B52941F5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117767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F7E2-B173-42C9-9B94-FFE3ADE13FD6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7D58-08C5-4C4A-9698-51B52941F5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078867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F7E2-B173-42C9-9B94-FFE3ADE13FD6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7D58-08C5-4C4A-9698-51B52941F5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43408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F7E2-B173-42C9-9B94-FFE3ADE13FD6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7D58-08C5-4C4A-9698-51B52941F5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51042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0F7E2-B173-42C9-9B94-FFE3ADE13FD6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67D58-08C5-4C4A-9698-51B52941F5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85964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&#36164;&#26009;/&#21517;&#23383;&#30340;&#21547;&#20041;.mp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" y="86627"/>
            <a:ext cx="12202160" cy="68580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110213" y="1187271"/>
            <a:ext cx="104166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zh-CN" altLang="en-US" sz="7200" b="1" cap="none" spc="0" dirty="0" smtClean="0">
                <a:ln/>
                <a:solidFill>
                  <a:srgbClr val="FF3399"/>
                </a:solidFill>
                <a:effectLst/>
                <a:latin typeface="叶根友毛笔行书" panose="02010601030101010101" pitchFamily="2" charset="-122"/>
                <a:ea typeface="叶根友毛笔行书" panose="02010601030101010101" pitchFamily="2" charset="-122"/>
              </a:rPr>
              <a:t>磊落学东坡   慨然当先锋</a:t>
            </a:r>
            <a:endParaRPr lang="zh-CN" altLang="en-US" sz="7200" b="1" cap="none" spc="0" dirty="0">
              <a:ln/>
              <a:solidFill>
                <a:srgbClr val="FF3399"/>
              </a:solidFill>
              <a:effectLst/>
              <a:latin typeface="叶根友毛笔行书" panose="02010601030101010101" pitchFamily="2" charset="-122"/>
              <a:ea typeface="叶根友毛笔行书" panose="02010601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94158" y="3044279"/>
            <a:ext cx="56156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400" b="1" cap="none" spc="50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n-ea"/>
              </a:rPr>
              <a:t>常州开放大学  董农美</a:t>
            </a:r>
            <a:endParaRPr lang="zh-CN" altLang="en-US" sz="4400" b="1" cap="none" spc="50" dirty="0">
              <a:ln w="0"/>
              <a:solidFill>
                <a:schemeClr val="accent5">
                  <a:lumMod val="7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788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78666" y="598311"/>
            <a:ext cx="7885497" cy="818082"/>
          </a:xfrm>
        </p:spPr>
        <p:txBody>
          <a:bodyPr>
            <a:normAutofit/>
          </a:bodyPr>
          <a:lstStyle/>
          <a:p>
            <a:r>
              <a:rPr lang="en-US" altLang="zh-CN" sz="4800" b="1" dirty="0">
                <a:solidFill>
                  <a:srgbClr val="FF0000"/>
                </a:solidFill>
              </a:rPr>
              <a:t>3.</a:t>
            </a:r>
            <a:r>
              <a:rPr lang="zh-CN" altLang="zh-CN" sz="4800" b="1" dirty="0">
                <a:solidFill>
                  <a:srgbClr val="FF0000"/>
                </a:solidFill>
              </a:rPr>
              <a:t>为官：奉献之</a:t>
            </a:r>
            <a:r>
              <a:rPr lang="zh-CN" altLang="zh-CN" sz="4800" b="1" dirty="0" smtClean="0">
                <a:solidFill>
                  <a:srgbClr val="FF0000"/>
                </a:solidFill>
              </a:rPr>
              <a:t>心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44800" y="1523999"/>
            <a:ext cx="8191366" cy="473242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/>
              <a:t>画扇</a:t>
            </a:r>
            <a:r>
              <a:rPr lang="zh-CN" altLang="zh-CN" sz="3200" b="1" dirty="0" smtClean="0"/>
              <a:t>还债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en-US" sz="3200" b="1" dirty="0" smtClean="0"/>
              <a:t>广州引水工程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/>
              <a:t>苏轼的奉献之心，让百姓受益。我们撇开他的阶级地位和立场，单从受益这个角度说，他是把自己置身在百姓的平台上，让自己的才华有发挥的地方。我们现在有人专门图享受，</a:t>
            </a:r>
            <a:r>
              <a:rPr lang="zh-CN" altLang="zh-CN" sz="3200" b="1" dirty="0" smtClean="0"/>
              <a:t>是</a:t>
            </a:r>
            <a:r>
              <a:rPr lang="zh-CN" altLang="en-US" sz="3200" b="1" dirty="0" smtClean="0"/>
              <a:t>物</a:t>
            </a:r>
            <a:r>
              <a:rPr lang="zh-CN" altLang="zh-CN" sz="3200" b="1" dirty="0" smtClean="0"/>
              <a:t>欲</a:t>
            </a:r>
            <a:r>
              <a:rPr lang="zh-CN" altLang="zh-CN" sz="3200" b="1" dirty="0"/>
              <a:t>的欲壑难填，忽视精神的！</a:t>
            </a: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160982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28622" y="745067"/>
            <a:ext cx="7911724" cy="580496"/>
          </a:xfrm>
        </p:spPr>
        <p:txBody>
          <a:bodyPr>
            <a:normAutofit fontScale="90000"/>
          </a:bodyPr>
          <a:lstStyle/>
          <a:p>
            <a:r>
              <a:rPr lang="en-US" altLang="zh-CN" sz="4800" b="1" dirty="0">
                <a:solidFill>
                  <a:srgbClr val="FF0000"/>
                </a:solidFill>
              </a:rPr>
              <a:t>4.</a:t>
            </a:r>
            <a:r>
              <a:rPr lang="zh-CN" altLang="zh-CN" sz="4800" b="1" dirty="0">
                <a:solidFill>
                  <a:srgbClr val="FF0000"/>
                </a:solidFill>
              </a:rPr>
              <a:t>交友：</a:t>
            </a:r>
            <a:r>
              <a:rPr lang="zh-CN" altLang="zh-CN" sz="4800" b="1" dirty="0" smtClean="0">
                <a:solidFill>
                  <a:srgbClr val="FF0000"/>
                </a:solidFill>
              </a:rPr>
              <a:t>赤子之心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41510" y="1512711"/>
            <a:ext cx="7606924" cy="355986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zh-CN" altLang="en-US" sz="3600" b="1" dirty="0" smtClean="0"/>
              <a:t>错放水    为甚酥</a:t>
            </a:r>
            <a:endParaRPr lang="en-US" altLang="zh-CN" sz="3600" b="1" dirty="0" smtClean="0"/>
          </a:p>
          <a:p>
            <a:pPr>
              <a:lnSpc>
                <a:spcPct val="200000"/>
              </a:lnSpc>
            </a:pPr>
            <a:r>
              <a:rPr lang="zh-CN" altLang="zh-CN" sz="3600" b="1" dirty="0"/>
              <a:t>我们现在的人，如何交朋友呢</a:t>
            </a:r>
            <a:r>
              <a:rPr lang="zh-CN" altLang="zh-CN" sz="3600" b="1" dirty="0" smtClean="0"/>
              <a:t>？</a:t>
            </a:r>
            <a:endParaRPr lang="en-US" altLang="zh-CN" sz="3600" b="1" dirty="0" smtClean="0"/>
          </a:p>
          <a:p>
            <a:pPr>
              <a:lnSpc>
                <a:spcPct val="200000"/>
              </a:lnSpc>
            </a:pPr>
            <a:r>
              <a:rPr lang="zh-CN" altLang="zh-CN" sz="3600" b="1" dirty="0"/>
              <a:t>人有三</a:t>
            </a:r>
            <a:r>
              <a:rPr lang="zh-CN" altLang="zh-CN" sz="3600" b="1" dirty="0" smtClean="0"/>
              <a:t>种</a:t>
            </a:r>
            <a:r>
              <a:rPr lang="zh-CN" altLang="en-US" sz="3600" b="1" dirty="0" smtClean="0"/>
              <a:t>：</a:t>
            </a:r>
            <a:r>
              <a:rPr lang="zh-CN" altLang="zh-CN" sz="3600" b="1" dirty="0" smtClean="0"/>
              <a:t>只</a:t>
            </a:r>
            <a:r>
              <a:rPr lang="zh-CN" altLang="zh-CN" sz="3600" b="1" dirty="0"/>
              <a:t>进不出的，交换的，只出不进的。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144554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22222" y="587021"/>
            <a:ext cx="8375874" cy="738541"/>
          </a:xfrm>
        </p:spPr>
        <p:txBody>
          <a:bodyPr>
            <a:normAutofit fontScale="90000"/>
          </a:bodyPr>
          <a:lstStyle/>
          <a:p>
            <a:r>
              <a:rPr lang="en-US" altLang="zh-CN" sz="4800" b="1" dirty="0">
                <a:solidFill>
                  <a:srgbClr val="FF0000"/>
                </a:solidFill>
              </a:rPr>
              <a:t>5.</a:t>
            </a:r>
            <a:r>
              <a:rPr lang="zh-CN" altLang="zh-CN" sz="4800" b="1" dirty="0">
                <a:solidFill>
                  <a:srgbClr val="FF0000"/>
                </a:solidFill>
              </a:rPr>
              <a:t>生活：艺术之</a:t>
            </a:r>
            <a:r>
              <a:rPr lang="zh-CN" altLang="zh-CN" sz="4800" b="1" dirty="0" smtClean="0">
                <a:solidFill>
                  <a:srgbClr val="FF0000"/>
                </a:solidFill>
              </a:rPr>
              <a:t>心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31910" y="1174045"/>
            <a:ext cx="8511341" cy="502355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/>
              <a:t>与佛印</a:t>
            </a:r>
            <a:r>
              <a:rPr lang="zh-CN" altLang="zh-CN" sz="3200" b="1" dirty="0" smtClean="0"/>
              <a:t>斗嘴</a:t>
            </a:r>
            <a:r>
              <a:rPr lang="en-US" altLang="zh-CN" sz="3200" b="1" dirty="0" smtClean="0"/>
              <a:t>     </a:t>
            </a:r>
            <a:r>
              <a:rPr lang="zh-CN" altLang="zh-CN" sz="3200" b="1" dirty="0" smtClean="0"/>
              <a:t>苏小妹</a:t>
            </a:r>
            <a:r>
              <a:rPr lang="zh-CN" altLang="en-US" sz="3200" b="1" dirty="0" smtClean="0"/>
              <a:t>：</a:t>
            </a:r>
            <a:r>
              <a:rPr lang="zh-CN" altLang="zh-CN" sz="3200" b="1" dirty="0" smtClean="0"/>
              <a:t>这</a:t>
            </a:r>
            <a:r>
              <a:rPr lang="zh-CN" altLang="zh-CN" sz="3200" b="1" dirty="0"/>
              <a:t>个人是不存在</a:t>
            </a:r>
            <a:r>
              <a:rPr lang="zh-CN" altLang="zh-CN" sz="3200" b="1" dirty="0" smtClean="0"/>
              <a:t>的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 smtClean="0"/>
              <a:t>造</a:t>
            </a:r>
            <a:r>
              <a:rPr lang="zh-CN" altLang="zh-CN" sz="3200" b="1" dirty="0"/>
              <a:t>苏堤，</a:t>
            </a:r>
            <a:r>
              <a:rPr lang="zh-CN" altLang="zh-CN" sz="3200" b="1" dirty="0" smtClean="0"/>
              <a:t>真艺术</a:t>
            </a:r>
            <a:r>
              <a:rPr lang="en-US" altLang="zh-CN" sz="3200" b="1" dirty="0" smtClean="0"/>
              <a:t>   </a:t>
            </a:r>
            <a:r>
              <a:rPr lang="zh-CN" altLang="zh-CN" sz="3200" b="1" dirty="0" smtClean="0"/>
              <a:t>“</a:t>
            </a:r>
            <a:r>
              <a:rPr lang="zh-CN" altLang="zh-CN" sz="3200" b="1" dirty="0"/>
              <a:t>欲把西湖比西子，淡妆浓抹总相宜。</a:t>
            </a:r>
            <a:r>
              <a:rPr lang="zh-CN" altLang="zh-CN" sz="3200" b="1" dirty="0" smtClean="0"/>
              <a:t>”</a:t>
            </a:r>
            <a:endParaRPr lang="en-US" altLang="zh-CN" sz="32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b="1" dirty="0" smtClean="0"/>
              <a:t>    </a:t>
            </a:r>
            <a:r>
              <a:rPr lang="zh-CN" altLang="zh-CN" sz="3200" b="1" dirty="0" smtClean="0"/>
              <a:t>既</a:t>
            </a:r>
            <a:r>
              <a:rPr lang="zh-CN" altLang="en-US" sz="3200" b="1" dirty="0" smtClean="0"/>
              <a:t>有</a:t>
            </a:r>
            <a:r>
              <a:rPr lang="zh-CN" altLang="zh-CN" sz="3200" b="1" dirty="0" smtClean="0"/>
              <a:t>文人情怀</a:t>
            </a:r>
            <a:r>
              <a:rPr lang="zh-CN" altLang="zh-CN" sz="3200" b="1" dirty="0"/>
              <a:t>，</a:t>
            </a:r>
            <a:r>
              <a:rPr lang="zh-CN" altLang="zh-CN" sz="3200" b="1" dirty="0" smtClean="0"/>
              <a:t>又</a:t>
            </a:r>
            <a:r>
              <a:rPr lang="zh-CN" altLang="en-US" sz="3200" b="1" dirty="0" smtClean="0"/>
              <a:t>有</a:t>
            </a:r>
            <a:r>
              <a:rPr lang="zh-CN" altLang="zh-CN" sz="3200" b="1" dirty="0" smtClean="0"/>
              <a:t>地方官</a:t>
            </a:r>
            <a:r>
              <a:rPr lang="zh-CN" altLang="zh-CN" sz="3200" b="1" dirty="0"/>
              <a:t>和政治家的理性</a:t>
            </a:r>
            <a:r>
              <a:rPr lang="zh-CN" altLang="zh-CN" sz="3200" b="1" dirty="0" smtClean="0"/>
              <a:t>思考。</a:t>
            </a:r>
            <a:endParaRPr lang="en-US" altLang="zh-CN" sz="32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b="1" dirty="0" smtClean="0"/>
              <a:t>   </a:t>
            </a:r>
            <a:r>
              <a:rPr lang="zh-CN" altLang="zh-CN" sz="3200" b="1" dirty="0" smtClean="0"/>
              <a:t>六</a:t>
            </a:r>
            <a:r>
              <a:rPr lang="zh-CN" altLang="zh-CN" sz="3200" b="1" dirty="0"/>
              <a:t>座</a:t>
            </a:r>
            <a:r>
              <a:rPr lang="zh-CN" altLang="zh-CN" sz="3200" b="1" dirty="0" smtClean="0"/>
              <a:t>桥</a:t>
            </a:r>
            <a:r>
              <a:rPr lang="zh-CN" altLang="en-US" sz="3200" b="1" dirty="0" smtClean="0"/>
              <a:t>，</a:t>
            </a:r>
            <a:r>
              <a:rPr lang="zh-CN" altLang="zh-CN" sz="3200" b="1" dirty="0"/>
              <a:t>九座</a:t>
            </a:r>
            <a:r>
              <a:rPr lang="zh-CN" altLang="zh-CN" sz="3200" b="1" dirty="0" smtClean="0"/>
              <a:t>亭台</a:t>
            </a:r>
            <a:r>
              <a:rPr lang="zh-CN" altLang="en-US" sz="3200" b="1" dirty="0" smtClean="0"/>
              <a:t>。</a:t>
            </a:r>
            <a:r>
              <a:rPr lang="en-US" altLang="zh-CN" sz="3200" b="1" dirty="0" smtClean="0"/>
              <a:t>   </a:t>
            </a:r>
            <a:r>
              <a:rPr lang="zh-CN" altLang="en-US" sz="3200" b="1" dirty="0" smtClean="0"/>
              <a:t>出租水面；建造石塔：</a:t>
            </a:r>
            <a:endParaRPr lang="en-US" altLang="zh-CN" sz="32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b="1" dirty="0" smtClean="0"/>
              <a:t>   </a:t>
            </a:r>
            <a:r>
              <a:rPr lang="zh-CN" altLang="zh-CN" sz="3200" b="1" dirty="0" smtClean="0"/>
              <a:t>功利性</a:t>
            </a:r>
            <a:r>
              <a:rPr lang="zh-CN" altLang="zh-CN" sz="3200" b="1" dirty="0"/>
              <a:t>和审美性完美地</a:t>
            </a:r>
            <a:r>
              <a:rPr lang="zh-CN" altLang="zh-CN" sz="3200" b="1" dirty="0" smtClean="0"/>
              <a:t>结合</a:t>
            </a:r>
            <a:r>
              <a:rPr lang="en-US" altLang="zh-CN" sz="3200" b="1" dirty="0" smtClean="0"/>
              <a:t> </a:t>
            </a:r>
            <a:r>
              <a:rPr lang="zh-CN" altLang="en-US" sz="3200" b="1" dirty="0" smtClean="0"/>
              <a:t>：水利工程</a:t>
            </a:r>
            <a:r>
              <a:rPr lang="en-US" altLang="zh-CN" sz="3200" b="1" dirty="0" smtClean="0"/>
              <a:t>——</a:t>
            </a:r>
            <a:r>
              <a:rPr lang="zh-CN" altLang="en-US" sz="3200" b="1" dirty="0" smtClean="0"/>
              <a:t>景观工程</a:t>
            </a:r>
            <a:endParaRPr lang="en-US" altLang="zh-CN" sz="32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b="1" dirty="0"/>
              <a:t> </a:t>
            </a:r>
            <a:r>
              <a:rPr lang="en-US" altLang="zh-CN" sz="3200" b="1" dirty="0" smtClean="0"/>
              <a:t>  </a:t>
            </a:r>
            <a:r>
              <a:rPr lang="zh-CN" altLang="zh-CN" sz="3200" b="1" dirty="0" smtClean="0"/>
              <a:t>“苏堤春晓”“</a:t>
            </a:r>
            <a:r>
              <a:rPr lang="zh-CN" altLang="zh-CN" sz="3200" b="1" dirty="0"/>
              <a:t>三潭印月”</a:t>
            </a: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417111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83467" y="530578"/>
            <a:ext cx="8151082" cy="890603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从苏轼这里，我们学什么呢？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36711" y="1648178"/>
            <a:ext cx="8228762" cy="419988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/>
              <a:t>苏轼的生活与工作都是美的，追求美</a:t>
            </a:r>
            <a:r>
              <a:rPr lang="zh-CN" altLang="zh-CN" sz="3200" b="1" dirty="0" smtClean="0"/>
              <a:t>的</a:t>
            </a:r>
            <a:r>
              <a:rPr lang="zh-CN" altLang="en-US" sz="3200" b="1" dirty="0" smtClean="0"/>
              <a:t>，实现美的</a:t>
            </a:r>
            <a:r>
              <a:rPr lang="zh-CN" altLang="zh-CN" sz="3200" b="1" dirty="0" smtClean="0"/>
              <a:t>。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/>
              <a:t>我们的生活有趣味吗</a:t>
            </a:r>
            <a:r>
              <a:rPr lang="zh-CN" altLang="zh-CN" sz="3200" b="1" dirty="0" smtClean="0"/>
              <a:t>？如何</a:t>
            </a:r>
            <a:r>
              <a:rPr lang="zh-CN" altLang="zh-CN" sz="3200" b="1" dirty="0"/>
              <a:t>把生活过得有艺术性，人文性，是需要我们去学习，去尝试的</a:t>
            </a:r>
            <a:r>
              <a:rPr lang="zh-CN" altLang="zh-CN" sz="3200" b="1" dirty="0" smtClean="0"/>
              <a:t>。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en-US" sz="3200" b="1" dirty="0" smtClean="0"/>
              <a:t>美和善是相连的，丑和恶是相关的。</a:t>
            </a: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2430978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51200" y="767644"/>
            <a:ext cx="8102600" cy="557919"/>
          </a:xfrm>
        </p:spPr>
        <p:txBody>
          <a:bodyPr>
            <a:normAutofit fontScale="90000"/>
          </a:bodyPr>
          <a:lstStyle/>
          <a:p>
            <a:r>
              <a:rPr lang="en-US" altLang="zh-CN" sz="4800" b="1" dirty="0">
                <a:solidFill>
                  <a:srgbClr val="FF0000"/>
                </a:solidFill>
              </a:rPr>
              <a:t>6.</a:t>
            </a:r>
            <a:r>
              <a:rPr lang="zh-CN" altLang="zh-CN" sz="4800" b="1" dirty="0">
                <a:solidFill>
                  <a:srgbClr val="FF0000"/>
                </a:solidFill>
              </a:rPr>
              <a:t>生存：磊落之</a:t>
            </a:r>
            <a:r>
              <a:rPr lang="zh-CN" altLang="zh-CN" sz="4800" b="1" dirty="0" smtClean="0">
                <a:solidFill>
                  <a:srgbClr val="FF0000"/>
                </a:solidFill>
              </a:rPr>
              <a:t>心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07644" y="1952978"/>
            <a:ext cx="7651520" cy="351969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 smtClean="0"/>
              <a:t>蚂蚁</a:t>
            </a:r>
            <a:r>
              <a:rPr lang="zh-CN" altLang="zh-CN" sz="3200" b="1" dirty="0"/>
              <a:t>故事；</a:t>
            </a:r>
          </a:p>
          <a:p>
            <a:pPr>
              <a:lnSpc>
                <a:spcPct val="150000"/>
              </a:lnSpc>
            </a:pPr>
            <a:r>
              <a:rPr lang="zh-CN" altLang="zh-CN" sz="3200" b="1" dirty="0" smtClean="0"/>
              <a:t>无罪释放</a:t>
            </a:r>
            <a:r>
              <a:rPr lang="en-US" altLang="zh-CN" sz="3200" b="1" dirty="0" smtClean="0"/>
              <a:t>    </a:t>
            </a:r>
            <a:r>
              <a:rPr lang="zh-CN" altLang="en-US" sz="3200" b="1" dirty="0" smtClean="0"/>
              <a:t>“</a:t>
            </a:r>
            <a:r>
              <a:rPr lang="zh-CN" altLang="en-US" sz="3200" b="1" dirty="0"/>
              <a:t>乌台</a:t>
            </a:r>
            <a:r>
              <a:rPr lang="zh-CN" altLang="en-US" sz="3200" b="1" dirty="0" smtClean="0"/>
              <a:t>”</a:t>
            </a:r>
            <a:endParaRPr lang="zh-CN" altLang="zh-CN" sz="3200" b="1" dirty="0"/>
          </a:p>
          <a:p>
            <a:pPr>
              <a:lnSpc>
                <a:spcPct val="150000"/>
              </a:lnSpc>
            </a:pPr>
            <a:r>
              <a:rPr lang="zh-CN" altLang="zh-CN" sz="3200" dirty="0">
                <a:solidFill>
                  <a:srgbClr val="FF0000"/>
                </a:solidFill>
              </a:rPr>
              <a:t>★</a:t>
            </a:r>
            <a:r>
              <a:rPr lang="zh-CN" altLang="zh-CN" sz="3200" b="1" dirty="0" smtClean="0"/>
              <a:t>我们也</a:t>
            </a:r>
            <a:r>
              <a:rPr lang="zh-CN" altLang="zh-CN" sz="3200" b="1" dirty="0"/>
              <a:t>能如苏轼般酣睡吗？心底无私天地宽啊</a:t>
            </a:r>
            <a:r>
              <a:rPr lang="zh-CN" altLang="zh-CN" sz="3200" b="1" dirty="0" smtClean="0"/>
              <a:t>！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 smtClean="0"/>
              <a:t>我们</a:t>
            </a:r>
            <a:r>
              <a:rPr lang="zh-CN" altLang="zh-CN" sz="3200" b="1" dirty="0"/>
              <a:t>如果能不为私利，磊落坦荡地做人，那么，我们也就能获得人民的支持，我们也就能成为人民的好官。</a:t>
            </a: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259162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06133" y="361244"/>
            <a:ext cx="8847667" cy="964319"/>
          </a:xfrm>
        </p:spPr>
        <p:txBody>
          <a:bodyPr>
            <a:normAutofit/>
          </a:bodyPr>
          <a:lstStyle/>
          <a:p>
            <a:r>
              <a:rPr lang="en-US" altLang="zh-CN" sz="4800" b="1" dirty="0">
                <a:solidFill>
                  <a:srgbClr val="FF0000"/>
                </a:solidFill>
              </a:rPr>
              <a:t>7.</a:t>
            </a:r>
            <a:r>
              <a:rPr lang="zh-CN" altLang="zh-CN" sz="4800" b="1" dirty="0">
                <a:solidFill>
                  <a:srgbClr val="FF0000"/>
                </a:solidFill>
              </a:rPr>
              <a:t>快乐：顽劣</a:t>
            </a:r>
            <a:r>
              <a:rPr lang="zh-CN" altLang="zh-CN" sz="4800" b="1" dirty="0" smtClean="0">
                <a:solidFill>
                  <a:srgbClr val="FF0000"/>
                </a:solidFill>
              </a:rPr>
              <a:t>童心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51289" y="1354667"/>
            <a:ext cx="9307035" cy="539264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/>
              <a:t>周线巷，也叫周贤</a:t>
            </a:r>
            <a:r>
              <a:rPr lang="zh-CN" altLang="zh-CN" sz="3200" b="1" dirty="0" smtClean="0"/>
              <a:t>巷</a:t>
            </a:r>
            <a:r>
              <a:rPr lang="en-US" altLang="zh-CN" sz="3200" b="1" dirty="0" smtClean="0"/>
              <a:t>     </a:t>
            </a:r>
            <a:r>
              <a:rPr lang="zh-CN" altLang="en-US" sz="3200" b="1" dirty="0" smtClean="0"/>
              <a:t>周孚先兄弟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/>
              <a:t>儒风</a:t>
            </a:r>
            <a:r>
              <a:rPr lang="zh-CN" altLang="zh-CN" sz="3200" b="1" dirty="0" smtClean="0"/>
              <a:t>蔚然为</a:t>
            </a:r>
            <a:r>
              <a:rPr lang="zh-CN" altLang="zh-CN" sz="3200" b="1" dirty="0"/>
              <a:t>东南</a:t>
            </a:r>
            <a:r>
              <a:rPr lang="zh-CN" altLang="zh-CN" sz="3200" b="1" dirty="0" smtClean="0"/>
              <a:t>冠</a:t>
            </a:r>
            <a:r>
              <a:rPr lang="en-US" altLang="zh-CN" sz="3200" b="1" dirty="0" smtClean="0"/>
              <a:t>     </a:t>
            </a:r>
            <a:r>
              <a:rPr lang="zh-CN" altLang="zh-CN" sz="3200" b="1" dirty="0" smtClean="0"/>
              <a:t>杨</a:t>
            </a:r>
            <a:r>
              <a:rPr lang="zh-CN" altLang="zh-CN" sz="3200" b="1" dirty="0"/>
              <a:t>时是程颐的</a:t>
            </a:r>
            <a:r>
              <a:rPr lang="zh-CN" altLang="zh-CN" sz="3200" b="1" dirty="0" smtClean="0"/>
              <a:t>学生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 smtClean="0"/>
              <a:t>《论语》子</a:t>
            </a:r>
            <a:r>
              <a:rPr lang="zh-CN" altLang="zh-CN" sz="3200" b="1" dirty="0"/>
              <a:t>曰：子于是日哭，则不歌</a:t>
            </a:r>
            <a:r>
              <a:rPr lang="zh-CN" altLang="zh-CN" sz="3200" b="1" dirty="0" smtClean="0"/>
              <a:t>。</a:t>
            </a:r>
            <a:r>
              <a:rPr lang="en-US" altLang="zh-CN" sz="3200" b="1" dirty="0" smtClean="0"/>
              <a:t> </a:t>
            </a:r>
            <a:r>
              <a:rPr lang="zh-CN" altLang="zh-CN" sz="3200" b="1" dirty="0" smtClean="0"/>
              <a:t>笑</a:t>
            </a:r>
            <a:r>
              <a:rPr lang="zh-CN" altLang="zh-CN" sz="3200" b="1" dirty="0"/>
              <a:t>完了以后不能</a:t>
            </a:r>
            <a:r>
              <a:rPr lang="zh-CN" altLang="zh-CN" sz="3200" b="1" dirty="0" smtClean="0"/>
              <a:t>哭</a:t>
            </a:r>
            <a:r>
              <a:rPr lang="zh-CN" altLang="en-US" sz="3200" b="1" dirty="0" smtClean="0"/>
              <a:t>。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/>
              <a:t>你说的这套礼仪制度，就好比是从郊区的一个烂泥坑</a:t>
            </a:r>
            <a:r>
              <a:rPr lang="zh-CN" altLang="zh-CN" sz="3200" b="1" dirty="0" smtClean="0"/>
              <a:t>里爬</a:t>
            </a:r>
            <a:r>
              <a:rPr lang="zh-CN" altLang="zh-CN" sz="3200" b="1" dirty="0"/>
              <a:t>出来的一个冒充</a:t>
            </a:r>
            <a:r>
              <a:rPr lang="zh-CN" altLang="zh-CN" sz="3200" b="1" dirty="0" smtClean="0"/>
              <a:t>的</a:t>
            </a:r>
            <a:r>
              <a:rPr lang="zh-CN" altLang="en-US" sz="3200" b="1" dirty="0" smtClean="0"/>
              <a:t>孙叔</a:t>
            </a:r>
            <a:r>
              <a:rPr lang="zh-CN" altLang="zh-CN" sz="3200" b="1" dirty="0" smtClean="0"/>
              <a:t>通所</a:t>
            </a:r>
            <a:r>
              <a:rPr lang="zh-CN" altLang="zh-CN" sz="3200" b="1" dirty="0"/>
              <a:t>制定的一套礼仪规矩</a:t>
            </a:r>
            <a:r>
              <a:rPr lang="zh-CN" altLang="zh-CN" sz="3200" b="1" dirty="0" smtClean="0"/>
              <a:t>。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 smtClean="0"/>
              <a:t>换句话说</a:t>
            </a:r>
            <a:r>
              <a:rPr lang="zh-CN" altLang="zh-CN" sz="3200" b="1" dirty="0"/>
              <a:t>，你是</a:t>
            </a:r>
            <a:r>
              <a:rPr lang="zh-CN" altLang="zh-CN" sz="3200" b="1" dirty="0" smtClean="0"/>
              <a:t>个假</a:t>
            </a:r>
            <a:r>
              <a:rPr lang="zh-CN" altLang="zh-CN" sz="3200" b="1" dirty="0"/>
              <a:t>学者</a:t>
            </a:r>
            <a:r>
              <a:rPr lang="en-US" altLang="zh-CN" sz="3200" b="1" dirty="0"/>
              <a:t> </a:t>
            </a:r>
            <a:r>
              <a:rPr lang="zh-CN" altLang="zh-CN" sz="3200" b="1" dirty="0"/>
              <a:t>、你是个冒牌货。</a:t>
            </a: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123184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43112" y="857955"/>
            <a:ext cx="9139286" cy="705193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</a:rPr>
              <a:t>苏轼的顽劣要不要学？</a:t>
            </a:r>
            <a:endParaRPr lang="zh-CN" alt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30221" y="1636889"/>
            <a:ext cx="7162973" cy="354382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zh-CN" altLang="zh-CN" sz="3600" b="1" dirty="0"/>
              <a:t>我们却可以看到苏轼的正直</a:t>
            </a:r>
            <a:r>
              <a:rPr lang="zh-CN" altLang="zh-CN" sz="3600" b="1" dirty="0" smtClean="0"/>
              <a:t>，</a:t>
            </a:r>
            <a:r>
              <a:rPr lang="zh-CN" altLang="en-US" sz="3600" b="1" dirty="0" smtClean="0"/>
              <a:t>耿介</a:t>
            </a:r>
            <a:r>
              <a:rPr lang="zh-CN" altLang="zh-CN" sz="3600" b="1" dirty="0" smtClean="0"/>
              <a:t>，</a:t>
            </a:r>
            <a:r>
              <a:rPr lang="zh-CN" altLang="zh-CN" sz="3600" b="1" dirty="0"/>
              <a:t>嫉恶如仇，敢于直言。那种</a:t>
            </a:r>
            <a:r>
              <a:rPr lang="zh-CN" altLang="zh-CN" sz="3600" b="1" dirty="0" smtClean="0"/>
              <a:t>气质</a:t>
            </a:r>
            <a:r>
              <a:rPr lang="zh-CN" altLang="en-US" sz="3600" b="1" dirty="0" smtClean="0"/>
              <a:t>，</a:t>
            </a:r>
            <a:r>
              <a:rPr lang="zh-CN" altLang="zh-CN" sz="3600" b="1" dirty="0" smtClean="0"/>
              <a:t>也</a:t>
            </a:r>
            <a:r>
              <a:rPr lang="zh-CN" altLang="zh-CN" sz="3600" b="1" dirty="0"/>
              <a:t>看到了他的才华。</a:t>
            </a:r>
          </a:p>
          <a:p>
            <a:pPr>
              <a:lnSpc>
                <a:spcPct val="200000"/>
              </a:lnSpc>
            </a:pPr>
            <a:r>
              <a:rPr lang="zh-CN" altLang="en-US" sz="3600" b="1" dirty="0" smtClean="0"/>
              <a:t>在最恰当的时候说最恰当的话！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20081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67289" y="519289"/>
            <a:ext cx="5589080" cy="890603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rgbClr val="FF0000"/>
                </a:solidFill>
              </a:rPr>
              <a:t>8.</a:t>
            </a:r>
            <a:r>
              <a:rPr lang="zh-CN" altLang="zh-CN" sz="4800" dirty="0">
                <a:solidFill>
                  <a:srgbClr val="FF0000"/>
                </a:solidFill>
              </a:rPr>
              <a:t>为父：慈父</a:t>
            </a:r>
            <a:r>
              <a:rPr lang="zh-CN" altLang="zh-CN" sz="4800" dirty="0" smtClean="0">
                <a:solidFill>
                  <a:srgbClr val="FF0000"/>
                </a:solidFill>
              </a:rPr>
              <a:t>温馨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348088" y="1241778"/>
            <a:ext cx="8326713" cy="503841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/>
              <a:t>《洗儿》</a:t>
            </a:r>
            <a:r>
              <a:rPr lang="zh-CN" altLang="zh-CN" sz="3200" b="1" dirty="0" smtClean="0"/>
              <a:t>：人</a:t>
            </a:r>
            <a:r>
              <a:rPr lang="zh-CN" altLang="zh-CN" sz="3200" b="1" dirty="0"/>
              <a:t>皆养子望聪明，我被聪明误一生。惟愿孩儿愚且鲁，无灾无难到公卿</a:t>
            </a:r>
            <a:r>
              <a:rPr lang="zh-CN" altLang="zh-CN" sz="3200" b="1" dirty="0" smtClean="0"/>
              <a:t>。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/>
              <a:t>老</a:t>
            </a:r>
            <a:r>
              <a:rPr lang="zh-CN" altLang="zh-CN" sz="3200" b="1" dirty="0" smtClean="0"/>
              <a:t>三苏</a:t>
            </a:r>
            <a:r>
              <a:rPr lang="zh-CN" altLang="zh-CN" sz="3200" b="1" dirty="0"/>
              <a:t>过。苏过有一个外号，叫小坡</a:t>
            </a:r>
            <a:r>
              <a:rPr lang="zh-CN" altLang="zh-CN" sz="3200" b="1" dirty="0" smtClean="0"/>
              <a:t>。</a:t>
            </a:r>
            <a:r>
              <a:rPr lang="zh-CN" altLang="en-US" sz="3200" b="1" dirty="0" smtClean="0"/>
              <a:t>他</a:t>
            </a:r>
            <a:r>
              <a:rPr lang="zh-CN" altLang="zh-CN" sz="3200" b="1" dirty="0" smtClean="0"/>
              <a:t>的</a:t>
            </a:r>
            <a:r>
              <a:rPr lang="zh-CN" altLang="zh-CN" sz="3200" b="1" dirty="0"/>
              <a:t>性情最像苏轼</a:t>
            </a:r>
            <a:r>
              <a:rPr lang="zh-CN" altLang="zh-CN" sz="3200" b="1" dirty="0" smtClean="0"/>
              <a:t>。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 smtClean="0"/>
              <a:t>三方面教育</a:t>
            </a:r>
            <a:r>
              <a:rPr lang="zh-CN" altLang="zh-CN" sz="3200" b="1" dirty="0"/>
              <a:t>，一是人格修养，二是学业文章</a:t>
            </a:r>
            <a:r>
              <a:rPr lang="zh-CN" altLang="zh-CN" sz="3200" b="1" dirty="0" smtClean="0"/>
              <a:t>，</a:t>
            </a:r>
            <a:r>
              <a:rPr lang="zh-CN" altLang="en-US" sz="3200" b="1" dirty="0" smtClean="0"/>
              <a:t>三</a:t>
            </a:r>
            <a:r>
              <a:rPr lang="zh-CN" altLang="zh-CN" sz="3200" b="1" dirty="0" smtClean="0"/>
              <a:t>是</a:t>
            </a:r>
            <a:r>
              <a:rPr lang="zh-CN" altLang="zh-CN" sz="3200" b="1" dirty="0"/>
              <a:t>办事能力</a:t>
            </a:r>
            <a:r>
              <a:rPr lang="zh-CN" altLang="zh-CN" sz="3200" b="1" dirty="0" smtClean="0"/>
              <a:t>。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en-US" sz="3200" b="1" dirty="0" smtClean="0"/>
              <a:t>“</a:t>
            </a:r>
            <a:r>
              <a:rPr lang="zh-CN" altLang="zh-CN" sz="3200" b="1" dirty="0" smtClean="0"/>
              <a:t>不</a:t>
            </a:r>
            <a:r>
              <a:rPr lang="zh-CN" altLang="zh-CN" sz="3200" b="1" dirty="0"/>
              <a:t>涉忧患那长生</a:t>
            </a:r>
            <a:r>
              <a:rPr lang="zh-CN" altLang="zh-CN" sz="3200" b="1" dirty="0" smtClean="0"/>
              <a:t>。</a:t>
            </a:r>
            <a:r>
              <a:rPr lang="zh-CN" altLang="en-US" sz="3200" b="1" dirty="0"/>
              <a:t>”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 smtClean="0"/>
              <a:t>一个人</a:t>
            </a:r>
            <a:r>
              <a:rPr lang="zh-CN" altLang="zh-CN" sz="3200" b="1" dirty="0"/>
              <a:t>要是不</a:t>
            </a:r>
            <a:r>
              <a:rPr lang="zh-CN" altLang="zh-CN" sz="3200" b="1" dirty="0" smtClean="0"/>
              <a:t>经历苦难，怎么能长大</a:t>
            </a:r>
            <a:r>
              <a:rPr lang="zh-CN" altLang="zh-CN" sz="3200" b="1" dirty="0"/>
              <a:t>呢？</a:t>
            </a: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289286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3242" y="485422"/>
            <a:ext cx="7233677" cy="783696"/>
          </a:xfrm>
        </p:spPr>
        <p:txBody>
          <a:bodyPr>
            <a:normAutofit/>
          </a:bodyPr>
          <a:lstStyle/>
          <a:p>
            <a:r>
              <a:rPr lang="en-US" altLang="zh-CN" sz="4800" b="1" dirty="0">
                <a:solidFill>
                  <a:srgbClr val="FF0000"/>
                </a:solidFill>
              </a:rPr>
              <a:t>10.</a:t>
            </a:r>
            <a:r>
              <a:rPr lang="zh-CN" altLang="zh-CN" sz="4800" b="1" dirty="0">
                <a:solidFill>
                  <a:srgbClr val="FF0000"/>
                </a:solidFill>
              </a:rPr>
              <a:t>进步：反思之</a:t>
            </a:r>
            <a:r>
              <a:rPr lang="zh-CN" altLang="zh-CN" sz="4800" b="1" dirty="0" smtClean="0">
                <a:solidFill>
                  <a:srgbClr val="FF0000"/>
                </a:solidFill>
              </a:rPr>
              <a:t>心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0356" y="1185333"/>
            <a:ext cx="8306834" cy="475832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 smtClean="0"/>
              <a:t>穿</a:t>
            </a:r>
            <a:r>
              <a:rPr lang="zh-CN" altLang="en-US" sz="3200" b="1" dirty="0" smtClean="0"/>
              <a:t>着</a:t>
            </a:r>
            <a:r>
              <a:rPr lang="zh-CN" altLang="zh-CN" sz="3200" b="1" dirty="0" smtClean="0"/>
              <a:t>农夫</a:t>
            </a:r>
            <a:r>
              <a:rPr lang="zh-CN" altLang="zh-CN" sz="3200" b="1" dirty="0"/>
              <a:t>打扮，在田间劳作的苏轼是</a:t>
            </a:r>
            <a:r>
              <a:rPr lang="zh-CN" altLang="zh-CN" sz="3200" b="1" dirty="0">
                <a:solidFill>
                  <a:srgbClr val="FF0000"/>
                </a:solidFill>
              </a:rPr>
              <a:t>可赞的</a:t>
            </a:r>
            <a:r>
              <a:rPr lang="zh-CN" altLang="zh-CN" sz="3200" b="1" dirty="0"/>
              <a:t>；潜心读书，不忘文人本分的苏轼，是</a:t>
            </a:r>
            <a:r>
              <a:rPr lang="zh-CN" altLang="zh-CN" sz="3200" b="1" dirty="0">
                <a:solidFill>
                  <a:srgbClr val="FF0000"/>
                </a:solidFill>
              </a:rPr>
              <a:t>可敬的</a:t>
            </a:r>
            <a:r>
              <a:rPr lang="zh-CN" altLang="zh-CN" sz="3200" b="1" dirty="0"/>
              <a:t>；而潇洒幽默、以赤子之心待人的苏轼，又是</a:t>
            </a:r>
            <a:r>
              <a:rPr lang="zh-CN" altLang="zh-CN" sz="3200" b="1" dirty="0">
                <a:solidFill>
                  <a:srgbClr val="FF0000"/>
                </a:solidFill>
              </a:rPr>
              <a:t>可爱的</a:t>
            </a:r>
            <a:r>
              <a:rPr lang="zh-CN" altLang="zh-CN" sz="3200" b="1" dirty="0" smtClean="0"/>
              <a:t>。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 smtClean="0"/>
              <a:t>面对</a:t>
            </a:r>
            <a:r>
              <a:rPr lang="zh-CN" altLang="zh-CN" sz="3200" b="1" dirty="0"/>
              <a:t>可赞、可敬、又可爱的苏轼，我们不禁要问，为什么“</a:t>
            </a:r>
            <a:r>
              <a:rPr lang="zh-CN" altLang="zh-CN" sz="3200" b="1" dirty="0">
                <a:solidFill>
                  <a:srgbClr val="FF0000"/>
                </a:solidFill>
              </a:rPr>
              <a:t>乌台诗案</a:t>
            </a:r>
            <a:r>
              <a:rPr lang="zh-CN" altLang="zh-CN" sz="3200" b="1" dirty="0"/>
              <a:t>”的脏水，会泼到苏轼的头上呢？</a:t>
            </a: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251777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0355" y="349956"/>
            <a:ext cx="8091311" cy="1032052"/>
          </a:xfrm>
        </p:spPr>
        <p:txBody>
          <a:bodyPr>
            <a:normAutofit fontScale="90000"/>
          </a:bodyPr>
          <a:lstStyle/>
          <a:p>
            <a:r>
              <a:rPr lang="zh-CN" altLang="zh-CN" sz="4800" dirty="0">
                <a:solidFill>
                  <a:srgbClr val="FF3399"/>
                </a:solidFill>
              </a:rPr>
              <a:t>勇于面对自己</a:t>
            </a:r>
            <a:r>
              <a:rPr lang="zh-CN" altLang="zh-CN" sz="4800" dirty="0" smtClean="0">
                <a:solidFill>
                  <a:srgbClr val="FF3399"/>
                </a:solidFill>
              </a:rPr>
              <a:t>、解剖</a:t>
            </a:r>
            <a:r>
              <a:rPr lang="zh-CN" altLang="zh-CN" sz="4800" dirty="0">
                <a:solidFill>
                  <a:srgbClr val="FF3399"/>
                </a:solidFill>
              </a:rPr>
              <a:t>自己</a:t>
            </a:r>
            <a:r>
              <a:rPr lang="zh-CN" altLang="zh-CN" sz="4800" dirty="0" smtClean="0">
                <a:solidFill>
                  <a:srgbClr val="FF3399"/>
                </a:solidFill>
              </a:rPr>
              <a:t>、直面</a:t>
            </a:r>
            <a:r>
              <a:rPr lang="zh-CN" altLang="zh-CN" sz="4800" dirty="0">
                <a:solidFill>
                  <a:srgbClr val="FF3399"/>
                </a:solidFill>
              </a:rPr>
              <a:t>自己</a:t>
            </a:r>
            <a:endParaRPr lang="zh-CN" altLang="en-US" sz="4800" dirty="0">
              <a:solidFill>
                <a:srgbClr val="FF3399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78755" y="1490133"/>
            <a:ext cx="7498080" cy="481881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/>
              <a:t>“</a:t>
            </a:r>
            <a:r>
              <a:rPr lang="zh-CN" altLang="zh-CN" sz="3200" b="1" dirty="0" smtClean="0"/>
              <a:t>空泛</a:t>
            </a:r>
            <a:r>
              <a:rPr lang="zh-CN" altLang="zh-CN" sz="3200" b="1" dirty="0"/>
              <a:t>无用的书生之论，与现实生活的实际，切合者甚少</a:t>
            </a:r>
            <a:r>
              <a:rPr lang="zh-CN" altLang="zh-CN" sz="3200" b="1" dirty="0" smtClean="0"/>
              <a:t>。</a:t>
            </a:r>
            <a:r>
              <a:rPr lang="zh-CN" altLang="en-US" sz="3200" b="1" dirty="0" smtClean="0"/>
              <a:t>”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/>
              <a:t>他说自己这么喜欢炫耀才华，就好象树干上结</a:t>
            </a:r>
            <a:r>
              <a:rPr lang="zh-CN" altLang="zh-CN" sz="3200" b="1" dirty="0" smtClean="0"/>
              <a:t>的很</a:t>
            </a:r>
            <a:r>
              <a:rPr lang="zh-CN" altLang="zh-CN" sz="3200" b="1" dirty="0"/>
              <a:t>漂亮的树瘤，有的石头</a:t>
            </a:r>
            <a:r>
              <a:rPr lang="zh-CN" altLang="zh-CN" sz="3200" b="1" dirty="0" smtClean="0"/>
              <a:t>上很</a:t>
            </a:r>
            <a:r>
              <a:rPr lang="zh-CN" altLang="zh-CN" sz="3200" b="1" dirty="0"/>
              <a:t>漂亮的花纹</a:t>
            </a:r>
            <a:r>
              <a:rPr lang="zh-CN" altLang="zh-CN" sz="3200" b="1" dirty="0" smtClean="0"/>
              <a:t>。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/>
              <a:t>树瘤对树来讲是一种病。石头</a:t>
            </a:r>
            <a:r>
              <a:rPr lang="zh-CN" altLang="zh-CN" sz="3200" b="1" dirty="0" smtClean="0"/>
              <a:t>上</a:t>
            </a:r>
            <a:r>
              <a:rPr lang="zh-CN" altLang="en-US" sz="3200" b="1" dirty="0" smtClean="0"/>
              <a:t>的</a:t>
            </a:r>
            <a:r>
              <a:rPr lang="zh-CN" altLang="zh-CN" sz="3200" b="1" dirty="0" smtClean="0"/>
              <a:t>花纹，</a:t>
            </a:r>
            <a:r>
              <a:rPr lang="zh-CN" altLang="zh-CN" sz="3200" b="1" dirty="0"/>
              <a:t>对石头来说也是一种病。</a:t>
            </a: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44728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52977" y="948266"/>
            <a:ext cx="10076492" cy="634759"/>
          </a:xfrm>
        </p:spPr>
        <p:txBody>
          <a:bodyPr>
            <a:normAutofit fontScale="90000"/>
          </a:bodyPr>
          <a:lstStyle/>
          <a:p>
            <a:r>
              <a:rPr lang="zh-CN" altLang="en-US" sz="6000" b="1" dirty="0" smtClean="0">
                <a:solidFill>
                  <a:srgbClr val="FF0000"/>
                </a:solidFill>
              </a:rPr>
              <a:t>一、自我介绍</a:t>
            </a:r>
            <a:endParaRPr lang="zh-CN" alt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33598" y="1772356"/>
            <a:ext cx="9286591" cy="391486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 smtClean="0"/>
              <a:t>千里草</a:t>
            </a:r>
            <a:endParaRPr lang="en-US" altLang="zh-CN" sz="4000" b="1" dirty="0" smtClean="0"/>
          </a:p>
          <a:p>
            <a:pPr>
              <a:lnSpc>
                <a:spcPct val="150000"/>
              </a:lnSpc>
            </a:pPr>
            <a:r>
              <a:rPr lang="zh-CN" altLang="zh-CN" sz="4000" b="1" dirty="0"/>
              <a:t>三无</a:t>
            </a:r>
            <a:r>
              <a:rPr lang="zh-CN" altLang="zh-CN" sz="4000" b="1" dirty="0" smtClean="0"/>
              <a:t>人物</a:t>
            </a:r>
            <a:r>
              <a:rPr lang="zh-CN" altLang="en-US" sz="4000" b="1" dirty="0" smtClean="0"/>
              <a:t>：身份、官职、地位</a:t>
            </a:r>
            <a:endParaRPr lang="en-US" altLang="zh-CN" sz="4000" b="1" dirty="0" smtClean="0"/>
          </a:p>
          <a:p>
            <a:pPr>
              <a:lnSpc>
                <a:spcPct val="150000"/>
              </a:lnSpc>
            </a:pPr>
            <a:r>
              <a:rPr lang="zh-CN" altLang="zh-CN" sz="4000" b="1" dirty="0"/>
              <a:t>祖父，父亲，先生，女儿</a:t>
            </a:r>
            <a:r>
              <a:rPr lang="zh-CN" altLang="zh-CN" sz="4000" b="1" dirty="0" smtClean="0"/>
              <a:t>！</a:t>
            </a:r>
            <a:endParaRPr lang="en-US" altLang="zh-CN" sz="4000" b="1" dirty="0" smtClean="0"/>
          </a:p>
          <a:p>
            <a:pPr>
              <a:lnSpc>
                <a:spcPct val="150000"/>
              </a:lnSpc>
            </a:pPr>
            <a:r>
              <a:rPr lang="zh-CN" altLang="zh-CN" sz="4000" b="1" dirty="0"/>
              <a:t>三有</a:t>
            </a:r>
            <a:r>
              <a:rPr lang="zh-CN" altLang="zh-CN" sz="4000" b="1" dirty="0" smtClean="0"/>
              <a:t>人物</a:t>
            </a:r>
            <a:r>
              <a:rPr lang="zh-CN" altLang="en-US" sz="4000" b="1" dirty="0" smtClean="0"/>
              <a:t>：追求、欲望、希望</a:t>
            </a:r>
            <a:endParaRPr lang="zh-CN" altLang="en-US" sz="4000" b="1" dirty="0"/>
          </a:p>
        </p:txBody>
      </p:sp>
    </p:spTree>
    <p:extLst>
      <p:ext uri="{BB962C8B-B14F-4D97-AF65-F5344CB8AC3E}">
        <p14:creationId xmlns="" xmlns:p14="http://schemas.microsoft.com/office/powerpoint/2010/main" val="9817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46577" y="722487"/>
            <a:ext cx="9024451" cy="556839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/>
              <a:t>这么多年来，自己就把这种病、展示给别人看，这难道不是自己人生当中一个致命的缺点吗</a:t>
            </a:r>
            <a:r>
              <a:rPr lang="zh-CN" altLang="zh-CN" sz="3200" b="1" dirty="0" smtClean="0"/>
              <a:t>？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/>
              <a:t>苏轼在读书、</a:t>
            </a:r>
            <a:r>
              <a:rPr lang="zh-CN" altLang="zh-CN" sz="3200" b="1" dirty="0" smtClean="0"/>
              <a:t>写作中，要</a:t>
            </a:r>
            <a:r>
              <a:rPr lang="zh-CN" altLang="zh-CN" sz="3200" b="1" dirty="0"/>
              <a:t>去掉</a:t>
            </a:r>
            <a:r>
              <a:rPr lang="zh-CN" altLang="zh-CN" sz="3200" b="1" dirty="0" smtClean="0"/>
              <a:t>自己那种</a:t>
            </a:r>
            <a:r>
              <a:rPr lang="zh-CN" altLang="zh-CN" sz="3200" b="1" dirty="0"/>
              <a:t>桀骜不驯的傲气，养成一种稳健端庄的</a:t>
            </a:r>
            <a:r>
              <a:rPr lang="zh-CN" altLang="zh-CN" sz="3200" b="1" dirty="0" smtClean="0">
                <a:solidFill>
                  <a:srgbClr val="FF3399"/>
                </a:solidFill>
              </a:rPr>
              <a:t>正气</a:t>
            </a:r>
            <a:r>
              <a:rPr lang="zh-CN" altLang="en-US" sz="3200" b="1" dirty="0" smtClean="0"/>
              <a:t>；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 smtClean="0"/>
              <a:t>他</a:t>
            </a:r>
            <a:r>
              <a:rPr lang="zh-CN" altLang="zh-CN" sz="3200" b="1" dirty="0"/>
              <a:t>要在与农夫、村民的</a:t>
            </a:r>
            <a:r>
              <a:rPr lang="zh-CN" altLang="zh-CN" sz="3200" b="1" dirty="0" smtClean="0"/>
              <a:t>交往中，去掉</a:t>
            </a:r>
            <a:r>
              <a:rPr lang="zh-CN" altLang="zh-CN" sz="3200" b="1" dirty="0"/>
              <a:t>那种尖酸刻薄的小家子气，养成一种宽容、虚怀若谷的</a:t>
            </a:r>
            <a:r>
              <a:rPr lang="zh-CN" altLang="zh-CN" sz="3200" b="1" dirty="0" smtClean="0">
                <a:solidFill>
                  <a:srgbClr val="FF3399"/>
                </a:solidFill>
              </a:rPr>
              <a:t>大气</a:t>
            </a:r>
            <a:r>
              <a:rPr lang="zh-CN" altLang="en-US" sz="3200" b="1" dirty="0" smtClean="0"/>
              <a:t>；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 smtClean="0"/>
              <a:t>他</a:t>
            </a:r>
            <a:r>
              <a:rPr lang="zh-CN" altLang="zh-CN" sz="3200" b="1" dirty="0"/>
              <a:t>还要在</a:t>
            </a:r>
            <a:r>
              <a:rPr lang="zh-CN" altLang="zh-CN" sz="3200" b="1" dirty="0" smtClean="0"/>
              <a:t>劳动中</a:t>
            </a:r>
            <a:r>
              <a:rPr lang="zh-CN" altLang="zh-CN" sz="3200" b="1" dirty="0"/>
              <a:t>，</a:t>
            </a:r>
            <a:r>
              <a:rPr lang="zh-CN" altLang="zh-CN" sz="3200" b="1" dirty="0" smtClean="0"/>
              <a:t>去掉柔弱</a:t>
            </a:r>
            <a:r>
              <a:rPr lang="zh-CN" altLang="zh-CN" sz="3200" b="1" dirty="0"/>
              <a:t>、缠绵的文人气，养成一种刚毅、坚卓</a:t>
            </a:r>
            <a:r>
              <a:rPr lang="zh-CN" altLang="zh-CN" sz="3200" b="1" dirty="0" smtClean="0"/>
              <a:t>的</a:t>
            </a:r>
            <a:r>
              <a:rPr lang="zh-CN" altLang="en-US" sz="3200" b="1" dirty="0" smtClean="0">
                <a:solidFill>
                  <a:srgbClr val="FF3399"/>
                </a:solidFill>
              </a:rPr>
              <a:t>大</a:t>
            </a:r>
            <a:r>
              <a:rPr lang="zh-CN" altLang="zh-CN" sz="3200" b="1" dirty="0" smtClean="0">
                <a:solidFill>
                  <a:srgbClr val="FF3399"/>
                </a:solidFill>
              </a:rPr>
              <a:t>丈夫</a:t>
            </a:r>
            <a:r>
              <a:rPr lang="zh-CN" altLang="zh-CN" sz="3200" b="1" dirty="0">
                <a:solidFill>
                  <a:srgbClr val="FF3399"/>
                </a:solidFill>
              </a:rPr>
              <a:t>气</a:t>
            </a:r>
            <a:r>
              <a:rPr lang="zh-CN" altLang="zh-CN" sz="3200" b="1" dirty="0"/>
              <a:t>，这是很难做到的。</a:t>
            </a: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387111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20710" y="485422"/>
            <a:ext cx="8825089" cy="947048"/>
          </a:xfrm>
        </p:spPr>
        <p:txBody>
          <a:bodyPr>
            <a:normAutofit/>
          </a:bodyPr>
          <a:lstStyle/>
          <a:p>
            <a:r>
              <a:rPr lang="zh-CN" altLang="zh-CN" sz="4800" dirty="0">
                <a:solidFill>
                  <a:srgbClr val="0070C0"/>
                </a:solidFill>
              </a:rPr>
              <a:t>反观自己，有东坡这样的勇气吗？</a:t>
            </a:r>
            <a:endParaRPr lang="zh-CN" altLang="en-US" sz="4800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38488" y="1264355"/>
            <a:ext cx="9134642" cy="507631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/>
              <a:t>能反思自己，了解自己的个性特长吗</a:t>
            </a:r>
            <a:r>
              <a:rPr lang="zh-CN" altLang="zh-CN" sz="3200" b="1" dirty="0" smtClean="0"/>
              <a:t>？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 smtClean="0"/>
              <a:t>一个人</a:t>
            </a:r>
            <a:r>
              <a:rPr lang="zh-CN" altLang="zh-CN" sz="3200" b="1" dirty="0"/>
              <a:t>，只有反思自己，了解自己，肯定自己，才是掌握了一半的命运</a:t>
            </a:r>
            <a:r>
              <a:rPr lang="zh-CN" altLang="zh-CN" sz="3200" b="1" dirty="0" smtClean="0"/>
              <a:t>。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en-US" sz="3200" b="1" dirty="0" smtClean="0"/>
              <a:t>当一个人能不断反思，不断长进，即使不能功成名就，也有把自己的才情发挥出来的机会，最后获得社会</a:t>
            </a:r>
            <a:endParaRPr lang="en-US" altLang="zh-CN" sz="32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b="1" dirty="0"/>
              <a:t> </a:t>
            </a:r>
            <a:r>
              <a:rPr lang="en-US" altLang="zh-CN" sz="3200" b="1" dirty="0" smtClean="0"/>
              <a:t>   </a:t>
            </a:r>
            <a:r>
              <a:rPr lang="zh-CN" altLang="en-US" sz="3200" b="1" dirty="0" smtClean="0"/>
              <a:t>认可，活得洒脱，活出精彩！</a:t>
            </a:r>
            <a:endParaRPr lang="en-US" altLang="zh-CN" sz="3200" b="1" dirty="0" smtClean="0"/>
          </a:p>
          <a:p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553507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2765778" y="948267"/>
            <a:ext cx="8588022" cy="742421"/>
          </a:xfrm>
        </p:spPr>
        <p:txBody>
          <a:bodyPr>
            <a:normAutofit fontScale="90000"/>
          </a:bodyPr>
          <a:lstStyle/>
          <a:p>
            <a:r>
              <a:rPr lang="zh-CN" altLang="zh-CN" sz="5400" b="1" dirty="0">
                <a:solidFill>
                  <a:srgbClr val="FF0000"/>
                </a:solidFill>
              </a:rPr>
              <a:t>四、我学东坡磊落</a:t>
            </a:r>
            <a:r>
              <a:rPr lang="zh-CN" altLang="zh-CN" sz="5400" b="1" dirty="0" smtClean="0">
                <a:solidFill>
                  <a:srgbClr val="FF0000"/>
                </a:solidFill>
              </a:rPr>
              <a:t>行</a:t>
            </a:r>
            <a:endParaRPr lang="zh-CN" altLang="en-US" sz="5400" dirty="0">
              <a:solidFill>
                <a:srgbClr val="FF0000"/>
              </a:solidFill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2686754" y="1873956"/>
            <a:ext cx="8288297" cy="438698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zh-CN" altLang="zh-CN" sz="3600" b="1" dirty="0"/>
              <a:t>苏轼是中国古代读书人和知识分子</a:t>
            </a:r>
            <a:r>
              <a:rPr lang="zh-CN" altLang="zh-CN" sz="3600" b="1" dirty="0">
                <a:solidFill>
                  <a:srgbClr val="FF0000"/>
                </a:solidFill>
              </a:rPr>
              <a:t>最为健全</a:t>
            </a:r>
            <a:r>
              <a:rPr lang="zh-CN" altLang="zh-CN" sz="3600" b="1" dirty="0"/>
              <a:t>、</a:t>
            </a:r>
            <a:r>
              <a:rPr lang="zh-CN" altLang="zh-CN" sz="3600" b="1" dirty="0">
                <a:solidFill>
                  <a:srgbClr val="FF0000"/>
                </a:solidFill>
              </a:rPr>
              <a:t>最为圆融</a:t>
            </a:r>
            <a:r>
              <a:rPr lang="zh-CN" altLang="zh-CN" sz="3600" b="1" dirty="0"/>
              <a:t>，也最为后人仰慕的一种</a:t>
            </a:r>
            <a:r>
              <a:rPr lang="zh-CN" altLang="zh-CN" sz="3600" b="1" dirty="0">
                <a:solidFill>
                  <a:srgbClr val="FF0000"/>
                </a:solidFill>
              </a:rPr>
              <a:t>文化人格的</a:t>
            </a:r>
            <a:r>
              <a:rPr lang="zh-CN" altLang="zh-CN" sz="3600" b="1" dirty="0" smtClean="0">
                <a:solidFill>
                  <a:srgbClr val="FF0000"/>
                </a:solidFill>
              </a:rPr>
              <a:t>模式</a:t>
            </a:r>
            <a:r>
              <a:rPr lang="zh-CN" altLang="en-US" sz="3600" b="1" dirty="0" smtClean="0"/>
              <a:t>。</a:t>
            </a:r>
            <a:endParaRPr lang="en-US" altLang="zh-CN" sz="3600" b="1" dirty="0" smtClean="0"/>
          </a:p>
          <a:p>
            <a:pPr>
              <a:lnSpc>
                <a:spcPct val="200000"/>
              </a:lnSpc>
            </a:pPr>
            <a:r>
              <a:rPr lang="zh-CN" altLang="zh-CN" sz="3600" b="1" dirty="0">
                <a:solidFill>
                  <a:srgbClr val="FF0000"/>
                </a:solidFill>
              </a:rPr>
              <a:t>超然物外</a:t>
            </a:r>
            <a:r>
              <a:rPr lang="zh-CN" altLang="zh-CN" sz="3600" b="1" dirty="0"/>
              <a:t>，</a:t>
            </a:r>
            <a:r>
              <a:rPr lang="zh-CN" altLang="zh-CN" sz="3600" b="1" dirty="0">
                <a:solidFill>
                  <a:srgbClr val="FF0000"/>
                </a:solidFill>
              </a:rPr>
              <a:t>达观自我</a:t>
            </a:r>
            <a:r>
              <a:rPr lang="zh-CN" altLang="zh-CN" sz="3600" b="1" dirty="0"/>
              <a:t>，</a:t>
            </a:r>
            <a:r>
              <a:rPr lang="zh-CN" altLang="zh-CN" sz="3600" b="1" dirty="0">
                <a:solidFill>
                  <a:srgbClr val="FF0000"/>
                </a:solidFill>
              </a:rPr>
              <a:t>关注民生</a:t>
            </a:r>
            <a:r>
              <a:rPr lang="zh-CN" altLang="zh-CN" sz="3600" b="1" dirty="0"/>
              <a:t>的精神很完美的结合在了</a:t>
            </a:r>
            <a:r>
              <a:rPr lang="zh-CN" altLang="zh-CN" sz="3600" b="1" dirty="0" smtClean="0"/>
              <a:t>一起</a:t>
            </a:r>
            <a:r>
              <a:rPr lang="zh-CN" altLang="en-US" sz="3600" b="1" dirty="0" smtClean="0"/>
              <a:t>！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51018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59289" y="812799"/>
            <a:ext cx="8734778" cy="900466"/>
          </a:xfrm>
        </p:spPr>
        <p:txBody>
          <a:bodyPr>
            <a:normAutofit/>
          </a:bodyPr>
          <a:lstStyle/>
          <a:p>
            <a:r>
              <a:rPr lang="zh-CN" altLang="en-US" sz="5400" dirty="0" smtClean="0">
                <a:solidFill>
                  <a:srgbClr val="0066FF"/>
                </a:solidFill>
              </a:rPr>
              <a:t>我的人生格言</a:t>
            </a:r>
            <a:endParaRPr lang="zh-CN" altLang="en-US" sz="5400" dirty="0">
              <a:solidFill>
                <a:srgbClr val="0066FF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491789" y="1844744"/>
            <a:ext cx="6659195" cy="32778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72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以出世的精神</a:t>
            </a:r>
            <a:endParaRPr lang="en-US" altLang="zh-CN" sz="7200" b="1" cap="none" spc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92D050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72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做入世的事业！</a:t>
            </a:r>
            <a:endParaRPr lang="zh-CN" altLang="en-US" sz="7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92D050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128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670208" y="767644"/>
            <a:ext cx="9521792" cy="820772"/>
          </a:xfrm>
        </p:spPr>
        <p:txBody>
          <a:bodyPr>
            <a:normAutofit fontScale="90000"/>
          </a:bodyPr>
          <a:lstStyle/>
          <a:p>
            <a:r>
              <a:rPr lang="zh-CN" altLang="en-US" sz="6000" dirty="0" smtClean="0">
                <a:solidFill>
                  <a:srgbClr val="FF0000"/>
                </a:solidFill>
              </a:rPr>
              <a:t>二、东坡介绍</a:t>
            </a:r>
            <a:endParaRPr lang="zh-CN" altLang="en-US" sz="60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53370" y="1862666"/>
            <a:ext cx="9538630" cy="3681722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3600" b="1" dirty="0"/>
              <a:t>1.</a:t>
            </a:r>
            <a:r>
              <a:rPr lang="zh-CN" altLang="zh-CN" sz="3600" b="1" dirty="0" smtClean="0"/>
              <a:t>名</a:t>
            </a:r>
            <a:r>
              <a:rPr lang="zh-CN" altLang="en-US" sz="3600" b="1" dirty="0" smtClean="0"/>
              <a:t>的</a:t>
            </a:r>
            <a:r>
              <a:rPr lang="zh-CN" altLang="zh-CN" sz="3600" b="1" dirty="0" smtClean="0"/>
              <a:t>由来</a:t>
            </a:r>
            <a:r>
              <a:rPr lang="en-US" altLang="zh-CN" sz="3600" b="1" dirty="0" smtClean="0"/>
              <a:t>                     </a:t>
            </a:r>
            <a:r>
              <a:rPr lang="zh-CN" altLang="en-US" sz="3600" b="1" dirty="0" smtClean="0">
                <a:hlinkClick r:id="rId2" action="ppaction://hlinkfile"/>
              </a:rPr>
              <a:t>苏轼   </a:t>
            </a:r>
            <a:r>
              <a:rPr lang="zh-CN" altLang="en-US" sz="3600" b="1" dirty="0" smtClean="0"/>
              <a:t> </a:t>
            </a:r>
            <a:endParaRPr lang="en-US" altLang="zh-CN" sz="36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600" b="1" dirty="0" smtClean="0"/>
              <a:t>2.</a:t>
            </a:r>
            <a:r>
              <a:rPr lang="zh-CN" altLang="en-US" sz="3600" b="1" dirty="0" smtClean="0"/>
              <a:t>号的由来                乌台诗案</a:t>
            </a:r>
            <a:endParaRPr lang="en-US" altLang="zh-CN" sz="36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600" b="1" dirty="0" smtClean="0"/>
              <a:t>3.</a:t>
            </a:r>
            <a:r>
              <a:rPr lang="zh-CN" altLang="en-US" sz="3600" b="1" dirty="0" smtClean="0"/>
              <a:t>总体评价           </a:t>
            </a:r>
            <a:r>
              <a:rPr lang="zh-CN" altLang="zh-CN" sz="3600" b="1" dirty="0" smtClean="0"/>
              <a:t>落入</a:t>
            </a:r>
            <a:r>
              <a:rPr lang="zh-CN" altLang="zh-CN" sz="3600" b="1" dirty="0"/>
              <a:t>凡间的</a:t>
            </a:r>
            <a:r>
              <a:rPr lang="zh-CN" altLang="zh-CN" sz="3600" b="1" dirty="0" smtClean="0"/>
              <a:t>精灵</a:t>
            </a:r>
            <a:endParaRPr lang="en-US" altLang="zh-CN" sz="36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600" b="1" dirty="0" smtClean="0"/>
              <a:t>                              </a:t>
            </a:r>
            <a:r>
              <a:rPr lang="zh-CN" altLang="zh-CN" sz="3600" b="1" dirty="0" smtClean="0"/>
              <a:t>背离中庸的另类</a:t>
            </a:r>
            <a:endParaRPr lang="en-US" altLang="zh-CN" sz="36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600" b="1" dirty="0" smtClean="0"/>
              <a:t>4.</a:t>
            </a:r>
            <a:r>
              <a:rPr lang="zh-CN" altLang="zh-CN" sz="3600" b="1" dirty="0"/>
              <a:t>艺术精英：用</a:t>
            </a:r>
            <a:r>
              <a:rPr lang="zh-CN" altLang="zh-CN" sz="3600" b="1" dirty="0" smtClean="0"/>
              <a:t>：东</a:t>
            </a:r>
            <a:r>
              <a:rPr lang="zh-CN" altLang="zh-CN" sz="3600" b="1" dirty="0"/>
              <a:t>坡壶；戴</a:t>
            </a:r>
            <a:r>
              <a:rPr lang="zh-CN" altLang="zh-CN" sz="3600" b="1" dirty="0" smtClean="0"/>
              <a:t>：</a:t>
            </a:r>
            <a:r>
              <a:rPr lang="zh-CN" altLang="en-US" sz="3600" b="1" dirty="0" smtClean="0"/>
              <a:t>子瞻帽</a:t>
            </a:r>
            <a:endParaRPr lang="en-US" altLang="zh-CN" sz="36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600" b="1" dirty="0"/>
              <a:t> </a:t>
            </a:r>
            <a:r>
              <a:rPr lang="en-US" altLang="zh-CN" sz="3600" b="1" dirty="0" smtClean="0"/>
              <a:t>  </a:t>
            </a:r>
            <a:r>
              <a:rPr lang="zh-CN" altLang="zh-CN" sz="3600" b="1" dirty="0" smtClean="0"/>
              <a:t>穿：东</a:t>
            </a:r>
            <a:r>
              <a:rPr lang="zh-CN" altLang="zh-CN" sz="3600" b="1" dirty="0"/>
              <a:t>坡屐；吃：东坡肉。</a:t>
            </a:r>
            <a:endParaRPr lang="en-US" altLang="zh-CN" sz="3600" b="1" dirty="0" smtClean="0"/>
          </a:p>
          <a:p>
            <a:endParaRPr lang="zh-CN" alt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374697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94844" y="846666"/>
            <a:ext cx="9120144" cy="58544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5.</a:t>
            </a:r>
            <a:r>
              <a:rPr lang="zh-CN" altLang="en-US" sz="5400" dirty="0" smtClean="0">
                <a:solidFill>
                  <a:srgbClr val="FF0000"/>
                </a:solidFill>
              </a:rPr>
              <a:t>东坡与常州</a:t>
            </a:r>
            <a:endParaRPr lang="zh-CN" altLang="en-US" sz="5400" dirty="0">
              <a:solidFill>
                <a:srgbClr val="FF0000"/>
              </a:solidFill>
            </a:endParaRPr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2460978" y="2020709"/>
            <a:ext cx="7539700" cy="344608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/>
              <a:t>藤花旧馆    前后北岸    孙氏馆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 smtClean="0"/>
              <a:t>《除夜宿常州东门外》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/>
              <a:t>洗砚池</a:t>
            </a:r>
            <a:r>
              <a:rPr lang="zh-CN" altLang="zh-CN" sz="3200" b="1" dirty="0" smtClean="0"/>
              <a:t>：请大家告诉我，洗砚池</a:t>
            </a:r>
            <a:r>
              <a:rPr lang="zh-CN" altLang="en-US" sz="3200" b="1" dirty="0" smtClean="0"/>
              <a:t>的</a:t>
            </a:r>
            <a:r>
              <a:rPr lang="zh-CN" altLang="zh-CN" sz="3200" b="1" dirty="0" smtClean="0"/>
              <a:t>由来</a:t>
            </a:r>
          </a:p>
          <a:p>
            <a:pPr>
              <a:lnSpc>
                <a:spcPct val="150000"/>
              </a:lnSpc>
            </a:pPr>
            <a:r>
              <a:rPr lang="zh-CN" altLang="zh-CN" sz="3200" b="1" dirty="0" smtClean="0"/>
              <a:t>仰苏阁：请大家告诉我，这个建筑的由来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en-US" altLang="zh-CN" sz="3200" b="1" dirty="0" smtClean="0"/>
              <a:t>11</a:t>
            </a:r>
            <a:r>
              <a:rPr lang="zh-CN" altLang="en-US" sz="3200" b="1" dirty="0" smtClean="0"/>
              <a:t>次到常州，二次上表乞居常州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en-US" sz="3200" b="1" dirty="0" smtClean="0"/>
              <a:t>诰命夫人胡淑修      江阴人葛延之    张家女儿媳妇</a:t>
            </a:r>
            <a:endParaRPr lang="zh-CN" altLang="zh-CN" sz="3200" b="1" dirty="0" smtClean="0"/>
          </a:p>
          <a:p>
            <a:pPr>
              <a:lnSpc>
                <a:spcPct val="150000"/>
              </a:lnSpc>
            </a:pP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184249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54488" y="1061156"/>
            <a:ext cx="8599311" cy="629532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三、</a:t>
            </a:r>
            <a:r>
              <a:rPr lang="zh-CN" altLang="zh-CN" b="1" dirty="0">
                <a:solidFill>
                  <a:srgbClr val="FF0000"/>
                </a:solidFill>
              </a:rPr>
              <a:t>磊落洒脱苏东坡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49688" y="1896533"/>
            <a:ext cx="8086047" cy="359361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rgbClr val="FF0000"/>
                </a:solidFill>
              </a:rPr>
              <a:t>1.</a:t>
            </a:r>
            <a:r>
              <a:rPr lang="zh-CN" altLang="zh-CN" sz="3200" b="1" dirty="0">
                <a:solidFill>
                  <a:srgbClr val="FF0000"/>
                </a:solidFill>
              </a:rPr>
              <a:t>人生：潇洒之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心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/>
              <a:t>《水调歌头·中秋》小</a:t>
            </a:r>
            <a:r>
              <a:rPr lang="zh-CN" altLang="zh-CN" sz="3200" b="1" dirty="0" smtClean="0"/>
              <a:t>序：</a:t>
            </a:r>
            <a:r>
              <a:rPr lang="zh-CN" altLang="zh-CN" sz="3200" b="1" dirty="0"/>
              <a:t>“丙辰中秋，欢饮达旦，大醉，作此篇，兼怀子由。</a:t>
            </a:r>
            <a:r>
              <a:rPr lang="zh-CN" altLang="zh-CN" sz="3200" b="1" dirty="0" smtClean="0"/>
              <a:t>”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 smtClean="0"/>
              <a:t>“人</a:t>
            </a:r>
            <a:r>
              <a:rPr lang="zh-CN" altLang="zh-CN" sz="3200" b="1" dirty="0"/>
              <a:t>有悲欢离合，月有阴晴圆缺，此事古难全。 ”对谁说的？对自己说</a:t>
            </a:r>
            <a:r>
              <a:rPr lang="zh-CN" altLang="zh-CN" sz="3200" b="1" dirty="0" smtClean="0"/>
              <a:t>的</a:t>
            </a:r>
            <a:r>
              <a:rPr lang="zh-CN" altLang="en-US" sz="3200" b="1" dirty="0" smtClean="0"/>
              <a:t>。</a:t>
            </a: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280419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22222" y="903111"/>
            <a:ext cx="7621183" cy="450414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/>
              <a:t>《赤壁赋》：客人“扣弦而歌”，悲音不断。人生苦短，人生无常</a:t>
            </a:r>
            <a:r>
              <a:rPr lang="zh-CN" altLang="zh-CN" sz="3200" b="1" dirty="0" smtClean="0"/>
              <a:t>！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 smtClean="0"/>
              <a:t>但</a:t>
            </a:r>
            <a:r>
              <a:rPr lang="zh-CN" altLang="zh-CN" sz="3200" b="1" dirty="0"/>
              <a:t>苏轼却说，“你可也知道这水与月？流逝的就象这水，其实并没有真正逝去；时圆时缺的就象这月，终究又何尝盈亏。可见，从事物变易的一面看来，天地间没有一瞬间不发生变化；而从事物不变的一面看来，万物与自己的生命同样无穷无尽，又有什么可羡慕的呢？</a:t>
            </a: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307425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78" y="0"/>
            <a:ext cx="11356621" cy="6858000"/>
          </a:xfrm>
        </p:spPr>
      </p:pic>
      <p:sp>
        <p:nvSpPr>
          <p:cNvPr id="5" name="矩形 4"/>
          <p:cNvSpPr/>
          <p:nvPr/>
        </p:nvSpPr>
        <p:spPr>
          <a:xfrm>
            <a:off x="3830855" y="394635"/>
            <a:ext cx="787559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磊落学东坡  自省当</a:t>
            </a:r>
            <a:r>
              <a:rPr lang="zh-CN" alt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先锋</a:t>
            </a:r>
            <a:endParaRPr lang="zh-CN" alt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617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67288" y="767644"/>
            <a:ext cx="7786511" cy="923044"/>
          </a:xfrm>
        </p:spPr>
        <p:txBody>
          <a:bodyPr>
            <a:normAutofit fontScale="90000"/>
          </a:bodyPr>
          <a:lstStyle/>
          <a:p>
            <a:r>
              <a:rPr lang="zh-CN" altLang="zh-CN" sz="4000" dirty="0">
                <a:solidFill>
                  <a:srgbClr val="FF0000"/>
                </a:solidFill>
              </a:rPr>
              <a:t>我们是否也应该学习他的这种潇洒和豁达呢？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64088" y="2009421"/>
            <a:ext cx="7790159" cy="324329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 smtClean="0"/>
              <a:t>在</a:t>
            </a:r>
            <a:r>
              <a:rPr lang="zh-CN" altLang="zh-CN" sz="3200" b="1" dirty="0"/>
              <a:t>目前这个社会转型期</a:t>
            </a:r>
            <a:r>
              <a:rPr lang="zh-CN" altLang="zh-CN" sz="3200" b="1" dirty="0" smtClean="0"/>
              <a:t>，有人</a:t>
            </a:r>
            <a:r>
              <a:rPr lang="zh-CN" altLang="zh-CN" sz="3200" b="1" dirty="0"/>
              <a:t>的价值观、世界观、人生观非常不正确，拜金主义，自私自利，追求极度的享乐、极度</a:t>
            </a:r>
            <a:r>
              <a:rPr lang="zh-CN" altLang="zh-CN" sz="3200" b="1" dirty="0" smtClean="0"/>
              <a:t>纵欲</a:t>
            </a:r>
            <a:r>
              <a:rPr lang="en-US" altLang="zh-CN" sz="3200" b="1" dirty="0" smtClean="0"/>
              <a:t>……</a:t>
            </a:r>
          </a:p>
          <a:p>
            <a:pPr>
              <a:lnSpc>
                <a:spcPct val="150000"/>
              </a:lnSpc>
            </a:pPr>
            <a:r>
              <a:rPr lang="zh-CN" altLang="zh-CN" sz="3200" b="1" dirty="0" smtClean="0"/>
              <a:t>我们</a:t>
            </a:r>
            <a:r>
              <a:rPr lang="zh-CN" altLang="zh-CN" sz="3200" b="1" dirty="0"/>
              <a:t>共产党员要明辨是非，做榜样起带头作用啊！</a:t>
            </a:r>
          </a:p>
          <a:p>
            <a:pPr>
              <a:lnSpc>
                <a:spcPct val="150000"/>
              </a:lnSpc>
            </a:pP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376468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49600" y="733778"/>
            <a:ext cx="7413978" cy="1035932"/>
          </a:xfrm>
        </p:spPr>
        <p:txBody>
          <a:bodyPr>
            <a:normAutofit/>
          </a:bodyPr>
          <a:lstStyle/>
          <a:p>
            <a:r>
              <a:rPr lang="en-US" altLang="zh-CN" sz="4800" b="1" dirty="0">
                <a:solidFill>
                  <a:srgbClr val="FF0000"/>
                </a:solidFill>
              </a:rPr>
              <a:t>2.</a:t>
            </a:r>
            <a:r>
              <a:rPr lang="zh-CN" altLang="zh-CN" sz="4800" b="1" dirty="0">
                <a:solidFill>
                  <a:srgbClr val="FF0000"/>
                </a:solidFill>
              </a:rPr>
              <a:t>为人：宽容之</a:t>
            </a:r>
            <a:r>
              <a:rPr lang="zh-CN" altLang="zh-CN" sz="4800" b="1" dirty="0" smtClean="0">
                <a:solidFill>
                  <a:srgbClr val="FF0000"/>
                </a:solidFill>
              </a:rPr>
              <a:t>心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93156" y="1873956"/>
            <a:ext cx="8260644" cy="402223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 smtClean="0"/>
              <a:t>《借名逃税》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 smtClean="0"/>
              <a:t>宽容</a:t>
            </a:r>
            <a:r>
              <a:rPr lang="zh-CN" altLang="zh-CN" sz="3200" b="1" dirty="0"/>
              <a:t>，是做人必须的。但有人不懂宽容，也不会宽容</a:t>
            </a:r>
            <a:r>
              <a:rPr lang="zh-CN" altLang="zh-CN" sz="3200" b="1" dirty="0" smtClean="0"/>
              <a:t>。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zh-CN" altLang="zh-CN" sz="3200" b="1" dirty="0" smtClean="0"/>
              <a:t>社会</a:t>
            </a:r>
            <a:r>
              <a:rPr lang="zh-CN" altLang="en-US" sz="3200" b="1" dirty="0" smtClean="0"/>
              <a:t>对</a:t>
            </a:r>
            <a:r>
              <a:rPr lang="zh-CN" altLang="zh-CN" sz="3200" b="1" dirty="0" smtClean="0"/>
              <a:t>民主，</a:t>
            </a:r>
            <a:r>
              <a:rPr lang="zh-CN" altLang="zh-CN" sz="3200" b="1" dirty="0"/>
              <a:t>平等，公正等品性的追求，已经成为全社会的共识</a:t>
            </a:r>
            <a:r>
              <a:rPr lang="zh-CN" altLang="zh-CN" sz="3200" b="1" dirty="0" smtClean="0"/>
              <a:t>了</a:t>
            </a:r>
            <a:r>
              <a:rPr lang="zh-CN" altLang="en-US" sz="3200" b="1" dirty="0" smtClean="0"/>
              <a:t>。</a:t>
            </a: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110926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2044</Words>
  <Application>Microsoft Office PowerPoint</Application>
  <PresentationFormat>自定义</PresentationFormat>
  <Paragraphs>97</Paragraphs>
  <Slides>23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4" baseType="lpstr">
      <vt:lpstr>Office 主题</vt:lpstr>
      <vt:lpstr>幻灯片 1</vt:lpstr>
      <vt:lpstr>一、自我介绍</vt:lpstr>
      <vt:lpstr>二、东坡介绍</vt:lpstr>
      <vt:lpstr>5.东坡与常州</vt:lpstr>
      <vt:lpstr>三、磊落洒脱苏东坡</vt:lpstr>
      <vt:lpstr>幻灯片 6</vt:lpstr>
      <vt:lpstr>幻灯片 7</vt:lpstr>
      <vt:lpstr>我们是否也应该学习他的这种潇洒和豁达呢？</vt:lpstr>
      <vt:lpstr>2.为人：宽容之心</vt:lpstr>
      <vt:lpstr>3.为官：奉献之心</vt:lpstr>
      <vt:lpstr>4.交友：赤子之心</vt:lpstr>
      <vt:lpstr>5.生活：艺术之心</vt:lpstr>
      <vt:lpstr>从苏轼这里，我们学什么呢？</vt:lpstr>
      <vt:lpstr>6.生存：磊落之心</vt:lpstr>
      <vt:lpstr>7.快乐：顽劣童心</vt:lpstr>
      <vt:lpstr>苏轼的顽劣要不要学？</vt:lpstr>
      <vt:lpstr>8.为父：慈父温馨</vt:lpstr>
      <vt:lpstr>10.进步：反思之心</vt:lpstr>
      <vt:lpstr>勇于面对自己、解剖自己、直面自己</vt:lpstr>
      <vt:lpstr>幻灯片 20</vt:lpstr>
      <vt:lpstr>反观自己，有东坡这样的勇气吗？</vt:lpstr>
      <vt:lpstr>四、我学东坡磊落行</vt:lpstr>
      <vt:lpstr>我的人生格言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dnm</dc:creator>
  <cp:lastModifiedBy>Windows 用户</cp:lastModifiedBy>
  <cp:revision>68</cp:revision>
  <dcterms:created xsi:type="dcterms:W3CDTF">2016-06-24T13:02:16Z</dcterms:created>
  <dcterms:modified xsi:type="dcterms:W3CDTF">2017-01-10T07:46:11Z</dcterms:modified>
</cp:coreProperties>
</file>