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842" r:id="rId2"/>
    <p:sldId id="798" r:id="rId3"/>
    <p:sldId id="845" r:id="rId4"/>
    <p:sldId id="848" r:id="rId5"/>
    <p:sldId id="869" r:id="rId6"/>
    <p:sldId id="744" r:id="rId7"/>
    <p:sldId id="878" r:id="rId8"/>
    <p:sldId id="877" r:id="rId9"/>
    <p:sldId id="876" r:id="rId10"/>
    <p:sldId id="830" r:id="rId11"/>
    <p:sldId id="862" r:id="rId12"/>
    <p:sldId id="879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4EC92D"/>
    <a:srgbClr val="71D955"/>
    <a:srgbClr val="F9B310"/>
    <a:srgbClr val="0E8BD6"/>
    <a:srgbClr val="F50401"/>
    <a:srgbClr val="BA421E"/>
    <a:srgbClr val="0A0106"/>
    <a:srgbClr val="D4631E"/>
    <a:srgbClr val="E1732F"/>
    <a:srgbClr val="3130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49536" autoAdjust="0"/>
    <p:restoredTop sz="91579" autoAdjust="0"/>
  </p:normalViewPr>
  <p:slideViewPr>
    <p:cSldViewPr>
      <p:cViewPr>
        <p:scale>
          <a:sx n="50" d="100"/>
          <a:sy n="50" d="100"/>
        </p:scale>
        <p:origin x="-1062" y="-336"/>
      </p:cViewPr>
      <p:guideLst>
        <p:guide orient="horz" pos="2160"/>
        <p:guide pos="288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551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35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285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28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10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95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59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57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26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3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53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27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6646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752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8827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129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637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922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783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2402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4963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660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030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42" y="0"/>
            <a:ext cx="916844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73" t="77829"/>
          <a:stretch/>
        </p:blipFill>
        <p:spPr>
          <a:xfrm>
            <a:off x="7932011" y="5829267"/>
            <a:ext cx="1195709" cy="1040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99" t="85" b="58997"/>
          <a:stretch/>
        </p:blipFill>
        <p:spPr>
          <a:xfrm>
            <a:off x="7452323" y="0"/>
            <a:ext cx="1675397" cy="19202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" t="85" r="46650" b="58997"/>
          <a:stretch/>
        </p:blipFill>
        <p:spPr>
          <a:xfrm>
            <a:off x="-4911" y="995"/>
            <a:ext cx="3300146" cy="19202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" t="66663" r="67693" b="1588"/>
          <a:stretch/>
        </p:blipFill>
        <p:spPr>
          <a:xfrm>
            <a:off x="3" y="5349214"/>
            <a:ext cx="1984623" cy="14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19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&#22823;&#33041;1\1.wmv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>
            <a:spLocks/>
          </p:cNvSpPr>
          <p:nvPr/>
        </p:nvSpPr>
        <p:spPr>
          <a:xfrm>
            <a:off x="4214810" y="428604"/>
            <a:ext cx="4429156" cy="785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63"/>
              </a:lnSpc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游戏</a:t>
            </a:r>
            <a:r>
              <a:rPr lang="en-US" altLang="zh-CN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：记忆力测试</a:t>
            </a:r>
            <a:endParaRPr lang="en-US" altLang="zh-CN" sz="3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1071538" y="1428736"/>
            <a:ext cx="7355858" cy="12413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00"/>
              </a:lnSpc>
              <a:buNone/>
            </a:pPr>
            <a:r>
              <a:rPr lang="zh-CN" altLang="en-US" sz="3200" b="1" dirty="0" smtClean="0">
                <a:solidFill>
                  <a:schemeClr val="accent6"/>
                </a:solidFill>
                <a:latin typeface="Tahoma" pitchFamily="34" charset="0"/>
              </a:rPr>
              <a:t>       请在</a:t>
            </a:r>
            <a:r>
              <a:rPr lang="en-US" altLang="zh-CN" sz="3200" b="1" dirty="0" smtClean="0">
                <a:solidFill>
                  <a:schemeClr val="accent6"/>
                </a:solidFill>
                <a:latin typeface="Tahoma" pitchFamily="34" charset="0"/>
              </a:rPr>
              <a:t>20</a:t>
            </a:r>
            <a:r>
              <a:rPr lang="zh-CN" altLang="en-US" sz="3200" b="1" dirty="0" smtClean="0">
                <a:solidFill>
                  <a:schemeClr val="accent6"/>
                </a:solidFill>
                <a:latin typeface="Tahoma" pitchFamily="34" charset="0"/>
              </a:rPr>
              <a:t>秒内记住下面的字母和数字，时间到后记住的同学举手。</a:t>
            </a:r>
            <a:endParaRPr lang="en-US" altLang="zh-CN" sz="3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429652" y="500042"/>
            <a:ext cx="0" cy="7193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8024113" y="5270428"/>
            <a:ext cx="375106" cy="500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57158" y="3643314"/>
            <a:ext cx="375106" cy="5001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642910" y="4500570"/>
            <a:ext cx="489173" cy="652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                                                             </a:t>
            </a:r>
            <a:endParaRPr lang="zh-CN" altLang="en-US" dirty="0"/>
          </a:p>
        </p:txBody>
      </p:sp>
      <p:sp>
        <p:nvSpPr>
          <p:cNvPr id="18" name="椭圆 17"/>
          <p:cNvSpPr/>
          <p:nvPr/>
        </p:nvSpPr>
        <p:spPr>
          <a:xfrm>
            <a:off x="4143372" y="4966943"/>
            <a:ext cx="936104" cy="1248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714348" y="3033719"/>
            <a:ext cx="8143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en-US" altLang="zh-CN" sz="8000" b="1" dirty="0">
                <a:solidFill>
                  <a:schemeClr val="accent1"/>
                </a:solidFill>
                <a:latin typeface="宋体" pitchFamily="2" charset="-122"/>
              </a:rPr>
              <a:t>T3H3A4N4K5S5</a:t>
            </a: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20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19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18</a:t>
            </a: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17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16</a:t>
            </a: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15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14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13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12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11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10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9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8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7</a:t>
            </a: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6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5</a:t>
            </a: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4</a:t>
            </a: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3</a:t>
            </a:r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4143372" y="5220952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2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4143372" y="5236827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n-ea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14546" y="3354173"/>
            <a:ext cx="50006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时间到</a:t>
            </a:r>
          </a:p>
        </p:txBody>
      </p:sp>
    </p:spTree>
    <p:extLst>
      <p:ext uri="{BB962C8B-B14F-4D97-AF65-F5344CB8AC3E}">
        <p14:creationId xmlns:p14="http://schemas.microsoft.com/office/powerpoint/2010/main" xmlns="" val="232091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472" y="357166"/>
            <a:ext cx="8001056" cy="60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900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/>
        </p:nvCxnSpPr>
        <p:spPr>
          <a:xfrm>
            <a:off x="1000100" y="714356"/>
            <a:ext cx="0" cy="7193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空心弧 40"/>
          <p:cNvSpPr>
            <a:spLocks noChangeArrowheads="1"/>
          </p:cNvSpPr>
          <p:nvPr/>
        </p:nvSpPr>
        <p:spPr bwMode="auto">
          <a:xfrm rot="5400000">
            <a:off x="348849" y="2653901"/>
            <a:ext cx="3662373" cy="3069431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9"/>
                  <a:pt x="21331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41"/>
          <p:cNvSpPr>
            <a:spLocks noChangeArrowheads="1"/>
          </p:cNvSpPr>
          <p:nvPr/>
        </p:nvSpPr>
        <p:spPr bwMode="auto">
          <a:xfrm>
            <a:off x="2428860" y="2214554"/>
            <a:ext cx="385763" cy="5127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zh-CN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椭圆 42"/>
          <p:cNvSpPr>
            <a:spLocks noChangeArrowheads="1"/>
          </p:cNvSpPr>
          <p:nvPr/>
        </p:nvSpPr>
        <p:spPr bwMode="auto">
          <a:xfrm>
            <a:off x="3414713" y="3201989"/>
            <a:ext cx="384572" cy="51276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zh-CN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43"/>
          <p:cNvSpPr>
            <a:spLocks noChangeArrowheads="1"/>
          </p:cNvSpPr>
          <p:nvPr/>
        </p:nvSpPr>
        <p:spPr bwMode="auto">
          <a:xfrm>
            <a:off x="3423047" y="4416435"/>
            <a:ext cx="384572" cy="512763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椭圆 44"/>
          <p:cNvSpPr>
            <a:spLocks noChangeArrowheads="1"/>
          </p:cNvSpPr>
          <p:nvPr/>
        </p:nvSpPr>
        <p:spPr bwMode="auto">
          <a:xfrm>
            <a:off x="2770585" y="5462589"/>
            <a:ext cx="384572" cy="512763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1285852" y="642918"/>
            <a:ext cx="6500858" cy="785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63"/>
              </a:lnSpc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说一说：这节课你学到了什么？</a:t>
            </a:r>
            <a:endParaRPr lang="en-US" altLang="zh-CN" sz="3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2143116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1"/>
                </a:solidFill>
              </a:rPr>
              <a:t>大脑模样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43372" y="3211297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1"/>
                </a:solidFill>
              </a:rPr>
              <a:t>大脑功能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43372" y="4429132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1"/>
                </a:solidFill>
              </a:rPr>
              <a:t>保护大脑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71868" y="5500702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1"/>
                </a:solidFill>
              </a:rPr>
              <a:t>人工智能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69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ldLvl="0" animBg="1" autoUpdateAnimBg="0"/>
      <p:bldP spid="10" grpId="0" bldLvl="0" animBg="1" autoUpdateAnimBg="0"/>
      <p:bldP spid="11" grpId="0" bldLvl="0" animBg="1" autoUpdateAnimBg="0"/>
      <p:bldP spid="12" grpId="0" bldLvl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42" t="16401" r="27930" b="43000"/>
          <a:stretch/>
        </p:blipFill>
        <p:spPr>
          <a:xfrm>
            <a:off x="2483769" y="1124744"/>
            <a:ext cx="4104456" cy="2784309"/>
          </a:xfrm>
          <a:prstGeom prst="rect">
            <a:avLst/>
          </a:prstGeom>
        </p:spPr>
      </p:pic>
      <p:sp>
        <p:nvSpPr>
          <p:cNvPr id="14" name="TextBox 7"/>
          <p:cNvSpPr>
            <a:spLocks noChangeArrowheads="1"/>
          </p:cNvSpPr>
          <p:nvPr/>
        </p:nvSpPr>
        <p:spPr bwMode="auto">
          <a:xfrm>
            <a:off x="1331640" y="3928620"/>
            <a:ext cx="66138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4000" b="1" dirty="0" smtClean="0">
                <a:solidFill>
                  <a:srgbClr val="FF0000"/>
                </a:solidFill>
                <a:latin typeface="汉仪黛玉体简" panose="02010604000101010101" pitchFamily="2" charset="-122"/>
                <a:ea typeface="汉仪黛玉体简" panose="02010604000101010101" pitchFamily="2" charset="-122"/>
                <a:sym typeface="微软雅黑" pitchFamily="34" charset="-122"/>
              </a:rPr>
              <a:t>再见！</a:t>
            </a:r>
            <a:endParaRPr lang="zh-CN" altLang="en-US" sz="4000" b="1" dirty="0">
              <a:solidFill>
                <a:srgbClr val="FF0000"/>
              </a:solidFill>
              <a:latin typeface="汉仪黛玉体简" panose="02010604000101010101" pitchFamily="2" charset="-122"/>
              <a:ea typeface="汉仪黛玉体简" panose="02010604000101010101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69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>
            <a:spLocks noChangeArrowheads="1"/>
          </p:cNvSpPr>
          <p:nvPr/>
        </p:nvSpPr>
        <p:spPr bwMode="auto">
          <a:xfrm>
            <a:off x="3786182" y="2428868"/>
            <a:ext cx="2143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b="1" spc="600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大脑</a:t>
            </a:r>
            <a:endParaRPr lang="zh-CN" altLang="en-US" sz="6000" b="1" spc="6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" name="图片 5" descr="未标题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747" y="1214422"/>
            <a:ext cx="2356253" cy="221455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214678" y="3857628"/>
            <a:ext cx="3308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spc="-150" dirty="0" smtClean="0">
                <a:solidFill>
                  <a:schemeClr val="accent6"/>
                </a:solidFill>
                <a:latin typeface="楷体_GB2312" pitchFamily="49" charset="-122"/>
                <a:ea typeface="楷体_GB2312" pitchFamily="49" charset="-122"/>
              </a:rPr>
              <a:t>杨区小学  虞赛春</a:t>
            </a:r>
            <a:endParaRPr lang="zh-CN" altLang="en-US" sz="3200" b="1" spc="-150" dirty="0">
              <a:solidFill>
                <a:schemeClr val="accent6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142908" y="3643314"/>
            <a:ext cx="94297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214414" y="5000636"/>
            <a:ext cx="375106" cy="5001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357290" y="3500438"/>
            <a:ext cx="489173" cy="652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                                                             </a:t>
            </a:r>
            <a:endParaRPr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8001024" y="5214950"/>
            <a:ext cx="375106" cy="500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714480" y="5429264"/>
            <a:ext cx="489173" cy="65223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                                                      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3753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>
            <a:spLocks/>
          </p:cNvSpPr>
          <p:nvPr/>
        </p:nvSpPr>
        <p:spPr>
          <a:xfrm>
            <a:off x="7786710" y="548680"/>
            <a:ext cx="640684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072462" y="500042"/>
            <a:ext cx="0" cy="7193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429252" y="2056307"/>
            <a:ext cx="2027143" cy="2693988"/>
            <a:chOff x="1440917" y="1548121"/>
            <a:chExt cx="2027143" cy="2020491"/>
          </a:xfrm>
          <a:solidFill>
            <a:schemeClr val="tx2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 rot="2700000">
              <a:off x="1444243" y="1544795"/>
              <a:ext cx="2020491" cy="2027143"/>
            </a:xfrm>
            <a:custGeom>
              <a:avLst/>
              <a:gdLst>
                <a:gd name="T0" fmla="*/ 1039 w 5610"/>
                <a:gd name="T1" fmla="*/ 4570 h 5609"/>
                <a:gd name="T2" fmla="*/ 4802 w 5610"/>
                <a:gd name="T3" fmla="*/ 4570 h 5609"/>
                <a:gd name="T4" fmla="*/ 5579 w 5610"/>
                <a:gd name="T5" fmla="*/ 2575 h 5609"/>
                <a:gd name="T6" fmla="*/ 5579 w 5610"/>
                <a:gd name="T7" fmla="*/ 30 h 5609"/>
                <a:gd name="T8" fmla="*/ 3035 w 5610"/>
                <a:gd name="T9" fmla="*/ 30 h 5609"/>
                <a:gd name="T10" fmla="*/ 1039 w 5610"/>
                <a:gd name="T11" fmla="*/ 807 h 5609"/>
                <a:gd name="T12" fmla="*/ 1039 w 5610"/>
                <a:gd name="T13" fmla="*/ 4570 h 5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0" h="5609">
                  <a:moveTo>
                    <a:pt x="1039" y="4570"/>
                  </a:moveTo>
                  <a:cubicBezTo>
                    <a:pt x="2078" y="5609"/>
                    <a:pt x="3763" y="5609"/>
                    <a:pt x="4802" y="4570"/>
                  </a:cubicBezTo>
                  <a:cubicBezTo>
                    <a:pt x="5351" y="4022"/>
                    <a:pt x="5610" y="3293"/>
                    <a:pt x="5579" y="2575"/>
                  </a:cubicBezTo>
                  <a:lnTo>
                    <a:pt x="5579" y="30"/>
                  </a:lnTo>
                  <a:lnTo>
                    <a:pt x="3035" y="30"/>
                  </a:lnTo>
                  <a:cubicBezTo>
                    <a:pt x="2316" y="0"/>
                    <a:pt x="1588" y="258"/>
                    <a:pt x="1039" y="807"/>
                  </a:cubicBezTo>
                  <a:cubicBezTo>
                    <a:pt x="0" y="1846"/>
                    <a:pt x="0" y="3531"/>
                    <a:pt x="1039" y="457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2011897" y="2256170"/>
              <a:ext cx="1005403" cy="4385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质量</a:t>
              </a:r>
              <a:endParaRPr lang="zh-CN" altLang="en-US" sz="20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00007" y="3918580"/>
            <a:ext cx="1640481" cy="2180131"/>
            <a:chOff x="3111668" y="2944827"/>
            <a:chExt cx="1640481" cy="1635098"/>
          </a:xfrm>
          <a:solidFill>
            <a:schemeClr val="tx2"/>
          </a:solidFill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 rot="2700000">
              <a:off x="3114360" y="2942135"/>
              <a:ext cx="1635098" cy="1640481"/>
            </a:xfrm>
            <a:custGeom>
              <a:avLst/>
              <a:gdLst>
                <a:gd name="T0" fmla="*/ 4570 w 5609"/>
                <a:gd name="T1" fmla="*/ 4570 h 5609"/>
                <a:gd name="T2" fmla="*/ 807 w 5609"/>
                <a:gd name="T3" fmla="*/ 4570 h 5609"/>
                <a:gd name="T4" fmla="*/ 30 w 5609"/>
                <a:gd name="T5" fmla="*/ 2575 h 5609"/>
                <a:gd name="T6" fmla="*/ 30 w 5609"/>
                <a:gd name="T7" fmla="*/ 30 h 5609"/>
                <a:gd name="T8" fmla="*/ 2574 w 5609"/>
                <a:gd name="T9" fmla="*/ 30 h 5609"/>
                <a:gd name="T10" fmla="*/ 4570 w 5609"/>
                <a:gd name="T11" fmla="*/ 807 h 5609"/>
                <a:gd name="T12" fmla="*/ 4570 w 5609"/>
                <a:gd name="T13" fmla="*/ 4570 h 5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09" h="5609">
                  <a:moveTo>
                    <a:pt x="4570" y="4570"/>
                  </a:moveTo>
                  <a:cubicBezTo>
                    <a:pt x="3531" y="5609"/>
                    <a:pt x="1846" y="5609"/>
                    <a:pt x="807" y="4570"/>
                  </a:cubicBezTo>
                  <a:cubicBezTo>
                    <a:pt x="258" y="4022"/>
                    <a:pt x="0" y="3293"/>
                    <a:pt x="30" y="2575"/>
                  </a:cubicBezTo>
                  <a:lnTo>
                    <a:pt x="30" y="30"/>
                  </a:lnTo>
                  <a:lnTo>
                    <a:pt x="2574" y="30"/>
                  </a:lnTo>
                  <a:cubicBezTo>
                    <a:pt x="3293" y="0"/>
                    <a:pt x="4022" y="258"/>
                    <a:pt x="4570" y="807"/>
                  </a:cubicBezTo>
                  <a:cubicBezTo>
                    <a:pt x="5609" y="1846"/>
                    <a:pt x="5609" y="3531"/>
                    <a:pt x="4570" y="457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466877" y="3620484"/>
              <a:ext cx="1005403" cy="4385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表面</a:t>
              </a:r>
              <a:endParaRPr lang="zh-CN" altLang="en-US" sz="20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rot="248478">
            <a:off x="4283425" y="2701523"/>
            <a:ext cx="1686622" cy="1961258"/>
            <a:chOff x="4254365" y="1910376"/>
            <a:chExt cx="1300156" cy="1295980"/>
          </a:xfrm>
          <a:solidFill>
            <a:schemeClr val="bg2"/>
          </a:solidFill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 rot="2700000" flipH="1">
              <a:off x="4256453" y="1908288"/>
              <a:ext cx="1295980" cy="1300156"/>
            </a:xfrm>
            <a:custGeom>
              <a:avLst/>
              <a:gdLst>
                <a:gd name="T0" fmla="*/ 795 w 4296"/>
                <a:gd name="T1" fmla="*/ 796 h 4297"/>
                <a:gd name="T2" fmla="*/ 3678 w 4296"/>
                <a:gd name="T3" fmla="*/ 796 h 4297"/>
                <a:gd name="T4" fmla="*/ 4273 w 4296"/>
                <a:gd name="T5" fmla="*/ 2324 h 4297"/>
                <a:gd name="T6" fmla="*/ 4273 w 4296"/>
                <a:gd name="T7" fmla="*/ 4273 h 4297"/>
                <a:gd name="T8" fmla="*/ 2324 w 4296"/>
                <a:gd name="T9" fmla="*/ 4273 h 4297"/>
                <a:gd name="T10" fmla="*/ 795 w 4296"/>
                <a:gd name="T11" fmla="*/ 3678 h 4297"/>
                <a:gd name="T12" fmla="*/ 795 w 4296"/>
                <a:gd name="T13" fmla="*/ 796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6" h="4297">
                  <a:moveTo>
                    <a:pt x="795" y="796"/>
                  </a:moveTo>
                  <a:cubicBezTo>
                    <a:pt x="1591" y="0"/>
                    <a:pt x="2882" y="0"/>
                    <a:pt x="3678" y="796"/>
                  </a:cubicBezTo>
                  <a:cubicBezTo>
                    <a:pt x="4098" y="1216"/>
                    <a:pt x="4296" y="1774"/>
                    <a:pt x="4273" y="2324"/>
                  </a:cubicBezTo>
                  <a:lnTo>
                    <a:pt x="4273" y="4273"/>
                  </a:lnTo>
                  <a:lnTo>
                    <a:pt x="2324" y="4273"/>
                  </a:lnTo>
                  <a:cubicBezTo>
                    <a:pt x="1774" y="4297"/>
                    <a:pt x="1216" y="4098"/>
                    <a:pt x="795" y="3678"/>
                  </a:cubicBezTo>
                  <a:cubicBezTo>
                    <a:pt x="0" y="2882"/>
                    <a:pt x="0" y="1592"/>
                    <a:pt x="795" y="79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4478200" y="2297779"/>
              <a:ext cx="775029" cy="71181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软硬</a:t>
              </a:r>
              <a:endParaRPr lang="en-US" altLang="zh-CN" sz="32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颜色</a:t>
              </a:r>
              <a:endParaRPr lang="zh-CN" altLang="en-US" sz="20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1253418">
            <a:off x="3264370" y="1234426"/>
            <a:ext cx="1643074" cy="1783657"/>
            <a:chOff x="3395261" y="1209491"/>
            <a:chExt cx="1073298" cy="1069851"/>
          </a:xfrm>
          <a:solidFill>
            <a:schemeClr val="tx2"/>
          </a:solidFill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 rot="2700000">
              <a:off x="3396984" y="1207768"/>
              <a:ext cx="1069851" cy="1073298"/>
            </a:xfrm>
            <a:custGeom>
              <a:avLst/>
              <a:gdLst>
                <a:gd name="T0" fmla="*/ 795 w 4296"/>
                <a:gd name="T1" fmla="*/ 796 h 4297"/>
                <a:gd name="T2" fmla="*/ 3678 w 4296"/>
                <a:gd name="T3" fmla="*/ 796 h 4297"/>
                <a:gd name="T4" fmla="*/ 4273 w 4296"/>
                <a:gd name="T5" fmla="*/ 2324 h 4297"/>
                <a:gd name="T6" fmla="*/ 4273 w 4296"/>
                <a:gd name="T7" fmla="*/ 4273 h 4297"/>
                <a:gd name="T8" fmla="*/ 2324 w 4296"/>
                <a:gd name="T9" fmla="*/ 4273 h 4297"/>
                <a:gd name="T10" fmla="*/ 795 w 4296"/>
                <a:gd name="T11" fmla="*/ 3678 h 4297"/>
                <a:gd name="T12" fmla="*/ 795 w 4296"/>
                <a:gd name="T13" fmla="*/ 796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6" h="4297">
                  <a:moveTo>
                    <a:pt x="795" y="796"/>
                  </a:moveTo>
                  <a:cubicBezTo>
                    <a:pt x="1591" y="0"/>
                    <a:pt x="2882" y="0"/>
                    <a:pt x="3678" y="796"/>
                  </a:cubicBezTo>
                  <a:cubicBezTo>
                    <a:pt x="4098" y="1216"/>
                    <a:pt x="4296" y="1774"/>
                    <a:pt x="4273" y="2324"/>
                  </a:cubicBezTo>
                  <a:lnTo>
                    <a:pt x="4273" y="4273"/>
                  </a:lnTo>
                  <a:lnTo>
                    <a:pt x="2324" y="4273"/>
                  </a:lnTo>
                  <a:cubicBezTo>
                    <a:pt x="1774" y="4297"/>
                    <a:pt x="1216" y="4098"/>
                    <a:pt x="795" y="3678"/>
                  </a:cubicBezTo>
                  <a:cubicBezTo>
                    <a:pt x="0" y="2882"/>
                    <a:pt x="0" y="1592"/>
                    <a:pt x="795" y="7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3595169" y="1581810"/>
              <a:ext cx="733167" cy="64612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形状</a:t>
              </a:r>
              <a:endParaRPr lang="en-US" altLang="zh-CN" sz="32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大小</a:t>
              </a:r>
              <a:endParaRPr lang="zh-CN" altLang="en-US" sz="32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TextBox 27"/>
          <p:cNvSpPr txBox="1"/>
          <p:nvPr/>
        </p:nvSpPr>
        <p:spPr>
          <a:xfrm>
            <a:off x="4929190" y="1428736"/>
            <a:ext cx="37147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5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左右半球，约和自己的双拳握起来差不多大小</a:t>
            </a:r>
            <a:endParaRPr lang="en-US" altLang="zh-CN" sz="28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5" name="TextBox 28"/>
          <p:cNvSpPr txBox="1"/>
          <p:nvPr/>
        </p:nvSpPr>
        <p:spPr>
          <a:xfrm>
            <a:off x="6072198" y="3214686"/>
            <a:ext cx="24482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5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和豆腐差不多</a:t>
            </a:r>
            <a:endParaRPr lang="en-US" altLang="zh-CN" sz="2800" b="1" dirty="0" smtClean="0">
              <a:solidFill>
                <a:schemeClr val="accent1"/>
              </a:solidFill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淡粉红色</a:t>
            </a:r>
            <a:endParaRPr lang="en-US" altLang="zh-CN" sz="28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6" name="TextBox 29"/>
          <p:cNvSpPr txBox="1"/>
          <p:nvPr/>
        </p:nvSpPr>
        <p:spPr>
          <a:xfrm>
            <a:off x="4929190" y="4857760"/>
            <a:ext cx="317968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5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凹凸不平，和核桃仁的表面近似</a:t>
            </a:r>
            <a:endParaRPr lang="en-US" altLang="zh-CN" sz="28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7" name="TextBox 30"/>
          <p:cNvSpPr txBox="1"/>
          <p:nvPr/>
        </p:nvSpPr>
        <p:spPr>
          <a:xfrm>
            <a:off x="71438" y="4476286"/>
            <a:ext cx="29289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5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约为整个脑的</a:t>
            </a:r>
            <a:r>
              <a:rPr lang="en-US" altLang="zh-CN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80%</a:t>
            </a: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，</a:t>
            </a:r>
            <a:r>
              <a:rPr lang="en-US" altLang="zh-CN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1400×80%=1120</a:t>
            </a: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克</a:t>
            </a:r>
            <a:endParaRPr lang="en-US" altLang="zh-CN" sz="28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8" name="Text Placeholder 8"/>
          <p:cNvSpPr txBox="1">
            <a:spLocks/>
          </p:cNvSpPr>
          <p:nvPr/>
        </p:nvSpPr>
        <p:spPr>
          <a:xfrm>
            <a:off x="5857884" y="428604"/>
            <a:ext cx="2214578" cy="785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63"/>
              </a:lnSpc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了解大脑</a:t>
            </a:r>
            <a:endParaRPr lang="en-US" altLang="zh-CN" sz="3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03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25"/>
          <a:stretch/>
        </p:blipFill>
        <p:spPr>
          <a:xfrm>
            <a:off x="-419956" y="2581197"/>
            <a:ext cx="1567618" cy="4287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7899" y="2604245"/>
            <a:ext cx="1248760" cy="4244527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714348" y="2268677"/>
            <a:ext cx="1522101" cy="202946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098668" y="1314259"/>
            <a:ext cx="1522101" cy="2029468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682844" y="1050045"/>
            <a:ext cx="1522101" cy="202946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221040" y="1314259"/>
            <a:ext cx="1522101" cy="2029468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617238" y="2274365"/>
            <a:ext cx="1522101" cy="2029468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2428860" y="4429132"/>
            <a:ext cx="39290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  <a:sym typeface="微软雅黑" pitchFamily="34" charset="-122"/>
              </a:rPr>
              <a:t>    请根据这些图片说一说你对大脑的了解。</a:t>
            </a:r>
            <a:endParaRPr lang="zh-CN" altLang="en-US" sz="28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15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264E-6 3.7037E-6 L -0.2862 -0.00324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95619E-6 L 0.31771 0.73033 " pathEditMode="relative" rAng="0" ptsTypes="AA">
                                      <p:cBhvr>
                                        <p:cTn id="19" dur="6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365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38889E-6 3.45679E-6 L 0.17066 0.86913 " pathEditMode="relative" rAng="0" ptsTypes="AA">
                                      <p:cBhvr>
                                        <p:cTn id="23" dur="6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434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2.00555E-6 L 0 0.88121 " pathEditMode="relative" rAng="0" ptsTypes="AA">
                                      <p:cBhvr>
                                        <p:cTn id="27" dur="6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06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88889E-6 -4.29497E-6 L -0.17049 0.86671 " pathEditMode="relative" rAng="0" ptsTypes="AA">
                                      <p:cBhvr>
                                        <p:cTn id="31" dur="6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332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261 -0.00162 L -0.32778 0.75902 " pathEditMode="relative" rAng="0" ptsTypes="AA">
                                      <p:cBhvr>
                                        <p:cTn id="35" dur="6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/>
        </p:nvCxnSpPr>
        <p:spPr>
          <a:xfrm>
            <a:off x="8286776" y="357166"/>
            <a:ext cx="0" cy="719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8"/>
          <p:cNvSpPr/>
          <p:nvPr/>
        </p:nvSpPr>
        <p:spPr>
          <a:xfrm>
            <a:off x="-199807" y="88799"/>
            <a:ext cx="8095152" cy="5396768"/>
          </a:xfrm>
          <a:custGeom>
            <a:avLst/>
            <a:gdLst>
              <a:gd name="connsiteX0" fmla="*/ 0 w 8095152"/>
              <a:gd name="connsiteY0" fmla="*/ 4047576 h 8095152"/>
              <a:gd name="connsiteX1" fmla="*/ 4047576 w 8095152"/>
              <a:gd name="connsiteY1" fmla="*/ 0 h 8095152"/>
              <a:gd name="connsiteX2" fmla="*/ 8095152 w 8095152"/>
              <a:gd name="connsiteY2" fmla="*/ 4047576 h 8095152"/>
              <a:gd name="connsiteX3" fmla="*/ 4047576 w 8095152"/>
              <a:gd name="connsiteY3" fmla="*/ 8095152 h 8095152"/>
              <a:gd name="connsiteX4" fmla="*/ 0 w 8095152"/>
              <a:gd name="connsiteY4" fmla="*/ 4047576 h 8095152"/>
              <a:gd name="connsiteX0" fmla="*/ 4047576 w 8095152"/>
              <a:gd name="connsiteY0" fmla="*/ 0 h 8095152"/>
              <a:gd name="connsiteX1" fmla="*/ 8095152 w 8095152"/>
              <a:gd name="connsiteY1" fmla="*/ 4047576 h 8095152"/>
              <a:gd name="connsiteX2" fmla="*/ 4047576 w 8095152"/>
              <a:gd name="connsiteY2" fmla="*/ 8095152 h 8095152"/>
              <a:gd name="connsiteX3" fmla="*/ 0 w 8095152"/>
              <a:gd name="connsiteY3" fmla="*/ 4047576 h 8095152"/>
              <a:gd name="connsiteX4" fmla="*/ 4139016 w 8095152"/>
              <a:gd name="connsiteY4" fmla="*/ 91440 h 8095152"/>
              <a:gd name="connsiteX0" fmla="*/ 4047576 w 8095152"/>
              <a:gd name="connsiteY0" fmla="*/ 0 h 8095152"/>
              <a:gd name="connsiteX1" fmla="*/ 8095152 w 8095152"/>
              <a:gd name="connsiteY1" fmla="*/ 4047576 h 8095152"/>
              <a:gd name="connsiteX2" fmla="*/ 4047576 w 8095152"/>
              <a:gd name="connsiteY2" fmla="*/ 8095152 h 8095152"/>
              <a:gd name="connsiteX3" fmla="*/ 0 w 8095152"/>
              <a:gd name="connsiteY3" fmla="*/ 4047576 h 8095152"/>
              <a:gd name="connsiteX0" fmla="*/ 8095152 w 8095152"/>
              <a:gd name="connsiteY0" fmla="*/ 0 h 4047576"/>
              <a:gd name="connsiteX1" fmla="*/ 4047576 w 8095152"/>
              <a:gd name="connsiteY1" fmla="*/ 4047576 h 4047576"/>
              <a:gd name="connsiteX2" fmla="*/ 0 w 8095152"/>
              <a:gd name="connsiteY2" fmla="*/ 0 h 404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5152" h="4047576">
                <a:moveTo>
                  <a:pt x="8095152" y="0"/>
                </a:moveTo>
                <a:cubicBezTo>
                  <a:pt x="8095152" y="2235414"/>
                  <a:pt x="6282990" y="4047576"/>
                  <a:pt x="4047576" y="4047576"/>
                </a:cubicBezTo>
                <a:cubicBezTo>
                  <a:pt x="1812162" y="4047576"/>
                  <a:pt x="0" y="2235414"/>
                  <a:pt x="0" y="0"/>
                </a:cubicBezTo>
              </a:path>
            </a:pathLst>
          </a:custGeom>
          <a:noFill/>
          <a:ln w="12700">
            <a:solidFill>
              <a:schemeClr val="accent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14348" y="1928802"/>
            <a:ext cx="1938634" cy="3170764"/>
            <a:chOff x="714348" y="1918994"/>
            <a:chExt cx="1938634" cy="3170764"/>
          </a:xfrm>
        </p:grpSpPr>
        <p:sp>
          <p:nvSpPr>
            <p:cNvPr id="8" name="TextBox 3"/>
            <p:cNvSpPr txBox="1"/>
            <p:nvPr/>
          </p:nvSpPr>
          <p:spPr>
            <a:xfrm>
              <a:off x="714348" y="2071678"/>
              <a:ext cx="126669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右手画</a:t>
              </a:r>
              <a:endParaRPr lang="en-US" altLang="zh-CN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左脚画</a:t>
              </a:r>
              <a:endParaRPr lang="zh-CN" altLang="en-US" sz="2800" b="1" dirty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879607" y="3929066"/>
              <a:ext cx="977749" cy="116069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2" name="图片 21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>
              <a:off x="1812929" y="1918994"/>
              <a:ext cx="840053" cy="840053"/>
            </a:xfrm>
            <a:prstGeom prst="rect">
              <a:avLst/>
            </a:prstGeom>
          </p:spPr>
        </p:pic>
        <p:pic>
          <p:nvPicPr>
            <p:cNvPr id="24" name="图片 23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>
              <a:off x="1812929" y="2741631"/>
              <a:ext cx="840053" cy="840053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4429124" y="2527316"/>
            <a:ext cx="2010371" cy="2830510"/>
            <a:chOff x="4429124" y="2527316"/>
            <a:chExt cx="2010371" cy="2830510"/>
          </a:xfrm>
        </p:grpSpPr>
        <p:sp>
          <p:nvSpPr>
            <p:cNvPr id="9" name="TextBox 25"/>
            <p:cNvSpPr txBox="1"/>
            <p:nvPr/>
          </p:nvSpPr>
          <p:spPr>
            <a:xfrm>
              <a:off x="4429124" y="2643182"/>
              <a:ext cx="126669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右手画</a:t>
              </a:r>
              <a:endParaRPr lang="en-US" altLang="zh-CN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左脚画</a:t>
              </a:r>
              <a:endParaRPr lang="zh-CN" altLang="en-US" sz="2800" b="1" dirty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500694" y="4021039"/>
              <a:ext cx="938801" cy="1336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3" name="图片 22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 flipV="1">
              <a:off x="5541237" y="3190414"/>
              <a:ext cx="840053" cy="867177"/>
            </a:xfrm>
            <a:prstGeom prst="rect">
              <a:avLst/>
            </a:prstGeom>
          </p:spPr>
        </p:pic>
        <p:pic>
          <p:nvPicPr>
            <p:cNvPr id="26" name="图片 25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>
              <a:off x="5527705" y="2527316"/>
              <a:ext cx="840053" cy="840053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2285984" y="3419192"/>
            <a:ext cx="2286016" cy="3050387"/>
            <a:chOff x="2285984" y="3419192"/>
            <a:chExt cx="2286016" cy="3050387"/>
          </a:xfrm>
        </p:grpSpPr>
        <p:sp>
          <p:nvSpPr>
            <p:cNvPr id="15" name="椭圆 14"/>
            <p:cNvSpPr/>
            <p:nvPr/>
          </p:nvSpPr>
          <p:spPr>
            <a:xfrm>
              <a:off x="3214678" y="4786322"/>
              <a:ext cx="1357322" cy="16832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0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5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38"/>
            <p:cNvSpPr txBox="1"/>
            <p:nvPr/>
          </p:nvSpPr>
          <p:spPr>
            <a:xfrm>
              <a:off x="2285984" y="3500438"/>
              <a:ext cx="1266692" cy="1284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右手画</a:t>
              </a:r>
              <a:endParaRPr lang="en-US" altLang="zh-CN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右脚画</a:t>
              </a:r>
              <a:endParaRPr lang="zh-CN" altLang="en-US" sz="2800" b="1" dirty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pic>
          <p:nvPicPr>
            <p:cNvPr id="25" name="图片 24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>
              <a:off x="3384565" y="3419192"/>
              <a:ext cx="840053" cy="840053"/>
            </a:xfrm>
            <a:prstGeom prst="rect">
              <a:avLst/>
            </a:prstGeom>
          </p:spPr>
        </p:pic>
        <p:pic>
          <p:nvPicPr>
            <p:cNvPr id="27" name="图片 26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>
              <a:off x="3384565" y="4098953"/>
              <a:ext cx="840053" cy="840053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5286380" y="990300"/>
            <a:ext cx="2814012" cy="2600514"/>
            <a:chOff x="5286380" y="990300"/>
            <a:chExt cx="2814012" cy="2600514"/>
          </a:xfrm>
        </p:grpSpPr>
        <p:sp>
          <p:nvSpPr>
            <p:cNvPr id="10" name="TextBox 35"/>
            <p:cNvSpPr txBox="1"/>
            <p:nvPr/>
          </p:nvSpPr>
          <p:spPr>
            <a:xfrm>
              <a:off x="5286380" y="1071546"/>
              <a:ext cx="1266692" cy="1284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右手画</a:t>
              </a:r>
              <a:endParaRPr lang="en-US" altLang="zh-CN" sz="2800" b="1" dirty="0" smtClean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1"/>
                  </a:solidFill>
                  <a:latin typeface="宋体" pitchFamily="2" charset="-122"/>
                  <a:ea typeface="宋体" pitchFamily="2" charset="-122"/>
                </a:rPr>
                <a:t>右脚画</a:t>
              </a:r>
              <a:endParaRPr lang="zh-CN" altLang="en-US" sz="2800" b="1" dirty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929454" y="1857364"/>
              <a:ext cx="1170938" cy="17334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4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8" name="图片 27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>
              <a:off x="6384961" y="990300"/>
              <a:ext cx="840053" cy="840053"/>
            </a:xfrm>
            <a:prstGeom prst="rect">
              <a:avLst/>
            </a:prstGeom>
          </p:spPr>
        </p:pic>
        <p:pic>
          <p:nvPicPr>
            <p:cNvPr id="29" name="图片 28" descr="timg (1)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628853" flipV="1">
              <a:off x="6398493" y="1657400"/>
              <a:ext cx="840053" cy="867177"/>
            </a:xfrm>
            <a:prstGeom prst="rect">
              <a:avLst/>
            </a:prstGeom>
          </p:spPr>
        </p:pic>
      </p:grpSp>
      <p:sp>
        <p:nvSpPr>
          <p:cNvPr id="38" name="Text Placeholder 8"/>
          <p:cNvSpPr txBox="1">
            <a:spLocks/>
          </p:cNvSpPr>
          <p:nvPr/>
        </p:nvSpPr>
        <p:spPr>
          <a:xfrm>
            <a:off x="4429124" y="285728"/>
            <a:ext cx="3786214" cy="785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63"/>
              </a:lnSpc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游戏</a:t>
            </a:r>
            <a:r>
              <a:rPr lang="en-US" altLang="zh-CN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：手脚画圈</a:t>
            </a:r>
            <a:endParaRPr lang="en-US" altLang="zh-CN" sz="3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44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42" y="0"/>
            <a:ext cx="916844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62" y="11708"/>
            <a:ext cx="9135879" cy="68580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00100" y="1142984"/>
            <a:ext cx="68788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latin typeface="Tahoma" pitchFamily="34" charset="0"/>
                <a:ea typeface="宋体" pitchFamily="2" charset="-122"/>
              </a:rPr>
              <a:t>大脑对人体的管理是一种</a:t>
            </a:r>
            <a:r>
              <a:rPr lang="zh-CN" altLang="en-US" sz="3600" b="1" dirty="0">
                <a:latin typeface="Tahoma" pitchFamily="34" charset="0"/>
                <a:ea typeface="宋体" pitchFamily="2" charset="-122"/>
              </a:rPr>
              <a:t>交叉</a:t>
            </a:r>
            <a:r>
              <a:rPr lang="zh-CN" altLang="en-US" sz="3200" b="1" dirty="0">
                <a:solidFill>
                  <a:schemeClr val="accent4"/>
                </a:solidFill>
                <a:latin typeface="Tahoma" pitchFamily="34" charset="0"/>
                <a:ea typeface="宋体" pitchFamily="2" charset="-122"/>
              </a:rPr>
              <a:t>的关系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85918" y="2000240"/>
            <a:ext cx="6072230" cy="17145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左脑     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左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侧身体的运动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宋体" pitchFamily="2" charset="-122"/>
              <a:ea typeface="宋体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右脑     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右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侧身体的运动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2857488" y="2428868"/>
            <a:ext cx="1643074" cy="8572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857488" y="2428868"/>
            <a:ext cx="1571636" cy="8572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2214546" y="3786190"/>
            <a:ext cx="5715040" cy="3071810"/>
            <a:chOff x="2214546" y="4000504"/>
            <a:chExt cx="5500726" cy="2571744"/>
          </a:xfrm>
        </p:grpSpPr>
        <p:sp>
          <p:nvSpPr>
            <p:cNvPr id="25" name="云形 24"/>
            <p:cNvSpPr/>
            <p:nvPr/>
          </p:nvSpPr>
          <p:spPr>
            <a:xfrm>
              <a:off x="2214546" y="4000504"/>
              <a:ext cx="5500726" cy="2571744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2902137" y="4396160"/>
              <a:ext cx="4400581" cy="1903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       某</a:t>
              </a:r>
              <a:r>
                <a:rPr lang="zh-CN" altLang="en-US" sz="3200" b="1" dirty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病人</a:t>
              </a:r>
              <a:r>
                <a:rPr lang="zh-CN" altLang="en-US" sz="3200" b="1" dirty="0">
                  <a:latin typeface="Tahoma" pitchFamily="34" charset="0"/>
                  <a:ea typeface="宋体" pitchFamily="2" charset="-122"/>
                </a:rPr>
                <a:t>右</a:t>
              </a:r>
              <a:r>
                <a:rPr lang="zh-CN" altLang="en-US" sz="3200" b="1" dirty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侧肢体出现</a:t>
              </a:r>
              <a:r>
                <a:rPr lang="zh-CN" altLang="en-US" sz="3200" b="1" dirty="0" smtClean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瘫痪症状，可能</a:t>
              </a:r>
              <a:r>
                <a:rPr lang="zh-CN" altLang="en-US" sz="3200" b="1" dirty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是他大脑的</a:t>
              </a:r>
              <a:r>
                <a:rPr lang="zh-CN" altLang="en-US" sz="3200" b="1" dirty="0" smtClean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哪个</a:t>
              </a:r>
              <a:r>
                <a:rPr lang="zh-CN" altLang="en-US" sz="3200" b="1" dirty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部分出现了问题</a:t>
              </a:r>
              <a:r>
                <a:rPr lang="zh-CN" altLang="en-US" sz="3200" b="1" dirty="0" smtClean="0">
                  <a:solidFill>
                    <a:schemeClr val="accent1"/>
                  </a:solidFill>
                  <a:latin typeface="Tahoma" pitchFamily="34" charset="0"/>
                  <a:ea typeface="宋体" pitchFamily="2" charset="-122"/>
                </a:rPr>
                <a:t>？</a:t>
              </a:r>
              <a:endParaRPr lang="zh-CN" altLang="en-US" sz="3200" b="1" dirty="0">
                <a:solidFill>
                  <a:schemeClr val="accent1"/>
                </a:solidFill>
                <a:latin typeface="Tahoma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8220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3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8F1E7"/>
              </a:clrFrom>
              <a:clrTo>
                <a:srgbClr val="F8F1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00" y="857232"/>
            <a:ext cx="6974894" cy="458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>
            <a:spLocks/>
          </p:cNvSpPr>
          <p:nvPr/>
        </p:nvSpPr>
        <p:spPr>
          <a:xfrm>
            <a:off x="1214414" y="285728"/>
            <a:ext cx="4286280" cy="785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63"/>
              </a:lnSpc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大脑有哪些功能？</a:t>
            </a:r>
            <a:endParaRPr lang="en-US" altLang="zh-CN" sz="3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1142976" y="357166"/>
            <a:ext cx="0" cy="7193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79"/>
          <p:cNvGrpSpPr>
            <a:grpSpLocks/>
          </p:cNvGrpSpPr>
          <p:nvPr/>
        </p:nvGrpSpPr>
        <p:grpSpPr bwMode="auto">
          <a:xfrm>
            <a:off x="3357554" y="3214686"/>
            <a:ext cx="2727724" cy="3160712"/>
            <a:chOff x="0" y="0"/>
            <a:chExt cx="3176815" cy="3176815"/>
          </a:xfrm>
        </p:grpSpPr>
        <p:sp>
          <p:nvSpPr>
            <p:cNvPr id="43" name="椭圆 80"/>
            <p:cNvSpPr>
              <a:spLocks noChangeArrowheads="1"/>
            </p:cNvSpPr>
            <p:nvPr/>
          </p:nvSpPr>
          <p:spPr bwMode="auto">
            <a:xfrm>
              <a:off x="0" y="0"/>
              <a:ext cx="3176815" cy="3176815"/>
            </a:xfrm>
            <a:prstGeom prst="ellipse">
              <a:avLst/>
            </a:prstGeom>
            <a:solidFill>
              <a:srgbClr val="F2F2F2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椭圆 81"/>
            <p:cNvSpPr>
              <a:spLocks noChangeArrowheads="1"/>
            </p:cNvSpPr>
            <p:nvPr/>
          </p:nvSpPr>
          <p:spPr bwMode="auto">
            <a:xfrm>
              <a:off x="178115" y="178115"/>
              <a:ext cx="2820586" cy="2820584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 l="-3000" r="-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285852" y="4643446"/>
            <a:ext cx="2214578" cy="857256"/>
            <a:chOff x="1285852" y="4643446"/>
            <a:chExt cx="2214578" cy="857256"/>
          </a:xfrm>
        </p:grpSpPr>
        <p:sp>
          <p:nvSpPr>
            <p:cNvPr id="34" name="椭圆 33"/>
            <p:cNvSpPr/>
            <p:nvPr/>
          </p:nvSpPr>
          <p:spPr>
            <a:xfrm>
              <a:off x="1285852" y="4643446"/>
              <a:ext cx="1428760" cy="8572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感觉</a:t>
              </a:r>
              <a:endParaRPr lang="zh-CN" altLang="en-US" sz="3200" dirty="0"/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2643174" y="5000636"/>
              <a:ext cx="85725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1357290" y="3429000"/>
            <a:ext cx="2286016" cy="857256"/>
            <a:chOff x="1357290" y="3429000"/>
            <a:chExt cx="2286016" cy="857256"/>
          </a:xfrm>
        </p:grpSpPr>
        <p:sp>
          <p:nvSpPr>
            <p:cNvPr id="36" name="椭圆 35"/>
            <p:cNvSpPr/>
            <p:nvPr/>
          </p:nvSpPr>
          <p:spPr>
            <a:xfrm>
              <a:off x="1357290" y="3429000"/>
              <a:ext cx="1428760" cy="8572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运动</a:t>
              </a:r>
              <a:endParaRPr lang="zh-CN" altLang="en-US" sz="3200" dirty="0"/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2714612" y="4000504"/>
              <a:ext cx="928694" cy="21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2357422" y="2500306"/>
            <a:ext cx="1714511" cy="1143008"/>
            <a:chOff x="2357422" y="2500306"/>
            <a:chExt cx="1714511" cy="1143008"/>
          </a:xfrm>
        </p:grpSpPr>
        <p:sp>
          <p:nvSpPr>
            <p:cNvPr id="37" name="椭圆 36"/>
            <p:cNvSpPr/>
            <p:nvPr/>
          </p:nvSpPr>
          <p:spPr>
            <a:xfrm>
              <a:off x="2357422" y="2500306"/>
              <a:ext cx="1428760" cy="8572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说话</a:t>
              </a:r>
              <a:endParaRPr lang="zh-CN" altLang="en-US" sz="3200" dirty="0"/>
            </a:p>
          </p:txBody>
        </p:sp>
        <p:cxnSp>
          <p:nvCxnSpPr>
            <p:cNvPr id="52" name="直接连接符 51"/>
            <p:cNvCxnSpPr>
              <a:stCxn id="37" idx="5"/>
            </p:cNvCxnSpPr>
            <p:nvPr/>
          </p:nvCxnSpPr>
          <p:spPr>
            <a:xfrm rot="16200000" flipH="1">
              <a:off x="3618792" y="3190173"/>
              <a:ext cx="411294" cy="494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>
            <a:off x="4000496" y="2000240"/>
            <a:ext cx="1428760" cy="1429554"/>
            <a:chOff x="4000496" y="2000240"/>
            <a:chExt cx="1428760" cy="1429554"/>
          </a:xfrm>
        </p:grpSpPr>
        <p:sp>
          <p:nvSpPr>
            <p:cNvPr id="38" name="椭圆 37"/>
            <p:cNvSpPr/>
            <p:nvPr/>
          </p:nvSpPr>
          <p:spPr>
            <a:xfrm>
              <a:off x="4000496" y="2000240"/>
              <a:ext cx="1428760" cy="85725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情绪</a:t>
              </a:r>
              <a:endParaRPr lang="zh-CN" altLang="en-US" sz="3200" dirty="0"/>
            </a:p>
          </p:txBody>
        </p:sp>
        <p:cxnSp>
          <p:nvCxnSpPr>
            <p:cNvPr id="53" name="直接连接符 52"/>
            <p:cNvCxnSpPr/>
            <p:nvPr/>
          </p:nvCxnSpPr>
          <p:spPr>
            <a:xfrm rot="5400000">
              <a:off x="4464843" y="3107529"/>
              <a:ext cx="64294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>
            <a:off x="5357818" y="2500306"/>
            <a:ext cx="1857388" cy="1143008"/>
            <a:chOff x="5357818" y="2500306"/>
            <a:chExt cx="1857388" cy="1143008"/>
          </a:xfrm>
        </p:grpSpPr>
        <p:sp>
          <p:nvSpPr>
            <p:cNvPr id="39" name="椭圆 38"/>
            <p:cNvSpPr/>
            <p:nvPr/>
          </p:nvSpPr>
          <p:spPr>
            <a:xfrm>
              <a:off x="5786446" y="2500306"/>
              <a:ext cx="1428760" cy="8572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记忆</a:t>
              </a:r>
              <a:endParaRPr lang="zh-CN" altLang="en-US" sz="3200" dirty="0"/>
            </a:p>
          </p:txBody>
        </p:sp>
        <p:cxnSp>
          <p:nvCxnSpPr>
            <p:cNvPr id="54" name="直接连接符 53"/>
            <p:cNvCxnSpPr>
              <a:endCxn id="39" idx="3"/>
            </p:cNvCxnSpPr>
            <p:nvPr/>
          </p:nvCxnSpPr>
          <p:spPr>
            <a:xfrm flipV="1">
              <a:off x="5357818" y="3232020"/>
              <a:ext cx="637865" cy="411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组合 74"/>
          <p:cNvGrpSpPr/>
          <p:nvPr/>
        </p:nvGrpSpPr>
        <p:grpSpPr>
          <a:xfrm>
            <a:off x="5857884" y="3429000"/>
            <a:ext cx="2143140" cy="857256"/>
            <a:chOff x="5857884" y="3429000"/>
            <a:chExt cx="2143140" cy="857256"/>
          </a:xfrm>
        </p:grpSpPr>
        <p:sp>
          <p:nvSpPr>
            <p:cNvPr id="40" name="椭圆 39"/>
            <p:cNvSpPr/>
            <p:nvPr/>
          </p:nvSpPr>
          <p:spPr>
            <a:xfrm>
              <a:off x="6572264" y="3429000"/>
              <a:ext cx="1428760" cy="8572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分析</a:t>
              </a:r>
              <a:endParaRPr lang="zh-CN" altLang="en-US" sz="3200" dirty="0"/>
            </a:p>
          </p:txBody>
        </p:sp>
        <p:cxnSp>
          <p:nvCxnSpPr>
            <p:cNvPr id="55" name="直接连接符 54"/>
            <p:cNvCxnSpPr/>
            <p:nvPr/>
          </p:nvCxnSpPr>
          <p:spPr>
            <a:xfrm flipV="1">
              <a:off x="5857884" y="4002092"/>
              <a:ext cx="785818" cy="284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>
          <a:xfrm>
            <a:off x="5857884" y="4643446"/>
            <a:ext cx="2286016" cy="857256"/>
            <a:chOff x="5857884" y="4643446"/>
            <a:chExt cx="2286016" cy="857256"/>
          </a:xfrm>
        </p:grpSpPr>
        <p:sp>
          <p:nvSpPr>
            <p:cNvPr id="41" name="椭圆 40"/>
            <p:cNvSpPr/>
            <p:nvPr/>
          </p:nvSpPr>
          <p:spPr>
            <a:xfrm>
              <a:off x="6715140" y="4643446"/>
              <a:ext cx="1428760" cy="8572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accent2"/>
                  </a:solidFill>
                </a:rPr>
                <a:t>推理</a:t>
              </a:r>
              <a:endParaRPr lang="zh-CN" altLang="en-US" sz="3200" dirty="0"/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5857884" y="5000636"/>
              <a:ext cx="85725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32091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325801" y="1666964"/>
            <a:ext cx="2630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3200" b="1" dirty="0" smtClean="0">
                <a:solidFill>
                  <a:schemeClr val="accent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充足的睡眠</a:t>
            </a:r>
            <a:endParaRPr lang="en-US" altLang="zh-CN" sz="3200" b="1" dirty="0">
              <a:solidFill>
                <a:schemeClr val="accent1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</p:txBody>
      </p:sp>
      <p:grpSp>
        <p:nvGrpSpPr>
          <p:cNvPr id="33" name="Group 18"/>
          <p:cNvGrpSpPr>
            <a:grpSpLocks/>
          </p:cNvGrpSpPr>
          <p:nvPr/>
        </p:nvGrpSpPr>
        <p:grpSpPr bwMode="auto">
          <a:xfrm>
            <a:off x="2928926" y="1683797"/>
            <a:ext cx="396875" cy="611028"/>
            <a:chOff x="0" y="0"/>
            <a:chExt cx="396000" cy="576000"/>
          </a:xfrm>
        </p:grpSpPr>
        <p:sp>
          <p:nvSpPr>
            <p:cNvPr id="34" name="矩形 9"/>
            <p:cNvSpPr>
              <a:spLocks noChangeArrowheads="1"/>
            </p:cNvSpPr>
            <p:nvPr/>
          </p:nvSpPr>
          <p:spPr bwMode="auto">
            <a:xfrm>
              <a:off x="0" y="0"/>
              <a:ext cx="396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5" name="TextBox 11"/>
            <p:cNvSpPr>
              <a:spLocks noChangeArrowheads="1"/>
            </p:cNvSpPr>
            <p:nvPr/>
          </p:nvSpPr>
          <p:spPr bwMode="auto">
            <a:xfrm>
              <a:off x="41676" y="57168"/>
              <a:ext cx="334609" cy="37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r>
                <a:rPr lang="en-US" altLang="zh-CN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1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9" name="矩形 69"/>
          <p:cNvSpPr>
            <a:spLocks noChangeArrowheads="1"/>
          </p:cNvSpPr>
          <p:nvPr/>
        </p:nvSpPr>
        <p:spPr bwMode="auto">
          <a:xfrm>
            <a:off x="3325802" y="2741900"/>
            <a:ext cx="32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3200" b="1" dirty="0" smtClean="0">
                <a:solidFill>
                  <a:schemeClr val="accent1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适当的体育锻炼</a:t>
            </a:r>
            <a:endParaRPr lang="en-US" altLang="zh-CN" sz="3200" b="1" dirty="0">
              <a:solidFill>
                <a:schemeClr val="accent1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</p:txBody>
      </p:sp>
      <p:grpSp>
        <p:nvGrpSpPr>
          <p:cNvPr id="66" name="Group 18"/>
          <p:cNvGrpSpPr>
            <a:grpSpLocks/>
          </p:cNvGrpSpPr>
          <p:nvPr/>
        </p:nvGrpSpPr>
        <p:grpSpPr bwMode="auto">
          <a:xfrm>
            <a:off x="2928926" y="2758733"/>
            <a:ext cx="396875" cy="611027"/>
            <a:chOff x="0" y="0"/>
            <a:chExt cx="396000" cy="576000"/>
          </a:xfrm>
        </p:grpSpPr>
        <p:sp>
          <p:nvSpPr>
            <p:cNvPr id="67" name="矩形 9"/>
            <p:cNvSpPr>
              <a:spLocks noChangeArrowheads="1"/>
            </p:cNvSpPr>
            <p:nvPr/>
          </p:nvSpPr>
          <p:spPr bwMode="auto">
            <a:xfrm>
              <a:off x="0" y="0"/>
              <a:ext cx="396000" cy="57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8" name="TextBox 11"/>
            <p:cNvSpPr>
              <a:spLocks noChangeArrowheads="1"/>
            </p:cNvSpPr>
            <p:nvPr/>
          </p:nvSpPr>
          <p:spPr bwMode="auto">
            <a:xfrm>
              <a:off x="41676" y="57166"/>
              <a:ext cx="334609" cy="37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r>
                <a:rPr lang="en-US" altLang="zh-CN" sz="20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76" name="矩形 69"/>
          <p:cNvSpPr>
            <a:spLocks noChangeArrowheads="1"/>
          </p:cNvSpPr>
          <p:nvPr/>
        </p:nvSpPr>
        <p:spPr bwMode="auto">
          <a:xfrm>
            <a:off x="3325800" y="3798013"/>
            <a:ext cx="3416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3200" b="1" dirty="0" smtClean="0">
                <a:solidFill>
                  <a:schemeClr val="accent1"/>
                </a:solidFill>
                <a:ea typeface="楷体_GB2312" pitchFamily="49" charset="-122"/>
              </a:rPr>
              <a:t>全面均衡的营养</a:t>
            </a:r>
            <a:endParaRPr lang="en-US" altLang="zh-CN" sz="32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  <a:sym typeface="微软雅黑" pitchFamily="34" charset="-122"/>
            </a:endParaRPr>
          </a:p>
        </p:txBody>
      </p:sp>
      <p:grpSp>
        <p:nvGrpSpPr>
          <p:cNvPr id="73" name="Group 18"/>
          <p:cNvGrpSpPr>
            <a:grpSpLocks/>
          </p:cNvGrpSpPr>
          <p:nvPr/>
        </p:nvGrpSpPr>
        <p:grpSpPr bwMode="auto">
          <a:xfrm>
            <a:off x="2928926" y="3814846"/>
            <a:ext cx="396875" cy="611027"/>
            <a:chOff x="0" y="0"/>
            <a:chExt cx="396000" cy="576000"/>
          </a:xfrm>
        </p:grpSpPr>
        <p:sp>
          <p:nvSpPr>
            <p:cNvPr id="74" name="矩形 9"/>
            <p:cNvSpPr>
              <a:spLocks noChangeArrowheads="1"/>
            </p:cNvSpPr>
            <p:nvPr/>
          </p:nvSpPr>
          <p:spPr bwMode="auto">
            <a:xfrm>
              <a:off x="0" y="0"/>
              <a:ext cx="396000" cy="576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75" name="TextBox 11"/>
            <p:cNvSpPr>
              <a:spLocks noChangeArrowheads="1"/>
            </p:cNvSpPr>
            <p:nvPr/>
          </p:nvSpPr>
          <p:spPr bwMode="auto">
            <a:xfrm>
              <a:off x="41676" y="57170"/>
              <a:ext cx="334609" cy="37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r>
                <a:rPr lang="en-US" altLang="zh-CN" sz="20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3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83" name="矩形 69"/>
          <p:cNvSpPr>
            <a:spLocks noChangeArrowheads="1"/>
          </p:cNvSpPr>
          <p:nvPr/>
        </p:nvSpPr>
        <p:spPr bwMode="auto">
          <a:xfrm>
            <a:off x="3286116" y="4854131"/>
            <a:ext cx="57735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3200" b="1" dirty="0" smtClean="0">
                <a:solidFill>
                  <a:schemeClr val="accent1"/>
                </a:solidFill>
                <a:ea typeface="楷体_GB2312" pitchFamily="49" charset="-122"/>
              </a:rPr>
              <a:t>戒除吸烟   酗酒等不良嗜好</a:t>
            </a:r>
            <a:endParaRPr lang="en-US" altLang="zh-CN" sz="3200" b="1" dirty="0">
              <a:solidFill>
                <a:schemeClr val="accent1"/>
              </a:solidFill>
              <a:latin typeface="宋体" pitchFamily="2" charset="-122"/>
              <a:ea typeface="宋体" pitchFamily="2" charset="-122"/>
              <a:sym typeface="微软雅黑" pitchFamily="34" charset="-122"/>
            </a:endParaRPr>
          </a:p>
        </p:txBody>
      </p:sp>
      <p:grpSp>
        <p:nvGrpSpPr>
          <p:cNvPr id="80" name="Group 18"/>
          <p:cNvGrpSpPr>
            <a:grpSpLocks/>
          </p:cNvGrpSpPr>
          <p:nvPr/>
        </p:nvGrpSpPr>
        <p:grpSpPr bwMode="auto">
          <a:xfrm>
            <a:off x="2928926" y="4870964"/>
            <a:ext cx="396875" cy="611025"/>
            <a:chOff x="0" y="0"/>
            <a:chExt cx="396000" cy="576000"/>
          </a:xfrm>
        </p:grpSpPr>
        <p:sp>
          <p:nvSpPr>
            <p:cNvPr id="81" name="矩形 9"/>
            <p:cNvSpPr>
              <a:spLocks noChangeArrowheads="1"/>
            </p:cNvSpPr>
            <p:nvPr/>
          </p:nvSpPr>
          <p:spPr bwMode="auto">
            <a:xfrm>
              <a:off x="0" y="0"/>
              <a:ext cx="396000" cy="57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82" name="TextBox 11"/>
            <p:cNvSpPr>
              <a:spLocks noChangeArrowheads="1"/>
            </p:cNvSpPr>
            <p:nvPr/>
          </p:nvSpPr>
          <p:spPr bwMode="auto">
            <a:xfrm>
              <a:off x="41676" y="57168"/>
              <a:ext cx="334609" cy="37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buFont typeface="Arial" charset="0"/>
                <a:buNone/>
              </a:pPr>
              <a:r>
                <a:rPr lang="en-US" altLang="zh-CN" sz="20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cxnSp>
        <p:nvCxnSpPr>
          <p:cNvPr id="40" name="Straight Connector 12"/>
          <p:cNvCxnSpPr/>
          <p:nvPr/>
        </p:nvCxnSpPr>
        <p:spPr>
          <a:xfrm>
            <a:off x="8358214" y="285728"/>
            <a:ext cx="0" cy="7193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8"/>
          <p:cNvSpPr txBox="1">
            <a:spLocks/>
          </p:cNvSpPr>
          <p:nvPr/>
        </p:nvSpPr>
        <p:spPr>
          <a:xfrm>
            <a:off x="5000628" y="285728"/>
            <a:ext cx="3214710" cy="7858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763"/>
              </a:lnSpc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如何保护大脑？</a:t>
            </a:r>
            <a:endParaRPr lang="en-US" altLang="zh-CN" sz="3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142976" y="428604"/>
            <a:ext cx="1736415" cy="23152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000100" y="2357430"/>
            <a:ext cx="1736415" cy="23152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72264" y="2571744"/>
            <a:ext cx="1736415" cy="231522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0" y="3929066"/>
            <a:ext cx="1736415" cy="231522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214414" y="4542780"/>
            <a:ext cx="1736415" cy="231522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47411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9" grpId="0"/>
      <p:bldP spid="76" grpId="0"/>
      <p:bldP spid="83" grpId="0"/>
      <p:bldP spid="37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974">
      <a:dk1>
        <a:srgbClr val="F50401"/>
      </a:dk1>
      <a:lt1>
        <a:srgbClr val="0E8BD6"/>
      </a:lt1>
      <a:dk2>
        <a:srgbClr val="F9B310"/>
      </a:dk2>
      <a:lt2>
        <a:srgbClr val="4EC92D"/>
      </a:lt2>
      <a:accent1>
        <a:srgbClr val="000000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10845</TotalTime>
  <Words>251</Words>
  <Application>Microsoft Office PowerPoint</Application>
  <PresentationFormat>全屏显示(4:3)</PresentationFormat>
  <Paragraphs>94</Paragraphs>
  <Slides>12</Slides>
  <Notes>11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ddd</dc:creator>
  <cp:lastModifiedBy>user</cp:lastModifiedBy>
  <cp:revision>2021</cp:revision>
  <dcterms:created xsi:type="dcterms:W3CDTF">2014-06-06T07:22:15Z</dcterms:created>
  <dcterms:modified xsi:type="dcterms:W3CDTF">2017-04-10T23:37:15Z</dcterms:modified>
</cp:coreProperties>
</file>