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3"/>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notesSlides/notesSlide17.xml" ContentType="application/vnd.openxmlformats-officedocument.presentationml.notesSlide+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301" r:id="rId2"/>
    <p:sldId id="450" r:id="rId3"/>
    <p:sldId id="379" r:id="rId4"/>
    <p:sldId id="393" r:id="rId5"/>
    <p:sldId id="429" r:id="rId6"/>
    <p:sldId id="407" r:id="rId7"/>
    <p:sldId id="452" r:id="rId8"/>
    <p:sldId id="453" r:id="rId9"/>
    <p:sldId id="430" r:id="rId10"/>
    <p:sldId id="455" r:id="rId11"/>
    <p:sldId id="456" r:id="rId12"/>
    <p:sldId id="457" r:id="rId13"/>
    <p:sldId id="458" r:id="rId14"/>
    <p:sldId id="459" r:id="rId15"/>
    <p:sldId id="460" r:id="rId16"/>
    <p:sldId id="461" r:id="rId17"/>
    <p:sldId id="462" r:id="rId18"/>
    <p:sldId id="463" r:id="rId19"/>
    <p:sldId id="464" r:id="rId20"/>
    <p:sldId id="465" r:id="rId21"/>
    <p:sldId id="466" r:id="rId22"/>
    <p:sldId id="454" r:id="rId23"/>
    <p:sldId id="467" r:id="rId24"/>
    <p:sldId id="469" r:id="rId25"/>
    <p:sldId id="470" r:id="rId26"/>
    <p:sldId id="472" r:id="rId27"/>
    <p:sldId id="473" r:id="rId28"/>
    <p:sldId id="475" r:id="rId29"/>
    <p:sldId id="449" r:id="rId30"/>
    <p:sldId id="428" r:id="rId31"/>
  </p:sldIdLst>
  <p:sldSz cx="9144000" cy="5143500" type="screen16x9"/>
  <p:notesSz cx="6858000" cy="9144000"/>
  <p:embeddedFontLst>
    <p:embeddedFont>
      <p:font typeface="Calibri" pitchFamily="34" charset="0"/>
      <p:regular r:id="rId33"/>
      <p:bold r:id="rId34"/>
      <p:italic r:id="rId35"/>
      <p:boldItalic r:id="rId36"/>
    </p:embeddedFont>
    <p:embeddedFont>
      <p:font typeface="微软雅黑" pitchFamily="34" charset="-122"/>
      <p:regular r:id="rId37"/>
      <p:bold r:id="rId38"/>
    </p:embeddedFont>
    <p:embeddedFont>
      <p:font typeface="华文行楷" pitchFamily="2" charset="-122"/>
      <p:regular r:id="rId39"/>
    </p:embeddedFont>
    <p:embeddedFont>
      <p:font typeface="楷体" pitchFamily="49" charset="-122"/>
      <p:regular r:id="rId40"/>
    </p:embeddedFont>
    <p:embeddedFont>
      <p:font typeface="DFGothic-EB" charset="-128"/>
      <p:regular r:id="rId41"/>
    </p:embeddedFont>
    <p:embeddedFont>
      <p:font typeface="华文楷体" pitchFamily="2" charset="-122"/>
      <p:regular r:id="rId42"/>
    </p:embeddedFont>
  </p:embeddedFontLst>
  <p:defaultTex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7A34AE"/>
    <a:srgbClr val="9954CC"/>
    <a:srgbClr val="D43E01"/>
    <a:srgbClr val="EAC5FF"/>
    <a:srgbClr val="A568D2"/>
    <a:srgbClr val="FFFFFF"/>
    <a:srgbClr val="EED56C"/>
    <a:srgbClr val="E8EAE9"/>
    <a:srgbClr val="FCFCFC"/>
    <a:srgbClr val="CCD0D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2006" autoAdjust="0"/>
    <p:restoredTop sz="94660"/>
  </p:normalViewPr>
  <p:slideViewPr>
    <p:cSldViewPr>
      <p:cViewPr>
        <p:scale>
          <a:sx n="80" d="100"/>
          <a:sy n="80" d="100"/>
        </p:scale>
        <p:origin x="-1230" y="-210"/>
      </p:cViewPr>
      <p:guideLst>
        <p:guide orient="horz" pos="1624"/>
        <p:guide pos="2845"/>
      </p:guideLst>
    </p:cSldViewPr>
  </p:slideViewPr>
  <p:notesTextViewPr>
    <p:cViewPr>
      <p:scale>
        <a:sx n="125" d="100"/>
        <a:sy n="125"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FD5949-9F93-424C-97DD-E6135B1210EC}" type="doc">
      <dgm:prSet loTypeId="urn:microsoft.com/office/officeart/2005/8/layout/cycle8" loCatId="cycle" qsTypeId="urn:microsoft.com/office/officeart/2005/8/quickstyle/simple1" qsCatId="simple" csTypeId="urn:microsoft.com/office/officeart/2005/8/colors/accent1_2" csCatId="accent1" phldr="1"/>
      <dgm:spPr/>
    </dgm:pt>
    <dgm:pt modelId="{F9373B51-F693-4928-B547-00262758F604}">
      <dgm:prSet phldrT="[文本]"/>
      <dgm:spPr/>
      <dgm:t>
        <a:bodyPr/>
        <a:lstStyle/>
        <a:p>
          <a:r>
            <a:rPr lang="zh-CN" altLang="en-US" b="1" dirty="0" smtClean="0"/>
            <a:t>感悟</a:t>
          </a:r>
          <a:endParaRPr lang="zh-CN" altLang="en-US" b="1" dirty="0"/>
        </a:p>
      </dgm:t>
    </dgm:pt>
    <dgm:pt modelId="{FA951405-7B6F-40AC-9963-33BB68BB5FF0}" type="parTrans" cxnId="{2C93F4D0-2D89-4D57-8888-4A3F7E995DA5}">
      <dgm:prSet/>
      <dgm:spPr/>
      <dgm:t>
        <a:bodyPr/>
        <a:lstStyle/>
        <a:p>
          <a:endParaRPr lang="zh-CN" altLang="en-US"/>
        </a:p>
      </dgm:t>
    </dgm:pt>
    <dgm:pt modelId="{71BB0276-8F0E-4F61-A30F-5B26CB4A0E0F}" type="sibTrans" cxnId="{2C93F4D0-2D89-4D57-8888-4A3F7E995DA5}">
      <dgm:prSet/>
      <dgm:spPr/>
      <dgm:t>
        <a:bodyPr/>
        <a:lstStyle/>
        <a:p>
          <a:endParaRPr lang="zh-CN" altLang="en-US"/>
        </a:p>
      </dgm:t>
    </dgm:pt>
    <dgm:pt modelId="{3B86F67D-9BFD-419F-BA11-CE289592EE83}">
      <dgm:prSet phldrT="[文本]"/>
      <dgm:spPr/>
      <dgm:t>
        <a:bodyPr/>
        <a:lstStyle/>
        <a:p>
          <a:r>
            <a:rPr lang="zh-CN" altLang="en-US" b="1" dirty="0" smtClean="0"/>
            <a:t>转化</a:t>
          </a:r>
          <a:endParaRPr lang="zh-CN" altLang="en-US" b="1" dirty="0"/>
        </a:p>
      </dgm:t>
    </dgm:pt>
    <dgm:pt modelId="{52C008F8-4C17-4FA4-9D8C-A8E778F17489}" type="parTrans" cxnId="{BF763AE5-772C-4CBB-907F-D23A3C4B9AFD}">
      <dgm:prSet/>
      <dgm:spPr/>
      <dgm:t>
        <a:bodyPr/>
        <a:lstStyle/>
        <a:p>
          <a:endParaRPr lang="zh-CN" altLang="en-US"/>
        </a:p>
      </dgm:t>
    </dgm:pt>
    <dgm:pt modelId="{B6992F4A-F05D-47D7-88AA-1D31BBCA36D7}" type="sibTrans" cxnId="{BF763AE5-772C-4CBB-907F-D23A3C4B9AFD}">
      <dgm:prSet/>
      <dgm:spPr/>
      <dgm:t>
        <a:bodyPr/>
        <a:lstStyle/>
        <a:p>
          <a:endParaRPr lang="zh-CN" altLang="en-US"/>
        </a:p>
      </dgm:t>
    </dgm:pt>
    <dgm:pt modelId="{8646DB59-4C28-453B-B68B-3CB6EFF3AC40}">
      <dgm:prSet phldrT="[文本]"/>
      <dgm:spPr/>
      <dgm:t>
        <a:bodyPr/>
        <a:lstStyle/>
        <a:p>
          <a:r>
            <a:rPr lang="zh-CN" altLang="en-US" b="1" dirty="0" smtClean="0"/>
            <a:t>经历</a:t>
          </a:r>
          <a:endParaRPr lang="zh-CN" altLang="en-US" b="1" dirty="0"/>
        </a:p>
      </dgm:t>
    </dgm:pt>
    <dgm:pt modelId="{BF359C71-3E4C-469E-90AE-8C39987445F2}" type="parTrans" cxnId="{9E40E00C-3FA2-4E96-81A3-4EB8AC5DFC04}">
      <dgm:prSet/>
      <dgm:spPr/>
      <dgm:t>
        <a:bodyPr/>
        <a:lstStyle/>
        <a:p>
          <a:endParaRPr lang="zh-CN" altLang="en-US"/>
        </a:p>
      </dgm:t>
    </dgm:pt>
    <dgm:pt modelId="{ABE207EF-1096-4179-B3DD-C85C2A74FFE5}" type="sibTrans" cxnId="{9E40E00C-3FA2-4E96-81A3-4EB8AC5DFC04}">
      <dgm:prSet/>
      <dgm:spPr/>
      <dgm:t>
        <a:bodyPr/>
        <a:lstStyle/>
        <a:p>
          <a:endParaRPr lang="zh-CN" altLang="en-US"/>
        </a:p>
      </dgm:t>
    </dgm:pt>
    <dgm:pt modelId="{4D4FB311-8CF8-459C-9372-F89A7729B6AA}" type="pres">
      <dgm:prSet presAssocID="{38FD5949-9F93-424C-97DD-E6135B1210EC}" presName="compositeShape" presStyleCnt="0">
        <dgm:presLayoutVars>
          <dgm:chMax val="7"/>
          <dgm:dir/>
          <dgm:resizeHandles val="exact"/>
        </dgm:presLayoutVars>
      </dgm:prSet>
      <dgm:spPr/>
    </dgm:pt>
    <dgm:pt modelId="{C4DF5AA9-B7A0-4553-8CFC-DEDA6B730820}" type="pres">
      <dgm:prSet presAssocID="{38FD5949-9F93-424C-97DD-E6135B1210EC}" presName="wedge1" presStyleLbl="node1" presStyleIdx="0" presStyleCnt="3"/>
      <dgm:spPr/>
      <dgm:t>
        <a:bodyPr/>
        <a:lstStyle/>
        <a:p>
          <a:endParaRPr lang="zh-CN" altLang="en-US"/>
        </a:p>
      </dgm:t>
    </dgm:pt>
    <dgm:pt modelId="{FFBDB8E8-5005-4F55-9412-7D55ADA8E5D8}" type="pres">
      <dgm:prSet presAssocID="{38FD5949-9F93-424C-97DD-E6135B1210EC}" presName="dummy1a" presStyleCnt="0"/>
      <dgm:spPr/>
    </dgm:pt>
    <dgm:pt modelId="{F3054462-1948-4039-9CAB-333CE51DBEAF}" type="pres">
      <dgm:prSet presAssocID="{38FD5949-9F93-424C-97DD-E6135B1210EC}" presName="dummy1b" presStyleCnt="0"/>
      <dgm:spPr/>
    </dgm:pt>
    <dgm:pt modelId="{3028ECD8-91C2-4A68-9811-335E9A94F727}" type="pres">
      <dgm:prSet presAssocID="{38FD5949-9F93-424C-97DD-E6135B1210EC}" presName="wedge1Tx" presStyleLbl="node1" presStyleIdx="0" presStyleCnt="3">
        <dgm:presLayoutVars>
          <dgm:chMax val="0"/>
          <dgm:chPref val="0"/>
          <dgm:bulletEnabled val="1"/>
        </dgm:presLayoutVars>
      </dgm:prSet>
      <dgm:spPr/>
      <dgm:t>
        <a:bodyPr/>
        <a:lstStyle/>
        <a:p>
          <a:endParaRPr lang="zh-CN" altLang="en-US"/>
        </a:p>
      </dgm:t>
    </dgm:pt>
    <dgm:pt modelId="{8C6BD738-B49D-43E0-8D6E-523BBC36AF32}" type="pres">
      <dgm:prSet presAssocID="{38FD5949-9F93-424C-97DD-E6135B1210EC}" presName="wedge2" presStyleLbl="node1" presStyleIdx="1" presStyleCnt="3"/>
      <dgm:spPr/>
      <dgm:t>
        <a:bodyPr/>
        <a:lstStyle/>
        <a:p>
          <a:endParaRPr lang="zh-CN" altLang="en-US"/>
        </a:p>
      </dgm:t>
    </dgm:pt>
    <dgm:pt modelId="{BC9E9A77-A368-4586-8141-59DE727F8B98}" type="pres">
      <dgm:prSet presAssocID="{38FD5949-9F93-424C-97DD-E6135B1210EC}" presName="dummy2a" presStyleCnt="0"/>
      <dgm:spPr/>
    </dgm:pt>
    <dgm:pt modelId="{8A0D66B8-D8B8-4564-8630-9A3781730AB2}" type="pres">
      <dgm:prSet presAssocID="{38FD5949-9F93-424C-97DD-E6135B1210EC}" presName="dummy2b" presStyleCnt="0"/>
      <dgm:spPr/>
    </dgm:pt>
    <dgm:pt modelId="{3A4028D0-39B3-4731-B434-5096E0D93029}" type="pres">
      <dgm:prSet presAssocID="{38FD5949-9F93-424C-97DD-E6135B1210EC}" presName="wedge2Tx" presStyleLbl="node1" presStyleIdx="1" presStyleCnt="3">
        <dgm:presLayoutVars>
          <dgm:chMax val="0"/>
          <dgm:chPref val="0"/>
          <dgm:bulletEnabled val="1"/>
        </dgm:presLayoutVars>
      </dgm:prSet>
      <dgm:spPr/>
      <dgm:t>
        <a:bodyPr/>
        <a:lstStyle/>
        <a:p>
          <a:endParaRPr lang="zh-CN" altLang="en-US"/>
        </a:p>
      </dgm:t>
    </dgm:pt>
    <dgm:pt modelId="{BC3897C2-4D2E-47FF-9874-EFADAAAFE5E1}" type="pres">
      <dgm:prSet presAssocID="{38FD5949-9F93-424C-97DD-E6135B1210EC}" presName="wedge3" presStyleLbl="node1" presStyleIdx="2" presStyleCnt="3"/>
      <dgm:spPr/>
      <dgm:t>
        <a:bodyPr/>
        <a:lstStyle/>
        <a:p>
          <a:endParaRPr lang="zh-CN" altLang="en-US"/>
        </a:p>
      </dgm:t>
    </dgm:pt>
    <dgm:pt modelId="{87F0D889-905D-4C77-A303-B960B04E618D}" type="pres">
      <dgm:prSet presAssocID="{38FD5949-9F93-424C-97DD-E6135B1210EC}" presName="dummy3a" presStyleCnt="0"/>
      <dgm:spPr/>
    </dgm:pt>
    <dgm:pt modelId="{DA6EE390-0292-47D8-BA59-0F75ACB9B2E2}" type="pres">
      <dgm:prSet presAssocID="{38FD5949-9F93-424C-97DD-E6135B1210EC}" presName="dummy3b" presStyleCnt="0"/>
      <dgm:spPr/>
    </dgm:pt>
    <dgm:pt modelId="{D5E5E740-8B43-4F16-B165-2186163C1E06}" type="pres">
      <dgm:prSet presAssocID="{38FD5949-9F93-424C-97DD-E6135B1210EC}" presName="wedge3Tx" presStyleLbl="node1" presStyleIdx="2" presStyleCnt="3">
        <dgm:presLayoutVars>
          <dgm:chMax val="0"/>
          <dgm:chPref val="0"/>
          <dgm:bulletEnabled val="1"/>
        </dgm:presLayoutVars>
      </dgm:prSet>
      <dgm:spPr/>
      <dgm:t>
        <a:bodyPr/>
        <a:lstStyle/>
        <a:p>
          <a:endParaRPr lang="zh-CN" altLang="en-US"/>
        </a:p>
      </dgm:t>
    </dgm:pt>
    <dgm:pt modelId="{E8D79F81-3354-4B49-9058-04CFED1A4AC8}" type="pres">
      <dgm:prSet presAssocID="{71BB0276-8F0E-4F61-A30F-5B26CB4A0E0F}" presName="arrowWedge1" presStyleLbl="fgSibTrans2D1" presStyleIdx="0" presStyleCnt="3"/>
      <dgm:spPr/>
    </dgm:pt>
    <dgm:pt modelId="{13F78605-E26F-4B06-9866-D2C4A6BF8223}" type="pres">
      <dgm:prSet presAssocID="{B6992F4A-F05D-47D7-88AA-1D31BBCA36D7}" presName="arrowWedge2" presStyleLbl="fgSibTrans2D1" presStyleIdx="1" presStyleCnt="3"/>
      <dgm:spPr/>
    </dgm:pt>
    <dgm:pt modelId="{9E8247C7-E785-4BCB-B400-D6F9AE411DBB}" type="pres">
      <dgm:prSet presAssocID="{ABE207EF-1096-4179-B3DD-C85C2A74FFE5}" presName="arrowWedge3" presStyleLbl="fgSibTrans2D1" presStyleIdx="2" presStyleCnt="3"/>
      <dgm:spPr/>
    </dgm:pt>
  </dgm:ptLst>
  <dgm:cxnLst>
    <dgm:cxn modelId="{E44AC2AE-4A42-41E4-B419-90F1B3E7E191}" type="presOf" srcId="{8646DB59-4C28-453B-B68B-3CB6EFF3AC40}" destId="{BC3897C2-4D2E-47FF-9874-EFADAAAFE5E1}" srcOrd="0" destOrd="0" presId="urn:microsoft.com/office/officeart/2005/8/layout/cycle8"/>
    <dgm:cxn modelId="{BF763AE5-772C-4CBB-907F-D23A3C4B9AFD}" srcId="{38FD5949-9F93-424C-97DD-E6135B1210EC}" destId="{3B86F67D-9BFD-419F-BA11-CE289592EE83}" srcOrd="1" destOrd="0" parTransId="{52C008F8-4C17-4FA4-9D8C-A8E778F17489}" sibTransId="{B6992F4A-F05D-47D7-88AA-1D31BBCA36D7}"/>
    <dgm:cxn modelId="{D161292A-05E2-43F8-B6A1-0DBAF8465437}" type="presOf" srcId="{F9373B51-F693-4928-B547-00262758F604}" destId="{3028ECD8-91C2-4A68-9811-335E9A94F727}" srcOrd="1" destOrd="0" presId="urn:microsoft.com/office/officeart/2005/8/layout/cycle8"/>
    <dgm:cxn modelId="{2C1EC7DC-F75F-4676-97FB-7F2CB7A3E110}" type="presOf" srcId="{3B86F67D-9BFD-419F-BA11-CE289592EE83}" destId="{3A4028D0-39B3-4731-B434-5096E0D93029}" srcOrd="1" destOrd="0" presId="urn:microsoft.com/office/officeart/2005/8/layout/cycle8"/>
    <dgm:cxn modelId="{2C93F4D0-2D89-4D57-8888-4A3F7E995DA5}" srcId="{38FD5949-9F93-424C-97DD-E6135B1210EC}" destId="{F9373B51-F693-4928-B547-00262758F604}" srcOrd="0" destOrd="0" parTransId="{FA951405-7B6F-40AC-9963-33BB68BB5FF0}" sibTransId="{71BB0276-8F0E-4F61-A30F-5B26CB4A0E0F}"/>
    <dgm:cxn modelId="{AE3EFAB5-AA82-4147-BF8A-0B5C28CF3EF8}" type="presOf" srcId="{8646DB59-4C28-453B-B68B-3CB6EFF3AC40}" destId="{D5E5E740-8B43-4F16-B165-2186163C1E06}" srcOrd="1" destOrd="0" presId="urn:microsoft.com/office/officeart/2005/8/layout/cycle8"/>
    <dgm:cxn modelId="{BFB67995-9A9D-4C86-8CD3-5F2913D822EB}" type="presOf" srcId="{38FD5949-9F93-424C-97DD-E6135B1210EC}" destId="{4D4FB311-8CF8-459C-9372-F89A7729B6AA}" srcOrd="0" destOrd="0" presId="urn:microsoft.com/office/officeart/2005/8/layout/cycle8"/>
    <dgm:cxn modelId="{9E40E00C-3FA2-4E96-81A3-4EB8AC5DFC04}" srcId="{38FD5949-9F93-424C-97DD-E6135B1210EC}" destId="{8646DB59-4C28-453B-B68B-3CB6EFF3AC40}" srcOrd="2" destOrd="0" parTransId="{BF359C71-3E4C-469E-90AE-8C39987445F2}" sibTransId="{ABE207EF-1096-4179-B3DD-C85C2A74FFE5}"/>
    <dgm:cxn modelId="{808B8E2F-D270-4431-94FF-BDD1D3BA2730}" type="presOf" srcId="{F9373B51-F693-4928-B547-00262758F604}" destId="{C4DF5AA9-B7A0-4553-8CFC-DEDA6B730820}" srcOrd="0" destOrd="0" presId="urn:microsoft.com/office/officeart/2005/8/layout/cycle8"/>
    <dgm:cxn modelId="{36541389-1262-4E1A-B724-BD06D67F35EA}" type="presOf" srcId="{3B86F67D-9BFD-419F-BA11-CE289592EE83}" destId="{8C6BD738-B49D-43E0-8D6E-523BBC36AF32}" srcOrd="0" destOrd="0" presId="urn:microsoft.com/office/officeart/2005/8/layout/cycle8"/>
    <dgm:cxn modelId="{525BFF51-728C-4B78-A676-F1066CB6D33A}" type="presParOf" srcId="{4D4FB311-8CF8-459C-9372-F89A7729B6AA}" destId="{C4DF5AA9-B7A0-4553-8CFC-DEDA6B730820}" srcOrd="0" destOrd="0" presId="urn:microsoft.com/office/officeart/2005/8/layout/cycle8"/>
    <dgm:cxn modelId="{F8C9286F-CA71-4C78-8625-76B58DB31F90}" type="presParOf" srcId="{4D4FB311-8CF8-459C-9372-F89A7729B6AA}" destId="{FFBDB8E8-5005-4F55-9412-7D55ADA8E5D8}" srcOrd="1" destOrd="0" presId="urn:microsoft.com/office/officeart/2005/8/layout/cycle8"/>
    <dgm:cxn modelId="{9722474C-4F4A-4E8A-9ED2-24F888E0CDFC}" type="presParOf" srcId="{4D4FB311-8CF8-459C-9372-F89A7729B6AA}" destId="{F3054462-1948-4039-9CAB-333CE51DBEAF}" srcOrd="2" destOrd="0" presId="urn:microsoft.com/office/officeart/2005/8/layout/cycle8"/>
    <dgm:cxn modelId="{E0020FC8-4DA4-45D9-AA5E-24FF97C7BC63}" type="presParOf" srcId="{4D4FB311-8CF8-459C-9372-F89A7729B6AA}" destId="{3028ECD8-91C2-4A68-9811-335E9A94F727}" srcOrd="3" destOrd="0" presId="urn:microsoft.com/office/officeart/2005/8/layout/cycle8"/>
    <dgm:cxn modelId="{49B8204D-9FDB-41E2-89D1-F9636C9EE2B4}" type="presParOf" srcId="{4D4FB311-8CF8-459C-9372-F89A7729B6AA}" destId="{8C6BD738-B49D-43E0-8D6E-523BBC36AF32}" srcOrd="4" destOrd="0" presId="urn:microsoft.com/office/officeart/2005/8/layout/cycle8"/>
    <dgm:cxn modelId="{D3C1C0D7-4585-4363-BDC7-2A01FB765C9F}" type="presParOf" srcId="{4D4FB311-8CF8-459C-9372-F89A7729B6AA}" destId="{BC9E9A77-A368-4586-8141-59DE727F8B98}" srcOrd="5" destOrd="0" presId="urn:microsoft.com/office/officeart/2005/8/layout/cycle8"/>
    <dgm:cxn modelId="{712A601E-A43C-47D0-BD38-07584CE6FB01}" type="presParOf" srcId="{4D4FB311-8CF8-459C-9372-F89A7729B6AA}" destId="{8A0D66B8-D8B8-4564-8630-9A3781730AB2}" srcOrd="6" destOrd="0" presId="urn:microsoft.com/office/officeart/2005/8/layout/cycle8"/>
    <dgm:cxn modelId="{4AE083F7-6DE6-4846-9ACE-9DC53478B7A8}" type="presParOf" srcId="{4D4FB311-8CF8-459C-9372-F89A7729B6AA}" destId="{3A4028D0-39B3-4731-B434-5096E0D93029}" srcOrd="7" destOrd="0" presId="urn:microsoft.com/office/officeart/2005/8/layout/cycle8"/>
    <dgm:cxn modelId="{216E4D25-5ACA-4DCE-812A-385A475BB6CE}" type="presParOf" srcId="{4D4FB311-8CF8-459C-9372-F89A7729B6AA}" destId="{BC3897C2-4D2E-47FF-9874-EFADAAAFE5E1}" srcOrd="8" destOrd="0" presId="urn:microsoft.com/office/officeart/2005/8/layout/cycle8"/>
    <dgm:cxn modelId="{A5DCC4A7-78B4-475B-A49D-0648DF616F88}" type="presParOf" srcId="{4D4FB311-8CF8-459C-9372-F89A7729B6AA}" destId="{87F0D889-905D-4C77-A303-B960B04E618D}" srcOrd="9" destOrd="0" presId="urn:microsoft.com/office/officeart/2005/8/layout/cycle8"/>
    <dgm:cxn modelId="{1EC9F867-BA7E-4D2F-ADE6-D038F9FFB173}" type="presParOf" srcId="{4D4FB311-8CF8-459C-9372-F89A7729B6AA}" destId="{DA6EE390-0292-47D8-BA59-0F75ACB9B2E2}" srcOrd="10" destOrd="0" presId="urn:microsoft.com/office/officeart/2005/8/layout/cycle8"/>
    <dgm:cxn modelId="{477EDC59-CB10-4BA1-B6B0-F591C26D0FC7}" type="presParOf" srcId="{4D4FB311-8CF8-459C-9372-F89A7729B6AA}" destId="{D5E5E740-8B43-4F16-B165-2186163C1E06}" srcOrd="11" destOrd="0" presId="urn:microsoft.com/office/officeart/2005/8/layout/cycle8"/>
    <dgm:cxn modelId="{E2271E97-B255-45A9-917D-BEC1485AD740}" type="presParOf" srcId="{4D4FB311-8CF8-459C-9372-F89A7729B6AA}" destId="{E8D79F81-3354-4B49-9058-04CFED1A4AC8}" srcOrd="12" destOrd="0" presId="urn:microsoft.com/office/officeart/2005/8/layout/cycle8"/>
    <dgm:cxn modelId="{84E05C65-F34D-4DF1-A983-895C45F1F6CB}" type="presParOf" srcId="{4D4FB311-8CF8-459C-9372-F89A7729B6AA}" destId="{13F78605-E26F-4B06-9866-D2C4A6BF8223}" srcOrd="13" destOrd="0" presId="urn:microsoft.com/office/officeart/2005/8/layout/cycle8"/>
    <dgm:cxn modelId="{D305AF2D-0413-4095-B4A2-4D5CF2A6D2AD}" type="presParOf" srcId="{4D4FB311-8CF8-459C-9372-F89A7729B6AA}" destId="{9E8247C7-E785-4BCB-B400-D6F9AE411DBB}" srcOrd="14" destOrd="0" presId="urn:microsoft.com/office/officeart/2005/8/layout/cycle8"/>
  </dgm:cxnLst>
  <dgm:bg/>
  <dgm:whole/>
</dgm:dataModel>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微软雅黑" pitchFamily="34"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微软雅黑" pitchFamily="34" charset="-122"/>
              </a:defRPr>
            </a:lvl1pPr>
          </a:lstStyle>
          <a:p>
            <a:fld id="{673B58EF-4ABD-40F4-ACA4-FE81D742E6DD}" type="datetimeFigureOut">
              <a:rPr lang="zh-CN" altLang="en-US" smtClean="0"/>
              <a:pPr/>
              <a:t>2017/4/25</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微软雅黑"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微软雅黑" pitchFamily="34" charset="-122"/>
              </a:defRPr>
            </a:lvl1pPr>
          </a:lstStyle>
          <a:p>
            <a:fld id="{A11FC198-2D83-4DFC-8CDD-7D23AF44D411}"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itchFamily="34" charset="-122"/>
        <a:cs typeface="+mn-cs"/>
      </a:defRPr>
    </a:lvl1pPr>
    <a:lvl2pPr marL="457200" algn="l" defTabSz="914400" rtl="0" eaLnBrk="1" latinLnBrk="0" hangingPunct="1">
      <a:defRPr sz="1200" kern="1200">
        <a:solidFill>
          <a:schemeClr val="tx1"/>
        </a:solidFill>
        <a:latin typeface="+mn-lt"/>
        <a:ea typeface="微软雅黑" pitchFamily="34" charset="-122"/>
        <a:cs typeface="+mn-cs"/>
      </a:defRPr>
    </a:lvl2pPr>
    <a:lvl3pPr marL="914400" algn="l" defTabSz="914400" rtl="0" eaLnBrk="1" latinLnBrk="0" hangingPunct="1">
      <a:defRPr sz="1200" kern="1200">
        <a:solidFill>
          <a:schemeClr val="tx1"/>
        </a:solidFill>
        <a:latin typeface="+mn-lt"/>
        <a:ea typeface="微软雅黑" pitchFamily="34" charset="-122"/>
        <a:cs typeface="+mn-cs"/>
      </a:defRPr>
    </a:lvl3pPr>
    <a:lvl4pPr marL="1371600" algn="l" defTabSz="914400" rtl="0" eaLnBrk="1" latinLnBrk="0" hangingPunct="1">
      <a:defRPr sz="1200" kern="1200">
        <a:solidFill>
          <a:schemeClr val="tx1"/>
        </a:solidFill>
        <a:latin typeface="+mn-lt"/>
        <a:ea typeface="微软雅黑" pitchFamily="34" charset="-122"/>
        <a:cs typeface="+mn-cs"/>
      </a:defRPr>
    </a:lvl4pPr>
    <a:lvl5pPr marL="1828800" algn="l" defTabSz="914400" rtl="0" eaLnBrk="1" latinLnBrk="0" hangingPunct="1">
      <a:defRPr sz="1200" kern="1200">
        <a:solidFill>
          <a:schemeClr val="tx1"/>
        </a:solidFill>
        <a:latin typeface="+mn-lt"/>
        <a:ea typeface="微软雅黑"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a:t>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11</a:t>
            </a:fld>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12</a:t>
            </a:fld>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13</a:t>
            </a:fld>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14</a:t>
            </a:fld>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15</a:t>
            </a:fld>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16</a:t>
            </a:fld>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17</a:t>
            </a:fld>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18</a:t>
            </a:fld>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19</a:t>
            </a:fld>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20</a:t>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a:t>
            </a:fld>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21</a:t>
            </a:fld>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24</a:t>
            </a:fld>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25</a:t>
            </a:fld>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26</a:t>
            </a:fld>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27</a:t>
            </a:fld>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28</a:t>
            </a:fld>
            <a:endParaRPr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29</a:t>
            </a:fld>
            <a:endParaRPr lang="zh-C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30</a:t>
            </a:fld>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4</a:t>
            </a:fld>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5</a:t>
            </a:fld>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6</a:t>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7</a:t>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8</a:t>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9</a:t>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10</a:t>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bg>
      <p:bgPr>
        <a:gradFill flip="none" rotWithShape="1">
          <a:gsLst>
            <a:gs pos="26000">
              <a:srgbClr val="EBECF0"/>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4" name="Rectangle 9"/>
          <p:cNvSpPr/>
          <p:nvPr userDrawn="1"/>
        </p:nvSpPr>
        <p:spPr>
          <a:xfrm>
            <a:off x="8500361" y="241918"/>
            <a:ext cx="365983" cy="215300"/>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dirty="0"/>
          </a:p>
        </p:txBody>
      </p:sp>
      <p:sp>
        <p:nvSpPr>
          <p:cNvPr id="6" name="Isosceles Triangle 10"/>
          <p:cNvSpPr/>
          <p:nvPr userDrawn="1"/>
        </p:nvSpPr>
        <p:spPr>
          <a:xfrm rot="10610802">
            <a:off x="8504736" y="316259"/>
            <a:ext cx="366581" cy="196391"/>
          </a:xfrm>
          <a:prstGeom prst="triangl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a:p>
        </p:txBody>
      </p:sp>
      <p:sp>
        <p:nvSpPr>
          <p:cNvPr id="7" name="Slide Number Placeholder 5"/>
          <p:cNvSpPr txBox="1"/>
          <p:nvPr userDrawn="1"/>
        </p:nvSpPr>
        <p:spPr>
          <a:xfrm>
            <a:off x="8519485" y="204940"/>
            <a:ext cx="337081" cy="350586"/>
          </a:xfrm>
          <a:prstGeom prst="rect">
            <a:avLst/>
          </a:prstGeom>
        </p:spPr>
        <p:txBody>
          <a:bodyPr vert="horz" lIns="0" tIns="0" rIns="0" bIns="45709"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000" smtClean="0"/>
              <a:pPr/>
              <a:t>‹#›</a:t>
            </a:fld>
            <a:endParaRPr lang="en-US" sz="1000" dirty="0"/>
          </a:p>
        </p:txBody>
      </p:sp>
      <p:grpSp>
        <p:nvGrpSpPr>
          <p:cNvPr id="8" name="Group 5"/>
          <p:cNvGrpSpPr/>
          <p:nvPr userDrawn="1"/>
        </p:nvGrpSpPr>
        <p:grpSpPr>
          <a:xfrm>
            <a:off x="347419" y="4731991"/>
            <a:ext cx="224082" cy="221156"/>
            <a:chOff x="4328868" y="5502988"/>
            <a:chExt cx="500307" cy="493774"/>
          </a:xfrm>
        </p:grpSpPr>
        <p:sp>
          <p:nvSpPr>
            <p:cNvPr id="9" name="Freeform 7">
              <a:hlinkClick r:id="" action="ppaction://hlinkshowjump?jump=previousslide"/>
            </p:cNvPr>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10"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grpSp>
        <p:nvGrpSpPr>
          <p:cNvPr id="11" name="Group 9"/>
          <p:cNvGrpSpPr/>
          <p:nvPr userDrawn="1"/>
        </p:nvGrpSpPr>
        <p:grpSpPr>
          <a:xfrm flipH="1">
            <a:off x="933709" y="4731991"/>
            <a:ext cx="224082" cy="221156"/>
            <a:chOff x="4328868" y="5502988"/>
            <a:chExt cx="500307" cy="493774"/>
          </a:xfrm>
        </p:grpSpPr>
        <p:sp>
          <p:nvSpPr>
            <p:cNvPr id="12" name="Freeform 10">
              <a:hlinkClick r:id="" action="ppaction://hlinkshowjump?jump=nextslide"/>
            </p:cNvPr>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13"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cxnSp>
        <p:nvCxnSpPr>
          <p:cNvPr id="14" name="Straight Connector 3"/>
          <p:cNvCxnSpPr/>
          <p:nvPr userDrawn="1"/>
        </p:nvCxnSpPr>
        <p:spPr>
          <a:xfrm>
            <a:off x="552709" y="4845350"/>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tretch>
            <a:fillRect/>
          </a:stretch>
        </p:blipFill>
        <p:spPr bwMode="auto">
          <a:xfrm>
            <a:off x="299916" y="210344"/>
            <a:ext cx="705222" cy="705222"/>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xmlns="">
                <a:solidFill>
                  <a:srgbClr val="FFFFFF"/>
                </a:solidFill>
              </a14:hiddenFill>
            </a:ext>
          </a:extLst>
        </p:spPr>
      </p:pic>
      <p:pic>
        <p:nvPicPr>
          <p:cNvPr id="16" name="Picture 4" descr="C:\Users\Administrator\Desktop\微立体创业计划\004.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547935" y="219716"/>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xmlns="">
                <a:solidFill>
                  <a:srgbClr val="FFFFFF"/>
                </a:solidFill>
              </a14:hiddenFill>
            </a:ext>
          </a:extLst>
        </p:spPr>
      </p:pic>
      <p:sp>
        <p:nvSpPr>
          <p:cNvPr id="17" name="矩形 3"/>
          <p:cNvSpPr>
            <a:spLocks noChangeArrowheads="1"/>
          </p:cNvSpPr>
          <p:nvPr userDrawn="1"/>
        </p:nvSpPr>
        <p:spPr bwMode="auto">
          <a:xfrm>
            <a:off x="1187624" y="612722"/>
            <a:ext cx="2587892" cy="2308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none" lIns="68582" tIns="34292" rIns="68582" bIns="34292">
            <a:spAutoFit/>
          </a:bodyPr>
          <a:lstStyle/>
          <a:p>
            <a:r>
              <a:rPr lang="en-US" altLang="zh-CN" sz="1050" b="0" dirty="0" smtClean="0">
                <a:solidFill>
                  <a:schemeClr val="tx1">
                    <a:lumMod val="85000"/>
                    <a:lumOff val="15000"/>
                  </a:schemeClr>
                </a:solidFill>
                <a:latin typeface="微软雅黑" pitchFamily="34" charset="-122"/>
                <a:ea typeface="微软雅黑" pitchFamily="34" charset="-122"/>
                <a:sym typeface="Arial" pitchFamily="34" charset="0"/>
              </a:rPr>
              <a:t>Click here to add the title text content</a:t>
            </a:r>
            <a:endParaRPr lang="zh-CN" altLang="en-US" sz="1050" b="0" dirty="0">
              <a:solidFill>
                <a:schemeClr val="tx1">
                  <a:lumMod val="85000"/>
                  <a:lumOff val="15000"/>
                </a:schemeClr>
              </a:solidFill>
              <a:latin typeface="微软雅黑" pitchFamily="34" charset="-122"/>
              <a:ea typeface="微软雅黑" pitchFamily="34" charset="-122"/>
              <a:sym typeface="Arial" pitchFamily="34" charset="0"/>
            </a:endParaRPr>
          </a:p>
        </p:txBody>
      </p:sp>
      <p:sp>
        <p:nvSpPr>
          <p:cNvPr id="18" name="标题 1"/>
          <p:cNvSpPr>
            <a:spLocks noGrp="1"/>
          </p:cNvSpPr>
          <p:nvPr>
            <p:ph type="title"/>
          </p:nvPr>
        </p:nvSpPr>
        <p:spPr>
          <a:xfrm>
            <a:off x="1184649" y="250504"/>
            <a:ext cx="3216269" cy="377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none" lIns="68582" tIns="34292" rIns="68582" bIns="34292">
            <a:spAutoFit/>
          </a:bodyPr>
          <a:lstStyle>
            <a:lvl1pPr>
              <a:defRPr lang="zh-CN" altLang="en-US" sz="2000" b="0">
                <a:solidFill>
                  <a:schemeClr val="tx1">
                    <a:lumMod val="85000"/>
                    <a:lumOff val="15000"/>
                  </a:schemeClr>
                </a:solidFill>
                <a:latin typeface="微软雅黑" pitchFamily="34" charset="-122"/>
                <a:cs typeface="+mn-cs"/>
              </a:defRPr>
            </a:lvl1pPr>
          </a:lstStyle>
          <a:p>
            <a:pPr lvl="0" algn="l"/>
            <a:r>
              <a:rPr lang="zh-CN" altLang="en-US" dirty="0" smtClean="0"/>
              <a:t>单击此处编辑母版标题样式</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5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50000">
                                          <p:cBhvr additive="base">
                                            <p:cTn id="7" dur="12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8" dur="12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50000">
                                          <p:cBhvr additive="base">
                                            <p:cTn id="11" dur="12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12" dur="1200" fill="hold"/>
                                            <p:tgtEl>
                                              <p:spTgt spid="16"/>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200" fill="hold"/>
                                            <p:tgtEl>
                                              <p:spTgt spid="15"/>
                                            </p:tgtEl>
                                            <p:attrNameLst>
                                              <p:attrName>ppt_x</p:attrName>
                                            </p:attrNameLst>
                                          </p:cBhvr>
                                          <p:tavLst>
                                            <p:tav tm="0">
                                              <p:val>
                                                <p:strVal val="0-#ppt_w/2"/>
                                              </p:val>
                                            </p:tav>
                                            <p:tav tm="100000">
                                              <p:val>
                                                <p:strVal val="#ppt_x"/>
                                              </p:val>
                                            </p:tav>
                                          </p:tavLst>
                                        </p:anim>
                                        <p:anim calcmode="lin" valueType="num">
                                          <p:cBhvr additive="base">
                                            <p:cTn id="8" dur="12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200" fill="hold"/>
                                            <p:tgtEl>
                                              <p:spTgt spid="16"/>
                                            </p:tgtEl>
                                            <p:attrNameLst>
                                              <p:attrName>ppt_x</p:attrName>
                                            </p:attrNameLst>
                                          </p:cBhvr>
                                          <p:tavLst>
                                            <p:tav tm="0">
                                              <p:val>
                                                <p:strVal val="#ppt_x"/>
                                              </p:val>
                                            </p:tav>
                                            <p:tav tm="100000">
                                              <p:val>
                                                <p:strVal val="#ppt_x"/>
                                              </p:val>
                                            </p:tav>
                                          </p:tavLst>
                                        </p:anim>
                                        <p:anim calcmode="lin" valueType="num">
                                          <p:cBhvr additive="base">
                                            <p:cTn id="12" dur="1200" fill="hold"/>
                                            <p:tgtEl>
                                              <p:spTgt spid="16"/>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4"/>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tretch>
            <a:fillRect/>
          </a:stretch>
        </p:blipFill>
        <p:spPr bwMode="auto">
          <a:xfrm>
            <a:off x="10339" y="11933"/>
            <a:ext cx="9123322" cy="513126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矩形 1"/>
          <p:cNvSpPr/>
          <p:nvPr userDrawn="1"/>
        </p:nvSpPr>
        <p:spPr>
          <a:xfrm>
            <a:off x="0" y="0"/>
            <a:ext cx="9144000" cy="5143198"/>
          </a:xfrm>
          <a:prstGeom prst="rect">
            <a:avLst/>
          </a:prstGeom>
          <a:solidFill>
            <a:srgbClr val="FFFFFF">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微软雅黑" pitchFamily="34" charset="-122"/>
          <a:cs typeface="+mj-cs"/>
        </a:defRPr>
      </a:lvl1pPr>
      <a:lvl2pPr algn="ctr" rtl="0" fontAlgn="base">
        <a:spcBef>
          <a:spcPct val="0"/>
        </a:spcBef>
        <a:spcAft>
          <a:spcPct val="0"/>
        </a:spcAft>
        <a:defRPr sz="4400">
          <a:solidFill>
            <a:schemeClr val="tx1"/>
          </a:solidFill>
          <a:latin typeface="Calibri" pitchFamily="34" charset="0"/>
          <a:ea typeface="宋体" charset="-122"/>
        </a:defRPr>
      </a:lvl2pPr>
      <a:lvl3pPr algn="ctr" rtl="0" fontAlgn="base">
        <a:spcBef>
          <a:spcPct val="0"/>
        </a:spcBef>
        <a:spcAft>
          <a:spcPct val="0"/>
        </a:spcAft>
        <a:defRPr sz="4400">
          <a:solidFill>
            <a:schemeClr val="tx1"/>
          </a:solidFill>
          <a:latin typeface="Calibri" pitchFamily="34" charset="0"/>
          <a:ea typeface="宋体" charset="-122"/>
        </a:defRPr>
      </a:lvl3pPr>
      <a:lvl4pPr algn="ctr" rtl="0" fontAlgn="base">
        <a:spcBef>
          <a:spcPct val="0"/>
        </a:spcBef>
        <a:spcAft>
          <a:spcPct val="0"/>
        </a:spcAft>
        <a:defRPr sz="4400">
          <a:solidFill>
            <a:schemeClr val="tx1"/>
          </a:solidFill>
          <a:latin typeface="Calibri" pitchFamily="34" charset="0"/>
          <a:ea typeface="宋体" charset="-122"/>
        </a:defRPr>
      </a:lvl4pPr>
      <a:lvl5pPr algn="ctr" rtl="0" fontAlgn="base">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微软雅黑" pitchFamily="34" charset="-122"/>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微软雅黑" pitchFamily="34" charset="-122"/>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微软雅黑" pitchFamily="34" charset="-122"/>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微软雅黑" pitchFamily="34" charset="-122"/>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微软雅黑"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5.png"/><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381333" y="1054249"/>
            <a:ext cx="1153284" cy="1153284"/>
            <a:chOff x="304800" y="673100"/>
            <a:chExt cx="4000500" cy="4000500"/>
          </a:xfrm>
          <a:effectLst>
            <a:outerShdw blurRad="444500" dist="254000" dir="6840000" algn="tr" rotWithShape="0">
              <a:prstClr val="black">
                <a:alpha val="24000"/>
              </a:prstClr>
            </a:outerShdw>
          </a:effectLst>
        </p:grpSpPr>
        <p:sp>
          <p:nvSpPr>
            <p:cNvPr id="55" name="同心圆 5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56" name="椭圆 5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47" name="组合 46"/>
          <p:cNvGrpSpPr/>
          <p:nvPr/>
        </p:nvGrpSpPr>
        <p:grpSpPr>
          <a:xfrm>
            <a:off x="2685589" y="2341523"/>
            <a:ext cx="1153284" cy="1153284"/>
            <a:chOff x="304800" y="673100"/>
            <a:chExt cx="4000500" cy="4000500"/>
          </a:xfrm>
          <a:effectLst>
            <a:outerShdw blurRad="444500" dist="254000" dir="6840000" algn="tr" rotWithShape="0">
              <a:prstClr val="black">
                <a:alpha val="24000"/>
              </a:prstClr>
            </a:outerShdw>
          </a:effectLst>
        </p:grpSpPr>
        <p:sp>
          <p:nvSpPr>
            <p:cNvPr id="48" name="同心圆 4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49" name="椭圆 4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50" name="组合 49"/>
          <p:cNvGrpSpPr/>
          <p:nvPr/>
        </p:nvGrpSpPr>
        <p:grpSpPr>
          <a:xfrm>
            <a:off x="1644696" y="2791713"/>
            <a:ext cx="1436242" cy="1436242"/>
            <a:chOff x="304800" y="673100"/>
            <a:chExt cx="4000500" cy="4000500"/>
          </a:xfrm>
          <a:effectLst>
            <a:outerShdw blurRad="444500" dist="254000" dir="6840000" algn="tr" rotWithShape="0">
              <a:prstClr val="black">
                <a:alpha val="24000"/>
              </a:prstClr>
            </a:outerShdw>
          </a:effectLst>
        </p:grpSpPr>
        <p:sp>
          <p:nvSpPr>
            <p:cNvPr id="51" name="同心圆 5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52" name="椭圆 5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pic>
        <p:nvPicPr>
          <p:cNvPr id="2" name="超酷背景音乐.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5508104" y="-1892746"/>
            <a:ext cx="609600" cy="609600"/>
          </a:xfrm>
          <a:prstGeom prst="rect">
            <a:avLst/>
          </a:prstGeom>
        </p:spPr>
      </p:pic>
      <p:grpSp>
        <p:nvGrpSpPr>
          <p:cNvPr id="41" name="组合 40"/>
          <p:cNvGrpSpPr/>
          <p:nvPr/>
        </p:nvGrpSpPr>
        <p:grpSpPr>
          <a:xfrm>
            <a:off x="682308" y="699542"/>
            <a:ext cx="3010846" cy="3010846"/>
            <a:chOff x="304800" y="673100"/>
            <a:chExt cx="4000500" cy="4000500"/>
          </a:xfrm>
          <a:effectLst>
            <a:outerShdw blurRad="444500" dist="254000" dir="6840000" algn="tr" rotWithShape="0">
              <a:prstClr val="black">
                <a:alpha val="45000"/>
              </a:prstClr>
            </a:outerShdw>
          </a:effectLst>
        </p:grpSpPr>
        <p:sp>
          <p:nvSpPr>
            <p:cNvPr id="42" name="同心圆 4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44" name="椭圆 43"/>
            <p:cNvSpPr/>
            <p:nvPr/>
          </p:nvSpPr>
          <p:spPr>
            <a:xfrm>
              <a:off x="392113"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57" name="组合 56"/>
          <p:cNvGrpSpPr/>
          <p:nvPr/>
        </p:nvGrpSpPr>
        <p:grpSpPr>
          <a:xfrm>
            <a:off x="3673633" y="825784"/>
            <a:ext cx="501312" cy="501312"/>
            <a:chOff x="304800" y="673100"/>
            <a:chExt cx="4000500" cy="4000500"/>
          </a:xfrm>
          <a:effectLst>
            <a:outerShdw blurRad="444500" dist="254000" dir="6840000" algn="tr" rotWithShape="0">
              <a:prstClr val="black">
                <a:alpha val="24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59" name="椭圆 5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60" name="TextBox 59"/>
          <p:cNvSpPr txBox="1"/>
          <p:nvPr/>
        </p:nvSpPr>
        <p:spPr>
          <a:xfrm>
            <a:off x="3571868" y="3071816"/>
            <a:ext cx="5335115" cy="461665"/>
          </a:xfrm>
          <a:prstGeom prst="rect">
            <a:avLst/>
          </a:prstGeom>
          <a:noFill/>
        </p:spPr>
        <p:txBody>
          <a:bodyPr wrap="none" rtlCol="0">
            <a:spAutoFit/>
          </a:bodyPr>
          <a:lstStyle/>
          <a:p>
            <a:r>
              <a:rPr lang="zh-CN" altLang="zh-CN" sz="2400" b="1" dirty="0" smtClean="0">
                <a:latin typeface="华文行楷" pitchFamily="2" charset="-122"/>
                <a:ea typeface="华文行楷" pitchFamily="2" charset="-122"/>
              </a:rPr>
              <a:t>常州市</a:t>
            </a:r>
            <a:r>
              <a:rPr lang="zh-CN" altLang="en-US" sz="2400" b="1" dirty="0" smtClean="0">
                <a:latin typeface="华文行楷" pitchFamily="2" charset="-122"/>
                <a:ea typeface="华文行楷" pitchFamily="2" charset="-122"/>
              </a:rPr>
              <a:t>新北区龙虎塘实验小学   荆亚琴</a:t>
            </a:r>
            <a:endParaRPr lang="zh-CN" altLang="en-US" sz="2400" dirty="0">
              <a:solidFill>
                <a:schemeClr val="bg1">
                  <a:lumMod val="65000"/>
                </a:schemeClr>
              </a:solidFill>
              <a:latin typeface="华文行楷" pitchFamily="2" charset="-122"/>
              <a:ea typeface="华文行楷" pitchFamily="2" charset="-122"/>
            </a:endParaRPr>
          </a:p>
        </p:txBody>
      </p:sp>
      <p:sp>
        <p:nvSpPr>
          <p:cNvPr id="61" name="TextBox 60"/>
          <p:cNvSpPr txBox="1"/>
          <p:nvPr/>
        </p:nvSpPr>
        <p:spPr>
          <a:xfrm>
            <a:off x="905552" y="1536343"/>
            <a:ext cx="2586328" cy="1323439"/>
          </a:xfrm>
          <a:prstGeom prst="rect">
            <a:avLst/>
          </a:prstGeom>
          <a:noFill/>
        </p:spPr>
        <p:txBody>
          <a:bodyPr wrap="square" rtlCol="0">
            <a:spAutoFit/>
          </a:bodyPr>
          <a:lstStyle/>
          <a:p>
            <a:pPr algn="ctr"/>
            <a:r>
              <a:rPr lang="en-US" altLang="zh-CN" sz="8000" b="1" spc="-300" dirty="0" smtClean="0">
                <a:solidFill>
                  <a:srgbClr val="7030A0"/>
                </a:solidFill>
                <a:latin typeface="+mj-ea"/>
                <a:ea typeface="+mj-ea"/>
              </a:rPr>
              <a:t>2017</a:t>
            </a:r>
            <a:endParaRPr lang="zh-CN" altLang="en-US" sz="8000" b="1" spc="-300" dirty="0">
              <a:solidFill>
                <a:srgbClr val="7030A0"/>
              </a:solidFill>
              <a:latin typeface="+mj-ea"/>
              <a:ea typeface="+mj-ea"/>
            </a:endParaRPr>
          </a:p>
        </p:txBody>
      </p:sp>
      <p:sp>
        <p:nvSpPr>
          <p:cNvPr id="62" name="TextBox 61"/>
          <p:cNvSpPr txBox="1"/>
          <p:nvPr/>
        </p:nvSpPr>
        <p:spPr>
          <a:xfrm>
            <a:off x="3357554" y="1275606"/>
            <a:ext cx="5857916" cy="1200329"/>
          </a:xfrm>
          <a:prstGeom prst="rect">
            <a:avLst/>
          </a:prstGeom>
          <a:noFill/>
        </p:spPr>
        <p:txBody>
          <a:bodyPr wrap="square" rtlCol="0">
            <a:spAutoFit/>
          </a:bodyPr>
          <a:lstStyle/>
          <a:p>
            <a:r>
              <a:rPr lang="zh-CN" altLang="en-US" sz="3600" b="1" dirty="0" smtClean="0"/>
              <a:t>        </a:t>
            </a:r>
            <a:r>
              <a:rPr lang="zh-CN" altLang="en-US" sz="3600" b="1" dirty="0" smtClean="0">
                <a:solidFill>
                  <a:srgbClr val="7A34AE"/>
                </a:solidFill>
                <a:latin typeface="+mn-ea"/>
                <a:ea typeface="+mn-ea"/>
              </a:rPr>
              <a:t>从应用题到问题解决，</a:t>
            </a:r>
            <a:endParaRPr lang="en-US" altLang="zh-CN" sz="3600" b="1" dirty="0" smtClean="0">
              <a:solidFill>
                <a:srgbClr val="7A34AE"/>
              </a:solidFill>
              <a:latin typeface="+mn-ea"/>
              <a:ea typeface="+mn-ea"/>
            </a:endParaRPr>
          </a:p>
          <a:p>
            <a:r>
              <a:rPr lang="en-US" altLang="zh-CN" sz="3600" b="1" dirty="0" smtClean="0">
                <a:solidFill>
                  <a:srgbClr val="7A34AE"/>
                </a:solidFill>
                <a:latin typeface="+mn-ea"/>
                <a:ea typeface="+mn-ea"/>
              </a:rPr>
              <a:t>“</a:t>
            </a:r>
            <a:r>
              <a:rPr lang="zh-CN" altLang="en-US" sz="3600" b="1" dirty="0" smtClean="0">
                <a:solidFill>
                  <a:srgbClr val="7A34AE"/>
                </a:solidFill>
                <a:latin typeface="+mn-ea"/>
                <a:ea typeface="+mn-ea"/>
              </a:rPr>
              <a:t>数量关系</a:t>
            </a:r>
            <a:r>
              <a:rPr lang="en-US" altLang="zh-CN" sz="3600" b="1" dirty="0" smtClean="0">
                <a:solidFill>
                  <a:srgbClr val="7A34AE"/>
                </a:solidFill>
                <a:latin typeface="+mn-ea"/>
                <a:ea typeface="+mn-ea"/>
              </a:rPr>
              <a:t>”</a:t>
            </a:r>
            <a:r>
              <a:rPr lang="zh-CN" altLang="en-US" sz="3600" b="1" dirty="0" smtClean="0">
                <a:solidFill>
                  <a:srgbClr val="7A34AE"/>
                </a:solidFill>
                <a:latin typeface="+mn-ea"/>
                <a:ea typeface="+mn-ea"/>
              </a:rPr>
              <a:t>文献研究综述</a:t>
            </a:r>
            <a:endParaRPr lang="zh-CN" altLang="en-US" sz="3600" dirty="0">
              <a:solidFill>
                <a:srgbClr val="7A34AE"/>
              </a:solidFill>
              <a:latin typeface="+mn-ea"/>
              <a:ea typeface="+mn-ea"/>
            </a:endParaRPr>
          </a:p>
        </p:txBody>
      </p:sp>
      <p:grpSp>
        <p:nvGrpSpPr>
          <p:cNvPr id="64" name="组合 63"/>
          <p:cNvGrpSpPr/>
          <p:nvPr/>
        </p:nvGrpSpPr>
        <p:grpSpPr>
          <a:xfrm>
            <a:off x="5108680" y="3706266"/>
            <a:ext cx="305647" cy="305644"/>
            <a:chOff x="5196486" y="5946187"/>
            <a:chExt cx="305647" cy="305644"/>
          </a:xfrm>
        </p:grpSpPr>
        <p:grpSp>
          <p:nvGrpSpPr>
            <p:cNvPr id="65" name="组合 64"/>
            <p:cNvGrpSpPr/>
            <p:nvPr/>
          </p:nvGrpSpPr>
          <p:grpSpPr>
            <a:xfrm>
              <a:off x="5196486" y="5946187"/>
              <a:ext cx="305647" cy="305644"/>
              <a:chOff x="1517330" y="1125257"/>
              <a:chExt cx="2204282" cy="2204282"/>
            </a:xfrm>
          </p:grpSpPr>
          <p:sp>
            <p:nvSpPr>
              <p:cNvPr id="67" name="椭圆 66"/>
              <p:cNvSpPr/>
              <p:nvPr/>
            </p:nvSpPr>
            <p:spPr>
              <a:xfrm>
                <a:off x="1517330"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165100" dist="139700" dir="7800000" sx="74000" sy="74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1719372" y="1327298"/>
                <a:ext cx="1800200" cy="18002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6" name="Freeform 44"/>
            <p:cNvSpPr>
              <a:spLocks noEditPoints="1"/>
            </p:cNvSpPr>
            <p:nvPr/>
          </p:nvSpPr>
          <p:spPr bwMode="auto">
            <a:xfrm>
              <a:off x="5276888" y="6030324"/>
              <a:ext cx="170620" cy="137369"/>
            </a:xfrm>
            <a:custGeom>
              <a:avLst/>
              <a:gdLst>
                <a:gd name="T0" fmla="*/ 41 w 62"/>
                <a:gd name="T1" fmla="*/ 31 h 54"/>
                <a:gd name="T2" fmla="*/ 34 w 62"/>
                <a:gd name="T3" fmla="*/ 23 h 54"/>
                <a:gd name="T4" fmla="*/ 33 w 62"/>
                <a:gd name="T5" fmla="*/ 17 h 54"/>
                <a:gd name="T6" fmla="*/ 30 w 62"/>
                <a:gd name="T7" fmla="*/ 20 h 54"/>
                <a:gd name="T8" fmla="*/ 23 w 62"/>
                <a:gd name="T9" fmla="*/ 13 h 54"/>
                <a:gd name="T10" fmla="*/ 18 w 62"/>
                <a:gd name="T11" fmla="*/ 17 h 54"/>
                <a:gd name="T12" fmla="*/ 7 w 62"/>
                <a:gd name="T13" fmla="*/ 17 h 54"/>
                <a:gd name="T14" fmla="*/ 7 w 62"/>
                <a:gd name="T15" fmla="*/ 23 h 54"/>
                <a:gd name="T16" fmla="*/ 0 w 62"/>
                <a:gd name="T17" fmla="*/ 31 h 54"/>
                <a:gd name="T18" fmla="*/ 4 w 62"/>
                <a:gd name="T19" fmla="*/ 36 h 54"/>
                <a:gd name="T20" fmla="*/ 4 w 62"/>
                <a:gd name="T21" fmla="*/ 46 h 54"/>
                <a:gd name="T22" fmla="*/ 10 w 62"/>
                <a:gd name="T23" fmla="*/ 47 h 54"/>
                <a:gd name="T24" fmla="*/ 18 w 62"/>
                <a:gd name="T25" fmla="*/ 54 h 54"/>
                <a:gd name="T26" fmla="*/ 23 w 62"/>
                <a:gd name="T27" fmla="*/ 50 h 54"/>
                <a:gd name="T28" fmla="*/ 32 w 62"/>
                <a:gd name="T29" fmla="*/ 48 h 54"/>
                <a:gd name="T30" fmla="*/ 37 w 62"/>
                <a:gd name="T31" fmla="*/ 46 h 54"/>
                <a:gd name="T32" fmla="*/ 37 w 62"/>
                <a:gd name="T33" fmla="*/ 36 h 54"/>
                <a:gd name="T34" fmla="*/ 32 w 62"/>
                <a:gd name="T35" fmla="*/ 38 h 54"/>
                <a:gd name="T36" fmla="*/ 20 w 62"/>
                <a:gd name="T37" fmla="*/ 46 h 54"/>
                <a:gd name="T38" fmla="*/ 20 w 62"/>
                <a:gd name="T39" fmla="*/ 21 h 54"/>
                <a:gd name="T40" fmla="*/ 33 w 62"/>
                <a:gd name="T41" fmla="*/ 33 h 54"/>
                <a:gd name="T42" fmla="*/ 58 w 62"/>
                <a:gd name="T43" fmla="*/ 35 h 54"/>
                <a:gd name="T44" fmla="*/ 62 w 62"/>
                <a:gd name="T45" fmla="*/ 38 h 54"/>
                <a:gd name="T46" fmla="*/ 60 w 62"/>
                <a:gd name="T47" fmla="*/ 41 h 54"/>
                <a:gd name="T48" fmla="*/ 59 w 62"/>
                <a:gd name="T49" fmla="*/ 46 h 54"/>
                <a:gd name="T50" fmla="*/ 56 w 62"/>
                <a:gd name="T51" fmla="*/ 47 h 54"/>
                <a:gd name="T52" fmla="*/ 52 w 62"/>
                <a:gd name="T53" fmla="*/ 50 h 54"/>
                <a:gd name="T54" fmla="*/ 50 w 62"/>
                <a:gd name="T55" fmla="*/ 48 h 54"/>
                <a:gd name="T56" fmla="*/ 45 w 62"/>
                <a:gd name="T57" fmla="*/ 48 h 54"/>
                <a:gd name="T58" fmla="*/ 44 w 62"/>
                <a:gd name="T59" fmla="*/ 45 h 54"/>
                <a:gd name="T60" fmla="*/ 41 w 62"/>
                <a:gd name="T61" fmla="*/ 41 h 54"/>
                <a:gd name="T62" fmla="*/ 43 w 62"/>
                <a:gd name="T63" fmla="*/ 39 h 54"/>
                <a:gd name="T64" fmla="*/ 43 w 62"/>
                <a:gd name="T65" fmla="*/ 33 h 54"/>
                <a:gd name="T66" fmla="*/ 46 w 62"/>
                <a:gd name="T67" fmla="*/ 33 h 54"/>
                <a:gd name="T68" fmla="*/ 50 w 62"/>
                <a:gd name="T69" fmla="*/ 29 h 54"/>
                <a:gd name="T70" fmla="*/ 52 w 62"/>
                <a:gd name="T71" fmla="*/ 31 h 54"/>
                <a:gd name="T72" fmla="*/ 58 w 62"/>
                <a:gd name="T73" fmla="*/ 31 h 54"/>
                <a:gd name="T74" fmla="*/ 58 w 62"/>
                <a:gd name="T75" fmla="*/ 35 h 54"/>
                <a:gd name="T76" fmla="*/ 57 w 62"/>
                <a:gd name="T77" fmla="*/ 40 h 54"/>
                <a:gd name="T78" fmla="*/ 45 w 62"/>
                <a:gd name="T79" fmla="*/ 40 h 54"/>
                <a:gd name="T80" fmla="*/ 51 w 62"/>
                <a:gd name="T81" fmla="*/ 46 h 54"/>
                <a:gd name="T82" fmla="*/ 62 w 62"/>
                <a:gd name="T83" fmla="*/ 12 h 54"/>
                <a:gd name="T84" fmla="*/ 59 w 62"/>
                <a:gd name="T85" fmla="*/ 15 h 54"/>
                <a:gd name="T86" fmla="*/ 59 w 62"/>
                <a:gd name="T87" fmla="*/ 22 h 54"/>
                <a:gd name="T88" fmla="*/ 55 w 62"/>
                <a:gd name="T89" fmla="*/ 23 h 54"/>
                <a:gd name="T90" fmla="*/ 50 w 62"/>
                <a:gd name="T91" fmla="*/ 28 h 54"/>
                <a:gd name="T92" fmla="*/ 46 w 62"/>
                <a:gd name="T93" fmla="*/ 25 h 54"/>
                <a:gd name="T94" fmla="*/ 39 w 62"/>
                <a:gd name="T95" fmla="*/ 25 h 54"/>
                <a:gd name="T96" fmla="*/ 39 w 62"/>
                <a:gd name="T97" fmla="*/ 20 h 54"/>
                <a:gd name="T98" fmla="*/ 34 w 62"/>
                <a:gd name="T99" fmla="*/ 15 h 54"/>
                <a:gd name="T100" fmla="*/ 37 w 62"/>
                <a:gd name="T101" fmla="*/ 12 h 54"/>
                <a:gd name="T102" fmla="*/ 37 w 62"/>
                <a:gd name="T103" fmla="*/ 5 h 54"/>
                <a:gd name="T104" fmla="*/ 41 w 62"/>
                <a:gd name="T105" fmla="*/ 5 h 54"/>
                <a:gd name="T106" fmla="*/ 46 w 62"/>
                <a:gd name="T107" fmla="*/ 0 h 54"/>
                <a:gd name="T108" fmla="*/ 49 w 62"/>
                <a:gd name="T109" fmla="*/ 3 h 54"/>
                <a:gd name="T110" fmla="*/ 56 w 62"/>
                <a:gd name="T111" fmla="*/ 3 h 54"/>
                <a:gd name="T112" fmla="*/ 57 w 62"/>
                <a:gd name="T113" fmla="*/ 7 h 54"/>
                <a:gd name="T114" fmla="*/ 48 w 62"/>
                <a:gd name="T115" fmla="*/ 22 h 54"/>
                <a:gd name="T116" fmla="*/ 40 w 62"/>
                <a:gd name="T117" fmla="*/ 14 h 54"/>
                <a:gd name="T118" fmla="*/ 56 w 62"/>
                <a:gd name="T11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 h="54">
                  <a:moveTo>
                    <a:pt x="41" y="36"/>
                  </a:moveTo>
                  <a:cubicBezTo>
                    <a:pt x="41" y="31"/>
                    <a:pt x="41" y="31"/>
                    <a:pt x="41" y="31"/>
                  </a:cubicBezTo>
                  <a:cubicBezTo>
                    <a:pt x="37" y="31"/>
                    <a:pt x="37" y="31"/>
                    <a:pt x="37" y="31"/>
                  </a:cubicBezTo>
                  <a:cubicBezTo>
                    <a:pt x="37" y="28"/>
                    <a:pt x="36" y="25"/>
                    <a:pt x="34" y="23"/>
                  </a:cubicBezTo>
                  <a:cubicBezTo>
                    <a:pt x="37" y="20"/>
                    <a:pt x="37" y="20"/>
                    <a:pt x="37" y="20"/>
                  </a:cubicBezTo>
                  <a:cubicBezTo>
                    <a:pt x="33" y="17"/>
                    <a:pt x="33" y="17"/>
                    <a:pt x="33" y="17"/>
                  </a:cubicBezTo>
                  <a:cubicBezTo>
                    <a:pt x="32" y="18"/>
                    <a:pt x="32" y="18"/>
                    <a:pt x="32" y="18"/>
                  </a:cubicBezTo>
                  <a:cubicBezTo>
                    <a:pt x="30" y="20"/>
                    <a:pt x="30" y="20"/>
                    <a:pt x="30" y="20"/>
                  </a:cubicBezTo>
                  <a:cubicBezTo>
                    <a:pt x="28" y="18"/>
                    <a:pt x="26" y="17"/>
                    <a:pt x="23" y="17"/>
                  </a:cubicBezTo>
                  <a:cubicBezTo>
                    <a:pt x="23" y="13"/>
                    <a:pt x="23" y="13"/>
                    <a:pt x="23" y="13"/>
                  </a:cubicBezTo>
                  <a:cubicBezTo>
                    <a:pt x="18" y="13"/>
                    <a:pt x="18" y="13"/>
                    <a:pt x="18" y="13"/>
                  </a:cubicBezTo>
                  <a:cubicBezTo>
                    <a:pt x="18" y="17"/>
                    <a:pt x="18" y="17"/>
                    <a:pt x="18" y="17"/>
                  </a:cubicBezTo>
                  <a:cubicBezTo>
                    <a:pt x="15" y="17"/>
                    <a:pt x="12" y="18"/>
                    <a:pt x="10" y="20"/>
                  </a:cubicBezTo>
                  <a:cubicBezTo>
                    <a:pt x="7" y="17"/>
                    <a:pt x="7" y="17"/>
                    <a:pt x="7" y="17"/>
                  </a:cubicBezTo>
                  <a:cubicBezTo>
                    <a:pt x="4" y="20"/>
                    <a:pt x="4" y="20"/>
                    <a:pt x="4" y="20"/>
                  </a:cubicBezTo>
                  <a:cubicBezTo>
                    <a:pt x="7" y="23"/>
                    <a:pt x="7" y="23"/>
                    <a:pt x="7" y="23"/>
                  </a:cubicBezTo>
                  <a:cubicBezTo>
                    <a:pt x="5" y="26"/>
                    <a:pt x="4" y="28"/>
                    <a:pt x="4" y="31"/>
                  </a:cubicBezTo>
                  <a:cubicBezTo>
                    <a:pt x="0" y="31"/>
                    <a:pt x="0" y="31"/>
                    <a:pt x="0" y="31"/>
                  </a:cubicBezTo>
                  <a:cubicBezTo>
                    <a:pt x="0" y="36"/>
                    <a:pt x="0" y="36"/>
                    <a:pt x="0" y="36"/>
                  </a:cubicBezTo>
                  <a:cubicBezTo>
                    <a:pt x="4" y="36"/>
                    <a:pt x="4" y="36"/>
                    <a:pt x="4" y="36"/>
                  </a:cubicBezTo>
                  <a:cubicBezTo>
                    <a:pt x="4" y="39"/>
                    <a:pt x="5" y="41"/>
                    <a:pt x="7" y="44"/>
                  </a:cubicBezTo>
                  <a:cubicBezTo>
                    <a:pt x="4" y="46"/>
                    <a:pt x="4" y="46"/>
                    <a:pt x="4" y="46"/>
                  </a:cubicBezTo>
                  <a:cubicBezTo>
                    <a:pt x="7" y="50"/>
                    <a:pt x="7" y="50"/>
                    <a:pt x="7" y="50"/>
                  </a:cubicBezTo>
                  <a:cubicBezTo>
                    <a:pt x="10" y="47"/>
                    <a:pt x="10" y="47"/>
                    <a:pt x="10" y="47"/>
                  </a:cubicBezTo>
                  <a:cubicBezTo>
                    <a:pt x="12" y="49"/>
                    <a:pt x="15" y="50"/>
                    <a:pt x="18" y="50"/>
                  </a:cubicBezTo>
                  <a:cubicBezTo>
                    <a:pt x="18" y="54"/>
                    <a:pt x="18" y="54"/>
                    <a:pt x="18" y="54"/>
                  </a:cubicBezTo>
                  <a:cubicBezTo>
                    <a:pt x="23" y="54"/>
                    <a:pt x="23" y="54"/>
                    <a:pt x="23" y="54"/>
                  </a:cubicBezTo>
                  <a:cubicBezTo>
                    <a:pt x="23" y="50"/>
                    <a:pt x="23" y="50"/>
                    <a:pt x="23" y="50"/>
                  </a:cubicBezTo>
                  <a:cubicBezTo>
                    <a:pt x="26" y="50"/>
                    <a:pt x="28" y="49"/>
                    <a:pt x="31" y="47"/>
                  </a:cubicBezTo>
                  <a:cubicBezTo>
                    <a:pt x="32" y="48"/>
                    <a:pt x="32" y="48"/>
                    <a:pt x="32" y="48"/>
                  </a:cubicBezTo>
                  <a:cubicBezTo>
                    <a:pt x="33" y="50"/>
                    <a:pt x="33" y="50"/>
                    <a:pt x="33" y="50"/>
                  </a:cubicBezTo>
                  <a:cubicBezTo>
                    <a:pt x="37" y="46"/>
                    <a:pt x="37" y="46"/>
                    <a:pt x="37" y="46"/>
                  </a:cubicBezTo>
                  <a:cubicBezTo>
                    <a:pt x="34" y="43"/>
                    <a:pt x="34" y="43"/>
                    <a:pt x="34" y="43"/>
                  </a:cubicBezTo>
                  <a:cubicBezTo>
                    <a:pt x="36" y="41"/>
                    <a:pt x="37" y="39"/>
                    <a:pt x="37" y="36"/>
                  </a:cubicBezTo>
                  <a:cubicBezTo>
                    <a:pt x="41" y="36"/>
                    <a:pt x="41" y="36"/>
                    <a:pt x="41" y="36"/>
                  </a:cubicBezTo>
                  <a:close/>
                  <a:moveTo>
                    <a:pt x="32" y="38"/>
                  </a:moveTo>
                  <a:cubicBezTo>
                    <a:pt x="32" y="38"/>
                    <a:pt x="32" y="38"/>
                    <a:pt x="32" y="38"/>
                  </a:cubicBezTo>
                  <a:cubicBezTo>
                    <a:pt x="30" y="43"/>
                    <a:pt x="26" y="46"/>
                    <a:pt x="20" y="46"/>
                  </a:cubicBezTo>
                  <a:cubicBezTo>
                    <a:pt x="14" y="46"/>
                    <a:pt x="8" y="40"/>
                    <a:pt x="8" y="33"/>
                  </a:cubicBezTo>
                  <a:cubicBezTo>
                    <a:pt x="8" y="27"/>
                    <a:pt x="14" y="21"/>
                    <a:pt x="20" y="21"/>
                  </a:cubicBezTo>
                  <a:cubicBezTo>
                    <a:pt x="26" y="21"/>
                    <a:pt x="30" y="24"/>
                    <a:pt x="32" y="29"/>
                  </a:cubicBezTo>
                  <a:cubicBezTo>
                    <a:pt x="32" y="30"/>
                    <a:pt x="33" y="32"/>
                    <a:pt x="33" y="33"/>
                  </a:cubicBezTo>
                  <a:cubicBezTo>
                    <a:pt x="33" y="35"/>
                    <a:pt x="32" y="37"/>
                    <a:pt x="32" y="38"/>
                  </a:cubicBezTo>
                  <a:close/>
                  <a:moveTo>
                    <a:pt x="58" y="35"/>
                  </a:moveTo>
                  <a:cubicBezTo>
                    <a:pt x="59" y="36"/>
                    <a:pt x="59" y="37"/>
                    <a:pt x="60" y="38"/>
                  </a:cubicBezTo>
                  <a:cubicBezTo>
                    <a:pt x="62" y="38"/>
                    <a:pt x="62" y="38"/>
                    <a:pt x="62" y="38"/>
                  </a:cubicBezTo>
                  <a:cubicBezTo>
                    <a:pt x="62" y="41"/>
                    <a:pt x="62" y="41"/>
                    <a:pt x="62" y="41"/>
                  </a:cubicBezTo>
                  <a:cubicBezTo>
                    <a:pt x="60" y="41"/>
                    <a:pt x="60" y="41"/>
                    <a:pt x="60" y="41"/>
                  </a:cubicBezTo>
                  <a:cubicBezTo>
                    <a:pt x="59" y="42"/>
                    <a:pt x="59" y="44"/>
                    <a:pt x="58" y="45"/>
                  </a:cubicBezTo>
                  <a:cubicBezTo>
                    <a:pt x="59" y="46"/>
                    <a:pt x="59" y="46"/>
                    <a:pt x="59" y="46"/>
                  </a:cubicBezTo>
                  <a:cubicBezTo>
                    <a:pt x="58" y="48"/>
                    <a:pt x="58" y="48"/>
                    <a:pt x="58" y="48"/>
                  </a:cubicBezTo>
                  <a:cubicBezTo>
                    <a:pt x="56" y="47"/>
                    <a:pt x="56" y="47"/>
                    <a:pt x="56" y="47"/>
                  </a:cubicBezTo>
                  <a:cubicBezTo>
                    <a:pt x="55" y="47"/>
                    <a:pt x="54" y="48"/>
                    <a:pt x="52" y="48"/>
                  </a:cubicBezTo>
                  <a:cubicBezTo>
                    <a:pt x="52" y="50"/>
                    <a:pt x="52" y="50"/>
                    <a:pt x="52" y="50"/>
                  </a:cubicBezTo>
                  <a:cubicBezTo>
                    <a:pt x="50" y="50"/>
                    <a:pt x="50" y="50"/>
                    <a:pt x="50" y="50"/>
                  </a:cubicBezTo>
                  <a:cubicBezTo>
                    <a:pt x="50" y="48"/>
                    <a:pt x="50" y="48"/>
                    <a:pt x="50" y="48"/>
                  </a:cubicBezTo>
                  <a:cubicBezTo>
                    <a:pt x="49" y="48"/>
                    <a:pt x="47" y="47"/>
                    <a:pt x="46" y="47"/>
                  </a:cubicBezTo>
                  <a:cubicBezTo>
                    <a:pt x="45" y="48"/>
                    <a:pt x="45" y="48"/>
                    <a:pt x="45" y="48"/>
                  </a:cubicBezTo>
                  <a:cubicBezTo>
                    <a:pt x="43" y="46"/>
                    <a:pt x="43" y="46"/>
                    <a:pt x="43" y="46"/>
                  </a:cubicBezTo>
                  <a:cubicBezTo>
                    <a:pt x="44" y="45"/>
                    <a:pt x="44" y="45"/>
                    <a:pt x="44" y="45"/>
                  </a:cubicBezTo>
                  <a:cubicBezTo>
                    <a:pt x="43" y="44"/>
                    <a:pt x="43" y="42"/>
                    <a:pt x="43" y="41"/>
                  </a:cubicBezTo>
                  <a:cubicBezTo>
                    <a:pt x="41" y="41"/>
                    <a:pt x="41" y="41"/>
                    <a:pt x="41" y="41"/>
                  </a:cubicBezTo>
                  <a:cubicBezTo>
                    <a:pt x="41" y="39"/>
                    <a:pt x="41" y="39"/>
                    <a:pt x="41" y="39"/>
                  </a:cubicBezTo>
                  <a:cubicBezTo>
                    <a:pt x="43" y="39"/>
                    <a:pt x="43" y="39"/>
                    <a:pt x="43" y="39"/>
                  </a:cubicBezTo>
                  <a:cubicBezTo>
                    <a:pt x="43" y="37"/>
                    <a:pt x="43" y="36"/>
                    <a:pt x="44" y="35"/>
                  </a:cubicBezTo>
                  <a:cubicBezTo>
                    <a:pt x="43" y="33"/>
                    <a:pt x="43" y="33"/>
                    <a:pt x="43" y="33"/>
                  </a:cubicBezTo>
                  <a:cubicBezTo>
                    <a:pt x="45" y="32"/>
                    <a:pt x="45" y="32"/>
                    <a:pt x="45" y="32"/>
                  </a:cubicBezTo>
                  <a:cubicBezTo>
                    <a:pt x="46" y="33"/>
                    <a:pt x="46" y="33"/>
                    <a:pt x="46" y="33"/>
                  </a:cubicBezTo>
                  <a:cubicBezTo>
                    <a:pt x="47" y="32"/>
                    <a:pt x="48" y="32"/>
                    <a:pt x="50" y="31"/>
                  </a:cubicBezTo>
                  <a:cubicBezTo>
                    <a:pt x="50" y="29"/>
                    <a:pt x="50" y="29"/>
                    <a:pt x="50" y="29"/>
                  </a:cubicBezTo>
                  <a:cubicBezTo>
                    <a:pt x="52" y="29"/>
                    <a:pt x="52" y="29"/>
                    <a:pt x="52" y="29"/>
                  </a:cubicBezTo>
                  <a:cubicBezTo>
                    <a:pt x="52" y="31"/>
                    <a:pt x="52" y="31"/>
                    <a:pt x="52" y="31"/>
                  </a:cubicBezTo>
                  <a:cubicBezTo>
                    <a:pt x="54" y="32"/>
                    <a:pt x="55" y="32"/>
                    <a:pt x="56" y="33"/>
                  </a:cubicBezTo>
                  <a:cubicBezTo>
                    <a:pt x="58" y="31"/>
                    <a:pt x="58" y="31"/>
                    <a:pt x="58" y="31"/>
                  </a:cubicBezTo>
                  <a:cubicBezTo>
                    <a:pt x="59" y="33"/>
                    <a:pt x="59" y="33"/>
                    <a:pt x="59" y="33"/>
                  </a:cubicBezTo>
                  <a:cubicBezTo>
                    <a:pt x="58" y="35"/>
                    <a:pt x="58" y="35"/>
                    <a:pt x="58" y="35"/>
                  </a:cubicBezTo>
                  <a:close/>
                  <a:moveTo>
                    <a:pt x="51" y="46"/>
                  </a:moveTo>
                  <a:cubicBezTo>
                    <a:pt x="55" y="46"/>
                    <a:pt x="57" y="43"/>
                    <a:pt x="57" y="40"/>
                  </a:cubicBezTo>
                  <a:cubicBezTo>
                    <a:pt x="57" y="36"/>
                    <a:pt x="55" y="34"/>
                    <a:pt x="51" y="34"/>
                  </a:cubicBezTo>
                  <a:cubicBezTo>
                    <a:pt x="48" y="34"/>
                    <a:pt x="45" y="36"/>
                    <a:pt x="45" y="40"/>
                  </a:cubicBezTo>
                  <a:cubicBezTo>
                    <a:pt x="45" y="43"/>
                    <a:pt x="48" y="46"/>
                    <a:pt x="51" y="46"/>
                  </a:cubicBezTo>
                  <a:cubicBezTo>
                    <a:pt x="51" y="46"/>
                    <a:pt x="51" y="46"/>
                    <a:pt x="51" y="46"/>
                  </a:cubicBezTo>
                  <a:close/>
                  <a:moveTo>
                    <a:pt x="59" y="12"/>
                  </a:moveTo>
                  <a:cubicBezTo>
                    <a:pt x="62" y="12"/>
                    <a:pt x="62" y="12"/>
                    <a:pt x="62" y="12"/>
                  </a:cubicBezTo>
                  <a:cubicBezTo>
                    <a:pt x="62" y="15"/>
                    <a:pt x="62" y="15"/>
                    <a:pt x="62" y="15"/>
                  </a:cubicBezTo>
                  <a:cubicBezTo>
                    <a:pt x="59" y="15"/>
                    <a:pt x="59" y="15"/>
                    <a:pt x="59" y="15"/>
                  </a:cubicBezTo>
                  <a:cubicBezTo>
                    <a:pt x="59" y="17"/>
                    <a:pt x="58" y="19"/>
                    <a:pt x="57" y="20"/>
                  </a:cubicBezTo>
                  <a:cubicBezTo>
                    <a:pt x="59" y="22"/>
                    <a:pt x="59" y="22"/>
                    <a:pt x="59" y="22"/>
                  </a:cubicBezTo>
                  <a:cubicBezTo>
                    <a:pt x="56" y="25"/>
                    <a:pt x="56" y="25"/>
                    <a:pt x="56" y="25"/>
                  </a:cubicBezTo>
                  <a:cubicBezTo>
                    <a:pt x="55" y="23"/>
                    <a:pt x="55" y="23"/>
                    <a:pt x="55" y="23"/>
                  </a:cubicBezTo>
                  <a:cubicBezTo>
                    <a:pt x="53" y="24"/>
                    <a:pt x="51" y="25"/>
                    <a:pt x="50" y="25"/>
                  </a:cubicBezTo>
                  <a:cubicBezTo>
                    <a:pt x="50" y="28"/>
                    <a:pt x="50" y="28"/>
                    <a:pt x="50" y="28"/>
                  </a:cubicBezTo>
                  <a:cubicBezTo>
                    <a:pt x="46" y="28"/>
                    <a:pt x="46" y="28"/>
                    <a:pt x="46" y="28"/>
                  </a:cubicBezTo>
                  <a:cubicBezTo>
                    <a:pt x="46" y="25"/>
                    <a:pt x="46" y="25"/>
                    <a:pt x="46" y="25"/>
                  </a:cubicBezTo>
                  <a:cubicBezTo>
                    <a:pt x="44" y="25"/>
                    <a:pt x="43" y="24"/>
                    <a:pt x="41" y="23"/>
                  </a:cubicBezTo>
                  <a:cubicBezTo>
                    <a:pt x="39" y="25"/>
                    <a:pt x="39" y="25"/>
                    <a:pt x="39" y="25"/>
                  </a:cubicBezTo>
                  <a:cubicBezTo>
                    <a:pt x="37" y="22"/>
                    <a:pt x="37" y="22"/>
                    <a:pt x="37" y="22"/>
                  </a:cubicBezTo>
                  <a:cubicBezTo>
                    <a:pt x="39" y="20"/>
                    <a:pt x="39" y="20"/>
                    <a:pt x="39" y="20"/>
                  </a:cubicBezTo>
                  <a:cubicBezTo>
                    <a:pt x="38" y="19"/>
                    <a:pt x="37" y="17"/>
                    <a:pt x="37" y="15"/>
                  </a:cubicBezTo>
                  <a:cubicBezTo>
                    <a:pt x="34" y="15"/>
                    <a:pt x="34" y="15"/>
                    <a:pt x="34" y="15"/>
                  </a:cubicBezTo>
                  <a:cubicBezTo>
                    <a:pt x="34" y="12"/>
                    <a:pt x="34" y="12"/>
                    <a:pt x="34" y="12"/>
                  </a:cubicBezTo>
                  <a:cubicBezTo>
                    <a:pt x="37" y="12"/>
                    <a:pt x="37" y="12"/>
                    <a:pt x="37" y="12"/>
                  </a:cubicBezTo>
                  <a:cubicBezTo>
                    <a:pt x="37" y="10"/>
                    <a:pt x="38" y="9"/>
                    <a:pt x="39" y="7"/>
                  </a:cubicBezTo>
                  <a:cubicBezTo>
                    <a:pt x="37" y="5"/>
                    <a:pt x="37" y="5"/>
                    <a:pt x="37" y="5"/>
                  </a:cubicBezTo>
                  <a:cubicBezTo>
                    <a:pt x="39" y="3"/>
                    <a:pt x="39" y="3"/>
                    <a:pt x="39" y="3"/>
                  </a:cubicBezTo>
                  <a:cubicBezTo>
                    <a:pt x="41" y="5"/>
                    <a:pt x="41" y="5"/>
                    <a:pt x="41" y="5"/>
                  </a:cubicBezTo>
                  <a:cubicBezTo>
                    <a:pt x="43" y="4"/>
                    <a:pt x="44" y="3"/>
                    <a:pt x="46" y="3"/>
                  </a:cubicBezTo>
                  <a:cubicBezTo>
                    <a:pt x="46" y="0"/>
                    <a:pt x="46" y="0"/>
                    <a:pt x="46" y="0"/>
                  </a:cubicBezTo>
                  <a:cubicBezTo>
                    <a:pt x="49" y="0"/>
                    <a:pt x="49" y="0"/>
                    <a:pt x="49" y="0"/>
                  </a:cubicBezTo>
                  <a:cubicBezTo>
                    <a:pt x="49" y="3"/>
                    <a:pt x="49" y="3"/>
                    <a:pt x="49" y="3"/>
                  </a:cubicBezTo>
                  <a:cubicBezTo>
                    <a:pt x="51" y="3"/>
                    <a:pt x="53" y="4"/>
                    <a:pt x="54" y="5"/>
                  </a:cubicBezTo>
                  <a:cubicBezTo>
                    <a:pt x="56" y="3"/>
                    <a:pt x="56" y="3"/>
                    <a:pt x="56" y="3"/>
                  </a:cubicBezTo>
                  <a:cubicBezTo>
                    <a:pt x="59" y="5"/>
                    <a:pt x="59" y="5"/>
                    <a:pt x="59" y="5"/>
                  </a:cubicBezTo>
                  <a:cubicBezTo>
                    <a:pt x="57" y="7"/>
                    <a:pt x="57" y="7"/>
                    <a:pt x="57" y="7"/>
                  </a:cubicBezTo>
                  <a:cubicBezTo>
                    <a:pt x="58" y="8"/>
                    <a:pt x="59" y="10"/>
                    <a:pt x="59" y="12"/>
                  </a:cubicBezTo>
                  <a:close/>
                  <a:moveTo>
                    <a:pt x="48" y="22"/>
                  </a:moveTo>
                  <a:cubicBezTo>
                    <a:pt x="48" y="22"/>
                    <a:pt x="48" y="22"/>
                    <a:pt x="48" y="22"/>
                  </a:cubicBezTo>
                  <a:cubicBezTo>
                    <a:pt x="43" y="22"/>
                    <a:pt x="40" y="18"/>
                    <a:pt x="40" y="14"/>
                  </a:cubicBezTo>
                  <a:cubicBezTo>
                    <a:pt x="40" y="9"/>
                    <a:pt x="43" y="6"/>
                    <a:pt x="48" y="6"/>
                  </a:cubicBezTo>
                  <a:cubicBezTo>
                    <a:pt x="52" y="6"/>
                    <a:pt x="56" y="9"/>
                    <a:pt x="56" y="14"/>
                  </a:cubicBezTo>
                  <a:cubicBezTo>
                    <a:pt x="56" y="18"/>
                    <a:pt x="52" y="22"/>
                    <a:pt x="48" y="22"/>
                  </a:cubicBezTo>
                  <a:close/>
                </a:path>
              </a:pathLst>
            </a:custGeom>
            <a:solidFill>
              <a:schemeClr val="bg1">
                <a:lumMod val="95000"/>
              </a:schemeClr>
            </a:solidFill>
            <a:ln>
              <a:noFill/>
            </a:ln>
          </p:spPr>
          <p:txBody>
            <a:bodyPr vert="horz" wrap="square" lIns="81015" tIns="40507" rIns="81015" bIns="40507" numCol="1" anchor="t" anchorCtr="0" compatLnSpc="1"/>
            <a:lstStyle/>
            <a:p>
              <a:endParaRPr lang="zh-CN" altLang="en-US"/>
            </a:p>
          </p:txBody>
        </p:sp>
      </p:grpSp>
      <p:grpSp>
        <p:nvGrpSpPr>
          <p:cNvPr id="69" name="组合 68"/>
          <p:cNvGrpSpPr/>
          <p:nvPr/>
        </p:nvGrpSpPr>
        <p:grpSpPr>
          <a:xfrm>
            <a:off x="5551077" y="3706266"/>
            <a:ext cx="305647" cy="305644"/>
            <a:chOff x="5638883" y="5946187"/>
            <a:chExt cx="305647" cy="305644"/>
          </a:xfrm>
        </p:grpSpPr>
        <p:grpSp>
          <p:nvGrpSpPr>
            <p:cNvPr id="70" name="组合 69"/>
            <p:cNvGrpSpPr/>
            <p:nvPr/>
          </p:nvGrpSpPr>
          <p:grpSpPr>
            <a:xfrm>
              <a:off x="5638883" y="5946187"/>
              <a:ext cx="305647" cy="305644"/>
              <a:chOff x="1517330" y="1125257"/>
              <a:chExt cx="2204282" cy="2204282"/>
            </a:xfrm>
          </p:grpSpPr>
          <p:sp>
            <p:nvSpPr>
              <p:cNvPr id="72" name="椭圆 71"/>
              <p:cNvSpPr/>
              <p:nvPr/>
            </p:nvSpPr>
            <p:spPr>
              <a:xfrm>
                <a:off x="1517330"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165100" dist="139700" dir="7800000" sx="74000" sy="74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1719372" y="1327298"/>
                <a:ext cx="1800200" cy="18002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1" name="Freeform 6"/>
            <p:cNvSpPr>
              <a:spLocks noEditPoints="1"/>
            </p:cNvSpPr>
            <p:nvPr/>
          </p:nvSpPr>
          <p:spPr bwMode="auto">
            <a:xfrm>
              <a:off x="5694390" y="6035130"/>
              <a:ext cx="194632" cy="113061"/>
            </a:xfrm>
            <a:custGeom>
              <a:avLst/>
              <a:gdLst>
                <a:gd name="T0" fmla="*/ 107 w 165"/>
                <a:gd name="T1" fmla="*/ 104 h 104"/>
                <a:gd name="T2" fmla="*/ 124 w 165"/>
                <a:gd name="T3" fmla="*/ 104 h 104"/>
                <a:gd name="T4" fmla="*/ 124 w 165"/>
                <a:gd name="T5" fmla="*/ 45 h 104"/>
                <a:gd name="T6" fmla="*/ 107 w 165"/>
                <a:gd name="T7" fmla="*/ 61 h 104"/>
                <a:gd name="T8" fmla="*/ 107 w 165"/>
                <a:gd name="T9" fmla="*/ 104 h 104"/>
                <a:gd name="T10" fmla="*/ 132 w 165"/>
                <a:gd name="T11" fmla="*/ 104 h 104"/>
                <a:gd name="T12" fmla="*/ 149 w 165"/>
                <a:gd name="T13" fmla="*/ 104 h 104"/>
                <a:gd name="T14" fmla="*/ 149 w 165"/>
                <a:gd name="T15" fmla="*/ 22 h 104"/>
                <a:gd name="T16" fmla="*/ 132 w 165"/>
                <a:gd name="T17" fmla="*/ 38 h 104"/>
                <a:gd name="T18" fmla="*/ 132 w 165"/>
                <a:gd name="T19" fmla="*/ 104 h 104"/>
                <a:gd name="T20" fmla="*/ 161 w 165"/>
                <a:gd name="T21" fmla="*/ 0 h 104"/>
                <a:gd name="T22" fmla="*/ 164 w 165"/>
                <a:gd name="T23" fmla="*/ 4 h 104"/>
                <a:gd name="T24" fmla="*/ 164 w 165"/>
                <a:gd name="T25" fmla="*/ 5 h 104"/>
                <a:gd name="T26" fmla="*/ 161 w 165"/>
                <a:gd name="T27" fmla="*/ 15 h 104"/>
                <a:gd name="T28" fmla="*/ 161 w 165"/>
                <a:gd name="T29" fmla="*/ 16 h 104"/>
                <a:gd name="T30" fmla="*/ 156 w 165"/>
                <a:gd name="T31" fmla="*/ 17 h 104"/>
                <a:gd name="T32" fmla="*/ 155 w 165"/>
                <a:gd name="T33" fmla="*/ 17 h 104"/>
                <a:gd name="T34" fmla="*/ 153 w 165"/>
                <a:gd name="T35" fmla="*/ 14 h 104"/>
                <a:gd name="T36" fmla="*/ 103 w 165"/>
                <a:gd name="T37" fmla="*/ 61 h 104"/>
                <a:gd name="T38" fmla="*/ 87 w 165"/>
                <a:gd name="T39" fmla="*/ 44 h 104"/>
                <a:gd name="T40" fmla="*/ 74 w 165"/>
                <a:gd name="T41" fmla="*/ 30 h 104"/>
                <a:gd name="T42" fmla="*/ 3 w 165"/>
                <a:gd name="T43" fmla="*/ 96 h 104"/>
                <a:gd name="T44" fmla="*/ 0 w 165"/>
                <a:gd name="T45" fmla="*/ 93 h 104"/>
                <a:gd name="T46" fmla="*/ 74 w 165"/>
                <a:gd name="T47" fmla="*/ 24 h 104"/>
                <a:gd name="T48" fmla="*/ 87 w 165"/>
                <a:gd name="T49" fmla="*/ 37 h 104"/>
                <a:gd name="T50" fmla="*/ 103 w 165"/>
                <a:gd name="T51" fmla="*/ 55 h 104"/>
                <a:gd name="T52" fmla="*/ 150 w 165"/>
                <a:gd name="T53" fmla="*/ 11 h 104"/>
                <a:gd name="T54" fmla="*/ 148 w 165"/>
                <a:gd name="T55" fmla="*/ 9 h 104"/>
                <a:gd name="T56" fmla="*/ 147 w 165"/>
                <a:gd name="T57" fmla="*/ 8 h 104"/>
                <a:gd name="T58" fmla="*/ 149 w 165"/>
                <a:gd name="T59" fmla="*/ 3 h 104"/>
                <a:gd name="T60" fmla="*/ 150 w 165"/>
                <a:gd name="T61" fmla="*/ 3 h 104"/>
                <a:gd name="T62" fmla="*/ 160 w 165"/>
                <a:gd name="T63" fmla="*/ 1 h 104"/>
                <a:gd name="T64" fmla="*/ 161 w 165"/>
                <a:gd name="T65" fmla="*/ 0 h 104"/>
                <a:gd name="T66" fmla="*/ 7 w 165"/>
                <a:gd name="T67" fmla="*/ 104 h 104"/>
                <a:gd name="T68" fmla="*/ 24 w 165"/>
                <a:gd name="T69" fmla="*/ 104 h 104"/>
                <a:gd name="T70" fmla="*/ 24 w 165"/>
                <a:gd name="T71" fmla="*/ 81 h 104"/>
                <a:gd name="T72" fmla="*/ 7 w 165"/>
                <a:gd name="T73" fmla="*/ 97 h 104"/>
                <a:gd name="T74" fmla="*/ 7 w 165"/>
                <a:gd name="T75" fmla="*/ 104 h 104"/>
                <a:gd name="T76" fmla="*/ 32 w 165"/>
                <a:gd name="T77" fmla="*/ 104 h 104"/>
                <a:gd name="T78" fmla="*/ 49 w 165"/>
                <a:gd name="T79" fmla="*/ 104 h 104"/>
                <a:gd name="T80" fmla="*/ 49 w 165"/>
                <a:gd name="T81" fmla="*/ 58 h 104"/>
                <a:gd name="T82" fmla="*/ 32 w 165"/>
                <a:gd name="T83" fmla="*/ 74 h 104"/>
                <a:gd name="T84" fmla="*/ 32 w 165"/>
                <a:gd name="T85" fmla="*/ 104 h 104"/>
                <a:gd name="T86" fmla="*/ 57 w 165"/>
                <a:gd name="T87" fmla="*/ 50 h 104"/>
                <a:gd name="T88" fmla="*/ 57 w 165"/>
                <a:gd name="T89" fmla="*/ 104 h 104"/>
                <a:gd name="T90" fmla="*/ 74 w 165"/>
                <a:gd name="T91" fmla="*/ 104 h 104"/>
                <a:gd name="T92" fmla="*/ 74 w 165"/>
                <a:gd name="T93" fmla="*/ 34 h 104"/>
                <a:gd name="T94" fmla="*/ 74 w 165"/>
                <a:gd name="T95" fmla="*/ 34 h 104"/>
                <a:gd name="T96" fmla="*/ 57 w 165"/>
                <a:gd name="T97" fmla="*/ 50 h 104"/>
                <a:gd name="T98" fmla="*/ 82 w 165"/>
                <a:gd name="T99" fmla="*/ 43 h 104"/>
                <a:gd name="T100" fmla="*/ 82 w 165"/>
                <a:gd name="T101" fmla="*/ 104 h 104"/>
                <a:gd name="T102" fmla="*/ 87 w 165"/>
                <a:gd name="T103" fmla="*/ 104 h 104"/>
                <a:gd name="T104" fmla="*/ 99 w 165"/>
                <a:gd name="T105" fmla="*/ 104 h 104"/>
                <a:gd name="T106" fmla="*/ 99 w 165"/>
                <a:gd name="T107" fmla="*/ 61 h 104"/>
                <a:gd name="T108" fmla="*/ 87 w 165"/>
                <a:gd name="T109" fmla="*/ 48 h 104"/>
                <a:gd name="T110" fmla="*/ 82 w 165"/>
                <a:gd name="T111"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5" h="104">
                  <a:moveTo>
                    <a:pt x="107" y="104"/>
                  </a:moveTo>
                  <a:cubicBezTo>
                    <a:pt x="124" y="104"/>
                    <a:pt x="124" y="104"/>
                    <a:pt x="124" y="104"/>
                  </a:cubicBezTo>
                  <a:cubicBezTo>
                    <a:pt x="124" y="45"/>
                    <a:pt x="124" y="45"/>
                    <a:pt x="124" y="45"/>
                  </a:cubicBezTo>
                  <a:cubicBezTo>
                    <a:pt x="107" y="61"/>
                    <a:pt x="107" y="61"/>
                    <a:pt x="107" y="61"/>
                  </a:cubicBezTo>
                  <a:cubicBezTo>
                    <a:pt x="107" y="104"/>
                    <a:pt x="107" y="104"/>
                    <a:pt x="107" y="104"/>
                  </a:cubicBezTo>
                  <a:close/>
                  <a:moveTo>
                    <a:pt x="132" y="104"/>
                  </a:moveTo>
                  <a:cubicBezTo>
                    <a:pt x="149" y="104"/>
                    <a:pt x="149" y="104"/>
                    <a:pt x="149" y="104"/>
                  </a:cubicBezTo>
                  <a:cubicBezTo>
                    <a:pt x="149" y="22"/>
                    <a:pt x="149" y="22"/>
                    <a:pt x="149" y="22"/>
                  </a:cubicBezTo>
                  <a:cubicBezTo>
                    <a:pt x="132" y="38"/>
                    <a:pt x="132" y="38"/>
                    <a:pt x="132" y="38"/>
                  </a:cubicBezTo>
                  <a:cubicBezTo>
                    <a:pt x="132" y="104"/>
                    <a:pt x="132" y="104"/>
                    <a:pt x="132" y="104"/>
                  </a:cubicBezTo>
                  <a:close/>
                  <a:moveTo>
                    <a:pt x="161" y="0"/>
                  </a:moveTo>
                  <a:cubicBezTo>
                    <a:pt x="164" y="0"/>
                    <a:pt x="165" y="2"/>
                    <a:pt x="164" y="4"/>
                  </a:cubicBezTo>
                  <a:cubicBezTo>
                    <a:pt x="164" y="5"/>
                    <a:pt x="164" y="5"/>
                    <a:pt x="164" y="5"/>
                  </a:cubicBezTo>
                  <a:cubicBezTo>
                    <a:pt x="163" y="8"/>
                    <a:pt x="162" y="12"/>
                    <a:pt x="161" y="15"/>
                  </a:cubicBezTo>
                  <a:cubicBezTo>
                    <a:pt x="161" y="16"/>
                    <a:pt x="161" y="16"/>
                    <a:pt x="161" y="16"/>
                  </a:cubicBezTo>
                  <a:cubicBezTo>
                    <a:pt x="160" y="19"/>
                    <a:pt x="158" y="19"/>
                    <a:pt x="156" y="17"/>
                  </a:cubicBezTo>
                  <a:cubicBezTo>
                    <a:pt x="155" y="17"/>
                    <a:pt x="155" y="17"/>
                    <a:pt x="155" y="17"/>
                  </a:cubicBezTo>
                  <a:cubicBezTo>
                    <a:pt x="154" y="16"/>
                    <a:pt x="154" y="15"/>
                    <a:pt x="153" y="14"/>
                  </a:cubicBezTo>
                  <a:cubicBezTo>
                    <a:pt x="103" y="61"/>
                    <a:pt x="103" y="61"/>
                    <a:pt x="103" y="61"/>
                  </a:cubicBezTo>
                  <a:cubicBezTo>
                    <a:pt x="87" y="44"/>
                    <a:pt x="87" y="44"/>
                    <a:pt x="87" y="44"/>
                  </a:cubicBezTo>
                  <a:cubicBezTo>
                    <a:pt x="74" y="30"/>
                    <a:pt x="74" y="30"/>
                    <a:pt x="74" y="30"/>
                  </a:cubicBezTo>
                  <a:cubicBezTo>
                    <a:pt x="3" y="96"/>
                    <a:pt x="3" y="96"/>
                    <a:pt x="3" y="96"/>
                  </a:cubicBezTo>
                  <a:cubicBezTo>
                    <a:pt x="0" y="93"/>
                    <a:pt x="0" y="93"/>
                    <a:pt x="0" y="93"/>
                  </a:cubicBezTo>
                  <a:cubicBezTo>
                    <a:pt x="74" y="24"/>
                    <a:pt x="74" y="24"/>
                    <a:pt x="74" y="24"/>
                  </a:cubicBezTo>
                  <a:cubicBezTo>
                    <a:pt x="87" y="37"/>
                    <a:pt x="87" y="37"/>
                    <a:pt x="87" y="37"/>
                  </a:cubicBezTo>
                  <a:cubicBezTo>
                    <a:pt x="103" y="55"/>
                    <a:pt x="103" y="55"/>
                    <a:pt x="103" y="55"/>
                  </a:cubicBezTo>
                  <a:cubicBezTo>
                    <a:pt x="150" y="11"/>
                    <a:pt x="150" y="11"/>
                    <a:pt x="150" y="11"/>
                  </a:cubicBezTo>
                  <a:cubicBezTo>
                    <a:pt x="149" y="10"/>
                    <a:pt x="148" y="9"/>
                    <a:pt x="148" y="9"/>
                  </a:cubicBezTo>
                  <a:cubicBezTo>
                    <a:pt x="147" y="8"/>
                    <a:pt x="147" y="8"/>
                    <a:pt x="147" y="8"/>
                  </a:cubicBezTo>
                  <a:cubicBezTo>
                    <a:pt x="145" y="6"/>
                    <a:pt x="146" y="4"/>
                    <a:pt x="149" y="3"/>
                  </a:cubicBezTo>
                  <a:cubicBezTo>
                    <a:pt x="150" y="3"/>
                    <a:pt x="150" y="3"/>
                    <a:pt x="150" y="3"/>
                  </a:cubicBezTo>
                  <a:cubicBezTo>
                    <a:pt x="152" y="2"/>
                    <a:pt x="157" y="1"/>
                    <a:pt x="160" y="1"/>
                  </a:cubicBezTo>
                  <a:cubicBezTo>
                    <a:pt x="161" y="0"/>
                    <a:pt x="161" y="0"/>
                    <a:pt x="161" y="0"/>
                  </a:cubicBezTo>
                  <a:close/>
                  <a:moveTo>
                    <a:pt x="7" y="104"/>
                  </a:moveTo>
                  <a:cubicBezTo>
                    <a:pt x="24" y="104"/>
                    <a:pt x="24" y="104"/>
                    <a:pt x="24" y="104"/>
                  </a:cubicBezTo>
                  <a:cubicBezTo>
                    <a:pt x="24" y="81"/>
                    <a:pt x="24" y="81"/>
                    <a:pt x="24" y="81"/>
                  </a:cubicBezTo>
                  <a:cubicBezTo>
                    <a:pt x="7" y="97"/>
                    <a:pt x="7" y="97"/>
                    <a:pt x="7" y="97"/>
                  </a:cubicBezTo>
                  <a:cubicBezTo>
                    <a:pt x="7" y="104"/>
                    <a:pt x="7" y="104"/>
                    <a:pt x="7" y="104"/>
                  </a:cubicBezTo>
                  <a:close/>
                  <a:moveTo>
                    <a:pt x="32" y="104"/>
                  </a:moveTo>
                  <a:cubicBezTo>
                    <a:pt x="49" y="104"/>
                    <a:pt x="49" y="104"/>
                    <a:pt x="49" y="104"/>
                  </a:cubicBezTo>
                  <a:cubicBezTo>
                    <a:pt x="49" y="58"/>
                    <a:pt x="49" y="58"/>
                    <a:pt x="49" y="58"/>
                  </a:cubicBezTo>
                  <a:cubicBezTo>
                    <a:pt x="32" y="74"/>
                    <a:pt x="32" y="74"/>
                    <a:pt x="32" y="74"/>
                  </a:cubicBezTo>
                  <a:cubicBezTo>
                    <a:pt x="32" y="104"/>
                    <a:pt x="32" y="104"/>
                    <a:pt x="32" y="104"/>
                  </a:cubicBezTo>
                  <a:close/>
                  <a:moveTo>
                    <a:pt x="57" y="50"/>
                  </a:moveTo>
                  <a:cubicBezTo>
                    <a:pt x="57" y="104"/>
                    <a:pt x="57" y="104"/>
                    <a:pt x="57" y="104"/>
                  </a:cubicBezTo>
                  <a:cubicBezTo>
                    <a:pt x="74" y="104"/>
                    <a:pt x="74" y="104"/>
                    <a:pt x="74" y="104"/>
                  </a:cubicBezTo>
                  <a:cubicBezTo>
                    <a:pt x="74" y="34"/>
                    <a:pt x="74" y="34"/>
                    <a:pt x="74" y="34"/>
                  </a:cubicBezTo>
                  <a:cubicBezTo>
                    <a:pt x="74" y="34"/>
                    <a:pt x="74" y="34"/>
                    <a:pt x="74" y="34"/>
                  </a:cubicBezTo>
                  <a:cubicBezTo>
                    <a:pt x="57" y="50"/>
                    <a:pt x="57" y="50"/>
                    <a:pt x="57" y="50"/>
                  </a:cubicBezTo>
                  <a:close/>
                  <a:moveTo>
                    <a:pt x="82" y="43"/>
                  </a:moveTo>
                  <a:cubicBezTo>
                    <a:pt x="82" y="104"/>
                    <a:pt x="82" y="104"/>
                    <a:pt x="82" y="104"/>
                  </a:cubicBezTo>
                  <a:cubicBezTo>
                    <a:pt x="87" y="104"/>
                    <a:pt x="87" y="104"/>
                    <a:pt x="87" y="104"/>
                  </a:cubicBezTo>
                  <a:cubicBezTo>
                    <a:pt x="99" y="104"/>
                    <a:pt x="99" y="104"/>
                    <a:pt x="99" y="104"/>
                  </a:cubicBezTo>
                  <a:cubicBezTo>
                    <a:pt x="99" y="61"/>
                    <a:pt x="99" y="61"/>
                    <a:pt x="99" y="61"/>
                  </a:cubicBezTo>
                  <a:cubicBezTo>
                    <a:pt x="87" y="48"/>
                    <a:pt x="87" y="48"/>
                    <a:pt x="87" y="48"/>
                  </a:cubicBezTo>
                  <a:lnTo>
                    <a:pt x="82" y="43"/>
                  </a:ln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grpSp>
      <p:grpSp>
        <p:nvGrpSpPr>
          <p:cNvPr id="74" name="组合 73"/>
          <p:cNvGrpSpPr/>
          <p:nvPr/>
        </p:nvGrpSpPr>
        <p:grpSpPr>
          <a:xfrm>
            <a:off x="4211960" y="3706266"/>
            <a:ext cx="305647" cy="305644"/>
            <a:chOff x="4299766" y="5946187"/>
            <a:chExt cx="305647" cy="305644"/>
          </a:xfrm>
        </p:grpSpPr>
        <p:grpSp>
          <p:nvGrpSpPr>
            <p:cNvPr id="75" name="组合 74"/>
            <p:cNvGrpSpPr/>
            <p:nvPr/>
          </p:nvGrpSpPr>
          <p:grpSpPr>
            <a:xfrm>
              <a:off x="4299766" y="5946187"/>
              <a:ext cx="305647" cy="305644"/>
              <a:chOff x="1517330" y="1125257"/>
              <a:chExt cx="2204282" cy="2204282"/>
            </a:xfrm>
          </p:grpSpPr>
          <p:sp>
            <p:nvSpPr>
              <p:cNvPr id="77" name="椭圆 76"/>
              <p:cNvSpPr/>
              <p:nvPr/>
            </p:nvSpPr>
            <p:spPr>
              <a:xfrm>
                <a:off x="1517330"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165100" dist="139700" dir="7800000" sx="74000" sy="74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1719372" y="1327298"/>
                <a:ext cx="1800200" cy="18002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6" name="Freeform 45"/>
            <p:cNvSpPr>
              <a:spLocks noEditPoints="1"/>
            </p:cNvSpPr>
            <p:nvPr/>
          </p:nvSpPr>
          <p:spPr bwMode="auto">
            <a:xfrm>
              <a:off x="4381353" y="6022165"/>
              <a:ext cx="142472" cy="146367"/>
            </a:xfrm>
            <a:custGeom>
              <a:avLst/>
              <a:gdLst>
                <a:gd name="T0" fmla="*/ 40 w 46"/>
                <a:gd name="T1" fmla="*/ 28 h 51"/>
                <a:gd name="T2" fmla="*/ 35 w 46"/>
                <a:gd name="T3" fmla="*/ 41 h 51"/>
                <a:gd name="T4" fmla="*/ 34 w 46"/>
                <a:gd name="T5" fmla="*/ 34 h 51"/>
                <a:gd name="T6" fmla="*/ 29 w 46"/>
                <a:gd name="T7" fmla="*/ 30 h 51"/>
                <a:gd name="T8" fmla="*/ 29 w 46"/>
                <a:gd name="T9" fmla="*/ 30 h 51"/>
                <a:gd name="T10" fmla="*/ 27 w 46"/>
                <a:gd name="T11" fmla="*/ 30 h 51"/>
                <a:gd name="T12" fmla="*/ 25 w 46"/>
                <a:gd name="T13" fmla="*/ 35 h 51"/>
                <a:gd name="T14" fmla="*/ 24 w 46"/>
                <a:gd name="T15" fmla="*/ 38 h 51"/>
                <a:gd name="T16" fmla="*/ 24 w 46"/>
                <a:gd name="T17" fmla="*/ 32 h 51"/>
                <a:gd name="T18" fmla="*/ 24 w 46"/>
                <a:gd name="T19" fmla="*/ 31 h 51"/>
                <a:gd name="T20" fmla="*/ 23 w 46"/>
                <a:gd name="T21" fmla="*/ 30 h 51"/>
                <a:gd name="T22" fmla="*/ 22 w 46"/>
                <a:gd name="T23" fmla="*/ 31 h 51"/>
                <a:gd name="T24" fmla="*/ 22 w 46"/>
                <a:gd name="T25" fmla="*/ 32 h 51"/>
                <a:gd name="T26" fmla="*/ 21 w 46"/>
                <a:gd name="T27" fmla="*/ 38 h 51"/>
                <a:gd name="T28" fmla="*/ 20 w 46"/>
                <a:gd name="T29" fmla="*/ 35 h 51"/>
                <a:gd name="T30" fmla="*/ 19 w 46"/>
                <a:gd name="T31" fmla="*/ 30 h 51"/>
                <a:gd name="T32" fmla="*/ 15 w 46"/>
                <a:gd name="T33" fmla="*/ 30 h 51"/>
                <a:gd name="T34" fmla="*/ 15 w 46"/>
                <a:gd name="T35" fmla="*/ 30 h 51"/>
                <a:gd name="T36" fmla="*/ 11 w 46"/>
                <a:gd name="T37" fmla="*/ 34 h 51"/>
                <a:gd name="T38" fmla="*/ 10 w 46"/>
                <a:gd name="T39" fmla="*/ 41 h 51"/>
                <a:gd name="T40" fmla="*/ 5 w 46"/>
                <a:gd name="T41" fmla="*/ 28 h 51"/>
                <a:gd name="T42" fmla="*/ 23 w 46"/>
                <a:gd name="T43" fmla="*/ 11 h 51"/>
                <a:gd name="T44" fmla="*/ 23 w 46"/>
                <a:gd name="T45" fmla="*/ 14 h 51"/>
                <a:gd name="T46" fmla="*/ 25 w 46"/>
                <a:gd name="T47" fmla="*/ 15 h 51"/>
                <a:gd name="T48" fmla="*/ 28 w 46"/>
                <a:gd name="T49" fmla="*/ 13 h 51"/>
                <a:gd name="T50" fmla="*/ 32 w 46"/>
                <a:gd name="T51" fmla="*/ 11 h 51"/>
                <a:gd name="T52" fmla="*/ 34 w 46"/>
                <a:gd name="T53" fmla="*/ 9 h 51"/>
                <a:gd name="T54" fmla="*/ 34 w 46"/>
                <a:gd name="T55" fmla="*/ 7 h 51"/>
                <a:gd name="T56" fmla="*/ 32 w 46"/>
                <a:gd name="T57" fmla="*/ 5 h 51"/>
                <a:gd name="T58" fmla="*/ 28 w 46"/>
                <a:gd name="T59" fmla="*/ 3 h 51"/>
                <a:gd name="T60" fmla="*/ 25 w 46"/>
                <a:gd name="T61" fmla="*/ 1 h 51"/>
                <a:gd name="T62" fmla="*/ 23 w 46"/>
                <a:gd name="T63" fmla="*/ 2 h 51"/>
                <a:gd name="T64" fmla="*/ 23 w 46"/>
                <a:gd name="T65" fmla="*/ 5 h 51"/>
                <a:gd name="T66" fmla="*/ 0 w 46"/>
                <a:gd name="T67" fmla="*/ 28 h 51"/>
                <a:gd name="T68" fmla="*/ 23 w 46"/>
                <a:gd name="T69" fmla="*/ 51 h 51"/>
                <a:gd name="T70" fmla="*/ 46 w 46"/>
                <a:gd name="T71" fmla="*/ 28 h 51"/>
                <a:gd name="T72" fmla="*/ 40 w 46"/>
                <a:gd name="T73" fmla="*/ 28 h 51"/>
                <a:gd name="T74" fmla="*/ 23 w 46"/>
                <a:gd name="T75" fmla="*/ 19 h 51"/>
                <a:gd name="T76" fmla="*/ 28 w 46"/>
                <a:gd name="T77" fmla="*/ 24 h 51"/>
                <a:gd name="T78" fmla="*/ 23 w 46"/>
                <a:gd name="T79" fmla="*/ 29 h 51"/>
                <a:gd name="T80" fmla="*/ 17 w 46"/>
                <a:gd name="T81" fmla="*/ 24 h 51"/>
                <a:gd name="T82" fmla="*/ 23 w 46"/>
                <a:gd name="T83" fmla="*/ 19 h 51"/>
                <a:gd name="T84" fmla="*/ 30 w 46"/>
                <a:gd name="T85" fmla="*/ 37 h 51"/>
                <a:gd name="T86" fmla="*/ 30 w 46"/>
                <a:gd name="T87" fmla="*/ 37 h 51"/>
                <a:gd name="T88" fmla="*/ 30 w 46"/>
                <a:gd name="T89" fmla="*/ 37 h 51"/>
                <a:gd name="T90" fmla="*/ 30 w 46"/>
                <a:gd name="T91" fmla="*/ 44 h 51"/>
                <a:gd name="T92" fmla="*/ 30 w 46"/>
                <a:gd name="T93" fmla="*/ 44 h 51"/>
                <a:gd name="T94" fmla="*/ 29 w 46"/>
                <a:gd name="T95" fmla="*/ 37 h 51"/>
                <a:gd name="T96" fmla="*/ 30 w 46"/>
                <a:gd name="T97" fmla="*/ 37 h 51"/>
                <a:gd name="T98" fmla="*/ 15 w 46"/>
                <a:gd name="T99" fmla="*/ 37 h 51"/>
                <a:gd name="T100" fmla="*/ 15 w 46"/>
                <a:gd name="T101" fmla="*/ 37 h 51"/>
                <a:gd name="T102" fmla="*/ 15 w 46"/>
                <a:gd name="T103" fmla="*/ 44 h 51"/>
                <a:gd name="T104" fmla="*/ 14 w 46"/>
                <a:gd name="T105" fmla="*/ 44 h 51"/>
                <a:gd name="T106" fmla="*/ 14 w 46"/>
                <a:gd name="T107" fmla="*/ 37 h 51"/>
                <a:gd name="T108" fmla="*/ 15 w 46"/>
                <a:gd name="T109"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51">
                  <a:moveTo>
                    <a:pt x="40" y="28"/>
                  </a:moveTo>
                  <a:cubicBezTo>
                    <a:pt x="40" y="33"/>
                    <a:pt x="38" y="38"/>
                    <a:pt x="35" y="41"/>
                  </a:cubicBezTo>
                  <a:cubicBezTo>
                    <a:pt x="34" y="38"/>
                    <a:pt x="34" y="35"/>
                    <a:pt x="34" y="34"/>
                  </a:cubicBezTo>
                  <a:cubicBezTo>
                    <a:pt x="33" y="31"/>
                    <a:pt x="30" y="30"/>
                    <a:pt x="29" y="30"/>
                  </a:cubicBezTo>
                  <a:cubicBezTo>
                    <a:pt x="29" y="30"/>
                    <a:pt x="29" y="30"/>
                    <a:pt x="29" y="30"/>
                  </a:cubicBezTo>
                  <a:cubicBezTo>
                    <a:pt x="27" y="30"/>
                    <a:pt x="27" y="30"/>
                    <a:pt x="27" y="30"/>
                  </a:cubicBezTo>
                  <a:cubicBezTo>
                    <a:pt x="25" y="35"/>
                    <a:pt x="25" y="35"/>
                    <a:pt x="25" y="35"/>
                  </a:cubicBezTo>
                  <a:cubicBezTo>
                    <a:pt x="24" y="38"/>
                    <a:pt x="24" y="38"/>
                    <a:pt x="24" y="38"/>
                  </a:cubicBezTo>
                  <a:cubicBezTo>
                    <a:pt x="24" y="32"/>
                    <a:pt x="24" y="32"/>
                    <a:pt x="24" y="32"/>
                  </a:cubicBezTo>
                  <a:cubicBezTo>
                    <a:pt x="24" y="32"/>
                    <a:pt x="24" y="31"/>
                    <a:pt x="24" y="31"/>
                  </a:cubicBezTo>
                  <a:cubicBezTo>
                    <a:pt x="24" y="31"/>
                    <a:pt x="23" y="30"/>
                    <a:pt x="23" y="30"/>
                  </a:cubicBezTo>
                  <a:cubicBezTo>
                    <a:pt x="22" y="30"/>
                    <a:pt x="22" y="31"/>
                    <a:pt x="22" y="31"/>
                  </a:cubicBezTo>
                  <a:cubicBezTo>
                    <a:pt x="22" y="31"/>
                    <a:pt x="22" y="32"/>
                    <a:pt x="22" y="32"/>
                  </a:cubicBezTo>
                  <a:cubicBezTo>
                    <a:pt x="21" y="38"/>
                    <a:pt x="21" y="38"/>
                    <a:pt x="21" y="38"/>
                  </a:cubicBezTo>
                  <a:cubicBezTo>
                    <a:pt x="20" y="35"/>
                    <a:pt x="20" y="35"/>
                    <a:pt x="20" y="35"/>
                  </a:cubicBezTo>
                  <a:cubicBezTo>
                    <a:pt x="19" y="30"/>
                    <a:pt x="19" y="30"/>
                    <a:pt x="19" y="30"/>
                  </a:cubicBezTo>
                  <a:cubicBezTo>
                    <a:pt x="15" y="30"/>
                    <a:pt x="15" y="30"/>
                    <a:pt x="15" y="30"/>
                  </a:cubicBezTo>
                  <a:cubicBezTo>
                    <a:pt x="15" y="30"/>
                    <a:pt x="15" y="30"/>
                    <a:pt x="15" y="30"/>
                  </a:cubicBezTo>
                  <a:cubicBezTo>
                    <a:pt x="13" y="31"/>
                    <a:pt x="11" y="31"/>
                    <a:pt x="11" y="34"/>
                  </a:cubicBezTo>
                  <a:cubicBezTo>
                    <a:pt x="10" y="35"/>
                    <a:pt x="10" y="37"/>
                    <a:pt x="10" y="41"/>
                  </a:cubicBezTo>
                  <a:cubicBezTo>
                    <a:pt x="7" y="37"/>
                    <a:pt x="5" y="33"/>
                    <a:pt x="5" y="28"/>
                  </a:cubicBezTo>
                  <a:cubicBezTo>
                    <a:pt x="5" y="19"/>
                    <a:pt x="13" y="11"/>
                    <a:pt x="23" y="11"/>
                  </a:cubicBezTo>
                  <a:cubicBezTo>
                    <a:pt x="23" y="14"/>
                    <a:pt x="23" y="14"/>
                    <a:pt x="23" y="14"/>
                  </a:cubicBezTo>
                  <a:cubicBezTo>
                    <a:pt x="23" y="15"/>
                    <a:pt x="24" y="15"/>
                    <a:pt x="25" y="15"/>
                  </a:cubicBezTo>
                  <a:cubicBezTo>
                    <a:pt x="28" y="13"/>
                    <a:pt x="28" y="13"/>
                    <a:pt x="28" y="13"/>
                  </a:cubicBezTo>
                  <a:cubicBezTo>
                    <a:pt x="29" y="12"/>
                    <a:pt x="30" y="11"/>
                    <a:pt x="32" y="11"/>
                  </a:cubicBezTo>
                  <a:cubicBezTo>
                    <a:pt x="34" y="9"/>
                    <a:pt x="34" y="9"/>
                    <a:pt x="34" y="9"/>
                  </a:cubicBezTo>
                  <a:cubicBezTo>
                    <a:pt x="36" y="8"/>
                    <a:pt x="36" y="7"/>
                    <a:pt x="34" y="7"/>
                  </a:cubicBezTo>
                  <a:cubicBezTo>
                    <a:pt x="32" y="5"/>
                    <a:pt x="32" y="5"/>
                    <a:pt x="32" y="5"/>
                  </a:cubicBezTo>
                  <a:cubicBezTo>
                    <a:pt x="30" y="4"/>
                    <a:pt x="29" y="3"/>
                    <a:pt x="28" y="3"/>
                  </a:cubicBezTo>
                  <a:cubicBezTo>
                    <a:pt x="25" y="1"/>
                    <a:pt x="25" y="1"/>
                    <a:pt x="25" y="1"/>
                  </a:cubicBezTo>
                  <a:cubicBezTo>
                    <a:pt x="24" y="0"/>
                    <a:pt x="23" y="1"/>
                    <a:pt x="23" y="2"/>
                  </a:cubicBezTo>
                  <a:cubicBezTo>
                    <a:pt x="23" y="5"/>
                    <a:pt x="23" y="5"/>
                    <a:pt x="23" y="5"/>
                  </a:cubicBezTo>
                  <a:cubicBezTo>
                    <a:pt x="10" y="5"/>
                    <a:pt x="0" y="16"/>
                    <a:pt x="0" y="28"/>
                  </a:cubicBezTo>
                  <a:cubicBezTo>
                    <a:pt x="0" y="41"/>
                    <a:pt x="10" y="51"/>
                    <a:pt x="23" y="51"/>
                  </a:cubicBezTo>
                  <a:cubicBezTo>
                    <a:pt x="35" y="51"/>
                    <a:pt x="46" y="41"/>
                    <a:pt x="46" y="28"/>
                  </a:cubicBezTo>
                  <a:cubicBezTo>
                    <a:pt x="40" y="28"/>
                    <a:pt x="40" y="28"/>
                    <a:pt x="40" y="28"/>
                  </a:cubicBezTo>
                  <a:close/>
                  <a:moveTo>
                    <a:pt x="23" y="19"/>
                  </a:moveTo>
                  <a:cubicBezTo>
                    <a:pt x="26" y="19"/>
                    <a:pt x="28" y="21"/>
                    <a:pt x="28" y="24"/>
                  </a:cubicBezTo>
                  <a:cubicBezTo>
                    <a:pt x="28" y="27"/>
                    <a:pt x="26" y="29"/>
                    <a:pt x="23" y="29"/>
                  </a:cubicBezTo>
                  <a:cubicBezTo>
                    <a:pt x="20" y="29"/>
                    <a:pt x="17" y="27"/>
                    <a:pt x="17" y="24"/>
                  </a:cubicBezTo>
                  <a:cubicBezTo>
                    <a:pt x="17" y="21"/>
                    <a:pt x="20" y="19"/>
                    <a:pt x="23" y="19"/>
                  </a:cubicBezTo>
                  <a:close/>
                  <a:moveTo>
                    <a:pt x="30" y="37"/>
                  </a:moveTo>
                  <a:cubicBezTo>
                    <a:pt x="30" y="37"/>
                    <a:pt x="30" y="37"/>
                    <a:pt x="30" y="37"/>
                  </a:cubicBezTo>
                  <a:cubicBezTo>
                    <a:pt x="30" y="37"/>
                    <a:pt x="30" y="37"/>
                    <a:pt x="30" y="37"/>
                  </a:cubicBezTo>
                  <a:cubicBezTo>
                    <a:pt x="30" y="44"/>
                    <a:pt x="30" y="44"/>
                    <a:pt x="30" y="44"/>
                  </a:cubicBezTo>
                  <a:cubicBezTo>
                    <a:pt x="30" y="44"/>
                    <a:pt x="30" y="44"/>
                    <a:pt x="30" y="44"/>
                  </a:cubicBezTo>
                  <a:cubicBezTo>
                    <a:pt x="29" y="37"/>
                    <a:pt x="29" y="37"/>
                    <a:pt x="29" y="37"/>
                  </a:cubicBezTo>
                  <a:cubicBezTo>
                    <a:pt x="30" y="37"/>
                    <a:pt x="30" y="37"/>
                    <a:pt x="30" y="37"/>
                  </a:cubicBezTo>
                  <a:close/>
                  <a:moveTo>
                    <a:pt x="15" y="37"/>
                  </a:moveTo>
                  <a:cubicBezTo>
                    <a:pt x="15" y="37"/>
                    <a:pt x="15" y="37"/>
                    <a:pt x="15" y="37"/>
                  </a:cubicBezTo>
                  <a:cubicBezTo>
                    <a:pt x="15" y="44"/>
                    <a:pt x="15" y="44"/>
                    <a:pt x="15" y="44"/>
                  </a:cubicBezTo>
                  <a:cubicBezTo>
                    <a:pt x="15" y="44"/>
                    <a:pt x="14" y="44"/>
                    <a:pt x="14" y="44"/>
                  </a:cubicBezTo>
                  <a:cubicBezTo>
                    <a:pt x="14" y="37"/>
                    <a:pt x="14" y="37"/>
                    <a:pt x="14" y="37"/>
                  </a:cubicBezTo>
                  <a:cubicBezTo>
                    <a:pt x="14" y="37"/>
                    <a:pt x="14" y="37"/>
                    <a:pt x="15" y="37"/>
                  </a:cubicBezTo>
                  <a:close/>
                </a:path>
              </a:pathLst>
            </a:custGeom>
            <a:solidFill>
              <a:schemeClr val="bg1">
                <a:lumMod val="95000"/>
              </a:schemeClr>
            </a:solidFill>
            <a:ln>
              <a:noFill/>
            </a:ln>
          </p:spPr>
          <p:txBody>
            <a:bodyPr vert="horz" wrap="square" lIns="81015" tIns="40507" rIns="81015" bIns="40507" numCol="1" anchor="t" anchorCtr="0" compatLnSpc="1"/>
            <a:lstStyle/>
            <a:p>
              <a:endParaRPr lang="zh-CN" altLang="en-US"/>
            </a:p>
          </p:txBody>
        </p:sp>
      </p:grpSp>
      <p:grpSp>
        <p:nvGrpSpPr>
          <p:cNvPr id="79" name="组合 78"/>
          <p:cNvGrpSpPr/>
          <p:nvPr/>
        </p:nvGrpSpPr>
        <p:grpSpPr>
          <a:xfrm>
            <a:off x="4652584" y="3706266"/>
            <a:ext cx="305647" cy="305644"/>
            <a:chOff x="4740390" y="5946187"/>
            <a:chExt cx="305647" cy="305644"/>
          </a:xfrm>
        </p:grpSpPr>
        <p:grpSp>
          <p:nvGrpSpPr>
            <p:cNvPr id="80" name="组合 79"/>
            <p:cNvGrpSpPr/>
            <p:nvPr/>
          </p:nvGrpSpPr>
          <p:grpSpPr>
            <a:xfrm>
              <a:off x="4740390" y="5946187"/>
              <a:ext cx="305647" cy="305644"/>
              <a:chOff x="1517330" y="1125257"/>
              <a:chExt cx="2204282" cy="2204282"/>
            </a:xfrm>
          </p:grpSpPr>
          <p:sp>
            <p:nvSpPr>
              <p:cNvPr id="82" name="椭圆 81"/>
              <p:cNvSpPr/>
              <p:nvPr/>
            </p:nvSpPr>
            <p:spPr>
              <a:xfrm>
                <a:off x="1517330"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165100" dist="139700" dir="7800000" sx="74000" sy="74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1719372" y="1327298"/>
                <a:ext cx="1800200" cy="18002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81" name="Freeform 39"/>
            <p:cNvSpPr>
              <a:spLocks noEditPoints="1"/>
            </p:cNvSpPr>
            <p:nvPr/>
          </p:nvSpPr>
          <p:spPr bwMode="auto">
            <a:xfrm>
              <a:off x="4814511" y="6022165"/>
              <a:ext cx="157403" cy="145529"/>
            </a:xfrm>
            <a:custGeom>
              <a:avLst/>
              <a:gdLst>
                <a:gd name="T0" fmla="*/ 43 w 57"/>
                <a:gd name="T1" fmla="*/ 9 h 58"/>
                <a:gd name="T2" fmla="*/ 4 w 57"/>
                <a:gd name="T3" fmla="*/ 22 h 58"/>
                <a:gd name="T4" fmla="*/ 5 w 57"/>
                <a:gd name="T5" fmla="*/ 25 h 58"/>
                <a:gd name="T6" fmla="*/ 6 w 57"/>
                <a:gd name="T7" fmla="*/ 30 h 58"/>
                <a:gd name="T8" fmla="*/ 7 w 57"/>
                <a:gd name="T9" fmla="*/ 35 h 58"/>
                <a:gd name="T10" fmla="*/ 10 w 57"/>
                <a:gd name="T11" fmla="*/ 39 h 58"/>
                <a:gd name="T12" fmla="*/ 12 w 57"/>
                <a:gd name="T13" fmla="*/ 41 h 58"/>
                <a:gd name="T14" fmla="*/ 13 w 57"/>
                <a:gd name="T15" fmla="*/ 49 h 58"/>
                <a:gd name="T16" fmla="*/ 16 w 57"/>
                <a:gd name="T17" fmla="*/ 52 h 58"/>
                <a:gd name="T18" fmla="*/ 17 w 57"/>
                <a:gd name="T19" fmla="*/ 51 h 58"/>
                <a:gd name="T20" fmla="*/ 18 w 57"/>
                <a:gd name="T21" fmla="*/ 47 h 58"/>
                <a:gd name="T22" fmla="*/ 20 w 57"/>
                <a:gd name="T23" fmla="*/ 41 h 58"/>
                <a:gd name="T24" fmla="*/ 24 w 57"/>
                <a:gd name="T25" fmla="*/ 36 h 58"/>
                <a:gd name="T26" fmla="*/ 26 w 57"/>
                <a:gd name="T27" fmla="*/ 33 h 58"/>
                <a:gd name="T28" fmla="*/ 22 w 57"/>
                <a:gd name="T29" fmla="*/ 30 h 58"/>
                <a:gd name="T30" fmla="*/ 19 w 57"/>
                <a:gd name="T31" fmla="*/ 29 h 58"/>
                <a:gd name="T32" fmla="*/ 16 w 57"/>
                <a:gd name="T33" fmla="*/ 26 h 58"/>
                <a:gd name="T34" fmla="*/ 12 w 57"/>
                <a:gd name="T35" fmla="*/ 24 h 58"/>
                <a:gd name="T36" fmla="*/ 8 w 57"/>
                <a:gd name="T37" fmla="*/ 24 h 58"/>
                <a:gd name="T38" fmla="*/ 6 w 57"/>
                <a:gd name="T39" fmla="*/ 22 h 58"/>
                <a:gd name="T40" fmla="*/ 6 w 57"/>
                <a:gd name="T41" fmla="*/ 18 h 58"/>
                <a:gd name="T42" fmla="*/ 4 w 57"/>
                <a:gd name="T43" fmla="*/ 19 h 58"/>
                <a:gd name="T44" fmla="*/ 6 w 57"/>
                <a:gd name="T45" fmla="*/ 15 h 58"/>
                <a:gd name="T46" fmla="*/ 9 w 57"/>
                <a:gd name="T47" fmla="*/ 15 h 58"/>
                <a:gd name="T48" fmla="*/ 11 w 57"/>
                <a:gd name="T49" fmla="*/ 13 h 58"/>
                <a:gd name="T50" fmla="*/ 15 w 57"/>
                <a:gd name="T51" fmla="*/ 9 h 58"/>
                <a:gd name="T52" fmla="*/ 16 w 57"/>
                <a:gd name="T53" fmla="*/ 8 h 58"/>
                <a:gd name="T54" fmla="*/ 21 w 57"/>
                <a:gd name="T55" fmla="*/ 6 h 58"/>
                <a:gd name="T56" fmla="*/ 17 w 57"/>
                <a:gd name="T57" fmla="*/ 4 h 58"/>
                <a:gd name="T58" fmla="*/ 16 w 57"/>
                <a:gd name="T59" fmla="*/ 4 h 58"/>
                <a:gd name="T60" fmla="*/ 24 w 57"/>
                <a:gd name="T61" fmla="*/ 1 h 58"/>
                <a:gd name="T62" fmla="*/ 27 w 57"/>
                <a:gd name="T63" fmla="*/ 3 h 58"/>
                <a:gd name="T64" fmla="*/ 41 w 57"/>
                <a:gd name="T65" fmla="*/ 3 h 58"/>
                <a:gd name="T66" fmla="*/ 39 w 57"/>
                <a:gd name="T67" fmla="*/ 6 h 58"/>
                <a:gd name="T68" fmla="*/ 42 w 57"/>
                <a:gd name="T69" fmla="*/ 10 h 58"/>
                <a:gd name="T70" fmla="*/ 44 w 57"/>
                <a:gd name="T71" fmla="*/ 10 h 58"/>
                <a:gd name="T72" fmla="*/ 46 w 57"/>
                <a:gd name="T73" fmla="*/ 9 h 58"/>
                <a:gd name="T74" fmla="*/ 48 w 57"/>
                <a:gd name="T75" fmla="*/ 12 h 58"/>
                <a:gd name="T76" fmla="*/ 50 w 57"/>
                <a:gd name="T77" fmla="*/ 13 h 58"/>
                <a:gd name="T78" fmla="*/ 47 w 57"/>
                <a:gd name="T79" fmla="*/ 14 h 58"/>
                <a:gd name="T80" fmla="*/ 44 w 57"/>
                <a:gd name="T81" fmla="*/ 12 h 58"/>
                <a:gd name="T82" fmla="*/ 40 w 57"/>
                <a:gd name="T83" fmla="*/ 12 h 58"/>
                <a:gd name="T84" fmla="*/ 36 w 57"/>
                <a:gd name="T85" fmla="*/ 15 h 58"/>
                <a:gd name="T86" fmla="*/ 34 w 57"/>
                <a:gd name="T87" fmla="*/ 20 h 58"/>
                <a:gd name="T88" fmla="*/ 36 w 57"/>
                <a:gd name="T89" fmla="*/ 25 h 58"/>
                <a:gd name="T90" fmla="*/ 40 w 57"/>
                <a:gd name="T91" fmla="*/ 27 h 58"/>
                <a:gd name="T92" fmla="*/ 45 w 57"/>
                <a:gd name="T93" fmla="*/ 27 h 58"/>
                <a:gd name="T94" fmla="*/ 47 w 57"/>
                <a:gd name="T95" fmla="*/ 30 h 58"/>
                <a:gd name="T96" fmla="*/ 47 w 57"/>
                <a:gd name="T97" fmla="*/ 35 h 58"/>
                <a:gd name="T98" fmla="*/ 47 w 57"/>
                <a:gd name="T99" fmla="*/ 40 h 58"/>
                <a:gd name="T100" fmla="*/ 50 w 57"/>
                <a:gd name="T101" fmla="*/ 45 h 58"/>
                <a:gd name="T102" fmla="*/ 53 w 57"/>
                <a:gd name="T103" fmla="*/ 41 h 58"/>
                <a:gd name="T104" fmla="*/ 56 w 57"/>
                <a:gd name="T105" fmla="*/ 34 h 58"/>
                <a:gd name="T106" fmla="*/ 56 w 57"/>
                <a:gd name="T107" fmla="*/ 26 h 58"/>
                <a:gd name="T108" fmla="*/ 54 w 57"/>
                <a:gd name="T109" fmla="*/ 19 h 58"/>
                <a:gd name="T110" fmla="*/ 52 w 57"/>
                <a:gd name="T111" fmla="*/ 16 h 58"/>
                <a:gd name="T112" fmla="*/ 55 w 57"/>
                <a:gd name="T113" fmla="*/ 20 h 58"/>
                <a:gd name="T114" fmla="*/ 39 w 57"/>
                <a:gd name="T115" fmla="*/ 5 h 58"/>
                <a:gd name="T116" fmla="*/ 37 w 57"/>
                <a:gd name="T117" fmla="*/ 3 h 58"/>
                <a:gd name="T118" fmla="*/ 38 w 57"/>
                <a:gd name="T119" fmla="*/ 5 h 58"/>
                <a:gd name="T120" fmla="*/ 36 w 57"/>
                <a:gd name="T121" fmla="*/ 2 h 58"/>
                <a:gd name="T122" fmla="*/ 54 w 57"/>
                <a:gd name="T123"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 h="58">
                  <a:moveTo>
                    <a:pt x="3" y="17"/>
                  </a:moveTo>
                  <a:cubicBezTo>
                    <a:pt x="3" y="17"/>
                    <a:pt x="3" y="17"/>
                    <a:pt x="3" y="17"/>
                  </a:cubicBezTo>
                  <a:cubicBezTo>
                    <a:pt x="3" y="17"/>
                    <a:pt x="2" y="17"/>
                    <a:pt x="2" y="17"/>
                  </a:cubicBezTo>
                  <a:cubicBezTo>
                    <a:pt x="3" y="17"/>
                    <a:pt x="3" y="17"/>
                    <a:pt x="3" y="17"/>
                  </a:cubicBezTo>
                  <a:cubicBezTo>
                    <a:pt x="3" y="17"/>
                    <a:pt x="3" y="17"/>
                    <a:pt x="3" y="17"/>
                  </a:cubicBezTo>
                  <a:cubicBezTo>
                    <a:pt x="3" y="17"/>
                    <a:pt x="3" y="17"/>
                    <a:pt x="3" y="17"/>
                  </a:cubicBezTo>
                  <a:close/>
                  <a:moveTo>
                    <a:pt x="2" y="17"/>
                  </a:moveTo>
                  <a:cubicBezTo>
                    <a:pt x="2" y="17"/>
                    <a:pt x="2" y="17"/>
                    <a:pt x="2" y="17"/>
                  </a:cubicBezTo>
                  <a:cubicBezTo>
                    <a:pt x="2" y="17"/>
                    <a:pt x="2" y="17"/>
                    <a:pt x="2" y="17"/>
                  </a:cubicBezTo>
                  <a:cubicBezTo>
                    <a:pt x="2" y="17"/>
                    <a:pt x="2" y="17"/>
                    <a:pt x="2" y="17"/>
                  </a:cubicBezTo>
                  <a:cubicBezTo>
                    <a:pt x="2" y="17"/>
                    <a:pt x="2" y="17"/>
                    <a:pt x="2" y="17"/>
                  </a:cubicBezTo>
                  <a:cubicBezTo>
                    <a:pt x="2" y="17"/>
                    <a:pt x="2" y="17"/>
                    <a:pt x="2" y="17"/>
                  </a:cubicBezTo>
                  <a:close/>
                  <a:moveTo>
                    <a:pt x="43" y="9"/>
                  </a:move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2" y="9"/>
                    <a:pt x="42" y="9"/>
                    <a:pt x="42" y="9"/>
                  </a:cubicBezTo>
                  <a:cubicBezTo>
                    <a:pt x="42" y="8"/>
                    <a:pt x="42" y="8"/>
                    <a:pt x="42" y="8"/>
                  </a:cubicBezTo>
                  <a:cubicBezTo>
                    <a:pt x="42" y="8"/>
                    <a:pt x="42" y="8"/>
                    <a:pt x="42" y="8"/>
                  </a:cubicBezTo>
                  <a:cubicBezTo>
                    <a:pt x="42" y="8"/>
                    <a:pt x="42" y="8"/>
                    <a:pt x="42" y="8"/>
                  </a:cubicBezTo>
                  <a:cubicBezTo>
                    <a:pt x="42" y="8"/>
                    <a:pt x="42" y="8"/>
                    <a:pt x="42" y="8"/>
                  </a:cubicBezTo>
                  <a:cubicBezTo>
                    <a:pt x="42" y="8"/>
                    <a:pt x="42" y="8"/>
                    <a:pt x="42" y="8"/>
                  </a:cubicBezTo>
                  <a:cubicBezTo>
                    <a:pt x="42" y="9"/>
                    <a:pt x="42"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lose/>
                  <a:moveTo>
                    <a:pt x="55" y="19"/>
                  </a:moveTo>
                  <a:cubicBezTo>
                    <a:pt x="56" y="22"/>
                    <a:pt x="57" y="25"/>
                    <a:pt x="57" y="29"/>
                  </a:cubicBezTo>
                  <a:cubicBezTo>
                    <a:pt x="57" y="45"/>
                    <a:pt x="44" y="58"/>
                    <a:pt x="28" y="58"/>
                  </a:cubicBezTo>
                  <a:cubicBezTo>
                    <a:pt x="13" y="58"/>
                    <a:pt x="0" y="45"/>
                    <a:pt x="0" y="29"/>
                  </a:cubicBezTo>
                  <a:cubicBezTo>
                    <a:pt x="0" y="25"/>
                    <a:pt x="1" y="21"/>
                    <a:pt x="2" y="18"/>
                  </a:cubicBezTo>
                  <a:cubicBezTo>
                    <a:pt x="2" y="21"/>
                    <a:pt x="2" y="21"/>
                    <a:pt x="2" y="21"/>
                  </a:cubicBezTo>
                  <a:cubicBezTo>
                    <a:pt x="2" y="21"/>
                    <a:pt x="2" y="21"/>
                    <a:pt x="2" y="21"/>
                  </a:cubicBezTo>
                  <a:cubicBezTo>
                    <a:pt x="2" y="21"/>
                    <a:pt x="2" y="21"/>
                    <a:pt x="2" y="21"/>
                  </a:cubicBezTo>
                  <a:cubicBezTo>
                    <a:pt x="2" y="21"/>
                    <a:pt x="2" y="21"/>
                    <a:pt x="2" y="21"/>
                  </a:cubicBezTo>
                  <a:cubicBezTo>
                    <a:pt x="2" y="21"/>
                    <a:pt x="2" y="21"/>
                    <a:pt x="3" y="21"/>
                  </a:cubicBezTo>
                  <a:cubicBezTo>
                    <a:pt x="3" y="21"/>
                    <a:pt x="3" y="21"/>
                    <a:pt x="3" y="21"/>
                  </a:cubicBezTo>
                  <a:cubicBezTo>
                    <a:pt x="3" y="21"/>
                    <a:pt x="3" y="21"/>
                    <a:pt x="3" y="21"/>
                  </a:cubicBezTo>
                  <a:cubicBezTo>
                    <a:pt x="3" y="21"/>
                    <a:pt x="3" y="21"/>
                    <a:pt x="3" y="21"/>
                  </a:cubicBezTo>
                  <a:cubicBezTo>
                    <a:pt x="3" y="22"/>
                    <a:pt x="3" y="22"/>
                    <a:pt x="3" y="22"/>
                  </a:cubicBezTo>
                  <a:cubicBezTo>
                    <a:pt x="3" y="22"/>
                    <a:pt x="3" y="22"/>
                    <a:pt x="3" y="22"/>
                  </a:cubicBezTo>
                  <a:cubicBezTo>
                    <a:pt x="3" y="22"/>
                    <a:pt x="3" y="22"/>
                    <a:pt x="3" y="22"/>
                  </a:cubicBezTo>
                  <a:cubicBezTo>
                    <a:pt x="3" y="22"/>
                    <a:pt x="3" y="22"/>
                    <a:pt x="3" y="22"/>
                  </a:cubicBezTo>
                  <a:cubicBezTo>
                    <a:pt x="3"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3"/>
                    <a:pt x="4" y="23"/>
                    <a:pt x="4" y="23"/>
                  </a:cubicBezTo>
                  <a:cubicBezTo>
                    <a:pt x="4" y="23"/>
                    <a:pt x="4" y="23"/>
                    <a:pt x="4" y="23"/>
                  </a:cubicBezTo>
                  <a:cubicBezTo>
                    <a:pt x="4" y="23"/>
                    <a:pt x="4" y="23"/>
                    <a:pt x="4" y="23"/>
                  </a:cubicBezTo>
                  <a:cubicBezTo>
                    <a:pt x="4" y="23"/>
                    <a:pt x="4" y="23"/>
                    <a:pt x="4" y="23"/>
                  </a:cubicBezTo>
                  <a:cubicBezTo>
                    <a:pt x="4" y="23"/>
                    <a:pt x="4" y="23"/>
                    <a:pt x="4" y="23"/>
                  </a:cubicBezTo>
                  <a:cubicBezTo>
                    <a:pt x="5" y="23"/>
                    <a:pt x="5" y="23"/>
                    <a:pt x="5" y="23"/>
                  </a:cubicBezTo>
                  <a:cubicBezTo>
                    <a:pt x="5" y="23"/>
                    <a:pt x="5" y="23"/>
                    <a:pt x="5" y="23"/>
                  </a:cubicBezTo>
                  <a:cubicBezTo>
                    <a:pt x="5" y="23"/>
                    <a:pt x="5" y="23"/>
                    <a:pt x="5" y="23"/>
                  </a:cubicBezTo>
                  <a:cubicBezTo>
                    <a:pt x="5" y="23"/>
                    <a:pt x="5" y="23"/>
                    <a:pt x="5" y="23"/>
                  </a:cubicBezTo>
                  <a:cubicBezTo>
                    <a:pt x="5" y="23"/>
                    <a:pt x="5" y="23"/>
                    <a:pt x="5" y="23"/>
                  </a:cubicBezTo>
                  <a:cubicBezTo>
                    <a:pt x="5" y="23"/>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6" y="25"/>
                    <a:pt x="6" y="25"/>
                    <a:pt x="6" y="25"/>
                  </a:cubicBezTo>
                  <a:cubicBezTo>
                    <a:pt x="6" y="25"/>
                    <a:pt x="6" y="25"/>
                    <a:pt x="6" y="25"/>
                  </a:cubicBezTo>
                  <a:cubicBezTo>
                    <a:pt x="6" y="25"/>
                    <a:pt x="6" y="25"/>
                    <a:pt x="6" y="25"/>
                  </a:cubicBezTo>
                  <a:cubicBezTo>
                    <a:pt x="6" y="25"/>
                    <a:pt x="6" y="25"/>
                    <a:pt x="6" y="25"/>
                  </a:cubicBezTo>
                  <a:cubicBezTo>
                    <a:pt x="6" y="25"/>
                    <a:pt x="6" y="25"/>
                    <a:pt x="6" y="25"/>
                  </a:cubicBezTo>
                  <a:cubicBezTo>
                    <a:pt x="6" y="26"/>
                    <a:pt x="7" y="26"/>
                    <a:pt x="7" y="26"/>
                  </a:cubicBezTo>
                  <a:cubicBezTo>
                    <a:pt x="7" y="26"/>
                    <a:pt x="7" y="26"/>
                    <a:pt x="7" y="26"/>
                  </a:cubicBezTo>
                  <a:cubicBezTo>
                    <a:pt x="7" y="26"/>
                    <a:pt x="7" y="26"/>
                    <a:pt x="7" y="26"/>
                  </a:cubicBezTo>
                  <a:cubicBezTo>
                    <a:pt x="7" y="26"/>
                    <a:pt x="7" y="26"/>
                    <a:pt x="7" y="26"/>
                  </a:cubicBezTo>
                  <a:cubicBezTo>
                    <a:pt x="7" y="27"/>
                    <a:pt x="7" y="27"/>
                    <a:pt x="7" y="27"/>
                  </a:cubicBezTo>
                  <a:cubicBezTo>
                    <a:pt x="7" y="26"/>
                    <a:pt x="7" y="26"/>
                    <a:pt x="7" y="26"/>
                  </a:cubicBezTo>
                  <a:cubicBezTo>
                    <a:pt x="7" y="26"/>
                    <a:pt x="7" y="27"/>
                    <a:pt x="7" y="27"/>
                  </a:cubicBezTo>
                  <a:cubicBezTo>
                    <a:pt x="7" y="27"/>
                    <a:pt x="7" y="27"/>
                    <a:pt x="7" y="27"/>
                  </a:cubicBezTo>
                  <a:cubicBezTo>
                    <a:pt x="7" y="27"/>
                    <a:pt x="7" y="27"/>
                    <a:pt x="7" y="27"/>
                  </a:cubicBezTo>
                  <a:cubicBezTo>
                    <a:pt x="7" y="28"/>
                    <a:pt x="7" y="28"/>
                    <a:pt x="7" y="28"/>
                  </a:cubicBezTo>
                  <a:cubicBezTo>
                    <a:pt x="7" y="28"/>
                    <a:pt x="7" y="28"/>
                    <a:pt x="7" y="28"/>
                  </a:cubicBezTo>
                  <a:cubicBezTo>
                    <a:pt x="7" y="28"/>
                    <a:pt x="7" y="28"/>
                    <a:pt x="7" y="28"/>
                  </a:cubicBezTo>
                  <a:cubicBezTo>
                    <a:pt x="6" y="28"/>
                    <a:pt x="6" y="28"/>
                    <a:pt x="6" y="28"/>
                  </a:cubicBezTo>
                  <a:cubicBezTo>
                    <a:pt x="6" y="28"/>
                    <a:pt x="6" y="28"/>
                    <a:pt x="6" y="28"/>
                  </a:cubicBezTo>
                  <a:cubicBezTo>
                    <a:pt x="6" y="28"/>
                    <a:pt x="6" y="28"/>
                    <a:pt x="6" y="29"/>
                  </a:cubicBezTo>
                  <a:cubicBezTo>
                    <a:pt x="6" y="29"/>
                    <a:pt x="6" y="29"/>
                    <a:pt x="6" y="29"/>
                  </a:cubicBezTo>
                  <a:cubicBezTo>
                    <a:pt x="6" y="29"/>
                    <a:pt x="6" y="29"/>
                    <a:pt x="6" y="29"/>
                  </a:cubicBezTo>
                  <a:cubicBezTo>
                    <a:pt x="6" y="29"/>
                    <a:pt x="6" y="29"/>
                    <a:pt x="6" y="29"/>
                  </a:cubicBezTo>
                  <a:cubicBezTo>
                    <a:pt x="6" y="29"/>
                    <a:pt x="6" y="29"/>
                    <a:pt x="6" y="29"/>
                  </a:cubicBezTo>
                  <a:cubicBezTo>
                    <a:pt x="6" y="29"/>
                    <a:pt x="6" y="29"/>
                    <a:pt x="6" y="29"/>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1"/>
                  </a:cubicBezTo>
                  <a:cubicBezTo>
                    <a:pt x="6" y="31"/>
                    <a:pt x="6" y="31"/>
                    <a:pt x="6" y="31"/>
                  </a:cubicBezTo>
                  <a:cubicBezTo>
                    <a:pt x="6" y="31"/>
                    <a:pt x="6" y="31"/>
                    <a:pt x="6" y="31"/>
                  </a:cubicBezTo>
                  <a:cubicBezTo>
                    <a:pt x="6" y="31"/>
                    <a:pt x="6" y="31"/>
                    <a:pt x="6" y="31"/>
                  </a:cubicBezTo>
                  <a:cubicBezTo>
                    <a:pt x="6" y="31"/>
                    <a:pt x="6" y="31"/>
                    <a:pt x="6" y="31"/>
                  </a:cubicBezTo>
                  <a:cubicBezTo>
                    <a:pt x="6" y="32"/>
                    <a:pt x="6" y="32"/>
                    <a:pt x="6" y="32"/>
                  </a:cubicBezTo>
                  <a:cubicBezTo>
                    <a:pt x="6" y="32"/>
                    <a:pt x="6" y="32"/>
                    <a:pt x="6" y="32"/>
                  </a:cubicBezTo>
                  <a:cubicBezTo>
                    <a:pt x="6" y="32"/>
                    <a:pt x="6" y="32"/>
                    <a:pt x="6" y="32"/>
                  </a:cubicBezTo>
                  <a:cubicBezTo>
                    <a:pt x="6" y="32"/>
                    <a:pt x="6" y="32"/>
                    <a:pt x="6" y="32"/>
                  </a:cubicBezTo>
                  <a:cubicBezTo>
                    <a:pt x="6" y="32"/>
                    <a:pt x="6" y="33"/>
                    <a:pt x="6" y="33"/>
                  </a:cubicBezTo>
                  <a:cubicBezTo>
                    <a:pt x="7" y="33"/>
                    <a:pt x="7" y="33"/>
                    <a:pt x="7" y="33"/>
                  </a:cubicBezTo>
                  <a:cubicBezTo>
                    <a:pt x="7" y="33"/>
                    <a:pt x="7" y="33"/>
                    <a:pt x="7" y="33"/>
                  </a:cubicBezTo>
                  <a:cubicBezTo>
                    <a:pt x="7" y="33"/>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5"/>
                    <a:pt x="7" y="35"/>
                    <a:pt x="7" y="35"/>
                  </a:cubicBezTo>
                  <a:cubicBezTo>
                    <a:pt x="7" y="35"/>
                    <a:pt x="7" y="35"/>
                    <a:pt x="7" y="35"/>
                  </a:cubicBezTo>
                  <a:cubicBezTo>
                    <a:pt x="7" y="35"/>
                    <a:pt x="7" y="35"/>
                    <a:pt x="7" y="35"/>
                  </a:cubicBezTo>
                  <a:cubicBezTo>
                    <a:pt x="8" y="35"/>
                    <a:pt x="8" y="35"/>
                    <a:pt x="8" y="35"/>
                  </a:cubicBezTo>
                  <a:cubicBezTo>
                    <a:pt x="8" y="35"/>
                    <a:pt x="8" y="35"/>
                    <a:pt x="8" y="35"/>
                  </a:cubicBezTo>
                  <a:cubicBezTo>
                    <a:pt x="8" y="35"/>
                    <a:pt x="8" y="35"/>
                    <a:pt x="8" y="35"/>
                  </a:cubicBezTo>
                  <a:cubicBezTo>
                    <a:pt x="8" y="35"/>
                    <a:pt x="8" y="35"/>
                    <a:pt x="8" y="36"/>
                  </a:cubicBezTo>
                  <a:cubicBezTo>
                    <a:pt x="8" y="36"/>
                    <a:pt x="8" y="36"/>
                    <a:pt x="8" y="36"/>
                  </a:cubicBezTo>
                  <a:cubicBezTo>
                    <a:pt x="8" y="36"/>
                    <a:pt x="8" y="36"/>
                    <a:pt x="8" y="36"/>
                  </a:cubicBezTo>
                  <a:cubicBezTo>
                    <a:pt x="8" y="36"/>
                    <a:pt x="8" y="36"/>
                    <a:pt x="8" y="36"/>
                  </a:cubicBezTo>
                  <a:cubicBezTo>
                    <a:pt x="8" y="36"/>
                    <a:pt x="8" y="36"/>
                    <a:pt x="8" y="36"/>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9" y="37"/>
                    <a:pt x="9" y="38"/>
                    <a:pt x="9" y="38"/>
                  </a:cubicBezTo>
                  <a:cubicBezTo>
                    <a:pt x="8" y="38"/>
                    <a:pt x="8" y="38"/>
                    <a:pt x="8" y="38"/>
                  </a:cubicBezTo>
                  <a:cubicBezTo>
                    <a:pt x="9" y="38"/>
                    <a:pt x="9" y="38"/>
                    <a:pt x="9" y="38"/>
                  </a:cubicBezTo>
                  <a:cubicBezTo>
                    <a:pt x="9" y="38"/>
                    <a:pt x="10" y="38"/>
                    <a:pt x="10" y="38"/>
                  </a:cubicBezTo>
                  <a:cubicBezTo>
                    <a:pt x="10" y="38"/>
                    <a:pt x="10" y="38"/>
                    <a:pt x="10" y="38"/>
                  </a:cubicBezTo>
                  <a:cubicBezTo>
                    <a:pt x="10" y="38"/>
                    <a:pt x="10" y="38"/>
                    <a:pt x="10" y="38"/>
                  </a:cubicBezTo>
                  <a:cubicBezTo>
                    <a:pt x="10" y="38"/>
                    <a:pt x="10" y="38"/>
                    <a:pt x="10" y="38"/>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40"/>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2" y="41"/>
                    <a:pt x="12" y="41"/>
                    <a:pt x="12" y="41"/>
                  </a:cubicBezTo>
                  <a:cubicBezTo>
                    <a:pt x="12" y="41"/>
                    <a:pt x="12" y="42"/>
                    <a:pt x="12" y="42"/>
                  </a:cubicBezTo>
                  <a:cubicBezTo>
                    <a:pt x="12" y="42"/>
                    <a:pt x="12" y="42"/>
                    <a:pt x="12" y="42"/>
                  </a:cubicBezTo>
                  <a:cubicBezTo>
                    <a:pt x="12" y="42"/>
                    <a:pt x="12" y="42"/>
                    <a:pt x="12" y="42"/>
                  </a:cubicBezTo>
                  <a:cubicBezTo>
                    <a:pt x="12" y="44"/>
                    <a:pt x="12" y="44"/>
                    <a:pt x="12" y="44"/>
                  </a:cubicBezTo>
                  <a:cubicBezTo>
                    <a:pt x="12" y="44"/>
                    <a:pt x="12" y="44"/>
                    <a:pt x="12" y="44"/>
                  </a:cubicBezTo>
                  <a:cubicBezTo>
                    <a:pt x="12" y="44"/>
                    <a:pt x="12" y="44"/>
                    <a:pt x="12" y="44"/>
                  </a:cubicBezTo>
                  <a:cubicBezTo>
                    <a:pt x="12" y="44"/>
                    <a:pt x="12" y="44"/>
                    <a:pt x="12" y="44"/>
                  </a:cubicBezTo>
                  <a:cubicBezTo>
                    <a:pt x="12" y="44"/>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7"/>
                  </a:cubicBezTo>
                  <a:cubicBezTo>
                    <a:pt x="12" y="47"/>
                    <a:pt x="12" y="47"/>
                    <a:pt x="12" y="47"/>
                  </a:cubicBezTo>
                  <a:cubicBezTo>
                    <a:pt x="12" y="47"/>
                    <a:pt x="12" y="47"/>
                    <a:pt x="12" y="47"/>
                  </a:cubicBezTo>
                  <a:cubicBezTo>
                    <a:pt x="12" y="47"/>
                    <a:pt x="12" y="47"/>
                    <a:pt x="12" y="47"/>
                  </a:cubicBezTo>
                  <a:cubicBezTo>
                    <a:pt x="12" y="47"/>
                    <a:pt x="12" y="47"/>
                    <a:pt x="12" y="47"/>
                  </a:cubicBezTo>
                  <a:cubicBezTo>
                    <a:pt x="12" y="48"/>
                    <a:pt x="12" y="48"/>
                    <a:pt x="13" y="48"/>
                  </a:cubicBezTo>
                  <a:cubicBezTo>
                    <a:pt x="13" y="48"/>
                    <a:pt x="13" y="48"/>
                    <a:pt x="13" y="48"/>
                  </a:cubicBezTo>
                  <a:cubicBezTo>
                    <a:pt x="13" y="48"/>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4" y="49"/>
                  </a:cubicBezTo>
                  <a:cubicBezTo>
                    <a:pt x="14" y="49"/>
                    <a:pt x="14" y="49"/>
                    <a:pt x="14" y="49"/>
                  </a:cubicBezTo>
                  <a:cubicBezTo>
                    <a:pt x="14" y="50"/>
                    <a:pt x="14" y="50"/>
                    <a:pt x="14" y="50"/>
                  </a:cubicBezTo>
                  <a:cubicBezTo>
                    <a:pt x="14" y="50"/>
                    <a:pt x="14" y="50"/>
                    <a:pt x="14" y="50"/>
                  </a:cubicBezTo>
                  <a:cubicBezTo>
                    <a:pt x="14" y="50"/>
                    <a:pt x="14" y="50"/>
                    <a:pt x="14" y="50"/>
                  </a:cubicBezTo>
                  <a:cubicBezTo>
                    <a:pt x="14" y="50"/>
                    <a:pt x="14" y="50"/>
                    <a:pt x="14" y="50"/>
                  </a:cubicBezTo>
                  <a:cubicBezTo>
                    <a:pt x="14" y="50"/>
                    <a:pt x="14" y="50"/>
                    <a:pt x="14" y="50"/>
                  </a:cubicBezTo>
                  <a:cubicBezTo>
                    <a:pt x="15" y="50"/>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2"/>
                    <a:pt x="15" y="52"/>
                    <a:pt x="15" y="52"/>
                  </a:cubicBezTo>
                  <a:cubicBezTo>
                    <a:pt x="15" y="52"/>
                    <a:pt x="15" y="52"/>
                    <a:pt x="15" y="52"/>
                  </a:cubicBezTo>
                  <a:cubicBezTo>
                    <a:pt x="15" y="52"/>
                    <a:pt x="15" y="52"/>
                    <a:pt x="15" y="52"/>
                  </a:cubicBezTo>
                  <a:cubicBezTo>
                    <a:pt x="15" y="52"/>
                    <a:pt x="15" y="52"/>
                    <a:pt x="15"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3"/>
                    <a:pt x="16" y="53"/>
                    <a:pt x="16" y="53"/>
                  </a:cubicBezTo>
                  <a:cubicBezTo>
                    <a:pt x="17" y="53"/>
                    <a:pt x="17" y="53"/>
                    <a:pt x="17" y="53"/>
                  </a:cubicBezTo>
                  <a:cubicBezTo>
                    <a:pt x="17" y="53"/>
                    <a:pt x="17" y="53"/>
                    <a:pt x="17" y="53"/>
                  </a:cubicBezTo>
                  <a:cubicBezTo>
                    <a:pt x="17" y="53"/>
                    <a:pt x="17" y="53"/>
                    <a:pt x="17" y="53"/>
                  </a:cubicBezTo>
                  <a:cubicBezTo>
                    <a:pt x="17" y="53"/>
                    <a:pt x="17" y="53"/>
                    <a:pt x="17" y="53"/>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0"/>
                    <a:pt x="17" y="50"/>
                  </a:cubicBezTo>
                  <a:cubicBezTo>
                    <a:pt x="17" y="50"/>
                    <a:pt x="17" y="50"/>
                    <a:pt x="17" y="50"/>
                  </a:cubicBezTo>
                  <a:cubicBezTo>
                    <a:pt x="17" y="50"/>
                    <a:pt x="17" y="50"/>
                    <a:pt x="17" y="50"/>
                  </a:cubicBezTo>
                  <a:cubicBezTo>
                    <a:pt x="17" y="50"/>
                    <a:pt x="17" y="50"/>
                    <a:pt x="17" y="50"/>
                  </a:cubicBezTo>
                  <a:cubicBezTo>
                    <a:pt x="17" y="50"/>
                    <a:pt x="17" y="50"/>
                    <a:pt x="17" y="49"/>
                  </a:cubicBezTo>
                  <a:cubicBezTo>
                    <a:pt x="17"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8" y="48"/>
                  </a:cubicBezTo>
                  <a:cubicBezTo>
                    <a:pt x="18" y="48"/>
                    <a:pt x="18" y="47"/>
                    <a:pt x="18" y="47"/>
                  </a:cubicBezTo>
                  <a:cubicBezTo>
                    <a:pt x="18" y="47"/>
                    <a:pt x="18" y="47"/>
                    <a:pt x="18" y="47"/>
                  </a:cubicBezTo>
                  <a:cubicBezTo>
                    <a:pt x="18" y="47"/>
                    <a:pt x="18" y="46"/>
                    <a:pt x="18" y="46"/>
                  </a:cubicBezTo>
                  <a:cubicBezTo>
                    <a:pt x="18" y="46"/>
                    <a:pt x="18" y="46"/>
                    <a:pt x="18" y="46"/>
                  </a:cubicBezTo>
                  <a:cubicBezTo>
                    <a:pt x="18" y="46"/>
                    <a:pt x="18" y="46"/>
                    <a:pt x="18" y="46"/>
                  </a:cubicBezTo>
                  <a:cubicBezTo>
                    <a:pt x="18" y="46"/>
                    <a:pt x="18" y="46"/>
                    <a:pt x="18" y="46"/>
                  </a:cubicBezTo>
                  <a:cubicBezTo>
                    <a:pt x="17" y="46"/>
                    <a:pt x="17" y="46"/>
                    <a:pt x="17" y="46"/>
                  </a:cubicBezTo>
                  <a:cubicBezTo>
                    <a:pt x="17" y="46"/>
                    <a:pt x="17" y="46"/>
                    <a:pt x="17" y="46"/>
                  </a:cubicBezTo>
                  <a:cubicBezTo>
                    <a:pt x="18" y="46"/>
                    <a:pt x="18" y="46"/>
                    <a:pt x="18" y="46"/>
                  </a:cubicBezTo>
                  <a:cubicBezTo>
                    <a:pt x="18" y="46"/>
                    <a:pt x="18" y="46"/>
                    <a:pt x="18" y="46"/>
                  </a:cubicBezTo>
                  <a:cubicBezTo>
                    <a:pt x="18" y="46"/>
                    <a:pt x="18" y="46"/>
                    <a:pt x="18" y="46"/>
                  </a:cubicBezTo>
                  <a:cubicBezTo>
                    <a:pt x="18" y="46"/>
                    <a:pt x="18" y="46"/>
                    <a:pt x="18" y="46"/>
                  </a:cubicBezTo>
                  <a:cubicBezTo>
                    <a:pt x="19" y="46"/>
                    <a:pt x="19" y="46"/>
                    <a:pt x="19" y="46"/>
                  </a:cubicBezTo>
                  <a:cubicBezTo>
                    <a:pt x="19" y="46"/>
                    <a:pt x="19" y="46"/>
                    <a:pt x="19" y="46"/>
                  </a:cubicBezTo>
                  <a:cubicBezTo>
                    <a:pt x="19" y="46"/>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20" y="44"/>
                  </a:cubicBezTo>
                  <a:cubicBezTo>
                    <a:pt x="20" y="44"/>
                    <a:pt x="20" y="44"/>
                    <a:pt x="20" y="44"/>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1"/>
                  </a:cubicBezTo>
                  <a:cubicBezTo>
                    <a:pt x="20" y="41"/>
                    <a:pt x="20" y="41"/>
                    <a:pt x="20" y="41"/>
                  </a:cubicBezTo>
                  <a:cubicBezTo>
                    <a:pt x="20" y="41"/>
                    <a:pt x="20" y="41"/>
                    <a:pt x="20" y="41"/>
                  </a:cubicBezTo>
                  <a:cubicBezTo>
                    <a:pt x="21" y="41"/>
                    <a:pt x="21" y="41"/>
                    <a:pt x="21" y="41"/>
                  </a:cubicBezTo>
                  <a:cubicBezTo>
                    <a:pt x="21" y="41"/>
                    <a:pt x="21" y="41"/>
                    <a:pt x="21" y="41"/>
                  </a:cubicBezTo>
                  <a:cubicBezTo>
                    <a:pt x="21" y="41"/>
                    <a:pt x="21" y="41"/>
                    <a:pt x="21"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0"/>
                    <a:pt x="22" y="40"/>
                  </a:cubicBezTo>
                  <a:cubicBezTo>
                    <a:pt x="22" y="40"/>
                    <a:pt x="22" y="40"/>
                    <a:pt x="22" y="40"/>
                  </a:cubicBezTo>
                  <a:cubicBezTo>
                    <a:pt x="22" y="40"/>
                    <a:pt x="22"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39"/>
                    <a:pt x="24" y="39"/>
                    <a:pt x="24" y="39"/>
                  </a:cubicBezTo>
                  <a:cubicBezTo>
                    <a:pt x="24" y="39"/>
                    <a:pt x="24" y="39"/>
                    <a:pt x="24" y="39"/>
                  </a:cubicBezTo>
                  <a:cubicBezTo>
                    <a:pt x="24" y="39"/>
                    <a:pt x="24" y="39"/>
                    <a:pt x="24" y="39"/>
                  </a:cubicBezTo>
                  <a:cubicBezTo>
                    <a:pt x="24" y="38"/>
                    <a:pt x="24" y="38"/>
                    <a:pt x="24" y="38"/>
                  </a:cubicBezTo>
                  <a:cubicBezTo>
                    <a:pt x="24" y="38"/>
                    <a:pt x="24" y="38"/>
                    <a:pt x="24" y="37"/>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5" y="36"/>
                    <a:pt x="25" y="36"/>
                    <a:pt x="25" y="36"/>
                  </a:cubicBezTo>
                  <a:cubicBezTo>
                    <a:pt x="25" y="36"/>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6" y="34"/>
                    <a:pt x="26" y="34"/>
                    <a:pt x="26" y="34"/>
                  </a:cubicBezTo>
                  <a:cubicBezTo>
                    <a:pt x="26" y="34"/>
                    <a:pt x="26" y="34"/>
                    <a:pt x="26" y="34"/>
                  </a:cubicBezTo>
                  <a:cubicBezTo>
                    <a:pt x="26" y="34"/>
                    <a:pt x="26" y="34"/>
                    <a:pt x="26" y="34"/>
                  </a:cubicBezTo>
                  <a:cubicBezTo>
                    <a:pt x="26" y="34"/>
                    <a:pt x="26" y="34"/>
                    <a:pt x="26" y="34"/>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5" y="32"/>
                  </a:cubicBezTo>
                  <a:cubicBezTo>
                    <a:pt x="25" y="32"/>
                    <a:pt x="25" y="32"/>
                    <a:pt x="25" y="31"/>
                  </a:cubicBezTo>
                  <a:cubicBezTo>
                    <a:pt x="25" y="31"/>
                    <a:pt x="25" y="31"/>
                    <a:pt x="25" y="31"/>
                  </a:cubicBezTo>
                  <a:cubicBezTo>
                    <a:pt x="25" y="31"/>
                    <a:pt x="25" y="31"/>
                    <a:pt x="25" y="31"/>
                  </a:cubicBezTo>
                  <a:cubicBezTo>
                    <a:pt x="25" y="31"/>
                    <a:pt x="25" y="31"/>
                    <a:pt x="25"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3" y="31"/>
                    <a:pt x="23" y="31"/>
                    <a:pt x="23" y="31"/>
                  </a:cubicBezTo>
                  <a:cubicBezTo>
                    <a:pt x="23" y="31"/>
                    <a:pt x="23" y="31"/>
                    <a:pt x="23" y="31"/>
                  </a:cubicBezTo>
                  <a:cubicBezTo>
                    <a:pt x="23" y="31"/>
                    <a:pt x="23" y="31"/>
                    <a:pt x="23" y="31"/>
                  </a:cubicBezTo>
                  <a:cubicBezTo>
                    <a:pt x="23" y="31"/>
                    <a:pt x="23" y="31"/>
                    <a:pt x="23" y="31"/>
                  </a:cubicBezTo>
                  <a:cubicBezTo>
                    <a:pt x="23" y="30"/>
                    <a:pt x="23" y="30"/>
                    <a:pt x="23" y="30"/>
                  </a:cubicBezTo>
                  <a:cubicBezTo>
                    <a:pt x="23" y="30"/>
                    <a:pt x="22" y="30"/>
                    <a:pt x="22" y="30"/>
                  </a:cubicBezTo>
                  <a:cubicBezTo>
                    <a:pt x="22" y="30"/>
                    <a:pt x="22" y="30"/>
                    <a:pt x="22" y="30"/>
                  </a:cubicBezTo>
                  <a:cubicBezTo>
                    <a:pt x="22" y="30"/>
                    <a:pt x="22" y="30"/>
                    <a:pt x="22" y="30"/>
                  </a:cubicBezTo>
                  <a:cubicBezTo>
                    <a:pt x="22" y="30"/>
                    <a:pt x="22" y="30"/>
                    <a:pt x="22"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0" y="30"/>
                  </a:cubicBezTo>
                  <a:cubicBezTo>
                    <a:pt x="20" y="30"/>
                    <a:pt x="20" y="30"/>
                    <a:pt x="20" y="30"/>
                  </a:cubicBezTo>
                  <a:cubicBezTo>
                    <a:pt x="20" y="30"/>
                    <a:pt x="20" y="30"/>
                    <a:pt x="20" y="30"/>
                  </a:cubicBezTo>
                  <a:cubicBezTo>
                    <a:pt x="20" y="30"/>
                    <a:pt x="20" y="30"/>
                    <a:pt x="20" y="30"/>
                  </a:cubicBezTo>
                  <a:cubicBezTo>
                    <a:pt x="20" y="30"/>
                    <a:pt x="20" y="29"/>
                    <a:pt x="20" y="29"/>
                  </a:cubicBezTo>
                  <a:cubicBezTo>
                    <a:pt x="20" y="29"/>
                    <a:pt x="20" y="29"/>
                    <a:pt x="20" y="29"/>
                  </a:cubicBezTo>
                  <a:cubicBezTo>
                    <a:pt x="20" y="29"/>
                    <a:pt x="20" y="29"/>
                    <a:pt x="20" y="29"/>
                  </a:cubicBezTo>
                  <a:cubicBezTo>
                    <a:pt x="19" y="29"/>
                    <a:pt x="19" y="29"/>
                    <a:pt x="19" y="29"/>
                  </a:cubicBezTo>
                  <a:cubicBezTo>
                    <a:pt x="19" y="29"/>
                    <a:pt x="19" y="29"/>
                    <a:pt x="19" y="29"/>
                  </a:cubicBezTo>
                  <a:cubicBezTo>
                    <a:pt x="19" y="29"/>
                    <a:pt x="19" y="29"/>
                    <a:pt x="19" y="30"/>
                  </a:cubicBezTo>
                  <a:cubicBezTo>
                    <a:pt x="19" y="30"/>
                    <a:pt x="19" y="30"/>
                    <a:pt x="19" y="30"/>
                  </a:cubicBezTo>
                  <a:cubicBezTo>
                    <a:pt x="19" y="30"/>
                    <a:pt x="18" y="30"/>
                    <a:pt x="18" y="30"/>
                  </a:cubicBezTo>
                  <a:cubicBezTo>
                    <a:pt x="18" y="30"/>
                    <a:pt x="18" y="30"/>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8"/>
                    <a:pt x="19" y="28"/>
                  </a:cubicBezTo>
                  <a:cubicBezTo>
                    <a:pt x="19" y="28"/>
                    <a:pt x="19" y="28"/>
                    <a:pt x="19" y="28"/>
                  </a:cubicBezTo>
                  <a:cubicBezTo>
                    <a:pt x="19" y="28"/>
                    <a:pt x="19" y="28"/>
                    <a:pt x="19"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7" y="27"/>
                    <a:pt x="17" y="26"/>
                  </a:cubicBezTo>
                  <a:cubicBezTo>
                    <a:pt x="17" y="26"/>
                    <a:pt x="17" y="26"/>
                    <a:pt x="17" y="26"/>
                  </a:cubicBezTo>
                  <a:cubicBezTo>
                    <a:pt x="17" y="26"/>
                    <a:pt x="17" y="26"/>
                    <a:pt x="17" y="26"/>
                  </a:cubicBezTo>
                  <a:cubicBezTo>
                    <a:pt x="17" y="26"/>
                    <a:pt x="17" y="26"/>
                    <a:pt x="17" y="26"/>
                  </a:cubicBezTo>
                  <a:cubicBezTo>
                    <a:pt x="17" y="26"/>
                    <a:pt x="17" y="26"/>
                    <a:pt x="17" y="26"/>
                  </a:cubicBezTo>
                  <a:cubicBezTo>
                    <a:pt x="16" y="26"/>
                    <a:pt x="16" y="26"/>
                    <a:pt x="16" y="26"/>
                  </a:cubicBezTo>
                  <a:cubicBezTo>
                    <a:pt x="16" y="26"/>
                    <a:pt x="16" y="26"/>
                    <a:pt x="16" y="26"/>
                  </a:cubicBezTo>
                  <a:cubicBezTo>
                    <a:pt x="16" y="26"/>
                    <a:pt x="16" y="26"/>
                    <a:pt x="16" y="26"/>
                  </a:cubicBezTo>
                  <a:cubicBezTo>
                    <a:pt x="16" y="26"/>
                    <a:pt x="16" y="26"/>
                    <a:pt x="16" y="26"/>
                  </a:cubicBezTo>
                  <a:cubicBezTo>
                    <a:pt x="16" y="26"/>
                    <a:pt x="16" y="26"/>
                    <a:pt x="16" y="26"/>
                  </a:cubicBezTo>
                  <a:cubicBezTo>
                    <a:pt x="15" y="26"/>
                    <a:pt x="15" y="26"/>
                    <a:pt x="15" y="26"/>
                  </a:cubicBezTo>
                  <a:cubicBezTo>
                    <a:pt x="15" y="26"/>
                    <a:pt x="15" y="26"/>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4" y="25"/>
                    <a:pt x="14" y="25"/>
                  </a:cubicBezTo>
                  <a:cubicBezTo>
                    <a:pt x="14" y="25"/>
                    <a:pt x="14" y="25"/>
                    <a:pt x="14" y="25"/>
                  </a:cubicBezTo>
                  <a:cubicBezTo>
                    <a:pt x="14" y="25"/>
                    <a:pt x="14" y="25"/>
                    <a:pt x="14" y="25"/>
                  </a:cubicBezTo>
                  <a:cubicBezTo>
                    <a:pt x="14" y="25"/>
                    <a:pt x="14" y="25"/>
                    <a:pt x="13" y="25"/>
                  </a:cubicBezTo>
                  <a:cubicBezTo>
                    <a:pt x="14" y="25"/>
                    <a:pt x="14" y="24"/>
                    <a:pt x="14" y="24"/>
                  </a:cubicBezTo>
                  <a:cubicBezTo>
                    <a:pt x="14" y="24"/>
                    <a:pt x="14" y="24"/>
                    <a:pt x="14" y="24"/>
                  </a:cubicBezTo>
                  <a:cubicBezTo>
                    <a:pt x="14" y="24"/>
                    <a:pt x="14" y="24"/>
                    <a:pt x="14"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2" y="24"/>
                    <a:pt x="12" y="24"/>
                  </a:cubicBezTo>
                  <a:cubicBezTo>
                    <a:pt x="12" y="24"/>
                    <a:pt x="12" y="24"/>
                    <a:pt x="12" y="24"/>
                  </a:cubicBezTo>
                  <a:cubicBezTo>
                    <a:pt x="12" y="24"/>
                    <a:pt x="12" y="24"/>
                    <a:pt x="12" y="24"/>
                  </a:cubicBezTo>
                  <a:cubicBezTo>
                    <a:pt x="12" y="24"/>
                    <a:pt x="12" y="24"/>
                    <a:pt x="12" y="24"/>
                  </a:cubicBezTo>
                  <a:cubicBezTo>
                    <a:pt x="12" y="24"/>
                    <a:pt x="11" y="24"/>
                    <a:pt x="11" y="24"/>
                  </a:cubicBezTo>
                  <a:cubicBezTo>
                    <a:pt x="11" y="24"/>
                    <a:pt x="11" y="23"/>
                    <a:pt x="11" y="23"/>
                  </a:cubicBezTo>
                  <a:cubicBezTo>
                    <a:pt x="11" y="23"/>
                    <a:pt x="11" y="23"/>
                    <a:pt x="11" y="23"/>
                  </a:cubicBezTo>
                  <a:cubicBezTo>
                    <a:pt x="11"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7" y="25"/>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3"/>
                  </a:cubicBezTo>
                  <a:cubicBezTo>
                    <a:pt x="6" y="23"/>
                    <a:pt x="6" y="23"/>
                    <a:pt x="6" y="23"/>
                  </a:cubicBezTo>
                  <a:cubicBezTo>
                    <a:pt x="6" y="23"/>
                    <a:pt x="6" y="23"/>
                    <a:pt x="5" y="23"/>
                  </a:cubicBezTo>
                  <a:cubicBezTo>
                    <a:pt x="6" y="23"/>
                    <a:pt x="6" y="23"/>
                    <a:pt x="6" y="23"/>
                  </a:cubicBezTo>
                  <a:cubicBezTo>
                    <a:pt x="6" y="23"/>
                    <a:pt x="6" y="23"/>
                    <a:pt x="6" y="23"/>
                  </a:cubicBezTo>
                  <a:cubicBezTo>
                    <a:pt x="6" y="23"/>
                    <a:pt x="6" y="23"/>
                    <a:pt x="6" y="23"/>
                  </a:cubicBezTo>
                  <a:cubicBezTo>
                    <a:pt x="6" y="23"/>
                    <a:pt x="6" y="22"/>
                    <a:pt x="6" y="22"/>
                  </a:cubicBezTo>
                  <a:cubicBezTo>
                    <a:pt x="6" y="22"/>
                    <a:pt x="6" y="22"/>
                    <a:pt x="6" y="22"/>
                  </a:cubicBezTo>
                  <a:cubicBezTo>
                    <a:pt x="6" y="22"/>
                    <a:pt x="6" y="22"/>
                    <a:pt x="6" y="22"/>
                  </a:cubicBezTo>
                  <a:cubicBezTo>
                    <a:pt x="6" y="22"/>
                    <a:pt x="6" y="22"/>
                    <a:pt x="6" y="22"/>
                  </a:cubicBezTo>
                  <a:cubicBezTo>
                    <a:pt x="6" y="22"/>
                    <a:pt x="6" y="22"/>
                    <a:pt x="6" y="22"/>
                  </a:cubicBezTo>
                  <a:cubicBezTo>
                    <a:pt x="6" y="21"/>
                    <a:pt x="6" y="21"/>
                    <a:pt x="6" y="21"/>
                  </a:cubicBezTo>
                  <a:cubicBezTo>
                    <a:pt x="6" y="21"/>
                    <a:pt x="6" y="21"/>
                    <a:pt x="6" y="21"/>
                  </a:cubicBezTo>
                  <a:cubicBezTo>
                    <a:pt x="6" y="21"/>
                    <a:pt x="6" y="21"/>
                    <a:pt x="6" y="21"/>
                  </a:cubicBezTo>
                  <a:cubicBezTo>
                    <a:pt x="6" y="21"/>
                    <a:pt x="6" y="21"/>
                    <a:pt x="6" y="21"/>
                  </a:cubicBezTo>
                  <a:cubicBezTo>
                    <a:pt x="6" y="21"/>
                    <a:pt x="6" y="21"/>
                    <a:pt x="6"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6" y="20"/>
                    <a:pt x="6" y="20"/>
                    <a:pt x="6" y="19"/>
                  </a:cubicBezTo>
                  <a:cubicBezTo>
                    <a:pt x="6" y="19"/>
                    <a:pt x="6" y="19"/>
                    <a:pt x="6" y="19"/>
                  </a:cubicBezTo>
                  <a:cubicBezTo>
                    <a:pt x="6" y="19"/>
                    <a:pt x="6" y="19"/>
                    <a:pt x="6" y="19"/>
                  </a:cubicBezTo>
                  <a:cubicBezTo>
                    <a:pt x="6" y="18"/>
                    <a:pt x="6" y="18"/>
                    <a:pt x="6" y="18"/>
                  </a:cubicBezTo>
                  <a:cubicBezTo>
                    <a:pt x="6" y="18"/>
                    <a:pt x="6" y="18"/>
                    <a:pt x="6" y="18"/>
                  </a:cubicBezTo>
                  <a:cubicBezTo>
                    <a:pt x="6" y="18"/>
                    <a:pt x="6" y="18"/>
                    <a:pt x="6" y="18"/>
                  </a:cubicBezTo>
                  <a:cubicBezTo>
                    <a:pt x="5" y="18"/>
                    <a:pt x="5" y="18"/>
                    <a:pt x="5" y="18"/>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4" y="19"/>
                    <a:pt x="4" y="19"/>
                    <a:pt x="4" y="19"/>
                  </a:cubicBezTo>
                  <a:cubicBezTo>
                    <a:pt x="4" y="19"/>
                    <a:pt x="4" y="19"/>
                    <a:pt x="4" y="19"/>
                  </a:cubicBezTo>
                  <a:cubicBezTo>
                    <a:pt x="4" y="19"/>
                    <a:pt x="4" y="19"/>
                    <a:pt x="4" y="19"/>
                  </a:cubicBezTo>
                  <a:cubicBezTo>
                    <a:pt x="4" y="20"/>
                    <a:pt x="4" y="20"/>
                    <a:pt x="4" y="20"/>
                  </a:cubicBezTo>
                  <a:cubicBezTo>
                    <a:pt x="4" y="20"/>
                    <a:pt x="4" y="20"/>
                    <a:pt x="4" y="20"/>
                  </a:cubicBezTo>
                  <a:cubicBezTo>
                    <a:pt x="4" y="20"/>
                    <a:pt x="4" y="20"/>
                    <a:pt x="4" y="20"/>
                  </a:cubicBezTo>
                  <a:cubicBezTo>
                    <a:pt x="4" y="20"/>
                    <a:pt x="4" y="20"/>
                    <a:pt x="4" y="20"/>
                  </a:cubicBezTo>
                  <a:cubicBezTo>
                    <a:pt x="4" y="19"/>
                    <a:pt x="4" y="19"/>
                    <a:pt x="4" y="19"/>
                  </a:cubicBezTo>
                  <a:cubicBezTo>
                    <a:pt x="4" y="19"/>
                    <a:pt x="4"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5" y="17"/>
                    <a:pt x="5" y="17"/>
                  </a:cubicBezTo>
                  <a:cubicBezTo>
                    <a:pt x="5" y="17"/>
                    <a:pt x="5" y="17"/>
                    <a:pt x="5" y="17"/>
                  </a:cubicBezTo>
                  <a:cubicBezTo>
                    <a:pt x="5" y="17"/>
                    <a:pt x="5" y="17"/>
                    <a:pt x="5" y="17"/>
                  </a:cubicBezTo>
                  <a:cubicBezTo>
                    <a:pt x="5" y="17"/>
                    <a:pt x="5" y="17"/>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7" y="15"/>
                    <a:pt x="7" y="15"/>
                    <a:pt x="7" y="15"/>
                  </a:cubicBezTo>
                  <a:cubicBezTo>
                    <a:pt x="7" y="15"/>
                    <a:pt x="7" y="15"/>
                    <a:pt x="7" y="15"/>
                  </a:cubicBezTo>
                  <a:cubicBezTo>
                    <a:pt x="7" y="15"/>
                    <a:pt x="7" y="15"/>
                    <a:pt x="7" y="15"/>
                  </a:cubicBezTo>
                  <a:cubicBezTo>
                    <a:pt x="7" y="15"/>
                    <a:pt x="8" y="15"/>
                    <a:pt x="8" y="15"/>
                  </a:cubicBezTo>
                  <a:cubicBezTo>
                    <a:pt x="8" y="15"/>
                    <a:pt x="8" y="15"/>
                    <a:pt x="8" y="15"/>
                  </a:cubicBezTo>
                  <a:cubicBezTo>
                    <a:pt x="8" y="15"/>
                    <a:pt x="8" y="15"/>
                    <a:pt x="8" y="15"/>
                  </a:cubicBezTo>
                  <a:cubicBezTo>
                    <a:pt x="8" y="15"/>
                    <a:pt x="8" y="15"/>
                    <a:pt x="8" y="15"/>
                  </a:cubicBezTo>
                  <a:cubicBezTo>
                    <a:pt x="8" y="15"/>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7"/>
                    <a:pt x="8" y="17"/>
                  </a:cubicBezTo>
                  <a:cubicBezTo>
                    <a:pt x="8" y="17"/>
                    <a:pt x="8" y="17"/>
                    <a:pt x="8" y="17"/>
                  </a:cubicBezTo>
                  <a:cubicBezTo>
                    <a:pt x="8" y="17"/>
                    <a:pt x="8" y="17"/>
                    <a:pt x="8" y="17"/>
                  </a:cubicBezTo>
                  <a:cubicBezTo>
                    <a:pt x="8" y="17"/>
                    <a:pt x="8" y="17"/>
                    <a:pt x="8" y="17"/>
                  </a:cubicBezTo>
                  <a:cubicBezTo>
                    <a:pt x="9" y="17"/>
                    <a:pt x="9" y="16"/>
                    <a:pt x="9" y="16"/>
                  </a:cubicBezTo>
                  <a:cubicBezTo>
                    <a:pt x="9" y="16"/>
                    <a:pt x="9" y="16"/>
                    <a:pt x="9" y="16"/>
                  </a:cubicBezTo>
                  <a:cubicBezTo>
                    <a:pt x="9" y="16"/>
                    <a:pt x="9" y="16"/>
                    <a:pt x="9" y="16"/>
                  </a:cubicBezTo>
                  <a:cubicBezTo>
                    <a:pt x="9" y="16"/>
                    <a:pt x="9" y="16"/>
                    <a:pt x="9" y="16"/>
                  </a:cubicBezTo>
                  <a:cubicBezTo>
                    <a:pt x="9" y="16"/>
                    <a:pt x="9" y="16"/>
                    <a:pt x="9" y="16"/>
                  </a:cubicBezTo>
                  <a:cubicBezTo>
                    <a:pt x="9" y="16"/>
                    <a:pt x="9" y="16"/>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1" y="13"/>
                    <a:pt x="11" y="13"/>
                  </a:cubicBezTo>
                  <a:cubicBezTo>
                    <a:pt x="11" y="13"/>
                    <a:pt x="11" y="13"/>
                    <a:pt x="11" y="13"/>
                  </a:cubicBezTo>
                  <a:cubicBezTo>
                    <a:pt x="11" y="13"/>
                    <a:pt x="11" y="13"/>
                    <a:pt x="11" y="13"/>
                  </a:cubicBezTo>
                  <a:cubicBezTo>
                    <a:pt x="11" y="13"/>
                    <a:pt x="11" y="13"/>
                    <a:pt x="11" y="13"/>
                  </a:cubicBezTo>
                  <a:cubicBezTo>
                    <a:pt x="12" y="13"/>
                    <a:pt x="12" y="13"/>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1"/>
                    <a:pt x="12" y="11"/>
                    <a:pt x="12" y="11"/>
                  </a:cubicBezTo>
                  <a:cubicBezTo>
                    <a:pt x="12" y="11"/>
                    <a:pt x="12" y="11"/>
                    <a:pt x="12" y="11"/>
                  </a:cubicBezTo>
                  <a:cubicBezTo>
                    <a:pt x="12" y="11"/>
                    <a:pt x="13" y="11"/>
                    <a:pt x="13" y="11"/>
                  </a:cubicBezTo>
                  <a:cubicBezTo>
                    <a:pt x="13" y="11"/>
                    <a:pt x="13" y="11"/>
                    <a:pt x="13" y="11"/>
                  </a:cubicBezTo>
                  <a:cubicBezTo>
                    <a:pt x="13" y="11"/>
                    <a:pt x="13" y="10"/>
                    <a:pt x="13" y="10"/>
                  </a:cubicBezTo>
                  <a:cubicBezTo>
                    <a:pt x="13" y="10"/>
                    <a:pt x="13" y="10"/>
                    <a:pt x="13" y="10"/>
                  </a:cubicBezTo>
                  <a:cubicBezTo>
                    <a:pt x="13"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5" y="10"/>
                    <a:pt x="15" y="10"/>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6" y="9"/>
                    <a:pt x="16" y="9"/>
                    <a:pt x="16" y="9"/>
                  </a:cubicBezTo>
                  <a:cubicBezTo>
                    <a:pt x="16" y="9"/>
                    <a:pt x="16" y="9"/>
                    <a:pt x="16" y="9"/>
                  </a:cubicBezTo>
                  <a:cubicBezTo>
                    <a:pt x="16" y="9"/>
                    <a:pt x="16" y="9"/>
                    <a:pt x="16" y="9"/>
                  </a:cubicBezTo>
                  <a:cubicBezTo>
                    <a:pt x="16" y="9"/>
                    <a:pt x="16" y="9"/>
                    <a:pt x="16" y="9"/>
                  </a:cubicBezTo>
                  <a:cubicBezTo>
                    <a:pt x="16" y="9"/>
                    <a:pt x="16" y="9"/>
                    <a:pt x="16" y="9"/>
                  </a:cubicBezTo>
                  <a:cubicBezTo>
                    <a:pt x="16" y="9"/>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7" y="8"/>
                    <a:pt x="17" y="8"/>
                    <a:pt x="17" y="8"/>
                  </a:cubicBezTo>
                  <a:cubicBezTo>
                    <a:pt x="17" y="8"/>
                    <a:pt x="17" y="8"/>
                    <a:pt x="17" y="8"/>
                  </a:cubicBezTo>
                  <a:cubicBezTo>
                    <a:pt x="17" y="8"/>
                    <a:pt x="17" y="8"/>
                    <a:pt x="17" y="8"/>
                  </a:cubicBezTo>
                  <a:cubicBezTo>
                    <a:pt x="17" y="8"/>
                    <a:pt x="17" y="8"/>
                    <a:pt x="17" y="8"/>
                  </a:cubicBezTo>
                  <a:cubicBezTo>
                    <a:pt x="17" y="7"/>
                    <a:pt x="17" y="7"/>
                    <a:pt x="17" y="7"/>
                  </a:cubicBezTo>
                  <a:cubicBezTo>
                    <a:pt x="16" y="7"/>
                    <a:pt x="16" y="7"/>
                    <a:pt x="16" y="7"/>
                  </a:cubicBezTo>
                  <a:cubicBezTo>
                    <a:pt x="16" y="7"/>
                    <a:pt x="16" y="7"/>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7"/>
                    <a:pt x="16" y="7"/>
                    <a:pt x="16" y="7"/>
                  </a:cubicBezTo>
                  <a:cubicBezTo>
                    <a:pt x="16" y="7"/>
                    <a:pt x="16" y="7"/>
                    <a:pt x="16" y="7"/>
                  </a:cubicBezTo>
                  <a:cubicBezTo>
                    <a:pt x="16" y="7"/>
                    <a:pt x="16" y="7"/>
                    <a:pt x="16" y="7"/>
                  </a:cubicBezTo>
                  <a:cubicBezTo>
                    <a:pt x="16" y="7"/>
                    <a:pt x="16" y="7"/>
                    <a:pt x="16" y="7"/>
                  </a:cubicBezTo>
                  <a:cubicBezTo>
                    <a:pt x="16" y="7"/>
                    <a:pt x="16" y="7"/>
                    <a:pt x="16" y="7"/>
                  </a:cubicBezTo>
                  <a:cubicBezTo>
                    <a:pt x="17" y="7"/>
                    <a:pt x="17" y="7"/>
                    <a:pt x="17" y="7"/>
                  </a:cubicBezTo>
                  <a:cubicBezTo>
                    <a:pt x="17" y="7"/>
                    <a:pt x="17" y="7"/>
                    <a:pt x="17" y="7"/>
                  </a:cubicBezTo>
                  <a:cubicBezTo>
                    <a:pt x="17" y="7"/>
                    <a:pt x="17" y="7"/>
                    <a:pt x="17" y="7"/>
                  </a:cubicBezTo>
                  <a:cubicBezTo>
                    <a:pt x="17" y="7"/>
                    <a:pt x="17" y="7"/>
                    <a:pt x="17" y="7"/>
                  </a:cubicBezTo>
                  <a:cubicBezTo>
                    <a:pt x="17" y="7"/>
                    <a:pt x="17" y="7"/>
                    <a:pt x="17"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6"/>
                    <a:pt x="19" y="6"/>
                  </a:cubicBezTo>
                  <a:cubicBezTo>
                    <a:pt x="19" y="6"/>
                    <a:pt x="19" y="6"/>
                    <a:pt x="19" y="6"/>
                  </a:cubicBezTo>
                  <a:cubicBezTo>
                    <a:pt x="19" y="6"/>
                    <a:pt x="19" y="6"/>
                    <a:pt x="19" y="6"/>
                  </a:cubicBezTo>
                  <a:cubicBezTo>
                    <a:pt x="19" y="6"/>
                    <a:pt x="19" y="6"/>
                    <a:pt x="19" y="6"/>
                  </a:cubicBezTo>
                  <a:cubicBezTo>
                    <a:pt x="19" y="6"/>
                    <a:pt x="19" y="6"/>
                    <a:pt x="19" y="6"/>
                  </a:cubicBezTo>
                  <a:cubicBezTo>
                    <a:pt x="19"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1" y="6"/>
                    <a:pt x="21" y="6"/>
                    <a:pt x="21" y="6"/>
                  </a:cubicBezTo>
                  <a:cubicBezTo>
                    <a:pt x="21" y="6"/>
                    <a:pt x="21" y="6"/>
                    <a:pt x="21" y="6"/>
                  </a:cubicBezTo>
                  <a:cubicBezTo>
                    <a:pt x="21" y="6"/>
                    <a:pt x="21" y="5"/>
                    <a:pt x="21" y="5"/>
                  </a:cubicBezTo>
                  <a:cubicBezTo>
                    <a:pt x="20" y="5"/>
                    <a:pt x="20" y="5"/>
                    <a:pt x="20" y="5"/>
                  </a:cubicBezTo>
                  <a:cubicBezTo>
                    <a:pt x="20" y="5"/>
                    <a:pt x="20" y="5"/>
                    <a:pt x="20" y="5"/>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9" y="4"/>
                    <a:pt x="19" y="4"/>
                    <a:pt x="19"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8" y="4"/>
                    <a:pt x="18" y="4"/>
                    <a:pt x="18" y="4"/>
                  </a:cubicBezTo>
                  <a:cubicBezTo>
                    <a:pt x="18" y="4"/>
                    <a:pt x="18" y="4"/>
                    <a:pt x="18" y="4"/>
                  </a:cubicBezTo>
                  <a:cubicBezTo>
                    <a:pt x="18" y="4"/>
                    <a:pt x="18" y="4"/>
                    <a:pt x="18" y="4"/>
                  </a:cubicBezTo>
                  <a:cubicBezTo>
                    <a:pt x="18" y="4"/>
                    <a:pt x="18" y="4"/>
                    <a:pt x="18"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5"/>
                    <a:pt x="17" y="5"/>
                    <a:pt x="17" y="5"/>
                  </a:cubicBezTo>
                  <a:cubicBezTo>
                    <a:pt x="17" y="5"/>
                    <a:pt x="17" y="5"/>
                    <a:pt x="17"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6"/>
                  </a:cubicBezTo>
                  <a:cubicBezTo>
                    <a:pt x="16" y="6"/>
                    <a:pt x="16" y="6"/>
                    <a:pt x="16" y="6"/>
                  </a:cubicBezTo>
                  <a:cubicBezTo>
                    <a:pt x="16"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6" y="5"/>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7" y="4"/>
                    <a:pt x="17" y="4"/>
                  </a:cubicBezTo>
                  <a:cubicBezTo>
                    <a:pt x="17" y="4"/>
                    <a:pt x="17" y="4"/>
                    <a:pt x="17" y="3"/>
                  </a:cubicBezTo>
                  <a:cubicBezTo>
                    <a:pt x="17" y="3"/>
                    <a:pt x="17" y="3"/>
                    <a:pt x="17" y="3"/>
                  </a:cubicBezTo>
                  <a:cubicBezTo>
                    <a:pt x="17" y="3"/>
                    <a:pt x="17" y="3"/>
                    <a:pt x="17" y="3"/>
                  </a:cubicBezTo>
                  <a:cubicBezTo>
                    <a:pt x="17" y="3"/>
                    <a:pt x="17" y="3"/>
                    <a:pt x="17" y="3"/>
                  </a:cubicBezTo>
                  <a:cubicBezTo>
                    <a:pt x="17"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2"/>
                  </a:cubicBezTo>
                  <a:cubicBezTo>
                    <a:pt x="18" y="2"/>
                    <a:pt x="18" y="2"/>
                    <a:pt x="18" y="2"/>
                  </a:cubicBezTo>
                  <a:cubicBezTo>
                    <a:pt x="20" y="2"/>
                    <a:pt x="22" y="1"/>
                    <a:pt x="24" y="1"/>
                  </a:cubicBezTo>
                  <a:cubicBezTo>
                    <a:pt x="24" y="1"/>
                    <a:pt x="24" y="1"/>
                    <a:pt x="24" y="1"/>
                  </a:cubicBezTo>
                  <a:cubicBezTo>
                    <a:pt x="24" y="1"/>
                    <a:pt x="24" y="1"/>
                    <a:pt x="24" y="1"/>
                  </a:cubicBezTo>
                  <a:cubicBezTo>
                    <a:pt x="24" y="1"/>
                    <a:pt x="24" y="1"/>
                    <a:pt x="24" y="1"/>
                  </a:cubicBezTo>
                  <a:cubicBezTo>
                    <a:pt x="24" y="1"/>
                    <a:pt x="24" y="1"/>
                    <a:pt x="24" y="1"/>
                  </a:cubicBezTo>
                  <a:cubicBezTo>
                    <a:pt x="24" y="1"/>
                    <a:pt x="24" y="2"/>
                    <a:pt x="24" y="2"/>
                  </a:cubicBezTo>
                  <a:cubicBezTo>
                    <a:pt x="24" y="2"/>
                    <a:pt x="24" y="2"/>
                    <a:pt x="24" y="2"/>
                  </a:cubicBezTo>
                  <a:cubicBezTo>
                    <a:pt x="24" y="2"/>
                    <a:pt x="24" y="2"/>
                    <a:pt x="24" y="2"/>
                  </a:cubicBezTo>
                  <a:cubicBezTo>
                    <a:pt x="24" y="2"/>
                    <a:pt x="24" y="2"/>
                    <a:pt x="24" y="2"/>
                  </a:cubicBezTo>
                  <a:cubicBezTo>
                    <a:pt x="24" y="2"/>
                    <a:pt x="24" y="2"/>
                    <a:pt x="24" y="2"/>
                  </a:cubicBezTo>
                  <a:cubicBezTo>
                    <a:pt x="24" y="2"/>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3"/>
                    <a:pt x="24" y="4"/>
                    <a:pt x="24" y="4"/>
                  </a:cubicBezTo>
                  <a:cubicBezTo>
                    <a:pt x="24" y="4"/>
                    <a:pt x="24" y="4"/>
                    <a:pt x="24" y="4"/>
                  </a:cubicBezTo>
                  <a:cubicBezTo>
                    <a:pt x="25" y="4"/>
                    <a:pt x="25" y="4"/>
                    <a:pt x="25" y="4"/>
                  </a:cubicBezTo>
                  <a:cubicBezTo>
                    <a:pt x="25" y="4"/>
                    <a:pt x="25" y="4"/>
                    <a:pt x="25" y="4"/>
                  </a:cubicBezTo>
                  <a:cubicBezTo>
                    <a:pt x="25" y="4"/>
                    <a:pt x="25" y="4"/>
                    <a:pt x="26" y="4"/>
                  </a:cubicBezTo>
                  <a:cubicBezTo>
                    <a:pt x="26" y="4"/>
                    <a:pt x="26" y="4"/>
                    <a:pt x="26" y="4"/>
                  </a:cubicBezTo>
                  <a:cubicBezTo>
                    <a:pt x="26" y="4"/>
                    <a:pt x="26" y="4"/>
                    <a:pt x="26" y="4"/>
                  </a:cubicBezTo>
                  <a:cubicBezTo>
                    <a:pt x="26" y="4"/>
                    <a:pt x="26" y="4"/>
                    <a:pt x="26" y="4"/>
                  </a:cubicBezTo>
                  <a:cubicBezTo>
                    <a:pt x="26" y="4"/>
                    <a:pt x="26" y="4"/>
                    <a:pt x="26" y="3"/>
                  </a:cubicBezTo>
                  <a:cubicBezTo>
                    <a:pt x="26" y="3"/>
                    <a:pt x="26" y="3"/>
                    <a:pt x="26" y="3"/>
                  </a:cubicBezTo>
                  <a:cubicBezTo>
                    <a:pt x="26" y="3"/>
                    <a:pt x="26" y="3"/>
                    <a:pt x="26" y="3"/>
                  </a:cubicBezTo>
                  <a:cubicBezTo>
                    <a:pt x="26" y="3"/>
                    <a:pt x="26" y="3"/>
                    <a:pt x="26" y="3"/>
                  </a:cubicBezTo>
                  <a:cubicBezTo>
                    <a:pt x="26" y="3"/>
                    <a:pt x="26" y="3"/>
                    <a:pt x="26" y="3"/>
                  </a:cubicBezTo>
                  <a:cubicBezTo>
                    <a:pt x="26" y="3"/>
                    <a:pt x="27" y="3"/>
                    <a:pt x="27" y="3"/>
                  </a:cubicBezTo>
                  <a:cubicBezTo>
                    <a:pt x="27" y="3"/>
                    <a:pt x="27" y="3"/>
                    <a:pt x="27" y="3"/>
                  </a:cubicBezTo>
                  <a:cubicBezTo>
                    <a:pt x="27" y="3"/>
                    <a:pt x="27" y="3"/>
                    <a:pt x="27" y="3"/>
                  </a:cubicBezTo>
                  <a:cubicBezTo>
                    <a:pt x="27" y="3"/>
                    <a:pt x="27" y="3"/>
                    <a:pt x="27" y="3"/>
                  </a:cubicBezTo>
                  <a:cubicBezTo>
                    <a:pt x="27" y="3"/>
                    <a:pt x="27" y="3"/>
                    <a:pt x="27" y="3"/>
                  </a:cubicBezTo>
                  <a:cubicBezTo>
                    <a:pt x="27" y="3"/>
                    <a:pt x="27" y="3"/>
                    <a:pt x="28" y="3"/>
                  </a:cubicBezTo>
                  <a:cubicBezTo>
                    <a:pt x="28" y="3"/>
                    <a:pt x="28" y="3"/>
                    <a:pt x="28" y="3"/>
                  </a:cubicBezTo>
                  <a:cubicBezTo>
                    <a:pt x="28" y="3"/>
                    <a:pt x="28" y="3"/>
                    <a:pt x="28" y="3"/>
                  </a:cubicBezTo>
                  <a:cubicBezTo>
                    <a:pt x="28" y="3"/>
                    <a:pt x="28" y="2"/>
                    <a:pt x="28" y="2"/>
                  </a:cubicBezTo>
                  <a:cubicBezTo>
                    <a:pt x="28" y="2"/>
                    <a:pt x="28" y="2"/>
                    <a:pt x="28"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1"/>
                    <a:pt x="29" y="1"/>
                    <a:pt x="29" y="1"/>
                  </a:cubicBezTo>
                  <a:cubicBezTo>
                    <a:pt x="29" y="1"/>
                    <a:pt x="29" y="1"/>
                    <a:pt x="29" y="1"/>
                  </a:cubicBezTo>
                  <a:cubicBezTo>
                    <a:pt x="29" y="1"/>
                    <a:pt x="29" y="1"/>
                    <a:pt x="29" y="1"/>
                  </a:cubicBezTo>
                  <a:cubicBezTo>
                    <a:pt x="30" y="1"/>
                    <a:pt x="30" y="1"/>
                    <a:pt x="30" y="0"/>
                  </a:cubicBezTo>
                  <a:cubicBezTo>
                    <a:pt x="30" y="0"/>
                    <a:pt x="30" y="0"/>
                    <a:pt x="30" y="0"/>
                  </a:cubicBezTo>
                  <a:cubicBezTo>
                    <a:pt x="33" y="1"/>
                    <a:pt x="37" y="1"/>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1" y="3"/>
                  </a:cubicBezTo>
                  <a:cubicBezTo>
                    <a:pt x="41" y="3"/>
                    <a:pt x="41" y="3"/>
                    <a:pt x="41" y="3"/>
                  </a:cubicBezTo>
                  <a:cubicBezTo>
                    <a:pt x="41" y="3"/>
                    <a:pt x="41" y="4"/>
                    <a:pt x="41" y="4"/>
                  </a:cubicBezTo>
                  <a:cubicBezTo>
                    <a:pt x="41" y="4"/>
                    <a:pt x="41" y="4"/>
                    <a:pt x="41" y="4"/>
                  </a:cubicBezTo>
                  <a:cubicBezTo>
                    <a:pt x="41" y="4"/>
                    <a:pt x="41" y="4"/>
                    <a:pt x="41" y="4"/>
                  </a:cubicBezTo>
                  <a:cubicBezTo>
                    <a:pt x="41" y="4"/>
                    <a:pt x="41" y="4"/>
                    <a:pt x="41" y="4"/>
                  </a:cubicBezTo>
                  <a:cubicBezTo>
                    <a:pt x="40" y="4"/>
                    <a:pt x="40" y="4"/>
                    <a:pt x="40" y="4"/>
                  </a:cubicBezTo>
                  <a:cubicBezTo>
                    <a:pt x="40" y="4"/>
                    <a:pt x="40" y="4"/>
                    <a:pt x="40" y="4"/>
                  </a:cubicBezTo>
                  <a:cubicBezTo>
                    <a:pt x="40" y="4"/>
                    <a:pt x="40" y="4"/>
                    <a:pt x="40" y="4"/>
                  </a:cubicBezTo>
                  <a:cubicBezTo>
                    <a:pt x="40" y="4"/>
                    <a:pt x="40"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0" y="5"/>
                    <a:pt x="40" y="5"/>
                    <a:pt x="40" y="5"/>
                  </a:cubicBezTo>
                  <a:cubicBezTo>
                    <a:pt x="40" y="5"/>
                    <a:pt x="40" y="5"/>
                    <a:pt x="40" y="5"/>
                  </a:cubicBezTo>
                  <a:cubicBezTo>
                    <a:pt x="40" y="5"/>
                    <a:pt x="40" y="5"/>
                    <a:pt x="40" y="5"/>
                  </a:cubicBezTo>
                  <a:cubicBezTo>
                    <a:pt x="40" y="5"/>
                    <a:pt x="40" y="5"/>
                    <a:pt x="40" y="6"/>
                  </a:cubicBezTo>
                  <a:cubicBezTo>
                    <a:pt x="40" y="6"/>
                    <a:pt x="40" y="6"/>
                    <a:pt x="40" y="6"/>
                  </a:cubicBezTo>
                  <a:cubicBezTo>
                    <a:pt x="40" y="6"/>
                    <a:pt x="40" y="6"/>
                    <a:pt x="40" y="6"/>
                  </a:cubicBezTo>
                  <a:cubicBezTo>
                    <a:pt x="40" y="6"/>
                    <a:pt x="40" y="6"/>
                    <a:pt x="40" y="6"/>
                  </a:cubicBezTo>
                  <a:cubicBezTo>
                    <a:pt x="40" y="6"/>
                    <a:pt x="40" y="6"/>
                    <a:pt x="40"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8" y="6"/>
                  </a:cubicBezTo>
                  <a:cubicBezTo>
                    <a:pt x="38" y="6"/>
                    <a:pt x="38" y="6"/>
                    <a:pt x="38" y="6"/>
                  </a:cubicBezTo>
                  <a:cubicBezTo>
                    <a:pt x="38" y="6"/>
                    <a:pt x="38" y="7"/>
                    <a:pt x="38" y="7"/>
                  </a:cubicBezTo>
                  <a:cubicBezTo>
                    <a:pt x="38" y="7"/>
                    <a:pt x="38" y="7"/>
                    <a:pt x="38" y="7"/>
                  </a:cubicBezTo>
                  <a:cubicBezTo>
                    <a:pt x="38" y="7"/>
                    <a:pt x="38" y="7"/>
                    <a:pt x="38" y="7"/>
                  </a:cubicBezTo>
                  <a:cubicBezTo>
                    <a:pt x="37" y="7"/>
                    <a:pt x="37" y="7"/>
                    <a:pt x="37" y="7"/>
                  </a:cubicBezTo>
                  <a:cubicBezTo>
                    <a:pt x="38" y="7"/>
                    <a:pt x="38" y="7"/>
                    <a:pt x="38" y="7"/>
                  </a:cubicBezTo>
                  <a:cubicBezTo>
                    <a:pt x="38" y="8"/>
                    <a:pt x="38" y="8"/>
                    <a:pt x="38" y="8"/>
                  </a:cubicBezTo>
                  <a:cubicBezTo>
                    <a:pt x="39" y="8"/>
                    <a:pt x="39" y="8"/>
                    <a:pt x="39" y="9"/>
                  </a:cubicBezTo>
                  <a:cubicBezTo>
                    <a:pt x="39" y="9"/>
                    <a:pt x="39"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1" y="10"/>
                    <a:pt x="41" y="10"/>
                    <a:pt x="41" y="10"/>
                  </a:cubicBezTo>
                  <a:cubicBezTo>
                    <a:pt x="41" y="10"/>
                    <a:pt x="41" y="10"/>
                    <a:pt x="41" y="10"/>
                  </a:cubicBezTo>
                  <a:cubicBezTo>
                    <a:pt x="41" y="10"/>
                    <a:pt x="41" y="10"/>
                    <a:pt x="41" y="10"/>
                  </a:cubicBezTo>
                  <a:cubicBezTo>
                    <a:pt x="41" y="10"/>
                    <a:pt x="41" y="10"/>
                    <a:pt x="41" y="9"/>
                  </a:cubicBezTo>
                  <a:cubicBezTo>
                    <a:pt x="41" y="9"/>
                    <a:pt x="41" y="9"/>
                    <a:pt x="41" y="9"/>
                  </a:cubicBezTo>
                  <a:cubicBezTo>
                    <a:pt x="41" y="9"/>
                    <a:pt x="41" y="9"/>
                    <a:pt x="41" y="9"/>
                  </a:cubicBezTo>
                  <a:cubicBezTo>
                    <a:pt x="41" y="9"/>
                    <a:pt x="42" y="9"/>
                    <a:pt x="42" y="9"/>
                  </a:cubicBezTo>
                  <a:cubicBezTo>
                    <a:pt x="42" y="9"/>
                    <a:pt x="42" y="9"/>
                    <a:pt x="42" y="9"/>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4" y="11"/>
                    <a:pt x="44" y="11"/>
                    <a:pt x="44" y="11"/>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5" y="12"/>
                    <a:pt x="45" y="12"/>
                    <a:pt x="45" y="12"/>
                  </a:cubicBezTo>
                  <a:cubicBezTo>
                    <a:pt x="45" y="12"/>
                    <a:pt x="45" y="12"/>
                    <a:pt x="45" y="12"/>
                  </a:cubicBezTo>
                  <a:cubicBezTo>
                    <a:pt x="45" y="12"/>
                    <a:pt x="45" y="12"/>
                    <a:pt x="45" y="12"/>
                  </a:cubicBezTo>
                  <a:cubicBezTo>
                    <a:pt x="45" y="12"/>
                    <a:pt x="45" y="12"/>
                    <a:pt x="45" y="11"/>
                  </a:cubicBezTo>
                  <a:cubicBezTo>
                    <a:pt x="45" y="11"/>
                    <a:pt x="45" y="11"/>
                    <a:pt x="45" y="11"/>
                  </a:cubicBezTo>
                  <a:cubicBezTo>
                    <a:pt x="45" y="11"/>
                    <a:pt x="45" y="11"/>
                    <a:pt x="45" y="11"/>
                  </a:cubicBezTo>
                  <a:cubicBezTo>
                    <a:pt x="45" y="10"/>
                    <a:pt x="45" y="10"/>
                    <a:pt x="45" y="10"/>
                  </a:cubicBezTo>
                  <a:cubicBezTo>
                    <a:pt x="45" y="10"/>
                    <a:pt x="45" y="10"/>
                    <a:pt x="45" y="10"/>
                  </a:cubicBezTo>
                  <a:cubicBezTo>
                    <a:pt x="45" y="10"/>
                    <a:pt x="45" y="10"/>
                    <a:pt x="45"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1"/>
                    <a:pt x="45" y="11"/>
                    <a:pt x="45" y="11"/>
                  </a:cubicBezTo>
                  <a:cubicBezTo>
                    <a:pt x="45" y="11"/>
                    <a:pt x="45" y="11"/>
                    <a:pt x="45" y="11"/>
                  </a:cubicBezTo>
                  <a:cubicBezTo>
                    <a:pt x="45" y="11"/>
                    <a:pt x="45"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0"/>
                    <a:pt x="47" y="10"/>
                    <a:pt x="47" y="10"/>
                  </a:cubicBezTo>
                  <a:cubicBezTo>
                    <a:pt x="47" y="10"/>
                    <a:pt x="46" y="9"/>
                    <a:pt x="46" y="9"/>
                  </a:cubicBezTo>
                  <a:cubicBezTo>
                    <a:pt x="46" y="9"/>
                    <a:pt x="46" y="9"/>
                    <a:pt x="46" y="9"/>
                  </a:cubicBezTo>
                  <a:cubicBezTo>
                    <a:pt x="46" y="9"/>
                    <a:pt x="46" y="9"/>
                    <a:pt x="46" y="9"/>
                  </a:cubicBezTo>
                  <a:cubicBezTo>
                    <a:pt x="46" y="9"/>
                    <a:pt x="46" y="9"/>
                    <a:pt x="46" y="9"/>
                  </a:cubicBezTo>
                  <a:cubicBezTo>
                    <a:pt x="46" y="8"/>
                    <a:pt x="46" y="8"/>
                    <a:pt x="46" y="8"/>
                  </a:cubicBezTo>
                  <a:cubicBezTo>
                    <a:pt x="46" y="8"/>
                    <a:pt x="46" y="8"/>
                    <a:pt x="46" y="8"/>
                  </a:cubicBezTo>
                  <a:cubicBezTo>
                    <a:pt x="46" y="8"/>
                    <a:pt x="46" y="8"/>
                    <a:pt x="46" y="8"/>
                  </a:cubicBezTo>
                  <a:cubicBezTo>
                    <a:pt x="46" y="8"/>
                    <a:pt x="46" y="8"/>
                    <a:pt x="47" y="8"/>
                  </a:cubicBezTo>
                  <a:cubicBezTo>
                    <a:pt x="47" y="8"/>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8" y="9"/>
                  </a:cubicBezTo>
                  <a:cubicBezTo>
                    <a:pt x="48" y="9"/>
                    <a:pt x="48" y="9"/>
                    <a:pt x="48" y="9"/>
                  </a:cubicBezTo>
                  <a:cubicBezTo>
                    <a:pt x="48" y="9"/>
                    <a:pt x="48" y="9"/>
                    <a:pt x="48" y="10"/>
                  </a:cubicBezTo>
                  <a:cubicBezTo>
                    <a:pt x="48" y="10"/>
                    <a:pt x="48" y="10"/>
                    <a:pt x="48" y="10"/>
                  </a:cubicBezTo>
                  <a:cubicBezTo>
                    <a:pt x="48" y="10"/>
                    <a:pt x="48" y="10"/>
                    <a:pt x="48"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1"/>
                    <a:pt x="47" y="11"/>
                  </a:cubicBezTo>
                  <a:cubicBezTo>
                    <a:pt x="47" y="11"/>
                    <a:pt x="47" y="11"/>
                    <a:pt x="47" y="11"/>
                  </a:cubicBezTo>
                  <a:cubicBezTo>
                    <a:pt x="47" y="11"/>
                    <a:pt x="47" y="11"/>
                    <a:pt x="47" y="11"/>
                  </a:cubicBezTo>
                  <a:cubicBezTo>
                    <a:pt x="48" y="11"/>
                    <a:pt x="48" y="11"/>
                    <a:pt x="48" y="11"/>
                  </a:cubicBezTo>
                  <a:cubicBezTo>
                    <a:pt x="48" y="11"/>
                    <a:pt x="48" y="11"/>
                    <a:pt x="48" y="11"/>
                  </a:cubicBezTo>
                  <a:cubicBezTo>
                    <a:pt x="48" y="11"/>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50" y="12"/>
                    <a:pt x="50" y="12"/>
                  </a:cubicBezTo>
                  <a:cubicBezTo>
                    <a:pt x="50" y="12"/>
                    <a:pt x="50" y="12"/>
                    <a:pt x="50" y="12"/>
                  </a:cubicBezTo>
                  <a:cubicBezTo>
                    <a:pt x="50" y="12"/>
                    <a:pt x="50" y="12"/>
                    <a:pt x="50" y="12"/>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8" y="14"/>
                    <a:pt x="48" y="14"/>
                  </a:cubicBezTo>
                  <a:cubicBezTo>
                    <a:pt x="48" y="14"/>
                    <a:pt x="48" y="14"/>
                    <a:pt x="48" y="14"/>
                  </a:cubicBezTo>
                  <a:cubicBezTo>
                    <a:pt x="48" y="14"/>
                    <a:pt x="48" y="14"/>
                    <a:pt x="48" y="14"/>
                  </a:cubicBezTo>
                  <a:cubicBezTo>
                    <a:pt x="48" y="14"/>
                    <a:pt x="48" y="14"/>
                    <a:pt x="48" y="14"/>
                  </a:cubicBezTo>
                  <a:cubicBezTo>
                    <a:pt x="48" y="14"/>
                    <a:pt x="48" y="14"/>
                    <a:pt x="48" y="13"/>
                  </a:cubicBezTo>
                  <a:cubicBezTo>
                    <a:pt x="48" y="13"/>
                    <a:pt x="48" y="13"/>
                    <a:pt x="48" y="13"/>
                  </a:cubicBezTo>
                  <a:cubicBezTo>
                    <a:pt x="48" y="13"/>
                    <a:pt x="48" y="13"/>
                    <a:pt x="48" y="13"/>
                  </a:cubicBezTo>
                  <a:cubicBezTo>
                    <a:pt x="48" y="14"/>
                    <a:pt x="48" y="14"/>
                    <a:pt x="48" y="14"/>
                  </a:cubicBezTo>
                  <a:cubicBezTo>
                    <a:pt x="48" y="14"/>
                    <a:pt x="48"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3"/>
                    <a:pt x="46" y="13"/>
                    <a:pt x="46" y="13"/>
                  </a:cubicBezTo>
                  <a:cubicBezTo>
                    <a:pt x="46" y="13"/>
                    <a:pt x="46" y="13"/>
                    <a:pt x="46" y="13"/>
                  </a:cubicBezTo>
                  <a:cubicBezTo>
                    <a:pt x="46" y="13"/>
                    <a:pt x="46" y="13"/>
                    <a:pt x="46" y="13"/>
                  </a:cubicBezTo>
                  <a:cubicBezTo>
                    <a:pt x="46" y="13"/>
                    <a:pt x="46" y="13"/>
                    <a:pt x="46"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3" y="12"/>
                    <a:pt x="43" y="12"/>
                  </a:cubicBezTo>
                  <a:cubicBezTo>
                    <a:pt x="43" y="12"/>
                    <a:pt x="43" y="12"/>
                    <a:pt x="43" y="12"/>
                  </a:cubicBezTo>
                  <a:cubicBezTo>
                    <a:pt x="43" y="12"/>
                    <a:pt x="43" y="12"/>
                    <a:pt x="43" y="11"/>
                  </a:cubicBezTo>
                  <a:cubicBezTo>
                    <a:pt x="43" y="11"/>
                    <a:pt x="43" y="11"/>
                    <a:pt x="43" y="11"/>
                  </a:cubicBezTo>
                  <a:cubicBezTo>
                    <a:pt x="43" y="11"/>
                    <a:pt x="43" y="11"/>
                    <a:pt x="43" y="11"/>
                  </a:cubicBezTo>
                  <a:cubicBezTo>
                    <a:pt x="43" y="11"/>
                    <a:pt x="43" y="11"/>
                    <a:pt x="43" y="12"/>
                  </a:cubicBezTo>
                  <a:cubicBezTo>
                    <a:pt x="42" y="12"/>
                    <a:pt x="42" y="12"/>
                    <a:pt x="42" y="12"/>
                  </a:cubicBezTo>
                  <a:cubicBezTo>
                    <a:pt x="42" y="12"/>
                    <a:pt x="42" y="12"/>
                    <a:pt x="42" y="12"/>
                  </a:cubicBezTo>
                  <a:cubicBezTo>
                    <a:pt x="42" y="12"/>
                    <a:pt x="42" y="12"/>
                    <a:pt x="42" y="12"/>
                  </a:cubicBezTo>
                  <a:cubicBezTo>
                    <a:pt x="42" y="12"/>
                    <a:pt x="42" y="12"/>
                    <a:pt x="42" y="12"/>
                  </a:cubicBezTo>
                  <a:cubicBezTo>
                    <a:pt x="41" y="12"/>
                    <a:pt x="41" y="12"/>
                    <a:pt x="41" y="12"/>
                  </a:cubicBezTo>
                  <a:cubicBezTo>
                    <a:pt x="41" y="12"/>
                    <a:pt x="41" y="12"/>
                    <a:pt x="41" y="12"/>
                  </a:cubicBezTo>
                  <a:cubicBezTo>
                    <a:pt x="41" y="12"/>
                    <a:pt x="41"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8" y="12"/>
                    <a:pt x="38" y="12"/>
                  </a:cubicBezTo>
                  <a:cubicBezTo>
                    <a:pt x="38" y="12"/>
                    <a:pt x="38" y="12"/>
                    <a:pt x="38" y="12"/>
                  </a:cubicBezTo>
                  <a:cubicBezTo>
                    <a:pt x="38" y="12"/>
                    <a:pt x="38" y="12"/>
                    <a:pt x="38" y="13"/>
                  </a:cubicBezTo>
                  <a:cubicBezTo>
                    <a:pt x="38" y="13"/>
                    <a:pt x="38" y="13"/>
                    <a:pt x="38" y="13"/>
                  </a:cubicBezTo>
                  <a:cubicBezTo>
                    <a:pt x="38" y="13"/>
                    <a:pt x="38" y="13"/>
                    <a:pt x="38" y="13"/>
                  </a:cubicBezTo>
                  <a:cubicBezTo>
                    <a:pt x="38" y="13"/>
                    <a:pt x="38"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4"/>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7" y="15"/>
                    <a:pt x="37" y="15"/>
                    <a:pt x="37" y="15"/>
                  </a:cubicBezTo>
                  <a:cubicBezTo>
                    <a:pt x="37" y="15"/>
                    <a:pt x="37"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5" y="15"/>
                  </a:cubicBezTo>
                  <a:cubicBezTo>
                    <a:pt x="35" y="15"/>
                    <a:pt x="35" y="15"/>
                    <a:pt x="35" y="15"/>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7"/>
                    <a:pt x="35" y="17"/>
                    <a:pt x="35" y="17"/>
                  </a:cubicBezTo>
                  <a:cubicBezTo>
                    <a:pt x="35" y="17"/>
                    <a:pt x="35" y="17"/>
                    <a:pt x="35" y="17"/>
                  </a:cubicBezTo>
                  <a:cubicBezTo>
                    <a:pt x="35" y="17"/>
                    <a:pt x="35" y="17"/>
                    <a:pt x="35" y="17"/>
                  </a:cubicBezTo>
                  <a:cubicBezTo>
                    <a:pt x="34" y="17"/>
                    <a:pt x="34" y="17"/>
                    <a:pt x="34" y="17"/>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5" y="20"/>
                  </a:cubicBezTo>
                  <a:cubicBezTo>
                    <a:pt x="35" y="20"/>
                    <a:pt x="35" y="20"/>
                    <a:pt x="35" y="20"/>
                  </a:cubicBezTo>
                  <a:cubicBezTo>
                    <a:pt x="35" y="20"/>
                    <a:pt x="35" y="20"/>
                    <a:pt x="35" y="20"/>
                  </a:cubicBezTo>
                  <a:cubicBezTo>
                    <a:pt x="35" y="20"/>
                    <a:pt x="35" y="20"/>
                    <a:pt x="35" y="20"/>
                  </a:cubicBezTo>
                  <a:cubicBezTo>
                    <a:pt x="35" y="21"/>
                    <a:pt x="35" y="21"/>
                    <a:pt x="35" y="21"/>
                  </a:cubicBezTo>
                  <a:cubicBezTo>
                    <a:pt x="35" y="21"/>
                    <a:pt x="34" y="21"/>
                    <a:pt x="34" y="21"/>
                  </a:cubicBezTo>
                  <a:cubicBezTo>
                    <a:pt x="34" y="21"/>
                    <a:pt x="34" y="21"/>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5" y="22"/>
                  </a:cubicBezTo>
                  <a:cubicBezTo>
                    <a:pt x="35" y="22"/>
                    <a:pt x="35" y="22"/>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6" y="23"/>
                    <a:pt x="36" y="24"/>
                  </a:cubicBezTo>
                  <a:cubicBezTo>
                    <a:pt x="36" y="24"/>
                    <a:pt x="36" y="24"/>
                    <a:pt x="36" y="24"/>
                  </a:cubicBezTo>
                  <a:cubicBezTo>
                    <a:pt x="36" y="24"/>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7" y="25"/>
                    <a:pt x="37" y="25"/>
                    <a:pt x="37" y="25"/>
                  </a:cubicBezTo>
                  <a:cubicBezTo>
                    <a:pt x="37" y="25"/>
                    <a:pt x="37" y="25"/>
                    <a:pt x="37" y="25"/>
                  </a:cubicBezTo>
                  <a:cubicBezTo>
                    <a:pt x="37" y="25"/>
                    <a:pt x="37" y="26"/>
                    <a:pt x="37" y="26"/>
                  </a:cubicBezTo>
                  <a:cubicBezTo>
                    <a:pt x="37" y="26"/>
                    <a:pt x="37"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6"/>
                    <a:pt x="42" y="26"/>
                    <a:pt x="43" y="26"/>
                  </a:cubicBezTo>
                  <a:cubicBezTo>
                    <a:pt x="43" y="26"/>
                    <a:pt x="43" y="26"/>
                    <a:pt x="43" y="26"/>
                  </a:cubicBezTo>
                  <a:cubicBezTo>
                    <a:pt x="43" y="26"/>
                    <a:pt x="43" y="26"/>
                    <a:pt x="43" y="26"/>
                  </a:cubicBezTo>
                  <a:cubicBezTo>
                    <a:pt x="43" y="26"/>
                    <a:pt x="43" y="26"/>
                    <a:pt x="43" y="26"/>
                  </a:cubicBezTo>
                  <a:cubicBezTo>
                    <a:pt x="43" y="26"/>
                    <a:pt x="43" y="26"/>
                    <a:pt x="43" y="26"/>
                  </a:cubicBezTo>
                  <a:cubicBezTo>
                    <a:pt x="44" y="26"/>
                    <a:pt x="44" y="26"/>
                    <a:pt x="44" y="26"/>
                  </a:cubicBezTo>
                  <a:cubicBezTo>
                    <a:pt x="44" y="26"/>
                    <a:pt x="44" y="26"/>
                    <a:pt x="44" y="26"/>
                  </a:cubicBezTo>
                  <a:cubicBezTo>
                    <a:pt x="44" y="26"/>
                    <a:pt x="44" y="26"/>
                    <a:pt x="44" y="26"/>
                  </a:cubicBezTo>
                  <a:cubicBezTo>
                    <a:pt x="45" y="26"/>
                    <a:pt x="45" y="26"/>
                    <a:pt x="45" y="26"/>
                  </a:cubicBezTo>
                  <a:cubicBezTo>
                    <a:pt x="45" y="26"/>
                    <a:pt x="45" y="26"/>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6" y="27"/>
                    <a:pt x="46" y="27"/>
                    <a:pt x="46" y="27"/>
                  </a:cubicBezTo>
                  <a:cubicBezTo>
                    <a:pt x="46" y="27"/>
                    <a:pt x="46" y="27"/>
                    <a:pt x="46" y="27"/>
                  </a:cubicBezTo>
                  <a:cubicBezTo>
                    <a:pt x="46" y="27"/>
                    <a:pt x="46" y="27"/>
                    <a:pt x="46" y="27"/>
                  </a:cubicBezTo>
                  <a:cubicBezTo>
                    <a:pt x="46" y="27"/>
                    <a:pt x="47" y="28"/>
                    <a:pt x="47" y="28"/>
                  </a:cubicBezTo>
                  <a:cubicBezTo>
                    <a:pt x="47" y="28"/>
                    <a:pt x="46" y="28"/>
                    <a:pt x="46" y="28"/>
                  </a:cubicBezTo>
                  <a:cubicBezTo>
                    <a:pt x="46" y="28"/>
                    <a:pt x="46" y="28"/>
                    <a:pt x="46" y="28"/>
                  </a:cubicBezTo>
                  <a:cubicBezTo>
                    <a:pt x="46" y="28"/>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30"/>
                    <a:pt x="46" y="30"/>
                  </a:cubicBezTo>
                  <a:cubicBezTo>
                    <a:pt x="46" y="30"/>
                    <a:pt x="46" y="30"/>
                    <a:pt x="46" y="30"/>
                  </a:cubicBezTo>
                  <a:cubicBezTo>
                    <a:pt x="46" y="30"/>
                    <a:pt x="46" y="30"/>
                    <a:pt x="46" y="30"/>
                  </a:cubicBezTo>
                  <a:cubicBezTo>
                    <a:pt x="46" y="30"/>
                    <a:pt x="47" y="30"/>
                    <a:pt x="47" y="30"/>
                  </a:cubicBezTo>
                  <a:cubicBezTo>
                    <a:pt x="47" y="30"/>
                    <a:pt x="47" y="30"/>
                    <a:pt x="47" y="30"/>
                  </a:cubicBezTo>
                  <a:cubicBezTo>
                    <a:pt x="47" y="30"/>
                    <a:pt x="47" y="30"/>
                    <a:pt x="47" y="30"/>
                  </a:cubicBezTo>
                  <a:cubicBezTo>
                    <a:pt x="47" y="30"/>
                    <a:pt x="47" y="31"/>
                    <a:pt x="47" y="31"/>
                  </a:cubicBezTo>
                  <a:cubicBezTo>
                    <a:pt x="47" y="31"/>
                    <a:pt x="47" y="31"/>
                    <a:pt x="47" y="31"/>
                  </a:cubicBezTo>
                  <a:cubicBezTo>
                    <a:pt x="47" y="31"/>
                    <a:pt x="47" y="31"/>
                    <a:pt x="47" y="31"/>
                  </a:cubicBezTo>
                  <a:cubicBezTo>
                    <a:pt x="47" y="31"/>
                    <a:pt x="47" y="31"/>
                    <a:pt x="47" y="31"/>
                  </a:cubicBezTo>
                  <a:cubicBezTo>
                    <a:pt x="47" y="31"/>
                    <a:pt x="47" y="31"/>
                    <a:pt x="47" y="31"/>
                  </a:cubicBezTo>
                  <a:cubicBezTo>
                    <a:pt x="47" y="32"/>
                    <a:pt x="47"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3"/>
                    <a:pt x="48" y="33"/>
                    <a:pt x="48" y="33"/>
                  </a:cubicBezTo>
                  <a:cubicBezTo>
                    <a:pt x="48" y="33"/>
                    <a:pt x="48" y="33"/>
                    <a:pt x="48" y="33"/>
                  </a:cubicBezTo>
                  <a:cubicBezTo>
                    <a:pt x="48" y="33"/>
                    <a:pt x="48" y="34"/>
                    <a:pt x="48" y="34"/>
                  </a:cubicBezTo>
                  <a:cubicBezTo>
                    <a:pt x="48" y="34"/>
                    <a:pt x="48" y="34"/>
                    <a:pt x="48" y="34"/>
                  </a:cubicBezTo>
                  <a:cubicBezTo>
                    <a:pt x="48" y="34"/>
                    <a:pt x="48" y="34"/>
                    <a:pt x="48" y="34"/>
                  </a:cubicBezTo>
                  <a:cubicBezTo>
                    <a:pt x="48" y="34"/>
                    <a:pt x="48" y="34"/>
                    <a:pt x="48" y="34"/>
                  </a:cubicBezTo>
                  <a:cubicBezTo>
                    <a:pt x="48" y="34"/>
                    <a:pt x="48" y="34"/>
                    <a:pt x="48" y="34"/>
                  </a:cubicBezTo>
                  <a:cubicBezTo>
                    <a:pt x="48" y="34"/>
                    <a:pt x="48" y="35"/>
                    <a:pt x="48" y="35"/>
                  </a:cubicBezTo>
                  <a:cubicBezTo>
                    <a:pt x="48" y="35"/>
                    <a:pt x="48" y="35"/>
                    <a:pt x="48" y="35"/>
                  </a:cubicBezTo>
                  <a:cubicBezTo>
                    <a:pt x="48" y="35"/>
                    <a:pt x="48" y="35"/>
                    <a:pt x="48" y="35"/>
                  </a:cubicBezTo>
                  <a:cubicBezTo>
                    <a:pt x="48" y="35"/>
                    <a:pt x="48" y="35"/>
                    <a:pt x="48" y="35"/>
                  </a:cubicBezTo>
                  <a:cubicBezTo>
                    <a:pt x="48" y="35"/>
                    <a:pt x="48" y="35"/>
                    <a:pt x="48" y="35"/>
                  </a:cubicBezTo>
                  <a:cubicBezTo>
                    <a:pt x="47" y="35"/>
                    <a:pt x="47" y="35"/>
                    <a:pt x="47" y="35"/>
                  </a:cubicBezTo>
                  <a:cubicBezTo>
                    <a:pt x="47" y="35"/>
                    <a:pt x="47" y="35"/>
                    <a:pt x="47" y="36"/>
                  </a:cubicBezTo>
                  <a:cubicBezTo>
                    <a:pt x="47" y="36"/>
                    <a:pt x="47" y="36"/>
                    <a:pt x="47" y="36"/>
                  </a:cubicBezTo>
                  <a:cubicBezTo>
                    <a:pt x="47" y="36"/>
                    <a:pt x="47" y="36"/>
                    <a:pt x="47" y="36"/>
                  </a:cubicBezTo>
                  <a:cubicBezTo>
                    <a:pt x="47" y="36"/>
                    <a:pt x="47" y="36"/>
                    <a:pt x="47" y="36"/>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6" y="37"/>
                    <a:pt x="46" y="37"/>
                    <a:pt x="46" y="37"/>
                  </a:cubicBezTo>
                  <a:cubicBezTo>
                    <a:pt x="46" y="37"/>
                    <a:pt x="46" y="37"/>
                    <a:pt x="46" y="37"/>
                  </a:cubicBezTo>
                  <a:cubicBezTo>
                    <a:pt x="46" y="37"/>
                    <a:pt x="46" y="37"/>
                    <a:pt x="46" y="37"/>
                  </a:cubicBezTo>
                  <a:cubicBezTo>
                    <a:pt x="46" y="37"/>
                    <a:pt x="46" y="37"/>
                    <a:pt x="46" y="37"/>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1"/>
                    <a:pt x="47" y="41"/>
                  </a:cubicBezTo>
                  <a:cubicBezTo>
                    <a:pt x="47" y="41"/>
                    <a:pt x="47" y="41"/>
                    <a:pt x="47" y="41"/>
                  </a:cubicBezTo>
                  <a:cubicBezTo>
                    <a:pt x="47" y="41"/>
                    <a:pt x="47" y="41"/>
                    <a:pt x="47" y="41"/>
                  </a:cubicBezTo>
                  <a:cubicBezTo>
                    <a:pt x="46" y="41"/>
                    <a:pt x="46" y="41"/>
                    <a:pt x="46" y="41"/>
                  </a:cubicBezTo>
                  <a:cubicBezTo>
                    <a:pt x="46" y="43"/>
                    <a:pt x="46" y="43"/>
                    <a:pt x="46" y="43"/>
                  </a:cubicBezTo>
                  <a:cubicBezTo>
                    <a:pt x="47" y="43"/>
                    <a:pt x="47" y="43"/>
                    <a:pt x="47" y="43"/>
                  </a:cubicBezTo>
                  <a:cubicBezTo>
                    <a:pt x="47" y="43"/>
                    <a:pt x="47" y="43"/>
                    <a:pt x="47" y="44"/>
                  </a:cubicBezTo>
                  <a:cubicBezTo>
                    <a:pt x="47" y="44"/>
                    <a:pt x="47" y="44"/>
                    <a:pt x="47" y="44"/>
                  </a:cubicBezTo>
                  <a:cubicBezTo>
                    <a:pt x="47" y="44"/>
                    <a:pt x="47" y="44"/>
                    <a:pt x="47" y="44"/>
                  </a:cubicBezTo>
                  <a:cubicBezTo>
                    <a:pt x="47" y="44"/>
                    <a:pt x="47" y="45"/>
                    <a:pt x="47" y="45"/>
                  </a:cubicBezTo>
                  <a:cubicBezTo>
                    <a:pt x="47" y="45"/>
                    <a:pt x="47" y="45"/>
                    <a:pt x="46" y="45"/>
                  </a:cubicBezTo>
                  <a:cubicBezTo>
                    <a:pt x="46" y="45"/>
                    <a:pt x="46" y="45"/>
                    <a:pt x="46" y="45"/>
                  </a:cubicBezTo>
                  <a:cubicBezTo>
                    <a:pt x="46" y="45"/>
                    <a:pt x="46" y="45"/>
                    <a:pt x="46" y="45"/>
                  </a:cubicBezTo>
                  <a:cubicBezTo>
                    <a:pt x="46" y="45"/>
                    <a:pt x="46" y="45"/>
                    <a:pt x="46" y="45"/>
                  </a:cubicBezTo>
                  <a:cubicBezTo>
                    <a:pt x="46" y="45"/>
                    <a:pt x="46" y="45"/>
                    <a:pt x="46" y="46"/>
                  </a:cubicBezTo>
                  <a:cubicBezTo>
                    <a:pt x="46" y="46"/>
                    <a:pt x="46" y="46"/>
                    <a:pt x="46" y="46"/>
                  </a:cubicBezTo>
                  <a:cubicBezTo>
                    <a:pt x="46" y="46"/>
                    <a:pt x="46" y="46"/>
                    <a:pt x="46" y="46"/>
                  </a:cubicBezTo>
                  <a:cubicBezTo>
                    <a:pt x="46" y="46"/>
                    <a:pt x="47" y="46"/>
                    <a:pt x="47" y="46"/>
                  </a:cubicBezTo>
                  <a:cubicBezTo>
                    <a:pt x="47" y="46"/>
                    <a:pt x="47" y="46"/>
                    <a:pt x="47" y="46"/>
                  </a:cubicBezTo>
                  <a:cubicBezTo>
                    <a:pt x="47" y="46"/>
                    <a:pt x="47" y="46"/>
                    <a:pt x="47" y="46"/>
                  </a:cubicBezTo>
                  <a:cubicBezTo>
                    <a:pt x="47" y="46"/>
                    <a:pt x="48" y="46"/>
                    <a:pt x="48" y="46"/>
                  </a:cubicBezTo>
                  <a:cubicBezTo>
                    <a:pt x="48" y="46"/>
                    <a:pt x="48" y="46"/>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50" y="45"/>
                  </a:cubicBezTo>
                  <a:cubicBezTo>
                    <a:pt x="50" y="45"/>
                    <a:pt x="50" y="45"/>
                    <a:pt x="50" y="45"/>
                  </a:cubicBezTo>
                  <a:cubicBezTo>
                    <a:pt x="50" y="45"/>
                    <a:pt x="50" y="45"/>
                    <a:pt x="50" y="45"/>
                  </a:cubicBezTo>
                  <a:cubicBezTo>
                    <a:pt x="50" y="44"/>
                    <a:pt x="50" y="44"/>
                    <a:pt x="50" y="44"/>
                  </a:cubicBezTo>
                  <a:cubicBezTo>
                    <a:pt x="50" y="44"/>
                    <a:pt x="50" y="44"/>
                    <a:pt x="51" y="44"/>
                  </a:cubicBezTo>
                  <a:cubicBezTo>
                    <a:pt x="51" y="44"/>
                    <a:pt x="51" y="44"/>
                    <a:pt x="51" y="44"/>
                  </a:cubicBezTo>
                  <a:cubicBezTo>
                    <a:pt x="51" y="44"/>
                    <a:pt x="51" y="44"/>
                    <a:pt x="51" y="44"/>
                  </a:cubicBezTo>
                  <a:cubicBezTo>
                    <a:pt x="51" y="44"/>
                    <a:pt x="51" y="44"/>
                    <a:pt x="51" y="44"/>
                  </a:cubicBezTo>
                  <a:cubicBezTo>
                    <a:pt x="51" y="44"/>
                    <a:pt x="51" y="44"/>
                    <a:pt x="51" y="44"/>
                  </a:cubicBezTo>
                  <a:cubicBezTo>
                    <a:pt x="52" y="44"/>
                    <a:pt x="52" y="43"/>
                    <a:pt x="52" y="43"/>
                  </a:cubicBezTo>
                  <a:cubicBezTo>
                    <a:pt x="52" y="43"/>
                    <a:pt x="52" y="43"/>
                    <a:pt x="52" y="43"/>
                  </a:cubicBezTo>
                  <a:cubicBezTo>
                    <a:pt x="52" y="43"/>
                    <a:pt x="52" y="43"/>
                    <a:pt x="52" y="43"/>
                  </a:cubicBezTo>
                  <a:cubicBezTo>
                    <a:pt x="52" y="43"/>
                    <a:pt x="52" y="43"/>
                    <a:pt x="52" y="43"/>
                  </a:cubicBezTo>
                  <a:cubicBezTo>
                    <a:pt x="52" y="42"/>
                    <a:pt x="52" y="42"/>
                    <a:pt x="52" y="42"/>
                  </a:cubicBezTo>
                  <a:cubicBezTo>
                    <a:pt x="52" y="42"/>
                    <a:pt x="51" y="42"/>
                    <a:pt x="51" y="42"/>
                  </a:cubicBezTo>
                  <a:cubicBezTo>
                    <a:pt x="51" y="42"/>
                    <a:pt x="51"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3" y="41"/>
                    <a:pt x="53" y="41"/>
                  </a:cubicBezTo>
                  <a:cubicBezTo>
                    <a:pt x="53" y="41"/>
                    <a:pt x="53" y="40"/>
                    <a:pt x="53" y="40"/>
                  </a:cubicBezTo>
                  <a:cubicBezTo>
                    <a:pt x="53" y="40"/>
                    <a:pt x="53" y="40"/>
                    <a:pt x="53" y="40"/>
                  </a:cubicBezTo>
                  <a:cubicBezTo>
                    <a:pt x="53" y="40"/>
                    <a:pt x="53" y="40"/>
                    <a:pt x="53" y="40"/>
                  </a:cubicBezTo>
                  <a:cubicBezTo>
                    <a:pt x="53" y="40"/>
                    <a:pt x="53" y="40"/>
                    <a:pt x="53" y="40"/>
                  </a:cubicBezTo>
                  <a:cubicBezTo>
                    <a:pt x="53" y="40"/>
                    <a:pt x="53" y="40"/>
                    <a:pt x="53" y="40"/>
                  </a:cubicBezTo>
                  <a:cubicBezTo>
                    <a:pt x="53" y="39"/>
                    <a:pt x="53" y="39"/>
                    <a:pt x="53" y="39"/>
                  </a:cubicBezTo>
                  <a:cubicBezTo>
                    <a:pt x="53" y="39"/>
                    <a:pt x="53" y="39"/>
                    <a:pt x="53" y="39"/>
                  </a:cubicBezTo>
                  <a:cubicBezTo>
                    <a:pt x="53" y="39"/>
                    <a:pt x="53" y="39"/>
                    <a:pt x="53" y="39"/>
                  </a:cubicBezTo>
                  <a:cubicBezTo>
                    <a:pt x="53" y="39"/>
                    <a:pt x="53" y="39"/>
                    <a:pt x="53" y="39"/>
                  </a:cubicBezTo>
                  <a:cubicBezTo>
                    <a:pt x="53" y="39"/>
                    <a:pt x="54" y="39"/>
                    <a:pt x="54" y="39"/>
                  </a:cubicBezTo>
                  <a:cubicBezTo>
                    <a:pt x="54" y="39"/>
                    <a:pt x="54" y="38"/>
                    <a:pt x="54" y="38"/>
                  </a:cubicBezTo>
                  <a:cubicBezTo>
                    <a:pt x="54" y="38"/>
                    <a:pt x="54" y="38"/>
                    <a:pt x="54" y="38"/>
                  </a:cubicBezTo>
                  <a:cubicBezTo>
                    <a:pt x="54" y="38"/>
                    <a:pt x="54" y="38"/>
                    <a:pt x="54" y="38"/>
                  </a:cubicBezTo>
                  <a:cubicBezTo>
                    <a:pt x="54" y="38"/>
                    <a:pt x="54" y="38"/>
                    <a:pt x="54" y="38"/>
                  </a:cubicBezTo>
                  <a:cubicBezTo>
                    <a:pt x="54" y="37"/>
                    <a:pt x="54" y="37"/>
                    <a:pt x="55" y="37"/>
                  </a:cubicBezTo>
                  <a:cubicBezTo>
                    <a:pt x="55" y="37"/>
                    <a:pt x="55" y="37"/>
                    <a:pt x="55" y="37"/>
                  </a:cubicBezTo>
                  <a:cubicBezTo>
                    <a:pt x="55" y="37"/>
                    <a:pt x="55" y="37"/>
                    <a:pt x="55" y="37"/>
                  </a:cubicBezTo>
                  <a:cubicBezTo>
                    <a:pt x="55" y="36"/>
                    <a:pt x="55" y="36"/>
                    <a:pt x="55" y="36"/>
                  </a:cubicBezTo>
                  <a:cubicBezTo>
                    <a:pt x="55" y="36"/>
                    <a:pt x="55" y="36"/>
                    <a:pt x="55" y="36"/>
                  </a:cubicBezTo>
                  <a:cubicBezTo>
                    <a:pt x="55" y="36"/>
                    <a:pt x="55" y="35"/>
                    <a:pt x="55" y="35"/>
                  </a:cubicBezTo>
                  <a:cubicBezTo>
                    <a:pt x="55" y="35"/>
                    <a:pt x="55" y="35"/>
                    <a:pt x="55" y="35"/>
                  </a:cubicBezTo>
                  <a:cubicBezTo>
                    <a:pt x="55" y="35"/>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6" y="34"/>
                    <a:pt x="56" y="34"/>
                    <a:pt x="56" y="34"/>
                  </a:cubicBezTo>
                  <a:cubicBezTo>
                    <a:pt x="56" y="34"/>
                    <a:pt x="56" y="34"/>
                    <a:pt x="56" y="34"/>
                  </a:cubicBezTo>
                  <a:cubicBezTo>
                    <a:pt x="56" y="34"/>
                    <a:pt x="56" y="33"/>
                    <a:pt x="56" y="33"/>
                  </a:cubicBezTo>
                  <a:cubicBezTo>
                    <a:pt x="56" y="32"/>
                    <a:pt x="56" y="32"/>
                    <a:pt x="56" y="32"/>
                  </a:cubicBezTo>
                  <a:cubicBezTo>
                    <a:pt x="56" y="31"/>
                    <a:pt x="56" y="31"/>
                    <a:pt x="56" y="31"/>
                  </a:cubicBezTo>
                  <a:cubicBezTo>
                    <a:pt x="56" y="31"/>
                    <a:pt x="56" y="31"/>
                    <a:pt x="56" y="31"/>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29"/>
                    <a:pt x="56" y="29"/>
                    <a:pt x="56" y="29"/>
                  </a:cubicBezTo>
                  <a:cubicBezTo>
                    <a:pt x="56" y="29"/>
                    <a:pt x="56" y="29"/>
                    <a:pt x="56" y="29"/>
                  </a:cubicBezTo>
                  <a:cubicBezTo>
                    <a:pt x="56" y="29"/>
                    <a:pt x="56" y="29"/>
                    <a:pt x="56" y="29"/>
                  </a:cubicBezTo>
                  <a:cubicBezTo>
                    <a:pt x="56" y="29"/>
                    <a:pt x="56" y="29"/>
                    <a:pt x="56" y="28"/>
                  </a:cubicBezTo>
                  <a:cubicBezTo>
                    <a:pt x="56" y="28"/>
                    <a:pt x="56" y="28"/>
                    <a:pt x="56" y="28"/>
                  </a:cubicBezTo>
                  <a:cubicBezTo>
                    <a:pt x="56" y="28"/>
                    <a:pt x="56" y="28"/>
                    <a:pt x="56" y="28"/>
                  </a:cubicBezTo>
                  <a:cubicBezTo>
                    <a:pt x="56" y="28"/>
                    <a:pt x="56" y="28"/>
                    <a:pt x="56" y="28"/>
                  </a:cubicBezTo>
                  <a:cubicBezTo>
                    <a:pt x="56" y="28"/>
                    <a:pt x="56" y="28"/>
                    <a:pt x="56" y="28"/>
                  </a:cubicBezTo>
                  <a:cubicBezTo>
                    <a:pt x="56" y="28"/>
                    <a:pt x="56" y="27"/>
                    <a:pt x="56" y="27"/>
                  </a:cubicBezTo>
                  <a:cubicBezTo>
                    <a:pt x="56" y="27"/>
                    <a:pt x="56" y="27"/>
                    <a:pt x="56" y="27"/>
                  </a:cubicBezTo>
                  <a:cubicBezTo>
                    <a:pt x="56" y="27"/>
                    <a:pt x="56" y="27"/>
                    <a:pt x="56" y="27"/>
                  </a:cubicBezTo>
                  <a:cubicBezTo>
                    <a:pt x="56" y="27"/>
                    <a:pt x="56" y="27"/>
                    <a:pt x="56" y="27"/>
                  </a:cubicBezTo>
                  <a:cubicBezTo>
                    <a:pt x="56" y="26"/>
                    <a:pt x="56" y="26"/>
                    <a:pt x="56" y="26"/>
                  </a:cubicBezTo>
                  <a:cubicBezTo>
                    <a:pt x="56" y="26"/>
                    <a:pt x="56" y="26"/>
                    <a:pt x="56" y="26"/>
                  </a:cubicBezTo>
                  <a:cubicBezTo>
                    <a:pt x="57" y="26"/>
                    <a:pt x="57" y="26"/>
                    <a:pt x="57" y="26"/>
                  </a:cubicBezTo>
                  <a:cubicBezTo>
                    <a:pt x="57" y="25"/>
                    <a:pt x="57" y="25"/>
                    <a:pt x="57" y="25"/>
                  </a:cubicBezTo>
                  <a:cubicBezTo>
                    <a:pt x="57" y="25"/>
                    <a:pt x="57" y="25"/>
                    <a:pt x="57" y="25"/>
                  </a:cubicBezTo>
                  <a:cubicBezTo>
                    <a:pt x="57" y="25"/>
                    <a:pt x="57" y="24"/>
                    <a:pt x="56" y="24"/>
                  </a:cubicBezTo>
                  <a:cubicBezTo>
                    <a:pt x="56" y="24"/>
                    <a:pt x="56" y="24"/>
                    <a:pt x="56" y="24"/>
                  </a:cubicBezTo>
                  <a:cubicBezTo>
                    <a:pt x="56" y="24"/>
                    <a:pt x="56" y="24"/>
                    <a:pt x="56" y="24"/>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1"/>
                    <a:pt x="55" y="21"/>
                    <a:pt x="55" y="21"/>
                  </a:cubicBezTo>
                  <a:cubicBezTo>
                    <a:pt x="55" y="21"/>
                    <a:pt x="55" y="21"/>
                    <a:pt x="55" y="21"/>
                  </a:cubicBezTo>
                  <a:cubicBezTo>
                    <a:pt x="55" y="21"/>
                    <a:pt x="55" y="21"/>
                    <a:pt x="55" y="21"/>
                  </a:cubicBezTo>
                  <a:cubicBezTo>
                    <a:pt x="54" y="21"/>
                    <a:pt x="54" y="21"/>
                    <a:pt x="54" y="21"/>
                  </a:cubicBezTo>
                  <a:cubicBezTo>
                    <a:pt x="54" y="21"/>
                    <a:pt x="54" y="21"/>
                    <a:pt x="54" y="21"/>
                  </a:cubicBezTo>
                  <a:cubicBezTo>
                    <a:pt x="54" y="20"/>
                    <a:pt x="54" y="20"/>
                    <a:pt x="54" y="20"/>
                  </a:cubicBezTo>
                  <a:cubicBezTo>
                    <a:pt x="54" y="20"/>
                    <a:pt x="54" y="20"/>
                    <a:pt x="54" y="20"/>
                  </a:cubicBezTo>
                  <a:cubicBezTo>
                    <a:pt x="54" y="19"/>
                    <a:pt x="54" y="19"/>
                    <a:pt x="54" y="19"/>
                  </a:cubicBezTo>
                  <a:cubicBezTo>
                    <a:pt x="54" y="19"/>
                    <a:pt x="54" y="19"/>
                    <a:pt x="54" y="19"/>
                  </a:cubicBezTo>
                  <a:cubicBezTo>
                    <a:pt x="54" y="19"/>
                    <a:pt x="54" y="19"/>
                    <a:pt x="53" y="19"/>
                  </a:cubicBezTo>
                  <a:cubicBezTo>
                    <a:pt x="53" y="19"/>
                    <a:pt x="53" y="19"/>
                    <a:pt x="53" y="19"/>
                  </a:cubicBezTo>
                  <a:cubicBezTo>
                    <a:pt x="53" y="19"/>
                    <a:pt x="53" y="19"/>
                    <a:pt x="53" y="19"/>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2" y="17"/>
                  </a:cubicBezTo>
                  <a:cubicBezTo>
                    <a:pt x="52" y="17"/>
                    <a:pt x="52" y="17"/>
                    <a:pt x="52" y="17"/>
                  </a:cubicBezTo>
                  <a:cubicBezTo>
                    <a:pt x="52" y="16"/>
                    <a:pt x="52" y="16"/>
                    <a:pt x="52" y="16"/>
                  </a:cubicBezTo>
                  <a:cubicBezTo>
                    <a:pt x="52" y="16"/>
                    <a:pt x="51" y="16"/>
                    <a:pt x="51" y="15"/>
                  </a:cubicBezTo>
                  <a:cubicBezTo>
                    <a:pt x="51" y="15"/>
                    <a:pt x="51" y="15"/>
                    <a:pt x="51" y="15"/>
                  </a:cubicBezTo>
                  <a:cubicBezTo>
                    <a:pt x="51" y="15"/>
                    <a:pt x="51" y="15"/>
                    <a:pt x="51" y="15"/>
                  </a:cubicBezTo>
                  <a:cubicBezTo>
                    <a:pt x="52" y="15"/>
                    <a:pt x="52" y="15"/>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3" y="17"/>
                    <a:pt x="53" y="17"/>
                  </a:cubicBezTo>
                  <a:cubicBezTo>
                    <a:pt x="53" y="17"/>
                    <a:pt x="53" y="17"/>
                    <a:pt x="53" y="17"/>
                  </a:cubicBezTo>
                  <a:cubicBezTo>
                    <a:pt x="53" y="17"/>
                    <a:pt x="53" y="17"/>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5" y="20"/>
                  </a:cubicBezTo>
                  <a:cubicBezTo>
                    <a:pt x="55" y="20"/>
                    <a:pt x="55" y="20"/>
                    <a:pt x="55" y="20"/>
                  </a:cubicBezTo>
                  <a:cubicBezTo>
                    <a:pt x="55" y="20"/>
                    <a:pt x="55" y="20"/>
                    <a:pt x="55" y="20"/>
                  </a:cubicBezTo>
                  <a:cubicBezTo>
                    <a:pt x="55" y="21"/>
                    <a:pt x="55" y="21"/>
                    <a:pt x="55" y="21"/>
                  </a:cubicBezTo>
                  <a:cubicBezTo>
                    <a:pt x="55" y="21"/>
                    <a:pt x="55" y="21"/>
                    <a:pt x="55" y="21"/>
                  </a:cubicBezTo>
                  <a:cubicBezTo>
                    <a:pt x="55" y="21"/>
                    <a:pt x="55" y="21"/>
                    <a:pt x="55" y="21"/>
                  </a:cubicBezTo>
                  <a:cubicBezTo>
                    <a:pt x="55" y="21"/>
                    <a:pt x="55" y="21"/>
                    <a:pt x="55" y="22"/>
                  </a:cubicBezTo>
                  <a:cubicBezTo>
                    <a:pt x="55" y="22"/>
                    <a:pt x="55" y="22"/>
                    <a:pt x="56" y="22"/>
                  </a:cubicBezTo>
                  <a:cubicBezTo>
                    <a:pt x="56" y="22"/>
                    <a:pt x="56" y="22"/>
                    <a:pt x="56" y="22"/>
                  </a:cubicBezTo>
                  <a:cubicBezTo>
                    <a:pt x="56" y="22"/>
                    <a:pt x="56" y="22"/>
                    <a:pt x="56" y="22"/>
                  </a:cubicBezTo>
                  <a:cubicBezTo>
                    <a:pt x="56" y="21"/>
                    <a:pt x="55" y="20"/>
                    <a:pt x="55" y="20"/>
                  </a:cubicBezTo>
                  <a:cubicBezTo>
                    <a:pt x="55" y="19"/>
                    <a:pt x="55" y="19"/>
                    <a:pt x="55" y="19"/>
                  </a:cubicBezTo>
                  <a:close/>
                  <a:moveTo>
                    <a:pt x="39" y="3"/>
                  </a:moveTo>
                  <a:cubicBezTo>
                    <a:pt x="39" y="3"/>
                    <a:pt x="39" y="3"/>
                    <a:pt x="38" y="3"/>
                  </a:cubicBezTo>
                  <a:cubicBezTo>
                    <a:pt x="38" y="3"/>
                    <a:pt x="38" y="3"/>
                    <a:pt x="38" y="3"/>
                  </a:cubicBezTo>
                  <a:cubicBezTo>
                    <a:pt x="38" y="3"/>
                    <a:pt x="38" y="3"/>
                    <a:pt x="38" y="3"/>
                  </a:cubicBezTo>
                  <a:cubicBezTo>
                    <a:pt x="38" y="3"/>
                    <a:pt x="39" y="3"/>
                    <a:pt x="39" y="3"/>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8" y="4"/>
                    <a:pt x="38" y="4"/>
                    <a:pt x="38" y="4"/>
                  </a:cubicBezTo>
                  <a:cubicBezTo>
                    <a:pt x="38" y="4"/>
                    <a:pt x="38" y="4"/>
                    <a:pt x="38" y="4"/>
                  </a:cubicBezTo>
                  <a:cubicBezTo>
                    <a:pt x="38" y="4"/>
                    <a:pt x="38" y="4"/>
                    <a:pt x="38" y="4"/>
                  </a:cubicBezTo>
                  <a:cubicBezTo>
                    <a:pt x="38" y="5"/>
                    <a:pt x="38" y="5"/>
                    <a:pt x="38" y="5"/>
                  </a:cubicBezTo>
                  <a:cubicBezTo>
                    <a:pt x="39" y="5"/>
                    <a:pt x="39" y="5"/>
                    <a:pt x="39" y="5"/>
                  </a:cubicBezTo>
                  <a:cubicBezTo>
                    <a:pt x="39" y="5"/>
                    <a:pt x="39" y="5"/>
                    <a:pt x="39"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4"/>
                    <a:pt x="40" y="4"/>
                    <a:pt x="40" y="4"/>
                  </a:cubicBezTo>
                  <a:cubicBezTo>
                    <a:pt x="40" y="4"/>
                    <a:pt x="40" y="4"/>
                    <a:pt x="40" y="4"/>
                  </a:cubicBezTo>
                  <a:cubicBezTo>
                    <a:pt x="39" y="4"/>
                    <a:pt x="39" y="4"/>
                    <a:pt x="39" y="4"/>
                  </a:cubicBezTo>
                  <a:cubicBezTo>
                    <a:pt x="39" y="4"/>
                    <a:pt x="39" y="4"/>
                    <a:pt x="39" y="4"/>
                  </a:cubicBezTo>
                  <a:cubicBezTo>
                    <a:pt x="39" y="4"/>
                    <a:pt x="39" y="4"/>
                    <a:pt x="39" y="4"/>
                  </a:cubicBezTo>
                  <a:cubicBezTo>
                    <a:pt x="39" y="4"/>
                    <a:pt x="39" y="4"/>
                    <a:pt x="39" y="4"/>
                  </a:cubicBezTo>
                  <a:cubicBezTo>
                    <a:pt x="40" y="4"/>
                    <a:pt x="40" y="4"/>
                    <a:pt x="40" y="4"/>
                  </a:cubicBezTo>
                  <a:cubicBezTo>
                    <a:pt x="40" y="4"/>
                    <a:pt x="40" y="4"/>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39" y="3"/>
                    <a:pt x="39" y="3"/>
                    <a:pt x="39" y="3"/>
                  </a:cubicBezTo>
                  <a:cubicBezTo>
                    <a:pt x="39" y="3"/>
                    <a:pt x="39" y="3"/>
                    <a:pt x="39" y="3"/>
                  </a:cubicBezTo>
                  <a:cubicBezTo>
                    <a:pt x="39" y="3"/>
                    <a:pt x="39" y="3"/>
                    <a:pt x="39" y="3"/>
                  </a:cubicBezTo>
                  <a:cubicBezTo>
                    <a:pt x="39" y="3"/>
                    <a:pt x="39" y="3"/>
                    <a:pt x="39" y="3"/>
                  </a:cubicBezTo>
                  <a:close/>
                  <a:moveTo>
                    <a:pt x="37" y="3"/>
                  </a:move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7" y="5"/>
                  </a:cubicBezTo>
                  <a:cubicBezTo>
                    <a:pt x="37" y="5"/>
                    <a:pt x="37" y="5"/>
                    <a:pt x="37" y="5"/>
                  </a:cubicBezTo>
                  <a:cubicBezTo>
                    <a:pt x="37" y="5"/>
                    <a:pt x="37" y="5"/>
                    <a:pt x="37" y="5"/>
                  </a:cubicBezTo>
                  <a:cubicBezTo>
                    <a:pt x="37" y="5"/>
                    <a:pt x="37" y="5"/>
                    <a:pt x="37" y="5"/>
                  </a:cubicBezTo>
                  <a:cubicBezTo>
                    <a:pt x="37" y="5"/>
                    <a:pt x="38" y="5"/>
                    <a:pt x="38" y="5"/>
                  </a:cubicBezTo>
                  <a:cubicBezTo>
                    <a:pt x="38" y="5"/>
                    <a:pt x="38" y="5"/>
                    <a:pt x="38" y="5"/>
                  </a:cubicBezTo>
                  <a:cubicBezTo>
                    <a:pt x="38" y="5"/>
                    <a:pt x="38" y="4"/>
                    <a:pt x="38" y="4"/>
                  </a:cubicBezTo>
                  <a:cubicBezTo>
                    <a:pt x="38" y="4"/>
                    <a:pt x="38" y="4"/>
                    <a:pt x="38" y="4"/>
                  </a:cubicBezTo>
                  <a:cubicBezTo>
                    <a:pt x="38" y="4"/>
                    <a:pt x="38" y="4"/>
                    <a:pt x="38" y="4"/>
                  </a:cubicBezTo>
                  <a:cubicBezTo>
                    <a:pt x="38" y="4"/>
                    <a:pt x="38" y="4"/>
                    <a:pt x="38" y="4"/>
                  </a:cubicBezTo>
                  <a:cubicBezTo>
                    <a:pt x="38" y="4"/>
                    <a:pt x="38" y="4"/>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2"/>
                    <a:pt x="38" y="2"/>
                  </a:cubicBezTo>
                  <a:cubicBezTo>
                    <a:pt x="38" y="2"/>
                    <a:pt x="38"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6" y="2"/>
                    <a:pt x="36" y="2"/>
                    <a:pt x="36" y="2"/>
                  </a:cubicBezTo>
                  <a:cubicBezTo>
                    <a:pt x="36" y="2"/>
                    <a:pt x="36" y="2"/>
                    <a:pt x="36" y="2"/>
                  </a:cubicBezTo>
                  <a:cubicBezTo>
                    <a:pt x="36" y="2"/>
                    <a:pt x="36" y="2"/>
                    <a:pt x="36" y="2"/>
                  </a:cubicBezTo>
                  <a:cubicBezTo>
                    <a:pt x="36" y="2"/>
                    <a:pt x="36" y="2"/>
                    <a:pt x="36" y="3"/>
                  </a:cubicBezTo>
                  <a:cubicBezTo>
                    <a:pt x="36" y="3"/>
                    <a:pt x="36" y="3"/>
                    <a:pt x="36" y="3"/>
                  </a:cubicBezTo>
                  <a:cubicBezTo>
                    <a:pt x="37" y="3"/>
                    <a:pt x="37" y="3"/>
                    <a:pt x="37" y="3"/>
                  </a:cubicBezTo>
                  <a:cubicBezTo>
                    <a:pt x="37" y="3"/>
                    <a:pt x="37" y="3"/>
                    <a:pt x="37" y="3"/>
                  </a:cubicBezTo>
                  <a:close/>
                  <a:moveTo>
                    <a:pt x="55" y="38"/>
                  </a:moveTo>
                  <a:cubicBezTo>
                    <a:pt x="56" y="38"/>
                    <a:pt x="56" y="38"/>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5" y="37"/>
                    <a:pt x="55" y="37"/>
                    <a:pt x="55" y="37"/>
                  </a:cubicBezTo>
                  <a:cubicBezTo>
                    <a:pt x="55" y="37"/>
                    <a:pt x="55" y="37"/>
                    <a:pt x="55" y="37"/>
                  </a:cubicBezTo>
                  <a:cubicBezTo>
                    <a:pt x="55" y="37"/>
                    <a:pt x="55" y="37"/>
                    <a:pt x="55" y="37"/>
                  </a:cubicBezTo>
                  <a:cubicBezTo>
                    <a:pt x="55" y="37"/>
                    <a:pt x="55" y="37"/>
                    <a:pt x="55" y="37"/>
                  </a:cubicBezTo>
                  <a:cubicBezTo>
                    <a:pt x="55" y="38"/>
                    <a:pt x="55" y="38"/>
                    <a:pt x="55" y="38"/>
                  </a:cubicBezTo>
                  <a:cubicBezTo>
                    <a:pt x="55" y="38"/>
                    <a:pt x="55" y="38"/>
                    <a:pt x="55" y="38"/>
                  </a:cubicBezTo>
                  <a:cubicBezTo>
                    <a:pt x="55" y="38"/>
                    <a:pt x="54" y="38"/>
                    <a:pt x="54" y="38"/>
                  </a:cubicBezTo>
                  <a:cubicBezTo>
                    <a:pt x="54" y="38"/>
                    <a:pt x="54" y="38"/>
                    <a:pt x="54" y="38"/>
                  </a:cubicBezTo>
                  <a:cubicBezTo>
                    <a:pt x="54" y="38"/>
                    <a:pt x="54" y="38"/>
                    <a:pt x="54" y="38"/>
                  </a:cubicBezTo>
                  <a:cubicBezTo>
                    <a:pt x="54" y="38"/>
                    <a:pt x="54" y="39"/>
                    <a:pt x="54" y="39"/>
                  </a:cubicBezTo>
                  <a:cubicBezTo>
                    <a:pt x="54" y="39"/>
                    <a:pt x="54" y="39"/>
                    <a:pt x="54" y="39"/>
                  </a:cubicBezTo>
                  <a:cubicBezTo>
                    <a:pt x="54" y="39"/>
                    <a:pt x="54" y="39"/>
                    <a:pt x="54" y="39"/>
                  </a:cubicBezTo>
                  <a:cubicBezTo>
                    <a:pt x="54" y="39"/>
                    <a:pt x="54" y="39"/>
                    <a:pt x="54" y="39"/>
                  </a:cubicBezTo>
                  <a:cubicBezTo>
                    <a:pt x="54" y="40"/>
                    <a:pt x="54" y="40"/>
                    <a:pt x="54" y="40"/>
                  </a:cubicBezTo>
                  <a:cubicBezTo>
                    <a:pt x="54" y="40"/>
                    <a:pt x="54" y="41"/>
                    <a:pt x="54" y="41"/>
                  </a:cubicBezTo>
                  <a:cubicBezTo>
                    <a:pt x="54" y="41"/>
                    <a:pt x="54" y="41"/>
                    <a:pt x="54" y="41"/>
                  </a:cubicBezTo>
                  <a:cubicBezTo>
                    <a:pt x="54" y="41"/>
                    <a:pt x="54" y="41"/>
                    <a:pt x="54" y="41"/>
                  </a:cubicBezTo>
                  <a:cubicBezTo>
                    <a:pt x="54" y="41"/>
                    <a:pt x="54" y="41"/>
                    <a:pt x="54" y="41"/>
                  </a:cubicBezTo>
                  <a:cubicBezTo>
                    <a:pt x="55" y="41"/>
                    <a:pt x="55" y="40"/>
                    <a:pt x="55" y="40"/>
                  </a:cubicBezTo>
                  <a:cubicBezTo>
                    <a:pt x="55" y="40"/>
                    <a:pt x="55" y="40"/>
                    <a:pt x="55" y="40"/>
                  </a:cubicBezTo>
                  <a:cubicBezTo>
                    <a:pt x="55" y="40"/>
                    <a:pt x="55" y="40"/>
                    <a:pt x="55" y="40"/>
                  </a:cubicBezTo>
                  <a:cubicBezTo>
                    <a:pt x="55" y="40"/>
                    <a:pt x="55" y="40"/>
                    <a:pt x="55" y="40"/>
                  </a:cubicBezTo>
                  <a:cubicBezTo>
                    <a:pt x="55" y="40"/>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8"/>
                    <a:pt x="55" y="38"/>
                  </a:cubicBezTo>
                  <a:cubicBezTo>
                    <a:pt x="55" y="38"/>
                    <a:pt x="55" y="38"/>
                    <a:pt x="55" y="38"/>
                  </a:cubicBezTo>
                  <a:cubicBezTo>
                    <a:pt x="55" y="38"/>
                    <a:pt x="55" y="38"/>
                    <a:pt x="55" y="38"/>
                  </a:cubicBezTo>
                  <a:close/>
                </a:path>
              </a:pathLst>
            </a:custGeom>
            <a:solidFill>
              <a:schemeClr val="bg1">
                <a:lumMod val="95000"/>
              </a:schemeClr>
            </a:solidFill>
            <a:ln>
              <a:noFill/>
            </a:ln>
          </p:spPr>
          <p:txBody>
            <a:bodyPr vert="horz" wrap="square" lIns="81015" tIns="40507" rIns="81015" bIns="40507" numCol="1" anchor="t" anchorCtr="0" compatLnSpc="1"/>
            <a:lstStyle/>
            <a:p>
              <a:endParaRPr lang="zh-CN" altLang="en-US"/>
            </a:p>
          </p:txBody>
        </p:sp>
      </p:grpSp>
      <p:cxnSp>
        <p:nvCxnSpPr>
          <p:cNvPr id="84" name="直接连接符 83"/>
          <p:cNvCxnSpPr/>
          <p:nvPr/>
        </p:nvCxnSpPr>
        <p:spPr>
          <a:xfrm>
            <a:off x="4211960" y="2715766"/>
            <a:ext cx="3880999" cy="0"/>
          </a:xfrm>
          <a:prstGeom prst="line">
            <a:avLst/>
          </a:prstGeom>
          <a:ln>
            <a:solidFill>
              <a:schemeClr val="bg1">
                <a:lumMod val="65000"/>
              </a:schemeClr>
            </a:solidFill>
            <a:tailEnd type="oval" w="lg"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9" accel="35000" fill="hold" nodeType="withEffect">
                                  <p:stCondLst>
                                    <p:cond delay="0"/>
                                  </p:stCondLst>
                                  <p:childTnLst>
                                    <p:set>
                                      <p:cBhvr>
                                        <p:cTn id="8" dur="1" fill="hold">
                                          <p:stCondLst>
                                            <p:cond delay="0"/>
                                          </p:stCondLst>
                                        </p:cTn>
                                        <p:tgtEl>
                                          <p:spTgt spid="53"/>
                                        </p:tgtEl>
                                        <p:attrNameLst>
                                          <p:attrName>style.visibility</p:attrName>
                                        </p:attrNameLst>
                                      </p:cBhvr>
                                      <p:to>
                                        <p:strVal val="visible"/>
                                      </p:to>
                                    </p:set>
                                    <p:anim calcmode="lin" valueType="num">
                                      <p:cBhvr additive="base">
                                        <p:cTn id="9" dur="3000" fill="hold"/>
                                        <p:tgtEl>
                                          <p:spTgt spid="53"/>
                                        </p:tgtEl>
                                        <p:attrNameLst>
                                          <p:attrName>ppt_x</p:attrName>
                                        </p:attrNameLst>
                                      </p:cBhvr>
                                      <p:tavLst>
                                        <p:tav tm="0">
                                          <p:val>
                                            <p:strVal val="0-#ppt_w/2"/>
                                          </p:val>
                                        </p:tav>
                                        <p:tav tm="100000">
                                          <p:val>
                                            <p:strVal val="#ppt_x"/>
                                          </p:val>
                                        </p:tav>
                                      </p:tavLst>
                                    </p:anim>
                                    <p:anim calcmode="lin" valueType="num">
                                      <p:cBhvr additive="base">
                                        <p:cTn id="10" dur="3000" fill="hold"/>
                                        <p:tgtEl>
                                          <p:spTgt spid="53"/>
                                        </p:tgtEl>
                                        <p:attrNameLst>
                                          <p:attrName>ppt_y</p:attrName>
                                        </p:attrNameLst>
                                      </p:cBhvr>
                                      <p:tavLst>
                                        <p:tav tm="0">
                                          <p:val>
                                            <p:strVal val="0-#ppt_h/2"/>
                                          </p:val>
                                        </p:tav>
                                        <p:tav tm="100000">
                                          <p:val>
                                            <p:strVal val="#ppt_y"/>
                                          </p:val>
                                        </p:tav>
                                      </p:tavLst>
                                    </p:anim>
                                  </p:childTnLst>
                                </p:cTn>
                              </p:par>
                              <p:par>
                                <p:cTn id="11" presetID="2" presetClass="entr" presetSubtype="6" accel="3500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3000" fill="hold"/>
                                        <p:tgtEl>
                                          <p:spTgt spid="47"/>
                                        </p:tgtEl>
                                        <p:attrNameLst>
                                          <p:attrName>ppt_x</p:attrName>
                                        </p:attrNameLst>
                                      </p:cBhvr>
                                      <p:tavLst>
                                        <p:tav tm="0">
                                          <p:val>
                                            <p:strVal val="1+#ppt_w/2"/>
                                          </p:val>
                                        </p:tav>
                                        <p:tav tm="100000">
                                          <p:val>
                                            <p:strVal val="#ppt_x"/>
                                          </p:val>
                                        </p:tav>
                                      </p:tavLst>
                                    </p:anim>
                                    <p:anim calcmode="lin" valueType="num">
                                      <p:cBhvr additive="base">
                                        <p:cTn id="14" dur="3000" fill="hold"/>
                                        <p:tgtEl>
                                          <p:spTgt spid="47"/>
                                        </p:tgtEl>
                                        <p:attrNameLst>
                                          <p:attrName>ppt_y</p:attrName>
                                        </p:attrNameLst>
                                      </p:cBhvr>
                                      <p:tavLst>
                                        <p:tav tm="0">
                                          <p:val>
                                            <p:strVal val="1+#ppt_h/2"/>
                                          </p:val>
                                        </p:tav>
                                        <p:tav tm="100000">
                                          <p:val>
                                            <p:strVal val="#ppt_y"/>
                                          </p:val>
                                        </p:tav>
                                      </p:tavLst>
                                    </p:anim>
                                  </p:childTnLst>
                                </p:cTn>
                              </p:par>
                              <p:par>
                                <p:cTn id="15" presetID="2" presetClass="entr" presetSubtype="12" accel="3500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additive="base">
                                        <p:cTn id="17" dur="3000" fill="hold"/>
                                        <p:tgtEl>
                                          <p:spTgt spid="50"/>
                                        </p:tgtEl>
                                        <p:attrNameLst>
                                          <p:attrName>ppt_x</p:attrName>
                                        </p:attrNameLst>
                                      </p:cBhvr>
                                      <p:tavLst>
                                        <p:tav tm="0">
                                          <p:val>
                                            <p:strVal val="0-#ppt_w/2"/>
                                          </p:val>
                                        </p:tav>
                                        <p:tav tm="100000">
                                          <p:val>
                                            <p:strVal val="#ppt_x"/>
                                          </p:val>
                                        </p:tav>
                                      </p:tavLst>
                                    </p:anim>
                                    <p:anim calcmode="lin" valueType="num">
                                      <p:cBhvr additive="base">
                                        <p:cTn id="18" dur="3000" fill="hold"/>
                                        <p:tgtEl>
                                          <p:spTgt spid="50"/>
                                        </p:tgtEl>
                                        <p:attrNameLst>
                                          <p:attrName>ppt_y</p:attrName>
                                        </p:attrNameLst>
                                      </p:cBhvr>
                                      <p:tavLst>
                                        <p:tav tm="0">
                                          <p:val>
                                            <p:strVal val="1+#ppt_h/2"/>
                                          </p:val>
                                        </p:tav>
                                        <p:tav tm="100000">
                                          <p:val>
                                            <p:strVal val="#ppt_y"/>
                                          </p:val>
                                        </p:tav>
                                      </p:tavLst>
                                    </p:anim>
                                  </p:childTnLst>
                                </p:cTn>
                              </p:par>
                              <p:par>
                                <p:cTn id="19" presetID="2" presetClass="entr" presetSubtype="8" accel="3500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3000" fill="hold"/>
                                        <p:tgtEl>
                                          <p:spTgt spid="41"/>
                                        </p:tgtEl>
                                        <p:attrNameLst>
                                          <p:attrName>ppt_x</p:attrName>
                                        </p:attrNameLst>
                                      </p:cBhvr>
                                      <p:tavLst>
                                        <p:tav tm="0">
                                          <p:val>
                                            <p:strVal val="0-#ppt_w/2"/>
                                          </p:val>
                                        </p:tav>
                                        <p:tav tm="100000">
                                          <p:val>
                                            <p:strVal val="#ppt_x"/>
                                          </p:val>
                                        </p:tav>
                                      </p:tavLst>
                                    </p:anim>
                                    <p:anim calcmode="lin" valueType="num">
                                      <p:cBhvr additive="base">
                                        <p:cTn id="22" dur="3000" fill="hold"/>
                                        <p:tgtEl>
                                          <p:spTgt spid="41"/>
                                        </p:tgtEl>
                                        <p:attrNameLst>
                                          <p:attrName>ppt_y</p:attrName>
                                        </p:attrNameLst>
                                      </p:cBhvr>
                                      <p:tavLst>
                                        <p:tav tm="0">
                                          <p:val>
                                            <p:strVal val="#ppt_y"/>
                                          </p:val>
                                        </p:tav>
                                        <p:tav tm="100000">
                                          <p:val>
                                            <p:strVal val="#ppt_y"/>
                                          </p:val>
                                        </p:tav>
                                      </p:tavLst>
                                    </p:anim>
                                  </p:childTnLst>
                                </p:cTn>
                              </p:par>
                              <p:par>
                                <p:cTn id="23" presetID="2" presetClass="entr" presetSubtype="3" accel="3500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additive="base">
                                        <p:cTn id="25" dur="3000" fill="hold"/>
                                        <p:tgtEl>
                                          <p:spTgt spid="57"/>
                                        </p:tgtEl>
                                        <p:attrNameLst>
                                          <p:attrName>ppt_x</p:attrName>
                                        </p:attrNameLst>
                                      </p:cBhvr>
                                      <p:tavLst>
                                        <p:tav tm="0">
                                          <p:val>
                                            <p:strVal val="1+#ppt_w/2"/>
                                          </p:val>
                                        </p:tav>
                                        <p:tav tm="100000">
                                          <p:val>
                                            <p:strVal val="#ppt_x"/>
                                          </p:val>
                                        </p:tav>
                                      </p:tavLst>
                                    </p:anim>
                                    <p:anim calcmode="lin" valueType="num">
                                      <p:cBhvr additive="base">
                                        <p:cTn id="26" dur="3000" fill="hold"/>
                                        <p:tgtEl>
                                          <p:spTgt spid="57"/>
                                        </p:tgtEl>
                                        <p:attrNameLst>
                                          <p:attrName>ppt_y</p:attrName>
                                        </p:attrNameLst>
                                      </p:cBhvr>
                                      <p:tavLst>
                                        <p:tav tm="0">
                                          <p:val>
                                            <p:strVal val="0-#ppt_h/2"/>
                                          </p:val>
                                        </p:tav>
                                        <p:tav tm="100000">
                                          <p:val>
                                            <p:strVal val="#ppt_y"/>
                                          </p:val>
                                        </p:tav>
                                      </p:tavLst>
                                    </p:anim>
                                  </p:childTnLst>
                                </p:cTn>
                              </p:par>
                            </p:childTnLst>
                          </p:cTn>
                        </p:par>
                        <p:par>
                          <p:cTn id="27" fill="hold">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61"/>
                                        </p:tgtEl>
                                        <p:attrNameLst>
                                          <p:attrName>style.visibility</p:attrName>
                                        </p:attrNameLst>
                                      </p:cBhvr>
                                      <p:to>
                                        <p:strVal val="visible"/>
                                      </p:to>
                                    </p:set>
                                    <p:anim calcmode="lin" valueType="num">
                                      <p:cBhvr>
                                        <p:cTn id="30" dur="1000" fill="hold"/>
                                        <p:tgtEl>
                                          <p:spTgt spid="61"/>
                                        </p:tgtEl>
                                        <p:attrNameLst>
                                          <p:attrName>ppt_w</p:attrName>
                                        </p:attrNameLst>
                                      </p:cBhvr>
                                      <p:tavLst>
                                        <p:tav tm="0">
                                          <p:val>
                                            <p:fltVal val="0"/>
                                          </p:val>
                                        </p:tav>
                                        <p:tav tm="100000">
                                          <p:val>
                                            <p:strVal val="#ppt_w"/>
                                          </p:val>
                                        </p:tav>
                                      </p:tavLst>
                                    </p:anim>
                                    <p:anim calcmode="lin" valueType="num">
                                      <p:cBhvr>
                                        <p:cTn id="31" dur="1000" fill="hold"/>
                                        <p:tgtEl>
                                          <p:spTgt spid="61"/>
                                        </p:tgtEl>
                                        <p:attrNameLst>
                                          <p:attrName>ppt_h</p:attrName>
                                        </p:attrNameLst>
                                      </p:cBhvr>
                                      <p:tavLst>
                                        <p:tav tm="0">
                                          <p:val>
                                            <p:fltVal val="0"/>
                                          </p:val>
                                        </p:tav>
                                        <p:tav tm="100000">
                                          <p:val>
                                            <p:strVal val="#ppt_h"/>
                                          </p:val>
                                        </p:tav>
                                      </p:tavLst>
                                    </p:anim>
                                    <p:anim calcmode="lin" valueType="num">
                                      <p:cBhvr>
                                        <p:cTn id="32" dur="1000" fill="hold"/>
                                        <p:tgtEl>
                                          <p:spTgt spid="61"/>
                                        </p:tgtEl>
                                        <p:attrNameLst>
                                          <p:attrName>style.rotation</p:attrName>
                                        </p:attrNameLst>
                                      </p:cBhvr>
                                      <p:tavLst>
                                        <p:tav tm="0">
                                          <p:val>
                                            <p:fltVal val="90"/>
                                          </p:val>
                                        </p:tav>
                                        <p:tav tm="100000">
                                          <p:val>
                                            <p:fltVal val="0"/>
                                          </p:val>
                                        </p:tav>
                                      </p:tavLst>
                                    </p:anim>
                                    <p:animEffect transition="in" filter="fade">
                                      <p:cBhvr>
                                        <p:cTn id="33" dur="1000"/>
                                        <p:tgtEl>
                                          <p:spTgt spid="61"/>
                                        </p:tgtEl>
                                      </p:cBhvr>
                                    </p:animEffect>
                                  </p:childTnLst>
                                </p:cTn>
                              </p:par>
                            </p:childTnLst>
                          </p:cTn>
                        </p:par>
                        <p:par>
                          <p:cTn id="34" fill="hold">
                            <p:stCondLst>
                              <p:cond delay="4150"/>
                            </p:stCondLst>
                            <p:childTnLst>
                              <p:par>
                                <p:cTn id="35" presetID="41" presetClass="entr" presetSubtype="0" fill="hold" grpId="0" nodeType="afterEffect">
                                  <p:stCondLst>
                                    <p:cond delay="0"/>
                                  </p:stCondLst>
                                  <p:iterate type="lt">
                                    <p:tmPct val="10000"/>
                                  </p:iterate>
                                  <p:childTnLst>
                                    <p:set>
                                      <p:cBhvr>
                                        <p:cTn id="36" dur="1" fill="hold">
                                          <p:stCondLst>
                                            <p:cond delay="0"/>
                                          </p:stCondLst>
                                        </p:cTn>
                                        <p:tgtEl>
                                          <p:spTgt spid="62"/>
                                        </p:tgtEl>
                                        <p:attrNameLst>
                                          <p:attrName>style.visibility</p:attrName>
                                        </p:attrNameLst>
                                      </p:cBhvr>
                                      <p:to>
                                        <p:strVal val="visible"/>
                                      </p:to>
                                    </p:set>
                                    <p:anim calcmode="lin" valueType="num">
                                      <p:cBhvr>
                                        <p:cTn id="37" dur="500" fill="hold"/>
                                        <p:tgtEl>
                                          <p:spTgt spid="62"/>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62"/>
                                        </p:tgtEl>
                                        <p:attrNameLst>
                                          <p:attrName>ppt_y</p:attrName>
                                        </p:attrNameLst>
                                      </p:cBhvr>
                                      <p:tavLst>
                                        <p:tav tm="0">
                                          <p:val>
                                            <p:strVal val="#ppt_y"/>
                                          </p:val>
                                        </p:tav>
                                        <p:tav tm="100000">
                                          <p:val>
                                            <p:strVal val="#ppt_y"/>
                                          </p:val>
                                        </p:tav>
                                      </p:tavLst>
                                    </p:anim>
                                    <p:anim calcmode="lin" valueType="num">
                                      <p:cBhvr>
                                        <p:cTn id="39" dur="500" fill="hold"/>
                                        <p:tgtEl>
                                          <p:spTgt spid="62"/>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62"/>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62"/>
                                        </p:tgtEl>
                                      </p:cBhvr>
                                    </p:animEffect>
                                  </p:childTnLst>
                                </p:cTn>
                              </p:par>
                            </p:childTnLst>
                          </p:cTn>
                        </p:par>
                        <p:par>
                          <p:cTn id="42" fill="hold">
                            <p:stCondLst>
                              <p:cond delay="5700"/>
                            </p:stCondLst>
                            <p:childTnLst>
                              <p:par>
                                <p:cTn id="43" presetID="12" presetClass="entr" presetSubtype="1" fill="hold" grpId="0" nodeType="afterEffect">
                                  <p:stCondLst>
                                    <p:cond delay="0"/>
                                  </p:stCondLst>
                                  <p:childTnLst>
                                    <p:set>
                                      <p:cBhvr>
                                        <p:cTn id="44" dur="1" fill="hold">
                                          <p:stCondLst>
                                            <p:cond delay="0"/>
                                          </p:stCondLst>
                                        </p:cTn>
                                        <p:tgtEl>
                                          <p:spTgt spid="60"/>
                                        </p:tgtEl>
                                        <p:attrNameLst>
                                          <p:attrName>style.visibility</p:attrName>
                                        </p:attrNameLst>
                                      </p:cBhvr>
                                      <p:to>
                                        <p:strVal val="visible"/>
                                      </p:to>
                                    </p:set>
                                    <p:anim calcmode="lin" valueType="num">
                                      <p:cBhvr additive="base">
                                        <p:cTn id="45" dur="800"/>
                                        <p:tgtEl>
                                          <p:spTgt spid="60"/>
                                        </p:tgtEl>
                                        <p:attrNameLst>
                                          <p:attrName>ppt_y</p:attrName>
                                        </p:attrNameLst>
                                      </p:cBhvr>
                                      <p:tavLst>
                                        <p:tav tm="0">
                                          <p:val>
                                            <p:strVal val="#ppt_y-#ppt_h*1.125000"/>
                                          </p:val>
                                        </p:tav>
                                        <p:tav tm="100000">
                                          <p:val>
                                            <p:strVal val="#ppt_y"/>
                                          </p:val>
                                        </p:tav>
                                      </p:tavLst>
                                    </p:anim>
                                    <p:animEffect transition="in" filter="wipe(down)">
                                      <p:cBhvr>
                                        <p:cTn id="46" dur="800"/>
                                        <p:tgtEl>
                                          <p:spTgt spid="60"/>
                                        </p:tgtEl>
                                      </p:cBhvr>
                                    </p:animEffect>
                                  </p:childTnLst>
                                </p:cTn>
                              </p:par>
                            </p:childTnLst>
                          </p:cTn>
                        </p:par>
                        <p:par>
                          <p:cTn id="47" fill="hold">
                            <p:stCondLst>
                              <p:cond delay="6500"/>
                            </p:stCondLst>
                            <p:childTnLst>
                              <p:par>
                                <p:cTn id="48" presetID="10" presetClass="entr" presetSubtype="0" fill="hold" nodeType="afterEffect">
                                  <p:stCondLst>
                                    <p:cond delay="0"/>
                                  </p:stCondLst>
                                  <p:childTnLst>
                                    <p:set>
                                      <p:cBhvr>
                                        <p:cTn id="49" dur="1" fill="hold">
                                          <p:stCondLst>
                                            <p:cond delay="0"/>
                                          </p:stCondLst>
                                        </p:cTn>
                                        <p:tgtEl>
                                          <p:spTgt spid="84"/>
                                        </p:tgtEl>
                                        <p:attrNameLst>
                                          <p:attrName>style.visibility</p:attrName>
                                        </p:attrNameLst>
                                      </p:cBhvr>
                                      <p:to>
                                        <p:strVal val="visible"/>
                                      </p:to>
                                    </p:set>
                                    <p:animEffect transition="in" filter="fade">
                                      <p:cBhvr>
                                        <p:cTn id="50" dur="500"/>
                                        <p:tgtEl>
                                          <p:spTgt spid="84"/>
                                        </p:tgtEl>
                                      </p:cBhvr>
                                    </p:animEffect>
                                  </p:childTnLst>
                                </p:cTn>
                              </p:par>
                            </p:childTnLst>
                          </p:cTn>
                        </p:par>
                        <p:par>
                          <p:cTn id="51" fill="hold">
                            <p:stCondLst>
                              <p:cond delay="7000"/>
                            </p:stCondLst>
                            <p:childTnLst>
                              <p:par>
                                <p:cTn id="52" presetID="2" presetClass="entr" presetSubtype="2" fill="hold" nodeType="afterEffect">
                                  <p:stCondLst>
                                    <p:cond delay="0"/>
                                  </p:stCondLst>
                                  <p:childTnLst>
                                    <p:set>
                                      <p:cBhvr>
                                        <p:cTn id="53" dur="1" fill="hold">
                                          <p:stCondLst>
                                            <p:cond delay="0"/>
                                          </p:stCondLst>
                                        </p:cTn>
                                        <p:tgtEl>
                                          <p:spTgt spid="74"/>
                                        </p:tgtEl>
                                        <p:attrNameLst>
                                          <p:attrName>style.visibility</p:attrName>
                                        </p:attrNameLst>
                                      </p:cBhvr>
                                      <p:to>
                                        <p:strVal val="visible"/>
                                      </p:to>
                                    </p:set>
                                    <p:anim calcmode="lin" valueType="num">
                                      <p:cBhvr additive="base">
                                        <p:cTn id="54" dur="500" fill="hold"/>
                                        <p:tgtEl>
                                          <p:spTgt spid="74"/>
                                        </p:tgtEl>
                                        <p:attrNameLst>
                                          <p:attrName>ppt_x</p:attrName>
                                        </p:attrNameLst>
                                      </p:cBhvr>
                                      <p:tavLst>
                                        <p:tav tm="0">
                                          <p:val>
                                            <p:strVal val="1+#ppt_w/2"/>
                                          </p:val>
                                        </p:tav>
                                        <p:tav tm="100000">
                                          <p:val>
                                            <p:strVal val="#ppt_x"/>
                                          </p:val>
                                        </p:tav>
                                      </p:tavLst>
                                    </p:anim>
                                    <p:anim calcmode="lin" valueType="num">
                                      <p:cBhvr additive="base">
                                        <p:cTn id="55" dur="500" fill="hold"/>
                                        <p:tgtEl>
                                          <p:spTgt spid="74"/>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200"/>
                                  </p:stCondLst>
                                  <p:childTnLst>
                                    <p:set>
                                      <p:cBhvr>
                                        <p:cTn id="57" dur="1" fill="hold">
                                          <p:stCondLst>
                                            <p:cond delay="0"/>
                                          </p:stCondLst>
                                        </p:cTn>
                                        <p:tgtEl>
                                          <p:spTgt spid="79"/>
                                        </p:tgtEl>
                                        <p:attrNameLst>
                                          <p:attrName>style.visibility</p:attrName>
                                        </p:attrNameLst>
                                      </p:cBhvr>
                                      <p:to>
                                        <p:strVal val="visible"/>
                                      </p:to>
                                    </p:set>
                                    <p:anim calcmode="lin" valueType="num">
                                      <p:cBhvr additive="base">
                                        <p:cTn id="58" dur="500" fill="hold"/>
                                        <p:tgtEl>
                                          <p:spTgt spid="79"/>
                                        </p:tgtEl>
                                        <p:attrNameLst>
                                          <p:attrName>ppt_x</p:attrName>
                                        </p:attrNameLst>
                                      </p:cBhvr>
                                      <p:tavLst>
                                        <p:tav tm="0">
                                          <p:val>
                                            <p:strVal val="1+#ppt_w/2"/>
                                          </p:val>
                                        </p:tav>
                                        <p:tav tm="100000">
                                          <p:val>
                                            <p:strVal val="#ppt_x"/>
                                          </p:val>
                                        </p:tav>
                                      </p:tavLst>
                                    </p:anim>
                                    <p:anim calcmode="lin" valueType="num">
                                      <p:cBhvr additive="base">
                                        <p:cTn id="59" dur="500" fill="hold"/>
                                        <p:tgtEl>
                                          <p:spTgt spid="79"/>
                                        </p:tgtEl>
                                        <p:attrNameLst>
                                          <p:attrName>ppt_y</p:attrName>
                                        </p:attrNameLst>
                                      </p:cBhvr>
                                      <p:tavLst>
                                        <p:tav tm="0">
                                          <p:val>
                                            <p:strVal val="#ppt_y"/>
                                          </p:val>
                                        </p:tav>
                                        <p:tav tm="100000">
                                          <p:val>
                                            <p:strVal val="#ppt_y"/>
                                          </p:val>
                                        </p:tav>
                                      </p:tavLst>
                                    </p:anim>
                                  </p:childTnLst>
                                </p:cTn>
                              </p:par>
                              <p:par>
                                <p:cTn id="60" presetID="2" presetClass="entr" presetSubtype="2" fill="hold" nodeType="withEffect">
                                  <p:stCondLst>
                                    <p:cond delay="400"/>
                                  </p:stCondLst>
                                  <p:childTnLst>
                                    <p:set>
                                      <p:cBhvr>
                                        <p:cTn id="61" dur="1" fill="hold">
                                          <p:stCondLst>
                                            <p:cond delay="0"/>
                                          </p:stCondLst>
                                        </p:cTn>
                                        <p:tgtEl>
                                          <p:spTgt spid="64"/>
                                        </p:tgtEl>
                                        <p:attrNameLst>
                                          <p:attrName>style.visibility</p:attrName>
                                        </p:attrNameLst>
                                      </p:cBhvr>
                                      <p:to>
                                        <p:strVal val="visible"/>
                                      </p:to>
                                    </p:set>
                                    <p:anim calcmode="lin" valueType="num">
                                      <p:cBhvr additive="base">
                                        <p:cTn id="62" dur="500" fill="hold"/>
                                        <p:tgtEl>
                                          <p:spTgt spid="64"/>
                                        </p:tgtEl>
                                        <p:attrNameLst>
                                          <p:attrName>ppt_x</p:attrName>
                                        </p:attrNameLst>
                                      </p:cBhvr>
                                      <p:tavLst>
                                        <p:tav tm="0">
                                          <p:val>
                                            <p:strVal val="1+#ppt_w/2"/>
                                          </p:val>
                                        </p:tav>
                                        <p:tav tm="100000">
                                          <p:val>
                                            <p:strVal val="#ppt_x"/>
                                          </p:val>
                                        </p:tav>
                                      </p:tavLst>
                                    </p:anim>
                                    <p:anim calcmode="lin" valueType="num">
                                      <p:cBhvr additive="base">
                                        <p:cTn id="63" dur="500" fill="hold"/>
                                        <p:tgtEl>
                                          <p:spTgt spid="64"/>
                                        </p:tgtEl>
                                        <p:attrNameLst>
                                          <p:attrName>ppt_y</p:attrName>
                                        </p:attrNameLst>
                                      </p:cBhvr>
                                      <p:tavLst>
                                        <p:tav tm="0">
                                          <p:val>
                                            <p:strVal val="#ppt_y"/>
                                          </p:val>
                                        </p:tav>
                                        <p:tav tm="100000">
                                          <p:val>
                                            <p:strVal val="#ppt_y"/>
                                          </p:val>
                                        </p:tav>
                                      </p:tavLst>
                                    </p:anim>
                                  </p:childTnLst>
                                </p:cTn>
                              </p:par>
                              <p:par>
                                <p:cTn id="64" presetID="2" presetClass="entr" presetSubtype="2" fill="hold" nodeType="withEffect">
                                  <p:stCondLst>
                                    <p:cond delay="600"/>
                                  </p:stCondLst>
                                  <p:childTnLst>
                                    <p:set>
                                      <p:cBhvr>
                                        <p:cTn id="65" dur="1" fill="hold">
                                          <p:stCondLst>
                                            <p:cond delay="0"/>
                                          </p:stCondLst>
                                        </p:cTn>
                                        <p:tgtEl>
                                          <p:spTgt spid="69"/>
                                        </p:tgtEl>
                                        <p:attrNameLst>
                                          <p:attrName>style.visibility</p:attrName>
                                        </p:attrNameLst>
                                      </p:cBhvr>
                                      <p:to>
                                        <p:strVal val="visible"/>
                                      </p:to>
                                    </p:set>
                                    <p:anim calcmode="lin" valueType="num">
                                      <p:cBhvr additive="base">
                                        <p:cTn id="66" dur="500" fill="hold"/>
                                        <p:tgtEl>
                                          <p:spTgt spid="69"/>
                                        </p:tgtEl>
                                        <p:attrNameLst>
                                          <p:attrName>ppt_x</p:attrName>
                                        </p:attrNameLst>
                                      </p:cBhvr>
                                      <p:tavLst>
                                        <p:tav tm="0">
                                          <p:val>
                                            <p:strVal val="1+#ppt_w/2"/>
                                          </p:val>
                                        </p:tav>
                                        <p:tav tm="100000">
                                          <p:val>
                                            <p:strVal val="#ppt_x"/>
                                          </p:val>
                                        </p:tav>
                                      </p:tavLst>
                                    </p:anim>
                                    <p:anim calcmode="lin" valueType="num">
                                      <p:cBhvr additive="base">
                                        <p:cTn id="67" dur="500" fill="hold"/>
                                        <p:tgtEl>
                                          <p:spTgt spid="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numSld="99">
                <p:cTn id="68" repeatCount="indefinite" fill="hold" display="0">
                  <p:stCondLst>
                    <p:cond delay="indefinite"/>
                  </p:stCondLst>
                  <p:endCondLst>
                    <p:cond evt="onStopAudio" delay="0">
                      <p:tgtEl>
                        <p:sldTgt/>
                      </p:tgtEl>
                    </p:cond>
                  </p:endCondLst>
                </p:cTn>
                <p:tgtEl>
                  <p:spTgt spid="2"/>
                </p:tgtEl>
              </p:cMediaNode>
            </p:video>
          </p:childTnLst>
        </p:cTn>
      </p:par>
    </p:tnLst>
    <p:bldLst>
      <p:bldP spid="60" grpId="0"/>
      <p:bldP spid="61" grpId="0"/>
      <p:bldP spid="6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a:xfrm>
            <a:off x="785786" y="1071552"/>
            <a:ext cx="1034450" cy="1054401"/>
            <a:chOff x="1403648" y="1115468"/>
            <a:chExt cx="1294414" cy="1294414"/>
          </a:xfrm>
        </p:grpSpPr>
        <p:sp>
          <p:nvSpPr>
            <p:cNvPr id="29" name="椭圆 28"/>
            <p:cNvSpPr/>
            <p:nvPr/>
          </p:nvSpPr>
          <p:spPr>
            <a:xfrm>
              <a:off x="1539485" y="1259632"/>
              <a:ext cx="1022740" cy="10227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itchFamily="34" charset="-122"/>
                <a:ea typeface="微软雅黑" pitchFamily="34" charset="-122"/>
              </a:endParaRPr>
            </a:p>
          </p:txBody>
        </p:sp>
        <p:grpSp>
          <p:nvGrpSpPr>
            <p:cNvPr id="3" name="组合 29"/>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32" name="同心圆 31"/>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33" name="同心圆 32"/>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grpSp>
        <p:sp>
          <p:nvSpPr>
            <p:cNvPr id="31" name="TextBox 30"/>
            <p:cNvSpPr txBox="1"/>
            <p:nvPr/>
          </p:nvSpPr>
          <p:spPr>
            <a:xfrm>
              <a:off x="1671820" y="1466266"/>
              <a:ext cx="725958" cy="296865"/>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r>
                <a:rPr lang="en-US" altLang="zh-CN" sz="2800" dirty="0" smtClean="0">
                  <a:solidFill>
                    <a:schemeClr val="bg1"/>
                  </a:solidFill>
                  <a:effectLst/>
                  <a:latin typeface="微软雅黑" pitchFamily="34" charset="-122"/>
                  <a:ea typeface="微软雅黑" pitchFamily="34" charset="-122"/>
                </a:rPr>
                <a:t>1</a:t>
              </a:r>
              <a:endParaRPr lang="zh-CN" altLang="en-US" sz="2800" dirty="0">
                <a:solidFill>
                  <a:schemeClr val="bg1"/>
                </a:solidFill>
                <a:effectLst/>
                <a:latin typeface="微软雅黑" pitchFamily="34" charset="-122"/>
                <a:ea typeface="微软雅黑" pitchFamily="34" charset="-122"/>
              </a:endParaRPr>
            </a:p>
          </p:txBody>
        </p:sp>
      </p:grpSp>
      <p:sp>
        <p:nvSpPr>
          <p:cNvPr id="37" name="标题 2"/>
          <p:cNvSpPr txBox="1">
            <a:spLocks/>
          </p:cNvSpPr>
          <p:nvPr/>
        </p:nvSpPr>
        <p:spPr>
          <a:xfrm>
            <a:off x="1187624" y="267494"/>
            <a:ext cx="7203514" cy="377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square" lIns="68582" tIns="34292" rIns="68582" bIns="34292">
            <a:spAutoFit/>
          </a:bodyPr>
          <a:lstStyle/>
          <a:p>
            <a:pPr marL="0" lvl="1"/>
            <a:r>
              <a:rPr lang="zh-CN" altLang="en-US" sz="2000" b="1" dirty="0" smtClean="0"/>
              <a:t>国内外课程标准（教学大纲）的研究</a:t>
            </a:r>
          </a:p>
        </p:txBody>
      </p:sp>
      <p:sp>
        <p:nvSpPr>
          <p:cNvPr id="22" name="矩形 21"/>
          <p:cNvSpPr/>
          <p:nvPr/>
        </p:nvSpPr>
        <p:spPr>
          <a:xfrm>
            <a:off x="285720" y="3143254"/>
            <a:ext cx="3071834" cy="923330"/>
          </a:xfrm>
          <a:prstGeom prst="rect">
            <a:avLst/>
          </a:prstGeom>
        </p:spPr>
        <p:txBody>
          <a:bodyPr wrap="square">
            <a:spAutoFit/>
          </a:bodyPr>
          <a:lstStyle/>
          <a:p>
            <a:r>
              <a:rPr lang="zh-CN" altLang="en-US" b="1" dirty="0" smtClean="0">
                <a:solidFill>
                  <a:srgbClr val="FF0000"/>
                </a:solidFill>
                <a:latin typeface="楷体" pitchFamily="49" charset="-122"/>
                <a:ea typeface="楷体" pitchFamily="49" charset="-122"/>
              </a:rPr>
              <a:t>    教材在编排应用题时，从图到式，从具象到抽象，在观察中明白方法。</a:t>
            </a:r>
            <a:endParaRPr lang="zh-CN" altLang="en-US" b="1" dirty="0">
              <a:solidFill>
                <a:srgbClr val="FF0000"/>
              </a:solidFill>
              <a:latin typeface="楷体" pitchFamily="49" charset="-122"/>
              <a:ea typeface="楷体" pitchFamily="49" charset="-122"/>
            </a:endParaRPr>
          </a:p>
        </p:txBody>
      </p:sp>
      <p:sp>
        <p:nvSpPr>
          <p:cNvPr id="16" name="矩形 15"/>
          <p:cNvSpPr/>
          <p:nvPr/>
        </p:nvSpPr>
        <p:spPr>
          <a:xfrm>
            <a:off x="4429124" y="2143122"/>
            <a:ext cx="4291559" cy="400110"/>
          </a:xfrm>
          <a:prstGeom prst="rect">
            <a:avLst/>
          </a:prstGeom>
        </p:spPr>
        <p:txBody>
          <a:bodyPr wrap="none">
            <a:spAutoFit/>
          </a:bodyPr>
          <a:lstStyle/>
          <a:p>
            <a:r>
              <a:rPr lang="en-US" altLang="zh-CN" sz="2000" b="1" dirty="0" smtClean="0">
                <a:solidFill>
                  <a:srgbClr val="00B050"/>
                </a:solidFill>
                <a:latin typeface="楷体" pitchFamily="49" charset="-122"/>
                <a:ea typeface="楷体" pitchFamily="49" charset="-122"/>
              </a:rPr>
              <a:t>——</a:t>
            </a:r>
            <a:r>
              <a:rPr lang="en-US" altLang="en-US" sz="2000" b="1" dirty="0" smtClean="0">
                <a:solidFill>
                  <a:srgbClr val="00B050"/>
                </a:solidFill>
                <a:latin typeface="楷体" pitchFamily="49" charset="-122"/>
                <a:ea typeface="楷体" pitchFamily="49" charset="-122"/>
              </a:rPr>
              <a:t>1941</a:t>
            </a:r>
            <a:r>
              <a:rPr lang="zh-CN" altLang="en-US" sz="2000" b="1" dirty="0" smtClean="0">
                <a:solidFill>
                  <a:srgbClr val="00B050"/>
                </a:solidFill>
                <a:latin typeface="楷体" pitchFamily="49" charset="-122"/>
                <a:ea typeface="楷体" pitchFamily="49" charset="-122"/>
              </a:rPr>
              <a:t>年</a:t>
            </a:r>
            <a:r>
              <a:rPr lang="en-US" altLang="zh-CN" sz="2000" b="1" dirty="0" smtClean="0">
                <a:solidFill>
                  <a:srgbClr val="00B050"/>
                </a:solidFill>
                <a:latin typeface="楷体" pitchFamily="49" charset="-122"/>
                <a:ea typeface="楷体" pitchFamily="49" charset="-122"/>
              </a:rPr>
              <a:t>《</a:t>
            </a:r>
            <a:r>
              <a:rPr lang="zh-CN" altLang="en-US" sz="2000" b="1" dirty="0" smtClean="0">
                <a:solidFill>
                  <a:srgbClr val="00B050"/>
                </a:solidFill>
                <a:latin typeface="楷体" pitchFamily="49" charset="-122"/>
                <a:ea typeface="楷体" pitchFamily="49" charset="-122"/>
              </a:rPr>
              <a:t>小学算术科课程标准</a:t>
            </a:r>
            <a:r>
              <a:rPr lang="en-US" altLang="zh-CN" sz="2000" b="1" dirty="0" smtClean="0">
                <a:solidFill>
                  <a:srgbClr val="00B050"/>
                </a:solidFill>
                <a:latin typeface="楷体" pitchFamily="49" charset="-122"/>
                <a:ea typeface="楷体" pitchFamily="49" charset="-122"/>
              </a:rPr>
              <a:t>》</a:t>
            </a:r>
            <a:endParaRPr lang="zh-CN" altLang="en-US" sz="2000" b="1" dirty="0" smtClean="0">
              <a:solidFill>
                <a:srgbClr val="00B050"/>
              </a:solidFill>
              <a:latin typeface="楷体" pitchFamily="49" charset="-122"/>
              <a:ea typeface="楷体" pitchFamily="49" charset="-122"/>
            </a:endParaRPr>
          </a:p>
        </p:txBody>
      </p:sp>
      <p:sp>
        <p:nvSpPr>
          <p:cNvPr id="17" name="矩形 16"/>
          <p:cNvSpPr/>
          <p:nvPr/>
        </p:nvSpPr>
        <p:spPr>
          <a:xfrm>
            <a:off x="2500298" y="928676"/>
            <a:ext cx="6143668" cy="1107996"/>
          </a:xfrm>
          <a:prstGeom prst="rect">
            <a:avLst/>
          </a:prstGeom>
        </p:spPr>
        <p:txBody>
          <a:bodyPr wrap="square">
            <a:spAutoFit/>
          </a:bodyPr>
          <a:lstStyle/>
          <a:p>
            <a:r>
              <a:rPr lang="zh-CN" altLang="en-US" sz="2000" b="1" dirty="0" smtClean="0">
                <a:solidFill>
                  <a:srgbClr val="00B050"/>
                </a:solidFill>
                <a:latin typeface="楷体" pitchFamily="49" charset="-122"/>
                <a:ea typeface="楷体" pitchFamily="49" charset="-122"/>
              </a:rPr>
              <a:t>    </a:t>
            </a:r>
            <a:r>
              <a:rPr lang="zh-CN" altLang="en-US" sz="2200" b="1" dirty="0" smtClean="0">
                <a:solidFill>
                  <a:srgbClr val="00B050"/>
                </a:solidFill>
                <a:latin typeface="楷体" pitchFamily="49" charset="-122"/>
                <a:ea typeface="楷体" pitchFamily="49" charset="-122"/>
              </a:rPr>
              <a:t>先使儿童从观察实测具体的事实和计算日常生活中的问题，明白方法的功用，然后用</a:t>
            </a:r>
            <a:r>
              <a:rPr lang="zh-CN" altLang="en-US" sz="2200" b="1" dirty="0" smtClean="0">
                <a:solidFill>
                  <a:srgbClr val="C00000"/>
                </a:solidFill>
                <a:latin typeface="楷体" pitchFamily="49" charset="-122"/>
                <a:ea typeface="楷体" pitchFamily="49" charset="-122"/>
              </a:rPr>
              <a:t>归纳法一步一步的进行</a:t>
            </a:r>
            <a:r>
              <a:rPr lang="zh-CN" altLang="en-US" sz="2200" b="1" dirty="0" smtClean="0">
                <a:solidFill>
                  <a:srgbClr val="00B050"/>
                </a:solidFill>
                <a:latin typeface="楷体" pitchFamily="49" charset="-122"/>
                <a:ea typeface="楷体" pitchFamily="49" charset="-122"/>
              </a:rPr>
              <a:t>，切忌用演绎法推求。</a:t>
            </a:r>
          </a:p>
        </p:txBody>
      </p:sp>
      <p:pic>
        <p:nvPicPr>
          <p:cNvPr id="24" name="图片 23" descr="C:\Users\Administrator\AppData\Roaming\Tencent\Users\52949588\QQ\WinTemp\RichOle\GG~}VV1UYGCO)EI(21PVTL1.png"/>
          <p:cNvPicPr/>
          <p:nvPr/>
        </p:nvPicPr>
        <p:blipFill>
          <a:blip r:embed="rId3" cstate="print"/>
          <a:srcRect/>
          <a:stretch>
            <a:fillRect/>
          </a:stretch>
        </p:blipFill>
        <p:spPr bwMode="auto">
          <a:xfrm>
            <a:off x="5357818" y="2571750"/>
            <a:ext cx="1284964" cy="1796995"/>
          </a:xfrm>
          <a:prstGeom prst="rect">
            <a:avLst/>
          </a:prstGeom>
          <a:noFill/>
          <a:ln w="9525">
            <a:noFill/>
            <a:miter lim="800000"/>
            <a:headEnd/>
            <a:tailEnd/>
          </a:ln>
        </p:spPr>
      </p:pic>
      <p:sp>
        <p:nvSpPr>
          <p:cNvPr id="25" name="矩形 24"/>
          <p:cNvSpPr/>
          <p:nvPr/>
        </p:nvSpPr>
        <p:spPr>
          <a:xfrm>
            <a:off x="3857620" y="4500576"/>
            <a:ext cx="4810932" cy="369332"/>
          </a:xfrm>
          <a:prstGeom prst="rect">
            <a:avLst/>
          </a:prstGeom>
        </p:spPr>
        <p:txBody>
          <a:bodyPr wrap="none">
            <a:spAutoFit/>
          </a:bodyPr>
          <a:lstStyle/>
          <a:p>
            <a:r>
              <a:rPr lang="zh-CN" altLang="en-US" b="1" dirty="0" smtClean="0"/>
              <a:t>民国</a:t>
            </a:r>
            <a:r>
              <a:rPr lang="en-US" b="1" dirty="0" smtClean="0"/>
              <a:t>30</a:t>
            </a:r>
            <a:r>
              <a:rPr lang="zh-CN" altLang="en-US" b="1" dirty="0" smtClean="0"/>
              <a:t>年（</a:t>
            </a:r>
            <a:r>
              <a:rPr lang="en-US" b="1" dirty="0" smtClean="0"/>
              <a:t>1941</a:t>
            </a:r>
            <a:r>
              <a:rPr lang="zh-CN" altLang="en-US" b="1" dirty="0" smtClean="0"/>
              <a:t>年）初级小学算术课本（一）</a:t>
            </a:r>
            <a:endParaRPr lang="zh-CN" altLang="en-US" b="1" dirty="0"/>
          </a:p>
        </p:txBody>
      </p:sp>
      <p:pic>
        <p:nvPicPr>
          <p:cNvPr id="18" name="图片 17" descr="C:\Users\Administrator\AppData\Roaming\Tencent\Users\52949588\QQ\WinTemp\RichOle\G$0J7)94%DZM{G@KNT6B}KV.png"/>
          <p:cNvPicPr/>
          <p:nvPr/>
        </p:nvPicPr>
        <p:blipFill>
          <a:blip r:embed="rId4" cstate="print"/>
          <a:srcRect/>
          <a:stretch>
            <a:fillRect/>
          </a:stretch>
        </p:blipFill>
        <p:spPr bwMode="auto">
          <a:xfrm>
            <a:off x="3643306" y="2571750"/>
            <a:ext cx="1221353" cy="1796995"/>
          </a:xfrm>
          <a:prstGeom prst="rect">
            <a:avLst/>
          </a:prstGeom>
          <a:noFill/>
          <a:ln w="9525">
            <a:noFill/>
            <a:miter lim="800000"/>
            <a:headEnd/>
            <a:tailEnd/>
          </a:ln>
        </p:spPr>
      </p:pic>
      <p:pic>
        <p:nvPicPr>
          <p:cNvPr id="23" name="图片 22" descr="C:\Users\Administrator\AppData\Roaming\Tencent\Users\52949588\QQ\WinTemp\RichOle\0O}5`Y0[IU34`$CW2E%HLU0.png"/>
          <p:cNvPicPr/>
          <p:nvPr/>
        </p:nvPicPr>
        <p:blipFill>
          <a:blip r:embed="rId5" cstate="print"/>
          <a:srcRect/>
          <a:stretch>
            <a:fillRect/>
          </a:stretch>
        </p:blipFill>
        <p:spPr bwMode="auto">
          <a:xfrm>
            <a:off x="7143768" y="2571750"/>
            <a:ext cx="1165695" cy="1796995"/>
          </a:xfrm>
          <a:prstGeom prst="rect">
            <a:avLst/>
          </a:prstGeom>
          <a:noFill/>
          <a:ln w="9525">
            <a:noFill/>
            <a:miter lim="800000"/>
            <a:headEnd/>
            <a:tailEnd/>
          </a:ln>
        </p:spPr>
      </p:pic>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3" presetClass="entr" presetSubtype="1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childTnLst>
                          </p:cTn>
                        </p:par>
                        <p:par>
                          <p:cTn id="21" fill="hold">
                            <p:stCondLst>
                              <p:cond delay="1500"/>
                            </p:stCondLst>
                            <p:childTnLst>
                              <p:par>
                                <p:cTn id="22" presetID="3" presetClass="entr" presetSubtype="1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par>
                                <p:cTn id="25" presetID="3" presetClass="entr" presetSubtype="1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linds(horizontal)">
                                      <p:cBhvr>
                                        <p:cTn id="27" dur="500"/>
                                        <p:tgtEl>
                                          <p:spTgt spid="24"/>
                                        </p:tgtEl>
                                      </p:cBhvr>
                                    </p:animEffect>
                                  </p:childTnLst>
                                </p:cTn>
                              </p:par>
                              <p:par>
                                <p:cTn id="28" presetID="3" presetClass="entr" presetSubtype="1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linds(horizontal)">
                                      <p:cBhvr>
                                        <p:cTn id="30" dur="500"/>
                                        <p:tgtEl>
                                          <p:spTgt spid="23"/>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linds(horizontal)">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mph" presetSubtype="0" fill="hold" nodeType="clickEffect">
                                  <p:stCondLst>
                                    <p:cond delay="0"/>
                                  </p:stCondLst>
                                  <p:childTnLst>
                                    <p:animScale>
                                      <p:cBhvr>
                                        <p:cTn id="37" dur="2000" fill="hold"/>
                                        <p:tgtEl>
                                          <p:spTgt spid="18"/>
                                        </p:tgtEl>
                                      </p:cBhvr>
                                      <p:by x="200000" y="200000"/>
                                    </p:animScale>
                                  </p:childTnLst>
                                </p:cTn>
                              </p:par>
                            </p:childTnLst>
                          </p:cTn>
                        </p:par>
                      </p:childTnLst>
                    </p:cTn>
                  </p:par>
                  <p:par>
                    <p:cTn id="38" fill="hold">
                      <p:stCondLst>
                        <p:cond delay="indefinite"/>
                      </p:stCondLst>
                      <p:childTnLst>
                        <p:par>
                          <p:cTn id="39" fill="hold">
                            <p:stCondLst>
                              <p:cond delay="0"/>
                            </p:stCondLst>
                            <p:childTnLst>
                              <p:par>
                                <p:cTn id="40" presetID="6" presetClass="emph" presetSubtype="0" fill="hold" nodeType="clickEffect">
                                  <p:stCondLst>
                                    <p:cond delay="0"/>
                                  </p:stCondLst>
                                  <p:childTnLst>
                                    <p:animScale>
                                      <p:cBhvr>
                                        <p:cTn id="41" dur="2000" fill="hold"/>
                                        <p:tgtEl>
                                          <p:spTgt spid="23"/>
                                        </p:tgtEl>
                                      </p:cBhvr>
                                      <p:by x="200000" y="200000"/>
                                    </p:animScale>
                                  </p:childTnLst>
                                </p:cTn>
                              </p:par>
                            </p:childTnLst>
                          </p:cTn>
                        </p:par>
                        <p:par>
                          <p:cTn id="42" fill="hold">
                            <p:stCondLst>
                              <p:cond delay="2000"/>
                            </p:stCondLst>
                            <p:childTnLst>
                              <p:par>
                                <p:cTn id="43" presetID="3" presetClass="entr" presetSubtype="10"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linds(horizontal)">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2" grpId="0"/>
      <p:bldP spid="16" grpId="0"/>
      <p:bldP spid="17"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a:xfrm>
            <a:off x="785786" y="1071552"/>
            <a:ext cx="1034450" cy="1054401"/>
            <a:chOff x="1403648" y="1115468"/>
            <a:chExt cx="1294414" cy="1294414"/>
          </a:xfrm>
        </p:grpSpPr>
        <p:sp>
          <p:nvSpPr>
            <p:cNvPr id="29" name="椭圆 28"/>
            <p:cNvSpPr/>
            <p:nvPr/>
          </p:nvSpPr>
          <p:spPr>
            <a:xfrm>
              <a:off x="1539485" y="1259632"/>
              <a:ext cx="1022740" cy="10227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itchFamily="34" charset="-122"/>
                <a:ea typeface="微软雅黑" pitchFamily="34" charset="-122"/>
              </a:endParaRPr>
            </a:p>
          </p:txBody>
        </p:sp>
        <p:grpSp>
          <p:nvGrpSpPr>
            <p:cNvPr id="3" name="组合 29"/>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32" name="同心圆 31"/>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33" name="同心圆 32"/>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grpSp>
        <p:sp>
          <p:nvSpPr>
            <p:cNvPr id="31" name="TextBox 30"/>
            <p:cNvSpPr txBox="1"/>
            <p:nvPr/>
          </p:nvSpPr>
          <p:spPr>
            <a:xfrm>
              <a:off x="1671820" y="1466266"/>
              <a:ext cx="725958" cy="296865"/>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r>
                <a:rPr lang="en-US" altLang="zh-CN" sz="2800" dirty="0" smtClean="0">
                  <a:solidFill>
                    <a:schemeClr val="bg1"/>
                  </a:solidFill>
                  <a:effectLst/>
                  <a:latin typeface="微软雅黑" pitchFamily="34" charset="-122"/>
                  <a:ea typeface="微软雅黑" pitchFamily="34" charset="-122"/>
                </a:rPr>
                <a:t>1</a:t>
              </a:r>
              <a:endParaRPr lang="zh-CN" altLang="en-US" sz="2800" dirty="0">
                <a:solidFill>
                  <a:schemeClr val="bg1"/>
                </a:solidFill>
                <a:effectLst/>
                <a:latin typeface="微软雅黑" pitchFamily="34" charset="-122"/>
                <a:ea typeface="微软雅黑" pitchFamily="34" charset="-122"/>
              </a:endParaRPr>
            </a:p>
          </p:txBody>
        </p:sp>
      </p:grpSp>
      <p:sp>
        <p:nvSpPr>
          <p:cNvPr id="37" name="标题 2"/>
          <p:cNvSpPr txBox="1">
            <a:spLocks/>
          </p:cNvSpPr>
          <p:nvPr/>
        </p:nvSpPr>
        <p:spPr>
          <a:xfrm>
            <a:off x="1187624" y="267494"/>
            <a:ext cx="7203514" cy="377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square" lIns="68582" tIns="34292" rIns="68582" bIns="34292">
            <a:spAutoFit/>
          </a:bodyPr>
          <a:lstStyle/>
          <a:p>
            <a:pPr marL="0" lvl="1"/>
            <a:r>
              <a:rPr lang="zh-CN" altLang="en-US" sz="2000" b="1" dirty="0" smtClean="0"/>
              <a:t>国内外课程标准（教学大纲）的研究</a:t>
            </a:r>
          </a:p>
        </p:txBody>
      </p:sp>
      <p:sp>
        <p:nvSpPr>
          <p:cNvPr id="22" name="矩形 21"/>
          <p:cNvSpPr/>
          <p:nvPr/>
        </p:nvSpPr>
        <p:spPr>
          <a:xfrm>
            <a:off x="1714480" y="1000114"/>
            <a:ext cx="2214578" cy="1200329"/>
          </a:xfrm>
          <a:prstGeom prst="rect">
            <a:avLst/>
          </a:prstGeom>
        </p:spPr>
        <p:txBody>
          <a:bodyPr wrap="square">
            <a:spAutoFit/>
          </a:bodyPr>
          <a:lstStyle/>
          <a:p>
            <a:r>
              <a:rPr lang="zh-CN" altLang="en-US" b="1" dirty="0" smtClean="0">
                <a:solidFill>
                  <a:srgbClr val="FF0000"/>
                </a:solidFill>
                <a:latin typeface="楷体" pitchFamily="49" charset="-122"/>
                <a:ea typeface="楷体" pitchFamily="49" charset="-122"/>
              </a:rPr>
              <a:t>    应用题一词正式出现在我们的课程标准，沿用达半个多世纪。</a:t>
            </a:r>
            <a:endParaRPr lang="zh-CN" altLang="en-US" b="1" dirty="0">
              <a:solidFill>
                <a:srgbClr val="FF0000"/>
              </a:solidFill>
              <a:latin typeface="楷体" pitchFamily="49" charset="-122"/>
              <a:ea typeface="楷体" pitchFamily="49" charset="-122"/>
            </a:endParaRPr>
          </a:p>
        </p:txBody>
      </p:sp>
      <p:sp>
        <p:nvSpPr>
          <p:cNvPr id="16" name="矩形 15"/>
          <p:cNvSpPr/>
          <p:nvPr/>
        </p:nvSpPr>
        <p:spPr>
          <a:xfrm>
            <a:off x="4143372" y="1928808"/>
            <a:ext cx="4554452" cy="400110"/>
          </a:xfrm>
          <a:prstGeom prst="rect">
            <a:avLst/>
          </a:prstGeom>
        </p:spPr>
        <p:txBody>
          <a:bodyPr wrap="none">
            <a:spAutoFit/>
          </a:bodyPr>
          <a:lstStyle/>
          <a:p>
            <a:r>
              <a:rPr lang="en-US" altLang="zh-CN" sz="2000" b="1" dirty="0" smtClean="0">
                <a:solidFill>
                  <a:srgbClr val="00B050"/>
                </a:solidFill>
                <a:latin typeface="楷体" pitchFamily="49" charset="-122"/>
                <a:ea typeface="楷体" pitchFamily="49" charset="-122"/>
              </a:rPr>
              <a:t>——</a:t>
            </a:r>
            <a:r>
              <a:rPr lang="en-US" altLang="en-US" sz="2000" b="1" dirty="0" smtClean="0">
                <a:solidFill>
                  <a:srgbClr val="00B050"/>
                </a:solidFill>
                <a:latin typeface="楷体" pitchFamily="49" charset="-122"/>
                <a:ea typeface="楷体" pitchFamily="49" charset="-122"/>
              </a:rPr>
              <a:t>1950</a:t>
            </a:r>
            <a:r>
              <a:rPr lang="zh-CN" altLang="en-US" sz="2000" b="1" dirty="0" smtClean="0">
                <a:solidFill>
                  <a:srgbClr val="00B050"/>
                </a:solidFill>
                <a:latin typeface="楷体" pitchFamily="49" charset="-122"/>
                <a:ea typeface="楷体" pitchFamily="49" charset="-122"/>
              </a:rPr>
              <a:t>年</a:t>
            </a:r>
            <a:r>
              <a:rPr lang="en-US" altLang="zh-CN" sz="2000" b="1" dirty="0" smtClean="0">
                <a:solidFill>
                  <a:srgbClr val="00B050"/>
                </a:solidFill>
                <a:latin typeface="楷体" pitchFamily="49" charset="-122"/>
                <a:ea typeface="楷体" pitchFamily="49" charset="-122"/>
              </a:rPr>
              <a:t>《</a:t>
            </a:r>
            <a:r>
              <a:rPr lang="zh-CN" altLang="en-US" sz="2000" b="1" dirty="0" smtClean="0">
                <a:solidFill>
                  <a:srgbClr val="00B050"/>
                </a:solidFill>
                <a:latin typeface="楷体" pitchFamily="49" charset="-122"/>
                <a:ea typeface="楷体" pitchFamily="49" charset="-122"/>
              </a:rPr>
              <a:t>小学算术课程暂行标准</a:t>
            </a:r>
            <a:r>
              <a:rPr lang="en-US" altLang="zh-CN" sz="2000" b="1" dirty="0" smtClean="0">
                <a:solidFill>
                  <a:srgbClr val="00B050"/>
                </a:solidFill>
                <a:latin typeface="楷体" pitchFamily="49" charset="-122"/>
                <a:ea typeface="楷体" pitchFamily="49" charset="-122"/>
              </a:rPr>
              <a:t>》</a:t>
            </a:r>
            <a:endParaRPr lang="zh-CN" altLang="en-US" sz="2000" b="1" dirty="0" smtClean="0">
              <a:solidFill>
                <a:srgbClr val="00B050"/>
              </a:solidFill>
              <a:latin typeface="楷体" pitchFamily="49" charset="-122"/>
              <a:ea typeface="楷体" pitchFamily="49" charset="-122"/>
            </a:endParaRPr>
          </a:p>
        </p:txBody>
      </p:sp>
      <p:sp>
        <p:nvSpPr>
          <p:cNvPr id="17" name="矩形 16"/>
          <p:cNvSpPr/>
          <p:nvPr/>
        </p:nvSpPr>
        <p:spPr>
          <a:xfrm>
            <a:off x="3857620" y="928676"/>
            <a:ext cx="4929222" cy="830997"/>
          </a:xfrm>
          <a:prstGeom prst="rect">
            <a:avLst/>
          </a:prstGeom>
        </p:spPr>
        <p:txBody>
          <a:bodyPr wrap="square">
            <a:spAutoFit/>
          </a:bodyPr>
          <a:lstStyle/>
          <a:p>
            <a:r>
              <a:rPr lang="zh-CN" altLang="en-US" sz="2000" b="1" dirty="0" smtClean="0">
                <a:solidFill>
                  <a:srgbClr val="00B050"/>
                </a:solidFill>
                <a:latin typeface="楷体" pitchFamily="49" charset="-122"/>
                <a:ea typeface="楷体" pitchFamily="49" charset="-122"/>
              </a:rPr>
              <a:t>    </a:t>
            </a:r>
            <a:r>
              <a:rPr lang="zh-CN" altLang="en-US" sz="2400" b="1" dirty="0" smtClean="0">
                <a:solidFill>
                  <a:srgbClr val="00B050"/>
                </a:solidFill>
                <a:latin typeface="楷体" pitchFamily="49" charset="-122"/>
                <a:ea typeface="楷体" pitchFamily="49" charset="-122"/>
              </a:rPr>
              <a:t>应用题的编制，要具体而有兴趣，并能多用事实本位的方法编排。</a:t>
            </a:r>
          </a:p>
        </p:txBody>
      </p:sp>
      <p:sp>
        <p:nvSpPr>
          <p:cNvPr id="25" name="矩形 24"/>
          <p:cNvSpPr/>
          <p:nvPr/>
        </p:nvSpPr>
        <p:spPr>
          <a:xfrm>
            <a:off x="4143372" y="4500576"/>
            <a:ext cx="4838184" cy="369332"/>
          </a:xfrm>
          <a:prstGeom prst="rect">
            <a:avLst/>
          </a:prstGeom>
        </p:spPr>
        <p:txBody>
          <a:bodyPr wrap="none">
            <a:spAutoFit/>
          </a:bodyPr>
          <a:lstStyle/>
          <a:p>
            <a:r>
              <a:rPr lang="zh-CN" altLang="en-US" b="1" dirty="0" smtClean="0"/>
              <a:t>民国</a:t>
            </a:r>
            <a:r>
              <a:rPr lang="en-US" b="1" dirty="0" smtClean="0"/>
              <a:t>39</a:t>
            </a:r>
            <a:r>
              <a:rPr lang="zh-CN" altLang="en-US" b="1" dirty="0" smtClean="0"/>
              <a:t>年（</a:t>
            </a:r>
            <a:r>
              <a:rPr lang="en-US" b="1" dirty="0" smtClean="0"/>
              <a:t>1950</a:t>
            </a:r>
            <a:r>
              <a:rPr lang="zh-CN" altLang="en-US" b="1" dirty="0" smtClean="0"/>
              <a:t>年）初级小学算术课本（二）</a:t>
            </a:r>
            <a:endParaRPr lang="zh-CN" altLang="en-US" b="1" dirty="0"/>
          </a:p>
        </p:txBody>
      </p:sp>
      <p:pic>
        <p:nvPicPr>
          <p:cNvPr id="19" name="图片 18" descr="C:\Users\Administrator\AppData\Roaming\Tencent\Users\52949588\QQ\WinTemp\RichOle\I0R}2ABTV6(65N8}RUTK[@7.png"/>
          <p:cNvPicPr/>
          <p:nvPr/>
        </p:nvPicPr>
        <p:blipFill>
          <a:blip r:embed="rId3"/>
          <a:srcRect/>
          <a:stretch>
            <a:fillRect/>
          </a:stretch>
        </p:blipFill>
        <p:spPr bwMode="auto">
          <a:xfrm>
            <a:off x="3714744" y="2357436"/>
            <a:ext cx="1321298" cy="1876384"/>
          </a:xfrm>
          <a:prstGeom prst="rect">
            <a:avLst/>
          </a:prstGeom>
          <a:noFill/>
          <a:ln w="9525">
            <a:noFill/>
            <a:miter lim="800000"/>
            <a:headEnd/>
            <a:tailEnd/>
          </a:ln>
        </p:spPr>
      </p:pic>
      <p:pic>
        <p:nvPicPr>
          <p:cNvPr id="20" name="图片 19" descr="C:\Users\Administrator\AppData\Roaming\Tencent\Users\52949588\QQ\WinTemp\RichOle\K9~NM[Y%G`BN$NFG~A99KTQ.png"/>
          <p:cNvPicPr/>
          <p:nvPr/>
        </p:nvPicPr>
        <p:blipFill>
          <a:blip r:embed="rId4"/>
          <a:srcRect/>
          <a:stretch>
            <a:fillRect/>
          </a:stretch>
        </p:blipFill>
        <p:spPr bwMode="auto">
          <a:xfrm>
            <a:off x="5357818" y="2357436"/>
            <a:ext cx="1332424" cy="1804946"/>
          </a:xfrm>
          <a:prstGeom prst="rect">
            <a:avLst/>
          </a:prstGeom>
          <a:noFill/>
          <a:ln w="9525">
            <a:noFill/>
            <a:miter lim="800000"/>
            <a:headEnd/>
            <a:tailEnd/>
          </a:ln>
        </p:spPr>
      </p:pic>
      <p:pic>
        <p:nvPicPr>
          <p:cNvPr id="21" name="图片 20" descr="C:\Users\Administrator\AppData\Roaming\Tencent\Users\52949588\QQ\WinTemp\RichOle\MC17IQ)BV05B}@ZCBU2{2YQ.png"/>
          <p:cNvPicPr/>
          <p:nvPr/>
        </p:nvPicPr>
        <p:blipFill>
          <a:blip r:embed="rId5"/>
          <a:srcRect/>
          <a:stretch>
            <a:fillRect/>
          </a:stretch>
        </p:blipFill>
        <p:spPr bwMode="auto">
          <a:xfrm>
            <a:off x="7072330" y="2357436"/>
            <a:ext cx="1308570" cy="1804946"/>
          </a:xfrm>
          <a:prstGeom prst="rect">
            <a:avLst/>
          </a:prstGeom>
          <a:noFill/>
          <a:ln w="9525">
            <a:noFill/>
            <a:miter lim="800000"/>
            <a:headEnd/>
            <a:tailEnd/>
          </a:ln>
        </p:spPr>
      </p:pic>
      <p:sp>
        <p:nvSpPr>
          <p:cNvPr id="26" name="矩形 25"/>
          <p:cNvSpPr/>
          <p:nvPr/>
        </p:nvSpPr>
        <p:spPr>
          <a:xfrm>
            <a:off x="714348" y="2786064"/>
            <a:ext cx="2428860" cy="923330"/>
          </a:xfrm>
          <a:prstGeom prst="rect">
            <a:avLst/>
          </a:prstGeom>
        </p:spPr>
        <p:txBody>
          <a:bodyPr wrap="square">
            <a:spAutoFit/>
          </a:bodyPr>
          <a:lstStyle/>
          <a:p>
            <a:r>
              <a:rPr lang="zh-CN" altLang="en-US" b="1" dirty="0" smtClean="0">
                <a:solidFill>
                  <a:schemeClr val="accent2">
                    <a:lumMod val="75000"/>
                  </a:schemeClr>
                </a:solidFill>
              </a:rPr>
              <a:t>         </a:t>
            </a:r>
            <a:r>
              <a:rPr lang="zh-CN" altLang="en-US" b="1" dirty="0" smtClean="0">
                <a:solidFill>
                  <a:schemeClr val="accent2">
                    <a:lumMod val="75000"/>
                  </a:schemeClr>
                </a:solidFill>
                <a:latin typeface="楷体" pitchFamily="49" charset="-122"/>
                <a:ea typeface="楷体" pitchFamily="49" charset="-122"/>
              </a:rPr>
              <a:t>教材以儿童生活中拍皮球、踢毽子为教学素材。</a:t>
            </a:r>
            <a:endParaRPr lang="zh-CN" altLang="en-US" b="1" dirty="0">
              <a:solidFill>
                <a:schemeClr val="accent2">
                  <a:lumMod val="75000"/>
                </a:schemeClr>
              </a:solidFill>
              <a:latin typeface="楷体" pitchFamily="49" charset="-122"/>
              <a:ea typeface="楷体" pitchFamily="49" charset="-122"/>
            </a:endParaRPr>
          </a:p>
        </p:txBody>
      </p:sp>
      <p:sp>
        <p:nvSpPr>
          <p:cNvPr id="27" name="矩形 26"/>
          <p:cNvSpPr/>
          <p:nvPr/>
        </p:nvSpPr>
        <p:spPr>
          <a:xfrm>
            <a:off x="142844" y="3857634"/>
            <a:ext cx="3286116" cy="338554"/>
          </a:xfrm>
          <a:prstGeom prst="rect">
            <a:avLst/>
          </a:prstGeom>
        </p:spPr>
        <p:txBody>
          <a:bodyPr wrap="square">
            <a:spAutoFit/>
          </a:bodyPr>
          <a:lstStyle/>
          <a:p>
            <a:r>
              <a:rPr lang="zh-CN" altLang="en-US" sz="1600" b="1" dirty="0" smtClean="0">
                <a:solidFill>
                  <a:srgbClr val="C00000"/>
                </a:solidFill>
                <a:latin typeface="楷体" pitchFamily="49" charset="-122"/>
                <a:ea typeface="楷体" pitchFamily="49" charset="-122"/>
              </a:rPr>
              <a:t>数量关系则是在</a:t>
            </a:r>
            <a:r>
              <a:rPr lang="en-US" sz="1600" b="1" dirty="0" smtClean="0">
                <a:solidFill>
                  <a:srgbClr val="C00000"/>
                </a:solidFill>
                <a:latin typeface="楷体" pitchFamily="49" charset="-122"/>
                <a:ea typeface="楷体" pitchFamily="49" charset="-122"/>
              </a:rPr>
              <a:t>1963</a:t>
            </a:r>
            <a:r>
              <a:rPr lang="zh-CN" altLang="en-US" sz="1600" b="1" dirty="0" smtClean="0">
                <a:solidFill>
                  <a:srgbClr val="C00000"/>
                </a:solidFill>
                <a:latin typeface="楷体" pitchFamily="49" charset="-122"/>
                <a:ea typeface="楷体" pitchFamily="49" charset="-122"/>
              </a:rPr>
              <a:t>年才首次出现</a:t>
            </a:r>
            <a:endParaRPr lang="zh-CN" altLang="en-US" sz="1600" dirty="0">
              <a:solidFill>
                <a:srgbClr val="C00000"/>
              </a:solidFill>
              <a:latin typeface="楷体" pitchFamily="49" charset="-122"/>
              <a:ea typeface="楷体" pitchFamily="49" charset="-122"/>
            </a:endParaRPr>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9"/>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2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a:xfrm>
            <a:off x="785786" y="1071552"/>
            <a:ext cx="1034450" cy="1054401"/>
            <a:chOff x="1403648" y="1115468"/>
            <a:chExt cx="1294414" cy="1294414"/>
          </a:xfrm>
        </p:grpSpPr>
        <p:sp>
          <p:nvSpPr>
            <p:cNvPr id="29" name="椭圆 28"/>
            <p:cNvSpPr/>
            <p:nvPr/>
          </p:nvSpPr>
          <p:spPr>
            <a:xfrm>
              <a:off x="1539485" y="1259632"/>
              <a:ext cx="1022740" cy="10227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itchFamily="34" charset="-122"/>
                <a:ea typeface="微软雅黑" pitchFamily="34" charset="-122"/>
              </a:endParaRPr>
            </a:p>
          </p:txBody>
        </p:sp>
        <p:grpSp>
          <p:nvGrpSpPr>
            <p:cNvPr id="3" name="组合 29"/>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32" name="同心圆 31"/>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33" name="同心圆 32"/>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grpSp>
        <p:sp>
          <p:nvSpPr>
            <p:cNvPr id="31" name="TextBox 30"/>
            <p:cNvSpPr txBox="1"/>
            <p:nvPr/>
          </p:nvSpPr>
          <p:spPr>
            <a:xfrm>
              <a:off x="1671820" y="1466266"/>
              <a:ext cx="725958" cy="642320"/>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r>
                <a:rPr lang="en-US" altLang="zh-CN" sz="2800" dirty="0" smtClean="0">
                  <a:solidFill>
                    <a:schemeClr val="bg1"/>
                  </a:solidFill>
                  <a:effectLst/>
                  <a:latin typeface="微软雅黑" pitchFamily="34" charset="-122"/>
                  <a:ea typeface="微软雅黑" pitchFamily="34" charset="-122"/>
                </a:rPr>
                <a:t>2</a:t>
              </a:r>
              <a:endParaRPr lang="zh-CN" altLang="en-US" sz="2800" dirty="0">
                <a:solidFill>
                  <a:schemeClr val="bg1"/>
                </a:solidFill>
                <a:effectLst/>
                <a:latin typeface="微软雅黑" pitchFamily="34" charset="-122"/>
                <a:ea typeface="微软雅黑" pitchFamily="34" charset="-122"/>
              </a:endParaRPr>
            </a:p>
          </p:txBody>
        </p:sp>
      </p:grpSp>
      <p:sp>
        <p:nvSpPr>
          <p:cNvPr id="37" name="标题 2"/>
          <p:cNvSpPr txBox="1">
            <a:spLocks/>
          </p:cNvSpPr>
          <p:nvPr/>
        </p:nvSpPr>
        <p:spPr>
          <a:xfrm>
            <a:off x="1187624" y="267494"/>
            <a:ext cx="7203514" cy="377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square" lIns="68582" tIns="34292" rIns="68582" bIns="34292">
            <a:spAutoFit/>
          </a:bodyPr>
          <a:lstStyle/>
          <a:p>
            <a:pPr marL="0" lvl="1"/>
            <a:r>
              <a:rPr lang="zh-CN" altLang="en-US" sz="2000" b="1" dirty="0" smtClean="0"/>
              <a:t>国内外课程标准（教学大纲）的研究</a:t>
            </a:r>
          </a:p>
        </p:txBody>
      </p:sp>
      <p:grpSp>
        <p:nvGrpSpPr>
          <p:cNvPr id="14" name="组合 13"/>
          <p:cNvGrpSpPr/>
          <p:nvPr/>
        </p:nvGrpSpPr>
        <p:grpSpPr>
          <a:xfrm>
            <a:off x="0" y="928676"/>
            <a:ext cx="8148623" cy="2500330"/>
            <a:chOff x="0" y="928676"/>
            <a:chExt cx="8148623" cy="2500330"/>
          </a:xfrm>
        </p:grpSpPr>
        <p:sp>
          <p:nvSpPr>
            <p:cNvPr id="13" name="圆角矩形 12"/>
            <p:cNvSpPr/>
            <p:nvPr/>
          </p:nvSpPr>
          <p:spPr>
            <a:xfrm>
              <a:off x="0" y="2214560"/>
              <a:ext cx="2357454" cy="121444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zh-CN" altLang="en-US" b="1" dirty="0" smtClean="0"/>
                <a:t>        何时开始，小学 生要认识、分析数量关系？</a:t>
              </a:r>
              <a:endParaRPr lang="zh-CN" altLang="en-US" dirty="0"/>
            </a:p>
          </p:txBody>
        </p:sp>
        <p:sp>
          <p:nvSpPr>
            <p:cNvPr id="54273" name="AutoShape 1"/>
            <p:cNvSpPr>
              <a:spLocks noChangeArrowheads="1"/>
            </p:cNvSpPr>
            <p:nvPr/>
          </p:nvSpPr>
          <p:spPr bwMode="auto">
            <a:xfrm>
              <a:off x="2500298" y="928676"/>
              <a:ext cx="5648325" cy="928694"/>
            </a:xfrm>
            <a:prstGeom prst="roundRect">
              <a:avLst>
                <a:gd name="adj" fmla="val 16667"/>
              </a:avLst>
            </a:prstGeom>
            <a:solidFill>
              <a:srgbClr val="9954CC">
                <a:alpha val="1300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lgn="just">
                <a:lnSpc>
                  <a:spcPct val="150000"/>
                </a:lnSpc>
              </a:pPr>
              <a:r>
                <a:rPr kumimoji="0" lang="zh-CN" altLang="en-US" b="1" i="0" u="none" strike="noStrike" cap="none" normalizeH="0" baseline="0" dirty="0" smtClean="0">
                  <a:ln>
                    <a:noFill/>
                  </a:ln>
                  <a:solidFill>
                    <a:schemeClr val="tx1"/>
                  </a:solidFill>
                  <a:effectLst/>
                  <a:latin typeface="楷体" pitchFamily="49" charset="-122"/>
                  <a:ea typeface="楷体" pitchFamily="49" charset="-122"/>
                  <a:cs typeface="宋体" pitchFamily="2" charset="-122"/>
                </a:rPr>
                <a:t>思考：</a:t>
              </a:r>
              <a:r>
                <a:rPr lang="zh-CN" altLang="en-US" b="1" dirty="0" smtClean="0">
                  <a:latin typeface="楷体" pitchFamily="49" charset="-122"/>
                  <a:ea typeface="楷体" pitchFamily="49" charset="-122"/>
                  <a:cs typeface="宋体" pitchFamily="2" charset="-122"/>
                </a:rPr>
                <a:t>你认为小学生能掌握“数量关系”吗？现在还需要学习数量关系吗？</a:t>
              </a:r>
            </a:p>
            <a:p>
              <a:pPr marL="0" marR="0" lvl="0" indent="0" algn="just" defTabSz="914400" rtl="0" eaLnBrk="1" fontAlgn="base" latinLnBrk="0" hangingPunct="1">
                <a:spcBef>
                  <a:spcPct val="0"/>
                </a:spcBef>
                <a:spcAft>
                  <a:spcPct val="0"/>
                </a:spcAft>
                <a:buClrTx/>
                <a:buSzTx/>
                <a:buFontTx/>
                <a:buNone/>
                <a:tabLst/>
              </a:pPr>
              <a:endParaRPr kumimoji="0" lang="zh-CN" sz="32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sp>
        <p:nvSpPr>
          <p:cNvPr id="22" name="矩形 21"/>
          <p:cNvSpPr/>
          <p:nvPr/>
        </p:nvSpPr>
        <p:spPr>
          <a:xfrm>
            <a:off x="2857488" y="4357700"/>
            <a:ext cx="2249334" cy="400110"/>
          </a:xfrm>
          <a:prstGeom prst="rect">
            <a:avLst/>
          </a:prstGeom>
        </p:spPr>
        <p:txBody>
          <a:bodyPr wrap="none">
            <a:spAutoFit/>
          </a:bodyPr>
          <a:lstStyle/>
          <a:p>
            <a:r>
              <a:rPr lang="zh-CN" altLang="en-US" sz="2000" b="1" dirty="0" smtClean="0">
                <a:solidFill>
                  <a:srgbClr val="FF0000"/>
                </a:solidFill>
              </a:rPr>
              <a:t>数量关系雏形初现</a:t>
            </a:r>
            <a:endParaRPr lang="zh-CN" altLang="en-US" sz="2000" dirty="0">
              <a:solidFill>
                <a:srgbClr val="FF0000"/>
              </a:solidFill>
            </a:endParaRPr>
          </a:p>
        </p:txBody>
      </p:sp>
      <p:sp>
        <p:nvSpPr>
          <p:cNvPr id="16" name="矩形 15"/>
          <p:cNvSpPr/>
          <p:nvPr/>
        </p:nvSpPr>
        <p:spPr>
          <a:xfrm>
            <a:off x="2643174" y="2071684"/>
            <a:ext cx="6215106" cy="2246769"/>
          </a:xfrm>
          <a:prstGeom prst="rect">
            <a:avLst/>
          </a:prstGeom>
        </p:spPr>
        <p:txBody>
          <a:bodyPr wrap="square">
            <a:spAutoFit/>
          </a:bodyPr>
          <a:lstStyle/>
          <a:p>
            <a:r>
              <a:rPr lang="zh-CN" altLang="en-US" dirty="0" smtClean="0">
                <a:latin typeface="楷体" pitchFamily="49" charset="-122"/>
                <a:ea typeface="楷体" pitchFamily="49" charset="-122"/>
              </a:rPr>
              <a:t>   </a:t>
            </a:r>
            <a:r>
              <a:rPr lang="zh-CN" altLang="en-US" sz="2000" b="1" dirty="0" smtClean="0">
                <a:solidFill>
                  <a:srgbClr val="00B050"/>
                </a:solidFill>
                <a:latin typeface="楷体" pitchFamily="49" charset="-122"/>
                <a:ea typeface="楷体" pitchFamily="49" charset="-122"/>
              </a:rPr>
              <a:t>“通过解答应用题，必须给儿童阐明生活中常遇到的各种事物的数量间的</a:t>
            </a:r>
            <a:r>
              <a:rPr lang="zh-CN" altLang="en-US" sz="2000" b="1" dirty="0" smtClean="0">
                <a:solidFill>
                  <a:srgbClr val="002060"/>
                </a:solidFill>
                <a:latin typeface="楷体" pitchFamily="49" charset="-122"/>
                <a:ea typeface="楷体" pitchFamily="49" charset="-122"/>
              </a:rPr>
              <a:t>相依关系</a:t>
            </a:r>
            <a:r>
              <a:rPr lang="zh-CN" altLang="en-US" sz="2000" b="1" dirty="0" smtClean="0">
                <a:solidFill>
                  <a:srgbClr val="00B050"/>
                </a:solidFill>
                <a:latin typeface="楷体" pitchFamily="49" charset="-122"/>
                <a:ea typeface="楷体" pitchFamily="49" charset="-122"/>
              </a:rPr>
              <a:t>。但这种关系仅限于最简单的，例如</a:t>
            </a:r>
            <a:r>
              <a:rPr lang="en-US" altLang="en-US" sz="2000" b="1" dirty="0" smtClean="0">
                <a:solidFill>
                  <a:srgbClr val="00B050"/>
                </a:solidFill>
                <a:latin typeface="楷体" pitchFamily="49" charset="-122"/>
                <a:ea typeface="楷体" pitchFamily="49" charset="-122"/>
              </a:rPr>
              <a:t>:</a:t>
            </a:r>
            <a:r>
              <a:rPr lang="zh-CN" altLang="en-US" sz="2000" b="1" dirty="0" smtClean="0">
                <a:solidFill>
                  <a:srgbClr val="00B050"/>
                </a:solidFill>
                <a:latin typeface="楷体" pitchFamily="49" charset="-122"/>
                <a:ea typeface="楷体" pitchFamily="49" charset="-122"/>
              </a:rPr>
              <a:t>单价、总值和件数的相依关系：</a:t>
            </a:r>
            <a:r>
              <a:rPr lang="zh-CN" altLang="en-US" sz="2000" b="1" dirty="0" smtClean="0">
                <a:solidFill>
                  <a:srgbClr val="002060"/>
                </a:solidFill>
                <a:latin typeface="楷体" pitchFamily="49" charset="-122"/>
                <a:ea typeface="楷体" pitchFamily="49" charset="-122"/>
              </a:rPr>
              <a:t>速度、距离和时间的相依关系：生产标准、工作时间和生产总量的相依关系：物体的长度和面积或体积的相依关系</a:t>
            </a:r>
            <a:r>
              <a:rPr lang="zh-CN" altLang="en-US" sz="2000" b="1" dirty="0" smtClean="0">
                <a:solidFill>
                  <a:srgbClr val="00B050"/>
                </a:solidFill>
                <a:latin typeface="楷体" pitchFamily="49" charset="-122"/>
                <a:ea typeface="楷体" pitchFamily="49" charset="-122"/>
              </a:rPr>
              <a:t>等”。</a:t>
            </a:r>
            <a:endParaRPr lang="en-US" altLang="zh-CN" sz="2000" b="1" dirty="0" smtClean="0">
              <a:solidFill>
                <a:srgbClr val="00B050"/>
              </a:solidFill>
              <a:latin typeface="楷体" pitchFamily="49" charset="-122"/>
              <a:ea typeface="楷体" pitchFamily="49" charset="-122"/>
            </a:endParaRPr>
          </a:p>
          <a:p>
            <a:r>
              <a:rPr lang="en-US" altLang="zh-CN" sz="2000" b="1" dirty="0" smtClean="0">
                <a:solidFill>
                  <a:srgbClr val="00B050"/>
                </a:solidFill>
                <a:latin typeface="楷体" pitchFamily="49" charset="-122"/>
                <a:ea typeface="楷体" pitchFamily="49" charset="-122"/>
              </a:rPr>
              <a:t>                ——</a:t>
            </a:r>
            <a:r>
              <a:rPr lang="en-US" altLang="en-US" sz="2000" b="1" dirty="0" smtClean="0">
                <a:solidFill>
                  <a:srgbClr val="00B050"/>
                </a:solidFill>
                <a:latin typeface="楷体" pitchFamily="49" charset="-122"/>
                <a:ea typeface="楷体" pitchFamily="49" charset="-122"/>
              </a:rPr>
              <a:t>1952</a:t>
            </a:r>
            <a:r>
              <a:rPr lang="zh-CN" altLang="en-US" sz="2000" b="1" dirty="0" smtClean="0">
                <a:solidFill>
                  <a:srgbClr val="00B050"/>
                </a:solidFill>
                <a:latin typeface="楷体" pitchFamily="49" charset="-122"/>
                <a:ea typeface="楷体" pitchFamily="49" charset="-122"/>
              </a:rPr>
              <a:t>年</a:t>
            </a:r>
            <a:r>
              <a:rPr lang="en-US" altLang="zh-CN" sz="2000" b="1" dirty="0" smtClean="0">
                <a:solidFill>
                  <a:srgbClr val="00B050"/>
                </a:solidFill>
                <a:latin typeface="楷体" pitchFamily="49" charset="-122"/>
                <a:ea typeface="楷体" pitchFamily="49" charset="-122"/>
              </a:rPr>
              <a:t>《</a:t>
            </a:r>
            <a:r>
              <a:rPr lang="zh-CN" altLang="en-US" sz="2000" b="1" dirty="0" smtClean="0">
                <a:solidFill>
                  <a:srgbClr val="00B050"/>
                </a:solidFill>
                <a:latin typeface="楷体" pitchFamily="49" charset="-122"/>
                <a:ea typeface="楷体" pitchFamily="49" charset="-122"/>
              </a:rPr>
              <a:t>小学算术教学大纲</a:t>
            </a:r>
            <a:r>
              <a:rPr lang="en-US" altLang="zh-CN" sz="2000" b="1" dirty="0" smtClean="0">
                <a:solidFill>
                  <a:srgbClr val="00B050"/>
                </a:solidFill>
                <a:latin typeface="楷体" pitchFamily="49" charset="-122"/>
                <a:ea typeface="楷体" pitchFamily="49" charset="-122"/>
              </a:rPr>
              <a:t>》</a:t>
            </a:r>
            <a:endParaRPr lang="zh-CN" altLang="en-US" sz="2000" b="1" dirty="0" smtClean="0">
              <a:solidFill>
                <a:srgbClr val="00B050"/>
              </a:solidFill>
              <a:latin typeface="楷体" pitchFamily="49" charset="-122"/>
              <a:ea typeface="楷体" pitchFamily="49" charset="-122"/>
            </a:endParaRPr>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linds(horizontal)">
                                      <p:cBhvr>
                                        <p:cTn id="23" dur="500"/>
                                        <p:tgtEl>
                                          <p:spTgt spid="16"/>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linds(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2"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a:xfrm>
            <a:off x="785786" y="1071552"/>
            <a:ext cx="1034450" cy="1054401"/>
            <a:chOff x="1403648" y="1115468"/>
            <a:chExt cx="1294414" cy="1294414"/>
          </a:xfrm>
        </p:grpSpPr>
        <p:sp>
          <p:nvSpPr>
            <p:cNvPr id="29" name="椭圆 28"/>
            <p:cNvSpPr/>
            <p:nvPr/>
          </p:nvSpPr>
          <p:spPr>
            <a:xfrm>
              <a:off x="1539485" y="1259632"/>
              <a:ext cx="1022740" cy="10227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itchFamily="34" charset="-122"/>
                <a:ea typeface="微软雅黑" pitchFamily="34" charset="-122"/>
              </a:endParaRPr>
            </a:p>
          </p:txBody>
        </p:sp>
        <p:grpSp>
          <p:nvGrpSpPr>
            <p:cNvPr id="3" name="组合 29"/>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32" name="同心圆 31"/>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33" name="同心圆 32"/>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grpSp>
        <p:sp>
          <p:nvSpPr>
            <p:cNvPr id="31" name="TextBox 30"/>
            <p:cNvSpPr txBox="1"/>
            <p:nvPr/>
          </p:nvSpPr>
          <p:spPr>
            <a:xfrm>
              <a:off x="1671820" y="1466266"/>
              <a:ext cx="725958" cy="642320"/>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r>
                <a:rPr lang="en-US" altLang="zh-CN" sz="2800" dirty="0" smtClean="0">
                  <a:solidFill>
                    <a:schemeClr val="bg1"/>
                  </a:solidFill>
                  <a:effectLst/>
                  <a:latin typeface="微软雅黑" pitchFamily="34" charset="-122"/>
                  <a:ea typeface="微软雅黑" pitchFamily="34" charset="-122"/>
                </a:rPr>
                <a:t>2</a:t>
              </a:r>
              <a:endParaRPr lang="zh-CN" altLang="en-US" sz="2800" dirty="0">
                <a:solidFill>
                  <a:schemeClr val="bg1"/>
                </a:solidFill>
                <a:effectLst/>
                <a:latin typeface="微软雅黑" pitchFamily="34" charset="-122"/>
                <a:ea typeface="微软雅黑" pitchFamily="34" charset="-122"/>
              </a:endParaRPr>
            </a:p>
          </p:txBody>
        </p:sp>
      </p:grpSp>
      <p:sp>
        <p:nvSpPr>
          <p:cNvPr id="37" name="标题 2"/>
          <p:cNvSpPr txBox="1">
            <a:spLocks/>
          </p:cNvSpPr>
          <p:nvPr/>
        </p:nvSpPr>
        <p:spPr>
          <a:xfrm>
            <a:off x="1187624" y="267494"/>
            <a:ext cx="7203514" cy="377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square" lIns="68582" tIns="34292" rIns="68582" bIns="34292">
            <a:spAutoFit/>
          </a:bodyPr>
          <a:lstStyle/>
          <a:p>
            <a:pPr marL="0" lvl="1"/>
            <a:r>
              <a:rPr lang="zh-CN" altLang="en-US" sz="2000" b="1" dirty="0" smtClean="0"/>
              <a:t>国内外课程标准（教学大纲）的研究</a:t>
            </a:r>
          </a:p>
        </p:txBody>
      </p:sp>
      <p:sp>
        <p:nvSpPr>
          <p:cNvPr id="22" name="矩形 21"/>
          <p:cNvSpPr/>
          <p:nvPr/>
        </p:nvSpPr>
        <p:spPr>
          <a:xfrm>
            <a:off x="1714480" y="928676"/>
            <a:ext cx="1643074" cy="1077218"/>
          </a:xfrm>
          <a:prstGeom prst="rect">
            <a:avLst/>
          </a:prstGeom>
        </p:spPr>
        <p:txBody>
          <a:bodyPr wrap="square">
            <a:spAutoFit/>
          </a:bodyPr>
          <a:lstStyle/>
          <a:p>
            <a:r>
              <a:rPr lang="zh-CN" altLang="en-US" sz="1600" b="1" dirty="0" smtClean="0">
                <a:solidFill>
                  <a:srgbClr val="C00000"/>
                </a:solidFill>
                <a:latin typeface="楷体" pitchFamily="49" charset="-122"/>
                <a:ea typeface="楷体" pitchFamily="49" charset="-122"/>
              </a:rPr>
              <a:t>首次提出“数量关系”且要“掌握常见的数量关系” </a:t>
            </a:r>
            <a:endParaRPr lang="zh-CN" altLang="en-US" sz="1600" dirty="0">
              <a:solidFill>
                <a:srgbClr val="C00000"/>
              </a:solidFill>
              <a:latin typeface="楷体" pitchFamily="49" charset="-122"/>
              <a:ea typeface="楷体" pitchFamily="49" charset="-122"/>
            </a:endParaRPr>
          </a:p>
        </p:txBody>
      </p:sp>
      <p:sp>
        <p:nvSpPr>
          <p:cNvPr id="16" name="矩形 15"/>
          <p:cNvSpPr/>
          <p:nvPr/>
        </p:nvSpPr>
        <p:spPr>
          <a:xfrm>
            <a:off x="3286116" y="642924"/>
            <a:ext cx="5857884" cy="1477328"/>
          </a:xfrm>
          <a:prstGeom prst="rect">
            <a:avLst/>
          </a:prstGeom>
        </p:spPr>
        <p:txBody>
          <a:bodyPr wrap="square">
            <a:spAutoFit/>
          </a:bodyPr>
          <a:lstStyle/>
          <a:p>
            <a:pPr>
              <a:lnSpc>
                <a:spcPct val="150000"/>
              </a:lnSpc>
            </a:pPr>
            <a:r>
              <a:rPr lang="zh-CN" altLang="en-US" dirty="0" smtClean="0">
                <a:latin typeface="楷体" pitchFamily="49" charset="-122"/>
                <a:ea typeface="楷体" pitchFamily="49" charset="-122"/>
              </a:rPr>
              <a:t>   </a:t>
            </a:r>
            <a:r>
              <a:rPr lang="zh-CN" altLang="en-US" sz="2000" b="1" dirty="0" smtClean="0">
                <a:solidFill>
                  <a:srgbClr val="00B050"/>
                </a:solidFill>
                <a:latin typeface="楷体" pitchFamily="49" charset="-122"/>
                <a:ea typeface="楷体" pitchFamily="49" charset="-122"/>
              </a:rPr>
              <a:t>“掌握常见的一些数量关系和解答应用题的方法，能够运用所学的知识正确地解答应用题。”。</a:t>
            </a:r>
            <a:endParaRPr lang="en-US" altLang="zh-CN" sz="2000" b="1" dirty="0" smtClean="0">
              <a:solidFill>
                <a:srgbClr val="00B050"/>
              </a:solidFill>
              <a:latin typeface="楷体" pitchFamily="49" charset="-122"/>
              <a:ea typeface="楷体" pitchFamily="49" charset="-122"/>
            </a:endParaRPr>
          </a:p>
          <a:p>
            <a:pPr>
              <a:lnSpc>
                <a:spcPct val="150000"/>
              </a:lnSpc>
            </a:pPr>
            <a:r>
              <a:rPr lang="en-US" altLang="zh-CN" sz="2000" b="1" dirty="0" smtClean="0">
                <a:solidFill>
                  <a:srgbClr val="00B050"/>
                </a:solidFill>
                <a:latin typeface="楷体" pitchFamily="49" charset="-122"/>
                <a:ea typeface="楷体" pitchFamily="49" charset="-122"/>
              </a:rPr>
              <a:t>       ——</a:t>
            </a:r>
            <a:r>
              <a:rPr lang="en-US" altLang="en-US" sz="2000" b="1" dirty="0" smtClean="0">
                <a:solidFill>
                  <a:srgbClr val="00B050"/>
                </a:solidFill>
                <a:latin typeface="楷体" pitchFamily="49" charset="-122"/>
                <a:ea typeface="楷体" pitchFamily="49" charset="-122"/>
              </a:rPr>
              <a:t>1963</a:t>
            </a:r>
            <a:r>
              <a:rPr lang="zh-CN" altLang="en-US" sz="2000" b="1" dirty="0" smtClean="0">
                <a:solidFill>
                  <a:srgbClr val="00B050"/>
                </a:solidFill>
                <a:latin typeface="楷体" pitchFamily="49" charset="-122"/>
                <a:ea typeface="楷体" pitchFamily="49" charset="-122"/>
              </a:rPr>
              <a:t>年</a:t>
            </a:r>
            <a:r>
              <a:rPr lang="en-US" altLang="zh-CN" sz="2000" b="1" dirty="0" smtClean="0">
                <a:solidFill>
                  <a:srgbClr val="00B050"/>
                </a:solidFill>
                <a:latin typeface="楷体" pitchFamily="49" charset="-122"/>
                <a:ea typeface="楷体" pitchFamily="49" charset="-122"/>
              </a:rPr>
              <a:t>《</a:t>
            </a:r>
            <a:r>
              <a:rPr lang="zh-CN" altLang="en-US" sz="2000" b="1" dirty="0" smtClean="0">
                <a:solidFill>
                  <a:srgbClr val="00B050"/>
                </a:solidFill>
                <a:latin typeface="楷体" pitchFamily="49" charset="-122"/>
                <a:ea typeface="楷体" pitchFamily="49" charset="-122"/>
              </a:rPr>
              <a:t>全日制小学算术教学大纲</a:t>
            </a:r>
            <a:r>
              <a:rPr lang="en-US" altLang="zh-CN" sz="2000" b="1" dirty="0" smtClean="0">
                <a:solidFill>
                  <a:srgbClr val="00B050"/>
                </a:solidFill>
                <a:latin typeface="楷体" pitchFamily="49" charset="-122"/>
                <a:ea typeface="楷体" pitchFamily="49" charset="-122"/>
              </a:rPr>
              <a:t>》</a:t>
            </a:r>
            <a:endParaRPr lang="zh-CN" altLang="en-US" sz="2000" b="1" dirty="0" smtClean="0">
              <a:solidFill>
                <a:srgbClr val="00B050"/>
              </a:solidFill>
              <a:latin typeface="楷体" pitchFamily="49" charset="-122"/>
              <a:ea typeface="楷体" pitchFamily="49" charset="-122"/>
            </a:endParaRPr>
          </a:p>
        </p:txBody>
      </p:sp>
      <p:sp>
        <p:nvSpPr>
          <p:cNvPr id="19" name="矩形 18"/>
          <p:cNvSpPr/>
          <p:nvPr/>
        </p:nvSpPr>
        <p:spPr>
          <a:xfrm>
            <a:off x="2714612" y="4643452"/>
            <a:ext cx="5429288" cy="338554"/>
          </a:xfrm>
          <a:prstGeom prst="rect">
            <a:avLst/>
          </a:prstGeom>
        </p:spPr>
        <p:txBody>
          <a:bodyPr wrap="square">
            <a:spAutoFit/>
          </a:bodyPr>
          <a:lstStyle/>
          <a:p>
            <a:r>
              <a:rPr lang="en-US" sz="1600" b="1" dirty="0" smtClean="0">
                <a:solidFill>
                  <a:srgbClr val="0070C0"/>
                </a:solidFill>
                <a:latin typeface="楷体" pitchFamily="49" charset="-122"/>
                <a:ea typeface="楷体" pitchFamily="49" charset="-122"/>
              </a:rPr>
              <a:t>1970</a:t>
            </a:r>
            <a:r>
              <a:rPr lang="zh-CN" altLang="en-US" sz="1600" b="1" dirty="0" smtClean="0">
                <a:solidFill>
                  <a:srgbClr val="0070C0"/>
                </a:solidFill>
                <a:latin typeface="楷体" pitchFamily="49" charset="-122"/>
                <a:ea typeface="楷体" pitchFamily="49" charset="-122"/>
              </a:rPr>
              <a:t>年版</a:t>
            </a:r>
            <a:r>
              <a:rPr lang="en-US" altLang="zh-CN" sz="1600" b="1" dirty="0" smtClean="0">
                <a:solidFill>
                  <a:srgbClr val="0070C0"/>
                </a:solidFill>
                <a:latin typeface="楷体" pitchFamily="49" charset="-122"/>
                <a:ea typeface="楷体" pitchFamily="49" charset="-122"/>
              </a:rPr>
              <a:t>《</a:t>
            </a:r>
            <a:r>
              <a:rPr lang="zh-CN" altLang="en-US" sz="1600" b="1" dirty="0" smtClean="0">
                <a:solidFill>
                  <a:srgbClr val="0070C0"/>
                </a:solidFill>
                <a:latin typeface="楷体" pitchFamily="49" charset="-122"/>
                <a:ea typeface="楷体" pitchFamily="49" charset="-122"/>
              </a:rPr>
              <a:t>陕西省小学试用课本算术</a:t>
            </a:r>
            <a:r>
              <a:rPr lang="en-US" altLang="zh-CN" sz="1600" b="1" dirty="0" smtClean="0">
                <a:solidFill>
                  <a:srgbClr val="0070C0"/>
                </a:solidFill>
                <a:latin typeface="楷体" pitchFamily="49" charset="-122"/>
                <a:ea typeface="楷体" pitchFamily="49" charset="-122"/>
              </a:rPr>
              <a:t>》</a:t>
            </a:r>
            <a:r>
              <a:rPr lang="zh-CN" altLang="en-US" sz="1600" b="1" dirty="0" smtClean="0">
                <a:solidFill>
                  <a:srgbClr val="0070C0"/>
                </a:solidFill>
                <a:latin typeface="楷体" pitchFamily="49" charset="-122"/>
                <a:ea typeface="楷体" pitchFamily="49" charset="-122"/>
              </a:rPr>
              <a:t>第八册</a:t>
            </a:r>
            <a:endParaRPr lang="zh-CN" altLang="en-US" sz="1600" b="1" dirty="0">
              <a:solidFill>
                <a:srgbClr val="0070C0"/>
              </a:solidFill>
              <a:latin typeface="楷体" pitchFamily="49" charset="-122"/>
              <a:ea typeface="楷体" pitchFamily="49" charset="-122"/>
            </a:endParaRPr>
          </a:p>
        </p:txBody>
      </p:sp>
      <p:pic>
        <p:nvPicPr>
          <p:cNvPr id="4097" name="Picture 1" descr="C:\Users\Administrator\AppData\Roaming\Tencent\Users\52949588\QQ\WinTemp\RichOle\(`9~}3B7O0$[2IIW}%[JQYD.png"/>
          <p:cNvPicPr>
            <a:picLocks noChangeAspect="1" noChangeArrowheads="1"/>
          </p:cNvPicPr>
          <p:nvPr/>
        </p:nvPicPr>
        <p:blipFill>
          <a:blip r:embed="rId3" cstate="print"/>
          <a:srcRect/>
          <a:stretch>
            <a:fillRect/>
          </a:stretch>
        </p:blipFill>
        <p:spPr bwMode="auto">
          <a:xfrm>
            <a:off x="142844" y="2214560"/>
            <a:ext cx="1528778" cy="2154528"/>
          </a:xfrm>
          <a:prstGeom prst="rect">
            <a:avLst/>
          </a:prstGeom>
          <a:noFill/>
        </p:spPr>
      </p:pic>
      <p:pic>
        <p:nvPicPr>
          <p:cNvPr id="4098" name="Picture 2" descr="C:\Users\Administrator\AppData\Roaming\Tencent\Users\52949588\QQ\WinTemp\RichOle\PXP00F_X3Y8D0@1GLJSV3{3.png"/>
          <p:cNvPicPr>
            <a:picLocks noChangeAspect="1" noChangeArrowheads="1"/>
          </p:cNvPicPr>
          <p:nvPr/>
        </p:nvPicPr>
        <p:blipFill>
          <a:blip r:embed="rId4">
            <a:lum bright="20000"/>
          </a:blip>
          <a:srcRect/>
          <a:stretch>
            <a:fillRect/>
          </a:stretch>
        </p:blipFill>
        <p:spPr bwMode="auto">
          <a:xfrm>
            <a:off x="2357422" y="2071684"/>
            <a:ext cx="2721353" cy="2571750"/>
          </a:xfrm>
          <a:prstGeom prst="rect">
            <a:avLst/>
          </a:prstGeom>
          <a:noFill/>
        </p:spPr>
      </p:pic>
      <p:pic>
        <p:nvPicPr>
          <p:cNvPr id="4099" name="Picture 3" descr="C:\Users\Administrator\AppData\Roaming\Tencent\Users\52949588\QQ\WinTemp\RichOle\1[07GSDD6PSM}1]{U~X%I{K.png"/>
          <p:cNvPicPr>
            <a:picLocks noChangeAspect="1" noChangeArrowheads="1"/>
          </p:cNvPicPr>
          <p:nvPr/>
        </p:nvPicPr>
        <p:blipFill>
          <a:blip r:embed="rId5">
            <a:lum bright="20000"/>
          </a:blip>
          <a:srcRect/>
          <a:stretch>
            <a:fillRect/>
          </a:stretch>
        </p:blipFill>
        <p:spPr bwMode="auto">
          <a:xfrm>
            <a:off x="5286380" y="2214560"/>
            <a:ext cx="3314700" cy="2143125"/>
          </a:xfrm>
          <a:prstGeom prst="rect">
            <a:avLst/>
          </a:prstGeom>
          <a:noFill/>
        </p:spPr>
      </p:pic>
      <p:sp>
        <p:nvSpPr>
          <p:cNvPr id="21" name="矩形 20"/>
          <p:cNvSpPr/>
          <p:nvPr/>
        </p:nvSpPr>
        <p:spPr>
          <a:xfrm>
            <a:off x="5715008" y="2928940"/>
            <a:ext cx="2428892" cy="4286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par>
                                <p:cTn id="19" presetID="3" presetClass="entr" presetSubtype="10" fill="hold" nodeType="withEffect">
                                  <p:stCondLst>
                                    <p:cond delay="0"/>
                                  </p:stCondLst>
                                  <p:childTnLst>
                                    <p:set>
                                      <p:cBhvr>
                                        <p:cTn id="20" dur="1" fill="hold">
                                          <p:stCondLst>
                                            <p:cond delay="0"/>
                                          </p:stCondLst>
                                        </p:cTn>
                                        <p:tgtEl>
                                          <p:spTgt spid="4097"/>
                                        </p:tgtEl>
                                        <p:attrNameLst>
                                          <p:attrName>style.visibility</p:attrName>
                                        </p:attrNameLst>
                                      </p:cBhvr>
                                      <p:to>
                                        <p:strVal val="visible"/>
                                      </p:to>
                                    </p:set>
                                    <p:animEffect transition="in" filter="blinds(horizontal)">
                                      <p:cBhvr>
                                        <p:cTn id="21" dur="500"/>
                                        <p:tgtEl>
                                          <p:spTgt spid="4097"/>
                                        </p:tgtEl>
                                      </p:cBhvr>
                                    </p:animEffect>
                                  </p:childTnLst>
                                </p:cTn>
                              </p:par>
                              <p:par>
                                <p:cTn id="22" presetID="3" presetClass="entr" presetSubtype="10" fill="hold" nodeType="with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blinds(horizontal)">
                                      <p:cBhvr>
                                        <p:cTn id="24" dur="500"/>
                                        <p:tgtEl>
                                          <p:spTgt spid="4098"/>
                                        </p:tgtEl>
                                      </p:cBhvr>
                                    </p:animEffect>
                                  </p:childTnLst>
                                </p:cTn>
                              </p:par>
                              <p:par>
                                <p:cTn id="25" presetID="3" presetClass="entr" presetSubtype="10" fill="hold" nodeType="withEffect">
                                  <p:stCondLst>
                                    <p:cond delay="0"/>
                                  </p:stCondLst>
                                  <p:childTnLst>
                                    <p:set>
                                      <p:cBhvr>
                                        <p:cTn id="26" dur="1" fill="hold">
                                          <p:stCondLst>
                                            <p:cond delay="0"/>
                                          </p:stCondLst>
                                        </p:cTn>
                                        <p:tgtEl>
                                          <p:spTgt spid="4099"/>
                                        </p:tgtEl>
                                        <p:attrNameLst>
                                          <p:attrName>style.visibility</p:attrName>
                                        </p:attrNameLst>
                                      </p:cBhvr>
                                      <p:to>
                                        <p:strVal val="visible"/>
                                      </p:to>
                                    </p:set>
                                    <p:animEffect transition="in" filter="blinds(horizontal)">
                                      <p:cBhvr>
                                        <p:cTn id="27" dur="500"/>
                                        <p:tgtEl>
                                          <p:spTgt spid="4099"/>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linds(horizontal)">
                                      <p:cBhvr>
                                        <p:cTn id="30" dur="500"/>
                                        <p:tgtEl>
                                          <p:spTgt spid="21"/>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linds(horizont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linds(horizontal)">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2" grpId="0"/>
      <p:bldP spid="16" grpId="0"/>
      <p:bldP spid="19" grpId="0"/>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a:xfrm>
            <a:off x="785786" y="1071552"/>
            <a:ext cx="1034450" cy="1054401"/>
            <a:chOff x="1403648" y="1115468"/>
            <a:chExt cx="1294414" cy="1294414"/>
          </a:xfrm>
        </p:grpSpPr>
        <p:sp>
          <p:nvSpPr>
            <p:cNvPr id="29" name="椭圆 28"/>
            <p:cNvSpPr/>
            <p:nvPr/>
          </p:nvSpPr>
          <p:spPr>
            <a:xfrm>
              <a:off x="1539485" y="1259632"/>
              <a:ext cx="1022740" cy="10227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itchFamily="34" charset="-122"/>
                <a:ea typeface="微软雅黑" pitchFamily="34" charset="-122"/>
              </a:endParaRPr>
            </a:p>
          </p:txBody>
        </p:sp>
        <p:grpSp>
          <p:nvGrpSpPr>
            <p:cNvPr id="3" name="组合 29"/>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32" name="同心圆 31"/>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33" name="同心圆 32"/>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grpSp>
        <p:sp>
          <p:nvSpPr>
            <p:cNvPr id="31" name="TextBox 30"/>
            <p:cNvSpPr txBox="1"/>
            <p:nvPr/>
          </p:nvSpPr>
          <p:spPr>
            <a:xfrm>
              <a:off x="1671820" y="1466266"/>
              <a:ext cx="725958" cy="642320"/>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r>
                <a:rPr lang="en-US" altLang="zh-CN" sz="2800" dirty="0" smtClean="0">
                  <a:solidFill>
                    <a:schemeClr val="bg1"/>
                  </a:solidFill>
                  <a:effectLst/>
                  <a:latin typeface="微软雅黑" pitchFamily="34" charset="-122"/>
                  <a:ea typeface="微软雅黑" pitchFamily="34" charset="-122"/>
                </a:rPr>
                <a:t>2</a:t>
              </a:r>
              <a:endParaRPr lang="zh-CN" altLang="en-US" sz="2800" dirty="0">
                <a:solidFill>
                  <a:schemeClr val="bg1"/>
                </a:solidFill>
                <a:effectLst/>
                <a:latin typeface="微软雅黑" pitchFamily="34" charset="-122"/>
                <a:ea typeface="微软雅黑" pitchFamily="34" charset="-122"/>
              </a:endParaRPr>
            </a:p>
          </p:txBody>
        </p:sp>
      </p:grpSp>
      <p:sp>
        <p:nvSpPr>
          <p:cNvPr id="37" name="标题 2"/>
          <p:cNvSpPr txBox="1">
            <a:spLocks/>
          </p:cNvSpPr>
          <p:nvPr/>
        </p:nvSpPr>
        <p:spPr>
          <a:xfrm>
            <a:off x="1187624" y="267494"/>
            <a:ext cx="7203514" cy="377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square" lIns="68582" tIns="34292" rIns="68582" bIns="34292">
            <a:spAutoFit/>
          </a:bodyPr>
          <a:lstStyle/>
          <a:p>
            <a:pPr marL="0" lvl="1"/>
            <a:r>
              <a:rPr lang="zh-CN" altLang="en-US" sz="2000" b="1" dirty="0" smtClean="0"/>
              <a:t>国内外课程标准（教学大纲）的研究</a:t>
            </a:r>
          </a:p>
        </p:txBody>
      </p:sp>
      <p:sp>
        <p:nvSpPr>
          <p:cNvPr id="16" name="矩形 15"/>
          <p:cNvSpPr/>
          <p:nvPr/>
        </p:nvSpPr>
        <p:spPr>
          <a:xfrm>
            <a:off x="3286116" y="642924"/>
            <a:ext cx="5857884" cy="2031325"/>
          </a:xfrm>
          <a:prstGeom prst="rect">
            <a:avLst/>
          </a:prstGeom>
        </p:spPr>
        <p:txBody>
          <a:bodyPr wrap="square">
            <a:spAutoFit/>
          </a:bodyPr>
          <a:lstStyle/>
          <a:p>
            <a:pPr>
              <a:lnSpc>
                <a:spcPct val="150000"/>
              </a:lnSpc>
            </a:pPr>
            <a:r>
              <a:rPr lang="zh-CN" altLang="en-US" sz="1400" dirty="0" smtClean="0">
                <a:latin typeface="楷体" pitchFamily="49" charset="-122"/>
                <a:ea typeface="楷体" pitchFamily="49" charset="-122"/>
              </a:rPr>
              <a:t>   </a:t>
            </a:r>
            <a:r>
              <a:rPr lang="zh-CN" altLang="en-US" sz="1600" b="1" dirty="0" smtClean="0">
                <a:solidFill>
                  <a:srgbClr val="00B050"/>
                </a:solidFill>
                <a:latin typeface="楷体" pitchFamily="49" charset="-122"/>
                <a:ea typeface="楷体" pitchFamily="49" charset="-122"/>
              </a:rPr>
              <a:t>“小学数学教学的目的是使学生理解和掌握数量关系和几何图形的最基础的知识；应用题的教学，要借助儿童熟悉的事物、图形，启发学生去分析数量关系，掌握解题的思路，能够根据应用题的具体情况灵活运用解答方法</a:t>
            </a:r>
            <a:r>
              <a:rPr lang="zh-CN" altLang="en-US" sz="1100" b="1" dirty="0" smtClean="0">
                <a:solidFill>
                  <a:srgbClr val="00B050"/>
                </a:solidFill>
                <a:latin typeface="楷体" pitchFamily="49" charset="-122"/>
                <a:ea typeface="楷体" pitchFamily="49" charset="-122"/>
              </a:rPr>
              <a:t>”。</a:t>
            </a:r>
            <a:endParaRPr lang="en-US" altLang="zh-CN" sz="1600" b="1" dirty="0" smtClean="0">
              <a:solidFill>
                <a:srgbClr val="00B050"/>
              </a:solidFill>
              <a:latin typeface="楷体" pitchFamily="49" charset="-122"/>
              <a:ea typeface="楷体" pitchFamily="49" charset="-122"/>
            </a:endParaRPr>
          </a:p>
          <a:p>
            <a:pPr>
              <a:lnSpc>
                <a:spcPct val="150000"/>
              </a:lnSpc>
            </a:pPr>
            <a:r>
              <a:rPr lang="en-US" altLang="zh-CN" sz="2000" b="1" dirty="0" smtClean="0">
                <a:solidFill>
                  <a:srgbClr val="00B050"/>
                </a:solidFill>
                <a:latin typeface="楷体" pitchFamily="49" charset="-122"/>
                <a:ea typeface="楷体" pitchFamily="49" charset="-122"/>
              </a:rPr>
              <a:t>       ——1986</a:t>
            </a:r>
            <a:r>
              <a:rPr lang="zh-CN" altLang="en-US" sz="2000" b="1" dirty="0" smtClean="0">
                <a:solidFill>
                  <a:srgbClr val="00B050"/>
                </a:solidFill>
                <a:latin typeface="楷体" pitchFamily="49" charset="-122"/>
                <a:ea typeface="楷体" pitchFamily="49" charset="-122"/>
              </a:rPr>
              <a:t>年</a:t>
            </a:r>
            <a:r>
              <a:rPr lang="en-US" altLang="zh-CN" sz="2000" b="1" dirty="0" smtClean="0">
                <a:solidFill>
                  <a:srgbClr val="00B050"/>
                </a:solidFill>
                <a:latin typeface="楷体" pitchFamily="49" charset="-122"/>
                <a:ea typeface="楷体" pitchFamily="49" charset="-122"/>
              </a:rPr>
              <a:t>《</a:t>
            </a:r>
            <a:r>
              <a:rPr lang="zh-CN" altLang="en-US" sz="2000" b="1" dirty="0" smtClean="0">
                <a:solidFill>
                  <a:srgbClr val="00B050"/>
                </a:solidFill>
                <a:latin typeface="楷体" pitchFamily="49" charset="-122"/>
                <a:ea typeface="楷体" pitchFamily="49" charset="-122"/>
              </a:rPr>
              <a:t>全日制小学数学教学大纲</a:t>
            </a:r>
            <a:r>
              <a:rPr lang="en-US" altLang="zh-CN" sz="2000" b="1" dirty="0" smtClean="0">
                <a:solidFill>
                  <a:srgbClr val="00B050"/>
                </a:solidFill>
                <a:latin typeface="楷体" pitchFamily="49" charset="-122"/>
                <a:ea typeface="楷体" pitchFamily="49" charset="-122"/>
              </a:rPr>
              <a:t>》</a:t>
            </a:r>
            <a:endParaRPr lang="zh-CN" altLang="en-US" sz="2000" b="1" dirty="0" smtClean="0">
              <a:solidFill>
                <a:srgbClr val="00B050"/>
              </a:solidFill>
              <a:latin typeface="楷体" pitchFamily="49" charset="-122"/>
              <a:ea typeface="楷体" pitchFamily="49" charset="-122"/>
            </a:endParaRPr>
          </a:p>
        </p:txBody>
      </p:sp>
      <p:sp>
        <p:nvSpPr>
          <p:cNvPr id="19" name="矩形 18"/>
          <p:cNvSpPr/>
          <p:nvPr/>
        </p:nvSpPr>
        <p:spPr>
          <a:xfrm>
            <a:off x="1428728" y="4643452"/>
            <a:ext cx="4357718" cy="338554"/>
          </a:xfrm>
          <a:prstGeom prst="rect">
            <a:avLst/>
          </a:prstGeom>
        </p:spPr>
        <p:txBody>
          <a:bodyPr wrap="square">
            <a:spAutoFit/>
          </a:bodyPr>
          <a:lstStyle/>
          <a:p>
            <a:r>
              <a:rPr lang="zh-CN" altLang="en-US" sz="1600" b="1" dirty="0" smtClean="0">
                <a:solidFill>
                  <a:srgbClr val="0070C0"/>
                </a:solidFill>
                <a:latin typeface="楷体" pitchFamily="49" charset="-122"/>
                <a:ea typeface="楷体" pitchFamily="49" charset="-122"/>
              </a:rPr>
              <a:t>人民教育出版社</a:t>
            </a:r>
            <a:r>
              <a:rPr lang="en-US" sz="1600" b="1" dirty="0" smtClean="0">
                <a:solidFill>
                  <a:srgbClr val="0070C0"/>
                </a:solidFill>
                <a:latin typeface="楷体" pitchFamily="49" charset="-122"/>
                <a:ea typeface="楷体" pitchFamily="49" charset="-122"/>
              </a:rPr>
              <a:t>1992</a:t>
            </a:r>
            <a:r>
              <a:rPr lang="zh-CN" altLang="en-US" sz="1600" b="1" dirty="0" smtClean="0">
                <a:solidFill>
                  <a:srgbClr val="0070C0"/>
                </a:solidFill>
                <a:latin typeface="楷体" pitchFamily="49" charset="-122"/>
                <a:ea typeface="楷体" pitchFamily="49" charset="-122"/>
              </a:rPr>
              <a:t>年</a:t>
            </a:r>
            <a:r>
              <a:rPr lang="en-US" altLang="zh-CN" sz="1600" b="1" dirty="0" smtClean="0">
                <a:solidFill>
                  <a:srgbClr val="0070C0"/>
                </a:solidFill>
                <a:latin typeface="楷体" pitchFamily="49" charset="-122"/>
                <a:ea typeface="楷体" pitchFamily="49" charset="-122"/>
              </a:rPr>
              <a:t>《</a:t>
            </a:r>
            <a:r>
              <a:rPr lang="zh-CN" altLang="en-US" sz="1600" b="1" dirty="0" smtClean="0">
                <a:solidFill>
                  <a:srgbClr val="0070C0"/>
                </a:solidFill>
                <a:latin typeface="楷体" pitchFamily="49" charset="-122"/>
                <a:ea typeface="楷体" pitchFamily="49" charset="-122"/>
              </a:rPr>
              <a:t>六年制小学课本数学</a:t>
            </a:r>
            <a:r>
              <a:rPr lang="en-US" altLang="zh-CN" sz="1600" b="1" dirty="0" smtClean="0">
                <a:solidFill>
                  <a:srgbClr val="0070C0"/>
                </a:solidFill>
                <a:latin typeface="楷体" pitchFamily="49" charset="-122"/>
                <a:ea typeface="楷体" pitchFamily="49" charset="-122"/>
              </a:rPr>
              <a:t>》</a:t>
            </a:r>
            <a:endParaRPr lang="zh-CN" altLang="en-US" sz="1600" b="1" dirty="0">
              <a:solidFill>
                <a:srgbClr val="0070C0"/>
              </a:solidFill>
              <a:latin typeface="楷体" pitchFamily="49" charset="-122"/>
              <a:ea typeface="楷体" pitchFamily="49" charset="-122"/>
            </a:endParaRPr>
          </a:p>
        </p:txBody>
      </p:sp>
      <p:sp>
        <p:nvSpPr>
          <p:cNvPr id="17" name="矩形 16"/>
          <p:cNvSpPr/>
          <p:nvPr/>
        </p:nvSpPr>
        <p:spPr>
          <a:xfrm>
            <a:off x="1714480" y="1000114"/>
            <a:ext cx="1714512" cy="1323439"/>
          </a:xfrm>
          <a:prstGeom prst="rect">
            <a:avLst/>
          </a:prstGeom>
        </p:spPr>
        <p:txBody>
          <a:bodyPr wrap="square">
            <a:spAutoFit/>
          </a:bodyPr>
          <a:lstStyle/>
          <a:p>
            <a:r>
              <a:rPr lang="zh-CN" altLang="en-US" sz="1600" b="1" dirty="0" smtClean="0">
                <a:solidFill>
                  <a:srgbClr val="C00000"/>
                </a:solidFill>
                <a:latin typeface="楷体" pitchFamily="49" charset="-122"/>
                <a:ea typeface="楷体" pitchFamily="49" charset="-122"/>
              </a:rPr>
              <a:t>首次将数量关系放在具体目标首位，提出借助事物、图形等分析数量关系。</a:t>
            </a:r>
          </a:p>
        </p:txBody>
      </p:sp>
      <p:pic>
        <p:nvPicPr>
          <p:cNvPr id="20" name="图片 19" descr="C:\Users\Administrator\AppData\Roaming\Tencent\Users\52949588\QQ\WinTemp\RichOle\ID%E6P@EU[WM`X]6QG({J)2.png"/>
          <p:cNvPicPr/>
          <p:nvPr/>
        </p:nvPicPr>
        <p:blipFill>
          <a:blip r:embed="rId3"/>
          <a:srcRect/>
          <a:stretch>
            <a:fillRect/>
          </a:stretch>
        </p:blipFill>
        <p:spPr bwMode="auto">
          <a:xfrm>
            <a:off x="4643438" y="2571750"/>
            <a:ext cx="1929020" cy="2043485"/>
          </a:xfrm>
          <a:prstGeom prst="rect">
            <a:avLst/>
          </a:prstGeom>
          <a:noFill/>
          <a:ln w="9525">
            <a:noFill/>
            <a:miter lim="800000"/>
            <a:headEnd/>
            <a:tailEnd/>
          </a:ln>
        </p:spPr>
      </p:pic>
      <p:pic>
        <p:nvPicPr>
          <p:cNvPr id="21" name="图片 20" descr="C:\Users\Administrator\AppData\Roaming\Tencent\Users\52949588\QQ\WinTemp\RichOle\C)FNOCIF_QUAYW[Q$)4LS@9.png"/>
          <p:cNvPicPr/>
          <p:nvPr/>
        </p:nvPicPr>
        <p:blipFill>
          <a:blip r:embed="rId4"/>
          <a:srcRect/>
          <a:stretch>
            <a:fillRect/>
          </a:stretch>
        </p:blipFill>
        <p:spPr bwMode="auto">
          <a:xfrm>
            <a:off x="2643174" y="2500312"/>
            <a:ext cx="1643074" cy="2043485"/>
          </a:xfrm>
          <a:prstGeom prst="rect">
            <a:avLst/>
          </a:prstGeom>
          <a:noFill/>
          <a:ln w="9525">
            <a:noFill/>
            <a:miter lim="800000"/>
            <a:headEnd/>
            <a:tailEnd/>
          </a:ln>
        </p:spPr>
      </p:pic>
      <p:pic>
        <p:nvPicPr>
          <p:cNvPr id="2049" name="Picture 1" descr="C:\Users\Administrator\AppData\Roaming\Tencent\Users\52949588\QQ\WinTemp\RichOle\~DC3R)T@K8EA3Z}L0JLS)ZH.png"/>
          <p:cNvPicPr>
            <a:picLocks noChangeAspect="1" noChangeArrowheads="1"/>
          </p:cNvPicPr>
          <p:nvPr/>
        </p:nvPicPr>
        <p:blipFill>
          <a:blip r:embed="rId5"/>
          <a:srcRect/>
          <a:stretch>
            <a:fillRect/>
          </a:stretch>
        </p:blipFill>
        <p:spPr bwMode="auto">
          <a:xfrm>
            <a:off x="642910" y="2500312"/>
            <a:ext cx="1463919" cy="2114549"/>
          </a:xfrm>
          <a:prstGeom prst="rect">
            <a:avLst/>
          </a:prstGeom>
          <a:noFill/>
        </p:spPr>
      </p:pic>
      <p:sp>
        <p:nvSpPr>
          <p:cNvPr id="23" name="矩形 22"/>
          <p:cNvSpPr/>
          <p:nvPr/>
        </p:nvSpPr>
        <p:spPr>
          <a:xfrm>
            <a:off x="6643702" y="3286130"/>
            <a:ext cx="2500298" cy="830997"/>
          </a:xfrm>
          <a:prstGeom prst="rect">
            <a:avLst/>
          </a:prstGeom>
        </p:spPr>
        <p:txBody>
          <a:bodyPr wrap="square">
            <a:spAutoFit/>
          </a:bodyPr>
          <a:lstStyle/>
          <a:p>
            <a:r>
              <a:rPr lang="zh-CN" altLang="en-US" sz="1600" b="1" dirty="0" smtClean="0">
                <a:latin typeface="楷体" pitchFamily="49" charset="-122"/>
                <a:ea typeface="楷体" pitchFamily="49" charset="-122"/>
              </a:rPr>
              <a:t>“路程问题”，教材借助线段图，帮助学生分析数量关系。</a:t>
            </a:r>
            <a:endParaRPr lang="zh-CN" altLang="en-US" sz="1600" b="1" dirty="0">
              <a:latin typeface="楷体" pitchFamily="49" charset="-122"/>
              <a:ea typeface="楷体" pitchFamily="49" charset="-122"/>
            </a:endParaRPr>
          </a:p>
        </p:txBody>
      </p:sp>
      <p:sp>
        <p:nvSpPr>
          <p:cNvPr id="24" name="矩形 23"/>
          <p:cNvSpPr/>
          <p:nvPr/>
        </p:nvSpPr>
        <p:spPr>
          <a:xfrm>
            <a:off x="2714612" y="3571882"/>
            <a:ext cx="1571636" cy="4286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2049"/>
                                        </p:tgtEl>
                                        <p:attrNameLst>
                                          <p:attrName>style.visibility</p:attrName>
                                        </p:attrNameLst>
                                      </p:cBhvr>
                                      <p:to>
                                        <p:strVal val="visible"/>
                                      </p:to>
                                    </p:set>
                                    <p:animEffect transition="in" filter="blinds(horizontal)">
                                      <p:cBhvr>
                                        <p:cTn id="26" dur="500"/>
                                        <p:tgtEl>
                                          <p:spTgt spid="2049"/>
                                        </p:tgtEl>
                                      </p:cBhvr>
                                    </p:animEffect>
                                  </p:childTnLst>
                                </p:cTn>
                              </p:par>
                              <p:par>
                                <p:cTn id="27" presetID="3" presetClass="entr" presetSubtype="1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linds(horizontal)">
                                      <p:cBhvr>
                                        <p:cTn id="29" dur="500"/>
                                        <p:tgtEl>
                                          <p:spTgt spid="21"/>
                                        </p:tgtEl>
                                      </p:cBhvr>
                                    </p:animEffect>
                                  </p:childTnLst>
                                </p:cTn>
                              </p:par>
                              <p:par>
                                <p:cTn id="30" presetID="3" presetClass="entr" presetSubtype="1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linds(horizontal)">
                                      <p:cBhvr>
                                        <p:cTn id="32" dur="500"/>
                                        <p:tgtEl>
                                          <p:spTgt spid="20"/>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linds(horizont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linds(horizontal)">
                                      <p:cBhvr>
                                        <p:cTn id="40" dur="500"/>
                                        <p:tgtEl>
                                          <p:spTgt spid="24"/>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linds(horizontal)">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p:bldP spid="19" grpId="0"/>
      <p:bldP spid="17" grpId="0"/>
      <p:bldP spid="23" grpId="0"/>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a:xfrm>
            <a:off x="785786" y="1071552"/>
            <a:ext cx="1034450" cy="1054401"/>
            <a:chOff x="1403648" y="1115468"/>
            <a:chExt cx="1294414" cy="1294414"/>
          </a:xfrm>
        </p:grpSpPr>
        <p:sp>
          <p:nvSpPr>
            <p:cNvPr id="29" name="椭圆 28"/>
            <p:cNvSpPr/>
            <p:nvPr/>
          </p:nvSpPr>
          <p:spPr>
            <a:xfrm>
              <a:off x="1539485" y="1259632"/>
              <a:ext cx="1022740" cy="10227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itchFamily="34" charset="-122"/>
                <a:ea typeface="微软雅黑" pitchFamily="34" charset="-122"/>
              </a:endParaRPr>
            </a:p>
          </p:txBody>
        </p:sp>
        <p:grpSp>
          <p:nvGrpSpPr>
            <p:cNvPr id="3" name="组合 29"/>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32" name="同心圆 31"/>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33" name="同心圆 32"/>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grpSp>
        <p:sp>
          <p:nvSpPr>
            <p:cNvPr id="31" name="TextBox 30"/>
            <p:cNvSpPr txBox="1"/>
            <p:nvPr/>
          </p:nvSpPr>
          <p:spPr>
            <a:xfrm>
              <a:off x="1671820" y="1466266"/>
              <a:ext cx="725958" cy="642320"/>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r>
                <a:rPr lang="en-US" altLang="zh-CN" sz="2800" dirty="0" smtClean="0">
                  <a:solidFill>
                    <a:schemeClr val="bg1"/>
                  </a:solidFill>
                  <a:effectLst/>
                  <a:latin typeface="微软雅黑" pitchFamily="34" charset="-122"/>
                  <a:ea typeface="微软雅黑" pitchFamily="34" charset="-122"/>
                </a:rPr>
                <a:t>2</a:t>
              </a:r>
              <a:endParaRPr lang="zh-CN" altLang="en-US" sz="2800" dirty="0">
                <a:solidFill>
                  <a:schemeClr val="bg1"/>
                </a:solidFill>
                <a:effectLst/>
                <a:latin typeface="微软雅黑" pitchFamily="34" charset="-122"/>
                <a:ea typeface="微软雅黑" pitchFamily="34" charset="-122"/>
              </a:endParaRPr>
            </a:p>
          </p:txBody>
        </p:sp>
      </p:grpSp>
      <p:sp>
        <p:nvSpPr>
          <p:cNvPr id="37" name="标题 2"/>
          <p:cNvSpPr txBox="1">
            <a:spLocks/>
          </p:cNvSpPr>
          <p:nvPr/>
        </p:nvSpPr>
        <p:spPr>
          <a:xfrm>
            <a:off x="1187624" y="267494"/>
            <a:ext cx="7203514" cy="377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square" lIns="68582" tIns="34292" rIns="68582" bIns="34292">
            <a:spAutoFit/>
          </a:bodyPr>
          <a:lstStyle/>
          <a:p>
            <a:pPr marL="0" lvl="1"/>
            <a:r>
              <a:rPr lang="zh-CN" altLang="en-US" sz="2000" b="1" dirty="0" smtClean="0"/>
              <a:t>国内外课程标准（教学大纲）的研究</a:t>
            </a:r>
          </a:p>
        </p:txBody>
      </p:sp>
      <p:sp>
        <p:nvSpPr>
          <p:cNvPr id="16" name="矩形 15"/>
          <p:cNvSpPr/>
          <p:nvPr/>
        </p:nvSpPr>
        <p:spPr>
          <a:xfrm>
            <a:off x="2857488" y="928676"/>
            <a:ext cx="5857884" cy="1477328"/>
          </a:xfrm>
          <a:prstGeom prst="rect">
            <a:avLst/>
          </a:prstGeom>
        </p:spPr>
        <p:txBody>
          <a:bodyPr wrap="square">
            <a:spAutoFit/>
          </a:bodyPr>
          <a:lstStyle/>
          <a:p>
            <a:r>
              <a:rPr lang="zh-CN" altLang="en-US" sz="1400" dirty="0" smtClean="0">
                <a:latin typeface="楷体" pitchFamily="49" charset="-122"/>
                <a:ea typeface="楷体" pitchFamily="49" charset="-122"/>
              </a:rPr>
              <a:t>   </a:t>
            </a:r>
            <a:r>
              <a:rPr lang="zh-CN" altLang="en-US" sz="2000" b="1" dirty="0" smtClean="0">
                <a:solidFill>
                  <a:srgbClr val="00B050"/>
                </a:solidFill>
                <a:latin typeface="楷体" pitchFamily="49" charset="-122"/>
                <a:ea typeface="楷体" pitchFamily="49" charset="-122"/>
              </a:rPr>
              <a:t>“在具体情境中，了解常见的数量关系，了解等量关系，并能用字母表示。能用方程表示简单情境中的等量关系。”</a:t>
            </a:r>
            <a:endParaRPr lang="en-US" altLang="zh-CN" sz="1600" b="1" dirty="0" smtClean="0">
              <a:solidFill>
                <a:srgbClr val="00B050"/>
              </a:solidFill>
              <a:latin typeface="楷体" pitchFamily="49" charset="-122"/>
              <a:ea typeface="楷体" pitchFamily="49" charset="-122"/>
            </a:endParaRPr>
          </a:p>
          <a:p>
            <a:pPr>
              <a:lnSpc>
                <a:spcPct val="150000"/>
              </a:lnSpc>
            </a:pPr>
            <a:r>
              <a:rPr lang="en-US" altLang="zh-CN" sz="2000" b="1" dirty="0" smtClean="0">
                <a:solidFill>
                  <a:srgbClr val="00B050"/>
                </a:solidFill>
                <a:latin typeface="楷体" pitchFamily="49" charset="-122"/>
                <a:ea typeface="楷体" pitchFamily="49" charset="-122"/>
              </a:rPr>
              <a:t>       ——2011</a:t>
            </a:r>
            <a:r>
              <a:rPr lang="zh-CN" altLang="en-US" sz="2000" b="1" dirty="0" smtClean="0">
                <a:solidFill>
                  <a:srgbClr val="00B050"/>
                </a:solidFill>
                <a:latin typeface="楷体" pitchFamily="49" charset="-122"/>
                <a:ea typeface="楷体" pitchFamily="49" charset="-122"/>
              </a:rPr>
              <a:t>版</a:t>
            </a:r>
            <a:r>
              <a:rPr lang="en-US" altLang="zh-CN" sz="2000" b="1" dirty="0" smtClean="0">
                <a:solidFill>
                  <a:srgbClr val="00B050"/>
                </a:solidFill>
                <a:latin typeface="楷体" pitchFamily="49" charset="-122"/>
                <a:ea typeface="楷体" pitchFamily="49" charset="-122"/>
              </a:rPr>
              <a:t>《</a:t>
            </a:r>
            <a:r>
              <a:rPr lang="zh-CN" altLang="en-US" sz="2000" b="1" dirty="0" smtClean="0">
                <a:solidFill>
                  <a:srgbClr val="00B050"/>
                </a:solidFill>
                <a:latin typeface="楷体" pitchFamily="49" charset="-122"/>
                <a:ea typeface="楷体" pitchFamily="49" charset="-122"/>
              </a:rPr>
              <a:t>义务教育数学课程标准</a:t>
            </a:r>
            <a:r>
              <a:rPr lang="en-US" altLang="zh-CN" sz="2000" b="1" dirty="0" smtClean="0">
                <a:solidFill>
                  <a:srgbClr val="00B050"/>
                </a:solidFill>
                <a:latin typeface="楷体" pitchFamily="49" charset="-122"/>
                <a:ea typeface="楷体" pitchFamily="49" charset="-122"/>
              </a:rPr>
              <a:t>》</a:t>
            </a:r>
            <a:endParaRPr lang="zh-CN" altLang="en-US" sz="2000" b="1" dirty="0" smtClean="0">
              <a:solidFill>
                <a:srgbClr val="00B050"/>
              </a:solidFill>
              <a:latin typeface="楷体" pitchFamily="49" charset="-122"/>
              <a:ea typeface="楷体" pitchFamily="49" charset="-122"/>
            </a:endParaRPr>
          </a:p>
        </p:txBody>
      </p:sp>
      <p:pic>
        <p:nvPicPr>
          <p:cNvPr id="83969" name="Picture 1" descr="C:\Users\Administrator\AppData\Roaming\Tencent\Users\52949588\QQ\WinTemp\RichOle\PFTMU_W(43V7W{OYY86IV)G.png"/>
          <p:cNvPicPr>
            <a:picLocks noChangeAspect="1" noChangeArrowheads="1"/>
          </p:cNvPicPr>
          <p:nvPr/>
        </p:nvPicPr>
        <p:blipFill>
          <a:blip r:embed="rId3"/>
          <a:srcRect/>
          <a:stretch>
            <a:fillRect/>
          </a:stretch>
        </p:blipFill>
        <p:spPr bwMode="auto">
          <a:xfrm>
            <a:off x="0" y="2059993"/>
            <a:ext cx="2173597" cy="3083507"/>
          </a:xfrm>
          <a:prstGeom prst="rect">
            <a:avLst/>
          </a:prstGeom>
          <a:noFill/>
        </p:spPr>
      </p:pic>
      <p:pic>
        <p:nvPicPr>
          <p:cNvPr id="83970" name="Picture 2" descr="C:\Users\Administrator\AppData\Roaming\Tencent\Users\52949588\QQ\WinTemp\RichOle\W$Z`UUJ4%D1LIB}_%SFDOKV.png"/>
          <p:cNvPicPr>
            <a:picLocks noChangeAspect="1" noChangeArrowheads="1"/>
          </p:cNvPicPr>
          <p:nvPr/>
        </p:nvPicPr>
        <p:blipFill>
          <a:blip r:embed="rId4"/>
          <a:srcRect/>
          <a:stretch>
            <a:fillRect/>
          </a:stretch>
        </p:blipFill>
        <p:spPr bwMode="auto">
          <a:xfrm>
            <a:off x="2428860" y="2786064"/>
            <a:ext cx="3238500" cy="2133600"/>
          </a:xfrm>
          <a:prstGeom prst="rect">
            <a:avLst/>
          </a:prstGeom>
          <a:noFill/>
        </p:spPr>
      </p:pic>
      <p:pic>
        <p:nvPicPr>
          <p:cNvPr id="83971" name="Picture 3" descr="C:\Users\Administrator\AppData\Roaming\Tencent\Users\52949588\QQ\WinTemp\RichOle\U]5SRQR]%`)[B9U3(](P98W.png"/>
          <p:cNvPicPr>
            <a:picLocks noChangeAspect="1" noChangeArrowheads="1"/>
          </p:cNvPicPr>
          <p:nvPr/>
        </p:nvPicPr>
        <p:blipFill>
          <a:blip r:embed="rId5"/>
          <a:srcRect/>
          <a:stretch>
            <a:fillRect/>
          </a:stretch>
        </p:blipFill>
        <p:spPr bwMode="auto">
          <a:xfrm>
            <a:off x="5715008" y="3000378"/>
            <a:ext cx="3209925" cy="1647825"/>
          </a:xfrm>
          <a:prstGeom prst="rect">
            <a:avLst/>
          </a:prstGeom>
          <a:noFill/>
        </p:spPr>
      </p:pic>
      <p:sp>
        <p:nvSpPr>
          <p:cNvPr id="13" name="矩形 12"/>
          <p:cNvSpPr/>
          <p:nvPr/>
        </p:nvSpPr>
        <p:spPr>
          <a:xfrm>
            <a:off x="142844" y="2857502"/>
            <a:ext cx="1857388"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428860" y="3643320"/>
            <a:ext cx="2500330"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5857884" y="3071816"/>
            <a:ext cx="2571768"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3969"/>
                                        </p:tgtEl>
                                        <p:attrNameLst>
                                          <p:attrName>style.visibility</p:attrName>
                                        </p:attrNameLst>
                                      </p:cBhvr>
                                      <p:to>
                                        <p:strVal val="visible"/>
                                      </p:to>
                                    </p:set>
                                    <p:animEffect transition="in" filter="blinds(horizontal)">
                                      <p:cBhvr>
                                        <p:cTn id="7" dur="500"/>
                                        <p:tgtEl>
                                          <p:spTgt spid="83969"/>
                                        </p:tgtEl>
                                      </p:cBhvr>
                                    </p:animEffect>
                                  </p:childTnLst>
                                </p:cTn>
                              </p:par>
                              <p:par>
                                <p:cTn id="8" presetID="3" presetClass="entr" presetSubtype="10" fill="hold" nodeType="withEffect">
                                  <p:stCondLst>
                                    <p:cond delay="0"/>
                                  </p:stCondLst>
                                  <p:childTnLst>
                                    <p:set>
                                      <p:cBhvr>
                                        <p:cTn id="9" dur="1" fill="hold">
                                          <p:stCondLst>
                                            <p:cond delay="0"/>
                                          </p:stCondLst>
                                        </p:cTn>
                                        <p:tgtEl>
                                          <p:spTgt spid="83970"/>
                                        </p:tgtEl>
                                        <p:attrNameLst>
                                          <p:attrName>style.visibility</p:attrName>
                                        </p:attrNameLst>
                                      </p:cBhvr>
                                      <p:to>
                                        <p:strVal val="visible"/>
                                      </p:to>
                                    </p:set>
                                    <p:animEffect transition="in" filter="blinds(horizontal)">
                                      <p:cBhvr>
                                        <p:cTn id="10" dur="500"/>
                                        <p:tgtEl>
                                          <p:spTgt spid="83970"/>
                                        </p:tgtEl>
                                      </p:cBhvr>
                                    </p:animEffect>
                                  </p:childTnLst>
                                </p:cTn>
                              </p:par>
                              <p:par>
                                <p:cTn id="11" presetID="3" presetClass="entr" presetSubtype="10" fill="hold" nodeType="withEffect">
                                  <p:stCondLst>
                                    <p:cond delay="0"/>
                                  </p:stCondLst>
                                  <p:childTnLst>
                                    <p:set>
                                      <p:cBhvr>
                                        <p:cTn id="12" dur="1" fill="hold">
                                          <p:stCondLst>
                                            <p:cond delay="0"/>
                                          </p:stCondLst>
                                        </p:cTn>
                                        <p:tgtEl>
                                          <p:spTgt spid="83971"/>
                                        </p:tgtEl>
                                        <p:attrNameLst>
                                          <p:attrName>style.visibility</p:attrName>
                                        </p:attrNameLst>
                                      </p:cBhvr>
                                      <p:to>
                                        <p:strVal val="visible"/>
                                      </p:to>
                                    </p:set>
                                    <p:animEffect transition="in" filter="blinds(horizontal)">
                                      <p:cBhvr>
                                        <p:cTn id="13" dur="500"/>
                                        <p:tgtEl>
                                          <p:spTgt spid="83971"/>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linds(horizontal)">
                                      <p:cBhvr>
                                        <p:cTn id="21" dur="500"/>
                                        <p:tgtEl>
                                          <p:spTgt spid="14"/>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linds(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a:xfrm>
            <a:off x="785786" y="1071552"/>
            <a:ext cx="1034450" cy="1054401"/>
            <a:chOff x="1403648" y="1115468"/>
            <a:chExt cx="1294414" cy="1294414"/>
          </a:xfrm>
        </p:grpSpPr>
        <p:sp>
          <p:nvSpPr>
            <p:cNvPr id="29" name="椭圆 28"/>
            <p:cNvSpPr/>
            <p:nvPr/>
          </p:nvSpPr>
          <p:spPr>
            <a:xfrm>
              <a:off x="1539485" y="1259632"/>
              <a:ext cx="1022740" cy="10227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itchFamily="34" charset="-122"/>
                <a:ea typeface="微软雅黑" pitchFamily="34" charset="-122"/>
              </a:endParaRPr>
            </a:p>
          </p:txBody>
        </p:sp>
        <p:grpSp>
          <p:nvGrpSpPr>
            <p:cNvPr id="3" name="组合 29"/>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32" name="同心圆 31"/>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33" name="同心圆 32"/>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grpSp>
        <p:sp>
          <p:nvSpPr>
            <p:cNvPr id="31" name="TextBox 30"/>
            <p:cNvSpPr txBox="1"/>
            <p:nvPr/>
          </p:nvSpPr>
          <p:spPr>
            <a:xfrm>
              <a:off x="1671820" y="1466266"/>
              <a:ext cx="725958" cy="642321"/>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r>
                <a:rPr lang="en-US" altLang="zh-CN" sz="2800" dirty="0" smtClean="0">
                  <a:solidFill>
                    <a:schemeClr val="bg1"/>
                  </a:solidFill>
                  <a:effectLst/>
                  <a:latin typeface="微软雅黑" pitchFamily="34" charset="-122"/>
                  <a:ea typeface="微软雅黑" pitchFamily="34" charset="-122"/>
                </a:rPr>
                <a:t> 3</a:t>
              </a:r>
              <a:endParaRPr lang="zh-CN" altLang="en-US" sz="2800" dirty="0">
                <a:solidFill>
                  <a:schemeClr val="bg1"/>
                </a:solidFill>
                <a:effectLst/>
                <a:latin typeface="微软雅黑" pitchFamily="34" charset="-122"/>
                <a:ea typeface="微软雅黑" pitchFamily="34" charset="-122"/>
              </a:endParaRPr>
            </a:p>
          </p:txBody>
        </p:sp>
      </p:grpSp>
      <p:sp>
        <p:nvSpPr>
          <p:cNvPr id="37" name="标题 2"/>
          <p:cNvSpPr txBox="1">
            <a:spLocks/>
          </p:cNvSpPr>
          <p:nvPr/>
        </p:nvSpPr>
        <p:spPr>
          <a:xfrm>
            <a:off x="1187624" y="267494"/>
            <a:ext cx="7203514" cy="377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square" lIns="68582" tIns="34292" rIns="68582" bIns="34292">
            <a:spAutoFit/>
          </a:bodyPr>
          <a:lstStyle/>
          <a:p>
            <a:pPr marL="0" lvl="1"/>
            <a:r>
              <a:rPr lang="zh-CN" altLang="en-US" sz="2000" b="1" dirty="0" smtClean="0"/>
              <a:t>国内外课程标准（教学大纲）的研究</a:t>
            </a:r>
          </a:p>
        </p:txBody>
      </p:sp>
      <p:sp>
        <p:nvSpPr>
          <p:cNvPr id="19" name="圆角矩形 18"/>
          <p:cNvSpPr/>
          <p:nvPr/>
        </p:nvSpPr>
        <p:spPr>
          <a:xfrm>
            <a:off x="142844" y="2214560"/>
            <a:ext cx="2357454" cy="121444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zh-CN" altLang="en-US" b="1" dirty="0" smtClean="0"/>
              <a:t>课程标准（教学大纲）对数量关系的教学要求是什么？</a:t>
            </a:r>
            <a:endParaRPr lang="zh-CN" altLang="en-US" dirty="0"/>
          </a:p>
        </p:txBody>
      </p:sp>
      <p:sp>
        <p:nvSpPr>
          <p:cNvPr id="20" name="AutoShape 1"/>
          <p:cNvSpPr>
            <a:spLocks noChangeArrowheads="1"/>
          </p:cNvSpPr>
          <p:nvPr/>
        </p:nvSpPr>
        <p:spPr bwMode="auto">
          <a:xfrm>
            <a:off x="2500298" y="928676"/>
            <a:ext cx="5648325" cy="928694"/>
          </a:xfrm>
          <a:prstGeom prst="roundRect">
            <a:avLst>
              <a:gd name="adj" fmla="val 16667"/>
            </a:avLst>
          </a:prstGeom>
          <a:solidFill>
            <a:srgbClr val="9954CC">
              <a:alpha val="1300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lnSpc>
                <a:spcPct val="150000"/>
              </a:lnSpc>
            </a:pPr>
            <a:r>
              <a:rPr lang="zh-CN" altLang="en-US" b="1" dirty="0" smtClean="0">
                <a:latin typeface="楷体" pitchFamily="49" charset="-122"/>
                <a:ea typeface="楷体" pitchFamily="49" charset="-122"/>
                <a:cs typeface="宋体" pitchFamily="2" charset="-122"/>
              </a:rPr>
              <a:t>思考：</a:t>
            </a:r>
            <a:r>
              <a:rPr lang="en-US" altLang="zh-CN" b="1" dirty="0" smtClean="0">
                <a:latin typeface="楷体" pitchFamily="49" charset="-122"/>
                <a:ea typeface="楷体" pitchFamily="49" charset="-122"/>
                <a:cs typeface="宋体" pitchFamily="2" charset="-122"/>
              </a:rPr>
              <a:t>《</a:t>
            </a:r>
            <a:r>
              <a:rPr lang="zh-CN" altLang="en-US" b="1" dirty="0" smtClean="0">
                <a:latin typeface="楷体" pitchFamily="49" charset="-122"/>
                <a:ea typeface="楷体" pitchFamily="49" charset="-122"/>
                <a:cs typeface="宋体" pitchFamily="2" charset="-122"/>
              </a:rPr>
              <a:t>课程标准</a:t>
            </a:r>
            <a:r>
              <a:rPr lang="en-US" altLang="zh-CN" b="1" dirty="0" smtClean="0">
                <a:latin typeface="楷体" pitchFamily="49" charset="-122"/>
                <a:ea typeface="楷体" pitchFamily="49" charset="-122"/>
                <a:cs typeface="宋体" pitchFamily="2" charset="-122"/>
              </a:rPr>
              <a:t>》</a:t>
            </a:r>
            <a:r>
              <a:rPr lang="zh-CN" altLang="en-US" b="1" dirty="0" smtClean="0">
                <a:latin typeface="楷体" pitchFamily="49" charset="-122"/>
                <a:ea typeface="楷体" pitchFamily="49" charset="-122"/>
                <a:cs typeface="宋体" pitchFamily="2" charset="-122"/>
              </a:rPr>
              <a:t>（教学大纲）中，小学阶段，需要学习哪些数量关系？要求是什么？</a:t>
            </a:r>
          </a:p>
          <a:p>
            <a:pPr marL="0" marR="0" lvl="0" indent="0" algn="just" defTabSz="914400" rtl="0" eaLnBrk="1" fontAlgn="base" latinLnBrk="0" hangingPunct="1">
              <a:spcBef>
                <a:spcPct val="0"/>
              </a:spcBef>
              <a:spcAft>
                <a:spcPct val="0"/>
              </a:spcAft>
              <a:buClrTx/>
              <a:buSzTx/>
              <a:buFontTx/>
              <a:buNone/>
              <a:tabLst/>
            </a:pPr>
            <a:endParaRPr kumimoji="0" lang="zh-CN" sz="32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35" name="组合 34"/>
          <p:cNvGrpSpPr/>
          <p:nvPr/>
        </p:nvGrpSpPr>
        <p:grpSpPr>
          <a:xfrm>
            <a:off x="214282" y="2000246"/>
            <a:ext cx="8773212" cy="3143254"/>
            <a:chOff x="214282" y="2000246"/>
            <a:chExt cx="8773212" cy="3143254"/>
          </a:xfrm>
        </p:grpSpPr>
        <p:grpSp>
          <p:nvGrpSpPr>
            <p:cNvPr id="34" name="组合 33"/>
            <p:cNvGrpSpPr/>
            <p:nvPr/>
          </p:nvGrpSpPr>
          <p:grpSpPr>
            <a:xfrm>
              <a:off x="500034" y="2285998"/>
              <a:ext cx="7858148" cy="2071702"/>
              <a:chOff x="500034" y="2285998"/>
              <a:chExt cx="7858148" cy="2071702"/>
            </a:xfrm>
          </p:grpSpPr>
          <p:sp>
            <p:nvSpPr>
              <p:cNvPr id="41" name="Freeform 7"/>
              <p:cNvSpPr/>
              <p:nvPr/>
            </p:nvSpPr>
            <p:spPr>
              <a:xfrm flipV="1">
                <a:off x="571472" y="2357436"/>
                <a:ext cx="7786710" cy="1928826"/>
              </a:xfrm>
              <a:custGeom>
                <a:avLst/>
                <a:gdLst>
                  <a:gd name="connsiteX0" fmla="*/ 0 w 6781800"/>
                  <a:gd name="connsiteY0" fmla="*/ 299838 h 1215160"/>
                  <a:gd name="connsiteX1" fmla="*/ 2705100 w 6781800"/>
                  <a:gd name="connsiteY1" fmla="*/ 52188 h 1215160"/>
                  <a:gd name="connsiteX2" fmla="*/ 5619750 w 6781800"/>
                  <a:gd name="connsiteY2" fmla="*/ 1195188 h 1215160"/>
                  <a:gd name="connsiteX3" fmla="*/ 6781800 w 6781800"/>
                  <a:gd name="connsiteY3" fmla="*/ 757038 h 1215160"/>
                  <a:gd name="connsiteX0-1" fmla="*/ 0 w 6038850"/>
                  <a:gd name="connsiteY0-2" fmla="*/ 299838 h 1304686"/>
                  <a:gd name="connsiteX1-3" fmla="*/ 2705100 w 6038850"/>
                  <a:gd name="connsiteY1-4" fmla="*/ 52188 h 1304686"/>
                  <a:gd name="connsiteX2-5" fmla="*/ 5619750 w 6038850"/>
                  <a:gd name="connsiteY2-6" fmla="*/ 1195188 h 1304686"/>
                  <a:gd name="connsiteX3-7" fmla="*/ 6038850 w 6038850"/>
                  <a:gd name="connsiteY3-8" fmla="*/ 1176138 h 1304686"/>
                  <a:gd name="connsiteX0-9" fmla="*/ 0 w 6038850"/>
                  <a:gd name="connsiteY0-10" fmla="*/ 287550 h 1218694"/>
                  <a:gd name="connsiteX1-11" fmla="*/ 2705100 w 6038850"/>
                  <a:gd name="connsiteY1-12" fmla="*/ 39900 h 1218694"/>
                  <a:gd name="connsiteX2-13" fmla="*/ 4832350 w 6038850"/>
                  <a:gd name="connsiteY2-14" fmla="*/ 1005100 h 1218694"/>
                  <a:gd name="connsiteX3-15" fmla="*/ 6038850 w 6038850"/>
                  <a:gd name="connsiteY3-16" fmla="*/ 1163850 h 1218694"/>
                  <a:gd name="connsiteX0-17" fmla="*/ 0 w 6038850"/>
                  <a:gd name="connsiteY0-18" fmla="*/ 287550 h 1225494"/>
                  <a:gd name="connsiteX1-19" fmla="*/ 2705100 w 6038850"/>
                  <a:gd name="connsiteY1-20" fmla="*/ 39900 h 1225494"/>
                  <a:gd name="connsiteX2-21" fmla="*/ 4832350 w 6038850"/>
                  <a:gd name="connsiteY2-22" fmla="*/ 1005100 h 1225494"/>
                  <a:gd name="connsiteX3-23" fmla="*/ 6038850 w 6038850"/>
                  <a:gd name="connsiteY3-24" fmla="*/ 1163850 h 1225494"/>
                </a:gdLst>
                <a:ahLst/>
                <a:cxnLst>
                  <a:cxn ang="0">
                    <a:pos x="connsiteX0-17" y="connsiteY0-18"/>
                  </a:cxn>
                  <a:cxn ang="0">
                    <a:pos x="connsiteX1-19" y="connsiteY1-20"/>
                  </a:cxn>
                  <a:cxn ang="0">
                    <a:pos x="connsiteX2-21" y="connsiteY2-22"/>
                  </a:cxn>
                  <a:cxn ang="0">
                    <a:pos x="connsiteX3-23" y="connsiteY3-24"/>
                  </a:cxn>
                </a:cxnLst>
                <a:rect l="l" t="t" r="r" b="b"/>
                <a:pathLst>
                  <a:path w="6038850" h="1225494">
                    <a:moveTo>
                      <a:pt x="0" y="287550"/>
                    </a:moveTo>
                    <a:cubicBezTo>
                      <a:pt x="884237" y="89112"/>
                      <a:pt x="1899708" y="-79692"/>
                      <a:pt x="2705100" y="39900"/>
                    </a:cubicBezTo>
                    <a:cubicBezTo>
                      <a:pt x="3510492" y="159492"/>
                      <a:pt x="4371975" y="786025"/>
                      <a:pt x="4832350" y="1005100"/>
                    </a:cubicBezTo>
                    <a:cubicBezTo>
                      <a:pt x="5292725" y="1224175"/>
                      <a:pt x="5829300" y="1285558"/>
                      <a:pt x="6038850" y="1163850"/>
                    </a:cubicBezTo>
                  </a:path>
                </a:pathLst>
              </a:custGeom>
              <a:ln w="12700" cmpd="sng">
                <a:solidFill>
                  <a:schemeClr val="accent3">
                    <a:lumMod val="50000"/>
                  </a:schemeClr>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42" name="椭圆 41"/>
              <p:cNvSpPr/>
              <p:nvPr/>
            </p:nvSpPr>
            <p:spPr>
              <a:xfrm>
                <a:off x="500034" y="3786196"/>
                <a:ext cx="142876"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2143108" y="4143386"/>
                <a:ext cx="142876"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57620" y="4214824"/>
                <a:ext cx="142876"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5214942" y="3643320"/>
                <a:ext cx="142876"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6500826" y="2786064"/>
                <a:ext cx="142876"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7715272" y="2285998"/>
                <a:ext cx="142876"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8" name="TextBox 47"/>
            <p:cNvSpPr txBox="1"/>
            <p:nvPr/>
          </p:nvSpPr>
          <p:spPr>
            <a:xfrm>
              <a:off x="285720" y="3571882"/>
              <a:ext cx="928694" cy="246221"/>
            </a:xfrm>
            <a:prstGeom prst="rect">
              <a:avLst/>
            </a:prstGeom>
            <a:noFill/>
          </p:spPr>
          <p:txBody>
            <a:bodyPr wrap="square" lIns="0" tIns="0" rIns="0" bIns="0" rtlCol="0">
              <a:spAutoFit/>
            </a:bodyPr>
            <a:lstStyle/>
            <a:p>
              <a:r>
                <a:rPr lang="en-US" altLang="zh-CN" sz="1600" b="1" dirty="0" smtClean="0">
                  <a:solidFill>
                    <a:srgbClr val="C00000"/>
                  </a:solidFill>
                  <a:latin typeface="微软雅黑" pitchFamily="34" charset="-122"/>
                  <a:ea typeface="微软雅黑" pitchFamily="34" charset="-122"/>
                </a:rPr>
                <a:t>1952</a:t>
              </a:r>
              <a:r>
                <a:rPr lang="zh-CN" altLang="en-US" sz="1600" b="1" dirty="0" smtClean="0">
                  <a:solidFill>
                    <a:srgbClr val="C00000"/>
                  </a:solidFill>
                  <a:latin typeface="微软雅黑" pitchFamily="34" charset="-122"/>
                  <a:ea typeface="微软雅黑" pitchFamily="34" charset="-122"/>
                </a:rPr>
                <a:t>年</a:t>
              </a:r>
            </a:p>
          </p:txBody>
        </p:sp>
        <p:sp>
          <p:nvSpPr>
            <p:cNvPr id="49" name="TextBox 48"/>
            <p:cNvSpPr txBox="1"/>
            <p:nvPr/>
          </p:nvSpPr>
          <p:spPr>
            <a:xfrm>
              <a:off x="1785918" y="3571882"/>
              <a:ext cx="928694" cy="492443"/>
            </a:xfrm>
            <a:prstGeom prst="rect">
              <a:avLst/>
            </a:prstGeom>
            <a:noFill/>
          </p:spPr>
          <p:txBody>
            <a:bodyPr wrap="square" lIns="0" tIns="0" rIns="0" bIns="0" rtlCol="0">
              <a:spAutoFit/>
            </a:bodyPr>
            <a:lstStyle/>
            <a:p>
              <a:r>
                <a:rPr lang="en-US" altLang="zh-CN" sz="1600" b="1" dirty="0" smtClean="0">
                  <a:solidFill>
                    <a:srgbClr val="C00000"/>
                  </a:solidFill>
                  <a:latin typeface="微软雅黑" pitchFamily="34" charset="-122"/>
                  <a:ea typeface="微软雅黑" pitchFamily="34" charset="-122"/>
                </a:rPr>
                <a:t>1963</a:t>
              </a:r>
              <a:r>
                <a:rPr lang="zh-CN" altLang="en-US" sz="1600" b="1" dirty="0" smtClean="0">
                  <a:solidFill>
                    <a:srgbClr val="C00000"/>
                  </a:solidFill>
                  <a:latin typeface="微软雅黑" pitchFamily="34" charset="-122"/>
                  <a:ea typeface="微软雅黑" pitchFamily="34" charset="-122"/>
                </a:rPr>
                <a:t>年</a:t>
              </a:r>
              <a:endParaRPr lang="en-US" altLang="zh-CN" sz="1600" b="1" dirty="0" smtClean="0">
                <a:solidFill>
                  <a:srgbClr val="C00000"/>
                </a:solidFill>
                <a:latin typeface="微软雅黑" pitchFamily="34" charset="-122"/>
                <a:ea typeface="微软雅黑" pitchFamily="34" charset="-122"/>
              </a:endParaRPr>
            </a:p>
            <a:p>
              <a:r>
                <a:rPr lang="en-US" altLang="zh-CN" sz="1600" b="1" dirty="0" smtClean="0">
                  <a:solidFill>
                    <a:srgbClr val="C00000"/>
                  </a:solidFill>
                  <a:latin typeface="微软雅黑" pitchFamily="34" charset="-122"/>
                  <a:ea typeface="微软雅黑" pitchFamily="34" charset="-122"/>
                </a:rPr>
                <a:t>1978</a:t>
              </a:r>
              <a:r>
                <a:rPr lang="zh-CN" altLang="en-US" sz="1600" b="1" dirty="0" smtClean="0">
                  <a:solidFill>
                    <a:srgbClr val="C00000"/>
                  </a:solidFill>
                  <a:latin typeface="微软雅黑" pitchFamily="34" charset="-122"/>
                  <a:ea typeface="微软雅黑" pitchFamily="34" charset="-122"/>
                </a:rPr>
                <a:t>年</a:t>
              </a:r>
            </a:p>
          </p:txBody>
        </p:sp>
        <p:sp>
          <p:nvSpPr>
            <p:cNvPr id="50" name="TextBox 49"/>
            <p:cNvSpPr txBox="1"/>
            <p:nvPr/>
          </p:nvSpPr>
          <p:spPr>
            <a:xfrm>
              <a:off x="3357554" y="3929072"/>
              <a:ext cx="928694" cy="246221"/>
            </a:xfrm>
            <a:prstGeom prst="rect">
              <a:avLst/>
            </a:prstGeom>
            <a:noFill/>
          </p:spPr>
          <p:txBody>
            <a:bodyPr wrap="square" lIns="0" tIns="0" rIns="0" bIns="0" rtlCol="0">
              <a:spAutoFit/>
            </a:bodyPr>
            <a:lstStyle/>
            <a:p>
              <a:r>
                <a:rPr lang="en-US" altLang="zh-CN" sz="1600" b="1" dirty="0" smtClean="0">
                  <a:solidFill>
                    <a:srgbClr val="C00000"/>
                  </a:solidFill>
                  <a:latin typeface="微软雅黑" pitchFamily="34" charset="-122"/>
                  <a:ea typeface="微软雅黑" pitchFamily="34" charset="-122"/>
                </a:rPr>
                <a:t>1986</a:t>
              </a:r>
              <a:r>
                <a:rPr lang="zh-CN" altLang="en-US" sz="1600" b="1" dirty="0" smtClean="0">
                  <a:solidFill>
                    <a:srgbClr val="C00000"/>
                  </a:solidFill>
                  <a:latin typeface="微软雅黑" pitchFamily="34" charset="-122"/>
                  <a:ea typeface="微软雅黑" pitchFamily="34" charset="-122"/>
                </a:rPr>
                <a:t>年</a:t>
              </a:r>
            </a:p>
          </p:txBody>
        </p:sp>
        <p:sp>
          <p:nvSpPr>
            <p:cNvPr id="51" name="TextBox 50"/>
            <p:cNvSpPr txBox="1"/>
            <p:nvPr/>
          </p:nvSpPr>
          <p:spPr>
            <a:xfrm>
              <a:off x="4714876" y="2857502"/>
              <a:ext cx="928694" cy="738664"/>
            </a:xfrm>
            <a:prstGeom prst="rect">
              <a:avLst/>
            </a:prstGeom>
            <a:noFill/>
          </p:spPr>
          <p:txBody>
            <a:bodyPr wrap="square" lIns="0" tIns="0" rIns="0" bIns="0" rtlCol="0">
              <a:spAutoFit/>
            </a:bodyPr>
            <a:lstStyle/>
            <a:p>
              <a:r>
                <a:rPr lang="en-US" altLang="zh-CN" sz="1600" b="1" dirty="0" smtClean="0">
                  <a:solidFill>
                    <a:srgbClr val="C00000"/>
                  </a:solidFill>
                  <a:latin typeface="微软雅黑" pitchFamily="34" charset="-122"/>
                  <a:ea typeface="微软雅黑" pitchFamily="34" charset="-122"/>
                </a:rPr>
                <a:t>1988</a:t>
              </a:r>
              <a:r>
                <a:rPr lang="zh-CN" altLang="en-US" sz="1600" b="1" dirty="0" smtClean="0">
                  <a:solidFill>
                    <a:srgbClr val="C00000"/>
                  </a:solidFill>
                  <a:latin typeface="微软雅黑" pitchFamily="34" charset="-122"/>
                  <a:ea typeface="微软雅黑" pitchFamily="34" charset="-122"/>
                </a:rPr>
                <a:t>年</a:t>
              </a:r>
              <a:endParaRPr lang="en-US" altLang="zh-CN" sz="1600" b="1" dirty="0" smtClean="0">
                <a:solidFill>
                  <a:srgbClr val="C00000"/>
                </a:solidFill>
                <a:latin typeface="微软雅黑" pitchFamily="34" charset="-122"/>
                <a:ea typeface="微软雅黑" pitchFamily="34" charset="-122"/>
              </a:endParaRPr>
            </a:p>
            <a:p>
              <a:r>
                <a:rPr lang="en-US" altLang="zh-CN" sz="1600" b="1" dirty="0" smtClean="0">
                  <a:solidFill>
                    <a:srgbClr val="C00000"/>
                  </a:solidFill>
                  <a:latin typeface="微软雅黑" pitchFamily="34" charset="-122"/>
                  <a:ea typeface="微软雅黑" pitchFamily="34" charset="-122"/>
                </a:rPr>
                <a:t>1992</a:t>
              </a:r>
              <a:r>
                <a:rPr lang="zh-CN" altLang="en-US" sz="1600" b="1" dirty="0" smtClean="0">
                  <a:solidFill>
                    <a:srgbClr val="C00000"/>
                  </a:solidFill>
                  <a:latin typeface="微软雅黑" pitchFamily="34" charset="-122"/>
                  <a:ea typeface="微软雅黑" pitchFamily="34" charset="-122"/>
                </a:rPr>
                <a:t>年</a:t>
              </a:r>
              <a:endParaRPr lang="en-US" altLang="zh-CN" sz="1600" b="1" dirty="0" smtClean="0">
                <a:solidFill>
                  <a:srgbClr val="C00000"/>
                </a:solidFill>
                <a:latin typeface="微软雅黑" pitchFamily="34" charset="-122"/>
                <a:ea typeface="微软雅黑" pitchFamily="34" charset="-122"/>
              </a:endParaRPr>
            </a:p>
            <a:p>
              <a:r>
                <a:rPr lang="en-US" altLang="zh-CN" sz="1600" b="1" dirty="0" smtClean="0">
                  <a:solidFill>
                    <a:srgbClr val="C00000"/>
                  </a:solidFill>
                  <a:latin typeface="微软雅黑" pitchFamily="34" charset="-122"/>
                  <a:ea typeface="微软雅黑" pitchFamily="34" charset="-122"/>
                </a:rPr>
                <a:t>2000</a:t>
              </a:r>
              <a:r>
                <a:rPr lang="zh-CN" altLang="en-US" sz="1600" b="1" dirty="0" smtClean="0">
                  <a:solidFill>
                    <a:srgbClr val="C00000"/>
                  </a:solidFill>
                  <a:latin typeface="微软雅黑" pitchFamily="34" charset="-122"/>
                  <a:ea typeface="微软雅黑" pitchFamily="34" charset="-122"/>
                </a:rPr>
                <a:t>年</a:t>
              </a:r>
            </a:p>
          </p:txBody>
        </p:sp>
        <p:sp>
          <p:nvSpPr>
            <p:cNvPr id="52" name="TextBox 51"/>
            <p:cNvSpPr txBox="1"/>
            <p:nvPr/>
          </p:nvSpPr>
          <p:spPr>
            <a:xfrm>
              <a:off x="6000760" y="2428874"/>
              <a:ext cx="928694" cy="246221"/>
            </a:xfrm>
            <a:prstGeom prst="rect">
              <a:avLst/>
            </a:prstGeom>
            <a:noFill/>
          </p:spPr>
          <p:txBody>
            <a:bodyPr wrap="square" lIns="0" tIns="0" rIns="0" bIns="0" rtlCol="0">
              <a:spAutoFit/>
            </a:bodyPr>
            <a:lstStyle/>
            <a:p>
              <a:r>
                <a:rPr lang="en-US" altLang="zh-CN" sz="1600" b="1" dirty="0" smtClean="0">
                  <a:solidFill>
                    <a:srgbClr val="C00000"/>
                  </a:solidFill>
                  <a:latin typeface="微软雅黑" pitchFamily="34" charset="-122"/>
                  <a:ea typeface="微软雅黑" pitchFamily="34" charset="-122"/>
                </a:rPr>
                <a:t>2001</a:t>
              </a:r>
              <a:r>
                <a:rPr lang="zh-CN" altLang="en-US" sz="1600" b="1" dirty="0" smtClean="0">
                  <a:solidFill>
                    <a:srgbClr val="C00000"/>
                  </a:solidFill>
                  <a:latin typeface="微软雅黑" pitchFamily="34" charset="-122"/>
                  <a:ea typeface="微软雅黑" pitchFamily="34" charset="-122"/>
                </a:rPr>
                <a:t>年</a:t>
              </a:r>
            </a:p>
          </p:txBody>
        </p:sp>
        <p:sp>
          <p:nvSpPr>
            <p:cNvPr id="53" name="TextBox 52"/>
            <p:cNvSpPr txBox="1"/>
            <p:nvPr/>
          </p:nvSpPr>
          <p:spPr>
            <a:xfrm>
              <a:off x="7358082" y="2000246"/>
              <a:ext cx="928694" cy="246221"/>
            </a:xfrm>
            <a:prstGeom prst="rect">
              <a:avLst/>
            </a:prstGeom>
            <a:noFill/>
          </p:spPr>
          <p:txBody>
            <a:bodyPr wrap="square" lIns="0" tIns="0" rIns="0" bIns="0" rtlCol="0">
              <a:spAutoFit/>
            </a:bodyPr>
            <a:lstStyle/>
            <a:p>
              <a:r>
                <a:rPr lang="en-US" altLang="zh-CN" sz="1600" b="1" dirty="0" smtClean="0">
                  <a:solidFill>
                    <a:srgbClr val="C00000"/>
                  </a:solidFill>
                  <a:latin typeface="微软雅黑" pitchFamily="34" charset="-122"/>
                  <a:ea typeface="微软雅黑" pitchFamily="34" charset="-122"/>
                </a:rPr>
                <a:t>2011</a:t>
              </a:r>
              <a:r>
                <a:rPr lang="zh-CN" altLang="en-US" sz="1600" b="1" dirty="0" smtClean="0">
                  <a:solidFill>
                    <a:srgbClr val="C00000"/>
                  </a:solidFill>
                  <a:latin typeface="微软雅黑" pitchFamily="34" charset="-122"/>
                  <a:ea typeface="微软雅黑" pitchFamily="34" charset="-122"/>
                </a:rPr>
                <a:t>年</a:t>
              </a:r>
            </a:p>
          </p:txBody>
        </p:sp>
        <p:sp>
          <p:nvSpPr>
            <p:cNvPr id="54" name="TextBox 53"/>
            <p:cNvSpPr txBox="1"/>
            <p:nvPr/>
          </p:nvSpPr>
          <p:spPr>
            <a:xfrm>
              <a:off x="214282" y="4071948"/>
              <a:ext cx="928694" cy="738664"/>
            </a:xfrm>
            <a:prstGeom prst="rect">
              <a:avLst/>
            </a:prstGeom>
            <a:noFill/>
          </p:spPr>
          <p:txBody>
            <a:bodyPr wrap="square" lIns="0" tIns="0" rIns="0" bIns="0" rtlCol="0">
              <a:spAutoFit/>
            </a:bodyPr>
            <a:lstStyle/>
            <a:p>
              <a:r>
                <a:rPr lang="zh-CN" altLang="en-US" sz="1600" b="1" dirty="0" smtClean="0">
                  <a:solidFill>
                    <a:srgbClr val="C00000"/>
                  </a:solidFill>
                  <a:latin typeface="楷体" pitchFamily="49" charset="-122"/>
                  <a:ea typeface="楷体" pitchFamily="49" charset="-122"/>
                </a:rPr>
                <a:t>理解</a:t>
              </a:r>
              <a:r>
                <a:rPr lang="zh-CN" altLang="en-US" sz="1600" b="1" dirty="0" smtClean="0">
                  <a:latin typeface="楷体" pitchFamily="49" charset="-122"/>
                  <a:ea typeface="楷体" pitchFamily="49" charset="-122"/>
                </a:rPr>
                <a:t>数量间的相依关系</a:t>
              </a:r>
              <a:endParaRPr lang="zh-CN" altLang="en-US" sz="1600" b="1" dirty="0" smtClean="0">
                <a:solidFill>
                  <a:srgbClr val="C00000"/>
                </a:solidFill>
                <a:latin typeface="楷体" pitchFamily="49" charset="-122"/>
                <a:ea typeface="楷体" pitchFamily="49" charset="-122"/>
              </a:endParaRPr>
            </a:p>
          </p:txBody>
        </p:sp>
        <p:sp>
          <p:nvSpPr>
            <p:cNvPr id="55" name="矩形 54"/>
            <p:cNvSpPr/>
            <p:nvPr/>
          </p:nvSpPr>
          <p:spPr>
            <a:xfrm>
              <a:off x="1643042" y="4312503"/>
              <a:ext cx="1071570" cy="830997"/>
            </a:xfrm>
            <a:prstGeom prst="rect">
              <a:avLst/>
            </a:prstGeom>
          </p:spPr>
          <p:txBody>
            <a:bodyPr wrap="square">
              <a:spAutoFit/>
            </a:bodyPr>
            <a:lstStyle/>
            <a:p>
              <a:r>
                <a:rPr lang="zh-CN" altLang="en-US" sz="1600" b="1" dirty="0" smtClean="0">
                  <a:solidFill>
                    <a:srgbClr val="C00000"/>
                  </a:solidFill>
                  <a:latin typeface="楷体" pitchFamily="49" charset="-122"/>
                  <a:ea typeface="楷体" pitchFamily="49" charset="-122"/>
                </a:rPr>
                <a:t>掌握</a:t>
              </a:r>
              <a:r>
                <a:rPr lang="zh-CN" altLang="en-US" sz="1600" b="1" dirty="0" smtClean="0">
                  <a:latin typeface="楷体" pitchFamily="49" charset="-122"/>
                  <a:ea typeface="楷体" pitchFamily="49" charset="-122"/>
                </a:rPr>
                <a:t>常见的一些数量关系</a:t>
              </a:r>
            </a:p>
          </p:txBody>
        </p:sp>
        <p:sp>
          <p:nvSpPr>
            <p:cNvPr id="56" name="矩形 55"/>
            <p:cNvSpPr/>
            <p:nvPr/>
          </p:nvSpPr>
          <p:spPr>
            <a:xfrm>
              <a:off x="3428992" y="4429138"/>
              <a:ext cx="1285884" cy="584775"/>
            </a:xfrm>
            <a:prstGeom prst="rect">
              <a:avLst/>
            </a:prstGeom>
          </p:spPr>
          <p:txBody>
            <a:bodyPr wrap="square">
              <a:spAutoFit/>
            </a:bodyPr>
            <a:lstStyle/>
            <a:p>
              <a:r>
                <a:rPr lang="zh-CN" altLang="en-US" sz="1600" b="1" dirty="0" smtClean="0">
                  <a:solidFill>
                    <a:srgbClr val="C00000"/>
                  </a:solidFill>
                  <a:latin typeface="楷体" pitchFamily="49" charset="-122"/>
                  <a:ea typeface="楷体" pitchFamily="49" charset="-122"/>
                </a:rPr>
                <a:t>理解、掌握</a:t>
              </a:r>
              <a:r>
                <a:rPr lang="zh-CN" altLang="en-US" sz="1600" b="1" dirty="0" smtClean="0">
                  <a:latin typeface="楷体" pitchFamily="49" charset="-122"/>
                  <a:ea typeface="楷体" pitchFamily="49" charset="-122"/>
                </a:rPr>
                <a:t>数量关系</a:t>
              </a:r>
            </a:p>
          </p:txBody>
        </p:sp>
        <p:sp>
          <p:nvSpPr>
            <p:cNvPr id="57" name="矩形 56"/>
            <p:cNvSpPr/>
            <p:nvPr/>
          </p:nvSpPr>
          <p:spPr>
            <a:xfrm>
              <a:off x="4643438" y="3786196"/>
              <a:ext cx="1425390" cy="584775"/>
            </a:xfrm>
            <a:prstGeom prst="rect">
              <a:avLst/>
            </a:prstGeom>
          </p:spPr>
          <p:txBody>
            <a:bodyPr wrap="none">
              <a:spAutoFit/>
            </a:bodyPr>
            <a:lstStyle/>
            <a:p>
              <a:r>
                <a:rPr lang="zh-CN" altLang="en-US" sz="1600" b="1" dirty="0" smtClean="0">
                  <a:solidFill>
                    <a:srgbClr val="C00000"/>
                  </a:solidFill>
                  <a:latin typeface="楷体" pitchFamily="49" charset="-122"/>
                  <a:ea typeface="楷体" pitchFamily="49" charset="-122"/>
                </a:rPr>
                <a:t>认识、会分析</a:t>
              </a:r>
              <a:endParaRPr lang="en-US" altLang="zh-CN" sz="1600" b="1" dirty="0" smtClean="0">
                <a:solidFill>
                  <a:srgbClr val="C00000"/>
                </a:solidFill>
                <a:latin typeface="楷体" pitchFamily="49" charset="-122"/>
                <a:ea typeface="楷体" pitchFamily="49" charset="-122"/>
              </a:endParaRPr>
            </a:p>
            <a:p>
              <a:r>
                <a:rPr lang="zh-CN" altLang="en-US" sz="1600" b="1" dirty="0" smtClean="0">
                  <a:latin typeface="楷体" pitchFamily="49" charset="-122"/>
                  <a:ea typeface="楷体" pitchFamily="49" charset="-122"/>
                </a:rPr>
                <a:t>数量关系</a:t>
              </a:r>
            </a:p>
          </p:txBody>
        </p:sp>
        <p:sp>
          <p:nvSpPr>
            <p:cNvPr id="58" name="矩形 57"/>
            <p:cNvSpPr/>
            <p:nvPr/>
          </p:nvSpPr>
          <p:spPr>
            <a:xfrm>
              <a:off x="6072198" y="2928940"/>
              <a:ext cx="1571636" cy="1323439"/>
            </a:xfrm>
            <a:prstGeom prst="rect">
              <a:avLst/>
            </a:prstGeom>
          </p:spPr>
          <p:txBody>
            <a:bodyPr wrap="square">
              <a:spAutoFit/>
            </a:bodyPr>
            <a:lstStyle/>
            <a:p>
              <a:r>
                <a:rPr lang="zh-CN" altLang="en-US" sz="1600" b="1" dirty="0" smtClean="0">
                  <a:solidFill>
                    <a:srgbClr val="C00000"/>
                  </a:solidFill>
                  <a:latin typeface="楷体" pitchFamily="49" charset="-122"/>
                  <a:ea typeface="楷体" pitchFamily="49" charset="-122"/>
                </a:rPr>
                <a:t>    探索</a:t>
              </a:r>
              <a:r>
                <a:rPr lang="zh-CN" altLang="en-US" sz="1600" b="1" dirty="0" smtClean="0">
                  <a:latin typeface="楷体" pitchFamily="49" charset="-122"/>
                  <a:ea typeface="楷体" pitchFamily="49" charset="-122"/>
                </a:rPr>
                <a:t>理解简单数量关系，</a:t>
              </a:r>
              <a:r>
                <a:rPr lang="zh-CN" altLang="en-US" sz="1600" b="1" dirty="0" smtClean="0">
                  <a:solidFill>
                    <a:srgbClr val="C00000"/>
                  </a:solidFill>
                  <a:latin typeface="楷体" pitchFamily="49" charset="-122"/>
                  <a:ea typeface="楷体" pitchFamily="49" charset="-122"/>
                </a:rPr>
                <a:t>经历</a:t>
              </a:r>
              <a:r>
                <a:rPr lang="zh-CN" altLang="en-US" sz="1600" b="1" dirty="0" smtClean="0">
                  <a:latin typeface="楷体" pitchFamily="49" charset="-122"/>
                  <a:ea typeface="楷体" pitchFamily="49" charset="-122"/>
                </a:rPr>
                <a:t>从现实生活中抽象简单数量关系过程</a:t>
              </a:r>
            </a:p>
          </p:txBody>
        </p:sp>
        <p:sp>
          <p:nvSpPr>
            <p:cNvPr id="59" name="矩形 58"/>
            <p:cNvSpPr/>
            <p:nvPr/>
          </p:nvSpPr>
          <p:spPr>
            <a:xfrm>
              <a:off x="7572396" y="2357436"/>
              <a:ext cx="1415098" cy="1323439"/>
            </a:xfrm>
            <a:prstGeom prst="rect">
              <a:avLst/>
            </a:prstGeom>
          </p:spPr>
          <p:txBody>
            <a:bodyPr wrap="square">
              <a:spAutoFit/>
            </a:bodyPr>
            <a:lstStyle/>
            <a:p>
              <a:r>
                <a:rPr lang="zh-CN" altLang="en-US" sz="1600" b="1" dirty="0" smtClean="0">
                  <a:latin typeface="楷体" pitchFamily="49" charset="-122"/>
                  <a:ea typeface="楷体" pitchFamily="49" charset="-122"/>
                </a:rPr>
                <a:t>  </a:t>
              </a:r>
              <a:r>
                <a:rPr lang="zh-CN" altLang="en-US" sz="1600" b="1" dirty="0" smtClean="0">
                  <a:solidFill>
                    <a:srgbClr val="C00000"/>
                  </a:solidFill>
                  <a:latin typeface="楷体" pitchFamily="49" charset="-122"/>
                  <a:ea typeface="楷体" pitchFamily="49" charset="-122"/>
                </a:rPr>
                <a:t>了解</a:t>
              </a:r>
              <a:r>
                <a:rPr lang="zh-CN" altLang="en-US" sz="1600" b="1" dirty="0" smtClean="0">
                  <a:latin typeface="楷体" pitchFamily="49" charset="-122"/>
                  <a:ea typeface="楷体" pitchFamily="49" charset="-122"/>
                </a:rPr>
                <a:t>常见数量关系、等量关系，</a:t>
              </a:r>
              <a:r>
                <a:rPr lang="zh-CN" altLang="en-US" sz="1600" b="1" dirty="0" smtClean="0">
                  <a:solidFill>
                    <a:srgbClr val="C00000"/>
                  </a:solidFill>
                  <a:latin typeface="楷体" pitchFamily="49" charset="-122"/>
                  <a:ea typeface="楷体" pitchFamily="49" charset="-122"/>
                </a:rPr>
                <a:t>能</a:t>
              </a:r>
              <a:r>
                <a:rPr lang="zh-CN" altLang="en-US" sz="1600" b="1" dirty="0" smtClean="0">
                  <a:latin typeface="楷体" pitchFamily="49" charset="-122"/>
                  <a:ea typeface="楷体" pitchFamily="49" charset="-122"/>
                </a:rPr>
                <a:t>用方程表示简单的等量关系</a:t>
              </a:r>
            </a:p>
          </p:txBody>
        </p:sp>
      </p:grpSp>
      <p:sp>
        <p:nvSpPr>
          <p:cNvPr id="60" name="矩形 59"/>
          <p:cNvSpPr/>
          <p:nvPr/>
        </p:nvSpPr>
        <p:spPr>
          <a:xfrm>
            <a:off x="2571736" y="1928808"/>
            <a:ext cx="4000528" cy="584775"/>
          </a:xfrm>
          <a:prstGeom prst="rect">
            <a:avLst/>
          </a:prstGeom>
        </p:spPr>
        <p:txBody>
          <a:bodyPr wrap="square">
            <a:spAutoFit/>
          </a:bodyPr>
          <a:lstStyle/>
          <a:p>
            <a:r>
              <a:rPr lang="zh-CN" altLang="en-US" sz="1600" b="1" dirty="0" smtClean="0">
                <a:solidFill>
                  <a:srgbClr val="00B0F0"/>
                </a:solidFill>
                <a:latin typeface="微软雅黑" pitchFamily="34" charset="-122"/>
                <a:ea typeface="微软雅黑" pitchFamily="34" charset="-122"/>
              </a:rPr>
              <a:t>        教学要求始终以“了解，理解，经历，体会，能，掌握”这些关键词为主。</a:t>
            </a:r>
            <a:endParaRPr lang="zh-CN" altLang="en-US" sz="1600" b="1" dirty="0">
              <a:solidFill>
                <a:srgbClr val="00B0F0"/>
              </a:solidFill>
              <a:latin typeface="微软雅黑" pitchFamily="34" charset="-122"/>
              <a:ea typeface="微软雅黑" pitchFamily="34" charset="-122"/>
            </a:endParaRPr>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1000" fill="hold"/>
                                        <p:tgtEl>
                                          <p:spTgt spid="35"/>
                                        </p:tgtEl>
                                        <p:attrNameLst>
                                          <p:attrName>ppt_x</p:attrName>
                                        </p:attrNameLst>
                                      </p:cBhvr>
                                      <p:tavLst>
                                        <p:tav tm="0">
                                          <p:val>
                                            <p:strVal val="#ppt_x"/>
                                          </p:val>
                                        </p:tav>
                                        <p:tav tm="100000">
                                          <p:val>
                                            <p:strVal val="#ppt_x"/>
                                          </p:val>
                                        </p:tav>
                                      </p:tavLst>
                                    </p:anim>
                                    <p:anim calcmode="lin" valueType="num">
                                      <p:cBhvr additive="base">
                                        <p:cTn id="19" dur="1000" fill="hold"/>
                                        <p:tgtEl>
                                          <p:spTgt spid="35"/>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additive="base">
                                        <p:cTn id="23" dur="1000" fill="hold"/>
                                        <p:tgtEl>
                                          <p:spTgt spid="60"/>
                                        </p:tgtEl>
                                        <p:attrNameLst>
                                          <p:attrName>ppt_x</p:attrName>
                                        </p:attrNameLst>
                                      </p:cBhvr>
                                      <p:tavLst>
                                        <p:tav tm="0">
                                          <p:val>
                                            <p:strVal val="#ppt_x"/>
                                          </p:val>
                                        </p:tav>
                                        <p:tav tm="100000">
                                          <p:val>
                                            <p:strVal val="#ppt_x"/>
                                          </p:val>
                                        </p:tav>
                                      </p:tavLst>
                                    </p:anim>
                                    <p:anim calcmode="lin" valueType="num">
                                      <p:cBhvr additive="base">
                                        <p:cTn id="24" dur="10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6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a:xfrm>
            <a:off x="785786" y="1071552"/>
            <a:ext cx="1034450" cy="1054401"/>
            <a:chOff x="1403648" y="1115468"/>
            <a:chExt cx="1294414" cy="1294414"/>
          </a:xfrm>
        </p:grpSpPr>
        <p:sp>
          <p:nvSpPr>
            <p:cNvPr id="29" name="椭圆 28"/>
            <p:cNvSpPr/>
            <p:nvPr/>
          </p:nvSpPr>
          <p:spPr>
            <a:xfrm>
              <a:off x="1539485" y="1259632"/>
              <a:ext cx="1022740" cy="10227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itchFamily="34" charset="-122"/>
                <a:ea typeface="微软雅黑" pitchFamily="34" charset="-122"/>
              </a:endParaRPr>
            </a:p>
          </p:txBody>
        </p:sp>
        <p:grpSp>
          <p:nvGrpSpPr>
            <p:cNvPr id="3" name="组合 29"/>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32" name="同心圆 31"/>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33" name="同心圆 32"/>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grpSp>
        <p:sp>
          <p:nvSpPr>
            <p:cNvPr id="31" name="TextBox 30"/>
            <p:cNvSpPr txBox="1"/>
            <p:nvPr/>
          </p:nvSpPr>
          <p:spPr>
            <a:xfrm>
              <a:off x="1671820" y="1466266"/>
              <a:ext cx="725958" cy="642321"/>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r>
                <a:rPr lang="en-US" altLang="zh-CN" sz="2800" dirty="0" smtClean="0">
                  <a:solidFill>
                    <a:schemeClr val="bg1"/>
                  </a:solidFill>
                  <a:effectLst/>
                  <a:latin typeface="微软雅黑" pitchFamily="34" charset="-122"/>
                  <a:ea typeface="微软雅黑" pitchFamily="34" charset="-122"/>
                </a:rPr>
                <a:t> 4</a:t>
              </a:r>
              <a:endParaRPr lang="zh-CN" altLang="en-US" sz="2800" dirty="0">
                <a:solidFill>
                  <a:schemeClr val="bg1"/>
                </a:solidFill>
                <a:effectLst/>
                <a:latin typeface="微软雅黑" pitchFamily="34" charset="-122"/>
                <a:ea typeface="微软雅黑" pitchFamily="34" charset="-122"/>
              </a:endParaRPr>
            </a:p>
          </p:txBody>
        </p:sp>
      </p:grpSp>
      <p:sp>
        <p:nvSpPr>
          <p:cNvPr id="37" name="标题 2"/>
          <p:cNvSpPr txBox="1">
            <a:spLocks/>
          </p:cNvSpPr>
          <p:nvPr/>
        </p:nvSpPr>
        <p:spPr>
          <a:xfrm>
            <a:off x="1187624" y="267494"/>
            <a:ext cx="7203514" cy="377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square" lIns="68582" tIns="34292" rIns="68582" bIns="34292">
            <a:spAutoFit/>
          </a:bodyPr>
          <a:lstStyle/>
          <a:p>
            <a:pPr marL="0" lvl="1"/>
            <a:r>
              <a:rPr lang="zh-CN" altLang="en-US" sz="2000" b="1" dirty="0" smtClean="0"/>
              <a:t>国内外课程标准（教学大纲）的研究</a:t>
            </a:r>
          </a:p>
        </p:txBody>
      </p:sp>
      <p:sp>
        <p:nvSpPr>
          <p:cNvPr id="19" name="圆角矩形 18"/>
          <p:cNvSpPr/>
          <p:nvPr/>
        </p:nvSpPr>
        <p:spPr>
          <a:xfrm>
            <a:off x="142844" y="2214560"/>
            <a:ext cx="2357454" cy="121444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zh-CN" altLang="en-US" b="1" dirty="0" smtClean="0"/>
              <a:t>课程标准（教学大纲）对数量关系的教学要求是在降低吗？</a:t>
            </a:r>
            <a:endParaRPr lang="zh-CN" altLang="en-US" dirty="0"/>
          </a:p>
        </p:txBody>
      </p:sp>
      <p:sp>
        <p:nvSpPr>
          <p:cNvPr id="20" name="AutoShape 1"/>
          <p:cNvSpPr>
            <a:spLocks noChangeArrowheads="1"/>
          </p:cNvSpPr>
          <p:nvPr/>
        </p:nvSpPr>
        <p:spPr bwMode="auto">
          <a:xfrm>
            <a:off x="2500298" y="928676"/>
            <a:ext cx="5648325" cy="928694"/>
          </a:xfrm>
          <a:prstGeom prst="roundRect">
            <a:avLst>
              <a:gd name="adj" fmla="val 16667"/>
            </a:avLst>
          </a:prstGeom>
          <a:solidFill>
            <a:srgbClr val="9954CC">
              <a:alpha val="1300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lnSpc>
                <a:spcPct val="150000"/>
              </a:lnSpc>
            </a:pPr>
            <a:r>
              <a:rPr lang="zh-CN" altLang="en-US" b="1" dirty="0" smtClean="0">
                <a:latin typeface="楷体" pitchFamily="49" charset="-122"/>
                <a:ea typeface="楷体" pitchFamily="49" charset="-122"/>
                <a:cs typeface="宋体" pitchFamily="2" charset="-122"/>
              </a:rPr>
              <a:t>思考：你觉得随着历史的发展，从应用题到解决问题，还需要教学“数量关系”吗？</a:t>
            </a:r>
          </a:p>
          <a:p>
            <a:pPr marL="0" marR="0" lvl="0" indent="0" algn="just" defTabSz="914400" rtl="0" eaLnBrk="1" fontAlgn="base" latinLnBrk="0" hangingPunct="1">
              <a:spcBef>
                <a:spcPct val="0"/>
              </a:spcBef>
              <a:spcAft>
                <a:spcPct val="0"/>
              </a:spcAft>
              <a:buClrTx/>
              <a:buSzTx/>
              <a:buFontTx/>
              <a:buNone/>
              <a:tabLst/>
            </a:pPr>
            <a:endParaRPr kumimoji="0" lang="zh-CN" sz="32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pic>
        <p:nvPicPr>
          <p:cNvPr id="86017" name="Picture 1" descr="C:\Users\Administrator\AppData\Roaming\Tencent\Users\52949588\QQ\WinTemp\RichOle\00ZY{I(QD(DTNGNWDQZ$P{P.png"/>
          <p:cNvPicPr>
            <a:picLocks noChangeAspect="1" noChangeArrowheads="1"/>
          </p:cNvPicPr>
          <p:nvPr/>
        </p:nvPicPr>
        <p:blipFill>
          <a:blip r:embed="rId3"/>
          <a:srcRect/>
          <a:stretch>
            <a:fillRect/>
          </a:stretch>
        </p:blipFill>
        <p:spPr bwMode="auto">
          <a:xfrm>
            <a:off x="3071802" y="2500312"/>
            <a:ext cx="1121291" cy="1564220"/>
          </a:xfrm>
          <a:prstGeom prst="rect">
            <a:avLst/>
          </a:prstGeom>
          <a:noFill/>
        </p:spPr>
      </p:pic>
      <p:sp>
        <p:nvSpPr>
          <p:cNvPr id="34" name="矩形 33"/>
          <p:cNvSpPr/>
          <p:nvPr/>
        </p:nvSpPr>
        <p:spPr>
          <a:xfrm>
            <a:off x="4214810" y="2000246"/>
            <a:ext cx="4786314" cy="353943"/>
          </a:xfrm>
          <a:prstGeom prst="rect">
            <a:avLst/>
          </a:prstGeom>
        </p:spPr>
        <p:txBody>
          <a:bodyPr wrap="square">
            <a:spAutoFit/>
          </a:bodyPr>
          <a:lstStyle/>
          <a:p>
            <a:r>
              <a:rPr lang="zh-CN" altLang="en-US" sz="1700" b="1" dirty="0" smtClean="0"/>
              <a:t>知识与技能、数学思考、</a:t>
            </a:r>
            <a:r>
              <a:rPr lang="zh-CN" altLang="en-US" sz="1700" b="1" dirty="0" smtClean="0">
                <a:solidFill>
                  <a:srgbClr val="C00000"/>
                </a:solidFill>
              </a:rPr>
              <a:t>解决问题</a:t>
            </a:r>
            <a:r>
              <a:rPr lang="zh-CN" altLang="en-US" sz="1700" b="1" dirty="0" smtClean="0"/>
              <a:t>、情感与态度</a:t>
            </a:r>
            <a:endParaRPr lang="zh-CN" altLang="en-US" sz="1700" b="1" dirty="0"/>
          </a:p>
        </p:txBody>
      </p:sp>
      <p:grpSp>
        <p:nvGrpSpPr>
          <p:cNvPr id="64" name="组合 63"/>
          <p:cNvGrpSpPr/>
          <p:nvPr/>
        </p:nvGrpSpPr>
        <p:grpSpPr>
          <a:xfrm>
            <a:off x="4714876" y="2428874"/>
            <a:ext cx="4286280" cy="1799221"/>
            <a:chOff x="4643438" y="2571750"/>
            <a:chExt cx="4286280" cy="1799221"/>
          </a:xfrm>
        </p:grpSpPr>
        <p:sp>
          <p:nvSpPr>
            <p:cNvPr id="35" name="矩形 34"/>
            <p:cNvSpPr/>
            <p:nvPr/>
          </p:nvSpPr>
          <p:spPr>
            <a:xfrm>
              <a:off x="5000628" y="2743144"/>
              <a:ext cx="3433953" cy="400110"/>
            </a:xfrm>
            <a:prstGeom prst="rect">
              <a:avLst/>
            </a:prstGeom>
          </p:spPr>
          <p:txBody>
            <a:bodyPr wrap="none">
              <a:spAutoFit/>
            </a:bodyPr>
            <a:lstStyle/>
            <a:p>
              <a:r>
                <a:rPr lang="zh-CN" altLang="en-US" sz="2000" b="1" dirty="0" smtClean="0">
                  <a:solidFill>
                    <a:srgbClr val="0070C0"/>
                  </a:solidFill>
                </a:rPr>
                <a:t>应用题                         解决问题</a:t>
              </a:r>
              <a:endParaRPr lang="zh-CN" altLang="en-US" sz="2000" b="1" dirty="0">
                <a:solidFill>
                  <a:srgbClr val="0070C0"/>
                </a:solidFill>
              </a:endParaRPr>
            </a:p>
          </p:txBody>
        </p:sp>
        <p:cxnSp>
          <p:nvCxnSpPr>
            <p:cNvPr id="38" name="直接箭头连接符 37"/>
            <p:cNvCxnSpPr/>
            <p:nvPr/>
          </p:nvCxnSpPr>
          <p:spPr>
            <a:xfrm>
              <a:off x="5929322" y="2927352"/>
              <a:ext cx="1285884" cy="158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4643438" y="3143254"/>
              <a:ext cx="1785950" cy="584775"/>
            </a:xfrm>
            <a:prstGeom prst="rect">
              <a:avLst/>
            </a:prstGeom>
          </p:spPr>
          <p:txBody>
            <a:bodyPr wrap="square">
              <a:spAutoFit/>
            </a:bodyPr>
            <a:lstStyle/>
            <a:p>
              <a:r>
                <a:rPr lang="zh-CN" altLang="en-US" sz="1600" b="1" dirty="0" smtClean="0">
                  <a:latin typeface="楷体" pitchFamily="49" charset="-122"/>
                  <a:ea typeface="楷体" pitchFamily="49" charset="-122"/>
                </a:rPr>
                <a:t>数学知识在实际中的应用问题</a:t>
              </a:r>
              <a:endParaRPr lang="zh-CN" altLang="en-US" sz="1600" b="1" dirty="0">
                <a:latin typeface="楷体" pitchFamily="49" charset="-122"/>
                <a:ea typeface="楷体" pitchFamily="49" charset="-122"/>
              </a:endParaRPr>
            </a:p>
          </p:txBody>
        </p:sp>
        <p:sp>
          <p:nvSpPr>
            <p:cNvPr id="61" name="矩形 60"/>
            <p:cNvSpPr/>
            <p:nvPr/>
          </p:nvSpPr>
          <p:spPr>
            <a:xfrm>
              <a:off x="4643438" y="3786196"/>
              <a:ext cx="1928826" cy="584775"/>
            </a:xfrm>
            <a:prstGeom prst="rect">
              <a:avLst/>
            </a:prstGeom>
          </p:spPr>
          <p:txBody>
            <a:bodyPr wrap="square">
              <a:spAutoFit/>
            </a:bodyPr>
            <a:lstStyle/>
            <a:p>
              <a:r>
                <a:rPr lang="zh-CN" altLang="en-US" sz="1600" b="1" dirty="0" smtClean="0">
                  <a:latin typeface="楷体" pitchFamily="49" charset="-122"/>
                  <a:ea typeface="楷体" pitchFamily="49" charset="-122"/>
                </a:rPr>
                <a:t>独立内容编排</a:t>
              </a:r>
              <a:endParaRPr lang="en-US" altLang="zh-CN" sz="1600" b="1" dirty="0" smtClean="0">
                <a:latin typeface="楷体" pitchFamily="49" charset="-122"/>
                <a:ea typeface="楷体" pitchFamily="49" charset="-122"/>
              </a:endParaRPr>
            </a:p>
            <a:p>
              <a:r>
                <a:rPr lang="zh-CN" altLang="en-US" sz="1600" b="1" dirty="0" smtClean="0">
                  <a:latin typeface="楷体" pitchFamily="49" charset="-122"/>
                  <a:ea typeface="楷体" pitchFamily="49" charset="-122"/>
                </a:rPr>
                <a:t>集中课时教学</a:t>
              </a:r>
            </a:p>
          </p:txBody>
        </p:sp>
        <p:sp>
          <p:nvSpPr>
            <p:cNvPr id="62" name="矩形 61"/>
            <p:cNvSpPr/>
            <p:nvPr/>
          </p:nvSpPr>
          <p:spPr>
            <a:xfrm>
              <a:off x="6786578" y="3214692"/>
              <a:ext cx="2143140" cy="1077218"/>
            </a:xfrm>
            <a:prstGeom prst="rect">
              <a:avLst/>
            </a:prstGeom>
          </p:spPr>
          <p:txBody>
            <a:bodyPr wrap="square">
              <a:spAutoFit/>
            </a:bodyPr>
            <a:lstStyle/>
            <a:p>
              <a:r>
                <a:rPr lang="zh-CN" altLang="en-US" sz="1600" b="1" dirty="0" smtClean="0">
                  <a:latin typeface="楷体" pitchFamily="49" charset="-122"/>
                  <a:ea typeface="楷体" pitchFamily="49" charset="-122"/>
                </a:rPr>
                <a:t>“数与代数”“空间与图形”“统计与概率”各领域知识有机结合</a:t>
              </a:r>
            </a:p>
          </p:txBody>
        </p:sp>
        <p:sp>
          <p:nvSpPr>
            <p:cNvPr id="63" name="矩形 62"/>
            <p:cNvSpPr/>
            <p:nvPr/>
          </p:nvSpPr>
          <p:spPr>
            <a:xfrm>
              <a:off x="5929322" y="2571750"/>
              <a:ext cx="1218603" cy="338554"/>
            </a:xfrm>
            <a:prstGeom prst="rect">
              <a:avLst/>
            </a:prstGeom>
          </p:spPr>
          <p:txBody>
            <a:bodyPr wrap="none">
              <a:spAutoFit/>
            </a:bodyPr>
            <a:lstStyle/>
            <a:p>
              <a:r>
                <a:rPr lang="zh-CN" altLang="en-US" sz="1600" b="1" dirty="0" smtClean="0">
                  <a:solidFill>
                    <a:srgbClr val="C00000"/>
                  </a:solidFill>
                  <a:latin typeface="楷体" pitchFamily="49" charset="-122"/>
                  <a:ea typeface="楷体" pitchFamily="49" charset="-122"/>
                </a:rPr>
                <a:t>开放，丰富</a:t>
              </a:r>
              <a:endParaRPr lang="zh-CN" altLang="en-US" sz="1600" b="1" dirty="0">
                <a:solidFill>
                  <a:srgbClr val="C00000"/>
                </a:solidFill>
                <a:latin typeface="楷体" pitchFamily="49" charset="-122"/>
                <a:ea typeface="楷体" pitchFamily="49" charset="-122"/>
              </a:endParaRPr>
            </a:p>
          </p:txBody>
        </p:sp>
      </p:gr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linds(horizontal)">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86017"/>
                                        </p:tgtEl>
                                        <p:attrNameLst>
                                          <p:attrName>style.visibility</p:attrName>
                                        </p:attrNameLst>
                                      </p:cBhvr>
                                      <p:to>
                                        <p:strVal val="visible"/>
                                      </p:to>
                                    </p:set>
                                    <p:animEffect transition="in" filter="blinds(horizontal)">
                                      <p:cBhvr>
                                        <p:cTn id="16" dur="500"/>
                                        <p:tgtEl>
                                          <p:spTgt spid="8601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linds(horizontal)">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blinds(horizontal)">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a:xfrm>
            <a:off x="785786" y="1071552"/>
            <a:ext cx="1034450" cy="1054401"/>
            <a:chOff x="1403648" y="1115468"/>
            <a:chExt cx="1294414" cy="1294414"/>
          </a:xfrm>
        </p:grpSpPr>
        <p:sp>
          <p:nvSpPr>
            <p:cNvPr id="29" name="椭圆 28"/>
            <p:cNvSpPr/>
            <p:nvPr/>
          </p:nvSpPr>
          <p:spPr>
            <a:xfrm>
              <a:off x="1539485" y="1259632"/>
              <a:ext cx="1022740" cy="10227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itchFamily="34" charset="-122"/>
                <a:ea typeface="微软雅黑" pitchFamily="34" charset="-122"/>
              </a:endParaRPr>
            </a:p>
          </p:txBody>
        </p:sp>
        <p:grpSp>
          <p:nvGrpSpPr>
            <p:cNvPr id="3" name="组合 29"/>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32" name="同心圆 31"/>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33" name="同心圆 32"/>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grpSp>
        <p:sp>
          <p:nvSpPr>
            <p:cNvPr id="31" name="TextBox 30"/>
            <p:cNvSpPr txBox="1"/>
            <p:nvPr/>
          </p:nvSpPr>
          <p:spPr>
            <a:xfrm>
              <a:off x="1671820" y="1466266"/>
              <a:ext cx="725958" cy="642321"/>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r>
                <a:rPr lang="en-US" altLang="zh-CN" sz="2800" dirty="0" smtClean="0">
                  <a:solidFill>
                    <a:schemeClr val="bg1"/>
                  </a:solidFill>
                  <a:effectLst/>
                  <a:latin typeface="微软雅黑" pitchFamily="34" charset="-122"/>
                  <a:ea typeface="微软雅黑" pitchFamily="34" charset="-122"/>
                </a:rPr>
                <a:t> 4</a:t>
              </a:r>
              <a:endParaRPr lang="zh-CN" altLang="en-US" sz="2800" dirty="0">
                <a:solidFill>
                  <a:schemeClr val="bg1"/>
                </a:solidFill>
                <a:effectLst/>
                <a:latin typeface="微软雅黑" pitchFamily="34" charset="-122"/>
                <a:ea typeface="微软雅黑" pitchFamily="34" charset="-122"/>
              </a:endParaRPr>
            </a:p>
          </p:txBody>
        </p:sp>
      </p:grpSp>
      <p:sp>
        <p:nvSpPr>
          <p:cNvPr id="37" name="标题 2"/>
          <p:cNvSpPr txBox="1">
            <a:spLocks/>
          </p:cNvSpPr>
          <p:nvPr/>
        </p:nvSpPr>
        <p:spPr>
          <a:xfrm>
            <a:off x="1187624" y="267494"/>
            <a:ext cx="7203514" cy="377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square" lIns="68582" tIns="34292" rIns="68582" bIns="34292">
            <a:spAutoFit/>
          </a:bodyPr>
          <a:lstStyle/>
          <a:p>
            <a:pPr marL="0" lvl="1"/>
            <a:r>
              <a:rPr lang="zh-CN" altLang="en-US" sz="2000" b="1" dirty="0" smtClean="0"/>
              <a:t>国内外课程标准（教学大纲）的研究</a:t>
            </a:r>
          </a:p>
        </p:txBody>
      </p:sp>
      <p:sp>
        <p:nvSpPr>
          <p:cNvPr id="22" name="矩形 21"/>
          <p:cNvSpPr/>
          <p:nvPr/>
        </p:nvSpPr>
        <p:spPr>
          <a:xfrm>
            <a:off x="2285984" y="785800"/>
            <a:ext cx="6429420" cy="1477328"/>
          </a:xfrm>
          <a:prstGeom prst="rect">
            <a:avLst/>
          </a:prstGeom>
        </p:spPr>
        <p:txBody>
          <a:bodyPr wrap="square">
            <a:spAutoFit/>
          </a:bodyPr>
          <a:lstStyle/>
          <a:p>
            <a:r>
              <a:rPr lang="zh-CN" altLang="en-US" b="1" dirty="0" smtClean="0">
                <a:solidFill>
                  <a:srgbClr val="00B050"/>
                </a:solidFill>
                <a:latin typeface="楷体" pitchFamily="49" charset="-122"/>
                <a:ea typeface="楷体" pitchFamily="49" charset="-122"/>
              </a:rPr>
              <a:t>     模型思想的建立是学生体会和理解数学与外部世界联系的基本途径。建立和求解模型的过程包括；从现实生活或具体情境中抽象出数学问题，</a:t>
            </a:r>
            <a:r>
              <a:rPr lang="zh-CN" altLang="en-US" b="1" dirty="0" smtClean="0">
                <a:solidFill>
                  <a:srgbClr val="0070C0"/>
                </a:solidFill>
                <a:latin typeface="楷体" pitchFamily="49" charset="-122"/>
                <a:ea typeface="楷体" pitchFamily="49" charset="-122"/>
              </a:rPr>
              <a:t>用数学符号建立方程、不等式、函数等表示数学问题中的数量关系</a:t>
            </a:r>
            <a:r>
              <a:rPr lang="zh-CN" altLang="en-US" b="1" dirty="0" smtClean="0">
                <a:solidFill>
                  <a:srgbClr val="00B050"/>
                </a:solidFill>
                <a:latin typeface="楷体" pitchFamily="49" charset="-122"/>
                <a:ea typeface="楷体" pitchFamily="49" charset="-122"/>
              </a:rPr>
              <a:t>和变化规律，求出结果并讨诧结果的意义。</a:t>
            </a:r>
          </a:p>
        </p:txBody>
      </p:sp>
      <p:sp>
        <p:nvSpPr>
          <p:cNvPr id="23" name="矩形 22"/>
          <p:cNvSpPr/>
          <p:nvPr/>
        </p:nvSpPr>
        <p:spPr>
          <a:xfrm>
            <a:off x="4429124" y="2000246"/>
            <a:ext cx="4118435" cy="369332"/>
          </a:xfrm>
          <a:prstGeom prst="rect">
            <a:avLst/>
          </a:prstGeom>
        </p:spPr>
        <p:txBody>
          <a:bodyPr wrap="none">
            <a:spAutoFit/>
          </a:bodyPr>
          <a:lstStyle/>
          <a:p>
            <a:r>
              <a:rPr lang="en-US" altLang="zh-CN" b="1" dirty="0" smtClean="0">
                <a:solidFill>
                  <a:srgbClr val="00B050"/>
                </a:solidFill>
                <a:latin typeface="楷体" pitchFamily="49" charset="-122"/>
                <a:ea typeface="楷体" pitchFamily="49" charset="-122"/>
              </a:rPr>
              <a:t>——</a:t>
            </a:r>
            <a:r>
              <a:rPr lang="en-US" altLang="en-US" b="1" dirty="0" smtClean="0">
                <a:solidFill>
                  <a:srgbClr val="00B050"/>
                </a:solidFill>
                <a:latin typeface="楷体" pitchFamily="49" charset="-122"/>
                <a:ea typeface="楷体" pitchFamily="49" charset="-122"/>
              </a:rPr>
              <a:t>2011</a:t>
            </a:r>
            <a:r>
              <a:rPr lang="zh-CN" altLang="en-US" b="1" dirty="0" smtClean="0">
                <a:solidFill>
                  <a:srgbClr val="00B050"/>
                </a:solidFill>
                <a:latin typeface="楷体" pitchFamily="49" charset="-122"/>
                <a:ea typeface="楷体" pitchFamily="49" charset="-122"/>
              </a:rPr>
              <a:t>版</a:t>
            </a:r>
            <a:r>
              <a:rPr lang="en-US" altLang="zh-CN" b="1" dirty="0" smtClean="0">
                <a:solidFill>
                  <a:srgbClr val="00B050"/>
                </a:solidFill>
                <a:latin typeface="楷体" pitchFamily="49" charset="-122"/>
                <a:ea typeface="楷体" pitchFamily="49" charset="-122"/>
              </a:rPr>
              <a:t>《</a:t>
            </a:r>
            <a:r>
              <a:rPr lang="zh-CN" altLang="en-US" b="1" dirty="0" smtClean="0">
                <a:solidFill>
                  <a:srgbClr val="00B050"/>
                </a:solidFill>
                <a:latin typeface="楷体" pitchFamily="49" charset="-122"/>
                <a:ea typeface="楷体" pitchFamily="49" charset="-122"/>
              </a:rPr>
              <a:t>义务教育数学课程标准</a:t>
            </a:r>
            <a:r>
              <a:rPr lang="en-US" altLang="zh-CN" b="1" dirty="0" smtClean="0">
                <a:solidFill>
                  <a:srgbClr val="00B050"/>
                </a:solidFill>
                <a:latin typeface="楷体" pitchFamily="49" charset="-122"/>
                <a:ea typeface="楷体" pitchFamily="49" charset="-122"/>
              </a:rPr>
              <a:t>》</a:t>
            </a:r>
            <a:endParaRPr lang="zh-CN" altLang="en-US" b="1" dirty="0" smtClean="0">
              <a:solidFill>
                <a:srgbClr val="00B050"/>
              </a:solidFill>
              <a:latin typeface="楷体" pitchFamily="49" charset="-122"/>
              <a:ea typeface="楷体" pitchFamily="49" charset="-122"/>
            </a:endParaRPr>
          </a:p>
        </p:txBody>
      </p:sp>
      <p:pic>
        <p:nvPicPr>
          <p:cNvPr id="90113" name="Picture 1" descr="C:\Users\Administrator\AppData\Roaming\Tencent\Users\52949588\QQ\WinTemp\RichOle\9KBV)AO`TJDMB7B]`M2NE~9.png"/>
          <p:cNvPicPr>
            <a:picLocks noChangeAspect="1" noChangeArrowheads="1"/>
          </p:cNvPicPr>
          <p:nvPr/>
        </p:nvPicPr>
        <p:blipFill>
          <a:blip r:embed="rId3"/>
          <a:srcRect/>
          <a:stretch>
            <a:fillRect/>
          </a:stretch>
        </p:blipFill>
        <p:spPr bwMode="auto">
          <a:xfrm>
            <a:off x="714348" y="2428874"/>
            <a:ext cx="5534025" cy="561975"/>
          </a:xfrm>
          <a:prstGeom prst="rect">
            <a:avLst/>
          </a:prstGeom>
          <a:noFill/>
        </p:spPr>
      </p:pic>
      <p:pic>
        <p:nvPicPr>
          <p:cNvPr id="90114" name="Picture 2" descr="C:\Users\Administrator\AppData\Roaming\Tencent\Users\52949588\QQ\WinTemp\RichOle\`CFVSYBNEL2}W87@CH]DLKO.png"/>
          <p:cNvPicPr>
            <a:picLocks noChangeAspect="1" noChangeArrowheads="1"/>
          </p:cNvPicPr>
          <p:nvPr/>
        </p:nvPicPr>
        <p:blipFill>
          <a:blip r:embed="rId4"/>
          <a:srcRect/>
          <a:stretch>
            <a:fillRect/>
          </a:stretch>
        </p:blipFill>
        <p:spPr bwMode="auto">
          <a:xfrm>
            <a:off x="690585" y="3071816"/>
            <a:ext cx="7096125" cy="762000"/>
          </a:xfrm>
          <a:prstGeom prst="rect">
            <a:avLst/>
          </a:prstGeom>
          <a:noFill/>
        </p:spPr>
      </p:pic>
      <p:pic>
        <p:nvPicPr>
          <p:cNvPr id="90115" name="Picture 3" descr="C:\Users\Administrator\AppData\Roaming\Tencent\Users\52949588\QQ\WinTemp\RichOle\N3Q8@]VW6FF@EGP@X}E0G`3.png"/>
          <p:cNvPicPr>
            <a:picLocks noChangeAspect="1" noChangeArrowheads="1"/>
          </p:cNvPicPr>
          <p:nvPr/>
        </p:nvPicPr>
        <p:blipFill>
          <a:blip r:embed="rId5"/>
          <a:srcRect/>
          <a:stretch>
            <a:fillRect/>
          </a:stretch>
        </p:blipFill>
        <p:spPr bwMode="auto">
          <a:xfrm>
            <a:off x="700067" y="4300552"/>
            <a:ext cx="942975" cy="342900"/>
          </a:xfrm>
          <a:prstGeom prst="rect">
            <a:avLst/>
          </a:prstGeom>
          <a:noFill/>
        </p:spPr>
      </p:pic>
      <p:pic>
        <p:nvPicPr>
          <p:cNvPr id="90116" name="Picture 4" descr="C:\Users\Administrator\AppData\Roaming\Tencent\Users\52949588\QQ\WinTemp\RichOle\HXSXT[V`ISY(RE4VS7HM_RP.png"/>
          <p:cNvPicPr>
            <a:picLocks noChangeAspect="1" noChangeArrowheads="1"/>
          </p:cNvPicPr>
          <p:nvPr/>
        </p:nvPicPr>
        <p:blipFill>
          <a:blip r:embed="rId6"/>
          <a:srcRect/>
          <a:stretch>
            <a:fillRect/>
          </a:stretch>
        </p:blipFill>
        <p:spPr bwMode="auto">
          <a:xfrm>
            <a:off x="1633553" y="3890980"/>
            <a:ext cx="5153025" cy="1181100"/>
          </a:xfrm>
          <a:prstGeom prst="rect">
            <a:avLst/>
          </a:prstGeom>
          <a:noFill/>
        </p:spPr>
      </p:pic>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0113"/>
                                        </p:tgtEl>
                                        <p:attrNameLst>
                                          <p:attrName>style.visibility</p:attrName>
                                        </p:attrNameLst>
                                      </p:cBhvr>
                                      <p:to>
                                        <p:strVal val="visible"/>
                                      </p:to>
                                    </p:set>
                                    <p:animEffect transition="in" filter="blinds(horizontal)">
                                      <p:cBhvr>
                                        <p:cTn id="7" dur="500"/>
                                        <p:tgtEl>
                                          <p:spTgt spid="90113"/>
                                        </p:tgtEl>
                                      </p:cBhvr>
                                    </p:animEffect>
                                  </p:childTnLst>
                                </p:cTn>
                              </p:par>
                              <p:par>
                                <p:cTn id="8" presetID="3" presetClass="entr" presetSubtype="10" fill="hold" nodeType="withEffect">
                                  <p:stCondLst>
                                    <p:cond delay="0"/>
                                  </p:stCondLst>
                                  <p:childTnLst>
                                    <p:set>
                                      <p:cBhvr>
                                        <p:cTn id="9" dur="1" fill="hold">
                                          <p:stCondLst>
                                            <p:cond delay="0"/>
                                          </p:stCondLst>
                                        </p:cTn>
                                        <p:tgtEl>
                                          <p:spTgt spid="90114"/>
                                        </p:tgtEl>
                                        <p:attrNameLst>
                                          <p:attrName>style.visibility</p:attrName>
                                        </p:attrNameLst>
                                      </p:cBhvr>
                                      <p:to>
                                        <p:strVal val="visible"/>
                                      </p:to>
                                    </p:set>
                                    <p:animEffect transition="in" filter="blinds(horizontal)">
                                      <p:cBhvr>
                                        <p:cTn id="10" dur="500"/>
                                        <p:tgtEl>
                                          <p:spTgt spid="90114"/>
                                        </p:tgtEl>
                                      </p:cBhvr>
                                    </p:animEffect>
                                  </p:childTnLst>
                                </p:cTn>
                              </p:par>
                              <p:par>
                                <p:cTn id="11" presetID="3" presetClass="entr" presetSubtype="10" fill="hold" nodeType="withEffect">
                                  <p:stCondLst>
                                    <p:cond delay="0"/>
                                  </p:stCondLst>
                                  <p:childTnLst>
                                    <p:set>
                                      <p:cBhvr>
                                        <p:cTn id="12" dur="1" fill="hold">
                                          <p:stCondLst>
                                            <p:cond delay="0"/>
                                          </p:stCondLst>
                                        </p:cTn>
                                        <p:tgtEl>
                                          <p:spTgt spid="90115"/>
                                        </p:tgtEl>
                                        <p:attrNameLst>
                                          <p:attrName>style.visibility</p:attrName>
                                        </p:attrNameLst>
                                      </p:cBhvr>
                                      <p:to>
                                        <p:strVal val="visible"/>
                                      </p:to>
                                    </p:set>
                                    <p:animEffect transition="in" filter="blinds(horizontal)">
                                      <p:cBhvr>
                                        <p:cTn id="13" dur="500"/>
                                        <p:tgtEl>
                                          <p:spTgt spid="90115"/>
                                        </p:tgtEl>
                                      </p:cBhvr>
                                    </p:animEffect>
                                  </p:childTnLst>
                                </p:cTn>
                              </p:par>
                              <p:par>
                                <p:cTn id="14" presetID="3" presetClass="entr" presetSubtype="10" fill="hold" nodeType="withEffect">
                                  <p:stCondLst>
                                    <p:cond delay="0"/>
                                  </p:stCondLst>
                                  <p:childTnLst>
                                    <p:set>
                                      <p:cBhvr>
                                        <p:cTn id="15" dur="1" fill="hold">
                                          <p:stCondLst>
                                            <p:cond delay="0"/>
                                          </p:stCondLst>
                                        </p:cTn>
                                        <p:tgtEl>
                                          <p:spTgt spid="90116"/>
                                        </p:tgtEl>
                                        <p:attrNameLst>
                                          <p:attrName>style.visibility</p:attrName>
                                        </p:attrNameLst>
                                      </p:cBhvr>
                                      <p:to>
                                        <p:strVal val="visible"/>
                                      </p:to>
                                    </p:set>
                                    <p:animEffect transition="in" filter="blinds(horizontal)">
                                      <p:cBhvr>
                                        <p:cTn id="16" dur="500"/>
                                        <p:tgtEl>
                                          <p:spTgt spid="90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a:xfrm>
            <a:off x="785786" y="1071552"/>
            <a:ext cx="1034450" cy="1054401"/>
            <a:chOff x="1403648" y="1115468"/>
            <a:chExt cx="1294414" cy="1294414"/>
          </a:xfrm>
        </p:grpSpPr>
        <p:sp>
          <p:nvSpPr>
            <p:cNvPr id="29" name="椭圆 28"/>
            <p:cNvSpPr/>
            <p:nvPr/>
          </p:nvSpPr>
          <p:spPr>
            <a:xfrm>
              <a:off x="1539485" y="1259632"/>
              <a:ext cx="1022740" cy="10227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itchFamily="34" charset="-122"/>
                <a:ea typeface="微软雅黑" pitchFamily="34" charset="-122"/>
              </a:endParaRPr>
            </a:p>
          </p:txBody>
        </p:sp>
        <p:grpSp>
          <p:nvGrpSpPr>
            <p:cNvPr id="3" name="组合 29"/>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32" name="同心圆 31"/>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33" name="同心圆 32"/>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grpSp>
        <p:sp>
          <p:nvSpPr>
            <p:cNvPr id="31" name="TextBox 30"/>
            <p:cNvSpPr txBox="1"/>
            <p:nvPr/>
          </p:nvSpPr>
          <p:spPr>
            <a:xfrm>
              <a:off x="1671820" y="1466266"/>
              <a:ext cx="725958" cy="642321"/>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r>
                <a:rPr lang="en-US" altLang="zh-CN" sz="2800" dirty="0" smtClean="0">
                  <a:solidFill>
                    <a:schemeClr val="bg1"/>
                  </a:solidFill>
                  <a:effectLst/>
                  <a:latin typeface="微软雅黑" pitchFamily="34" charset="-122"/>
                  <a:ea typeface="微软雅黑" pitchFamily="34" charset="-122"/>
                </a:rPr>
                <a:t> 5</a:t>
              </a:r>
              <a:endParaRPr lang="zh-CN" altLang="en-US" sz="2800" dirty="0">
                <a:solidFill>
                  <a:schemeClr val="bg1"/>
                </a:solidFill>
                <a:effectLst/>
                <a:latin typeface="微软雅黑" pitchFamily="34" charset="-122"/>
                <a:ea typeface="微软雅黑" pitchFamily="34" charset="-122"/>
              </a:endParaRPr>
            </a:p>
          </p:txBody>
        </p:sp>
      </p:grpSp>
      <p:sp>
        <p:nvSpPr>
          <p:cNvPr id="37" name="标题 2"/>
          <p:cNvSpPr txBox="1">
            <a:spLocks/>
          </p:cNvSpPr>
          <p:nvPr/>
        </p:nvSpPr>
        <p:spPr>
          <a:xfrm>
            <a:off x="1187624" y="267494"/>
            <a:ext cx="7203514" cy="377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square" lIns="68582" tIns="34292" rIns="68582" bIns="34292">
            <a:spAutoFit/>
          </a:bodyPr>
          <a:lstStyle/>
          <a:p>
            <a:pPr marL="0" lvl="1"/>
            <a:r>
              <a:rPr lang="zh-CN" altLang="en-US" sz="2000" b="1" dirty="0" smtClean="0"/>
              <a:t>国内外课程标准（教学大纲）的研究</a:t>
            </a:r>
          </a:p>
        </p:txBody>
      </p:sp>
      <p:sp>
        <p:nvSpPr>
          <p:cNvPr id="19" name="圆角矩形 18"/>
          <p:cNvSpPr/>
          <p:nvPr/>
        </p:nvSpPr>
        <p:spPr>
          <a:xfrm>
            <a:off x="142844" y="2214560"/>
            <a:ext cx="2357454" cy="121444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zh-CN" altLang="en-US" b="1" dirty="0" smtClean="0"/>
              <a:t>国外课程标准的教学要求。</a:t>
            </a:r>
            <a:endParaRPr lang="zh-CN" altLang="en-US" dirty="0"/>
          </a:p>
        </p:txBody>
      </p:sp>
      <p:sp>
        <p:nvSpPr>
          <p:cNvPr id="20" name="AutoShape 1"/>
          <p:cNvSpPr>
            <a:spLocks noChangeArrowheads="1"/>
          </p:cNvSpPr>
          <p:nvPr/>
        </p:nvSpPr>
        <p:spPr bwMode="auto">
          <a:xfrm>
            <a:off x="2500298" y="928676"/>
            <a:ext cx="5648325" cy="928694"/>
          </a:xfrm>
          <a:prstGeom prst="roundRect">
            <a:avLst>
              <a:gd name="adj" fmla="val 16667"/>
            </a:avLst>
          </a:prstGeom>
          <a:solidFill>
            <a:srgbClr val="9954CC">
              <a:alpha val="1300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lnSpc>
                <a:spcPct val="150000"/>
              </a:lnSpc>
            </a:pPr>
            <a:r>
              <a:rPr lang="zh-CN" altLang="en-US" b="1" dirty="0" smtClean="0">
                <a:latin typeface="楷体" pitchFamily="49" charset="-122"/>
                <a:ea typeface="楷体" pitchFamily="49" charset="-122"/>
                <a:cs typeface="宋体" pitchFamily="2" charset="-122"/>
              </a:rPr>
              <a:t>思考：</a:t>
            </a:r>
            <a:r>
              <a:rPr lang="zh-CN" altLang="en-US" b="1" dirty="0" smtClean="0"/>
              <a:t> </a:t>
            </a:r>
            <a:r>
              <a:rPr lang="zh-CN" altLang="en-US" b="1" dirty="0" smtClean="0">
                <a:latin typeface="楷体" pitchFamily="49" charset="-122"/>
                <a:ea typeface="楷体" pitchFamily="49" charset="-122"/>
                <a:cs typeface="宋体" pitchFamily="2" charset="-122"/>
              </a:rPr>
              <a:t>“数量关系”是我国数学教学的独有产物吗？其他国家是否也教学数量关系？</a:t>
            </a:r>
          </a:p>
          <a:p>
            <a:pPr>
              <a:lnSpc>
                <a:spcPct val="150000"/>
              </a:lnSpc>
            </a:pPr>
            <a:endParaRPr lang="zh-CN" altLang="en-US" b="1" dirty="0" smtClean="0">
              <a:latin typeface="楷体" pitchFamily="49" charset="-122"/>
              <a:ea typeface="楷体" pitchFamily="49" charset="-122"/>
              <a:cs typeface="宋体" pitchFamily="2" charset="-122"/>
            </a:endParaRPr>
          </a:p>
          <a:p>
            <a:pPr marL="0" marR="0" lvl="0" indent="0" algn="just" defTabSz="914400" rtl="0" eaLnBrk="1" fontAlgn="base" latinLnBrk="0" hangingPunct="1">
              <a:spcBef>
                <a:spcPct val="0"/>
              </a:spcBef>
              <a:spcAft>
                <a:spcPct val="0"/>
              </a:spcAft>
              <a:buClrTx/>
              <a:buSzTx/>
              <a:buFontTx/>
              <a:buNone/>
              <a:tabLst/>
            </a:pPr>
            <a:endParaRPr kumimoji="0" lang="zh-CN" sz="32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1" name="矩形 20"/>
          <p:cNvSpPr/>
          <p:nvPr/>
        </p:nvSpPr>
        <p:spPr>
          <a:xfrm>
            <a:off x="2857488" y="1928808"/>
            <a:ext cx="1165704" cy="461665"/>
          </a:xfrm>
          <a:prstGeom prst="rect">
            <a:avLst/>
          </a:prstGeom>
        </p:spPr>
        <p:txBody>
          <a:bodyPr wrap="none">
            <a:spAutoFit/>
          </a:bodyPr>
          <a:lstStyle/>
          <a:p>
            <a:r>
              <a:rPr lang="zh-CN" altLang="en-US" b="1" dirty="0" smtClean="0"/>
              <a:t> </a:t>
            </a:r>
            <a:r>
              <a:rPr lang="zh-CN" altLang="en-US" sz="2400" b="1" dirty="0" smtClean="0">
                <a:solidFill>
                  <a:srgbClr val="C00000"/>
                </a:solidFill>
              </a:rPr>
              <a:t>美国：</a:t>
            </a:r>
            <a:endParaRPr lang="zh-CN" altLang="en-US" sz="2400" dirty="0">
              <a:solidFill>
                <a:srgbClr val="C00000"/>
              </a:solidFill>
            </a:endParaRPr>
          </a:p>
        </p:txBody>
      </p:sp>
      <p:sp>
        <p:nvSpPr>
          <p:cNvPr id="22" name="矩形 21"/>
          <p:cNvSpPr/>
          <p:nvPr/>
        </p:nvSpPr>
        <p:spPr>
          <a:xfrm>
            <a:off x="3214678" y="2928940"/>
            <a:ext cx="1415772" cy="461665"/>
          </a:xfrm>
          <a:prstGeom prst="rect">
            <a:avLst/>
          </a:prstGeom>
        </p:spPr>
        <p:txBody>
          <a:bodyPr wrap="none">
            <a:spAutoFit/>
          </a:bodyPr>
          <a:lstStyle/>
          <a:p>
            <a:r>
              <a:rPr lang="zh-CN" altLang="en-US" sz="2400" b="1" dirty="0" smtClean="0">
                <a:latin typeface="楷体" pitchFamily="49" charset="-122"/>
                <a:ea typeface="楷体" pitchFamily="49" charset="-122"/>
              </a:rPr>
              <a:t>“代数”</a:t>
            </a:r>
            <a:endParaRPr lang="zh-CN" altLang="en-US" sz="2400" b="1" dirty="0">
              <a:latin typeface="楷体" pitchFamily="49" charset="-122"/>
              <a:ea typeface="楷体" pitchFamily="49" charset="-122"/>
            </a:endParaRPr>
          </a:p>
        </p:txBody>
      </p:sp>
      <p:sp>
        <p:nvSpPr>
          <p:cNvPr id="24" name="矩形 23"/>
          <p:cNvSpPr/>
          <p:nvPr/>
        </p:nvSpPr>
        <p:spPr>
          <a:xfrm>
            <a:off x="4786314" y="2143122"/>
            <a:ext cx="4357686" cy="1846659"/>
          </a:xfrm>
          <a:prstGeom prst="rect">
            <a:avLst/>
          </a:prstGeom>
        </p:spPr>
        <p:txBody>
          <a:bodyPr wrap="square">
            <a:spAutoFit/>
          </a:bodyPr>
          <a:lstStyle/>
          <a:p>
            <a:pPr>
              <a:lnSpc>
                <a:spcPct val="150000"/>
              </a:lnSpc>
            </a:pPr>
            <a:r>
              <a:rPr lang="zh-CN" altLang="en-US" sz="1900" b="1" dirty="0" smtClean="0">
                <a:solidFill>
                  <a:srgbClr val="00B050"/>
                </a:solidFill>
                <a:latin typeface="楷体" pitchFamily="49" charset="-122"/>
                <a:ea typeface="楷体" pitchFamily="49" charset="-122"/>
              </a:rPr>
              <a:t>理解模式、关系以及函数 </a:t>
            </a:r>
            <a:endParaRPr lang="en-US" altLang="zh-CN" sz="1900" b="1" dirty="0" smtClean="0">
              <a:solidFill>
                <a:srgbClr val="00B050"/>
              </a:solidFill>
              <a:latin typeface="楷体" pitchFamily="49" charset="-122"/>
              <a:ea typeface="楷体" pitchFamily="49" charset="-122"/>
            </a:endParaRPr>
          </a:p>
          <a:p>
            <a:pPr>
              <a:lnSpc>
                <a:spcPct val="150000"/>
              </a:lnSpc>
            </a:pPr>
            <a:r>
              <a:rPr lang="zh-CN" altLang="en-US" sz="1900" b="1" dirty="0" smtClean="0">
                <a:solidFill>
                  <a:srgbClr val="00B050"/>
                </a:solidFill>
                <a:latin typeface="楷体" pitchFamily="49" charset="-122"/>
                <a:ea typeface="楷体" pitchFamily="49" charset="-122"/>
              </a:rPr>
              <a:t>用代数符号表征和分析数学情境和结构 </a:t>
            </a:r>
            <a:endParaRPr lang="en-US" altLang="zh-CN" sz="1900" b="1" dirty="0" smtClean="0">
              <a:solidFill>
                <a:srgbClr val="00B050"/>
              </a:solidFill>
              <a:latin typeface="楷体" pitchFamily="49" charset="-122"/>
              <a:ea typeface="楷体" pitchFamily="49" charset="-122"/>
            </a:endParaRPr>
          </a:p>
          <a:p>
            <a:pPr>
              <a:lnSpc>
                <a:spcPct val="150000"/>
              </a:lnSpc>
            </a:pPr>
            <a:r>
              <a:rPr lang="zh-CN" altLang="en-US" sz="1900" b="1" dirty="0" smtClean="0">
                <a:solidFill>
                  <a:srgbClr val="0070C0"/>
                </a:solidFill>
                <a:latin typeface="楷体" pitchFamily="49" charset="-122"/>
                <a:ea typeface="楷体" pitchFamily="49" charset="-122"/>
              </a:rPr>
              <a:t>用数学模型表征和理解数量关系 </a:t>
            </a:r>
            <a:endParaRPr lang="en-US" altLang="zh-CN" sz="1900" b="1" dirty="0" smtClean="0">
              <a:solidFill>
                <a:srgbClr val="0070C0"/>
              </a:solidFill>
              <a:latin typeface="楷体" pitchFamily="49" charset="-122"/>
              <a:ea typeface="楷体" pitchFamily="49" charset="-122"/>
            </a:endParaRPr>
          </a:p>
          <a:p>
            <a:pPr>
              <a:lnSpc>
                <a:spcPct val="150000"/>
              </a:lnSpc>
            </a:pPr>
            <a:r>
              <a:rPr lang="zh-CN" altLang="en-US" sz="1900" b="1" dirty="0" smtClean="0">
                <a:solidFill>
                  <a:srgbClr val="00B050"/>
                </a:solidFill>
                <a:latin typeface="楷体" pitchFamily="49" charset="-122"/>
                <a:ea typeface="楷体" pitchFamily="49" charset="-122"/>
              </a:rPr>
              <a:t>分析各种情境中的变化关系 </a:t>
            </a:r>
            <a:endParaRPr lang="zh-CN" altLang="en-US" sz="1900" b="1" dirty="0">
              <a:solidFill>
                <a:srgbClr val="00B050"/>
              </a:solidFill>
              <a:latin typeface="楷体" pitchFamily="49" charset="-122"/>
              <a:ea typeface="楷体" pitchFamily="49" charset="-122"/>
            </a:endParaRPr>
          </a:p>
        </p:txBody>
      </p:sp>
      <p:sp>
        <p:nvSpPr>
          <p:cNvPr id="25" name="左大括号 24"/>
          <p:cNvSpPr/>
          <p:nvPr/>
        </p:nvSpPr>
        <p:spPr>
          <a:xfrm>
            <a:off x="4572000" y="2357436"/>
            <a:ext cx="214314" cy="1500198"/>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6" name="矩形 25"/>
          <p:cNvSpPr/>
          <p:nvPr/>
        </p:nvSpPr>
        <p:spPr>
          <a:xfrm>
            <a:off x="1785918" y="4286262"/>
            <a:ext cx="6858048" cy="400110"/>
          </a:xfrm>
          <a:prstGeom prst="rect">
            <a:avLst/>
          </a:prstGeom>
        </p:spPr>
        <p:txBody>
          <a:bodyPr wrap="square">
            <a:spAutoFit/>
          </a:bodyPr>
          <a:lstStyle/>
          <a:p>
            <a:r>
              <a:rPr lang="zh-CN" altLang="en-US" sz="2000" b="1" dirty="0" smtClean="0">
                <a:solidFill>
                  <a:srgbClr val="C00000"/>
                </a:solidFill>
                <a:latin typeface="楷体" pitchFamily="49" charset="-122"/>
                <a:ea typeface="楷体" pitchFamily="49" charset="-122"/>
              </a:rPr>
              <a:t>第三学段明确提出“理解并能运用比和比例来表征数量关系</a:t>
            </a:r>
            <a:endParaRPr lang="zh-CN" altLang="en-US" sz="2000" b="1" dirty="0">
              <a:solidFill>
                <a:srgbClr val="C00000"/>
              </a:solidFill>
              <a:latin typeface="楷体" pitchFamily="49" charset="-122"/>
              <a:ea typeface="楷体" pitchFamily="49" charset="-122"/>
            </a:endParaRPr>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linds(horizontal)">
                                      <p:cBhvr>
                                        <p:cTn id="13" dur="500"/>
                                        <p:tgtEl>
                                          <p:spTgt spid="2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linds(horizontal)">
                                      <p:cBhvr>
                                        <p:cTn id="16" dur="500"/>
                                        <p:tgtEl>
                                          <p:spTgt spid="2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linds(horizontal)">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25" grpId="0" animBg="1"/>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C:\Users\Administrator\AppData\Roaming\Tencent\Users\52949588\QQ\WinTemp\RichOle\}IWK{U}{)]NDITM915($R}3.pn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642910" y="1142990"/>
            <a:ext cx="1534640" cy="2095492"/>
          </a:xfrm>
          <a:prstGeom prst="rect">
            <a:avLst/>
          </a:prstGeom>
          <a:noFill/>
        </p:spPr>
      </p:pic>
      <p:pic>
        <p:nvPicPr>
          <p:cNvPr id="3"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28860" y="714362"/>
            <a:ext cx="1243165" cy="1243165"/>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xmlns="">
                <a:solidFill>
                  <a:srgbClr val="FFFFFF"/>
                </a:solidFill>
              </a14:hiddenFill>
            </a:ext>
          </a:extLst>
        </p:spPr>
      </p:pic>
      <p:pic>
        <p:nvPicPr>
          <p:cNvPr id="5"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00298" y="2428874"/>
            <a:ext cx="1243165" cy="1243165"/>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xmlns="">
                <a:solidFill>
                  <a:srgbClr val="FFFFFF"/>
                </a:solidFill>
              </a14:hiddenFill>
            </a:ext>
          </a:extLst>
        </p:spPr>
      </p:pic>
      <p:sp>
        <p:nvSpPr>
          <p:cNvPr id="6" name="矩形 5"/>
          <p:cNvSpPr/>
          <p:nvPr/>
        </p:nvSpPr>
        <p:spPr>
          <a:xfrm>
            <a:off x="4071934" y="857238"/>
            <a:ext cx="4357718" cy="1107996"/>
          </a:xfrm>
          <a:prstGeom prst="rect">
            <a:avLst/>
          </a:prstGeom>
        </p:spPr>
        <p:txBody>
          <a:bodyPr wrap="square">
            <a:spAutoFit/>
          </a:bodyPr>
          <a:lstStyle/>
          <a:p>
            <a:pPr>
              <a:lnSpc>
                <a:spcPct val="150000"/>
              </a:lnSpc>
            </a:pPr>
            <a:r>
              <a:rPr lang="zh-CN" altLang="en-US" sz="2400" b="1" dirty="0" smtClean="0">
                <a:latin typeface="楷体" pitchFamily="49" charset="-122"/>
                <a:ea typeface="楷体" pitchFamily="49" charset="-122"/>
              </a:rPr>
              <a:t>   </a:t>
            </a:r>
            <a:r>
              <a:rPr lang="zh-CN" altLang="en-US" sz="2000" b="1" dirty="0" smtClean="0">
                <a:latin typeface="楷体" pitchFamily="49" charset="-122"/>
                <a:ea typeface="楷体" pitchFamily="49" charset="-122"/>
              </a:rPr>
              <a:t>现在的教学还要不要进行数量关系的教学？</a:t>
            </a:r>
            <a:endParaRPr lang="zh-CN" altLang="en-US" sz="2000" b="1" dirty="0">
              <a:latin typeface="楷体" pitchFamily="49" charset="-122"/>
              <a:ea typeface="楷体" pitchFamily="49" charset="-122"/>
            </a:endParaRPr>
          </a:p>
        </p:txBody>
      </p:sp>
      <p:sp>
        <p:nvSpPr>
          <p:cNvPr id="7" name="矩形 6"/>
          <p:cNvSpPr/>
          <p:nvPr/>
        </p:nvSpPr>
        <p:spPr>
          <a:xfrm>
            <a:off x="3929058" y="2500312"/>
            <a:ext cx="4572000" cy="943528"/>
          </a:xfrm>
          <a:prstGeom prst="rect">
            <a:avLst/>
          </a:prstGeom>
        </p:spPr>
        <p:txBody>
          <a:bodyPr>
            <a:spAutoFit/>
          </a:bodyPr>
          <a:lstStyle/>
          <a:p>
            <a:pPr>
              <a:lnSpc>
                <a:spcPct val="150000"/>
              </a:lnSpc>
            </a:pPr>
            <a:r>
              <a:rPr lang="zh-CN" altLang="en-US" sz="2000" b="1" dirty="0" smtClean="0">
                <a:latin typeface="楷体" pitchFamily="49" charset="-122"/>
                <a:ea typeface="楷体" pitchFamily="49" charset="-122"/>
              </a:rPr>
              <a:t>     解决问题、数学建模过程中，传统的数量关系是否还有优势？</a:t>
            </a:r>
          </a:p>
        </p:txBody>
      </p:sp>
      <p:sp>
        <p:nvSpPr>
          <p:cNvPr id="8" name="TextBox 7"/>
          <p:cNvSpPr txBox="1"/>
          <p:nvPr/>
        </p:nvSpPr>
        <p:spPr>
          <a:xfrm>
            <a:off x="2857488" y="1071552"/>
            <a:ext cx="642942" cy="553998"/>
          </a:xfrm>
          <a:prstGeom prst="rect">
            <a:avLst/>
          </a:prstGeom>
          <a:noFill/>
        </p:spPr>
        <p:txBody>
          <a:bodyPr wrap="square" lIns="0" tIns="0" rIns="0" bIns="0" rtlCol="0">
            <a:spAutoFit/>
          </a:bodyPr>
          <a:lstStyle/>
          <a:p>
            <a:r>
              <a:rPr lang="zh-CN" altLang="en-US" sz="3600" b="1" dirty="0" smtClean="0">
                <a:solidFill>
                  <a:schemeClr val="accent6"/>
                </a:solidFill>
                <a:latin typeface="微软雅黑" pitchFamily="34" charset="-122"/>
                <a:ea typeface="微软雅黑" pitchFamily="34" charset="-122"/>
              </a:rPr>
              <a:t>困</a:t>
            </a:r>
          </a:p>
        </p:txBody>
      </p:sp>
      <p:sp>
        <p:nvSpPr>
          <p:cNvPr id="9" name="TextBox 8"/>
          <p:cNvSpPr txBox="1"/>
          <p:nvPr/>
        </p:nvSpPr>
        <p:spPr>
          <a:xfrm>
            <a:off x="2928926" y="2803570"/>
            <a:ext cx="642942" cy="553998"/>
          </a:xfrm>
          <a:prstGeom prst="rect">
            <a:avLst/>
          </a:prstGeom>
          <a:noFill/>
        </p:spPr>
        <p:txBody>
          <a:bodyPr wrap="square" lIns="0" tIns="0" rIns="0" bIns="0" rtlCol="0">
            <a:spAutoFit/>
          </a:bodyPr>
          <a:lstStyle/>
          <a:p>
            <a:r>
              <a:rPr lang="zh-CN" altLang="en-US" sz="3600" b="1" dirty="0" smtClean="0">
                <a:solidFill>
                  <a:schemeClr val="accent6"/>
                </a:solidFill>
                <a:latin typeface="微软雅黑" pitchFamily="34" charset="-122"/>
                <a:ea typeface="微软雅黑" pitchFamily="34" charset="-122"/>
              </a:rPr>
              <a:t>惑</a:t>
            </a: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a:xfrm>
            <a:off x="285720" y="857238"/>
            <a:ext cx="1034450" cy="1054401"/>
            <a:chOff x="1403648" y="1115468"/>
            <a:chExt cx="1294414" cy="1294414"/>
          </a:xfrm>
        </p:grpSpPr>
        <p:sp>
          <p:nvSpPr>
            <p:cNvPr id="29" name="椭圆 28"/>
            <p:cNvSpPr/>
            <p:nvPr/>
          </p:nvSpPr>
          <p:spPr>
            <a:xfrm>
              <a:off x="1539485" y="1259632"/>
              <a:ext cx="1022740" cy="10227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itchFamily="34" charset="-122"/>
                <a:ea typeface="微软雅黑" pitchFamily="34" charset="-122"/>
              </a:endParaRPr>
            </a:p>
          </p:txBody>
        </p:sp>
        <p:grpSp>
          <p:nvGrpSpPr>
            <p:cNvPr id="3" name="组合 29"/>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32" name="同心圆 31"/>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33" name="同心圆 32"/>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grpSp>
        <p:sp>
          <p:nvSpPr>
            <p:cNvPr id="31" name="TextBox 30"/>
            <p:cNvSpPr txBox="1"/>
            <p:nvPr/>
          </p:nvSpPr>
          <p:spPr>
            <a:xfrm>
              <a:off x="1671820" y="1466266"/>
              <a:ext cx="725958" cy="642321"/>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r>
                <a:rPr lang="en-US" altLang="zh-CN" sz="2800" dirty="0" smtClean="0">
                  <a:solidFill>
                    <a:schemeClr val="bg1"/>
                  </a:solidFill>
                  <a:effectLst/>
                  <a:latin typeface="微软雅黑" pitchFamily="34" charset="-122"/>
                  <a:ea typeface="微软雅黑" pitchFamily="34" charset="-122"/>
                </a:rPr>
                <a:t> 5</a:t>
              </a:r>
              <a:endParaRPr lang="zh-CN" altLang="en-US" sz="2800" dirty="0">
                <a:solidFill>
                  <a:schemeClr val="bg1"/>
                </a:solidFill>
                <a:effectLst/>
                <a:latin typeface="微软雅黑" pitchFamily="34" charset="-122"/>
                <a:ea typeface="微软雅黑" pitchFamily="34" charset="-122"/>
              </a:endParaRPr>
            </a:p>
          </p:txBody>
        </p:sp>
      </p:grpSp>
      <p:sp>
        <p:nvSpPr>
          <p:cNvPr id="37" name="标题 2"/>
          <p:cNvSpPr txBox="1">
            <a:spLocks/>
          </p:cNvSpPr>
          <p:nvPr/>
        </p:nvSpPr>
        <p:spPr>
          <a:xfrm>
            <a:off x="1187624" y="267494"/>
            <a:ext cx="7203514" cy="377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square" lIns="68582" tIns="34292" rIns="68582" bIns="34292">
            <a:spAutoFit/>
          </a:bodyPr>
          <a:lstStyle/>
          <a:p>
            <a:pPr marL="0" lvl="1"/>
            <a:r>
              <a:rPr lang="zh-CN" altLang="en-US" sz="2000" b="1" dirty="0" smtClean="0"/>
              <a:t>国内外课程标准（教学大纲）的研究</a:t>
            </a:r>
          </a:p>
        </p:txBody>
      </p:sp>
      <p:sp>
        <p:nvSpPr>
          <p:cNvPr id="21" name="矩形 20"/>
          <p:cNvSpPr/>
          <p:nvPr/>
        </p:nvSpPr>
        <p:spPr>
          <a:xfrm>
            <a:off x="1928794" y="928676"/>
            <a:ext cx="5872120" cy="523220"/>
          </a:xfrm>
          <a:prstGeom prst="rect">
            <a:avLst/>
          </a:prstGeom>
        </p:spPr>
        <p:txBody>
          <a:bodyPr wrap="none">
            <a:spAutoFit/>
          </a:bodyPr>
          <a:lstStyle/>
          <a:p>
            <a:r>
              <a:rPr lang="zh-CN" altLang="en-US" sz="2000" b="1" dirty="0" smtClean="0">
                <a:solidFill>
                  <a:srgbClr val="C00000"/>
                </a:solidFill>
              </a:rPr>
              <a:t>日本：</a:t>
            </a:r>
            <a:r>
              <a:rPr lang="en-US" altLang="zh-CN" sz="2000" b="1" dirty="0" smtClean="0">
                <a:solidFill>
                  <a:srgbClr val="C00000"/>
                </a:solidFill>
              </a:rPr>
              <a:t>《</a:t>
            </a:r>
            <a:r>
              <a:rPr lang="zh-CN" altLang="en-US" sz="2000" b="1" dirty="0" smtClean="0">
                <a:solidFill>
                  <a:srgbClr val="C00000"/>
                </a:solidFill>
              </a:rPr>
              <a:t>小学数学学习指导要领</a:t>
            </a:r>
            <a:r>
              <a:rPr lang="en-US" altLang="zh-CN" sz="2000" b="1" dirty="0" smtClean="0">
                <a:solidFill>
                  <a:srgbClr val="C00000"/>
                </a:solidFill>
              </a:rPr>
              <a:t>》</a:t>
            </a:r>
            <a:r>
              <a:rPr lang="en-US" sz="2000" b="1" dirty="0" smtClean="0">
                <a:solidFill>
                  <a:srgbClr val="C00000"/>
                </a:solidFill>
              </a:rPr>
              <a:t>(</a:t>
            </a:r>
            <a:r>
              <a:rPr lang="zh-CN" altLang="en-US" sz="2000" b="1" dirty="0" smtClean="0">
                <a:solidFill>
                  <a:srgbClr val="C00000"/>
                </a:solidFill>
              </a:rPr>
              <a:t>简称</a:t>
            </a:r>
            <a:r>
              <a:rPr lang="en-US" altLang="zh-CN" sz="2000" b="1" dirty="0" smtClean="0">
                <a:solidFill>
                  <a:srgbClr val="C00000"/>
                </a:solidFill>
              </a:rPr>
              <a:t>《</a:t>
            </a:r>
            <a:r>
              <a:rPr lang="zh-CN" altLang="en-US" sz="2000" b="1" dirty="0" smtClean="0">
                <a:solidFill>
                  <a:srgbClr val="C00000"/>
                </a:solidFill>
              </a:rPr>
              <a:t>要领</a:t>
            </a:r>
            <a:r>
              <a:rPr lang="en-US" altLang="zh-CN" sz="2000" b="1" dirty="0" smtClean="0">
                <a:solidFill>
                  <a:srgbClr val="C00000"/>
                </a:solidFill>
              </a:rPr>
              <a:t>》</a:t>
            </a:r>
            <a:r>
              <a:rPr lang="en-US" sz="2000" b="1" dirty="0" smtClean="0">
                <a:solidFill>
                  <a:srgbClr val="C00000"/>
                </a:solidFill>
              </a:rPr>
              <a:t>) </a:t>
            </a:r>
            <a:r>
              <a:rPr lang="zh-CN" altLang="en-US" sz="2800" b="1" dirty="0" smtClean="0">
                <a:solidFill>
                  <a:srgbClr val="C00000"/>
                </a:solidFill>
              </a:rPr>
              <a:t> </a:t>
            </a:r>
            <a:endParaRPr lang="zh-CN" altLang="en-US" sz="2800" b="1" dirty="0">
              <a:solidFill>
                <a:srgbClr val="C00000"/>
              </a:solidFill>
            </a:endParaRPr>
          </a:p>
        </p:txBody>
      </p:sp>
      <p:pic>
        <p:nvPicPr>
          <p:cNvPr id="16" name="图片 15" descr="C:\Users\Administrator\AppData\Roaming\Tencent\Users\52949588\QQ\WinTemp\RichOle\99]2N(})IH%HMT01OECW_{V.png"/>
          <p:cNvPicPr/>
          <p:nvPr/>
        </p:nvPicPr>
        <p:blipFill>
          <a:blip r:embed="rId3"/>
          <a:srcRect/>
          <a:stretch>
            <a:fillRect/>
          </a:stretch>
        </p:blipFill>
        <p:spPr bwMode="auto">
          <a:xfrm>
            <a:off x="0" y="2285998"/>
            <a:ext cx="4214842" cy="2714644"/>
          </a:xfrm>
          <a:prstGeom prst="rect">
            <a:avLst/>
          </a:prstGeom>
          <a:noFill/>
          <a:ln w="9525">
            <a:noFill/>
            <a:miter lim="800000"/>
            <a:headEnd/>
            <a:tailEnd/>
          </a:ln>
        </p:spPr>
      </p:pic>
      <p:pic>
        <p:nvPicPr>
          <p:cNvPr id="17" name="图片 16" descr="C:\Users\Administrator\AppData\Roaming\Tencent\Users\52949588\QQ\WinTemp\RichOle\OH{S[E4OBYMK1)LXZM[0NIF.png"/>
          <p:cNvPicPr/>
          <p:nvPr/>
        </p:nvPicPr>
        <p:blipFill>
          <a:blip r:embed="rId4"/>
          <a:srcRect/>
          <a:stretch>
            <a:fillRect/>
          </a:stretch>
        </p:blipFill>
        <p:spPr bwMode="auto">
          <a:xfrm>
            <a:off x="4500562" y="2285998"/>
            <a:ext cx="4286280" cy="2786082"/>
          </a:xfrm>
          <a:prstGeom prst="rect">
            <a:avLst/>
          </a:prstGeom>
          <a:noFill/>
          <a:ln w="9525">
            <a:noFill/>
            <a:miter lim="800000"/>
            <a:headEnd/>
            <a:tailEnd/>
          </a:ln>
        </p:spPr>
      </p:pic>
      <p:sp>
        <p:nvSpPr>
          <p:cNvPr id="23" name="矩形 22"/>
          <p:cNvSpPr/>
          <p:nvPr/>
        </p:nvSpPr>
        <p:spPr>
          <a:xfrm>
            <a:off x="2643174" y="4000510"/>
            <a:ext cx="714380" cy="2857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7929586" y="2214560"/>
            <a:ext cx="714380" cy="2857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162" name="Rectangle 2"/>
          <p:cNvSpPr>
            <a:spLocks noChangeArrowheads="1"/>
          </p:cNvSpPr>
          <p:nvPr/>
        </p:nvSpPr>
        <p:spPr bwMode="auto">
          <a:xfrm>
            <a:off x="1428728" y="1428742"/>
            <a:ext cx="721523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95275" algn="l" defTabSz="914400" rtl="0" eaLnBrk="1" fontAlgn="base" latinLnBrk="0" hangingPunct="1">
              <a:lnSpc>
                <a:spcPct val="100000"/>
              </a:lnSpc>
              <a:spcBef>
                <a:spcPct val="0"/>
              </a:spcBef>
              <a:spcAft>
                <a:spcPct val="0"/>
              </a:spcAft>
              <a:buClrTx/>
              <a:buSzTx/>
              <a:buFontTx/>
              <a:buNone/>
              <a:tabLst/>
            </a:pPr>
            <a:r>
              <a:rPr kumimoji="0" lang="zh-CN" sz="1600" b="1" i="0" u="none" strike="noStrike" cap="none" normalizeH="0" baseline="0" dirty="0" smtClean="0">
                <a:ln>
                  <a:noFill/>
                </a:ln>
                <a:solidFill>
                  <a:srgbClr val="002060"/>
                </a:solidFill>
                <a:effectLst/>
                <a:latin typeface="楷体" pitchFamily="49" charset="-122"/>
                <a:ea typeface="楷体" pitchFamily="49" charset="-122"/>
                <a:cs typeface="宋体" pitchFamily="2" charset="-122"/>
              </a:rPr>
              <a:t>新</a:t>
            </a:r>
            <a:r>
              <a:rPr kumimoji="0" lang="zh-CN" altLang="zh-CN" sz="1600" b="1" i="0" u="none" strike="noStrike" cap="none" normalizeH="0" baseline="0" dirty="0" smtClean="0">
                <a:ln>
                  <a:noFill/>
                </a:ln>
                <a:solidFill>
                  <a:srgbClr val="002060"/>
                </a:solidFill>
                <a:effectLst/>
                <a:latin typeface="楷体" pitchFamily="49" charset="-122"/>
                <a:ea typeface="楷体" pitchFamily="49" charset="-122"/>
                <a:cs typeface="宋体" pitchFamily="2" charset="-122"/>
              </a:rPr>
              <a:t>《</a:t>
            </a:r>
            <a:r>
              <a:rPr kumimoji="0" lang="zh-CN" sz="1600" b="1" i="0" u="none" strike="noStrike" cap="none" normalizeH="0" baseline="0" dirty="0" smtClean="0">
                <a:ln>
                  <a:noFill/>
                </a:ln>
                <a:solidFill>
                  <a:srgbClr val="002060"/>
                </a:solidFill>
                <a:effectLst/>
                <a:latin typeface="楷体" pitchFamily="49" charset="-122"/>
                <a:ea typeface="楷体" pitchFamily="49" charset="-122"/>
                <a:cs typeface="宋体" pitchFamily="2" charset="-122"/>
              </a:rPr>
              <a:t>要领</a:t>
            </a:r>
            <a:r>
              <a:rPr kumimoji="0" lang="zh-CN" altLang="zh-CN" sz="1600" b="1" i="0" u="none" strike="noStrike" cap="none" normalizeH="0" baseline="0" dirty="0" smtClean="0">
                <a:ln>
                  <a:noFill/>
                </a:ln>
                <a:solidFill>
                  <a:srgbClr val="002060"/>
                </a:solidFill>
                <a:effectLst/>
                <a:latin typeface="楷体" pitchFamily="49" charset="-122"/>
                <a:ea typeface="楷体" pitchFamily="49" charset="-122"/>
                <a:cs typeface="宋体" pitchFamily="2" charset="-122"/>
              </a:rPr>
              <a:t>》</a:t>
            </a:r>
            <a:r>
              <a:rPr kumimoji="0" lang="zh-CN" sz="1600" b="1" i="0" u="none" strike="noStrike" cap="none" normalizeH="0" baseline="0" dirty="0" smtClean="0">
                <a:ln>
                  <a:noFill/>
                </a:ln>
                <a:solidFill>
                  <a:srgbClr val="002060"/>
                </a:solidFill>
                <a:effectLst/>
                <a:latin typeface="楷体" pitchFamily="49" charset="-122"/>
                <a:ea typeface="楷体" pitchFamily="49" charset="-122"/>
                <a:cs typeface="宋体" pitchFamily="2" charset="-122"/>
              </a:rPr>
              <a:t>在每个学年都设置了“数与计算”“量与测量”“图形”“数量关系”四个学习领域。增加了小学低年级学生对“数量关系”的要求。</a:t>
            </a:r>
            <a:endParaRPr kumimoji="0" lang="zh-CN" sz="2400" b="1" i="0" u="none" strike="noStrike" cap="none" normalizeH="0" baseline="0" dirty="0" smtClean="0">
              <a:ln>
                <a:noFill/>
              </a:ln>
              <a:solidFill>
                <a:srgbClr val="002060"/>
              </a:solidFill>
              <a:effectLst/>
              <a:latin typeface="楷体" pitchFamily="49" charset="-122"/>
              <a:ea typeface="楷体" pitchFamily="49" charset="-122"/>
              <a:cs typeface="宋体" pitchFamily="2" charset="-122"/>
            </a:endParaRPr>
          </a:p>
        </p:txBody>
      </p:sp>
    </p:spTree>
  </p:cSld>
  <p:clrMapOvr>
    <a:masterClrMapping/>
  </p:clrMapOvr>
  <p:transition spd="slow">
    <p:pull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5" name="Rectangle 9"/>
          <p:cNvSpPr>
            <a:spLocks noChangeArrowheads="1"/>
          </p:cNvSpPr>
          <p:nvPr/>
        </p:nvSpPr>
        <p:spPr bwMode="auto">
          <a:xfrm>
            <a:off x="4714876" y="3929072"/>
            <a:ext cx="385765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95275" algn="l" defTabSz="914400" rtl="0" eaLnBrk="1" fontAlgn="base" latinLnBrk="0" hangingPunct="1">
              <a:lnSpc>
                <a:spcPct val="100000"/>
              </a:lnSpc>
              <a:spcBef>
                <a:spcPct val="0"/>
              </a:spcBef>
              <a:spcAft>
                <a:spcPct val="0"/>
              </a:spcAft>
              <a:buClrTx/>
              <a:buSzTx/>
              <a:buFontTx/>
              <a:buNone/>
              <a:tabLst/>
            </a:pPr>
            <a:r>
              <a:rPr kumimoji="0" lang="zh-CN" sz="2000" b="1" i="0" u="none" strike="noStrike" cap="none" normalizeH="0" baseline="0" dirty="0" smtClean="0">
                <a:ln>
                  <a:noFill/>
                </a:ln>
                <a:solidFill>
                  <a:schemeClr val="tx1"/>
                </a:solidFill>
                <a:effectLst/>
                <a:latin typeface="楷体" pitchFamily="49" charset="-122"/>
                <a:ea typeface="楷体" pitchFamily="49" charset="-122"/>
                <a:cs typeface="宋体" pitchFamily="2" charset="-122"/>
              </a:rPr>
              <a:t>帮助学生对问题中的数学结构、数量关系进行具象理解。</a:t>
            </a:r>
            <a:endParaRPr kumimoji="0" lang="zh-CN" sz="3200" b="1" i="0" u="none" strike="noStrike" cap="none" normalizeH="0" baseline="0" dirty="0" smtClean="0">
              <a:ln>
                <a:noFill/>
              </a:ln>
              <a:solidFill>
                <a:schemeClr val="tx1"/>
              </a:solidFill>
              <a:effectLst/>
              <a:latin typeface="楷体" pitchFamily="49" charset="-122"/>
              <a:ea typeface="楷体" pitchFamily="49" charset="-122"/>
              <a:cs typeface="宋体" pitchFamily="2" charset="-122"/>
            </a:endParaRPr>
          </a:p>
        </p:txBody>
      </p:sp>
      <p:grpSp>
        <p:nvGrpSpPr>
          <p:cNvPr id="2" name="组合 27"/>
          <p:cNvGrpSpPr/>
          <p:nvPr/>
        </p:nvGrpSpPr>
        <p:grpSpPr>
          <a:xfrm>
            <a:off x="285720" y="857238"/>
            <a:ext cx="1034450" cy="1054401"/>
            <a:chOff x="1403648" y="1115468"/>
            <a:chExt cx="1294414" cy="1294414"/>
          </a:xfrm>
        </p:grpSpPr>
        <p:sp>
          <p:nvSpPr>
            <p:cNvPr id="29" name="椭圆 28"/>
            <p:cNvSpPr/>
            <p:nvPr/>
          </p:nvSpPr>
          <p:spPr>
            <a:xfrm>
              <a:off x="1539485" y="1259632"/>
              <a:ext cx="1022740" cy="10227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itchFamily="34" charset="-122"/>
                <a:ea typeface="微软雅黑" pitchFamily="34" charset="-122"/>
              </a:endParaRPr>
            </a:p>
          </p:txBody>
        </p:sp>
        <p:grpSp>
          <p:nvGrpSpPr>
            <p:cNvPr id="3" name="组合 29"/>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32" name="同心圆 31"/>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33" name="同心圆 32"/>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grpSp>
        <p:sp>
          <p:nvSpPr>
            <p:cNvPr id="31" name="TextBox 30"/>
            <p:cNvSpPr txBox="1"/>
            <p:nvPr/>
          </p:nvSpPr>
          <p:spPr>
            <a:xfrm>
              <a:off x="1671820" y="1466266"/>
              <a:ext cx="725958" cy="642321"/>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r>
                <a:rPr lang="en-US" altLang="zh-CN" sz="2800" dirty="0" smtClean="0">
                  <a:solidFill>
                    <a:schemeClr val="bg1"/>
                  </a:solidFill>
                  <a:effectLst/>
                  <a:latin typeface="微软雅黑" pitchFamily="34" charset="-122"/>
                  <a:ea typeface="微软雅黑" pitchFamily="34" charset="-122"/>
                </a:rPr>
                <a:t> 5</a:t>
              </a:r>
              <a:endParaRPr lang="zh-CN" altLang="en-US" sz="2800" dirty="0">
                <a:solidFill>
                  <a:schemeClr val="bg1"/>
                </a:solidFill>
                <a:effectLst/>
                <a:latin typeface="微软雅黑" pitchFamily="34" charset="-122"/>
                <a:ea typeface="微软雅黑" pitchFamily="34" charset="-122"/>
              </a:endParaRPr>
            </a:p>
          </p:txBody>
        </p:sp>
      </p:grpSp>
      <p:sp>
        <p:nvSpPr>
          <p:cNvPr id="37" name="标题 2"/>
          <p:cNvSpPr txBox="1">
            <a:spLocks/>
          </p:cNvSpPr>
          <p:nvPr/>
        </p:nvSpPr>
        <p:spPr>
          <a:xfrm>
            <a:off x="1142976" y="214296"/>
            <a:ext cx="7203514" cy="377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square" lIns="68582" tIns="34292" rIns="68582" bIns="34292">
            <a:spAutoFit/>
          </a:bodyPr>
          <a:lstStyle/>
          <a:p>
            <a:pPr marL="0" lvl="1"/>
            <a:r>
              <a:rPr lang="zh-CN" altLang="en-US" sz="2000" b="1" dirty="0" smtClean="0"/>
              <a:t>国内外课程标准（教学大纲）的研究</a:t>
            </a:r>
          </a:p>
        </p:txBody>
      </p:sp>
      <p:sp>
        <p:nvSpPr>
          <p:cNvPr id="27" name="矩形 26"/>
          <p:cNvSpPr/>
          <p:nvPr/>
        </p:nvSpPr>
        <p:spPr>
          <a:xfrm>
            <a:off x="4786314" y="3929072"/>
            <a:ext cx="3786214" cy="7143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162" name="Rectangle 2"/>
          <p:cNvSpPr>
            <a:spLocks noChangeArrowheads="1"/>
          </p:cNvSpPr>
          <p:nvPr/>
        </p:nvSpPr>
        <p:spPr bwMode="auto">
          <a:xfrm>
            <a:off x="1285852" y="857238"/>
            <a:ext cx="7715304"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zh-CN" altLang="en-US" sz="2400" b="1" dirty="0" smtClean="0">
                <a:latin typeface="楷体" pitchFamily="49" charset="-122"/>
                <a:ea typeface="楷体" pitchFamily="49" charset="-122"/>
                <a:cs typeface="宋体" pitchFamily="2" charset="-122"/>
              </a:rPr>
              <a:t>新加坡</a:t>
            </a:r>
            <a:endParaRPr lang="en-US" altLang="zh-CN" sz="2400" b="1" dirty="0" smtClean="0">
              <a:latin typeface="楷体" pitchFamily="49" charset="-122"/>
              <a:ea typeface="楷体" pitchFamily="49" charset="-122"/>
              <a:cs typeface="宋体" pitchFamily="2" charset="-122"/>
            </a:endParaRPr>
          </a:p>
          <a:p>
            <a:pPr lvl="0"/>
            <a:r>
              <a:rPr lang="en-US" altLang="zh-CN" b="1" dirty="0" smtClean="0">
                <a:solidFill>
                  <a:schemeClr val="accent2">
                    <a:lumMod val="75000"/>
                  </a:schemeClr>
                </a:solidFill>
                <a:latin typeface="楷体" pitchFamily="49" charset="-122"/>
                <a:ea typeface="楷体" pitchFamily="49" charset="-122"/>
                <a:cs typeface="宋体" pitchFamily="2" charset="-122"/>
              </a:rPr>
              <a:t>  </a:t>
            </a:r>
            <a:r>
              <a:rPr lang="zh-CN" altLang="en-US" b="1" dirty="0" smtClean="0">
                <a:solidFill>
                  <a:schemeClr val="accent2">
                    <a:lumMod val="75000"/>
                  </a:schemeClr>
                </a:solidFill>
                <a:latin typeface="楷体" pitchFamily="49" charset="-122"/>
                <a:ea typeface="楷体" pitchFamily="49" charset="-122"/>
                <a:cs typeface="宋体" pitchFamily="2" charset="-122"/>
              </a:rPr>
              <a:t>在数学课堂实施中采用 “模型图”法，将数量关系转换成图画的形式以便学生较快捕捉到问题中的数量关系，进而勾画出问题解决的思路。</a:t>
            </a:r>
            <a:endParaRPr lang="zh-CN" altLang="en-US" sz="2400" b="1" dirty="0" smtClean="0">
              <a:solidFill>
                <a:schemeClr val="accent2">
                  <a:lumMod val="75000"/>
                </a:schemeClr>
              </a:solidFill>
              <a:latin typeface="楷体" pitchFamily="49" charset="-122"/>
              <a:ea typeface="楷体" pitchFamily="49" charset="-122"/>
              <a:cs typeface="宋体" pitchFamily="2" charset="-122"/>
            </a:endParaRPr>
          </a:p>
        </p:txBody>
      </p:sp>
      <p:pic>
        <p:nvPicPr>
          <p:cNvPr id="15" name="图片 14" descr="C:\Users\Administrator\AppData\Roaming\Tencent\Users\52949588\QQ\WinTemp\RichOle\K__{KPLJ0R[{M[1DR{D29XL.png"/>
          <p:cNvPicPr/>
          <p:nvPr/>
        </p:nvPicPr>
        <p:blipFill>
          <a:blip r:embed="rId3" cstate="print"/>
          <a:srcRect/>
          <a:stretch>
            <a:fillRect/>
          </a:stretch>
        </p:blipFill>
        <p:spPr bwMode="auto">
          <a:xfrm>
            <a:off x="357158" y="2071684"/>
            <a:ext cx="4357718" cy="2714644"/>
          </a:xfrm>
          <a:prstGeom prst="rect">
            <a:avLst/>
          </a:prstGeom>
          <a:noFill/>
          <a:ln w="9525">
            <a:noFill/>
            <a:miter lim="800000"/>
            <a:headEnd/>
            <a:tailEnd/>
          </a:ln>
        </p:spPr>
      </p:pic>
      <p:pic>
        <p:nvPicPr>
          <p:cNvPr id="96264" name="Picture 8" descr="C:\Users\Administrator\AppData\Roaming\Tencent\Users\52949588\QQ\WinTemp\RichOle\H77WJE17F12X$1I}[_U1D_G.png"/>
          <p:cNvPicPr>
            <a:picLocks noChangeAspect="1" noChangeArrowheads="1"/>
          </p:cNvPicPr>
          <p:nvPr/>
        </p:nvPicPr>
        <p:blipFill>
          <a:blip r:embed="rId4"/>
          <a:srcRect/>
          <a:stretch>
            <a:fillRect/>
          </a:stretch>
        </p:blipFill>
        <p:spPr bwMode="auto">
          <a:xfrm>
            <a:off x="4786314" y="2285998"/>
            <a:ext cx="3981115" cy="1300163"/>
          </a:xfrm>
          <a:prstGeom prst="rect">
            <a:avLst/>
          </a:prstGeom>
          <a:noFill/>
        </p:spPr>
      </p:pic>
    </p:spTree>
  </p:cSld>
  <p:clrMapOvr>
    <a:masterClrMapping/>
  </p:clrMapOvr>
  <p:transition spd="slow">
    <p:pull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Administrator\AppData\Roaming\Tencent\Users\52949588\QQ\WinTemp\RichOle\M_IFITWQGM451U~81S~G$W1.png"/>
          <p:cNvPicPr>
            <a:picLocks noChangeAspect="1" noChangeArrowheads="1"/>
          </p:cNvPicPr>
          <p:nvPr/>
        </p:nvPicPr>
        <p:blipFill>
          <a:blip r:embed="rId2"/>
          <a:srcRect/>
          <a:stretch>
            <a:fillRect/>
          </a:stretch>
        </p:blipFill>
        <p:spPr bwMode="auto">
          <a:xfrm>
            <a:off x="285720" y="928687"/>
            <a:ext cx="4395357" cy="2357443"/>
          </a:xfrm>
          <a:prstGeom prst="rect">
            <a:avLst/>
          </a:prstGeom>
          <a:noFill/>
        </p:spPr>
      </p:pic>
      <p:sp>
        <p:nvSpPr>
          <p:cNvPr id="4" name="TextBox 3"/>
          <p:cNvSpPr txBox="1"/>
          <p:nvPr/>
        </p:nvSpPr>
        <p:spPr>
          <a:xfrm>
            <a:off x="1428728" y="642924"/>
            <a:ext cx="1928826" cy="246221"/>
          </a:xfrm>
          <a:prstGeom prst="rect">
            <a:avLst/>
          </a:prstGeom>
          <a:noFill/>
        </p:spPr>
        <p:txBody>
          <a:bodyPr wrap="square" lIns="0" tIns="0" rIns="0" bIns="0" rtlCol="0">
            <a:spAutoFit/>
          </a:bodyPr>
          <a:lstStyle/>
          <a:p>
            <a:r>
              <a:rPr lang="zh-CN" altLang="en-US" sz="1600" b="1" dirty="0" smtClean="0">
                <a:solidFill>
                  <a:srgbClr val="C00000"/>
                </a:solidFill>
                <a:latin typeface="微软雅黑" pitchFamily="34" charset="-122"/>
                <a:ea typeface="微软雅黑" pitchFamily="34" charset="-122"/>
              </a:rPr>
              <a:t>台湾</a:t>
            </a:r>
            <a:r>
              <a:rPr lang="en-US" altLang="zh-CN" sz="1600" b="1" dirty="0" smtClean="0">
                <a:solidFill>
                  <a:srgbClr val="C00000"/>
                </a:solidFill>
                <a:latin typeface="微软雅黑" pitchFamily="34" charset="-122"/>
                <a:ea typeface="微软雅黑" pitchFamily="34" charset="-122"/>
              </a:rPr>
              <a:t>2010</a:t>
            </a:r>
            <a:r>
              <a:rPr lang="zh-CN" altLang="en-US" sz="1600" b="1" dirty="0" smtClean="0">
                <a:solidFill>
                  <a:srgbClr val="C00000"/>
                </a:solidFill>
                <a:latin typeface="微软雅黑" pitchFamily="34" charset="-122"/>
                <a:ea typeface="微软雅黑" pitchFamily="34" charset="-122"/>
              </a:rPr>
              <a:t>版五上</a:t>
            </a:r>
          </a:p>
        </p:txBody>
      </p:sp>
      <p:pic>
        <p:nvPicPr>
          <p:cNvPr id="54275" name="Picture 3" descr="C:\Users\Administrator\AppData\Roaming\Tencent\Users\52949588\QQ\WinTemp\RichOle\Z}H}K8Z2~0H)T}GSV[0XYY1.png"/>
          <p:cNvPicPr>
            <a:picLocks noChangeAspect="1" noChangeArrowheads="1"/>
          </p:cNvPicPr>
          <p:nvPr/>
        </p:nvPicPr>
        <p:blipFill>
          <a:blip r:embed="rId3"/>
          <a:srcRect/>
          <a:stretch>
            <a:fillRect/>
          </a:stretch>
        </p:blipFill>
        <p:spPr bwMode="auto">
          <a:xfrm>
            <a:off x="4857752" y="857238"/>
            <a:ext cx="3933292" cy="3143272"/>
          </a:xfrm>
          <a:prstGeom prst="rect">
            <a:avLst/>
          </a:prstGeom>
          <a:noFill/>
        </p:spPr>
      </p:pic>
      <p:sp>
        <p:nvSpPr>
          <p:cNvPr id="6" name="TextBox 5"/>
          <p:cNvSpPr txBox="1"/>
          <p:nvPr/>
        </p:nvSpPr>
        <p:spPr>
          <a:xfrm>
            <a:off x="5357818" y="571486"/>
            <a:ext cx="2643206" cy="246221"/>
          </a:xfrm>
          <a:prstGeom prst="rect">
            <a:avLst/>
          </a:prstGeom>
          <a:noFill/>
        </p:spPr>
        <p:txBody>
          <a:bodyPr wrap="square" lIns="0" tIns="0" rIns="0" bIns="0" rtlCol="0">
            <a:spAutoFit/>
          </a:bodyPr>
          <a:lstStyle/>
          <a:p>
            <a:r>
              <a:rPr lang="zh-CN" altLang="en-US" sz="1600" b="1" dirty="0" smtClean="0">
                <a:solidFill>
                  <a:srgbClr val="C00000"/>
                </a:solidFill>
                <a:latin typeface="微软雅黑" pitchFamily="34" charset="-122"/>
                <a:ea typeface="微软雅黑" pitchFamily="34" charset="-122"/>
              </a:rPr>
              <a:t>香港</a:t>
            </a:r>
            <a:r>
              <a:rPr lang="en-US" altLang="zh-CN" sz="1600" b="1" dirty="0" smtClean="0">
                <a:solidFill>
                  <a:srgbClr val="C00000"/>
                </a:solidFill>
                <a:latin typeface="微软雅黑" pitchFamily="34" charset="-122"/>
                <a:ea typeface="微软雅黑" pitchFamily="34" charset="-122"/>
              </a:rPr>
              <a:t>《</a:t>
            </a:r>
            <a:r>
              <a:rPr lang="zh-CN" altLang="en-US" sz="1600" b="1" dirty="0" smtClean="0">
                <a:solidFill>
                  <a:srgbClr val="C00000"/>
                </a:solidFill>
                <a:latin typeface="微软雅黑" pitchFamily="34" charset="-122"/>
                <a:ea typeface="微软雅黑" pitchFamily="34" charset="-122"/>
              </a:rPr>
              <a:t>现代数学</a:t>
            </a:r>
            <a:r>
              <a:rPr lang="en-US" altLang="zh-CN" sz="1600" b="1" dirty="0" smtClean="0">
                <a:solidFill>
                  <a:srgbClr val="C00000"/>
                </a:solidFill>
                <a:latin typeface="微软雅黑" pitchFamily="34" charset="-122"/>
                <a:ea typeface="微软雅黑" pitchFamily="34" charset="-122"/>
              </a:rPr>
              <a:t>》</a:t>
            </a:r>
            <a:r>
              <a:rPr lang="zh-CN" altLang="en-US" sz="1600" b="1" dirty="0" smtClean="0">
                <a:solidFill>
                  <a:srgbClr val="C00000"/>
                </a:solidFill>
                <a:latin typeface="微软雅黑" pitchFamily="34" charset="-122"/>
                <a:ea typeface="微软雅黑" pitchFamily="34" charset="-122"/>
              </a:rPr>
              <a:t>修订版</a:t>
            </a:r>
            <a:r>
              <a:rPr lang="en-US" altLang="zh-CN" sz="1600" b="1" dirty="0" smtClean="0">
                <a:solidFill>
                  <a:srgbClr val="C00000"/>
                </a:solidFill>
                <a:latin typeface="微软雅黑" pitchFamily="34" charset="-122"/>
                <a:ea typeface="微软雅黑" pitchFamily="34" charset="-122"/>
              </a:rPr>
              <a:t>6</a:t>
            </a:r>
            <a:r>
              <a:rPr lang="zh-CN" altLang="en-US" sz="1600" b="1" dirty="0" smtClean="0">
                <a:solidFill>
                  <a:srgbClr val="C00000"/>
                </a:solidFill>
                <a:latin typeface="微软雅黑" pitchFamily="34" charset="-122"/>
                <a:ea typeface="微软雅黑" pitchFamily="34" charset="-122"/>
              </a:rPr>
              <a:t>下</a:t>
            </a:r>
          </a:p>
        </p:txBody>
      </p:sp>
      <p:sp>
        <p:nvSpPr>
          <p:cNvPr id="8" name="矩形 7"/>
          <p:cNvSpPr/>
          <p:nvPr/>
        </p:nvSpPr>
        <p:spPr>
          <a:xfrm>
            <a:off x="6715140" y="1142990"/>
            <a:ext cx="1714512" cy="6429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000100" y="2428874"/>
            <a:ext cx="2428892" cy="2857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Administrator\AppData\Roaming\Tencent\Users\52949588\QQ\WinTemp\RichOle\E@AR_V8)WB%OA8GAEXNEQQX.png"/>
          <p:cNvPicPr>
            <a:picLocks noChangeAspect="1" noChangeArrowheads="1"/>
          </p:cNvPicPr>
          <p:nvPr/>
        </p:nvPicPr>
        <p:blipFill>
          <a:blip r:embed="rId2"/>
          <a:srcRect/>
          <a:stretch>
            <a:fillRect/>
          </a:stretch>
        </p:blipFill>
        <p:spPr bwMode="auto">
          <a:xfrm>
            <a:off x="285720" y="642924"/>
            <a:ext cx="2917459" cy="4500576"/>
          </a:xfrm>
          <a:prstGeom prst="rect">
            <a:avLst/>
          </a:prstGeom>
          <a:noFill/>
        </p:spPr>
      </p:pic>
      <p:sp>
        <p:nvSpPr>
          <p:cNvPr id="3" name="TextBox 2"/>
          <p:cNvSpPr txBox="1"/>
          <p:nvPr/>
        </p:nvSpPr>
        <p:spPr>
          <a:xfrm>
            <a:off x="0" y="214296"/>
            <a:ext cx="3286116" cy="246221"/>
          </a:xfrm>
          <a:prstGeom prst="rect">
            <a:avLst/>
          </a:prstGeom>
          <a:noFill/>
        </p:spPr>
        <p:txBody>
          <a:bodyPr wrap="square" lIns="0" tIns="0" rIns="0" bIns="0" rtlCol="0">
            <a:spAutoFit/>
          </a:bodyPr>
          <a:lstStyle/>
          <a:p>
            <a:r>
              <a:rPr lang="zh-CN" altLang="en-US" sz="1600" b="1" dirty="0" smtClean="0">
                <a:solidFill>
                  <a:srgbClr val="C00000"/>
                </a:solidFill>
                <a:latin typeface="楷体" pitchFamily="49" charset="-122"/>
                <a:ea typeface="楷体" pitchFamily="49" charset="-122"/>
              </a:rPr>
              <a:t>日本东京书籍</a:t>
            </a:r>
            <a:r>
              <a:rPr lang="en-US" altLang="zh-CN" sz="1600" b="1" dirty="0" smtClean="0">
                <a:solidFill>
                  <a:srgbClr val="C00000"/>
                </a:solidFill>
                <a:latin typeface="楷体" pitchFamily="49" charset="-122"/>
                <a:ea typeface="楷体" pitchFamily="49" charset="-122"/>
              </a:rPr>
              <a:t>2016</a:t>
            </a:r>
            <a:r>
              <a:rPr lang="zh-CN" altLang="en-US" sz="1600" b="1" dirty="0" smtClean="0">
                <a:solidFill>
                  <a:srgbClr val="C00000"/>
                </a:solidFill>
                <a:latin typeface="楷体" pitchFamily="49" charset="-122"/>
                <a:ea typeface="楷体" pitchFamily="49" charset="-122"/>
              </a:rPr>
              <a:t>版三上</a:t>
            </a:r>
            <a:r>
              <a:rPr lang="en-US" altLang="zh-CN" sz="1600" b="1" dirty="0" smtClean="0">
                <a:solidFill>
                  <a:srgbClr val="C00000"/>
                </a:solidFill>
                <a:latin typeface="楷体" pitchFamily="49" charset="-122"/>
                <a:ea typeface="楷体" pitchFamily="49" charset="-122"/>
              </a:rPr>
              <a:t>《</a:t>
            </a:r>
            <a:r>
              <a:rPr lang="zh-CN" altLang="en-US" sz="1600" b="1" dirty="0" smtClean="0">
                <a:solidFill>
                  <a:srgbClr val="C00000"/>
                </a:solidFill>
                <a:latin typeface="楷体" pitchFamily="49" charset="-122"/>
                <a:ea typeface="楷体" pitchFamily="49" charset="-122"/>
              </a:rPr>
              <a:t>倍数关系</a:t>
            </a:r>
            <a:r>
              <a:rPr lang="en-US" altLang="zh-CN" sz="1600" b="1" dirty="0" smtClean="0">
                <a:solidFill>
                  <a:srgbClr val="C00000"/>
                </a:solidFill>
                <a:latin typeface="楷体" pitchFamily="49" charset="-122"/>
                <a:ea typeface="楷体" pitchFamily="49" charset="-122"/>
              </a:rPr>
              <a:t>》</a:t>
            </a:r>
            <a:endParaRPr lang="zh-CN" altLang="en-US" sz="1600" b="1" dirty="0" smtClean="0">
              <a:solidFill>
                <a:srgbClr val="C00000"/>
              </a:solidFill>
              <a:latin typeface="楷体" pitchFamily="49" charset="-122"/>
              <a:ea typeface="楷体" pitchFamily="49" charset="-122"/>
            </a:endParaRPr>
          </a:p>
        </p:txBody>
      </p:sp>
      <p:pic>
        <p:nvPicPr>
          <p:cNvPr id="97281" name="Picture 1" descr="C:\Users\Administrator\AppData\Roaming\Tencent\Users\52949588\QQ\WinTemp\RichOle\GC)4{F$}%N]MPA2IEKMSH$8.png"/>
          <p:cNvPicPr>
            <a:picLocks noChangeAspect="1" noChangeArrowheads="1"/>
          </p:cNvPicPr>
          <p:nvPr/>
        </p:nvPicPr>
        <p:blipFill>
          <a:blip r:embed="rId3"/>
          <a:srcRect/>
          <a:stretch>
            <a:fillRect/>
          </a:stretch>
        </p:blipFill>
        <p:spPr bwMode="auto">
          <a:xfrm>
            <a:off x="3857620" y="571486"/>
            <a:ext cx="3657598" cy="4572014"/>
          </a:xfrm>
          <a:prstGeom prst="rect">
            <a:avLst/>
          </a:prstGeom>
          <a:noFill/>
        </p:spPr>
      </p:pic>
      <p:sp>
        <p:nvSpPr>
          <p:cNvPr id="5" name="TextBox 4"/>
          <p:cNvSpPr txBox="1"/>
          <p:nvPr/>
        </p:nvSpPr>
        <p:spPr>
          <a:xfrm>
            <a:off x="4071934" y="214296"/>
            <a:ext cx="3286116" cy="246221"/>
          </a:xfrm>
          <a:prstGeom prst="rect">
            <a:avLst/>
          </a:prstGeom>
          <a:noFill/>
        </p:spPr>
        <p:txBody>
          <a:bodyPr wrap="square" lIns="0" tIns="0" rIns="0" bIns="0" rtlCol="0">
            <a:spAutoFit/>
          </a:bodyPr>
          <a:lstStyle/>
          <a:p>
            <a:r>
              <a:rPr lang="zh-CN" altLang="en-US" sz="1600" b="1" dirty="0" smtClean="0">
                <a:solidFill>
                  <a:srgbClr val="C00000"/>
                </a:solidFill>
                <a:latin typeface="楷体" pitchFamily="49" charset="-122"/>
                <a:ea typeface="楷体" pitchFamily="49" charset="-122"/>
              </a:rPr>
              <a:t>美国加利福尼亚州数学六年级</a:t>
            </a:r>
          </a:p>
        </p:txBody>
      </p:sp>
      <p:sp>
        <p:nvSpPr>
          <p:cNvPr id="6" name="矩形 5"/>
          <p:cNvSpPr/>
          <p:nvPr/>
        </p:nvSpPr>
        <p:spPr>
          <a:xfrm>
            <a:off x="4500562" y="1500180"/>
            <a:ext cx="2714644" cy="7858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429520" y="1214428"/>
            <a:ext cx="1714480" cy="1077218"/>
          </a:xfrm>
          <a:prstGeom prst="rect">
            <a:avLst/>
          </a:prstGeom>
        </p:spPr>
        <p:txBody>
          <a:bodyPr wrap="square">
            <a:spAutoFit/>
          </a:bodyPr>
          <a:lstStyle/>
          <a:p>
            <a:r>
              <a:rPr lang="zh-CN" altLang="en-US" sz="1600" b="1" dirty="0" smtClean="0">
                <a:latin typeface="楷体" pitchFamily="49" charset="-122"/>
                <a:ea typeface="楷体" pitchFamily="49" charset="-122"/>
              </a:rPr>
              <a:t>第一步：用方程写出购买的瓶子数量</a:t>
            </a:r>
            <a:r>
              <a:rPr lang="en-US" altLang="zh-CN" sz="1600" b="1" dirty="0" smtClean="0">
                <a:latin typeface="楷体" pitchFamily="49" charset="-122"/>
                <a:ea typeface="楷体" pitchFamily="49" charset="-122"/>
              </a:rPr>
              <a:t>x</a:t>
            </a:r>
            <a:r>
              <a:rPr lang="zh-CN" altLang="en-US" sz="1600" b="1" dirty="0" smtClean="0">
                <a:latin typeface="楷体" pitchFamily="49" charset="-122"/>
                <a:ea typeface="楷体" pitchFamily="49" charset="-122"/>
              </a:rPr>
              <a:t>和成本</a:t>
            </a:r>
            <a:r>
              <a:rPr lang="en-US" altLang="zh-CN" sz="1600" b="1" dirty="0" smtClean="0">
                <a:latin typeface="楷体" pitchFamily="49" charset="-122"/>
                <a:ea typeface="楷体" pitchFamily="49" charset="-122"/>
              </a:rPr>
              <a:t>y</a:t>
            </a:r>
            <a:r>
              <a:rPr lang="zh-CN" altLang="en-US" sz="1600" b="1" dirty="0" smtClean="0">
                <a:latin typeface="楷体" pitchFamily="49" charset="-122"/>
                <a:ea typeface="楷体" pitchFamily="49" charset="-122"/>
              </a:rPr>
              <a:t>之间的关系</a:t>
            </a: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2"/>
          <p:cNvSpPr/>
          <p:nvPr/>
        </p:nvSpPr>
        <p:spPr>
          <a:xfrm>
            <a:off x="0" y="0"/>
            <a:ext cx="9144000" cy="5143500"/>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latin typeface="+mn-ea"/>
            </a:endParaRPr>
          </a:p>
        </p:txBody>
      </p:sp>
      <p:sp>
        <p:nvSpPr>
          <p:cNvPr id="24" name="矩形 23"/>
          <p:cNvSpPr/>
          <p:nvPr/>
        </p:nvSpPr>
        <p:spPr>
          <a:xfrm>
            <a:off x="0" y="1347614"/>
            <a:ext cx="9144000" cy="2592288"/>
          </a:xfrm>
          <a:prstGeom prst="rect">
            <a:avLst/>
          </a:prstGeom>
          <a:solidFill>
            <a:srgbClr val="9954CC">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707904" y="1779662"/>
            <a:ext cx="5293252" cy="1384995"/>
          </a:xfrm>
          <a:prstGeom prst="rect">
            <a:avLst/>
          </a:prstGeom>
          <a:noFill/>
        </p:spPr>
        <p:txBody>
          <a:bodyPr wrap="square" rtlCol="0">
            <a:spAutoFit/>
          </a:bodyPr>
          <a:lstStyle/>
          <a:p>
            <a:pPr marL="0" lvl="1"/>
            <a:r>
              <a:rPr lang="zh-CN" altLang="en-US" sz="1400" b="1" dirty="0" smtClean="0">
                <a:solidFill>
                  <a:schemeClr val="bg1"/>
                </a:solidFill>
                <a:latin typeface="微软雅黑" pitchFamily="34" charset="-122"/>
                <a:ea typeface="微软雅黑" pitchFamily="34" charset="-122"/>
              </a:rPr>
              <a:t> </a:t>
            </a:r>
            <a:r>
              <a:rPr lang="zh-CN" altLang="en-US" sz="2800" b="1" dirty="0" smtClean="0">
                <a:solidFill>
                  <a:schemeClr val="bg1"/>
                </a:solidFill>
                <a:latin typeface="微软雅黑" pitchFamily="34" charset="-122"/>
                <a:ea typeface="微软雅黑" pitchFamily="34" charset="-122"/>
              </a:rPr>
              <a:t>第三部分</a:t>
            </a:r>
            <a:endParaRPr lang="en-US" altLang="zh-CN" sz="2800" b="1" dirty="0" smtClean="0">
              <a:solidFill>
                <a:schemeClr val="bg1"/>
              </a:solidFill>
              <a:latin typeface="微软雅黑" pitchFamily="34" charset="-122"/>
              <a:ea typeface="微软雅黑" pitchFamily="34" charset="-122"/>
            </a:endParaRPr>
          </a:p>
          <a:p>
            <a:pPr marL="0" lvl="1"/>
            <a:r>
              <a:rPr lang="zh-CN" altLang="en-US" sz="2800" b="1" dirty="0" smtClean="0">
                <a:solidFill>
                  <a:schemeClr val="bg1"/>
                </a:solidFill>
                <a:latin typeface="微软雅黑" pitchFamily="34" charset="-122"/>
                <a:ea typeface="微软雅黑" pitchFamily="34" charset="-122"/>
              </a:rPr>
              <a:t>“数量关系”与“数学能力”的研究</a:t>
            </a: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28994" y="3229730"/>
            <a:ext cx="902846" cy="246221"/>
          </a:xfrm>
          <a:prstGeom prst="rect">
            <a:avLst/>
          </a:prstGeom>
          <a:noFill/>
        </p:spPr>
        <p:txBody>
          <a:bodyPr wrap="square" lIns="0" tIns="0" rIns="0" bIns="0" rtlCol="0">
            <a:spAutoFit/>
          </a:bodyPr>
          <a:lstStyle/>
          <a:p>
            <a:r>
              <a:rPr lang="en-US" altLang="zh-CN" sz="1600" dirty="0" smtClean="0">
                <a:solidFill>
                  <a:schemeClr val="bg1"/>
                </a:solidFill>
                <a:latin typeface="微软雅黑" pitchFamily="34" charset="-122"/>
                <a:ea typeface="微软雅黑" pitchFamily="34" charset="-122"/>
              </a:rPr>
              <a:t>PART 03</a:t>
            </a:r>
            <a:endParaRPr lang="zh-CN" altLang="en-US" sz="1600" dirty="0" smtClean="0">
              <a:solidFill>
                <a:schemeClr val="bg1"/>
              </a:solidFill>
              <a:latin typeface="微软雅黑" pitchFamily="34" charset="-122"/>
              <a:ea typeface="微软雅黑" pitchFamily="34" charset="-122"/>
            </a:endParaRPr>
          </a:p>
        </p:txBody>
      </p:sp>
      <p:grpSp>
        <p:nvGrpSpPr>
          <p:cNvPr id="2" name="组合 24"/>
          <p:cNvGrpSpPr/>
          <p:nvPr/>
        </p:nvGrpSpPr>
        <p:grpSpPr>
          <a:xfrm>
            <a:off x="2012561" y="1753220"/>
            <a:ext cx="1197175" cy="1197175"/>
            <a:chOff x="2123728" y="1579722"/>
            <a:chExt cx="1197175" cy="1197175"/>
          </a:xfrm>
        </p:grpSpPr>
        <p:grpSp>
          <p:nvGrpSpPr>
            <p:cNvPr id="3" name="组合 25"/>
            <p:cNvGrpSpPr/>
            <p:nvPr/>
          </p:nvGrpSpPr>
          <p:grpSpPr>
            <a:xfrm>
              <a:off x="2123728" y="1579722"/>
              <a:ext cx="1197175" cy="1197175"/>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椭圆 2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KSO_Shape"/>
            <p:cNvSpPr/>
            <p:nvPr/>
          </p:nvSpPr>
          <p:spPr bwMode="auto">
            <a:xfrm>
              <a:off x="2378606" y="1885587"/>
              <a:ext cx="687417" cy="585444"/>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rgbClr val="7030A0"/>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itchFamily="34" charset="-122"/>
              </a:endParaRPr>
            </a:p>
          </p:txBody>
        </p:sp>
      </p:grpSp>
      <p:grpSp>
        <p:nvGrpSpPr>
          <p:cNvPr id="4" name="组合 37"/>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0" name="椭圆 3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5" name="组合 40"/>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3" name="椭圆 4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6" name="组合 43"/>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6" name="椭圆 4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7" name="组合 46"/>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9" name="椭圆 4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8" name="组合 49"/>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2" name="椭圆 5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9" name="组合 52"/>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54" name="同心圆 5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5" name="椭圆 5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0" name="组合 55"/>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8" name="椭圆 5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1" name="组合 58"/>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1" name="椭圆 6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5" name="组合 61"/>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4" name="椭圆 6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6" name="组合 64"/>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7" name="椭圆 66"/>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7" name="组合 67"/>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0" name="椭圆 6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8" name="组合 70"/>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72" name="同心圆 7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3" name="椭圆 7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9" name="组合 73"/>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75" name="同心圆 7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6" name="椭圆 7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sp>
        <p:nvSpPr>
          <p:cNvPr id="77" name="TextBox 76"/>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500" fill="hold"/>
                                        <p:tgtEl>
                                          <p:spTgt spid="2"/>
                                        </p:tgtEl>
                                        <p:attrNameLst>
                                          <p:attrName>ppt_x</p:attrName>
                                        </p:attrNameLst>
                                      </p:cBhvr>
                                      <p:tavLst>
                                        <p:tav tm="0">
                                          <p:val>
                                            <p:strVal val="0-#ppt_w/2"/>
                                          </p:val>
                                        </p:tav>
                                        <p:tav tm="100000">
                                          <p:val>
                                            <p:strVal val="#ppt_x"/>
                                          </p:val>
                                        </p:tav>
                                      </p:tavLst>
                                    </p:anim>
                                    <p:anim calcmode="lin" valueType="num">
                                      <p:cBhvr additive="base">
                                        <p:cTn id="15" dur="1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1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2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3" presetClass="entr" presetSubtype="528"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 calcmode="lin" valueType="num">
                                      <p:cBhvr>
                                        <p:cTn id="36" dur="500" fill="hold"/>
                                        <p:tgtEl>
                                          <p:spTgt spid="4"/>
                                        </p:tgtEl>
                                        <p:attrNameLst>
                                          <p:attrName>ppt_x</p:attrName>
                                        </p:attrNameLst>
                                      </p:cBhvr>
                                      <p:tavLst>
                                        <p:tav tm="0">
                                          <p:val>
                                            <p:fltVal val="0.5"/>
                                          </p:val>
                                        </p:tav>
                                        <p:tav tm="100000">
                                          <p:val>
                                            <p:strVal val="#ppt_x"/>
                                          </p:val>
                                        </p:tav>
                                      </p:tavLst>
                                    </p:anim>
                                    <p:anim calcmode="lin" valueType="num">
                                      <p:cBhvr>
                                        <p:cTn id="37" dur="500" fill="hold"/>
                                        <p:tgtEl>
                                          <p:spTgt spid="4"/>
                                        </p:tgtEl>
                                        <p:attrNameLst>
                                          <p:attrName>ppt_y</p:attrName>
                                        </p:attrNameLst>
                                      </p:cBhvr>
                                      <p:tavLst>
                                        <p:tav tm="0">
                                          <p:val>
                                            <p:fltVal val="0.5"/>
                                          </p:val>
                                        </p:tav>
                                        <p:tav tm="100000">
                                          <p:val>
                                            <p:strVal val="#ppt_y"/>
                                          </p:val>
                                        </p:tav>
                                      </p:tavLst>
                                    </p:anim>
                                  </p:childTnLst>
                                </p:cTn>
                              </p:par>
                              <p:par>
                                <p:cTn id="38" presetID="23" presetClass="entr" presetSubtype="528" fill="hold" nodeType="withEffect">
                                  <p:stCondLst>
                                    <p:cond delay="30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 calcmode="lin" valueType="num">
                                      <p:cBhvr>
                                        <p:cTn id="42" dur="500" fill="hold"/>
                                        <p:tgtEl>
                                          <p:spTgt spid="5"/>
                                        </p:tgtEl>
                                        <p:attrNameLst>
                                          <p:attrName>ppt_x</p:attrName>
                                        </p:attrNameLst>
                                      </p:cBhvr>
                                      <p:tavLst>
                                        <p:tav tm="0">
                                          <p:val>
                                            <p:fltVal val="0.5"/>
                                          </p:val>
                                        </p:tav>
                                        <p:tav tm="100000">
                                          <p:val>
                                            <p:strVal val="#ppt_x"/>
                                          </p:val>
                                        </p:tav>
                                      </p:tavLst>
                                    </p:anim>
                                    <p:anim calcmode="lin" valueType="num">
                                      <p:cBhvr>
                                        <p:cTn id="43" dur="500" fill="hold"/>
                                        <p:tgtEl>
                                          <p:spTgt spid="5"/>
                                        </p:tgtEl>
                                        <p:attrNameLst>
                                          <p:attrName>ppt_y</p:attrName>
                                        </p:attrNameLst>
                                      </p:cBhvr>
                                      <p:tavLst>
                                        <p:tav tm="0">
                                          <p:val>
                                            <p:fltVal val="0.5"/>
                                          </p:val>
                                        </p:tav>
                                        <p:tav tm="100000">
                                          <p:val>
                                            <p:strVal val="#ppt_y"/>
                                          </p:val>
                                        </p:tav>
                                      </p:tavLst>
                                    </p:anim>
                                  </p:childTnLst>
                                </p:cTn>
                              </p:par>
                              <p:par>
                                <p:cTn id="44" presetID="23" presetClass="entr" presetSubtype="528" fill="hold" nodeType="withEffect">
                                  <p:stCondLst>
                                    <p:cond delay="70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 calcmode="lin" valueType="num">
                                      <p:cBhvr>
                                        <p:cTn id="48" dur="500" fill="hold"/>
                                        <p:tgtEl>
                                          <p:spTgt spid="6"/>
                                        </p:tgtEl>
                                        <p:attrNameLst>
                                          <p:attrName>ppt_x</p:attrName>
                                        </p:attrNameLst>
                                      </p:cBhvr>
                                      <p:tavLst>
                                        <p:tav tm="0">
                                          <p:val>
                                            <p:fltVal val="0.5"/>
                                          </p:val>
                                        </p:tav>
                                        <p:tav tm="100000">
                                          <p:val>
                                            <p:strVal val="#ppt_x"/>
                                          </p:val>
                                        </p:tav>
                                      </p:tavLst>
                                    </p:anim>
                                    <p:anim calcmode="lin" valueType="num">
                                      <p:cBhvr>
                                        <p:cTn id="49" dur="500" fill="hold"/>
                                        <p:tgtEl>
                                          <p:spTgt spid="6"/>
                                        </p:tgtEl>
                                        <p:attrNameLst>
                                          <p:attrName>ppt_y</p:attrName>
                                        </p:attrNameLst>
                                      </p:cBhvr>
                                      <p:tavLst>
                                        <p:tav tm="0">
                                          <p:val>
                                            <p:fltVal val="0.5"/>
                                          </p:val>
                                        </p:tav>
                                        <p:tav tm="100000">
                                          <p:val>
                                            <p:strVal val="#ppt_y"/>
                                          </p:val>
                                        </p:tav>
                                      </p:tavLst>
                                    </p:anim>
                                  </p:childTnLst>
                                </p:cTn>
                              </p:par>
                              <p:par>
                                <p:cTn id="50" presetID="23" presetClass="entr" presetSubtype="528" fill="hold" nodeType="withEffect">
                                  <p:stCondLst>
                                    <p:cond delay="30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anim calcmode="lin" valueType="num">
                                      <p:cBhvr>
                                        <p:cTn id="54" dur="500" fill="hold"/>
                                        <p:tgtEl>
                                          <p:spTgt spid="7"/>
                                        </p:tgtEl>
                                        <p:attrNameLst>
                                          <p:attrName>ppt_x</p:attrName>
                                        </p:attrNameLst>
                                      </p:cBhvr>
                                      <p:tavLst>
                                        <p:tav tm="0">
                                          <p:val>
                                            <p:fltVal val="0.5"/>
                                          </p:val>
                                        </p:tav>
                                        <p:tav tm="100000">
                                          <p:val>
                                            <p:strVal val="#ppt_x"/>
                                          </p:val>
                                        </p:tav>
                                      </p:tavLst>
                                    </p:anim>
                                    <p:anim calcmode="lin" valueType="num">
                                      <p:cBhvr>
                                        <p:cTn id="55" dur="500" fill="hold"/>
                                        <p:tgtEl>
                                          <p:spTgt spid="7"/>
                                        </p:tgtEl>
                                        <p:attrNameLst>
                                          <p:attrName>ppt_y</p:attrName>
                                        </p:attrNameLst>
                                      </p:cBhvr>
                                      <p:tavLst>
                                        <p:tav tm="0">
                                          <p:val>
                                            <p:fltVal val="0.5"/>
                                          </p:val>
                                        </p:tav>
                                        <p:tav tm="100000">
                                          <p:val>
                                            <p:strVal val="#ppt_y"/>
                                          </p:val>
                                        </p:tav>
                                      </p:tavLst>
                                    </p:anim>
                                  </p:childTnLst>
                                </p:cTn>
                              </p:par>
                              <p:par>
                                <p:cTn id="56" presetID="23" presetClass="entr" presetSubtype="528" fill="hold" nodeType="withEffect">
                                  <p:stCondLst>
                                    <p:cond delay="10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ppt_w</p:attrName>
                                        </p:attrNameLst>
                                      </p:cBhvr>
                                      <p:tavLst>
                                        <p:tav tm="0">
                                          <p:val>
                                            <p:fltVal val="0"/>
                                          </p:val>
                                        </p:tav>
                                        <p:tav tm="100000">
                                          <p:val>
                                            <p:strVal val="#ppt_w"/>
                                          </p:val>
                                        </p:tav>
                                      </p:tavLst>
                                    </p:anim>
                                    <p:anim calcmode="lin" valueType="num">
                                      <p:cBhvr>
                                        <p:cTn id="59" dur="500" fill="hold"/>
                                        <p:tgtEl>
                                          <p:spTgt spid="8"/>
                                        </p:tgtEl>
                                        <p:attrNameLst>
                                          <p:attrName>ppt_h</p:attrName>
                                        </p:attrNameLst>
                                      </p:cBhvr>
                                      <p:tavLst>
                                        <p:tav tm="0">
                                          <p:val>
                                            <p:fltVal val="0"/>
                                          </p:val>
                                        </p:tav>
                                        <p:tav tm="100000">
                                          <p:val>
                                            <p:strVal val="#ppt_h"/>
                                          </p:val>
                                        </p:tav>
                                      </p:tavLst>
                                    </p:anim>
                                    <p:anim calcmode="lin" valueType="num">
                                      <p:cBhvr>
                                        <p:cTn id="60" dur="500" fill="hold"/>
                                        <p:tgtEl>
                                          <p:spTgt spid="8"/>
                                        </p:tgtEl>
                                        <p:attrNameLst>
                                          <p:attrName>ppt_x</p:attrName>
                                        </p:attrNameLst>
                                      </p:cBhvr>
                                      <p:tavLst>
                                        <p:tav tm="0">
                                          <p:val>
                                            <p:fltVal val="0.5"/>
                                          </p:val>
                                        </p:tav>
                                        <p:tav tm="100000">
                                          <p:val>
                                            <p:strVal val="#ppt_x"/>
                                          </p:val>
                                        </p:tav>
                                      </p:tavLst>
                                    </p:anim>
                                    <p:anim calcmode="lin" valueType="num">
                                      <p:cBhvr>
                                        <p:cTn id="61" dur="500" fill="hold"/>
                                        <p:tgtEl>
                                          <p:spTgt spid="8"/>
                                        </p:tgtEl>
                                        <p:attrNameLst>
                                          <p:attrName>ppt_y</p:attrName>
                                        </p:attrNameLst>
                                      </p:cBhvr>
                                      <p:tavLst>
                                        <p:tav tm="0">
                                          <p:val>
                                            <p:fltVal val="0.5"/>
                                          </p:val>
                                        </p:tav>
                                        <p:tav tm="100000">
                                          <p:val>
                                            <p:strVal val="#ppt_y"/>
                                          </p:val>
                                        </p:tav>
                                      </p:tavLst>
                                    </p:anim>
                                  </p:childTnLst>
                                </p:cTn>
                              </p:par>
                              <p:par>
                                <p:cTn id="62" presetID="23" presetClass="entr" presetSubtype="528" fill="hold" nodeType="withEffect">
                                  <p:stCondLst>
                                    <p:cond delay="60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 calcmode="lin" valueType="num">
                                      <p:cBhvr>
                                        <p:cTn id="66" dur="500" fill="hold"/>
                                        <p:tgtEl>
                                          <p:spTgt spid="9"/>
                                        </p:tgtEl>
                                        <p:attrNameLst>
                                          <p:attrName>ppt_x</p:attrName>
                                        </p:attrNameLst>
                                      </p:cBhvr>
                                      <p:tavLst>
                                        <p:tav tm="0">
                                          <p:val>
                                            <p:fltVal val="0.5"/>
                                          </p:val>
                                        </p:tav>
                                        <p:tav tm="100000">
                                          <p:val>
                                            <p:strVal val="#ppt_x"/>
                                          </p:val>
                                        </p:tav>
                                      </p:tavLst>
                                    </p:anim>
                                    <p:anim calcmode="lin" valueType="num">
                                      <p:cBhvr>
                                        <p:cTn id="67" dur="500" fill="hold"/>
                                        <p:tgtEl>
                                          <p:spTgt spid="9"/>
                                        </p:tgtEl>
                                        <p:attrNameLst>
                                          <p:attrName>ppt_y</p:attrName>
                                        </p:attrNameLst>
                                      </p:cBhvr>
                                      <p:tavLst>
                                        <p:tav tm="0">
                                          <p:val>
                                            <p:fltVal val="0.5"/>
                                          </p:val>
                                        </p:tav>
                                        <p:tav tm="100000">
                                          <p:val>
                                            <p:strVal val="#ppt_y"/>
                                          </p:val>
                                        </p:tav>
                                      </p:tavLst>
                                    </p:anim>
                                  </p:childTnLst>
                                </p:cTn>
                              </p:par>
                              <p:par>
                                <p:cTn id="68" presetID="23" presetClass="entr" presetSubtype="528" fill="hold" nodeType="withEffect">
                                  <p:stCondLst>
                                    <p:cond delay="300"/>
                                  </p:stCondLst>
                                  <p:childTnLst>
                                    <p:set>
                                      <p:cBhvr>
                                        <p:cTn id="69" dur="1" fill="hold">
                                          <p:stCondLst>
                                            <p:cond delay="0"/>
                                          </p:stCondLst>
                                        </p:cTn>
                                        <p:tgtEl>
                                          <p:spTgt spid="10"/>
                                        </p:tgtEl>
                                        <p:attrNameLst>
                                          <p:attrName>style.visibility</p:attrName>
                                        </p:attrNameLst>
                                      </p:cBhvr>
                                      <p:to>
                                        <p:strVal val="visible"/>
                                      </p:to>
                                    </p:set>
                                    <p:anim calcmode="lin" valueType="num">
                                      <p:cBhvr>
                                        <p:cTn id="70" dur="500" fill="hold"/>
                                        <p:tgtEl>
                                          <p:spTgt spid="10"/>
                                        </p:tgtEl>
                                        <p:attrNameLst>
                                          <p:attrName>ppt_w</p:attrName>
                                        </p:attrNameLst>
                                      </p:cBhvr>
                                      <p:tavLst>
                                        <p:tav tm="0">
                                          <p:val>
                                            <p:fltVal val="0"/>
                                          </p:val>
                                        </p:tav>
                                        <p:tav tm="100000">
                                          <p:val>
                                            <p:strVal val="#ppt_w"/>
                                          </p:val>
                                        </p:tav>
                                      </p:tavLst>
                                    </p:anim>
                                    <p:anim calcmode="lin" valueType="num">
                                      <p:cBhvr>
                                        <p:cTn id="71" dur="500" fill="hold"/>
                                        <p:tgtEl>
                                          <p:spTgt spid="10"/>
                                        </p:tgtEl>
                                        <p:attrNameLst>
                                          <p:attrName>ppt_h</p:attrName>
                                        </p:attrNameLst>
                                      </p:cBhvr>
                                      <p:tavLst>
                                        <p:tav tm="0">
                                          <p:val>
                                            <p:fltVal val="0"/>
                                          </p:val>
                                        </p:tav>
                                        <p:tav tm="100000">
                                          <p:val>
                                            <p:strVal val="#ppt_h"/>
                                          </p:val>
                                        </p:tav>
                                      </p:tavLst>
                                    </p:anim>
                                    <p:anim calcmode="lin" valueType="num">
                                      <p:cBhvr>
                                        <p:cTn id="72" dur="500" fill="hold"/>
                                        <p:tgtEl>
                                          <p:spTgt spid="10"/>
                                        </p:tgtEl>
                                        <p:attrNameLst>
                                          <p:attrName>ppt_x</p:attrName>
                                        </p:attrNameLst>
                                      </p:cBhvr>
                                      <p:tavLst>
                                        <p:tav tm="0">
                                          <p:val>
                                            <p:fltVal val="0.5"/>
                                          </p:val>
                                        </p:tav>
                                        <p:tav tm="100000">
                                          <p:val>
                                            <p:strVal val="#ppt_x"/>
                                          </p:val>
                                        </p:tav>
                                      </p:tavLst>
                                    </p:anim>
                                    <p:anim calcmode="lin" valueType="num">
                                      <p:cBhvr>
                                        <p:cTn id="73" dur="500" fill="hold"/>
                                        <p:tgtEl>
                                          <p:spTgt spid="10"/>
                                        </p:tgtEl>
                                        <p:attrNameLst>
                                          <p:attrName>ppt_y</p:attrName>
                                        </p:attrNameLst>
                                      </p:cBhvr>
                                      <p:tavLst>
                                        <p:tav tm="0">
                                          <p:val>
                                            <p:fltVal val="0.5"/>
                                          </p:val>
                                        </p:tav>
                                        <p:tav tm="100000">
                                          <p:val>
                                            <p:strVal val="#ppt_y"/>
                                          </p:val>
                                        </p:tav>
                                      </p:tavLst>
                                    </p:anim>
                                  </p:childTnLst>
                                </p:cTn>
                              </p:par>
                              <p:par>
                                <p:cTn id="74" presetID="23" presetClass="entr" presetSubtype="528" fill="hold" nodeType="withEffect">
                                  <p:stCondLst>
                                    <p:cond delay="300"/>
                                  </p:stCondLst>
                                  <p:childTnLst>
                                    <p:set>
                                      <p:cBhvr>
                                        <p:cTn id="75" dur="1" fill="hold">
                                          <p:stCondLst>
                                            <p:cond delay="0"/>
                                          </p:stCondLst>
                                        </p:cTn>
                                        <p:tgtEl>
                                          <p:spTgt spid="11"/>
                                        </p:tgtEl>
                                        <p:attrNameLst>
                                          <p:attrName>style.visibility</p:attrName>
                                        </p:attrNameLst>
                                      </p:cBhvr>
                                      <p:to>
                                        <p:strVal val="visible"/>
                                      </p:to>
                                    </p:set>
                                    <p:anim calcmode="lin" valueType="num">
                                      <p:cBhvr>
                                        <p:cTn id="76" dur="500" fill="hold"/>
                                        <p:tgtEl>
                                          <p:spTgt spid="11"/>
                                        </p:tgtEl>
                                        <p:attrNameLst>
                                          <p:attrName>ppt_w</p:attrName>
                                        </p:attrNameLst>
                                      </p:cBhvr>
                                      <p:tavLst>
                                        <p:tav tm="0">
                                          <p:val>
                                            <p:fltVal val="0"/>
                                          </p:val>
                                        </p:tav>
                                        <p:tav tm="100000">
                                          <p:val>
                                            <p:strVal val="#ppt_w"/>
                                          </p:val>
                                        </p:tav>
                                      </p:tavLst>
                                    </p:anim>
                                    <p:anim calcmode="lin" valueType="num">
                                      <p:cBhvr>
                                        <p:cTn id="77" dur="500" fill="hold"/>
                                        <p:tgtEl>
                                          <p:spTgt spid="11"/>
                                        </p:tgtEl>
                                        <p:attrNameLst>
                                          <p:attrName>ppt_h</p:attrName>
                                        </p:attrNameLst>
                                      </p:cBhvr>
                                      <p:tavLst>
                                        <p:tav tm="0">
                                          <p:val>
                                            <p:fltVal val="0"/>
                                          </p:val>
                                        </p:tav>
                                        <p:tav tm="100000">
                                          <p:val>
                                            <p:strVal val="#ppt_h"/>
                                          </p:val>
                                        </p:tav>
                                      </p:tavLst>
                                    </p:anim>
                                    <p:anim calcmode="lin" valueType="num">
                                      <p:cBhvr>
                                        <p:cTn id="78" dur="500" fill="hold"/>
                                        <p:tgtEl>
                                          <p:spTgt spid="11"/>
                                        </p:tgtEl>
                                        <p:attrNameLst>
                                          <p:attrName>ppt_x</p:attrName>
                                        </p:attrNameLst>
                                      </p:cBhvr>
                                      <p:tavLst>
                                        <p:tav tm="0">
                                          <p:val>
                                            <p:fltVal val="0.5"/>
                                          </p:val>
                                        </p:tav>
                                        <p:tav tm="100000">
                                          <p:val>
                                            <p:strVal val="#ppt_x"/>
                                          </p:val>
                                        </p:tav>
                                      </p:tavLst>
                                    </p:anim>
                                    <p:anim calcmode="lin" valueType="num">
                                      <p:cBhvr>
                                        <p:cTn id="79" dur="500" fill="hold"/>
                                        <p:tgtEl>
                                          <p:spTgt spid="11"/>
                                        </p:tgtEl>
                                        <p:attrNameLst>
                                          <p:attrName>ppt_y</p:attrName>
                                        </p:attrNameLst>
                                      </p:cBhvr>
                                      <p:tavLst>
                                        <p:tav tm="0">
                                          <p:val>
                                            <p:fltVal val="0.5"/>
                                          </p:val>
                                        </p:tav>
                                        <p:tav tm="100000">
                                          <p:val>
                                            <p:strVal val="#ppt_y"/>
                                          </p:val>
                                        </p:tav>
                                      </p:tavLst>
                                    </p:anim>
                                  </p:childTnLst>
                                </p:cTn>
                              </p:par>
                              <p:par>
                                <p:cTn id="80" presetID="23" presetClass="entr" presetSubtype="528" fill="hold" nodeType="withEffect">
                                  <p:stCondLst>
                                    <p:cond delay="600"/>
                                  </p:stCondLst>
                                  <p:childTnLst>
                                    <p:set>
                                      <p:cBhvr>
                                        <p:cTn id="81" dur="1" fill="hold">
                                          <p:stCondLst>
                                            <p:cond delay="0"/>
                                          </p:stCondLst>
                                        </p:cTn>
                                        <p:tgtEl>
                                          <p:spTgt spid="15"/>
                                        </p:tgtEl>
                                        <p:attrNameLst>
                                          <p:attrName>style.visibility</p:attrName>
                                        </p:attrNameLst>
                                      </p:cBhvr>
                                      <p:to>
                                        <p:strVal val="visible"/>
                                      </p:to>
                                    </p:set>
                                    <p:anim calcmode="lin" valueType="num">
                                      <p:cBhvr>
                                        <p:cTn id="82" dur="500" fill="hold"/>
                                        <p:tgtEl>
                                          <p:spTgt spid="15"/>
                                        </p:tgtEl>
                                        <p:attrNameLst>
                                          <p:attrName>ppt_w</p:attrName>
                                        </p:attrNameLst>
                                      </p:cBhvr>
                                      <p:tavLst>
                                        <p:tav tm="0">
                                          <p:val>
                                            <p:fltVal val="0"/>
                                          </p:val>
                                        </p:tav>
                                        <p:tav tm="100000">
                                          <p:val>
                                            <p:strVal val="#ppt_w"/>
                                          </p:val>
                                        </p:tav>
                                      </p:tavLst>
                                    </p:anim>
                                    <p:anim calcmode="lin" valueType="num">
                                      <p:cBhvr>
                                        <p:cTn id="83" dur="500" fill="hold"/>
                                        <p:tgtEl>
                                          <p:spTgt spid="15"/>
                                        </p:tgtEl>
                                        <p:attrNameLst>
                                          <p:attrName>ppt_h</p:attrName>
                                        </p:attrNameLst>
                                      </p:cBhvr>
                                      <p:tavLst>
                                        <p:tav tm="0">
                                          <p:val>
                                            <p:fltVal val="0"/>
                                          </p:val>
                                        </p:tav>
                                        <p:tav tm="100000">
                                          <p:val>
                                            <p:strVal val="#ppt_h"/>
                                          </p:val>
                                        </p:tav>
                                      </p:tavLst>
                                    </p:anim>
                                    <p:anim calcmode="lin" valueType="num">
                                      <p:cBhvr>
                                        <p:cTn id="84" dur="500" fill="hold"/>
                                        <p:tgtEl>
                                          <p:spTgt spid="15"/>
                                        </p:tgtEl>
                                        <p:attrNameLst>
                                          <p:attrName>ppt_x</p:attrName>
                                        </p:attrNameLst>
                                      </p:cBhvr>
                                      <p:tavLst>
                                        <p:tav tm="0">
                                          <p:val>
                                            <p:fltVal val="0.5"/>
                                          </p:val>
                                        </p:tav>
                                        <p:tav tm="100000">
                                          <p:val>
                                            <p:strVal val="#ppt_x"/>
                                          </p:val>
                                        </p:tav>
                                      </p:tavLst>
                                    </p:anim>
                                    <p:anim calcmode="lin" valueType="num">
                                      <p:cBhvr>
                                        <p:cTn id="85" dur="500" fill="hold"/>
                                        <p:tgtEl>
                                          <p:spTgt spid="15"/>
                                        </p:tgtEl>
                                        <p:attrNameLst>
                                          <p:attrName>ppt_y</p:attrName>
                                        </p:attrNameLst>
                                      </p:cBhvr>
                                      <p:tavLst>
                                        <p:tav tm="0">
                                          <p:val>
                                            <p:fltVal val="0.5"/>
                                          </p:val>
                                        </p:tav>
                                        <p:tav tm="100000">
                                          <p:val>
                                            <p:strVal val="#ppt_y"/>
                                          </p:val>
                                        </p:tav>
                                      </p:tavLst>
                                    </p:anim>
                                  </p:childTnLst>
                                </p:cTn>
                              </p:par>
                              <p:par>
                                <p:cTn id="86" presetID="23" presetClass="entr" presetSubtype="528" fill="hold" nodeType="withEffect">
                                  <p:stCondLst>
                                    <p:cond delay="600"/>
                                  </p:stCondLst>
                                  <p:childTnLst>
                                    <p:set>
                                      <p:cBhvr>
                                        <p:cTn id="87" dur="1" fill="hold">
                                          <p:stCondLst>
                                            <p:cond delay="0"/>
                                          </p:stCondLst>
                                        </p:cTn>
                                        <p:tgtEl>
                                          <p:spTgt spid="16"/>
                                        </p:tgtEl>
                                        <p:attrNameLst>
                                          <p:attrName>style.visibility</p:attrName>
                                        </p:attrNameLst>
                                      </p:cBhvr>
                                      <p:to>
                                        <p:strVal val="visible"/>
                                      </p:to>
                                    </p:set>
                                    <p:anim calcmode="lin" valueType="num">
                                      <p:cBhvr>
                                        <p:cTn id="88" dur="500" fill="hold"/>
                                        <p:tgtEl>
                                          <p:spTgt spid="16"/>
                                        </p:tgtEl>
                                        <p:attrNameLst>
                                          <p:attrName>ppt_w</p:attrName>
                                        </p:attrNameLst>
                                      </p:cBhvr>
                                      <p:tavLst>
                                        <p:tav tm="0">
                                          <p:val>
                                            <p:fltVal val="0"/>
                                          </p:val>
                                        </p:tav>
                                        <p:tav tm="100000">
                                          <p:val>
                                            <p:strVal val="#ppt_w"/>
                                          </p:val>
                                        </p:tav>
                                      </p:tavLst>
                                    </p:anim>
                                    <p:anim calcmode="lin" valueType="num">
                                      <p:cBhvr>
                                        <p:cTn id="89" dur="500" fill="hold"/>
                                        <p:tgtEl>
                                          <p:spTgt spid="16"/>
                                        </p:tgtEl>
                                        <p:attrNameLst>
                                          <p:attrName>ppt_h</p:attrName>
                                        </p:attrNameLst>
                                      </p:cBhvr>
                                      <p:tavLst>
                                        <p:tav tm="0">
                                          <p:val>
                                            <p:fltVal val="0"/>
                                          </p:val>
                                        </p:tav>
                                        <p:tav tm="100000">
                                          <p:val>
                                            <p:strVal val="#ppt_h"/>
                                          </p:val>
                                        </p:tav>
                                      </p:tavLst>
                                    </p:anim>
                                    <p:anim calcmode="lin" valueType="num">
                                      <p:cBhvr>
                                        <p:cTn id="90" dur="500" fill="hold"/>
                                        <p:tgtEl>
                                          <p:spTgt spid="16"/>
                                        </p:tgtEl>
                                        <p:attrNameLst>
                                          <p:attrName>ppt_x</p:attrName>
                                        </p:attrNameLst>
                                      </p:cBhvr>
                                      <p:tavLst>
                                        <p:tav tm="0">
                                          <p:val>
                                            <p:fltVal val="0.5"/>
                                          </p:val>
                                        </p:tav>
                                        <p:tav tm="100000">
                                          <p:val>
                                            <p:strVal val="#ppt_x"/>
                                          </p:val>
                                        </p:tav>
                                      </p:tavLst>
                                    </p:anim>
                                    <p:anim calcmode="lin" valueType="num">
                                      <p:cBhvr>
                                        <p:cTn id="91" dur="500" fill="hold"/>
                                        <p:tgtEl>
                                          <p:spTgt spid="16"/>
                                        </p:tgtEl>
                                        <p:attrNameLst>
                                          <p:attrName>ppt_y</p:attrName>
                                        </p:attrNameLst>
                                      </p:cBhvr>
                                      <p:tavLst>
                                        <p:tav tm="0">
                                          <p:val>
                                            <p:fltVal val="0.5"/>
                                          </p:val>
                                        </p:tav>
                                        <p:tav tm="100000">
                                          <p:val>
                                            <p:strVal val="#ppt_y"/>
                                          </p:val>
                                        </p:tav>
                                      </p:tavLst>
                                    </p:anim>
                                  </p:childTnLst>
                                </p:cTn>
                              </p:par>
                              <p:par>
                                <p:cTn id="92" presetID="23" presetClass="entr" presetSubtype="528" fill="hold" nodeType="withEffect">
                                  <p:stCondLst>
                                    <p:cond delay="300"/>
                                  </p:stCondLst>
                                  <p:childTnLst>
                                    <p:set>
                                      <p:cBhvr>
                                        <p:cTn id="93" dur="1" fill="hold">
                                          <p:stCondLst>
                                            <p:cond delay="0"/>
                                          </p:stCondLst>
                                        </p:cTn>
                                        <p:tgtEl>
                                          <p:spTgt spid="17"/>
                                        </p:tgtEl>
                                        <p:attrNameLst>
                                          <p:attrName>style.visibility</p:attrName>
                                        </p:attrNameLst>
                                      </p:cBhvr>
                                      <p:to>
                                        <p:strVal val="visible"/>
                                      </p:to>
                                    </p:set>
                                    <p:anim calcmode="lin" valueType="num">
                                      <p:cBhvr>
                                        <p:cTn id="94" dur="500" fill="hold"/>
                                        <p:tgtEl>
                                          <p:spTgt spid="17"/>
                                        </p:tgtEl>
                                        <p:attrNameLst>
                                          <p:attrName>ppt_w</p:attrName>
                                        </p:attrNameLst>
                                      </p:cBhvr>
                                      <p:tavLst>
                                        <p:tav tm="0">
                                          <p:val>
                                            <p:fltVal val="0"/>
                                          </p:val>
                                        </p:tav>
                                        <p:tav tm="100000">
                                          <p:val>
                                            <p:strVal val="#ppt_w"/>
                                          </p:val>
                                        </p:tav>
                                      </p:tavLst>
                                    </p:anim>
                                    <p:anim calcmode="lin" valueType="num">
                                      <p:cBhvr>
                                        <p:cTn id="95" dur="500" fill="hold"/>
                                        <p:tgtEl>
                                          <p:spTgt spid="17"/>
                                        </p:tgtEl>
                                        <p:attrNameLst>
                                          <p:attrName>ppt_h</p:attrName>
                                        </p:attrNameLst>
                                      </p:cBhvr>
                                      <p:tavLst>
                                        <p:tav tm="0">
                                          <p:val>
                                            <p:fltVal val="0"/>
                                          </p:val>
                                        </p:tav>
                                        <p:tav tm="100000">
                                          <p:val>
                                            <p:strVal val="#ppt_h"/>
                                          </p:val>
                                        </p:tav>
                                      </p:tavLst>
                                    </p:anim>
                                    <p:anim calcmode="lin" valueType="num">
                                      <p:cBhvr>
                                        <p:cTn id="96" dur="500" fill="hold"/>
                                        <p:tgtEl>
                                          <p:spTgt spid="17"/>
                                        </p:tgtEl>
                                        <p:attrNameLst>
                                          <p:attrName>ppt_x</p:attrName>
                                        </p:attrNameLst>
                                      </p:cBhvr>
                                      <p:tavLst>
                                        <p:tav tm="0">
                                          <p:val>
                                            <p:fltVal val="0.5"/>
                                          </p:val>
                                        </p:tav>
                                        <p:tav tm="100000">
                                          <p:val>
                                            <p:strVal val="#ppt_x"/>
                                          </p:val>
                                        </p:tav>
                                      </p:tavLst>
                                    </p:anim>
                                    <p:anim calcmode="lin" valueType="num">
                                      <p:cBhvr>
                                        <p:cTn id="97" dur="500" fill="hold"/>
                                        <p:tgtEl>
                                          <p:spTgt spid="17"/>
                                        </p:tgtEl>
                                        <p:attrNameLst>
                                          <p:attrName>ppt_y</p:attrName>
                                        </p:attrNameLst>
                                      </p:cBhvr>
                                      <p:tavLst>
                                        <p:tav tm="0">
                                          <p:val>
                                            <p:fltVal val="0.5"/>
                                          </p:val>
                                        </p:tav>
                                        <p:tav tm="100000">
                                          <p:val>
                                            <p:strVal val="#ppt_y"/>
                                          </p:val>
                                        </p:tav>
                                      </p:tavLst>
                                    </p:anim>
                                  </p:childTnLst>
                                </p:cTn>
                              </p:par>
                              <p:par>
                                <p:cTn id="98" presetID="23" presetClass="entr" presetSubtype="528" fill="hold" nodeType="withEffect">
                                  <p:stCondLst>
                                    <p:cond delay="600"/>
                                  </p:stCondLst>
                                  <p:childTnLst>
                                    <p:set>
                                      <p:cBhvr>
                                        <p:cTn id="99" dur="1" fill="hold">
                                          <p:stCondLst>
                                            <p:cond delay="0"/>
                                          </p:stCondLst>
                                        </p:cTn>
                                        <p:tgtEl>
                                          <p:spTgt spid="18"/>
                                        </p:tgtEl>
                                        <p:attrNameLst>
                                          <p:attrName>style.visibility</p:attrName>
                                        </p:attrNameLst>
                                      </p:cBhvr>
                                      <p:to>
                                        <p:strVal val="visible"/>
                                      </p:to>
                                    </p:set>
                                    <p:anim calcmode="lin" valueType="num">
                                      <p:cBhvr>
                                        <p:cTn id="100" dur="500" fill="hold"/>
                                        <p:tgtEl>
                                          <p:spTgt spid="18"/>
                                        </p:tgtEl>
                                        <p:attrNameLst>
                                          <p:attrName>ppt_w</p:attrName>
                                        </p:attrNameLst>
                                      </p:cBhvr>
                                      <p:tavLst>
                                        <p:tav tm="0">
                                          <p:val>
                                            <p:fltVal val="0"/>
                                          </p:val>
                                        </p:tav>
                                        <p:tav tm="100000">
                                          <p:val>
                                            <p:strVal val="#ppt_w"/>
                                          </p:val>
                                        </p:tav>
                                      </p:tavLst>
                                    </p:anim>
                                    <p:anim calcmode="lin" valueType="num">
                                      <p:cBhvr>
                                        <p:cTn id="101" dur="500" fill="hold"/>
                                        <p:tgtEl>
                                          <p:spTgt spid="18"/>
                                        </p:tgtEl>
                                        <p:attrNameLst>
                                          <p:attrName>ppt_h</p:attrName>
                                        </p:attrNameLst>
                                      </p:cBhvr>
                                      <p:tavLst>
                                        <p:tav tm="0">
                                          <p:val>
                                            <p:fltVal val="0"/>
                                          </p:val>
                                        </p:tav>
                                        <p:tav tm="100000">
                                          <p:val>
                                            <p:strVal val="#ppt_h"/>
                                          </p:val>
                                        </p:tav>
                                      </p:tavLst>
                                    </p:anim>
                                    <p:anim calcmode="lin" valueType="num">
                                      <p:cBhvr>
                                        <p:cTn id="102" dur="500" fill="hold"/>
                                        <p:tgtEl>
                                          <p:spTgt spid="18"/>
                                        </p:tgtEl>
                                        <p:attrNameLst>
                                          <p:attrName>ppt_x</p:attrName>
                                        </p:attrNameLst>
                                      </p:cBhvr>
                                      <p:tavLst>
                                        <p:tav tm="0">
                                          <p:val>
                                            <p:fltVal val="0.5"/>
                                          </p:val>
                                        </p:tav>
                                        <p:tav tm="100000">
                                          <p:val>
                                            <p:strVal val="#ppt_x"/>
                                          </p:val>
                                        </p:tav>
                                      </p:tavLst>
                                    </p:anim>
                                    <p:anim calcmode="lin" valueType="num">
                                      <p:cBhvr>
                                        <p:cTn id="103" dur="500" fill="hold"/>
                                        <p:tgtEl>
                                          <p:spTgt spid="18"/>
                                        </p:tgtEl>
                                        <p:attrNameLst>
                                          <p:attrName>ppt_y</p:attrName>
                                        </p:attrNameLst>
                                      </p:cBhvr>
                                      <p:tavLst>
                                        <p:tav tm="0">
                                          <p:val>
                                            <p:fltVal val="0.5"/>
                                          </p:val>
                                        </p:tav>
                                        <p:tav tm="100000">
                                          <p:val>
                                            <p:strVal val="#ppt_y"/>
                                          </p:val>
                                        </p:tav>
                                      </p:tavLst>
                                    </p:anim>
                                  </p:childTnLst>
                                </p:cTn>
                              </p:par>
                              <p:par>
                                <p:cTn id="104" presetID="23" presetClass="entr" presetSubtype="528" fill="hold" nodeType="withEffect">
                                  <p:stCondLst>
                                    <p:cond delay="600"/>
                                  </p:stCondLst>
                                  <p:childTnLst>
                                    <p:set>
                                      <p:cBhvr>
                                        <p:cTn id="105" dur="1" fill="hold">
                                          <p:stCondLst>
                                            <p:cond delay="0"/>
                                          </p:stCondLst>
                                        </p:cTn>
                                        <p:tgtEl>
                                          <p:spTgt spid="19"/>
                                        </p:tgtEl>
                                        <p:attrNameLst>
                                          <p:attrName>style.visibility</p:attrName>
                                        </p:attrNameLst>
                                      </p:cBhvr>
                                      <p:to>
                                        <p:strVal val="visible"/>
                                      </p:to>
                                    </p:set>
                                    <p:anim calcmode="lin" valueType="num">
                                      <p:cBhvr>
                                        <p:cTn id="106" dur="500" fill="hold"/>
                                        <p:tgtEl>
                                          <p:spTgt spid="19"/>
                                        </p:tgtEl>
                                        <p:attrNameLst>
                                          <p:attrName>ppt_w</p:attrName>
                                        </p:attrNameLst>
                                      </p:cBhvr>
                                      <p:tavLst>
                                        <p:tav tm="0">
                                          <p:val>
                                            <p:fltVal val="0"/>
                                          </p:val>
                                        </p:tav>
                                        <p:tav tm="100000">
                                          <p:val>
                                            <p:strVal val="#ppt_w"/>
                                          </p:val>
                                        </p:tav>
                                      </p:tavLst>
                                    </p:anim>
                                    <p:anim calcmode="lin" valueType="num">
                                      <p:cBhvr>
                                        <p:cTn id="107" dur="500" fill="hold"/>
                                        <p:tgtEl>
                                          <p:spTgt spid="19"/>
                                        </p:tgtEl>
                                        <p:attrNameLst>
                                          <p:attrName>ppt_h</p:attrName>
                                        </p:attrNameLst>
                                      </p:cBhvr>
                                      <p:tavLst>
                                        <p:tav tm="0">
                                          <p:val>
                                            <p:fltVal val="0"/>
                                          </p:val>
                                        </p:tav>
                                        <p:tav tm="100000">
                                          <p:val>
                                            <p:strVal val="#ppt_h"/>
                                          </p:val>
                                        </p:tav>
                                      </p:tavLst>
                                    </p:anim>
                                    <p:anim calcmode="lin" valueType="num">
                                      <p:cBhvr>
                                        <p:cTn id="108" dur="500" fill="hold"/>
                                        <p:tgtEl>
                                          <p:spTgt spid="19"/>
                                        </p:tgtEl>
                                        <p:attrNameLst>
                                          <p:attrName>ppt_x</p:attrName>
                                        </p:attrNameLst>
                                      </p:cBhvr>
                                      <p:tavLst>
                                        <p:tav tm="0">
                                          <p:val>
                                            <p:fltVal val="0.5"/>
                                          </p:val>
                                        </p:tav>
                                        <p:tav tm="100000">
                                          <p:val>
                                            <p:strVal val="#ppt_x"/>
                                          </p:val>
                                        </p:tav>
                                      </p:tavLst>
                                    </p:anim>
                                    <p:anim calcmode="lin" valueType="num">
                                      <p:cBhvr>
                                        <p:cTn id="109" dur="500" fill="hold"/>
                                        <p:tgtEl>
                                          <p:spTgt spid="19"/>
                                        </p:tgtEl>
                                        <p:attrNameLst>
                                          <p:attrName>ppt_y</p:attrName>
                                        </p:attrNameLst>
                                      </p:cBhvr>
                                      <p:tavLst>
                                        <p:tav tm="0">
                                          <p:val>
                                            <p:fltVal val="0.5"/>
                                          </p:val>
                                        </p:tav>
                                        <p:tav tm="100000">
                                          <p:val>
                                            <p:strVal val="#ppt_y"/>
                                          </p:val>
                                        </p:tav>
                                      </p:tavLst>
                                    </p:anim>
                                  </p:childTnLst>
                                </p:cTn>
                              </p:par>
                              <p:par>
                                <p:cTn id="110" presetID="26" presetClass="emph" presetSubtype="0" repeatCount="3000" fill="hold" nodeType="withEffect">
                                  <p:stCondLst>
                                    <p:cond delay="600"/>
                                  </p:stCondLst>
                                  <p:childTnLst>
                                    <p:animEffect transition="out" filter="fade">
                                      <p:cBhvr>
                                        <p:cTn id="111" dur="500" tmFilter="0, 0; .2, .5; .8, .5; 1, 0"/>
                                        <p:tgtEl>
                                          <p:spTgt spid="4"/>
                                        </p:tgtEl>
                                      </p:cBhvr>
                                    </p:animEffect>
                                    <p:animScale>
                                      <p:cBhvr>
                                        <p:cTn id="112" dur="250" autoRev="1" fill="hold"/>
                                        <p:tgtEl>
                                          <p:spTgt spid="4"/>
                                        </p:tgtEl>
                                      </p:cBhvr>
                                      <p:by x="105000" y="105000"/>
                                    </p:animScale>
                                  </p:childTnLst>
                                </p:cTn>
                              </p:par>
                              <p:par>
                                <p:cTn id="113" presetID="26" presetClass="emph" presetSubtype="0" repeatCount="3000" fill="hold" nodeType="withEffect">
                                  <p:stCondLst>
                                    <p:cond delay="710"/>
                                  </p:stCondLst>
                                  <p:childTnLst>
                                    <p:animEffect transition="out" filter="fade">
                                      <p:cBhvr>
                                        <p:cTn id="114" dur="500" tmFilter="0, 0; .2, .5; .8, .5; 1, 0"/>
                                        <p:tgtEl>
                                          <p:spTgt spid="11"/>
                                        </p:tgtEl>
                                      </p:cBhvr>
                                    </p:animEffect>
                                    <p:animScale>
                                      <p:cBhvr>
                                        <p:cTn id="115" dur="250" autoRev="1" fill="hold"/>
                                        <p:tgtEl>
                                          <p:spTgt spid="11"/>
                                        </p:tgtEl>
                                      </p:cBhvr>
                                      <p:by x="105000" y="105000"/>
                                    </p:animScale>
                                  </p:childTnLst>
                                </p:cTn>
                              </p:par>
                              <p:par>
                                <p:cTn id="116" presetID="26" presetClass="emph" presetSubtype="0" repeatCount="3000" fill="hold" nodeType="withEffect">
                                  <p:stCondLst>
                                    <p:cond delay="410"/>
                                  </p:stCondLst>
                                  <p:childTnLst>
                                    <p:animEffect transition="out" filter="fade">
                                      <p:cBhvr>
                                        <p:cTn id="117" dur="500" tmFilter="0, 0; .2, .5; .8, .5; 1, 0"/>
                                        <p:tgtEl>
                                          <p:spTgt spid="16"/>
                                        </p:tgtEl>
                                      </p:cBhvr>
                                    </p:animEffect>
                                    <p:animScale>
                                      <p:cBhvr>
                                        <p:cTn id="118" dur="250" autoRev="1" fill="hold"/>
                                        <p:tgtEl>
                                          <p:spTgt spid="16"/>
                                        </p:tgtEl>
                                      </p:cBhvr>
                                      <p:by x="105000" y="105000"/>
                                    </p:animScale>
                                  </p:childTnLst>
                                </p:cTn>
                              </p:par>
                              <p:par>
                                <p:cTn id="119" presetID="26" presetClass="emph" presetSubtype="0" repeatCount="3000" fill="hold" nodeType="withEffect">
                                  <p:stCondLst>
                                    <p:cond delay="810"/>
                                  </p:stCondLst>
                                  <p:childTnLst>
                                    <p:animEffect transition="out" filter="fade">
                                      <p:cBhvr>
                                        <p:cTn id="120" dur="500" tmFilter="0, 0; .2, .5; .8, .5; 1, 0"/>
                                        <p:tgtEl>
                                          <p:spTgt spid="17"/>
                                        </p:tgtEl>
                                      </p:cBhvr>
                                    </p:animEffect>
                                    <p:animScale>
                                      <p:cBhvr>
                                        <p:cTn id="121" dur="250" autoRev="1" fill="hold"/>
                                        <p:tgtEl>
                                          <p:spTgt spid="17"/>
                                        </p:tgtEl>
                                      </p:cBhvr>
                                      <p:by x="105000" y="105000"/>
                                    </p:animScale>
                                  </p:childTnLst>
                                </p:cTn>
                              </p:par>
                            </p:childTnLst>
                          </p:cTn>
                        </p:par>
                        <p:par>
                          <p:cTn id="122" fill="hold">
                            <p:stCondLst>
                              <p:cond delay="4810"/>
                            </p:stCondLst>
                            <p:childTnLst>
                              <p:par>
                                <p:cTn id="123" presetID="10" presetClass="entr" presetSubtype="0" fill="hold" grpId="0" nodeType="afterEffect">
                                  <p:stCondLst>
                                    <p:cond delay="0"/>
                                  </p:stCondLst>
                                  <p:childTnLst>
                                    <p:set>
                                      <p:cBhvr>
                                        <p:cTn id="124" dur="1" fill="hold">
                                          <p:stCondLst>
                                            <p:cond delay="0"/>
                                          </p:stCondLst>
                                        </p:cTn>
                                        <p:tgtEl>
                                          <p:spTgt spid="77"/>
                                        </p:tgtEl>
                                        <p:attrNameLst>
                                          <p:attrName>style.visibility</p:attrName>
                                        </p:attrNameLst>
                                      </p:cBhvr>
                                      <p:to>
                                        <p:strVal val="visible"/>
                                      </p:to>
                                    </p:set>
                                    <p:animEffect transition="in" filter="fade">
                                      <p:cBhvr>
                                        <p:cTn id="125"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24" grpId="0" animBg="1"/>
      <p:bldP spid="12" grpId="0"/>
      <p:bldP spid="14" grpId="0"/>
      <p:bldP spid="7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a:xfrm>
            <a:off x="428596" y="1000114"/>
            <a:ext cx="1852758" cy="1852758"/>
            <a:chOff x="1403648" y="1115468"/>
            <a:chExt cx="1294414" cy="1294414"/>
          </a:xfrm>
        </p:grpSpPr>
        <p:sp>
          <p:nvSpPr>
            <p:cNvPr id="29" name="椭圆 28"/>
            <p:cNvSpPr/>
            <p:nvPr/>
          </p:nvSpPr>
          <p:spPr>
            <a:xfrm>
              <a:off x="1539485" y="1259632"/>
              <a:ext cx="1022740" cy="10227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itchFamily="34" charset="-122"/>
                <a:ea typeface="微软雅黑" pitchFamily="34" charset="-122"/>
              </a:endParaRPr>
            </a:p>
          </p:txBody>
        </p:sp>
        <p:grpSp>
          <p:nvGrpSpPr>
            <p:cNvPr id="3" name="组合 29"/>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32" name="同心圆 31"/>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33" name="同心圆 32"/>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grpSp>
        <p:sp>
          <p:nvSpPr>
            <p:cNvPr id="31" name="TextBox 30"/>
            <p:cNvSpPr txBox="1"/>
            <p:nvPr/>
          </p:nvSpPr>
          <p:spPr>
            <a:xfrm>
              <a:off x="1703105" y="1464835"/>
              <a:ext cx="725958" cy="541342"/>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r>
                <a:rPr lang="zh-CN" altLang="en-US" sz="2800" dirty="0" smtClean="0">
                  <a:solidFill>
                    <a:schemeClr val="bg1"/>
                  </a:solidFill>
                  <a:latin typeface="+mn-ea"/>
                  <a:ea typeface="+mn-ea"/>
                </a:rPr>
                <a:t>数学</a:t>
              </a:r>
              <a:endParaRPr lang="en-US" altLang="zh-CN" sz="2800" dirty="0" smtClean="0">
                <a:solidFill>
                  <a:schemeClr val="bg1"/>
                </a:solidFill>
                <a:latin typeface="+mn-ea"/>
                <a:ea typeface="+mn-ea"/>
              </a:endParaRPr>
            </a:p>
            <a:p>
              <a:r>
                <a:rPr lang="zh-CN" altLang="en-US" sz="2800" dirty="0" smtClean="0">
                  <a:solidFill>
                    <a:schemeClr val="bg1"/>
                  </a:solidFill>
                  <a:latin typeface="+mn-ea"/>
                  <a:ea typeface="+mn-ea"/>
                </a:rPr>
                <a:t>能力</a:t>
              </a:r>
              <a:endParaRPr lang="zh-CN" altLang="en-US" sz="2800" dirty="0">
                <a:solidFill>
                  <a:schemeClr val="bg1"/>
                </a:solidFill>
                <a:effectLst/>
                <a:latin typeface="+mn-ea"/>
                <a:ea typeface="+mn-ea"/>
              </a:endParaRPr>
            </a:p>
          </p:txBody>
        </p:sp>
      </p:grpSp>
      <p:sp>
        <p:nvSpPr>
          <p:cNvPr id="34" name="TextBox 33"/>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
        <p:nvSpPr>
          <p:cNvPr id="37" name="标题 2"/>
          <p:cNvSpPr txBox="1">
            <a:spLocks/>
          </p:cNvSpPr>
          <p:nvPr/>
        </p:nvSpPr>
        <p:spPr>
          <a:xfrm>
            <a:off x="1187624" y="267494"/>
            <a:ext cx="7203514" cy="346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square" lIns="68582" tIns="34292" rIns="68582" bIns="34292">
            <a:spAutoFit/>
          </a:bodyPr>
          <a:lstStyle/>
          <a:p>
            <a:pPr marL="0" lvl="1"/>
            <a:r>
              <a:rPr lang="zh-CN" altLang="en-US" b="1" dirty="0" smtClean="0">
                <a:latin typeface="宋体" pitchFamily="2" charset="-122"/>
                <a:ea typeface="宋体" pitchFamily="2" charset="-122"/>
              </a:rPr>
              <a:t>“数量关系”与“数学能力”的研究</a:t>
            </a:r>
          </a:p>
        </p:txBody>
      </p:sp>
      <p:grpSp>
        <p:nvGrpSpPr>
          <p:cNvPr id="12" name="组合 11"/>
          <p:cNvGrpSpPr/>
          <p:nvPr/>
        </p:nvGrpSpPr>
        <p:grpSpPr>
          <a:xfrm>
            <a:off x="2571736" y="785800"/>
            <a:ext cx="1506792" cy="1506792"/>
            <a:chOff x="3481448" y="2338049"/>
            <a:chExt cx="2181104" cy="2181104"/>
          </a:xfrm>
        </p:grpSpPr>
        <p:grpSp>
          <p:nvGrpSpPr>
            <p:cNvPr id="13" name="组合 40"/>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sp>
            <p:nvSpPr>
              <p:cNvPr id="16" name="椭圆 15"/>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grpSp>
        <p:sp>
          <p:nvSpPr>
            <p:cNvPr id="14" name="TextBox 13"/>
            <p:cNvSpPr txBox="1"/>
            <p:nvPr/>
          </p:nvSpPr>
          <p:spPr>
            <a:xfrm>
              <a:off x="4101893" y="2958494"/>
              <a:ext cx="1009826" cy="102467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chemeClr val="tx1">
                      <a:lumMod val="85000"/>
                      <a:lumOff val="15000"/>
                    </a:schemeClr>
                  </a:solidFill>
                  <a:effectLst/>
                  <a:uLnTx/>
                  <a:uFillTx/>
                  <a:latin typeface="+mj-ea"/>
                  <a:ea typeface="+mj-ea"/>
                </a:rPr>
                <a:t>克鲁</a:t>
              </a:r>
              <a:endParaRPr kumimoji="0" lang="en-US" altLang="zh-CN" sz="2000" b="1" i="0" u="none" strike="noStrike" kern="0" cap="none" spc="0" normalizeH="0" baseline="0" noProof="0" dirty="0" smtClean="0">
                <a:ln>
                  <a:noFill/>
                </a:ln>
                <a:solidFill>
                  <a:schemeClr val="tx1">
                    <a:lumMod val="85000"/>
                    <a:lumOff val="15000"/>
                  </a:schemeClr>
                </a:solidFill>
                <a:effectLst/>
                <a:uLnTx/>
                <a:uFillTx/>
                <a:latin typeface="+mj-ea"/>
                <a:ea typeface="+mj-ea"/>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chemeClr val="tx1">
                      <a:lumMod val="85000"/>
                      <a:lumOff val="15000"/>
                    </a:schemeClr>
                  </a:solidFill>
                  <a:effectLst/>
                  <a:uLnTx/>
                  <a:uFillTx/>
                  <a:latin typeface="+mj-ea"/>
                  <a:ea typeface="+mj-ea"/>
                </a:rPr>
                <a:t>茨基</a:t>
              </a:r>
              <a:endParaRPr kumimoji="0" lang="zh-CN" altLang="en-US" sz="2000" b="1" i="0" u="none" strike="noStrike" kern="0" cap="none" spc="0" normalizeH="0" baseline="0" noProof="0" dirty="0">
                <a:ln>
                  <a:noFill/>
                </a:ln>
                <a:solidFill>
                  <a:schemeClr val="tx1">
                    <a:lumMod val="85000"/>
                    <a:lumOff val="15000"/>
                  </a:schemeClr>
                </a:solidFill>
                <a:effectLst/>
                <a:uLnTx/>
                <a:uFillTx/>
                <a:latin typeface="+mj-ea"/>
                <a:ea typeface="+mj-ea"/>
              </a:endParaRPr>
            </a:p>
          </p:txBody>
        </p:sp>
      </p:grpSp>
      <p:grpSp>
        <p:nvGrpSpPr>
          <p:cNvPr id="17" name="组合 16"/>
          <p:cNvGrpSpPr/>
          <p:nvPr/>
        </p:nvGrpSpPr>
        <p:grpSpPr>
          <a:xfrm>
            <a:off x="6215074" y="2214560"/>
            <a:ext cx="1506792" cy="1506792"/>
            <a:chOff x="3481448" y="2338049"/>
            <a:chExt cx="2181104" cy="2181104"/>
          </a:xfrm>
        </p:grpSpPr>
        <p:grpSp>
          <p:nvGrpSpPr>
            <p:cNvPr id="18" name="组合 40"/>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20" name="同心圆 1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sp>
            <p:nvSpPr>
              <p:cNvPr id="21" name="椭圆 20"/>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grpSp>
        <p:sp>
          <p:nvSpPr>
            <p:cNvPr id="19" name="TextBox 18"/>
            <p:cNvSpPr txBox="1"/>
            <p:nvPr/>
          </p:nvSpPr>
          <p:spPr>
            <a:xfrm>
              <a:off x="3895078" y="2855087"/>
              <a:ext cx="1381084" cy="1024676"/>
            </a:xfrm>
            <a:prstGeom prst="rect">
              <a:avLst/>
            </a:prstGeom>
            <a:noFill/>
          </p:spPr>
          <p:txBody>
            <a:bodyPr wrap="none" rtlCol="0">
              <a:spAutoFit/>
            </a:bodyPr>
            <a:lstStyle/>
            <a:p>
              <a:pPr fontAlgn="auto">
                <a:spcBef>
                  <a:spcPts val="0"/>
                </a:spcBef>
                <a:spcAft>
                  <a:spcPts val="0"/>
                </a:spcAft>
                <a:defRPr/>
              </a:pPr>
              <a:r>
                <a:rPr lang="zh-CN" altLang="en-US" sz="2000" b="1" kern="0" dirty="0" smtClean="0">
                  <a:solidFill>
                    <a:schemeClr val="tx1">
                      <a:lumMod val="85000"/>
                      <a:lumOff val="15000"/>
                    </a:schemeClr>
                  </a:solidFill>
                  <a:latin typeface="+mj-ea"/>
                  <a:ea typeface="+mj-ea"/>
                </a:rPr>
                <a:t>徐有标</a:t>
              </a:r>
              <a:endParaRPr lang="en-US" altLang="zh-CN" sz="2000" b="1" kern="0" dirty="0" smtClean="0">
                <a:solidFill>
                  <a:schemeClr val="tx1">
                    <a:lumMod val="85000"/>
                    <a:lumOff val="15000"/>
                  </a:schemeClr>
                </a:solidFill>
                <a:latin typeface="+mj-ea"/>
                <a:ea typeface="+mj-ea"/>
              </a:endParaRPr>
            </a:p>
            <a:p>
              <a:pPr fontAlgn="auto">
                <a:spcBef>
                  <a:spcPts val="0"/>
                </a:spcBef>
                <a:spcAft>
                  <a:spcPts val="0"/>
                </a:spcAft>
                <a:defRPr/>
              </a:pPr>
              <a:r>
                <a:rPr lang="zh-CN" altLang="en-US" sz="2000" b="1" kern="0" dirty="0" smtClean="0">
                  <a:solidFill>
                    <a:schemeClr val="tx1">
                      <a:lumMod val="85000"/>
                      <a:lumOff val="15000"/>
                    </a:schemeClr>
                  </a:solidFill>
                  <a:latin typeface="+mj-ea"/>
                  <a:ea typeface="+mj-ea"/>
                </a:rPr>
                <a:t>陶文中</a:t>
              </a:r>
              <a:endParaRPr lang="zh-CN" altLang="en-US" sz="2000" b="1" kern="0" dirty="0">
                <a:solidFill>
                  <a:schemeClr val="tx1">
                    <a:lumMod val="85000"/>
                    <a:lumOff val="15000"/>
                  </a:schemeClr>
                </a:solidFill>
                <a:latin typeface="+mj-ea"/>
                <a:ea typeface="+mj-ea"/>
              </a:endParaRPr>
            </a:p>
          </p:txBody>
        </p:sp>
      </p:grpSp>
      <p:grpSp>
        <p:nvGrpSpPr>
          <p:cNvPr id="22" name="组合 21"/>
          <p:cNvGrpSpPr/>
          <p:nvPr/>
        </p:nvGrpSpPr>
        <p:grpSpPr>
          <a:xfrm>
            <a:off x="3143240" y="3636708"/>
            <a:ext cx="1506792" cy="1506792"/>
            <a:chOff x="3481448" y="2338049"/>
            <a:chExt cx="2181104" cy="2181104"/>
          </a:xfrm>
        </p:grpSpPr>
        <p:grpSp>
          <p:nvGrpSpPr>
            <p:cNvPr id="23" name="组合 40"/>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sp>
            <p:nvSpPr>
              <p:cNvPr id="26" name="椭圆 25"/>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grpSp>
        <p:sp>
          <p:nvSpPr>
            <p:cNvPr id="24" name="TextBox 23"/>
            <p:cNvSpPr txBox="1"/>
            <p:nvPr/>
          </p:nvSpPr>
          <p:spPr>
            <a:xfrm>
              <a:off x="3998486" y="3174881"/>
              <a:ext cx="1009826"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000" b="1" kern="0" dirty="0" smtClean="0">
                  <a:solidFill>
                    <a:schemeClr val="tx1">
                      <a:lumMod val="85000"/>
                      <a:lumOff val="15000"/>
                    </a:schemeClr>
                  </a:solidFill>
                  <a:latin typeface="+mj-ea"/>
                  <a:ea typeface="+mj-ea"/>
                </a:rPr>
                <a:t>王权</a:t>
              </a:r>
              <a:endParaRPr lang="zh-CN" altLang="en-US" sz="2000" b="1" kern="0" dirty="0">
                <a:solidFill>
                  <a:schemeClr val="tx1">
                    <a:lumMod val="85000"/>
                    <a:lumOff val="15000"/>
                  </a:schemeClr>
                </a:solidFill>
                <a:latin typeface="+mj-ea"/>
                <a:ea typeface="+mj-ea"/>
              </a:endParaRPr>
            </a:p>
          </p:txBody>
        </p:sp>
      </p:grpSp>
      <p:sp>
        <p:nvSpPr>
          <p:cNvPr id="27" name="矩形 26"/>
          <p:cNvSpPr/>
          <p:nvPr/>
        </p:nvSpPr>
        <p:spPr>
          <a:xfrm>
            <a:off x="4071934" y="785800"/>
            <a:ext cx="4572000" cy="1015663"/>
          </a:xfrm>
          <a:prstGeom prst="rect">
            <a:avLst/>
          </a:prstGeom>
        </p:spPr>
        <p:txBody>
          <a:bodyPr>
            <a:spAutoFit/>
          </a:bodyPr>
          <a:lstStyle/>
          <a:p>
            <a:r>
              <a:rPr lang="zh-CN" altLang="en-US" dirty="0" smtClean="0"/>
              <a:t>     </a:t>
            </a:r>
            <a:r>
              <a:rPr lang="zh-CN" altLang="en-US" sz="2000" b="1" dirty="0" smtClean="0">
                <a:solidFill>
                  <a:srgbClr val="002060"/>
                </a:solidFill>
                <a:latin typeface="华文楷体" pitchFamily="2" charset="-122"/>
                <a:ea typeface="华文楷体" pitchFamily="2" charset="-122"/>
              </a:rPr>
              <a:t>从具体的数值和空间形式中抽象出来，以及用</a:t>
            </a:r>
            <a:r>
              <a:rPr lang="zh-CN" altLang="en-US" sz="2000" b="1" dirty="0" smtClean="0">
                <a:solidFill>
                  <a:srgbClr val="FF0000"/>
                </a:solidFill>
                <a:latin typeface="华文楷体" pitchFamily="2" charset="-122"/>
                <a:ea typeface="华文楷体" pitchFamily="2" charset="-122"/>
              </a:rPr>
              <a:t>形式的结构</a:t>
            </a:r>
            <a:r>
              <a:rPr lang="zh-CN" altLang="en-US" sz="2000" b="1" dirty="0" smtClean="0">
                <a:solidFill>
                  <a:srgbClr val="002060"/>
                </a:solidFill>
                <a:latin typeface="华文楷体" pitchFamily="2" charset="-122"/>
                <a:ea typeface="华文楷体" pitchFamily="2" charset="-122"/>
              </a:rPr>
              <a:t>（即关系和联系的结构）来进行运算的能力</a:t>
            </a:r>
            <a:endParaRPr lang="zh-CN" altLang="en-US" b="1" dirty="0">
              <a:solidFill>
                <a:srgbClr val="002060"/>
              </a:solidFill>
              <a:latin typeface="华文楷体" pitchFamily="2" charset="-122"/>
              <a:ea typeface="华文楷体" pitchFamily="2" charset="-122"/>
            </a:endParaRPr>
          </a:p>
        </p:txBody>
      </p:sp>
      <p:sp>
        <p:nvSpPr>
          <p:cNvPr id="28" name="矩形 27"/>
          <p:cNvSpPr/>
          <p:nvPr/>
        </p:nvSpPr>
        <p:spPr>
          <a:xfrm>
            <a:off x="2428860" y="2357436"/>
            <a:ext cx="3786214" cy="1118255"/>
          </a:xfrm>
          <a:prstGeom prst="rect">
            <a:avLst/>
          </a:prstGeom>
        </p:spPr>
        <p:txBody>
          <a:bodyPr wrap="square">
            <a:spAutoFit/>
          </a:bodyPr>
          <a:lstStyle/>
          <a:p>
            <a:pPr>
              <a:lnSpc>
                <a:spcPts val="2000"/>
              </a:lnSpc>
            </a:pPr>
            <a:r>
              <a:rPr lang="zh-CN" altLang="en-US" sz="2000" b="1" dirty="0" smtClean="0">
                <a:solidFill>
                  <a:srgbClr val="002060"/>
                </a:solidFill>
                <a:latin typeface="华文楷体" pitchFamily="2" charset="-122"/>
                <a:ea typeface="华文楷体" pitchFamily="2" charset="-122"/>
              </a:rPr>
              <a:t>    对用符号，字母，数字所表示的活文字所表示的</a:t>
            </a:r>
            <a:r>
              <a:rPr lang="zh-CN" altLang="en-US" sz="2000" b="1" dirty="0" smtClean="0">
                <a:solidFill>
                  <a:srgbClr val="FF0000"/>
                </a:solidFill>
                <a:latin typeface="华文楷体" pitchFamily="2" charset="-122"/>
                <a:ea typeface="华文楷体" pitchFamily="2" charset="-122"/>
              </a:rPr>
              <a:t>数学关系式</a:t>
            </a:r>
            <a:r>
              <a:rPr lang="zh-CN" altLang="en-US" sz="2000" b="1" dirty="0" smtClean="0">
                <a:solidFill>
                  <a:srgbClr val="002060"/>
                </a:solidFill>
                <a:latin typeface="华文楷体" pitchFamily="2" charset="-122"/>
                <a:ea typeface="华文楷体" pitchFamily="2" charset="-122"/>
              </a:rPr>
              <a:t>，命题，问题及对图标，图像或几何图形的结构特点的观察能力</a:t>
            </a:r>
          </a:p>
        </p:txBody>
      </p:sp>
      <p:sp>
        <p:nvSpPr>
          <p:cNvPr id="30" name="矩形 29"/>
          <p:cNvSpPr/>
          <p:nvPr/>
        </p:nvSpPr>
        <p:spPr>
          <a:xfrm>
            <a:off x="4714876" y="4357700"/>
            <a:ext cx="2492990" cy="400110"/>
          </a:xfrm>
          <a:prstGeom prst="rect">
            <a:avLst/>
          </a:prstGeom>
        </p:spPr>
        <p:txBody>
          <a:bodyPr wrap="none">
            <a:spAutoFit/>
          </a:bodyPr>
          <a:lstStyle/>
          <a:p>
            <a:r>
              <a:rPr lang="zh-CN" altLang="en-US" sz="2000" b="1" dirty="0" smtClean="0">
                <a:solidFill>
                  <a:srgbClr val="002060"/>
                </a:solidFill>
                <a:latin typeface="华文楷体" pitchFamily="2" charset="-122"/>
                <a:ea typeface="华文楷体" pitchFamily="2" charset="-122"/>
              </a:rPr>
              <a:t>识别</a:t>
            </a:r>
            <a:r>
              <a:rPr lang="zh-CN" altLang="en-US" sz="2000" b="1" dirty="0" smtClean="0">
                <a:solidFill>
                  <a:srgbClr val="FF0000"/>
                </a:solidFill>
                <a:latin typeface="华文楷体" pitchFamily="2" charset="-122"/>
                <a:ea typeface="华文楷体" pitchFamily="2" charset="-122"/>
              </a:rPr>
              <a:t>数量关系</a:t>
            </a:r>
            <a:r>
              <a:rPr lang="zh-CN" altLang="en-US" sz="2000" b="1" dirty="0" smtClean="0">
                <a:solidFill>
                  <a:srgbClr val="002060"/>
                </a:solidFill>
                <a:latin typeface="华文楷体" pitchFamily="2" charset="-122"/>
                <a:ea typeface="华文楷体" pitchFamily="2" charset="-122"/>
              </a:rPr>
              <a:t>的能力</a:t>
            </a:r>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accel="5200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1000" fill="hold"/>
                                        <p:tgtEl>
                                          <p:spTgt spid="12"/>
                                        </p:tgtEl>
                                        <p:attrNameLst>
                                          <p:attrName>ppt_x</p:attrName>
                                        </p:attrNameLst>
                                      </p:cBhvr>
                                      <p:tavLst>
                                        <p:tav tm="0">
                                          <p:val>
                                            <p:strVal val="#ppt_x"/>
                                          </p:val>
                                        </p:tav>
                                        <p:tav tm="100000">
                                          <p:val>
                                            <p:strVal val="#ppt_x"/>
                                          </p:val>
                                        </p:tav>
                                      </p:tavLst>
                                    </p:anim>
                                    <p:anim calcmode="lin" valueType="num">
                                      <p:cBhvr additive="base">
                                        <p:cTn id="23" dur="1000" fill="hold"/>
                                        <p:tgtEl>
                                          <p:spTgt spid="12"/>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3" presetClass="entr" presetSubtype="1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linds(horizont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1" accel="5200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1000" fill="hold"/>
                                        <p:tgtEl>
                                          <p:spTgt spid="17"/>
                                        </p:tgtEl>
                                        <p:attrNameLst>
                                          <p:attrName>ppt_x</p:attrName>
                                        </p:attrNameLst>
                                      </p:cBhvr>
                                      <p:tavLst>
                                        <p:tav tm="0">
                                          <p:val>
                                            <p:strVal val="#ppt_x"/>
                                          </p:val>
                                        </p:tav>
                                        <p:tav tm="100000">
                                          <p:val>
                                            <p:strVal val="#ppt_x"/>
                                          </p:val>
                                        </p:tav>
                                      </p:tavLst>
                                    </p:anim>
                                    <p:anim calcmode="lin" valueType="num">
                                      <p:cBhvr additive="base">
                                        <p:cTn id="33" dur="1000" fill="hold"/>
                                        <p:tgtEl>
                                          <p:spTgt spid="17"/>
                                        </p:tgtEl>
                                        <p:attrNameLst>
                                          <p:attrName>ppt_y</p:attrName>
                                        </p:attrNameLst>
                                      </p:cBhvr>
                                      <p:tavLst>
                                        <p:tav tm="0">
                                          <p:val>
                                            <p:strVal val="0-#ppt_h/2"/>
                                          </p:val>
                                        </p:tav>
                                        <p:tav tm="100000">
                                          <p:val>
                                            <p:strVal val="#ppt_y"/>
                                          </p:val>
                                        </p:tav>
                                      </p:tavLst>
                                    </p:anim>
                                  </p:childTnLst>
                                </p:cTn>
                              </p:par>
                            </p:childTnLst>
                          </p:cTn>
                        </p:par>
                        <p:par>
                          <p:cTn id="34" fill="hold">
                            <p:stCondLst>
                              <p:cond delay="1000"/>
                            </p:stCondLst>
                            <p:childTnLst>
                              <p:par>
                                <p:cTn id="35" presetID="3" presetClass="entr" presetSubtype="1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linds(horizont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1" accel="5200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1000" fill="hold"/>
                                        <p:tgtEl>
                                          <p:spTgt spid="22"/>
                                        </p:tgtEl>
                                        <p:attrNameLst>
                                          <p:attrName>ppt_x</p:attrName>
                                        </p:attrNameLst>
                                      </p:cBhvr>
                                      <p:tavLst>
                                        <p:tav tm="0">
                                          <p:val>
                                            <p:strVal val="#ppt_x"/>
                                          </p:val>
                                        </p:tav>
                                        <p:tav tm="100000">
                                          <p:val>
                                            <p:strVal val="#ppt_x"/>
                                          </p:val>
                                        </p:tav>
                                      </p:tavLst>
                                    </p:anim>
                                    <p:anim calcmode="lin" valueType="num">
                                      <p:cBhvr additive="base">
                                        <p:cTn id="43" dur="1000" fill="hold"/>
                                        <p:tgtEl>
                                          <p:spTgt spid="22"/>
                                        </p:tgtEl>
                                        <p:attrNameLst>
                                          <p:attrName>ppt_y</p:attrName>
                                        </p:attrNameLst>
                                      </p:cBhvr>
                                      <p:tavLst>
                                        <p:tav tm="0">
                                          <p:val>
                                            <p:strVal val="0-#ppt_h/2"/>
                                          </p:val>
                                        </p:tav>
                                        <p:tav tm="100000">
                                          <p:val>
                                            <p:strVal val="#ppt_y"/>
                                          </p:val>
                                        </p:tav>
                                      </p:tavLst>
                                    </p:anim>
                                  </p:childTnLst>
                                </p:cTn>
                              </p:par>
                            </p:childTnLst>
                          </p:cTn>
                        </p:par>
                        <p:par>
                          <p:cTn id="44" fill="hold">
                            <p:stCondLst>
                              <p:cond delay="1000"/>
                            </p:stCondLst>
                            <p:childTnLst>
                              <p:par>
                                <p:cTn id="45" presetID="3" presetClass="entr" presetSubtype="10"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blinds(horizontal)">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P spid="27" grpId="0"/>
      <p:bldP spid="28"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
        <p:nvSpPr>
          <p:cNvPr id="37" name="标题 2"/>
          <p:cNvSpPr txBox="1">
            <a:spLocks/>
          </p:cNvSpPr>
          <p:nvPr/>
        </p:nvSpPr>
        <p:spPr>
          <a:xfrm>
            <a:off x="1187624" y="267494"/>
            <a:ext cx="7203514" cy="346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square" lIns="68582" tIns="34292" rIns="68582" bIns="34292">
            <a:spAutoFit/>
          </a:bodyPr>
          <a:lstStyle/>
          <a:p>
            <a:pPr marL="0" lvl="1"/>
            <a:r>
              <a:rPr lang="zh-CN" altLang="en-US" b="1" dirty="0" smtClean="0">
                <a:latin typeface="宋体" pitchFamily="2" charset="-122"/>
                <a:ea typeface="宋体" pitchFamily="2" charset="-122"/>
              </a:rPr>
              <a:t>“数量关系”与“数学能力”的研究</a:t>
            </a:r>
          </a:p>
        </p:txBody>
      </p:sp>
      <p:sp>
        <p:nvSpPr>
          <p:cNvPr id="21" name="椭圆 20"/>
          <p:cNvSpPr/>
          <p:nvPr/>
        </p:nvSpPr>
        <p:spPr>
          <a:xfrm>
            <a:off x="611560" y="1978679"/>
            <a:ext cx="1423450" cy="1423450"/>
          </a:xfrm>
          <a:prstGeom prst="ellipse">
            <a:avLst/>
          </a:prstGeom>
          <a:solidFill>
            <a:srgbClr val="7030A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 name="组合 21"/>
          <p:cNvGrpSpPr/>
          <p:nvPr/>
        </p:nvGrpSpPr>
        <p:grpSpPr>
          <a:xfrm>
            <a:off x="2644765" y="1309568"/>
            <a:ext cx="2846358" cy="2846358"/>
            <a:chOff x="304800" y="673100"/>
            <a:chExt cx="4000500" cy="4000500"/>
          </a:xfrm>
          <a:effectLst>
            <a:outerShdw blurRad="444500" dist="254000" dir="810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椭圆 2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4"/>
          <p:cNvGrpSpPr/>
          <p:nvPr/>
        </p:nvGrpSpPr>
        <p:grpSpPr>
          <a:xfrm>
            <a:off x="4572000" y="1338562"/>
            <a:ext cx="623903" cy="623903"/>
            <a:chOff x="304800" y="673100"/>
            <a:chExt cx="4000500" cy="4000500"/>
          </a:xfrm>
          <a:effectLst>
            <a:outerShdw blurRad="317500" dist="190500" dir="8100000" algn="tr" rotWithShape="0">
              <a:prstClr val="black">
                <a:alpha val="50000"/>
              </a:prstClr>
            </a:outerShdw>
          </a:effectLst>
        </p:grpSpPr>
        <p:sp>
          <p:nvSpPr>
            <p:cNvPr id="26" name="同心圆 2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7030A0"/>
                </a:solidFill>
                <a:latin typeface="微软雅黑" pitchFamily="34" charset="-122"/>
                <a:ea typeface="微软雅黑" pitchFamily="34" charset="-122"/>
              </a:endParaRPr>
            </a:p>
          </p:txBody>
        </p:sp>
        <p:sp>
          <p:nvSpPr>
            <p:cNvPr id="27" name="椭圆 2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7030A0"/>
                  </a:solidFill>
                  <a:latin typeface="微软雅黑" pitchFamily="34" charset="-122"/>
                  <a:ea typeface="微软雅黑" pitchFamily="34" charset="-122"/>
                </a:rPr>
                <a:t>2</a:t>
              </a:r>
              <a:endParaRPr lang="zh-CN" altLang="en-US" sz="2500" b="1" dirty="0">
                <a:solidFill>
                  <a:srgbClr val="7030A0"/>
                </a:solidFill>
                <a:latin typeface="微软雅黑" pitchFamily="34" charset="-122"/>
                <a:ea typeface="微软雅黑" pitchFamily="34" charset="-122"/>
              </a:endParaRPr>
            </a:p>
          </p:txBody>
        </p:sp>
      </p:grpSp>
      <p:grpSp>
        <p:nvGrpSpPr>
          <p:cNvPr id="4" name="组合 28"/>
          <p:cNvGrpSpPr/>
          <p:nvPr/>
        </p:nvGrpSpPr>
        <p:grpSpPr>
          <a:xfrm>
            <a:off x="5117048" y="2378452"/>
            <a:ext cx="623903" cy="623903"/>
            <a:chOff x="304800" y="673100"/>
            <a:chExt cx="4000500" cy="4000500"/>
          </a:xfrm>
          <a:effectLst>
            <a:outerShdw blurRad="317500" dist="1905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7030A0"/>
                </a:solidFill>
                <a:latin typeface="微软雅黑" pitchFamily="34" charset="-122"/>
                <a:ea typeface="微软雅黑" pitchFamily="34" charset="-122"/>
              </a:endParaRPr>
            </a:p>
          </p:txBody>
        </p:sp>
        <p:sp>
          <p:nvSpPr>
            <p:cNvPr id="32" name="椭圆 3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7030A0"/>
                  </a:solidFill>
                  <a:latin typeface="微软雅黑" pitchFamily="34" charset="-122"/>
                  <a:ea typeface="微软雅黑" pitchFamily="34" charset="-122"/>
                </a:rPr>
                <a:t>4</a:t>
              </a:r>
              <a:endParaRPr lang="zh-CN" altLang="en-US" sz="2500" b="1" dirty="0">
                <a:solidFill>
                  <a:srgbClr val="7030A0"/>
                </a:solidFill>
                <a:latin typeface="微软雅黑" pitchFamily="34" charset="-122"/>
                <a:ea typeface="微软雅黑" pitchFamily="34" charset="-122"/>
              </a:endParaRPr>
            </a:p>
          </p:txBody>
        </p:sp>
      </p:grpSp>
      <p:grpSp>
        <p:nvGrpSpPr>
          <p:cNvPr id="5" name="组合 32"/>
          <p:cNvGrpSpPr/>
          <p:nvPr/>
        </p:nvGrpSpPr>
        <p:grpSpPr>
          <a:xfrm>
            <a:off x="4572000" y="3469900"/>
            <a:ext cx="623903" cy="623903"/>
            <a:chOff x="304800" y="673100"/>
            <a:chExt cx="4000500" cy="4000500"/>
          </a:xfrm>
          <a:effectLst>
            <a:outerShdw blurRad="317500" dist="1905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7030A0"/>
                </a:solidFill>
                <a:latin typeface="微软雅黑" pitchFamily="34" charset="-122"/>
                <a:ea typeface="微软雅黑" pitchFamily="34" charset="-122"/>
              </a:endParaRPr>
            </a:p>
          </p:txBody>
        </p:sp>
        <p:sp>
          <p:nvSpPr>
            <p:cNvPr id="42" name="椭圆 4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7030A0"/>
                  </a:solidFill>
                  <a:latin typeface="微软雅黑" pitchFamily="34" charset="-122"/>
                  <a:ea typeface="微软雅黑" pitchFamily="34" charset="-122"/>
                </a:rPr>
                <a:t>6</a:t>
              </a:r>
              <a:endParaRPr lang="zh-CN" altLang="en-US" sz="2500" b="1" dirty="0">
                <a:solidFill>
                  <a:srgbClr val="7030A0"/>
                </a:solidFill>
                <a:latin typeface="微软雅黑" pitchFamily="34" charset="-122"/>
                <a:ea typeface="微软雅黑" pitchFamily="34" charset="-122"/>
              </a:endParaRPr>
            </a:p>
          </p:txBody>
        </p:sp>
      </p:grpSp>
      <p:sp>
        <p:nvSpPr>
          <p:cNvPr id="43" name="TextBox 42"/>
          <p:cNvSpPr txBox="1"/>
          <p:nvPr/>
        </p:nvSpPr>
        <p:spPr>
          <a:xfrm>
            <a:off x="857224" y="2071684"/>
            <a:ext cx="932116" cy="1107996"/>
          </a:xfrm>
          <a:prstGeom prst="rect">
            <a:avLst/>
          </a:prstGeom>
          <a:noFill/>
        </p:spPr>
        <p:txBody>
          <a:bodyPr wrap="square" lIns="0" tIns="0" rIns="0" bIns="0" rtlCol="0">
            <a:spAutoFit/>
          </a:bodyPr>
          <a:lstStyle/>
          <a:p>
            <a:r>
              <a:rPr lang="en-US" sz="2400" b="1" dirty="0" smtClean="0">
                <a:solidFill>
                  <a:schemeClr val="bg1"/>
                </a:solidFill>
                <a:latin typeface="+mn-ea"/>
                <a:ea typeface="+mn-ea"/>
              </a:rPr>
              <a:t>PISA</a:t>
            </a:r>
            <a:r>
              <a:rPr lang="zh-CN" altLang="en-US" sz="2400" b="1" dirty="0" smtClean="0">
                <a:solidFill>
                  <a:schemeClr val="bg1"/>
                </a:solidFill>
                <a:latin typeface="+mn-ea"/>
                <a:ea typeface="+mn-ea"/>
              </a:rPr>
              <a:t>数学素养测试</a:t>
            </a:r>
            <a:endParaRPr lang="zh-CN" altLang="en-US" sz="2400" dirty="0">
              <a:solidFill>
                <a:schemeClr val="bg1"/>
              </a:solidFill>
              <a:latin typeface="+mn-ea"/>
              <a:ea typeface="+mn-ea"/>
            </a:endParaRPr>
          </a:p>
        </p:txBody>
      </p:sp>
      <p:sp>
        <p:nvSpPr>
          <p:cNvPr id="44" name="TextBox 43"/>
          <p:cNvSpPr txBox="1"/>
          <p:nvPr/>
        </p:nvSpPr>
        <p:spPr>
          <a:xfrm>
            <a:off x="5214942" y="785800"/>
            <a:ext cx="3500462" cy="1231106"/>
          </a:xfrm>
          <a:prstGeom prst="rect">
            <a:avLst/>
          </a:prstGeom>
          <a:noFill/>
        </p:spPr>
        <p:txBody>
          <a:bodyPr wrap="square" lIns="0" tIns="0" rIns="0" bIns="0" rtlCol="0">
            <a:spAutoFit/>
          </a:bodyPr>
          <a:lstStyle/>
          <a:p>
            <a:r>
              <a:rPr lang="zh-CN" altLang="en-US" sz="2000" b="1" dirty="0" smtClean="0">
                <a:latin typeface="楷体" pitchFamily="49" charset="-122"/>
                <a:ea typeface="楷体" pitchFamily="49" charset="-122"/>
              </a:rPr>
              <a:t>   使用基本的问题解决过程</a:t>
            </a:r>
            <a:r>
              <a:rPr lang="en-US" altLang="en-US" sz="2000" b="1" dirty="0" smtClean="0">
                <a:latin typeface="楷体" pitchFamily="49" charset="-122"/>
                <a:ea typeface="楷体" pitchFamily="49" charset="-122"/>
              </a:rPr>
              <a:t>(</a:t>
            </a:r>
            <a:r>
              <a:rPr lang="zh-CN" altLang="en-US" sz="2000" b="1" dirty="0" smtClean="0">
                <a:latin typeface="楷体" pitchFamily="49" charset="-122"/>
                <a:ea typeface="楷体" pitchFamily="49" charset="-122"/>
              </a:rPr>
              <a:t>提出简单的策略，寻找关系，理解和处理限定条件，采用试误法，简单推理</a:t>
            </a:r>
            <a:r>
              <a:rPr lang="en-US" altLang="en-US" sz="2000" b="1" dirty="0" smtClean="0">
                <a:latin typeface="楷体" pitchFamily="49" charset="-122"/>
                <a:ea typeface="楷体" pitchFamily="49" charset="-122"/>
              </a:rPr>
              <a:t>)</a:t>
            </a:r>
            <a:r>
              <a:rPr lang="zh-CN" altLang="en-US" sz="2000" b="1" dirty="0" smtClean="0">
                <a:latin typeface="楷体" pitchFamily="49" charset="-122"/>
                <a:ea typeface="楷体" pitchFamily="49" charset="-122"/>
              </a:rPr>
              <a:t> </a:t>
            </a:r>
          </a:p>
        </p:txBody>
      </p:sp>
      <p:sp>
        <p:nvSpPr>
          <p:cNvPr id="45" name="TextBox 44"/>
          <p:cNvSpPr txBox="1"/>
          <p:nvPr/>
        </p:nvSpPr>
        <p:spPr>
          <a:xfrm>
            <a:off x="5796136" y="2427734"/>
            <a:ext cx="2664298" cy="769441"/>
          </a:xfrm>
          <a:prstGeom prst="rect">
            <a:avLst/>
          </a:prstGeom>
          <a:noFill/>
        </p:spPr>
        <p:txBody>
          <a:bodyPr wrap="square" lIns="0" tIns="0" rIns="0" bIns="0" rtlCol="0">
            <a:spAutoFit/>
          </a:bodyPr>
          <a:lstStyle/>
          <a:p>
            <a:pPr algn="just">
              <a:lnSpc>
                <a:spcPts val="2000"/>
              </a:lnSpc>
            </a:pPr>
            <a:r>
              <a:rPr lang="zh-CN" altLang="en-US" sz="2000" b="1" dirty="0" smtClean="0">
                <a:latin typeface="楷体" pitchFamily="49" charset="-122"/>
                <a:ea typeface="楷体" pitchFamily="49" charset="-122"/>
              </a:rPr>
              <a:t>    能解读同一情境的不同表征</a:t>
            </a:r>
            <a:r>
              <a:rPr lang="en-US" altLang="en-US" sz="2000" b="1" dirty="0" smtClean="0">
                <a:latin typeface="楷体" pitchFamily="49" charset="-122"/>
                <a:ea typeface="楷体" pitchFamily="49" charset="-122"/>
              </a:rPr>
              <a:t>;</a:t>
            </a:r>
            <a:r>
              <a:rPr lang="zh-CN" altLang="en-US" sz="2000" b="1" dirty="0" smtClean="0">
                <a:latin typeface="楷体" pitchFamily="49" charset="-122"/>
                <a:ea typeface="楷体" pitchFamily="49" charset="-122"/>
              </a:rPr>
              <a:t>分析和应用数量关系</a:t>
            </a:r>
            <a:endParaRPr lang="en-US" altLang="zh-CN" sz="2000" b="1" dirty="0" smtClean="0">
              <a:latin typeface="楷体" pitchFamily="49" charset="-122"/>
              <a:ea typeface="楷体" pitchFamily="49" charset="-122"/>
            </a:endParaRPr>
          </a:p>
        </p:txBody>
      </p:sp>
      <p:sp>
        <p:nvSpPr>
          <p:cNvPr id="46" name="TextBox 45"/>
          <p:cNvSpPr txBox="1"/>
          <p:nvPr/>
        </p:nvSpPr>
        <p:spPr>
          <a:xfrm>
            <a:off x="5364088" y="3579862"/>
            <a:ext cx="3096346" cy="923330"/>
          </a:xfrm>
          <a:prstGeom prst="rect">
            <a:avLst/>
          </a:prstGeom>
          <a:noFill/>
        </p:spPr>
        <p:txBody>
          <a:bodyPr wrap="square" lIns="0" tIns="0" rIns="0" bIns="0" rtlCol="0">
            <a:spAutoFit/>
          </a:bodyPr>
          <a:lstStyle/>
          <a:p>
            <a:r>
              <a:rPr lang="zh-CN" altLang="en-US" sz="2000" b="1" dirty="0" smtClean="0">
                <a:latin typeface="楷体" pitchFamily="49" charset="-122"/>
                <a:ea typeface="楷体" pitchFamily="49" charset="-122"/>
              </a:rPr>
              <a:t>    能够解释和理解数字关系的形式化数学表达式，包括数学情境中的数学关系 </a:t>
            </a:r>
          </a:p>
        </p:txBody>
      </p:sp>
      <p:sp>
        <p:nvSpPr>
          <p:cNvPr id="47" name="TextBox 46"/>
          <p:cNvSpPr txBox="1"/>
          <p:nvPr/>
        </p:nvSpPr>
        <p:spPr>
          <a:xfrm>
            <a:off x="3059832" y="1995686"/>
            <a:ext cx="1752111" cy="1538883"/>
          </a:xfrm>
          <a:prstGeom prst="rect">
            <a:avLst/>
          </a:prstGeom>
          <a:noFill/>
        </p:spPr>
        <p:txBody>
          <a:bodyPr wrap="square" lIns="0" tIns="0" rIns="0" bIns="0" rtlCol="0">
            <a:spAutoFit/>
          </a:bodyPr>
          <a:lstStyle/>
          <a:p>
            <a:pPr algn="just"/>
            <a:r>
              <a:rPr lang="zh-CN" altLang="en-US" dirty="0" smtClean="0"/>
              <a:t>     </a:t>
            </a:r>
            <a:r>
              <a:rPr lang="zh-CN" altLang="en-US" sz="2000" b="1" dirty="0" smtClean="0">
                <a:solidFill>
                  <a:srgbClr val="C00000"/>
                </a:solidFill>
                <a:latin typeface="华文楷体" pitchFamily="2" charset="-122"/>
                <a:ea typeface="华文楷体" pitchFamily="2" charset="-122"/>
              </a:rPr>
              <a:t>提升学生对不同表征形式的理解和转化为数学表征方式的能力</a:t>
            </a:r>
            <a:endParaRPr lang="en-US" altLang="zh-CN" b="1" dirty="0">
              <a:solidFill>
                <a:srgbClr val="C00000"/>
              </a:solidFill>
              <a:latin typeface="华文楷体" pitchFamily="2" charset="-122"/>
              <a:ea typeface="华文楷体" pitchFamily="2" charset="-122"/>
            </a:endParaRPr>
          </a:p>
        </p:txBody>
      </p:sp>
      <p:sp>
        <p:nvSpPr>
          <p:cNvPr id="48" name="Half Frame 12"/>
          <p:cNvSpPr/>
          <p:nvPr/>
        </p:nvSpPr>
        <p:spPr>
          <a:xfrm rot="8097294">
            <a:off x="2068669" y="2497519"/>
            <a:ext cx="360168" cy="395798"/>
          </a:xfrm>
          <a:prstGeom prst="halfFrame">
            <a:avLst/>
          </a:prstGeom>
          <a:solidFill>
            <a:srgbClr val="7030A0"/>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2" presetClass="entr" presetSubtype="8" accel="4200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0-#ppt_w/2"/>
                                          </p:val>
                                        </p:tav>
                                        <p:tav tm="100000">
                                          <p:val>
                                            <p:strVal val="#ppt_x"/>
                                          </p:val>
                                        </p:tav>
                                      </p:tavLst>
                                    </p:anim>
                                    <p:anim calcmode="lin" valueType="num">
                                      <p:cBhvr additive="base">
                                        <p:cTn id="16" dur="1000" fill="hold"/>
                                        <p:tgtEl>
                                          <p:spTgt spid="21"/>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wipe(left)">
                                      <p:cBhvr>
                                        <p:cTn id="20" dur="500"/>
                                        <p:tgtEl>
                                          <p:spTgt spid="48"/>
                                        </p:tgtEl>
                                      </p:cBhvr>
                                    </p:animEffect>
                                  </p:childTnLst>
                                </p:cTn>
                              </p:par>
                            </p:childTnLst>
                          </p:cTn>
                        </p:par>
                        <p:par>
                          <p:cTn id="21" fill="hold">
                            <p:stCondLst>
                              <p:cond delay="2500"/>
                            </p:stCondLst>
                            <p:childTnLst>
                              <p:par>
                                <p:cTn id="22" presetID="53" presetClass="entr" presetSubtype="16" fill="hold" grpId="0" nodeType="after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ppt_w</p:attrName>
                                        </p:attrNameLst>
                                      </p:cBhvr>
                                      <p:tavLst>
                                        <p:tav tm="0">
                                          <p:val>
                                            <p:fltVal val="0"/>
                                          </p:val>
                                        </p:tav>
                                        <p:tav tm="100000">
                                          <p:val>
                                            <p:strVal val="#ppt_w"/>
                                          </p:val>
                                        </p:tav>
                                      </p:tavLst>
                                    </p:anim>
                                    <p:anim calcmode="lin" valueType="num">
                                      <p:cBhvr>
                                        <p:cTn id="25" dur="500" fill="hold"/>
                                        <p:tgtEl>
                                          <p:spTgt spid="43"/>
                                        </p:tgtEl>
                                        <p:attrNameLst>
                                          <p:attrName>ppt_h</p:attrName>
                                        </p:attrNameLst>
                                      </p:cBhvr>
                                      <p:tavLst>
                                        <p:tav tm="0">
                                          <p:val>
                                            <p:fltVal val="0"/>
                                          </p:val>
                                        </p:tav>
                                        <p:tav tm="100000">
                                          <p:val>
                                            <p:strVal val="#ppt_h"/>
                                          </p:val>
                                        </p:tav>
                                      </p:tavLst>
                                    </p:anim>
                                    <p:animEffect transition="in" filter="fade">
                                      <p:cBhvr>
                                        <p:cTn id="26" dur="500"/>
                                        <p:tgtEl>
                                          <p:spTgt spid="43"/>
                                        </p:tgtEl>
                                      </p:cBhvr>
                                    </p:animEffect>
                                  </p:childTnLst>
                                </p:cTn>
                              </p:par>
                            </p:childTnLst>
                          </p:cTn>
                        </p:par>
                        <p:par>
                          <p:cTn id="27" fill="hold">
                            <p:stCondLst>
                              <p:cond delay="3000"/>
                            </p:stCondLst>
                            <p:childTnLst>
                              <p:par>
                                <p:cTn id="28" presetID="2" presetClass="entr" presetSubtype="4" accel="4200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1000" fill="hold"/>
                                        <p:tgtEl>
                                          <p:spTgt spid="2"/>
                                        </p:tgtEl>
                                        <p:attrNameLst>
                                          <p:attrName>ppt_x</p:attrName>
                                        </p:attrNameLst>
                                      </p:cBhvr>
                                      <p:tavLst>
                                        <p:tav tm="0">
                                          <p:val>
                                            <p:strVal val="#ppt_x"/>
                                          </p:val>
                                        </p:tav>
                                        <p:tav tm="100000">
                                          <p:val>
                                            <p:strVal val="#ppt_x"/>
                                          </p:val>
                                        </p:tav>
                                      </p:tavLst>
                                    </p:anim>
                                    <p:anim calcmode="lin" valueType="num">
                                      <p:cBhvr additive="base">
                                        <p:cTn id="31" dur="1000" fill="hold"/>
                                        <p:tgtEl>
                                          <p:spTgt spid="2"/>
                                        </p:tgtEl>
                                        <p:attrNameLst>
                                          <p:attrName>ppt_y</p:attrName>
                                        </p:attrNameLst>
                                      </p:cBhvr>
                                      <p:tavLst>
                                        <p:tav tm="0">
                                          <p:val>
                                            <p:strVal val="1+#ppt_h/2"/>
                                          </p:val>
                                        </p:tav>
                                        <p:tav tm="100000">
                                          <p:val>
                                            <p:strVal val="#ppt_y"/>
                                          </p:val>
                                        </p:tav>
                                      </p:tavLst>
                                    </p:anim>
                                  </p:childTnLst>
                                </p:cTn>
                              </p:par>
                            </p:childTnLst>
                          </p:cTn>
                        </p:par>
                        <p:par>
                          <p:cTn id="32" fill="hold">
                            <p:stCondLst>
                              <p:cond delay="4000"/>
                            </p:stCondLst>
                            <p:childTnLst>
                              <p:par>
                                <p:cTn id="33" presetID="2" presetClass="entr" presetSubtype="3" accel="5200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1600" fill="hold"/>
                                        <p:tgtEl>
                                          <p:spTgt spid="3"/>
                                        </p:tgtEl>
                                        <p:attrNameLst>
                                          <p:attrName>ppt_x</p:attrName>
                                        </p:attrNameLst>
                                      </p:cBhvr>
                                      <p:tavLst>
                                        <p:tav tm="0">
                                          <p:val>
                                            <p:strVal val="1+#ppt_w/2"/>
                                          </p:val>
                                        </p:tav>
                                        <p:tav tm="100000">
                                          <p:val>
                                            <p:strVal val="#ppt_x"/>
                                          </p:val>
                                        </p:tav>
                                      </p:tavLst>
                                    </p:anim>
                                    <p:anim calcmode="lin" valueType="num">
                                      <p:cBhvr additive="base">
                                        <p:cTn id="36" dur="1600" fill="hold"/>
                                        <p:tgtEl>
                                          <p:spTgt spid="3"/>
                                        </p:tgtEl>
                                        <p:attrNameLst>
                                          <p:attrName>ppt_y</p:attrName>
                                        </p:attrNameLst>
                                      </p:cBhvr>
                                      <p:tavLst>
                                        <p:tav tm="0">
                                          <p:val>
                                            <p:strVal val="0-#ppt_h/2"/>
                                          </p:val>
                                        </p:tav>
                                        <p:tav tm="100000">
                                          <p:val>
                                            <p:strVal val="#ppt_y"/>
                                          </p:val>
                                        </p:tav>
                                      </p:tavLst>
                                    </p:anim>
                                  </p:childTnLst>
                                </p:cTn>
                              </p:par>
                              <p:par>
                                <p:cTn id="37" presetID="2" presetClass="entr" presetSubtype="2" accel="5200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1600" fill="hold"/>
                                        <p:tgtEl>
                                          <p:spTgt spid="4"/>
                                        </p:tgtEl>
                                        <p:attrNameLst>
                                          <p:attrName>ppt_x</p:attrName>
                                        </p:attrNameLst>
                                      </p:cBhvr>
                                      <p:tavLst>
                                        <p:tav tm="0">
                                          <p:val>
                                            <p:strVal val="1+#ppt_w/2"/>
                                          </p:val>
                                        </p:tav>
                                        <p:tav tm="100000">
                                          <p:val>
                                            <p:strVal val="#ppt_x"/>
                                          </p:val>
                                        </p:tav>
                                      </p:tavLst>
                                    </p:anim>
                                    <p:anim calcmode="lin" valueType="num">
                                      <p:cBhvr additive="base">
                                        <p:cTn id="40" dur="1600" fill="hold"/>
                                        <p:tgtEl>
                                          <p:spTgt spid="4"/>
                                        </p:tgtEl>
                                        <p:attrNameLst>
                                          <p:attrName>ppt_y</p:attrName>
                                        </p:attrNameLst>
                                      </p:cBhvr>
                                      <p:tavLst>
                                        <p:tav tm="0">
                                          <p:val>
                                            <p:strVal val="#ppt_y"/>
                                          </p:val>
                                        </p:tav>
                                        <p:tav tm="100000">
                                          <p:val>
                                            <p:strVal val="#ppt_y"/>
                                          </p:val>
                                        </p:tav>
                                      </p:tavLst>
                                    </p:anim>
                                  </p:childTnLst>
                                </p:cTn>
                              </p:par>
                              <p:par>
                                <p:cTn id="41" presetID="2" presetClass="entr" presetSubtype="6" accel="5200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1600" fill="hold"/>
                                        <p:tgtEl>
                                          <p:spTgt spid="5"/>
                                        </p:tgtEl>
                                        <p:attrNameLst>
                                          <p:attrName>ppt_x</p:attrName>
                                        </p:attrNameLst>
                                      </p:cBhvr>
                                      <p:tavLst>
                                        <p:tav tm="0">
                                          <p:val>
                                            <p:strVal val="1+#ppt_w/2"/>
                                          </p:val>
                                        </p:tav>
                                        <p:tav tm="100000">
                                          <p:val>
                                            <p:strVal val="#ppt_x"/>
                                          </p:val>
                                        </p:tav>
                                      </p:tavLst>
                                    </p:anim>
                                    <p:anim calcmode="lin" valueType="num">
                                      <p:cBhvr additive="base">
                                        <p:cTn id="44" dur="16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5600"/>
                            </p:stCondLst>
                            <p:childTnLst>
                              <p:par>
                                <p:cTn id="46" presetID="22" presetClass="entr" presetSubtype="8" fill="hold" grpId="0" nodeType="after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left)">
                                      <p:cBhvr>
                                        <p:cTn id="48" dur="500"/>
                                        <p:tgtEl>
                                          <p:spTgt spid="44"/>
                                        </p:tgtEl>
                                      </p:cBhvr>
                                    </p:animEffect>
                                  </p:childTnLst>
                                </p:cTn>
                              </p:par>
                              <p:par>
                                <p:cTn id="49" presetID="22" presetClass="entr" presetSubtype="8" fill="hold" grpId="0" nodeType="withEffect">
                                  <p:stCondLst>
                                    <p:cond delay="200"/>
                                  </p:stCondLst>
                                  <p:childTnLst>
                                    <p:set>
                                      <p:cBhvr>
                                        <p:cTn id="50" dur="1" fill="hold">
                                          <p:stCondLst>
                                            <p:cond delay="0"/>
                                          </p:stCondLst>
                                        </p:cTn>
                                        <p:tgtEl>
                                          <p:spTgt spid="45"/>
                                        </p:tgtEl>
                                        <p:attrNameLst>
                                          <p:attrName>style.visibility</p:attrName>
                                        </p:attrNameLst>
                                      </p:cBhvr>
                                      <p:to>
                                        <p:strVal val="visible"/>
                                      </p:to>
                                    </p:set>
                                    <p:animEffect transition="in" filter="wipe(left)">
                                      <p:cBhvr>
                                        <p:cTn id="51" dur="500"/>
                                        <p:tgtEl>
                                          <p:spTgt spid="45"/>
                                        </p:tgtEl>
                                      </p:cBhvr>
                                    </p:animEffect>
                                  </p:childTnLst>
                                </p:cTn>
                              </p:par>
                              <p:par>
                                <p:cTn id="52" presetID="22" presetClass="entr" presetSubtype="8" fill="hold" grpId="0" nodeType="withEffect">
                                  <p:stCondLst>
                                    <p:cond delay="400"/>
                                  </p:stCondLst>
                                  <p:childTnLst>
                                    <p:set>
                                      <p:cBhvr>
                                        <p:cTn id="53" dur="1" fill="hold">
                                          <p:stCondLst>
                                            <p:cond delay="0"/>
                                          </p:stCondLst>
                                        </p:cTn>
                                        <p:tgtEl>
                                          <p:spTgt spid="46"/>
                                        </p:tgtEl>
                                        <p:attrNameLst>
                                          <p:attrName>style.visibility</p:attrName>
                                        </p:attrNameLst>
                                      </p:cBhvr>
                                      <p:to>
                                        <p:strVal val="visible"/>
                                      </p:to>
                                    </p:set>
                                    <p:animEffect transition="in" filter="wipe(left)">
                                      <p:cBhvr>
                                        <p:cTn id="54" dur="500"/>
                                        <p:tgtEl>
                                          <p:spTgt spid="46"/>
                                        </p:tgtEl>
                                      </p:cBhvr>
                                    </p:animEffect>
                                  </p:childTnLst>
                                </p:cTn>
                              </p:par>
                            </p:childTnLst>
                          </p:cTn>
                        </p:par>
                        <p:par>
                          <p:cTn id="55" fill="hold">
                            <p:stCondLst>
                              <p:cond delay="6500"/>
                            </p:stCondLst>
                            <p:childTnLst>
                              <p:par>
                                <p:cTn id="56" presetID="22" presetClass="entr" presetSubtype="1" fill="hold" grpId="0" nodeType="after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up)">
                                      <p:cBhvr>
                                        <p:cTn id="5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P spid="21" grpId="0" animBg="1"/>
      <p:bldP spid="43" grpId="0"/>
      <p:bldP spid="44" grpId="0"/>
      <p:bldP spid="45" grpId="0"/>
      <p:bldP spid="46" grpId="0"/>
      <p:bldP spid="4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
        <p:nvSpPr>
          <p:cNvPr id="37" name="标题 2"/>
          <p:cNvSpPr txBox="1">
            <a:spLocks/>
          </p:cNvSpPr>
          <p:nvPr/>
        </p:nvSpPr>
        <p:spPr>
          <a:xfrm>
            <a:off x="1187624" y="267494"/>
            <a:ext cx="7203514" cy="346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square" lIns="68582" tIns="34292" rIns="68582" bIns="34292">
            <a:spAutoFit/>
          </a:bodyPr>
          <a:lstStyle/>
          <a:p>
            <a:pPr marL="0" lvl="1"/>
            <a:r>
              <a:rPr lang="zh-CN" altLang="en-US" b="1" dirty="0" smtClean="0">
                <a:latin typeface="宋体" pitchFamily="2" charset="-122"/>
                <a:ea typeface="宋体" pitchFamily="2" charset="-122"/>
              </a:rPr>
              <a:t>“数量关系”与“数学能力”的研究</a:t>
            </a:r>
          </a:p>
        </p:txBody>
      </p:sp>
      <p:sp>
        <p:nvSpPr>
          <p:cNvPr id="21" name="椭圆 20"/>
          <p:cNvSpPr/>
          <p:nvPr/>
        </p:nvSpPr>
        <p:spPr>
          <a:xfrm>
            <a:off x="611560" y="1978679"/>
            <a:ext cx="1423450" cy="1423450"/>
          </a:xfrm>
          <a:prstGeom prst="ellipse">
            <a:avLst/>
          </a:prstGeom>
          <a:solidFill>
            <a:srgbClr val="7030A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 name="组合 21"/>
          <p:cNvGrpSpPr/>
          <p:nvPr/>
        </p:nvGrpSpPr>
        <p:grpSpPr>
          <a:xfrm>
            <a:off x="2644765" y="1309568"/>
            <a:ext cx="2846358" cy="2846358"/>
            <a:chOff x="304800" y="673100"/>
            <a:chExt cx="4000500" cy="4000500"/>
          </a:xfrm>
          <a:effectLst>
            <a:outerShdw blurRad="444500" dist="254000" dir="810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椭圆 2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4"/>
          <p:cNvGrpSpPr/>
          <p:nvPr/>
        </p:nvGrpSpPr>
        <p:grpSpPr>
          <a:xfrm>
            <a:off x="4143372" y="1071552"/>
            <a:ext cx="623903" cy="623903"/>
            <a:chOff x="304800" y="673100"/>
            <a:chExt cx="4000500" cy="4000500"/>
          </a:xfrm>
          <a:effectLst>
            <a:outerShdw blurRad="317500" dist="190500" dir="8100000" algn="tr" rotWithShape="0">
              <a:prstClr val="black">
                <a:alpha val="50000"/>
              </a:prstClr>
            </a:outerShdw>
          </a:effectLst>
        </p:grpSpPr>
        <p:sp>
          <p:nvSpPr>
            <p:cNvPr id="26" name="同心圆 2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7030A0"/>
                </a:solidFill>
                <a:latin typeface="微软雅黑" pitchFamily="34" charset="-122"/>
                <a:ea typeface="微软雅黑" pitchFamily="34" charset="-122"/>
              </a:endParaRPr>
            </a:p>
          </p:txBody>
        </p:sp>
        <p:sp>
          <p:nvSpPr>
            <p:cNvPr id="27" name="椭圆 2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7030A0"/>
                  </a:solidFill>
                  <a:latin typeface="微软雅黑" pitchFamily="34" charset="-122"/>
                  <a:ea typeface="微软雅黑" pitchFamily="34" charset="-122"/>
                </a:rPr>
                <a:t>1</a:t>
              </a:r>
              <a:endParaRPr lang="zh-CN" altLang="en-US" sz="2500" b="1" dirty="0">
                <a:solidFill>
                  <a:srgbClr val="7030A0"/>
                </a:solidFill>
                <a:latin typeface="微软雅黑" pitchFamily="34" charset="-122"/>
                <a:ea typeface="微软雅黑" pitchFamily="34" charset="-122"/>
              </a:endParaRPr>
            </a:p>
          </p:txBody>
        </p:sp>
      </p:grpSp>
      <p:grpSp>
        <p:nvGrpSpPr>
          <p:cNvPr id="4" name="组合 28"/>
          <p:cNvGrpSpPr/>
          <p:nvPr/>
        </p:nvGrpSpPr>
        <p:grpSpPr>
          <a:xfrm>
            <a:off x="5000628" y="2857502"/>
            <a:ext cx="623903" cy="623903"/>
            <a:chOff x="304800" y="673100"/>
            <a:chExt cx="4000500" cy="4000500"/>
          </a:xfrm>
          <a:effectLst>
            <a:outerShdw blurRad="317500" dist="1905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7030A0"/>
                </a:solidFill>
                <a:latin typeface="微软雅黑" pitchFamily="34" charset="-122"/>
                <a:ea typeface="微软雅黑" pitchFamily="34" charset="-122"/>
              </a:endParaRPr>
            </a:p>
          </p:txBody>
        </p:sp>
        <p:sp>
          <p:nvSpPr>
            <p:cNvPr id="32" name="椭圆 3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7030A0"/>
                  </a:solidFill>
                  <a:latin typeface="微软雅黑" pitchFamily="34" charset="-122"/>
                  <a:ea typeface="微软雅黑" pitchFamily="34" charset="-122"/>
                </a:rPr>
                <a:t>3</a:t>
              </a:r>
              <a:endParaRPr lang="zh-CN" altLang="en-US" sz="2500" b="1" dirty="0">
                <a:solidFill>
                  <a:srgbClr val="7030A0"/>
                </a:solidFill>
                <a:latin typeface="微软雅黑" pitchFamily="34" charset="-122"/>
                <a:ea typeface="微软雅黑" pitchFamily="34" charset="-122"/>
              </a:endParaRPr>
            </a:p>
          </p:txBody>
        </p:sp>
      </p:grpSp>
      <p:grpSp>
        <p:nvGrpSpPr>
          <p:cNvPr id="5" name="组合 32"/>
          <p:cNvGrpSpPr/>
          <p:nvPr/>
        </p:nvGrpSpPr>
        <p:grpSpPr>
          <a:xfrm>
            <a:off x="4286248" y="3643320"/>
            <a:ext cx="623903" cy="623903"/>
            <a:chOff x="304800" y="673100"/>
            <a:chExt cx="4000500" cy="4000500"/>
          </a:xfrm>
          <a:effectLst>
            <a:outerShdw blurRad="317500" dist="1905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7030A0"/>
                </a:solidFill>
                <a:latin typeface="微软雅黑" pitchFamily="34" charset="-122"/>
                <a:ea typeface="微软雅黑" pitchFamily="34" charset="-122"/>
              </a:endParaRPr>
            </a:p>
          </p:txBody>
        </p:sp>
        <p:sp>
          <p:nvSpPr>
            <p:cNvPr id="42" name="椭圆 4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7030A0"/>
                  </a:solidFill>
                  <a:latin typeface="微软雅黑" pitchFamily="34" charset="-122"/>
                  <a:ea typeface="微软雅黑" pitchFamily="34" charset="-122"/>
                </a:rPr>
                <a:t>4</a:t>
              </a:r>
              <a:endParaRPr lang="zh-CN" altLang="en-US" sz="2500" b="1" dirty="0">
                <a:solidFill>
                  <a:srgbClr val="7030A0"/>
                </a:solidFill>
                <a:latin typeface="微软雅黑" pitchFamily="34" charset="-122"/>
                <a:ea typeface="微软雅黑" pitchFamily="34" charset="-122"/>
              </a:endParaRPr>
            </a:p>
          </p:txBody>
        </p:sp>
      </p:grpSp>
      <p:sp>
        <p:nvSpPr>
          <p:cNvPr id="43" name="TextBox 42"/>
          <p:cNvSpPr txBox="1"/>
          <p:nvPr/>
        </p:nvSpPr>
        <p:spPr>
          <a:xfrm>
            <a:off x="785786" y="2143122"/>
            <a:ext cx="1071570" cy="923330"/>
          </a:xfrm>
          <a:prstGeom prst="rect">
            <a:avLst/>
          </a:prstGeom>
          <a:noFill/>
        </p:spPr>
        <p:txBody>
          <a:bodyPr wrap="square" lIns="0" tIns="0" rIns="0" bIns="0" rtlCol="0">
            <a:spAutoFit/>
          </a:bodyPr>
          <a:lstStyle/>
          <a:p>
            <a:r>
              <a:rPr lang="zh-CN" altLang="en-US" sz="2000" b="1" dirty="0" smtClean="0">
                <a:solidFill>
                  <a:schemeClr val="bg1"/>
                </a:solidFill>
                <a:latin typeface="+mn-ea"/>
                <a:ea typeface="+mn-ea"/>
              </a:rPr>
              <a:t>解决问题能力学习质量评价</a:t>
            </a:r>
            <a:endParaRPr lang="zh-CN" altLang="en-US" sz="2000" dirty="0">
              <a:solidFill>
                <a:schemeClr val="bg1"/>
              </a:solidFill>
              <a:latin typeface="+mn-ea"/>
              <a:ea typeface="+mn-ea"/>
            </a:endParaRPr>
          </a:p>
        </p:txBody>
      </p:sp>
      <p:sp>
        <p:nvSpPr>
          <p:cNvPr id="47" name="TextBox 46"/>
          <p:cNvSpPr txBox="1"/>
          <p:nvPr/>
        </p:nvSpPr>
        <p:spPr>
          <a:xfrm>
            <a:off x="3214678" y="2214560"/>
            <a:ext cx="1752111" cy="861774"/>
          </a:xfrm>
          <a:prstGeom prst="rect">
            <a:avLst/>
          </a:prstGeom>
          <a:noFill/>
        </p:spPr>
        <p:txBody>
          <a:bodyPr wrap="square" lIns="0" tIns="0" rIns="0" bIns="0" rtlCol="0">
            <a:spAutoFit/>
          </a:bodyPr>
          <a:lstStyle/>
          <a:p>
            <a:r>
              <a:rPr lang="zh-CN" altLang="en-US" sz="2800" b="1" dirty="0" smtClean="0">
                <a:solidFill>
                  <a:srgbClr val="C00000"/>
                </a:solidFill>
                <a:latin typeface="宋体" pitchFamily="2" charset="-122"/>
                <a:ea typeface="宋体" pitchFamily="2" charset="-122"/>
              </a:rPr>
              <a:t>数学解决问题能力 </a:t>
            </a:r>
            <a:endParaRPr lang="en-US" altLang="zh-CN" sz="2400" b="1" dirty="0">
              <a:solidFill>
                <a:srgbClr val="C00000"/>
              </a:solidFill>
              <a:latin typeface="宋体" pitchFamily="2" charset="-122"/>
              <a:ea typeface="宋体" pitchFamily="2" charset="-122"/>
            </a:endParaRPr>
          </a:p>
        </p:txBody>
      </p:sp>
      <p:sp>
        <p:nvSpPr>
          <p:cNvPr id="48" name="Half Frame 12"/>
          <p:cNvSpPr/>
          <p:nvPr/>
        </p:nvSpPr>
        <p:spPr>
          <a:xfrm rot="8097294">
            <a:off x="2068669" y="2497519"/>
            <a:ext cx="360168" cy="395798"/>
          </a:xfrm>
          <a:prstGeom prst="halfFrame">
            <a:avLst/>
          </a:prstGeom>
          <a:solidFill>
            <a:srgbClr val="7030A0"/>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5" name="矩形 24"/>
          <p:cNvSpPr/>
          <p:nvPr/>
        </p:nvSpPr>
        <p:spPr>
          <a:xfrm>
            <a:off x="428596" y="928676"/>
            <a:ext cx="2357454" cy="369332"/>
          </a:xfrm>
          <a:prstGeom prst="rect">
            <a:avLst/>
          </a:prstGeom>
        </p:spPr>
        <p:txBody>
          <a:bodyPr wrap="square">
            <a:spAutoFit/>
          </a:bodyPr>
          <a:lstStyle/>
          <a:p>
            <a:r>
              <a:rPr lang="zh-CN" altLang="en-US" b="1" dirty="0" smtClean="0">
                <a:solidFill>
                  <a:srgbClr val="002060"/>
                </a:solidFill>
              </a:rPr>
              <a:t>北京教育科学研究院</a:t>
            </a:r>
            <a:endParaRPr lang="zh-CN" altLang="en-US" b="1" dirty="0">
              <a:solidFill>
                <a:srgbClr val="002060"/>
              </a:solidFill>
            </a:endParaRPr>
          </a:p>
        </p:txBody>
      </p:sp>
      <p:sp>
        <p:nvSpPr>
          <p:cNvPr id="28" name="椭圆 27"/>
          <p:cNvSpPr/>
          <p:nvPr/>
        </p:nvSpPr>
        <p:spPr>
          <a:xfrm>
            <a:off x="5000628" y="1785932"/>
            <a:ext cx="596669" cy="596669"/>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7030A0"/>
                </a:solidFill>
                <a:latin typeface="微软雅黑" pitchFamily="34" charset="-122"/>
                <a:ea typeface="微软雅黑" pitchFamily="34" charset="-122"/>
              </a:rPr>
              <a:t>2</a:t>
            </a:r>
            <a:endParaRPr lang="zh-CN" altLang="en-US" sz="2500" b="1" dirty="0">
              <a:solidFill>
                <a:srgbClr val="7030A0"/>
              </a:solidFill>
              <a:latin typeface="微软雅黑" pitchFamily="34" charset="-122"/>
              <a:ea typeface="微软雅黑" pitchFamily="34" charset="-122"/>
            </a:endParaRPr>
          </a:p>
        </p:txBody>
      </p:sp>
      <p:sp>
        <p:nvSpPr>
          <p:cNvPr id="29" name="矩形 28"/>
          <p:cNvSpPr/>
          <p:nvPr/>
        </p:nvSpPr>
        <p:spPr>
          <a:xfrm>
            <a:off x="4857752" y="714362"/>
            <a:ext cx="3286148" cy="707886"/>
          </a:xfrm>
          <a:prstGeom prst="rect">
            <a:avLst/>
          </a:prstGeom>
        </p:spPr>
        <p:txBody>
          <a:bodyPr wrap="square">
            <a:spAutoFit/>
          </a:bodyPr>
          <a:lstStyle/>
          <a:p>
            <a:r>
              <a:rPr lang="zh-CN" altLang="en-US" sz="2000" b="1" dirty="0" smtClean="0">
                <a:latin typeface="楷体" pitchFamily="49" charset="-122"/>
                <a:ea typeface="楷体" pitchFamily="49" charset="-122"/>
              </a:rPr>
              <a:t>获取信息</a:t>
            </a:r>
            <a:r>
              <a:rPr lang="en-US" sz="2000" b="1" dirty="0" smtClean="0">
                <a:latin typeface="楷体" pitchFamily="49" charset="-122"/>
                <a:ea typeface="楷体" pitchFamily="49" charset="-122"/>
              </a:rPr>
              <a:t>(</a:t>
            </a:r>
            <a:r>
              <a:rPr lang="zh-CN" altLang="en-US" sz="2000" b="1" dirty="0" smtClean="0">
                <a:latin typeface="楷体" pitchFamily="49" charset="-122"/>
                <a:ea typeface="楷体" pitchFamily="49" charset="-122"/>
              </a:rPr>
              <a:t>明了问题中的已知条件和待求的目标</a:t>
            </a:r>
            <a:r>
              <a:rPr lang="en-US" sz="2000" b="1" dirty="0" smtClean="0">
                <a:latin typeface="楷体" pitchFamily="49" charset="-122"/>
                <a:ea typeface="楷体" pitchFamily="49" charset="-122"/>
              </a:rPr>
              <a:t>)</a:t>
            </a:r>
            <a:endParaRPr lang="zh-CN" altLang="en-US" sz="2000" b="1" dirty="0">
              <a:latin typeface="楷体" pitchFamily="49" charset="-122"/>
              <a:ea typeface="楷体" pitchFamily="49" charset="-122"/>
            </a:endParaRPr>
          </a:p>
        </p:txBody>
      </p:sp>
      <p:sp>
        <p:nvSpPr>
          <p:cNvPr id="30" name="矩形 29"/>
          <p:cNvSpPr/>
          <p:nvPr/>
        </p:nvSpPr>
        <p:spPr>
          <a:xfrm>
            <a:off x="5643570" y="1714494"/>
            <a:ext cx="2857520" cy="707886"/>
          </a:xfrm>
          <a:prstGeom prst="rect">
            <a:avLst/>
          </a:prstGeom>
        </p:spPr>
        <p:txBody>
          <a:bodyPr wrap="square">
            <a:spAutoFit/>
          </a:bodyPr>
          <a:lstStyle/>
          <a:p>
            <a:r>
              <a:rPr lang="zh-CN" altLang="en-US" sz="2000" b="1" dirty="0" smtClean="0">
                <a:solidFill>
                  <a:schemeClr val="accent1"/>
                </a:solidFill>
                <a:latin typeface="楷体" pitchFamily="49" charset="-122"/>
                <a:ea typeface="楷体" pitchFamily="49" charset="-122"/>
              </a:rPr>
              <a:t>理解信息</a:t>
            </a:r>
            <a:r>
              <a:rPr lang="en-US" altLang="en-US" sz="2000" b="1" dirty="0" smtClean="0">
                <a:solidFill>
                  <a:schemeClr val="accent1"/>
                </a:solidFill>
                <a:latin typeface="楷体" pitchFamily="49" charset="-122"/>
                <a:ea typeface="楷体" pitchFamily="49" charset="-122"/>
              </a:rPr>
              <a:t>(</a:t>
            </a:r>
            <a:r>
              <a:rPr lang="zh-CN" altLang="en-US" sz="2000" b="1" dirty="0" smtClean="0">
                <a:solidFill>
                  <a:schemeClr val="accent1"/>
                </a:solidFill>
                <a:latin typeface="楷体" pitchFamily="49" charset="-122"/>
                <a:ea typeface="楷体" pitchFamily="49" charset="-122"/>
              </a:rPr>
              <a:t>把握问题中的数量关系</a:t>
            </a:r>
            <a:r>
              <a:rPr lang="en-US" altLang="en-US" sz="2000" b="1" dirty="0" smtClean="0">
                <a:solidFill>
                  <a:schemeClr val="accent1"/>
                </a:solidFill>
                <a:latin typeface="楷体" pitchFamily="49" charset="-122"/>
                <a:ea typeface="楷体" pitchFamily="49" charset="-122"/>
              </a:rPr>
              <a:t>)</a:t>
            </a:r>
            <a:endParaRPr lang="zh-CN" altLang="en-US" sz="2000" b="1" dirty="0" smtClean="0">
              <a:solidFill>
                <a:schemeClr val="accent1"/>
              </a:solidFill>
              <a:latin typeface="楷体" pitchFamily="49" charset="-122"/>
              <a:ea typeface="楷体" pitchFamily="49" charset="-122"/>
            </a:endParaRPr>
          </a:p>
        </p:txBody>
      </p:sp>
      <p:sp>
        <p:nvSpPr>
          <p:cNvPr id="33" name="矩形 32"/>
          <p:cNvSpPr/>
          <p:nvPr/>
        </p:nvSpPr>
        <p:spPr>
          <a:xfrm>
            <a:off x="5643570" y="2786064"/>
            <a:ext cx="2786082" cy="707886"/>
          </a:xfrm>
          <a:prstGeom prst="rect">
            <a:avLst/>
          </a:prstGeom>
        </p:spPr>
        <p:txBody>
          <a:bodyPr wrap="square">
            <a:spAutoFit/>
          </a:bodyPr>
          <a:lstStyle/>
          <a:p>
            <a:r>
              <a:rPr lang="zh-CN" altLang="en-US" sz="2000" b="1" dirty="0" smtClean="0">
                <a:latin typeface="楷体" pitchFamily="49" charset="-122"/>
                <a:ea typeface="楷体" pitchFamily="49" charset="-122"/>
              </a:rPr>
              <a:t>解题策略</a:t>
            </a:r>
            <a:r>
              <a:rPr lang="en-US" altLang="en-US" sz="2000" b="1" dirty="0" smtClean="0">
                <a:latin typeface="楷体" pitchFamily="49" charset="-122"/>
                <a:ea typeface="楷体" pitchFamily="49" charset="-122"/>
              </a:rPr>
              <a:t>(</a:t>
            </a:r>
            <a:r>
              <a:rPr lang="zh-CN" altLang="en-US" sz="2000" b="1" dirty="0" smtClean="0">
                <a:latin typeface="楷体" pitchFamily="49" charset="-122"/>
                <a:ea typeface="楷体" pitchFamily="49" charset="-122"/>
              </a:rPr>
              <a:t>探索出解决问题的有效方法</a:t>
            </a:r>
            <a:r>
              <a:rPr lang="en-US" altLang="en-US" sz="2000" b="1" dirty="0" smtClean="0">
                <a:latin typeface="楷体" pitchFamily="49" charset="-122"/>
                <a:ea typeface="楷体" pitchFamily="49" charset="-122"/>
              </a:rPr>
              <a:t>)</a:t>
            </a:r>
            <a:endParaRPr lang="zh-CN" altLang="en-US" sz="2000" b="1" dirty="0" smtClean="0">
              <a:latin typeface="楷体" pitchFamily="49" charset="-122"/>
              <a:ea typeface="楷体" pitchFamily="49" charset="-122"/>
            </a:endParaRPr>
          </a:p>
        </p:txBody>
      </p:sp>
      <p:sp>
        <p:nvSpPr>
          <p:cNvPr id="35" name="矩形 34"/>
          <p:cNvSpPr/>
          <p:nvPr/>
        </p:nvSpPr>
        <p:spPr>
          <a:xfrm>
            <a:off x="5072066" y="3857634"/>
            <a:ext cx="1733167" cy="400110"/>
          </a:xfrm>
          <a:prstGeom prst="rect">
            <a:avLst/>
          </a:prstGeom>
        </p:spPr>
        <p:txBody>
          <a:bodyPr wrap="none">
            <a:spAutoFit/>
          </a:bodyPr>
          <a:lstStyle/>
          <a:p>
            <a:r>
              <a:rPr lang="zh-CN" altLang="en-US" sz="2000" b="1" dirty="0" smtClean="0">
                <a:latin typeface="楷体" pitchFamily="49" charset="-122"/>
                <a:ea typeface="楷体" pitchFamily="49" charset="-122"/>
              </a:rPr>
              <a:t>表达解题过程</a:t>
            </a:r>
          </a:p>
        </p:txBody>
      </p:sp>
      <p:sp>
        <p:nvSpPr>
          <p:cNvPr id="36" name="矩形 35"/>
          <p:cNvSpPr/>
          <p:nvPr/>
        </p:nvSpPr>
        <p:spPr>
          <a:xfrm>
            <a:off x="857224" y="4429138"/>
            <a:ext cx="7572428" cy="707886"/>
          </a:xfrm>
          <a:prstGeom prst="rect">
            <a:avLst/>
          </a:prstGeom>
        </p:spPr>
        <p:txBody>
          <a:bodyPr wrap="square">
            <a:spAutoFit/>
          </a:bodyPr>
          <a:lstStyle/>
          <a:p>
            <a:r>
              <a:rPr lang="zh-CN" altLang="en-US" b="1" dirty="0" smtClean="0"/>
              <a:t>      </a:t>
            </a:r>
            <a:r>
              <a:rPr lang="zh-CN" altLang="en-US" sz="2000" b="1" dirty="0" smtClean="0">
                <a:solidFill>
                  <a:srgbClr val="FF0000"/>
                </a:solidFill>
                <a:latin typeface="楷体" pitchFamily="49" charset="-122"/>
                <a:ea typeface="楷体" pitchFamily="49" charset="-122"/>
              </a:rPr>
              <a:t>研究发现：用线段图和文字等式呈现题中较为复杂的数量关系，并运用转化思想加以解决</a:t>
            </a:r>
            <a:r>
              <a:rPr lang="en-US" sz="2000" b="1" dirty="0" smtClean="0">
                <a:solidFill>
                  <a:srgbClr val="FF0000"/>
                </a:solidFill>
                <a:latin typeface="楷体" pitchFamily="49" charset="-122"/>
                <a:ea typeface="楷体" pitchFamily="49" charset="-122"/>
              </a:rPr>
              <a:t>(</a:t>
            </a:r>
            <a:r>
              <a:rPr lang="zh-CN" altLang="en-US" sz="2000" b="1" dirty="0" smtClean="0">
                <a:solidFill>
                  <a:srgbClr val="FF0000"/>
                </a:solidFill>
                <a:latin typeface="楷体" pitchFamily="49" charset="-122"/>
                <a:ea typeface="楷体" pitchFamily="49" charset="-122"/>
              </a:rPr>
              <a:t>如借助线段图分析数量</a:t>
            </a:r>
            <a:r>
              <a:rPr lang="en-US" sz="2000" b="1" dirty="0" smtClean="0">
                <a:solidFill>
                  <a:srgbClr val="FF0000"/>
                </a:solidFill>
                <a:latin typeface="楷体" pitchFamily="49" charset="-122"/>
                <a:ea typeface="楷体" pitchFamily="49" charset="-122"/>
              </a:rPr>
              <a:t>)</a:t>
            </a:r>
            <a:r>
              <a:rPr lang="zh-CN" altLang="en-US" sz="2000" b="1" dirty="0" smtClean="0">
                <a:solidFill>
                  <a:srgbClr val="FF0000"/>
                </a:solidFill>
                <a:latin typeface="楷体" pitchFamily="49" charset="-122"/>
                <a:ea typeface="楷体" pitchFamily="49" charset="-122"/>
              </a:rPr>
              <a:t>，得分普遍高。</a:t>
            </a:r>
            <a:endParaRPr lang="zh-CN" altLang="en-US" sz="2000" dirty="0">
              <a:solidFill>
                <a:srgbClr val="FF0000"/>
              </a:solidFill>
              <a:latin typeface="楷体" pitchFamily="49" charset="-122"/>
              <a:ea typeface="楷体" pitchFamily="49" charset="-122"/>
            </a:endParaRPr>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accel="4200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1000" fill="hold"/>
                                        <p:tgtEl>
                                          <p:spTgt spid="21"/>
                                        </p:tgtEl>
                                        <p:attrNameLst>
                                          <p:attrName>ppt_x</p:attrName>
                                        </p:attrNameLst>
                                      </p:cBhvr>
                                      <p:tavLst>
                                        <p:tav tm="0">
                                          <p:val>
                                            <p:strVal val="0-#ppt_w/2"/>
                                          </p:val>
                                        </p:tav>
                                        <p:tav tm="100000">
                                          <p:val>
                                            <p:strVal val="#ppt_x"/>
                                          </p:val>
                                        </p:tav>
                                      </p:tavLst>
                                    </p:anim>
                                    <p:anim calcmode="lin" valueType="num">
                                      <p:cBhvr additive="base">
                                        <p:cTn id="17" dur="1000" fill="hold"/>
                                        <p:tgtEl>
                                          <p:spTgt spid="21"/>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ipe(left)">
                                      <p:cBhvr>
                                        <p:cTn id="21" dur="500"/>
                                        <p:tgtEl>
                                          <p:spTgt spid="48"/>
                                        </p:tgtEl>
                                      </p:cBhvr>
                                    </p:animEffect>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p:cTn id="25" dur="500" fill="hold"/>
                                        <p:tgtEl>
                                          <p:spTgt spid="43"/>
                                        </p:tgtEl>
                                        <p:attrNameLst>
                                          <p:attrName>ppt_w</p:attrName>
                                        </p:attrNameLst>
                                      </p:cBhvr>
                                      <p:tavLst>
                                        <p:tav tm="0">
                                          <p:val>
                                            <p:fltVal val="0"/>
                                          </p:val>
                                        </p:tav>
                                        <p:tav tm="100000">
                                          <p:val>
                                            <p:strVal val="#ppt_w"/>
                                          </p:val>
                                        </p:tav>
                                      </p:tavLst>
                                    </p:anim>
                                    <p:anim calcmode="lin" valueType="num">
                                      <p:cBhvr>
                                        <p:cTn id="26" dur="500" fill="hold"/>
                                        <p:tgtEl>
                                          <p:spTgt spid="43"/>
                                        </p:tgtEl>
                                        <p:attrNameLst>
                                          <p:attrName>ppt_h</p:attrName>
                                        </p:attrNameLst>
                                      </p:cBhvr>
                                      <p:tavLst>
                                        <p:tav tm="0">
                                          <p:val>
                                            <p:fltVal val="0"/>
                                          </p:val>
                                        </p:tav>
                                        <p:tav tm="100000">
                                          <p:val>
                                            <p:strVal val="#ppt_h"/>
                                          </p:val>
                                        </p:tav>
                                      </p:tavLst>
                                    </p:anim>
                                    <p:animEffect transition="in" filter="fade">
                                      <p:cBhvr>
                                        <p:cTn id="27" dur="500"/>
                                        <p:tgtEl>
                                          <p:spTgt spid="43"/>
                                        </p:tgtEl>
                                      </p:cBhvr>
                                    </p:animEffect>
                                  </p:childTnLst>
                                </p:cTn>
                              </p:par>
                            </p:childTnLst>
                          </p:cTn>
                        </p:par>
                        <p:par>
                          <p:cTn id="28" fill="hold">
                            <p:stCondLst>
                              <p:cond delay="3000"/>
                            </p:stCondLst>
                            <p:childTnLst>
                              <p:par>
                                <p:cTn id="29" presetID="2" presetClass="entr" presetSubtype="4" accel="4200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1000" fill="hold"/>
                                        <p:tgtEl>
                                          <p:spTgt spid="2"/>
                                        </p:tgtEl>
                                        <p:attrNameLst>
                                          <p:attrName>ppt_x</p:attrName>
                                        </p:attrNameLst>
                                      </p:cBhvr>
                                      <p:tavLst>
                                        <p:tav tm="0">
                                          <p:val>
                                            <p:strVal val="#ppt_x"/>
                                          </p:val>
                                        </p:tav>
                                        <p:tav tm="100000">
                                          <p:val>
                                            <p:strVal val="#ppt_x"/>
                                          </p:val>
                                        </p:tav>
                                      </p:tavLst>
                                    </p:anim>
                                    <p:anim calcmode="lin" valueType="num">
                                      <p:cBhvr additive="base">
                                        <p:cTn id="32" dur="1000" fill="hold"/>
                                        <p:tgtEl>
                                          <p:spTgt spid="2"/>
                                        </p:tgtEl>
                                        <p:attrNameLst>
                                          <p:attrName>ppt_y</p:attrName>
                                        </p:attrNameLst>
                                      </p:cBhvr>
                                      <p:tavLst>
                                        <p:tav tm="0">
                                          <p:val>
                                            <p:strVal val="1+#ppt_h/2"/>
                                          </p:val>
                                        </p:tav>
                                        <p:tav tm="100000">
                                          <p:val>
                                            <p:strVal val="#ppt_y"/>
                                          </p:val>
                                        </p:tav>
                                      </p:tavLst>
                                    </p:anim>
                                  </p:childTnLst>
                                </p:cTn>
                              </p:par>
                            </p:childTnLst>
                          </p:cTn>
                        </p:par>
                        <p:par>
                          <p:cTn id="33" fill="hold">
                            <p:stCondLst>
                              <p:cond delay="4000"/>
                            </p:stCondLst>
                            <p:childTnLst>
                              <p:par>
                                <p:cTn id="34" presetID="2" presetClass="entr" presetSubtype="3" accel="52000"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1600" fill="hold"/>
                                        <p:tgtEl>
                                          <p:spTgt spid="3"/>
                                        </p:tgtEl>
                                        <p:attrNameLst>
                                          <p:attrName>ppt_x</p:attrName>
                                        </p:attrNameLst>
                                      </p:cBhvr>
                                      <p:tavLst>
                                        <p:tav tm="0">
                                          <p:val>
                                            <p:strVal val="1+#ppt_w/2"/>
                                          </p:val>
                                        </p:tav>
                                        <p:tav tm="100000">
                                          <p:val>
                                            <p:strVal val="#ppt_x"/>
                                          </p:val>
                                        </p:tav>
                                      </p:tavLst>
                                    </p:anim>
                                    <p:anim calcmode="lin" valueType="num">
                                      <p:cBhvr additive="base">
                                        <p:cTn id="37" dur="1600" fill="hold"/>
                                        <p:tgtEl>
                                          <p:spTgt spid="3"/>
                                        </p:tgtEl>
                                        <p:attrNameLst>
                                          <p:attrName>ppt_y</p:attrName>
                                        </p:attrNameLst>
                                      </p:cBhvr>
                                      <p:tavLst>
                                        <p:tav tm="0">
                                          <p:val>
                                            <p:strVal val="0-#ppt_h/2"/>
                                          </p:val>
                                        </p:tav>
                                        <p:tav tm="100000">
                                          <p:val>
                                            <p:strVal val="#ppt_y"/>
                                          </p:val>
                                        </p:tav>
                                      </p:tavLst>
                                    </p:anim>
                                  </p:childTnLst>
                                </p:cTn>
                              </p:par>
                              <p:par>
                                <p:cTn id="38" presetID="2" presetClass="entr" presetSubtype="3"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1600" fill="hold"/>
                                        <p:tgtEl>
                                          <p:spTgt spid="28"/>
                                        </p:tgtEl>
                                        <p:attrNameLst>
                                          <p:attrName>ppt_x</p:attrName>
                                        </p:attrNameLst>
                                      </p:cBhvr>
                                      <p:tavLst>
                                        <p:tav tm="0">
                                          <p:val>
                                            <p:strVal val="1+#ppt_w/2"/>
                                          </p:val>
                                        </p:tav>
                                        <p:tav tm="100000">
                                          <p:val>
                                            <p:strVal val="#ppt_x"/>
                                          </p:val>
                                        </p:tav>
                                      </p:tavLst>
                                    </p:anim>
                                    <p:anim calcmode="lin" valueType="num">
                                      <p:cBhvr additive="base">
                                        <p:cTn id="41" dur="1600" fill="hold"/>
                                        <p:tgtEl>
                                          <p:spTgt spid="28"/>
                                        </p:tgtEl>
                                        <p:attrNameLst>
                                          <p:attrName>ppt_y</p:attrName>
                                        </p:attrNameLst>
                                      </p:cBhvr>
                                      <p:tavLst>
                                        <p:tav tm="0">
                                          <p:val>
                                            <p:strVal val="0-#ppt_h/2"/>
                                          </p:val>
                                        </p:tav>
                                        <p:tav tm="100000">
                                          <p:val>
                                            <p:strVal val="#ppt_y"/>
                                          </p:val>
                                        </p:tav>
                                      </p:tavLst>
                                    </p:anim>
                                  </p:childTnLst>
                                </p:cTn>
                              </p:par>
                              <p:par>
                                <p:cTn id="42" presetID="2" presetClass="entr" presetSubtype="2" accel="5200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1600" fill="hold"/>
                                        <p:tgtEl>
                                          <p:spTgt spid="4"/>
                                        </p:tgtEl>
                                        <p:attrNameLst>
                                          <p:attrName>ppt_x</p:attrName>
                                        </p:attrNameLst>
                                      </p:cBhvr>
                                      <p:tavLst>
                                        <p:tav tm="0">
                                          <p:val>
                                            <p:strVal val="1+#ppt_w/2"/>
                                          </p:val>
                                        </p:tav>
                                        <p:tav tm="100000">
                                          <p:val>
                                            <p:strVal val="#ppt_x"/>
                                          </p:val>
                                        </p:tav>
                                      </p:tavLst>
                                    </p:anim>
                                    <p:anim calcmode="lin" valueType="num">
                                      <p:cBhvr additive="base">
                                        <p:cTn id="45" dur="1600" fill="hold"/>
                                        <p:tgtEl>
                                          <p:spTgt spid="4"/>
                                        </p:tgtEl>
                                        <p:attrNameLst>
                                          <p:attrName>ppt_y</p:attrName>
                                        </p:attrNameLst>
                                      </p:cBhvr>
                                      <p:tavLst>
                                        <p:tav tm="0">
                                          <p:val>
                                            <p:strVal val="#ppt_y"/>
                                          </p:val>
                                        </p:tav>
                                        <p:tav tm="100000">
                                          <p:val>
                                            <p:strVal val="#ppt_y"/>
                                          </p:val>
                                        </p:tav>
                                      </p:tavLst>
                                    </p:anim>
                                  </p:childTnLst>
                                </p:cTn>
                              </p:par>
                              <p:par>
                                <p:cTn id="46" presetID="2" presetClass="entr" presetSubtype="6" accel="5200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1600" fill="hold"/>
                                        <p:tgtEl>
                                          <p:spTgt spid="5"/>
                                        </p:tgtEl>
                                        <p:attrNameLst>
                                          <p:attrName>ppt_x</p:attrName>
                                        </p:attrNameLst>
                                      </p:cBhvr>
                                      <p:tavLst>
                                        <p:tav tm="0">
                                          <p:val>
                                            <p:strVal val="1+#ppt_w/2"/>
                                          </p:val>
                                        </p:tav>
                                        <p:tav tm="100000">
                                          <p:val>
                                            <p:strVal val="#ppt_x"/>
                                          </p:val>
                                        </p:tav>
                                      </p:tavLst>
                                    </p:anim>
                                    <p:anim calcmode="lin" valueType="num">
                                      <p:cBhvr additive="base">
                                        <p:cTn id="49" dur="1600" fill="hold"/>
                                        <p:tgtEl>
                                          <p:spTgt spid="5"/>
                                        </p:tgtEl>
                                        <p:attrNameLst>
                                          <p:attrName>ppt_y</p:attrName>
                                        </p:attrNameLst>
                                      </p:cBhvr>
                                      <p:tavLst>
                                        <p:tav tm="0">
                                          <p:val>
                                            <p:strVal val="1+#ppt_h/2"/>
                                          </p:val>
                                        </p:tav>
                                        <p:tav tm="100000">
                                          <p:val>
                                            <p:strVal val="#ppt_y"/>
                                          </p:val>
                                        </p:tav>
                                      </p:tavLst>
                                    </p:anim>
                                  </p:childTnLst>
                                </p:cTn>
                              </p:par>
                            </p:childTnLst>
                          </p:cTn>
                        </p:par>
                        <p:par>
                          <p:cTn id="50" fill="hold">
                            <p:stCondLst>
                              <p:cond delay="5600"/>
                            </p:stCondLst>
                            <p:childTnLst>
                              <p:par>
                                <p:cTn id="51" presetID="22" presetClass="entr" presetSubtype="1" fill="hold" grpId="0" nodeType="after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wipe(up)">
                                      <p:cBhvr>
                                        <p:cTn id="53" dur="500"/>
                                        <p:tgtEl>
                                          <p:spTgt spid="47"/>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3"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additive="base">
                                        <p:cTn id="58" dur="500" fill="hold"/>
                                        <p:tgtEl>
                                          <p:spTgt spid="29"/>
                                        </p:tgtEl>
                                        <p:attrNameLst>
                                          <p:attrName>ppt_x</p:attrName>
                                        </p:attrNameLst>
                                      </p:cBhvr>
                                      <p:tavLst>
                                        <p:tav tm="0">
                                          <p:val>
                                            <p:strVal val="1+#ppt_w/2"/>
                                          </p:val>
                                        </p:tav>
                                        <p:tav tm="100000">
                                          <p:val>
                                            <p:strVal val="#ppt_x"/>
                                          </p:val>
                                        </p:tav>
                                      </p:tavLst>
                                    </p:anim>
                                    <p:anim calcmode="lin" valueType="num">
                                      <p:cBhvr additive="base">
                                        <p:cTn id="59"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3"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1+#ppt_w/2"/>
                                          </p:val>
                                        </p:tav>
                                        <p:tav tm="100000">
                                          <p:val>
                                            <p:strVal val="#ppt_x"/>
                                          </p:val>
                                        </p:tav>
                                      </p:tavLst>
                                    </p:anim>
                                    <p:anim calcmode="lin" valueType="num">
                                      <p:cBhvr additive="base">
                                        <p:cTn id="65"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3"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 calcmode="lin" valueType="num">
                                      <p:cBhvr additive="base">
                                        <p:cTn id="70" dur="500" fill="hold"/>
                                        <p:tgtEl>
                                          <p:spTgt spid="33"/>
                                        </p:tgtEl>
                                        <p:attrNameLst>
                                          <p:attrName>ppt_x</p:attrName>
                                        </p:attrNameLst>
                                      </p:cBhvr>
                                      <p:tavLst>
                                        <p:tav tm="0">
                                          <p:val>
                                            <p:strVal val="1+#ppt_w/2"/>
                                          </p:val>
                                        </p:tav>
                                        <p:tav tm="100000">
                                          <p:val>
                                            <p:strVal val="#ppt_x"/>
                                          </p:val>
                                        </p:tav>
                                      </p:tavLst>
                                    </p:anim>
                                    <p:anim calcmode="lin" valueType="num">
                                      <p:cBhvr additive="base">
                                        <p:cTn id="71"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3" fill="hold" grpId="0" nodeType="clickEffect">
                                  <p:stCondLst>
                                    <p:cond delay="0"/>
                                  </p:stCondLst>
                                  <p:childTnLst>
                                    <p:set>
                                      <p:cBhvr>
                                        <p:cTn id="75" dur="1" fill="hold">
                                          <p:stCondLst>
                                            <p:cond delay="0"/>
                                          </p:stCondLst>
                                        </p:cTn>
                                        <p:tgtEl>
                                          <p:spTgt spid="35"/>
                                        </p:tgtEl>
                                        <p:attrNameLst>
                                          <p:attrName>style.visibility</p:attrName>
                                        </p:attrNameLst>
                                      </p:cBhvr>
                                      <p:to>
                                        <p:strVal val="visible"/>
                                      </p:to>
                                    </p:set>
                                    <p:anim calcmode="lin" valueType="num">
                                      <p:cBhvr additive="base">
                                        <p:cTn id="76" dur="500" fill="hold"/>
                                        <p:tgtEl>
                                          <p:spTgt spid="35"/>
                                        </p:tgtEl>
                                        <p:attrNameLst>
                                          <p:attrName>ppt_x</p:attrName>
                                        </p:attrNameLst>
                                      </p:cBhvr>
                                      <p:tavLst>
                                        <p:tav tm="0">
                                          <p:val>
                                            <p:strVal val="1+#ppt_w/2"/>
                                          </p:val>
                                        </p:tav>
                                        <p:tav tm="100000">
                                          <p:val>
                                            <p:strVal val="#ppt_x"/>
                                          </p:val>
                                        </p:tav>
                                      </p:tavLst>
                                    </p:anim>
                                    <p:anim calcmode="lin" valueType="num">
                                      <p:cBhvr additive="base">
                                        <p:cTn id="77"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blinds(horizontal)">
                                      <p:cBhvr>
                                        <p:cTn id="8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1" grpId="0" animBg="1"/>
      <p:bldP spid="43" grpId="0"/>
      <p:bldP spid="47" grpId="0"/>
      <p:bldP spid="25" grpId="0"/>
      <p:bldP spid="28" grpId="0" animBg="1"/>
      <p:bldP spid="29" grpId="0"/>
      <p:bldP spid="30" grpId="0"/>
      <p:bldP spid="33" grpId="0"/>
      <p:bldP spid="35" grpId="0"/>
      <p:bldP spid="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
        <p:nvSpPr>
          <p:cNvPr id="48" name="标题 2"/>
          <p:cNvSpPr txBox="1">
            <a:spLocks/>
          </p:cNvSpPr>
          <p:nvPr/>
        </p:nvSpPr>
        <p:spPr>
          <a:xfrm>
            <a:off x="1187624" y="267494"/>
            <a:ext cx="7203514" cy="377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square" lIns="68582" tIns="34292" rIns="68582" bIns="34292">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2000" b="1" dirty="0" smtClean="0">
                <a:solidFill>
                  <a:schemeClr val="tx1">
                    <a:lumMod val="85000"/>
                    <a:lumOff val="15000"/>
                  </a:schemeClr>
                </a:solidFill>
                <a:latin typeface="微软雅黑" pitchFamily="34" charset="-122"/>
                <a:ea typeface="微软雅黑" pitchFamily="34" charset="-122"/>
              </a:rPr>
              <a:t>育人价值</a:t>
            </a:r>
            <a:endParaRPr kumimoji="0" lang="zh-CN" altLang="en-US" sz="2000" b="1" i="0" u="none" strike="noStrike" kern="120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cs typeface="+mn-cs"/>
            </a:endParaRPr>
          </a:p>
        </p:txBody>
      </p:sp>
      <p:grpSp>
        <p:nvGrpSpPr>
          <p:cNvPr id="2" name="组合 65"/>
          <p:cNvGrpSpPr/>
          <p:nvPr/>
        </p:nvGrpSpPr>
        <p:grpSpPr>
          <a:xfrm>
            <a:off x="251520" y="1203598"/>
            <a:ext cx="1506792" cy="1506792"/>
            <a:chOff x="3481448" y="2338049"/>
            <a:chExt cx="2181104" cy="2181104"/>
          </a:xfrm>
        </p:grpSpPr>
        <p:grpSp>
          <p:nvGrpSpPr>
            <p:cNvPr id="3" name="组合 70"/>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sp>
            <p:nvSpPr>
              <p:cNvPr id="70" name="椭圆 69"/>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grpSp>
        <p:sp>
          <p:nvSpPr>
            <p:cNvPr id="68" name="TextBox 67"/>
            <p:cNvSpPr txBox="1"/>
            <p:nvPr/>
          </p:nvSpPr>
          <p:spPr>
            <a:xfrm>
              <a:off x="3835051" y="3125467"/>
              <a:ext cx="376365"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smtClean="0">
                  <a:ln>
                    <a:noFill/>
                  </a:ln>
                  <a:solidFill>
                    <a:schemeClr val="tx1">
                      <a:lumMod val="85000"/>
                      <a:lumOff val="15000"/>
                    </a:schemeClr>
                  </a:solidFill>
                  <a:effectLst/>
                  <a:uLnTx/>
                  <a:uFillTx/>
                  <a:latin typeface="+mj-ea"/>
                  <a:ea typeface="+mj-ea"/>
                </a:rPr>
                <a:t> </a:t>
              </a:r>
              <a:endParaRPr kumimoji="0" lang="zh-CN" altLang="en-US" sz="2000" b="0" i="0" u="none" strike="noStrike" kern="0" cap="none" spc="0" normalizeH="0" baseline="0" noProof="0" dirty="0">
                <a:ln>
                  <a:noFill/>
                </a:ln>
                <a:solidFill>
                  <a:schemeClr val="tx1">
                    <a:lumMod val="85000"/>
                    <a:lumOff val="15000"/>
                  </a:schemeClr>
                </a:solidFill>
                <a:effectLst/>
                <a:uLnTx/>
                <a:uFillTx/>
                <a:latin typeface="+mj-ea"/>
                <a:ea typeface="+mj-ea"/>
              </a:endParaRPr>
            </a:p>
          </p:txBody>
        </p:sp>
      </p:grpSp>
      <p:graphicFrame>
        <p:nvGraphicFramePr>
          <p:cNvPr id="42" name="图示 41"/>
          <p:cNvGraphicFramePr/>
          <p:nvPr/>
        </p:nvGraphicFramePr>
        <p:xfrm>
          <a:off x="3428992" y="1142990"/>
          <a:ext cx="3096344" cy="3096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 name="矩形 42"/>
          <p:cNvSpPr/>
          <p:nvPr/>
        </p:nvSpPr>
        <p:spPr>
          <a:xfrm>
            <a:off x="4357686" y="2494612"/>
            <a:ext cx="1224136" cy="72008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3200" b="1" dirty="0" smtClean="0">
                <a:solidFill>
                  <a:srgbClr val="FF0000"/>
                </a:solidFill>
              </a:rPr>
              <a:t>价值</a:t>
            </a:r>
            <a:endParaRPr lang="zh-CN" altLang="en-US" sz="3200" b="1" dirty="0">
              <a:solidFill>
                <a:srgbClr val="FF0000"/>
              </a:solidFill>
            </a:endParaRPr>
          </a:p>
        </p:txBody>
      </p:sp>
      <p:sp>
        <p:nvSpPr>
          <p:cNvPr id="15" name="矩形 14"/>
          <p:cNvSpPr/>
          <p:nvPr/>
        </p:nvSpPr>
        <p:spPr>
          <a:xfrm>
            <a:off x="1857356" y="1500180"/>
            <a:ext cx="1928826" cy="1323439"/>
          </a:xfrm>
          <a:prstGeom prst="rect">
            <a:avLst/>
          </a:prstGeom>
        </p:spPr>
        <p:txBody>
          <a:bodyPr wrap="square">
            <a:spAutoFit/>
          </a:bodyPr>
          <a:lstStyle/>
          <a:p>
            <a:r>
              <a:rPr lang="zh-CN" altLang="en-US" sz="2000" b="1" dirty="0" smtClean="0">
                <a:latin typeface="楷体" pitchFamily="49" charset="-122"/>
                <a:ea typeface="楷体" pitchFamily="49" charset="-122"/>
              </a:rPr>
              <a:t>   </a:t>
            </a:r>
            <a:r>
              <a:rPr lang="zh-CN" altLang="en-US" sz="2000" b="1" dirty="0" smtClean="0">
                <a:solidFill>
                  <a:srgbClr val="00B050"/>
                </a:solidFill>
                <a:latin typeface="楷体" pitchFamily="49" charset="-122"/>
                <a:ea typeface="楷体" pitchFamily="49" charset="-122"/>
              </a:rPr>
              <a:t>经历从具体的现实情境中抽象出一般的数学问题</a:t>
            </a:r>
            <a:endParaRPr lang="zh-CN" altLang="en-US" sz="2000" b="1" dirty="0">
              <a:solidFill>
                <a:srgbClr val="00B050"/>
              </a:solidFill>
              <a:latin typeface="楷体" pitchFamily="49" charset="-122"/>
              <a:ea typeface="楷体" pitchFamily="49" charset="-122"/>
            </a:endParaRPr>
          </a:p>
        </p:txBody>
      </p:sp>
      <p:sp>
        <p:nvSpPr>
          <p:cNvPr id="16" name="矩形 15"/>
          <p:cNvSpPr/>
          <p:nvPr/>
        </p:nvSpPr>
        <p:spPr>
          <a:xfrm>
            <a:off x="6286512" y="1428742"/>
            <a:ext cx="1643074" cy="1015663"/>
          </a:xfrm>
          <a:prstGeom prst="rect">
            <a:avLst/>
          </a:prstGeom>
        </p:spPr>
        <p:txBody>
          <a:bodyPr wrap="square">
            <a:spAutoFit/>
          </a:bodyPr>
          <a:lstStyle/>
          <a:p>
            <a:r>
              <a:rPr lang="zh-CN" altLang="en-US" sz="2000" b="1" dirty="0" smtClean="0">
                <a:solidFill>
                  <a:srgbClr val="00B050"/>
                </a:solidFill>
                <a:latin typeface="楷体" pitchFamily="49" charset="-122"/>
                <a:ea typeface="楷体" pitchFamily="49" charset="-122"/>
              </a:rPr>
              <a:t>    感悟渗透其中的数学建模思想</a:t>
            </a:r>
          </a:p>
        </p:txBody>
      </p:sp>
      <p:sp>
        <p:nvSpPr>
          <p:cNvPr id="17" name="矩形 16"/>
          <p:cNvSpPr/>
          <p:nvPr/>
        </p:nvSpPr>
        <p:spPr>
          <a:xfrm>
            <a:off x="3428992" y="4071948"/>
            <a:ext cx="3500462" cy="1015663"/>
          </a:xfrm>
          <a:prstGeom prst="rect">
            <a:avLst/>
          </a:prstGeom>
        </p:spPr>
        <p:txBody>
          <a:bodyPr wrap="square">
            <a:spAutoFit/>
          </a:bodyPr>
          <a:lstStyle/>
          <a:p>
            <a:r>
              <a:rPr lang="zh-CN" altLang="en-US" b="1" dirty="0" smtClean="0">
                <a:latin typeface="楷体" pitchFamily="49" charset="-122"/>
                <a:ea typeface="楷体" pitchFamily="49" charset="-122"/>
              </a:rPr>
              <a:t> </a:t>
            </a:r>
            <a:r>
              <a:rPr lang="zh-CN" altLang="en-US" sz="2000" b="1" dirty="0" smtClean="0">
                <a:solidFill>
                  <a:srgbClr val="00B050"/>
                </a:solidFill>
                <a:latin typeface="楷体" pitchFamily="49" charset="-122"/>
                <a:ea typeface="楷体" pitchFamily="49" charset="-122"/>
              </a:rPr>
              <a:t>把丰富的体验和认识转化为自身的逻辑推理发展和思维品质提升的力量</a:t>
            </a:r>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linds(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linds(horizont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linds(horizont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Graphic spid="42" grpId="0">
        <p:bldAsOne/>
      </p:bldGraphic>
      <p:bldP spid="43" grpId="0" animBg="1"/>
      <p:bldP spid="15" grpId="0"/>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椭圆 40"/>
          <p:cNvSpPr/>
          <p:nvPr/>
        </p:nvSpPr>
        <p:spPr>
          <a:xfrm>
            <a:off x="4598197" y="4369116"/>
            <a:ext cx="500908" cy="500908"/>
          </a:xfrm>
          <a:prstGeom prst="ellipse">
            <a:avLst/>
          </a:prstGeom>
          <a:solidFill>
            <a:srgbClr val="9954CC"/>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5740527" y="4593427"/>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2575410" y="4593786"/>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2279076" y="4712125"/>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6198665" y="4598446"/>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3085391" y="4590941"/>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6576425" y="4722348"/>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3873480" y="4625552"/>
            <a:ext cx="250454" cy="250454"/>
          </a:xfrm>
          <a:prstGeom prst="ellipse">
            <a:avLst/>
          </a:prstGeom>
          <a:solidFill>
            <a:srgbClr val="7030A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6750128" y="4592145"/>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4174703" y="4600200"/>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7382889" y="4649336"/>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5923888" y="4409642"/>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2093506" y="4722632"/>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4529502" y="4445739"/>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3229178" y="4537586"/>
            <a:ext cx="322151" cy="322151"/>
          </a:xfrm>
          <a:prstGeom prst="ellipse">
            <a:avLst/>
          </a:prstGeom>
          <a:solidFill>
            <a:srgbClr val="9954CC"/>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5099105" y="4590323"/>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1230014" y="4593656"/>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944804" y="4724888"/>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2795496" y="4410385"/>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1713791" y="4646719"/>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6216637" y="4452934"/>
            <a:ext cx="137389" cy="137389"/>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7753607" y="4584362"/>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E:\a2016年重新整理的文件资料夹\18微信素材\微信图片\14.PNG"/>
          <p:cNvPicPr>
            <a:picLocks noChangeAspect="1" noChangeArrowheads="1"/>
          </p:cNvPicPr>
          <p:nvPr/>
        </p:nvPicPr>
        <p:blipFill>
          <a:blip r:embed="rId3" cstate="print">
            <a:clrChange>
              <a:clrFrom>
                <a:srgbClr val="FFFFFF"/>
              </a:clrFrom>
              <a:clrTo>
                <a:srgbClr val="FFFFFF">
                  <a:alpha val="0"/>
                </a:srgbClr>
              </a:clrTo>
            </a:clrChange>
          </a:blip>
          <a:srcRect l="2598" t="1691" r="3878" b="216"/>
          <a:stretch>
            <a:fillRect/>
          </a:stretch>
        </p:blipFill>
        <p:spPr bwMode="auto">
          <a:xfrm>
            <a:off x="3071802" y="214296"/>
            <a:ext cx="2592288" cy="4176464"/>
          </a:xfrm>
          <a:prstGeom prst="rect">
            <a:avLst/>
          </a:prstGeom>
          <a:noFill/>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p:cTn id="22" dur="500" fill="hold"/>
                                        <p:tgtEl>
                                          <p:spTgt spid="44"/>
                                        </p:tgtEl>
                                        <p:attrNameLst>
                                          <p:attrName>ppt_w</p:attrName>
                                        </p:attrNameLst>
                                      </p:cBhvr>
                                      <p:tavLst>
                                        <p:tav tm="0">
                                          <p:val>
                                            <p:fltVal val="0"/>
                                          </p:val>
                                        </p:tav>
                                        <p:tav tm="100000">
                                          <p:val>
                                            <p:strVal val="#ppt_w"/>
                                          </p:val>
                                        </p:tav>
                                      </p:tavLst>
                                    </p:anim>
                                    <p:anim calcmode="lin" valueType="num">
                                      <p:cBhvr>
                                        <p:cTn id="23" dur="500" fill="hold"/>
                                        <p:tgtEl>
                                          <p:spTgt spid="44"/>
                                        </p:tgtEl>
                                        <p:attrNameLst>
                                          <p:attrName>ppt_h</p:attrName>
                                        </p:attrNameLst>
                                      </p:cBhvr>
                                      <p:tavLst>
                                        <p:tav tm="0">
                                          <p:val>
                                            <p:fltVal val="0"/>
                                          </p:val>
                                        </p:tav>
                                        <p:tav tm="100000">
                                          <p:val>
                                            <p:strVal val="#ppt_h"/>
                                          </p:val>
                                        </p:tav>
                                      </p:tavLst>
                                    </p:anim>
                                    <p:animEffect transition="in" filter="fade">
                                      <p:cBhvr>
                                        <p:cTn id="24" dur="500"/>
                                        <p:tgtEl>
                                          <p:spTgt spid="44"/>
                                        </p:tgtEl>
                                      </p:cBhvr>
                                    </p:animEffect>
                                  </p:childTnLst>
                                </p:cTn>
                              </p:par>
                              <p:par>
                                <p:cTn id="25" presetID="53" presetClass="entr" presetSubtype="16" fill="hold" grpId="0" nodeType="withEffect">
                                  <p:stCondLst>
                                    <p:cond delay="400"/>
                                  </p:stCondLst>
                                  <p:childTnLst>
                                    <p:set>
                                      <p:cBhvr>
                                        <p:cTn id="26" dur="1" fill="hold">
                                          <p:stCondLst>
                                            <p:cond delay="0"/>
                                          </p:stCondLst>
                                        </p:cTn>
                                        <p:tgtEl>
                                          <p:spTgt spid="45"/>
                                        </p:tgtEl>
                                        <p:attrNameLst>
                                          <p:attrName>style.visibility</p:attrName>
                                        </p:attrNameLst>
                                      </p:cBhvr>
                                      <p:to>
                                        <p:strVal val="visible"/>
                                      </p:to>
                                    </p:set>
                                    <p:anim calcmode="lin" valueType="num">
                                      <p:cBhvr>
                                        <p:cTn id="27" dur="500" fill="hold"/>
                                        <p:tgtEl>
                                          <p:spTgt spid="45"/>
                                        </p:tgtEl>
                                        <p:attrNameLst>
                                          <p:attrName>ppt_w</p:attrName>
                                        </p:attrNameLst>
                                      </p:cBhvr>
                                      <p:tavLst>
                                        <p:tav tm="0">
                                          <p:val>
                                            <p:fltVal val="0"/>
                                          </p:val>
                                        </p:tav>
                                        <p:tav tm="100000">
                                          <p:val>
                                            <p:strVal val="#ppt_w"/>
                                          </p:val>
                                        </p:tav>
                                      </p:tavLst>
                                    </p:anim>
                                    <p:anim calcmode="lin" valueType="num">
                                      <p:cBhvr>
                                        <p:cTn id="28" dur="500" fill="hold"/>
                                        <p:tgtEl>
                                          <p:spTgt spid="45"/>
                                        </p:tgtEl>
                                        <p:attrNameLst>
                                          <p:attrName>ppt_h</p:attrName>
                                        </p:attrNameLst>
                                      </p:cBhvr>
                                      <p:tavLst>
                                        <p:tav tm="0">
                                          <p:val>
                                            <p:fltVal val="0"/>
                                          </p:val>
                                        </p:tav>
                                        <p:tav tm="100000">
                                          <p:val>
                                            <p:strVal val="#ppt_h"/>
                                          </p:val>
                                        </p:tav>
                                      </p:tavLst>
                                    </p:anim>
                                    <p:animEffect transition="in" filter="fade">
                                      <p:cBhvr>
                                        <p:cTn id="29" dur="500"/>
                                        <p:tgtEl>
                                          <p:spTgt spid="45"/>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46"/>
                                        </p:tgtEl>
                                        <p:attrNameLst>
                                          <p:attrName>style.visibility</p:attrName>
                                        </p:attrNameLst>
                                      </p:cBhvr>
                                      <p:to>
                                        <p:strVal val="visible"/>
                                      </p:to>
                                    </p:set>
                                    <p:anim calcmode="lin" valueType="num">
                                      <p:cBhvr>
                                        <p:cTn id="32" dur="500" fill="hold"/>
                                        <p:tgtEl>
                                          <p:spTgt spid="46"/>
                                        </p:tgtEl>
                                        <p:attrNameLst>
                                          <p:attrName>ppt_w</p:attrName>
                                        </p:attrNameLst>
                                      </p:cBhvr>
                                      <p:tavLst>
                                        <p:tav tm="0">
                                          <p:val>
                                            <p:fltVal val="0"/>
                                          </p:val>
                                        </p:tav>
                                        <p:tav tm="100000">
                                          <p:val>
                                            <p:strVal val="#ppt_w"/>
                                          </p:val>
                                        </p:tav>
                                      </p:tavLst>
                                    </p:anim>
                                    <p:anim calcmode="lin" valueType="num">
                                      <p:cBhvr>
                                        <p:cTn id="33" dur="500" fill="hold"/>
                                        <p:tgtEl>
                                          <p:spTgt spid="46"/>
                                        </p:tgtEl>
                                        <p:attrNameLst>
                                          <p:attrName>ppt_h</p:attrName>
                                        </p:attrNameLst>
                                      </p:cBhvr>
                                      <p:tavLst>
                                        <p:tav tm="0">
                                          <p:val>
                                            <p:fltVal val="0"/>
                                          </p:val>
                                        </p:tav>
                                        <p:tav tm="100000">
                                          <p:val>
                                            <p:strVal val="#ppt_h"/>
                                          </p:val>
                                        </p:tav>
                                      </p:tavLst>
                                    </p:anim>
                                    <p:animEffect transition="in" filter="fade">
                                      <p:cBhvr>
                                        <p:cTn id="34" dur="500"/>
                                        <p:tgtEl>
                                          <p:spTgt spid="46"/>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47"/>
                                        </p:tgtEl>
                                        <p:attrNameLst>
                                          <p:attrName>style.visibility</p:attrName>
                                        </p:attrNameLst>
                                      </p:cBhvr>
                                      <p:to>
                                        <p:strVal val="visible"/>
                                      </p:to>
                                    </p:set>
                                    <p:anim calcmode="lin" valueType="num">
                                      <p:cBhvr>
                                        <p:cTn id="37" dur="500" fill="hold"/>
                                        <p:tgtEl>
                                          <p:spTgt spid="47"/>
                                        </p:tgtEl>
                                        <p:attrNameLst>
                                          <p:attrName>ppt_w</p:attrName>
                                        </p:attrNameLst>
                                      </p:cBhvr>
                                      <p:tavLst>
                                        <p:tav tm="0">
                                          <p:val>
                                            <p:fltVal val="0"/>
                                          </p:val>
                                        </p:tav>
                                        <p:tav tm="100000">
                                          <p:val>
                                            <p:strVal val="#ppt_w"/>
                                          </p:val>
                                        </p:tav>
                                      </p:tavLst>
                                    </p:anim>
                                    <p:anim calcmode="lin" valueType="num">
                                      <p:cBhvr>
                                        <p:cTn id="38" dur="500" fill="hold"/>
                                        <p:tgtEl>
                                          <p:spTgt spid="47"/>
                                        </p:tgtEl>
                                        <p:attrNameLst>
                                          <p:attrName>ppt_h</p:attrName>
                                        </p:attrNameLst>
                                      </p:cBhvr>
                                      <p:tavLst>
                                        <p:tav tm="0">
                                          <p:val>
                                            <p:fltVal val="0"/>
                                          </p:val>
                                        </p:tav>
                                        <p:tav tm="100000">
                                          <p:val>
                                            <p:strVal val="#ppt_h"/>
                                          </p:val>
                                        </p:tav>
                                      </p:tavLst>
                                    </p:anim>
                                    <p:animEffect transition="in" filter="fade">
                                      <p:cBhvr>
                                        <p:cTn id="39" dur="500"/>
                                        <p:tgtEl>
                                          <p:spTgt spid="4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p:cTn id="42" dur="500" fill="hold"/>
                                        <p:tgtEl>
                                          <p:spTgt spid="48"/>
                                        </p:tgtEl>
                                        <p:attrNameLst>
                                          <p:attrName>ppt_w</p:attrName>
                                        </p:attrNameLst>
                                      </p:cBhvr>
                                      <p:tavLst>
                                        <p:tav tm="0">
                                          <p:val>
                                            <p:fltVal val="0"/>
                                          </p:val>
                                        </p:tav>
                                        <p:tav tm="100000">
                                          <p:val>
                                            <p:strVal val="#ppt_w"/>
                                          </p:val>
                                        </p:tav>
                                      </p:tavLst>
                                    </p:anim>
                                    <p:anim calcmode="lin" valueType="num">
                                      <p:cBhvr>
                                        <p:cTn id="43" dur="500" fill="hold"/>
                                        <p:tgtEl>
                                          <p:spTgt spid="48"/>
                                        </p:tgtEl>
                                        <p:attrNameLst>
                                          <p:attrName>ppt_h</p:attrName>
                                        </p:attrNameLst>
                                      </p:cBhvr>
                                      <p:tavLst>
                                        <p:tav tm="0">
                                          <p:val>
                                            <p:fltVal val="0"/>
                                          </p:val>
                                        </p:tav>
                                        <p:tav tm="100000">
                                          <p:val>
                                            <p:strVal val="#ppt_h"/>
                                          </p:val>
                                        </p:tav>
                                      </p:tavLst>
                                    </p:anim>
                                    <p:animEffect transition="in" filter="fade">
                                      <p:cBhvr>
                                        <p:cTn id="44" dur="500"/>
                                        <p:tgtEl>
                                          <p:spTgt spid="48"/>
                                        </p:tgtEl>
                                      </p:cBhvr>
                                    </p:animEffect>
                                  </p:childTnLst>
                                </p:cTn>
                              </p:par>
                              <p:par>
                                <p:cTn id="45" presetID="53" presetClass="entr" presetSubtype="16" fill="hold" grpId="0" nodeType="withEffect">
                                  <p:stCondLst>
                                    <p:cond delay="400"/>
                                  </p:stCondLst>
                                  <p:childTnLst>
                                    <p:set>
                                      <p:cBhvr>
                                        <p:cTn id="46" dur="1" fill="hold">
                                          <p:stCondLst>
                                            <p:cond delay="0"/>
                                          </p:stCondLst>
                                        </p:cTn>
                                        <p:tgtEl>
                                          <p:spTgt spid="49"/>
                                        </p:tgtEl>
                                        <p:attrNameLst>
                                          <p:attrName>style.visibility</p:attrName>
                                        </p:attrNameLst>
                                      </p:cBhvr>
                                      <p:to>
                                        <p:strVal val="visible"/>
                                      </p:to>
                                    </p:set>
                                    <p:anim calcmode="lin" valueType="num">
                                      <p:cBhvr>
                                        <p:cTn id="47" dur="500" fill="hold"/>
                                        <p:tgtEl>
                                          <p:spTgt spid="49"/>
                                        </p:tgtEl>
                                        <p:attrNameLst>
                                          <p:attrName>ppt_w</p:attrName>
                                        </p:attrNameLst>
                                      </p:cBhvr>
                                      <p:tavLst>
                                        <p:tav tm="0">
                                          <p:val>
                                            <p:fltVal val="0"/>
                                          </p:val>
                                        </p:tav>
                                        <p:tav tm="100000">
                                          <p:val>
                                            <p:strVal val="#ppt_w"/>
                                          </p:val>
                                        </p:tav>
                                      </p:tavLst>
                                    </p:anim>
                                    <p:anim calcmode="lin" valueType="num">
                                      <p:cBhvr>
                                        <p:cTn id="48" dur="500" fill="hold"/>
                                        <p:tgtEl>
                                          <p:spTgt spid="49"/>
                                        </p:tgtEl>
                                        <p:attrNameLst>
                                          <p:attrName>ppt_h</p:attrName>
                                        </p:attrNameLst>
                                      </p:cBhvr>
                                      <p:tavLst>
                                        <p:tav tm="0">
                                          <p:val>
                                            <p:fltVal val="0"/>
                                          </p:val>
                                        </p:tav>
                                        <p:tav tm="100000">
                                          <p:val>
                                            <p:strVal val="#ppt_h"/>
                                          </p:val>
                                        </p:tav>
                                      </p:tavLst>
                                    </p:anim>
                                    <p:animEffect transition="in" filter="fade">
                                      <p:cBhvr>
                                        <p:cTn id="49" dur="500"/>
                                        <p:tgtEl>
                                          <p:spTgt spid="49"/>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grpId="0" nodeType="withEffect">
                                  <p:stCondLst>
                                    <p:cond delay="400"/>
                                  </p:stCondLst>
                                  <p:childTnLst>
                                    <p:set>
                                      <p:cBhvr>
                                        <p:cTn id="61" dur="1" fill="hold">
                                          <p:stCondLst>
                                            <p:cond delay="0"/>
                                          </p:stCondLst>
                                        </p:cTn>
                                        <p:tgtEl>
                                          <p:spTgt spid="52"/>
                                        </p:tgtEl>
                                        <p:attrNameLst>
                                          <p:attrName>style.visibility</p:attrName>
                                        </p:attrNameLst>
                                      </p:cBhvr>
                                      <p:to>
                                        <p:strVal val="visible"/>
                                      </p:to>
                                    </p:set>
                                    <p:anim calcmode="lin" valueType="num">
                                      <p:cBhvr>
                                        <p:cTn id="62" dur="500" fill="hold"/>
                                        <p:tgtEl>
                                          <p:spTgt spid="52"/>
                                        </p:tgtEl>
                                        <p:attrNameLst>
                                          <p:attrName>ppt_w</p:attrName>
                                        </p:attrNameLst>
                                      </p:cBhvr>
                                      <p:tavLst>
                                        <p:tav tm="0">
                                          <p:val>
                                            <p:fltVal val="0"/>
                                          </p:val>
                                        </p:tav>
                                        <p:tav tm="100000">
                                          <p:val>
                                            <p:strVal val="#ppt_w"/>
                                          </p:val>
                                        </p:tav>
                                      </p:tavLst>
                                    </p:anim>
                                    <p:anim calcmode="lin" valueType="num">
                                      <p:cBhvr>
                                        <p:cTn id="63" dur="500" fill="hold"/>
                                        <p:tgtEl>
                                          <p:spTgt spid="52"/>
                                        </p:tgtEl>
                                        <p:attrNameLst>
                                          <p:attrName>ppt_h</p:attrName>
                                        </p:attrNameLst>
                                      </p:cBhvr>
                                      <p:tavLst>
                                        <p:tav tm="0">
                                          <p:val>
                                            <p:fltVal val="0"/>
                                          </p:val>
                                        </p:tav>
                                        <p:tav tm="100000">
                                          <p:val>
                                            <p:strVal val="#ppt_h"/>
                                          </p:val>
                                        </p:tav>
                                      </p:tavLst>
                                    </p:anim>
                                    <p:animEffect transition="in" filter="fade">
                                      <p:cBhvr>
                                        <p:cTn id="64" dur="500"/>
                                        <p:tgtEl>
                                          <p:spTgt spid="52"/>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53"/>
                                        </p:tgtEl>
                                        <p:attrNameLst>
                                          <p:attrName>style.visibility</p:attrName>
                                        </p:attrNameLst>
                                      </p:cBhvr>
                                      <p:to>
                                        <p:strVal val="visible"/>
                                      </p:to>
                                    </p:set>
                                    <p:anim calcmode="lin" valueType="num">
                                      <p:cBhvr>
                                        <p:cTn id="67" dur="500" fill="hold"/>
                                        <p:tgtEl>
                                          <p:spTgt spid="53"/>
                                        </p:tgtEl>
                                        <p:attrNameLst>
                                          <p:attrName>ppt_w</p:attrName>
                                        </p:attrNameLst>
                                      </p:cBhvr>
                                      <p:tavLst>
                                        <p:tav tm="0">
                                          <p:val>
                                            <p:fltVal val="0"/>
                                          </p:val>
                                        </p:tav>
                                        <p:tav tm="100000">
                                          <p:val>
                                            <p:strVal val="#ppt_w"/>
                                          </p:val>
                                        </p:tav>
                                      </p:tavLst>
                                    </p:anim>
                                    <p:anim calcmode="lin" valueType="num">
                                      <p:cBhvr>
                                        <p:cTn id="68" dur="500" fill="hold"/>
                                        <p:tgtEl>
                                          <p:spTgt spid="53"/>
                                        </p:tgtEl>
                                        <p:attrNameLst>
                                          <p:attrName>ppt_h</p:attrName>
                                        </p:attrNameLst>
                                      </p:cBhvr>
                                      <p:tavLst>
                                        <p:tav tm="0">
                                          <p:val>
                                            <p:fltVal val="0"/>
                                          </p:val>
                                        </p:tav>
                                        <p:tav tm="100000">
                                          <p:val>
                                            <p:strVal val="#ppt_h"/>
                                          </p:val>
                                        </p:tav>
                                      </p:tavLst>
                                    </p:anim>
                                    <p:animEffect transition="in" filter="fade">
                                      <p:cBhvr>
                                        <p:cTn id="69" dur="500"/>
                                        <p:tgtEl>
                                          <p:spTgt spid="53"/>
                                        </p:tgtEl>
                                      </p:cBhvr>
                                    </p:animEffect>
                                  </p:childTnLst>
                                </p:cTn>
                              </p:par>
                              <p:par>
                                <p:cTn id="70" presetID="53" presetClass="entr" presetSubtype="16" fill="hold" grpId="0" nodeType="withEffect">
                                  <p:stCondLst>
                                    <p:cond delay="200"/>
                                  </p:stCondLst>
                                  <p:childTnLst>
                                    <p:set>
                                      <p:cBhvr>
                                        <p:cTn id="71" dur="1" fill="hold">
                                          <p:stCondLst>
                                            <p:cond delay="0"/>
                                          </p:stCondLst>
                                        </p:cTn>
                                        <p:tgtEl>
                                          <p:spTgt spid="54"/>
                                        </p:tgtEl>
                                        <p:attrNameLst>
                                          <p:attrName>style.visibility</p:attrName>
                                        </p:attrNameLst>
                                      </p:cBhvr>
                                      <p:to>
                                        <p:strVal val="visible"/>
                                      </p:to>
                                    </p:set>
                                    <p:anim calcmode="lin" valueType="num">
                                      <p:cBhvr>
                                        <p:cTn id="72" dur="500" fill="hold"/>
                                        <p:tgtEl>
                                          <p:spTgt spid="54"/>
                                        </p:tgtEl>
                                        <p:attrNameLst>
                                          <p:attrName>ppt_w</p:attrName>
                                        </p:attrNameLst>
                                      </p:cBhvr>
                                      <p:tavLst>
                                        <p:tav tm="0">
                                          <p:val>
                                            <p:fltVal val="0"/>
                                          </p:val>
                                        </p:tav>
                                        <p:tav tm="100000">
                                          <p:val>
                                            <p:strVal val="#ppt_w"/>
                                          </p:val>
                                        </p:tav>
                                      </p:tavLst>
                                    </p:anim>
                                    <p:anim calcmode="lin" valueType="num">
                                      <p:cBhvr>
                                        <p:cTn id="73" dur="500" fill="hold"/>
                                        <p:tgtEl>
                                          <p:spTgt spid="54"/>
                                        </p:tgtEl>
                                        <p:attrNameLst>
                                          <p:attrName>ppt_h</p:attrName>
                                        </p:attrNameLst>
                                      </p:cBhvr>
                                      <p:tavLst>
                                        <p:tav tm="0">
                                          <p:val>
                                            <p:fltVal val="0"/>
                                          </p:val>
                                        </p:tav>
                                        <p:tav tm="100000">
                                          <p:val>
                                            <p:strVal val="#ppt_h"/>
                                          </p:val>
                                        </p:tav>
                                      </p:tavLst>
                                    </p:anim>
                                    <p:animEffect transition="in" filter="fade">
                                      <p:cBhvr>
                                        <p:cTn id="74" dur="500"/>
                                        <p:tgtEl>
                                          <p:spTgt spid="54"/>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500" fill="hold"/>
                                        <p:tgtEl>
                                          <p:spTgt spid="55"/>
                                        </p:tgtEl>
                                        <p:attrNameLst>
                                          <p:attrName>ppt_w</p:attrName>
                                        </p:attrNameLst>
                                      </p:cBhvr>
                                      <p:tavLst>
                                        <p:tav tm="0">
                                          <p:val>
                                            <p:fltVal val="0"/>
                                          </p:val>
                                        </p:tav>
                                        <p:tav tm="100000">
                                          <p:val>
                                            <p:strVal val="#ppt_w"/>
                                          </p:val>
                                        </p:tav>
                                      </p:tavLst>
                                    </p:anim>
                                    <p:anim calcmode="lin" valueType="num">
                                      <p:cBhvr>
                                        <p:cTn id="78" dur="500" fill="hold"/>
                                        <p:tgtEl>
                                          <p:spTgt spid="55"/>
                                        </p:tgtEl>
                                        <p:attrNameLst>
                                          <p:attrName>ppt_h</p:attrName>
                                        </p:attrNameLst>
                                      </p:cBhvr>
                                      <p:tavLst>
                                        <p:tav tm="0">
                                          <p:val>
                                            <p:fltVal val="0"/>
                                          </p:val>
                                        </p:tav>
                                        <p:tav tm="100000">
                                          <p:val>
                                            <p:strVal val="#ppt_h"/>
                                          </p:val>
                                        </p:tav>
                                      </p:tavLst>
                                    </p:anim>
                                    <p:animEffect transition="in" filter="fade">
                                      <p:cBhvr>
                                        <p:cTn id="79" dur="500"/>
                                        <p:tgtEl>
                                          <p:spTgt spid="55"/>
                                        </p:tgtEl>
                                      </p:cBhvr>
                                    </p:animEffect>
                                  </p:childTnLst>
                                </p:cTn>
                              </p:par>
                              <p:par>
                                <p:cTn id="80" presetID="53" presetClass="entr" presetSubtype="16" fill="hold" grpId="0" nodeType="withEffect">
                                  <p:stCondLst>
                                    <p:cond delay="400"/>
                                  </p:stCondLst>
                                  <p:childTnLst>
                                    <p:set>
                                      <p:cBhvr>
                                        <p:cTn id="81" dur="1" fill="hold">
                                          <p:stCondLst>
                                            <p:cond delay="0"/>
                                          </p:stCondLst>
                                        </p:cTn>
                                        <p:tgtEl>
                                          <p:spTgt spid="56"/>
                                        </p:tgtEl>
                                        <p:attrNameLst>
                                          <p:attrName>style.visibility</p:attrName>
                                        </p:attrNameLst>
                                      </p:cBhvr>
                                      <p:to>
                                        <p:strVal val="visible"/>
                                      </p:to>
                                    </p:set>
                                    <p:anim calcmode="lin" valueType="num">
                                      <p:cBhvr>
                                        <p:cTn id="82" dur="500" fill="hold"/>
                                        <p:tgtEl>
                                          <p:spTgt spid="56"/>
                                        </p:tgtEl>
                                        <p:attrNameLst>
                                          <p:attrName>ppt_w</p:attrName>
                                        </p:attrNameLst>
                                      </p:cBhvr>
                                      <p:tavLst>
                                        <p:tav tm="0">
                                          <p:val>
                                            <p:fltVal val="0"/>
                                          </p:val>
                                        </p:tav>
                                        <p:tav tm="100000">
                                          <p:val>
                                            <p:strVal val="#ppt_w"/>
                                          </p:val>
                                        </p:tav>
                                      </p:tavLst>
                                    </p:anim>
                                    <p:anim calcmode="lin" valueType="num">
                                      <p:cBhvr>
                                        <p:cTn id="83" dur="500" fill="hold"/>
                                        <p:tgtEl>
                                          <p:spTgt spid="56"/>
                                        </p:tgtEl>
                                        <p:attrNameLst>
                                          <p:attrName>ppt_h</p:attrName>
                                        </p:attrNameLst>
                                      </p:cBhvr>
                                      <p:tavLst>
                                        <p:tav tm="0">
                                          <p:val>
                                            <p:fltVal val="0"/>
                                          </p:val>
                                        </p:tav>
                                        <p:tav tm="100000">
                                          <p:val>
                                            <p:strVal val="#ppt_h"/>
                                          </p:val>
                                        </p:tav>
                                      </p:tavLst>
                                    </p:anim>
                                    <p:animEffect transition="in" filter="fade">
                                      <p:cBhvr>
                                        <p:cTn id="84" dur="500"/>
                                        <p:tgtEl>
                                          <p:spTgt spid="56"/>
                                        </p:tgtEl>
                                      </p:cBhvr>
                                    </p:animEffect>
                                  </p:childTnLst>
                                </p:cTn>
                              </p:par>
                              <p:par>
                                <p:cTn id="85" presetID="53" presetClass="entr" presetSubtype="16" fill="hold" grpId="0" nodeType="withEffect">
                                  <p:stCondLst>
                                    <p:cond delay="200"/>
                                  </p:stCondLst>
                                  <p:childTnLst>
                                    <p:set>
                                      <p:cBhvr>
                                        <p:cTn id="86" dur="1" fill="hold">
                                          <p:stCondLst>
                                            <p:cond delay="0"/>
                                          </p:stCondLst>
                                        </p:cTn>
                                        <p:tgtEl>
                                          <p:spTgt spid="57"/>
                                        </p:tgtEl>
                                        <p:attrNameLst>
                                          <p:attrName>style.visibility</p:attrName>
                                        </p:attrNameLst>
                                      </p:cBhvr>
                                      <p:to>
                                        <p:strVal val="visible"/>
                                      </p:to>
                                    </p:set>
                                    <p:anim calcmode="lin" valueType="num">
                                      <p:cBhvr>
                                        <p:cTn id="87" dur="500" fill="hold"/>
                                        <p:tgtEl>
                                          <p:spTgt spid="57"/>
                                        </p:tgtEl>
                                        <p:attrNameLst>
                                          <p:attrName>ppt_w</p:attrName>
                                        </p:attrNameLst>
                                      </p:cBhvr>
                                      <p:tavLst>
                                        <p:tav tm="0">
                                          <p:val>
                                            <p:fltVal val="0"/>
                                          </p:val>
                                        </p:tav>
                                        <p:tav tm="100000">
                                          <p:val>
                                            <p:strVal val="#ppt_w"/>
                                          </p:val>
                                        </p:tav>
                                      </p:tavLst>
                                    </p:anim>
                                    <p:anim calcmode="lin" valueType="num">
                                      <p:cBhvr>
                                        <p:cTn id="88" dur="500" fill="hold"/>
                                        <p:tgtEl>
                                          <p:spTgt spid="57"/>
                                        </p:tgtEl>
                                        <p:attrNameLst>
                                          <p:attrName>ppt_h</p:attrName>
                                        </p:attrNameLst>
                                      </p:cBhvr>
                                      <p:tavLst>
                                        <p:tav tm="0">
                                          <p:val>
                                            <p:fltVal val="0"/>
                                          </p:val>
                                        </p:tav>
                                        <p:tav tm="100000">
                                          <p:val>
                                            <p:strVal val="#ppt_h"/>
                                          </p:val>
                                        </p:tav>
                                      </p:tavLst>
                                    </p:anim>
                                    <p:animEffect transition="in" filter="fade">
                                      <p:cBhvr>
                                        <p:cTn id="89" dur="500"/>
                                        <p:tgtEl>
                                          <p:spTgt spid="57"/>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58"/>
                                        </p:tgtEl>
                                        <p:attrNameLst>
                                          <p:attrName>style.visibility</p:attrName>
                                        </p:attrNameLst>
                                      </p:cBhvr>
                                      <p:to>
                                        <p:strVal val="visible"/>
                                      </p:to>
                                    </p:set>
                                    <p:anim calcmode="lin" valueType="num">
                                      <p:cBhvr>
                                        <p:cTn id="92" dur="500" fill="hold"/>
                                        <p:tgtEl>
                                          <p:spTgt spid="58"/>
                                        </p:tgtEl>
                                        <p:attrNameLst>
                                          <p:attrName>ppt_w</p:attrName>
                                        </p:attrNameLst>
                                      </p:cBhvr>
                                      <p:tavLst>
                                        <p:tav tm="0">
                                          <p:val>
                                            <p:fltVal val="0"/>
                                          </p:val>
                                        </p:tav>
                                        <p:tav tm="100000">
                                          <p:val>
                                            <p:strVal val="#ppt_w"/>
                                          </p:val>
                                        </p:tav>
                                      </p:tavLst>
                                    </p:anim>
                                    <p:anim calcmode="lin" valueType="num">
                                      <p:cBhvr>
                                        <p:cTn id="93" dur="500" fill="hold"/>
                                        <p:tgtEl>
                                          <p:spTgt spid="58"/>
                                        </p:tgtEl>
                                        <p:attrNameLst>
                                          <p:attrName>ppt_h</p:attrName>
                                        </p:attrNameLst>
                                      </p:cBhvr>
                                      <p:tavLst>
                                        <p:tav tm="0">
                                          <p:val>
                                            <p:fltVal val="0"/>
                                          </p:val>
                                        </p:tav>
                                        <p:tav tm="100000">
                                          <p:val>
                                            <p:strVal val="#ppt_h"/>
                                          </p:val>
                                        </p:tav>
                                      </p:tavLst>
                                    </p:anim>
                                    <p:animEffect transition="in" filter="fade">
                                      <p:cBhvr>
                                        <p:cTn id="94" dur="500"/>
                                        <p:tgtEl>
                                          <p:spTgt spid="58"/>
                                        </p:tgtEl>
                                      </p:cBhvr>
                                    </p:animEffect>
                                  </p:childTnLst>
                                </p:cTn>
                              </p:par>
                              <p:par>
                                <p:cTn id="95" presetID="53" presetClass="entr" presetSubtype="16" fill="hold" grpId="0" nodeType="withEffect">
                                  <p:stCondLst>
                                    <p:cond delay="400"/>
                                  </p:stCondLst>
                                  <p:childTnLst>
                                    <p:set>
                                      <p:cBhvr>
                                        <p:cTn id="96" dur="1" fill="hold">
                                          <p:stCondLst>
                                            <p:cond delay="0"/>
                                          </p:stCondLst>
                                        </p:cTn>
                                        <p:tgtEl>
                                          <p:spTgt spid="59"/>
                                        </p:tgtEl>
                                        <p:attrNameLst>
                                          <p:attrName>style.visibility</p:attrName>
                                        </p:attrNameLst>
                                      </p:cBhvr>
                                      <p:to>
                                        <p:strVal val="visible"/>
                                      </p:to>
                                    </p:set>
                                    <p:anim calcmode="lin" valueType="num">
                                      <p:cBhvr>
                                        <p:cTn id="97" dur="500" fill="hold"/>
                                        <p:tgtEl>
                                          <p:spTgt spid="59"/>
                                        </p:tgtEl>
                                        <p:attrNameLst>
                                          <p:attrName>ppt_w</p:attrName>
                                        </p:attrNameLst>
                                      </p:cBhvr>
                                      <p:tavLst>
                                        <p:tav tm="0">
                                          <p:val>
                                            <p:fltVal val="0"/>
                                          </p:val>
                                        </p:tav>
                                        <p:tav tm="100000">
                                          <p:val>
                                            <p:strVal val="#ppt_w"/>
                                          </p:val>
                                        </p:tav>
                                      </p:tavLst>
                                    </p:anim>
                                    <p:anim calcmode="lin" valueType="num">
                                      <p:cBhvr>
                                        <p:cTn id="98" dur="500" fill="hold"/>
                                        <p:tgtEl>
                                          <p:spTgt spid="59"/>
                                        </p:tgtEl>
                                        <p:attrNameLst>
                                          <p:attrName>ppt_h</p:attrName>
                                        </p:attrNameLst>
                                      </p:cBhvr>
                                      <p:tavLst>
                                        <p:tav tm="0">
                                          <p:val>
                                            <p:fltVal val="0"/>
                                          </p:val>
                                        </p:tav>
                                        <p:tav tm="100000">
                                          <p:val>
                                            <p:strVal val="#ppt_h"/>
                                          </p:val>
                                        </p:tav>
                                      </p:tavLst>
                                    </p:anim>
                                    <p:animEffect transition="in" filter="fade">
                                      <p:cBhvr>
                                        <p:cTn id="99" dur="500"/>
                                        <p:tgtEl>
                                          <p:spTgt spid="59"/>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60"/>
                                        </p:tgtEl>
                                        <p:attrNameLst>
                                          <p:attrName>style.visibility</p:attrName>
                                        </p:attrNameLst>
                                      </p:cBhvr>
                                      <p:to>
                                        <p:strVal val="visible"/>
                                      </p:to>
                                    </p:set>
                                    <p:anim calcmode="lin" valueType="num">
                                      <p:cBhvr>
                                        <p:cTn id="102" dur="500" fill="hold"/>
                                        <p:tgtEl>
                                          <p:spTgt spid="60"/>
                                        </p:tgtEl>
                                        <p:attrNameLst>
                                          <p:attrName>ppt_w</p:attrName>
                                        </p:attrNameLst>
                                      </p:cBhvr>
                                      <p:tavLst>
                                        <p:tav tm="0">
                                          <p:val>
                                            <p:fltVal val="0"/>
                                          </p:val>
                                        </p:tav>
                                        <p:tav tm="100000">
                                          <p:val>
                                            <p:strVal val="#ppt_w"/>
                                          </p:val>
                                        </p:tav>
                                      </p:tavLst>
                                    </p:anim>
                                    <p:anim calcmode="lin" valueType="num">
                                      <p:cBhvr>
                                        <p:cTn id="103" dur="500" fill="hold"/>
                                        <p:tgtEl>
                                          <p:spTgt spid="60"/>
                                        </p:tgtEl>
                                        <p:attrNameLst>
                                          <p:attrName>ppt_h</p:attrName>
                                        </p:attrNameLst>
                                      </p:cBhvr>
                                      <p:tavLst>
                                        <p:tav tm="0">
                                          <p:val>
                                            <p:fltVal val="0"/>
                                          </p:val>
                                        </p:tav>
                                        <p:tav tm="100000">
                                          <p:val>
                                            <p:strVal val="#ppt_h"/>
                                          </p:val>
                                        </p:tav>
                                      </p:tavLst>
                                    </p:anim>
                                    <p:animEffect transition="in" filter="fade">
                                      <p:cBhvr>
                                        <p:cTn id="104" dur="500"/>
                                        <p:tgtEl>
                                          <p:spTgt spid="60"/>
                                        </p:tgtEl>
                                      </p:cBhvr>
                                    </p:animEffect>
                                  </p:childTnLst>
                                </p:cTn>
                              </p:par>
                              <p:par>
                                <p:cTn id="105" presetID="53" presetClass="entr" presetSubtype="16" fill="hold" grpId="0" nodeType="withEffect">
                                  <p:stCondLst>
                                    <p:cond delay="200"/>
                                  </p:stCondLst>
                                  <p:childTnLst>
                                    <p:set>
                                      <p:cBhvr>
                                        <p:cTn id="106" dur="1" fill="hold">
                                          <p:stCondLst>
                                            <p:cond delay="0"/>
                                          </p:stCondLst>
                                        </p:cTn>
                                        <p:tgtEl>
                                          <p:spTgt spid="61"/>
                                        </p:tgtEl>
                                        <p:attrNameLst>
                                          <p:attrName>style.visibility</p:attrName>
                                        </p:attrNameLst>
                                      </p:cBhvr>
                                      <p:to>
                                        <p:strVal val="visible"/>
                                      </p:to>
                                    </p:set>
                                    <p:anim calcmode="lin" valueType="num">
                                      <p:cBhvr>
                                        <p:cTn id="107" dur="500" fill="hold"/>
                                        <p:tgtEl>
                                          <p:spTgt spid="61"/>
                                        </p:tgtEl>
                                        <p:attrNameLst>
                                          <p:attrName>ppt_w</p:attrName>
                                        </p:attrNameLst>
                                      </p:cBhvr>
                                      <p:tavLst>
                                        <p:tav tm="0">
                                          <p:val>
                                            <p:fltVal val="0"/>
                                          </p:val>
                                        </p:tav>
                                        <p:tav tm="100000">
                                          <p:val>
                                            <p:strVal val="#ppt_w"/>
                                          </p:val>
                                        </p:tav>
                                      </p:tavLst>
                                    </p:anim>
                                    <p:anim calcmode="lin" valueType="num">
                                      <p:cBhvr>
                                        <p:cTn id="108" dur="500" fill="hold"/>
                                        <p:tgtEl>
                                          <p:spTgt spid="61"/>
                                        </p:tgtEl>
                                        <p:attrNameLst>
                                          <p:attrName>ppt_h</p:attrName>
                                        </p:attrNameLst>
                                      </p:cBhvr>
                                      <p:tavLst>
                                        <p:tav tm="0">
                                          <p:val>
                                            <p:fltVal val="0"/>
                                          </p:val>
                                        </p:tav>
                                        <p:tav tm="100000">
                                          <p:val>
                                            <p:strVal val="#ppt_h"/>
                                          </p:val>
                                        </p:tav>
                                      </p:tavLst>
                                    </p:anim>
                                    <p:animEffect transition="in" filter="fade">
                                      <p:cBhvr>
                                        <p:cTn id="109" dur="500"/>
                                        <p:tgtEl>
                                          <p:spTgt spid="61"/>
                                        </p:tgtEl>
                                      </p:cBhvr>
                                    </p:animEffect>
                                  </p:childTnLst>
                                </p:cTn>
                              </p:par>
                              <p:par>
                                <p:cTn id="110" presetID="53" presetClass="entr" presetSubtype="16" fill="hold" grpId="0" nodeType="withEffect">
                                  <p:stCondLst>
                                    <p:cond delay="200"/>
                                  </p:stCondLst>
                                  <p:childTnLst>
                                    <p:set>
                                      <p:cBhvr>
                                        <p:cTn id="111" dur="1" fill="hold">
                                          <p:stCondLst>
                                            <p:cond delay="0"/>
                                          </p:stCondLst>
                                        </p:cTn>
                                        <p:tgtEl>
                                          <p:spTgt spid="62"/>
                                        </p:tgtEl>
                                        <p:attrNameLst>
                                          <p:attrName>style.visibility</p:attrName>
                                        </p:attrNameLst>
                                      </p:cBhvr>
                                      <p:to>
                                        <p:strVal val="visible"/>
                                      </p:to>
                                    </p:set>
                                    <p:anim calcmode="lin" valueType="num">
                                      <p:cBhvr>
                                        <p:cTn id="112" dur="500" fill="hold"/>
                                        <p:tgtEl>
                                          <p:spTgt spid="62"/>
                                        </p:tgtEl>
                                        <p:attrNameLst>
                                          <p:attrName>ppt_w</p:attrName>
                                        </p:attrNameLst>
                                      </p:cBhvr>
                                      <p:tavLst>
                                        <p:tav tm="0">
                                          <p:val>
                                            <p:fltVal val="0"/>
                                          </p:val>
                                        </p:tav>
                                        <p:tav tm="100000">
                                          <p:val>
                                            <p:strVal val="#ppt_w"/>
                                          </p:val>
                                        </p:tav>
                                      </p:tavLst>
                                    </p:anim>
                                    <p:anim calcmode="lin" valueType="num">
                                      <p:cBhvr>
                                        <p:cTn id="113" dur="500" fill="hold"/>
                                        <p:tgtEl>
                                          <p:spTgt spid="62"/>
                                        </p:tgtEl>
                                        <p:attrNameLst>
                                          <p:attrName>ppt_h</p:attrName>
                                        </p:attrNameLst>
                                      </p:cBhvr>
                                      <p:tavLst>
                                        <p:tav tm="0">
                                          <p:val>
                                            <p:fltVal val="0"/>
                                          </p:val>
                                        </p:tav>
                                        <p:tav tm="100000">
                                          <p:val>
                                            <p:strVal val="#ppt_h"/>
                                          </p:val>
                                        </p:tav>
                                      </p:tavLst>
                                    </p:anim>
                                    <p:animEffect transition="in" filter="fade">
                                      <p:cBhvr>
                                        <p:cTn id="11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3430324" y="-1100658"/>
            <a:ext cx="2352980" cy="2352980"/>
            <a:chOff x="304800" y="673100"/>
            <a:chExt cx="4000500" cy="4000500"/>
          </a:xfrm>
          <a:effectLst>
            <a:outerShdw blurRad="444500" dist="254000" dir="684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20" name="椭圆 1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6" name="椭圆 5"/>
          <p:cNvSpPr/>
          <p:nvPr/>
        </p:nvSpPr>
        <p:spPr>
          <a:xfrm>
            <a:off x="4834454" y="1240622"/>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538120" y="1358961"/>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344435" y="1237777"/>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3816501" y="1108306"/>
            <a:ext cx="250454" cy="250454"/>
          </a:xfrm>
          <a:prstGeom prst="ellipse">
            <a:avLst/>
          </a:prstGeom>
          <a:solidFill>
            <a:schemeClr val="bg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4117724" y="1082954"/>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4352550" y="1369468"/>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8222" y="1184422"/>
            <a:ext cx="322151" cy="322151"/>
          </a:xfrm>
          <a:prstGeom prst="ellipse">
            <a:avLst/>
          </a:prstGeom>
          <a:solidFill>
            <a:schemeClr val="bg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3489058" y="1240492"/>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3203848" y="1371724"/>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5054540" y="1057221"/>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3972835" y="1293555"/>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5920093" y="1369468"/>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035416" y="114767"/>
            <a:ext cx="1231514" cy="584775"/>
          </a:xfrm>
          <a:prstGeom prst="rect">
            <a:avLst/>
          </a:prstGeom>
        </p:spPr>
        <p:txBody>
          <a:bodyPr wrap="square">
            <a:spAutoFit/>
          </a:bodyPr>
          <a:lstStyle/>
          <a:p>
            <a:pPr marL="0" marR="0" lvl="0" indent="0" defTabSz="934085" eaLnBrk="1" fontAlgn="auto" latinLnBrk="0" hangingPunct="1">
              <a:lnSpc>
                <a:spcPct val="100000"/>
              </a:lnSpc>
              <a:spcBef>
                <a:spcPts val="0"/>
              </a:spcBef>
              <a:spcAft>
                <a:spcPts val="0"/>
              </a:spcAft>
              <a:buClrTx/>
              <a:buSzTx/>
              <a:buFontTx/>
              <a:buNone/>
              <a:defRPr/>
            </a:pPr>
            <a:r>
              <a:rPr kumimoji="0" lang="zh-CN" altLang="en-US" sz="3200" b="0" i="0" u="none" strike="noStrike" kern="0" cap="none" spc="0" normalizeH="0" baseline="0" noProof="0" dirty="0" smtClean="0">
                <a:ln>
                  <a:noFill/>
                </a:ln>
                <a:solidFill>
                  <a:srgbClr val="7030A0"/>
                </a:solidFill>
                <a:effectLst/>
                <a:uLnTx/>
                <a:uFillTx/>
                <a:latin typeface="微软雅黑" pitchFamily="34" charset="-122"/>
                <a:ea typeface="微软雅黑" pitchFamily="34" charset="-122"/>
              </a:rPr>
              <a:t>目 录</a:t>
            </a:r>
            <a:endParaRPr kumimoji="0" lang="zh-CN" altLang="en-US" sz="3200" b="0" i="0" u="none" strike="noStrike" kern="0" cap="none" spc="0" normalizeH="0" baseline="0" noProof="0" dirty="0">
              <a:ln>
                <a:noFill/>
              </a:ln>
              <a:solidFill>
                <a:srgbClr val="7030A0"/>
              </a:solidFill>
              <a:effectLst/>
              <a:uLnTx/>
              <a:uFillTx/>
              <a:latin typeface="微软雅黑" pitchFamily="34" charset="-122"/>
              <a:ea typeface="微软雅黑" pitchFamily="34" charset="-122"/>
            </a:endParaRPr>
          </a:p>
        </p:txBody>
      </p:sp>
      <p:sp>
        <p:nvSpPr>
          <p:cNvPr id="22" name="Rectangle 4"/>
          <p:cNvSpPr txBox="1">
            <a:spLocks noChangeArrowheads="1"/>
          </p:cNvSpPr>
          <p:nvPr/>
        </p:nvSpPr>
        <p:spPr bwMode="auto">
          <a:xfrm>
            <a:off x="3964944" y="566306"/>
            <a:ext cx="1372458" cy="38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1000" b="0" kern="0" dirty="0" smtClean="0">
                <a:solidFill>
                  <a:srgbClr val="7030A0"/>
                </a:solidFill>
                <a:latin typeface="Arial"/>
                <a:ea typeface="微软雅黑"/>
              </a:rPr>
              <a:t>CATALOG</a:t>
            </a:r>
            <a:endParaRPr kumimoji="0" lang="zh-CN" altLang="en-US" sz="1000" b="0" i="0" u="none" strike="noStrike" kern="0" cap="none" spc="0" normalizeH="0" baseline="0" noProof="0" dirty="0">
              <a:ln>
                <a:noFill/>
              </a:ln>
              <a:solidFill>
                <a:srgbClr val="7030A0"/>
              </a:solidFill>
              <a:effectLst/>
              <a:uLnTx/>
              <a:uFillTx/>
              <a:latin typeface="Arial"/>
              <a:ea typeface="微软雅黑"/>
            </a:endParaRPr>
          </a:p>
        </p:txBody>
      </p:sp>
      <p:grpSp>
        <p:nvGrpSpPr>
          <p:cNvPr id="84" name="组合 83"/>
          <p:cNvGrpSpPr/>
          <p:nvPr/>
        </p:nvGrpSpPr>
        <p:grpSpPr>
          <a:xfrm>
            <a:off x="6156176" y="1851670"/>
            <a:ext cx="1602228" cy="1359398"/>
            <a:chOff x="5553262" y="2638733"/>
            <a:chExt cx="2397222" cy="2093640"/>
          </a:xfrm>
        </p:grpSpPr>
        <p:grpSp>
          <p:nvGrpSpPr>
            <p:cNvPr id="85" name="组合 84"/>
            <p:cNvGrpSpPr/>
            <p:nvPr/>
          </p:nvGrpSpPr>
          <p:grpSpPr>
            <a:xfrm>
              <a:off x="5553262" y="2638733"/>
              <a:ext cx="2397222" cy="2093640"/>
              <a:chOff x="5553262" y="2638733"/>
              <a:chExt cx="2397222" cy="2093640"/>
            </a:xfrm>
          </p:grpSpPr>
          <p:grpSp>
            <p:nvGrpSpPr>
              <p:cNvPr id="87" name="组合 86"/>
              <p:cNvGrpSpPr/>
              <p:nvPr/>
            </p:nvGrpSpPr>
            <p:grpSpPr>
              <a:xfrm>
                <a:off x="5553262" y="2638733"/>
                <a:ext cx="2397222" cy="2093640"/>
                <a:chOff x="1511944" y="2420246"/>
                <a:chExt cx="2627152" cy="2294453"/>
              </a:xfrm>
              <a:effectLst>
                <a:outerShdw blurRad="203200" dist="38100" dir="3780000" sx="103000" sy="103000" algn="t" rotWithShape="0">
                  <a:prstClr val="black">
                    <a:alpha val="25000"/>
                  </a:prstClr>
                </a:outerShdw>
              </a:effectLst>
            </p:grpSpPr>
            <p:sp>
              <p:nvSpPr>
                <p:cNvPr id="89"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90"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88" name="Freeform 7"/>
              <p:cNvSpPr/>
              <p:nvPr/>
            </p:nvSpPr>
            <p:spPr bwMode="auto">
              <a:xfrm>
                <a:off x="5864945" y="2882683"/>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7030A0"/>
              </a:soli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86" name="TextBox 85"/>
            <p:cNvSpPr txBox="1"/>
            <p:nvPr/>
          </p:nvSpPr>
          <p:spPr>
            <a:xfrm>
              <a:off x="6259489" y="3110169"/>
              <a:ext cx="1010287" cy="995429"/>
            </a:xfrm>
            <a:prstGeom prst="rect">
              <a:avLst/>
            </a:prstGeom>
            <a:noFill/>
          </p:spPr>
          <p:txBody>
            <a:bodyPr wrap="square" rtlCol="0">
              <a:spAutoFit/>
            </a:bodyPr>
            <a:lstStyle/>
            <a:p>
              <a:r>
                <a:rPr lang="en-US" altLang="zh-CN" sz="3600" dirty="0">
                  <a:solidFill>
                    <a:schemeClr val="bg1"/>
                  </a:solidFill>
                  <a:latin typeface="DFGothic-EB" pitchFamily="1" charset="-128"/>
                  <a:ea typeface="DFGothic-EB" pitchFamily="1" charset="-128"/>
                </a:rPr>
                <a:t>03</a:t>
              </a:r>
              <a:endParaRPr lang="zh-CN" altLang="en-US" sz="3600" dirty="0">
                <a:solidFill>
                  <a:schemeClr val="bg1"/>
                </a:solidFill>
                <a:latin typeface="DFGothic-EB" pitchFamily="1" charset="-128"/>
                <a:ea typeface="DFGothic-EB" pitchFamily="1" charset="-128"/>
              </a:endParaRPr>
            </a:p>
          </p:txBody>
        </p:sp>
      </p:grpSp>
      <p:grpSp>
        <p:nvGrpSpPr>
          <p:cNvPr id="91" name="组合 90"/>
          <p:cNvGrpSpPr/>
          <p:nvPr/>
        </p:nvGrpSpPr>
        <p:grpSpPr>
          <a:xfrm>
            <a:off x="1403648" y="1851670"/>
            <a:ext cx="1602228" cy="1359398"/>
            <a:chOff x="1881842" y="2656049"/>
            <a:chExt cx="2397222" cy="2093640"/>
          </a:xfrm>
        </p:grpSpPr>
        <p:grpSp>
          <p:nvGrpSpPr>
            <p:cNvPr id="92" name="组合 91"/>
            <p:cNvGrpSpPr/>
            <p:nvPr/>
          </p:nvGrpSpPr>
          <p:grpSpPr>
            <a:xfrm>
              <a:off x="1881842" y="2656049"/>
              <a:ext cx="2397222" cy="2093640"/>
              <a:chOff x="1511944" y="2420246"/>
              <a:chExt cx="2627152" cy="2294453"/>
            </a:xfrm>
            <a:effectLst>
              <a:outerShdw blurRad="203200" dist="38100" dir="3780000" sx="103000" sy="103000" algn="t" rotWithShape="0">
                <a:prstClr val="black">
                  <a:alpha val="25000"/>
                </a:prstClr>
              </a:outerShdw>
            </a:effectLst>
          </p:grpSpPr>
          <p:sp>
            <p:nvSpPr>
              <p:cNvPr id="95"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96"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93" name="Freeform 7"/>
            <p:cNvSpPr/>
            <p:nvPr/>
          </p:nvSpPr>
          <p:spPr bwMode="auto">
            <a:xfrm>
              <a:off x="2193523" y="2932555"/>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7030A0"/>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94" name="TextBox 93"/>
            <p:cNvSpPr txBox="1"/>
            <p:nvPr/>
          </p:nvSpPr>
          <p:spPr>
            <a:xfrm>
              <a:off x="2575311" y="3250047"/>
              <a:ext cx="1010287" cy="995429"/>
            </a:xfrm>
            <a:prstGeom prst="rect">
              <a:avLst/>
            </a:prstGeom>
            <a:noFill/>
          </p:spPr>
          <p:txBody>
            <a:bodyPr wrap="square" rtlCol="0">
              <a:spAutoFit/>
            </a:bodyPr>
            <a:lstStyle/>
            <a:p>
              <a:r>
                <a:rPr lang="en-US" altLang="zh-CN" sz="3600" dirty="0">
                  <a:solidFill>
                    <a:schemeClr val="bg1"/>
                  </a:solidFill>
                  <a:latin typeface="DFGothic-EB" pitchFamily="1" charset="-128"/>
                  <a:ea typeface="DFGothic-EB" pitchFamily="1" charset="-128"/>
                </a:rPr>
                <a:t>01</a:t>
              </a:r>
              <a:endParaRPr lang="zh-CN" altLang="en-US" sz="3600" dirty="0">
                <a:solidFill>
                  <a:schemeClr val="bg1"/>
                </a:solidFill>
                <a:latin typeface="DFGothic-EB" pitchFamily="1" charset="-128"/>
                <a:ea typeface="DFGothic-EB" pitchFamily="1" charset="-128"/>
              </a:endParaRPr>
            </a:p>
          </p:txBody>
        </p:sp>
      </p:grpSp>
      <p:grpSp>
        <p:nvGrpSpPr>
          <p:cNvPr id="97" name="组合 96"/>
          <p:cNvGrpSpPr/>
          <p:nvPr/>
        </p:nvGrpSpPr>
        <p:grpSpPr>
          <a:xfrm>
            <a:off x="3779912" y="1851670"/>
            <a:ext cx="1602228" cy="1359398"/>
            <a:chOff x="3721944" y="3702869"/>
            <a:chExt cx="2397222" cy="2093640"/>
          </a:xfrm>
        </p:grpSpPr>
        <p:grpSp>
          <p:nvGrpSpPr>
            <p:cNvPr id="98" name="组合 97"/>
            <p:cNvGrpSpPr/>
            <p:nvPr/>
          </p:nvGrpSpPr>
          <p:grpSpPr>
            <a:xfrm>
              <a:off x="3721944" y="3702869"/>
              <a:ext cx="2397222" cy="2093640"/>
              <a:chOff x="3721944" y="3702869"/>
              <a:chExt cx="2397222" cy="2093640"/>
            </a:xfrm>
          </p:grpSpPr>
          <p:grpSp>
            <p:nvGrpSpPr>
              <p:cNvPr id="100" name="组合 99"/>
              <p:cNvGrpSpPr/>
              <p:nvPr/>
            </p:nvGrpSpPr>
            <p:grpSpPr>
              <a:xfrm>
                <a:off x="3721944" y="3702869"/>
                <a:ext cx="2397222" cy="2093640"/>
                <a:chOff x="1511944" y="2420246"/>
                <a:chExt cx="2627152" cy="2294453"/>
              </a:xfrm>
              <a:effectLst>
                <a:outerShdw blurRad="203200" dist="38100" dir="3780000" sx="103000" sy="103000" algn="t" rotWithShape="0">
                  <a:prstClr val="black">
                    <a:alpha val="25000"/>
                  </a:prstClr>
                </a:outerShdw>
              </a:effectLst>
            </p:grpSpPr>
            <p:sp>
              <p:nvSpPr>
                <p:cNvPr id="102"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103"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101" name="Freeform 7"/>
              <p:cNvSpPr/>
              <p:nvPr/>
            </p:nvSpPr>
            <p:spPr bwMode="auto">
              <a:xfrm>
                <a:off x="4033627" y="3946819"/>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A568D2"/>
              </a:soli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99" name="TextBox 98"/>
            <p:cNvSpPr txBox="1"/>
            <p:nvPr/>
          </p:nvSpPr>
          <p:spPr>
            <a:xfrm>
              <a:off x="4382517" y="4183862"/>
              <a:ext cx="1010287" cy="995429"/>
            </a:xfrm>
            <a:prstGeom prst="rect">
              <a:avLst/>
            </a:prstGeom>
            <a:noFill/>
          </p:spPr>
          <p:txBody>
            <a:bodyPr wrap="square" rtlCol="0">
              <a:spAutoFit/>
            </a:bodyPr>
            <a:lstStyle/>
            <a:p>
              <a:r>
                <a:rPr lang="en-US" altLang="zh-CN" sz="3600" dirty="0">
                  <a:solidFill>
                    <a:schemeClr val="bg1"/>
                  </a:solidFill>
                  <a:latin typeface="DFGothic-EB" pitchFamily="1" charset="-128"/>
                  <a:ea typeface="DFGothic-EB" pitchFamily="1" charset="-128"/>
                </a:rPr>
                <a:t>02</a:t>
              </a:r>
              <a:endParaRPr lang="zh-CN" altLang="en-US" sz="3600" dirty="0">
                <a:solidFill>
                  <a:schemeClr val="bg1"/>
                </a:solidFill>
                <a:latin typeface="DFGothic-EB" pitchFamily="1" charset="-128"/>
                <a:ea typeface="DFGothic-EB" pitchFamily="1" charset="-128"/>
              </a:endParaRPr>
            </a:p>
          </p:txBody>
        </p:sp>
      </p:grpSp>
      <p:sp>
        <p:nvSpPr>
          <p:cNvPr id="126" name="TextBox 125"/>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
        <p:nvSpPr>
          <p:cNvPr id="69" name="矩形 68"/>
          <p:cNvSpPr/>
          <p:nvPr/>
        </p:nvSpPr>
        <p:spPr>
          <a:xfrm>
            <a:off x="1643042" y="3429006"/>
            <a:ext cx="1285884" cy="707886"/>
          </a:xfrm>
          <a:prstGeom prst="rect">
            <a:avLst/>
          </a:prstGeom>
        </p:spPr>
        <p:txBody>
          <a:bodyPr wrap="square">
            <a:spAutoFit/>
          </a:bodyPr>
          <a:lstStyle/>
          <a:p>
            <a:r>
              <a:rPr lang="zh-CN" altLang="en-US" sz="2000" b="1" dirty="0" smtClean="0">
                <a:solidFill>
                  <a:schemeClr val="accent5">
                    <a:lumMod val="50000"/>
                  </a:schemeClr>
                </a:solidFill>
                <a:latin typeface="楷体" pitchFamily="49" charset="-122"/>
                <a:ea typeface="楷体" pitchFamily="49" charset="-122"/>
              </a:rPr>
              <a:t>数量关系</a:t>
            </a:r>
            <a:endParaRPr lang="en-US" altLang="zh-CN" sz="2000" b="1" dirty="0" smtClean="0">
              <a:solidFill>
                <a:schemeClr val="accent5">
                  <a:lumMod val="50000"/>
                </a:schemeClr>
              </a:solidFill>
              <a:latin typeface="楷体" pitchFamily="49" charset="-122"/>
              <a:ea typeface="楷体" pitchFamily="49" charset="-122"/>
            </a:endParaRPr>
          </a:p>
          <a:p>
            <a:r>
              <a:rPr lang="zh-CN" altLang="zh-CN" sz="2000" b="1" dirty="0" smtClean="0">
                <a:solidFill>
                  <a:schemeClr val="accent5">
                    <a:lumMod val="50000"/>
                  </a:schemeClr>
                </a:solidFill>
                <a:latin typeface="楷体" pitchFamily="49" charset="-122"/>
                <a:ea typeface="楷体" pitchFamily="49" charset="-122"/>
              </a:rPr>
              <a:t>内涵解读</a:t>
            </a:r>
            <a:endParaRPr lang="zh-CN" altLang="en-US" sz="2000" b="1" dirty="0">
              <a:solidFill>
                <a:schemeClr val="accent5">
                  <a:lumMod val="50000"/>
                </a:schemeClr>
              </a:solidFill>
              <a:latin typeface="楷体" pitchFamily="49" charset="-122"/>
              <a:ea typeface="楷体" pitchFamily="49" charset="-122"/>
            </a:endParaRPr>
          </a:p>
        </p:txBody>
      </p:sp>
      <p:sp>
        <p:nvSpPr>
          <p:cNvPr id="70" name="矩形 69"/>
          <p:cNvSpPr/>
          <p:nvPr/>
        </p:nvSpPr>
        <p:spPr>
          <a:xfrm>
            <a:off x="3428992" y="3435846"/>
            <a:ext cx="2571768" cy="707886"/>
          </a:xfrm>
          <a:prstGeom prst="rect">
            <a:avLst/>
          </a:prstGeom>
        </p:spPr>
        <p:txBody>
          <a:bodyPr wrap="square">
            <a:spAutoFit/>
          </a:bodyPr>
          <a:lstStyle/>
          <a:p>
            <a:r>
              <a:rPr lang="zh-CN" altLang="en-US" sz="2000" b="1" dirty="0" smtClean="0">
                <a:solidFill>
                  <a:schemeClr val="accent5">
                    <a:lumMod val="50000"/>
                  </a:schemeClr>
                </a:solidFill>
                <a:latin typeface="楷体" pitchFamily="49" charset="-122"/>
                <a:ea typeface="楷体" pitchFamily="49" charset="-122"/>
              </a:rPr>
              <a:t>  国内外课程标准（教学大纲）的研究</a:t>
            </a:r>
          </a:p>
        </p:txBody>
      </p:sp>
      <p:sp>
        <p:nvSpPr>
          <p:cNvPr id="71" name="矩形 70"/>
          <p:cNvSpPr/>
          <p:nvPr/>
        </p:nvSpPr>
        <p:spPr>
          <a:xfrm>
            <a:off x="6156176" y="3435846"/>
            <a:ext cx="2016224" cy="707886"/>
          </a:xfrm>
          <a:prstGeom prst="rect">
            <a:avLst/>
          </a:prstGeom>
        </p:spPr>
        <p:txBody>
          <a:bodyPr wrap="square">
            <a:spAutoFit/>
          </a:bodyPr>
          <a:lstStyle/>
          <a:p>
            <a:r>
              <a:rPr lang="zh-CN" altLang="en-US" sz="2000" b="1" dirty="0" smtClean="0">
                <a:solidFill>
                  <a:schemeClr val="accent5">
                    <a:lumMod val="50000"/>
                  </a:schemeClr>
                </a:solidFill>
                <a:latin typeface="楷体" pitchFamily="49" charset="-122"/>
                <a:ea typeface="楷体" pitchFamily="49" charset="-122"/>
              </a:rPr>
              <a:t>“数量关系”与数学能力的研究</a:t>
            </a:r>
            <a:endParaRPr lang="zh-CN" altLang="en-US" sz="2000" b="1" dirty="0">
              <a:solidFill>
                <a:schemeClr val="accent5">
                  <a:lumMod val="50000"/>
                </a:schemeClr>
              </a:solidFill>
              <a:latin typeface="楷体" pitchFamily="49" charset="-122"/>
              <a:ea typeface="楷体" pitchFamily="49"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5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ppt_x"/>
                                          </p:val>
                                        </p:tav>
                                        <p:tav tm="100000">
                                          <p:val>
                                            <p:strVal val="#ppt_x"/>
                                          </p:val>
                                        </p:tav>
                                      </p:tavLst>
                                    </p:anim>
                                    <p:anim calcmode="lin" valueType="num">
                                      <p:cBhvr additive="base">
                                        <p:cTn id="8" dur="2000" fill="hold"/>
                                        <p:tgtEl>
                                          <p:spTgt spid="18"/>
                                        </p:tgtEl>
                                        <p:attrNameLst>
                                          <p:attrName>ppt_y</p:attrName>
                                        </p:attrNameLst>
                                      </p:cBhvr>
                                      <p:tavLst>
                                        <p:tav tm="0">
                                          <p:val>
                                            <p:strVal val="0-#ppt_h/2"/>
                                          </p:val>
                                        </p:tav>
                                        <p:tav tm="100000">
                                          <p:val>
                                            <p:strVal val="#ppt_y"/>
                                          </p:val>
                                        </p:tav>
                                      </p:tavLst>
                                    </p:anim>
                                  </p:childTnLst>
                                </p:cTn>
                              </p:par>
                              <p:par>
                                <p:cTn id="9" presetID="56" presetClass="entr" presetSubtype="0" fill="hold" grpId="0" nodeType="withEffect">
                                  <p:stCondLst>
                                    <p:cond delay="1000"/>
                                  </p:stCondLst>
                                  <p:iterate type="lt">
                                    <p:tmPct val="10000"/>
                                  </p:iterate>
                                  <p:childTnLst>
                                    <p:set>
                                      <p:cBhvr>
                                        <p:cTn id="10" dur="1" fill="hold">
                                          <p:stCondLst>
                                            <p:cond delay="0"/>
                                          </p:stCondLst>
                                        </p:cTn>
                                        <p:tgtEl>
                                          <p:spTgt spid="21"/>
                                        </p:tgtEl>
                                        <p:attrNameLst>
                                          <p:attrName>style.visibility</p:attrName>
                                        </p:attrNameLst>
                                      </p:cBhvr>
                                      <p:to>
                                        <p:strVal val="visible"/>
                                      </p:to>
                                    </p:set>
                                    <p:anim by="(-#ppt_w*2)" calcmode="lin" valueType="num">
                                      <p:cBhvr rctx="PPT">
                                        <p:cTn id="11" dur="500" autoRev="1" fill="hold">
                                          <p:stCondLst>
                                            <p:cond delay="0"/>
                                          </p:stCondLst>
                                        </p:cTn>
                                        <p:tgtEl>
                                          <p:spTgt spid="21"/>
                                        </p:tgtEl>
                                        <p:attrNameLst>
                                          <p:attrName>ppt_w</p:attrName>
                                        </p:attrNameLst>
                                      </p:cBhvr>
                                    </p:anim>
                                    <p:anim by="(#ppt_w*0.50)" calcmode="lin" valueType="num">
                                      <p:cBhvr>
                                        <p:cTn id="12" dur="500" decel="50000" autoRev="1" fill="hold">
                                          <p:stCondLst>
                                            <p:cond delay="0"/>
                                          </p:stCondLst>
                                        </p:cTn>
                                        <p:tgtEl>
                                          <p:spTgt spid="21"/>
                                        </p:tgtEl>
                                        <p:attrNameLst>
                                          <p:attrName>ppt_x</p:attrName>
                                        </p:attrNameLst>
                                      </p:cBhvr>
                                    </p:anim>
                                    <p:anim from="(-#ppt_h/2)" to="(#ppt_y)" calcmode="lin" valueType="num">
                                      <p:cBhvr>
                                        <p:cTn id="13" dur="1000" fill="hold">
                                          <p:stCondLst>
                                            <p:cond delay="0"/>
                                          </p:stCondLst>
                                        </p:cTn>
                                        <p:tgtEl>
                                          <p:spTgt spid="21"/>
                                        </p:tgtEl>
                                        <p:attrNameLst>
                                          <p:attrName>ppt_y</p:attrName>
                                        </p:attrNameLst>
                                      </p:cBhvr>
                                    </p:anim>
                                    <p:animRot by="21600000">
                                      <p:cBhvr>
                                        <p:cTn id="14" dur="1000" fill="hold">
                                          <p:stCondLst>
                                            <p:cond delay="0"/>
                                          </p:stCondLst>
                                        </p:cTn>
                                        <p:tgtEl>
                                          <p:spTgt spid="21"/>
                                        </p:tgtEl>
                                        <p:attrNameLst>
                                          <p:attrName>r</p:attrName>
                                        </p:attrNameLst>
                                      </p:cBhvr>
                                    </p:animRot>
                                  </p:childTnLst>
                                </p:cTn>
                              </p:par>
                              <p:par>
                                <p:cTn id="15" presetID="22" presetClass="entr" presetSubtype="8" fill="hold" grpId="0" nodeType="withEffect">
                                  <p:stCondLst>
                                    <p:cond delay="150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par>
                          <p:cTn id="18" fill="hold">
                            <p:stCondLst>
                              <p:cond delay="0"/>
                            </p:stCondLst>
                            <p:childTnLst>
                              <p:par>
                                <p:cTn id="19" presetID="53" presetClass="entr" presetSubtype="16"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grpId="0" nodeType="withEffect">
                                  <p:stCondLst>
                                    <p:cond delay="20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grpId="0" nodeType="withEffect">
                                  <p:stCondLst>
                                    <p:cond delay="20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par>
                                <p:cTn id="44" presetID="53" presetClass="entr" presetSubtype="16" fill="hold" grpId="0" nodeType="withEffect">
                                  <p:stCondLst>
                                    <p:cond delay="20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par>
                                <p:cTn id="54" presetID="53" presetClass="entr" presetSubtype="16" fill="hold" grpId="0" nodeType="withEffect">
                                  <p:stCondLst>
                                    <p:cond delay="20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par>
                                <p:cTn id="64" presetID="53" presetClass="entr" presetSubtype="16" fill="hold" grpId="0" nodeType="withEffect">
                                  <p:stCondLst>
                                    <p:cond delay="4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par>
                                <p:cTn id="69" presetID="53" presetClass="entr" presetSubtype="16" fill="hold" grpId="0" nodeType="withEffect">
                                  <p:stCondLst>
                                    <p:cond delay="200"/>
                                  </p:stCondLst>
                                  <p:childTnLst>
                                    <p:set>
                                      <p:cBhvr>
                                        <p:cTn id="70" dur="1" fill="hold">
                                          <p:stCondLst>
                                            <p:cond delay="0"/>
                                          </p:stCondLst>
                                        </p:cTn>
                                        <p:tgtEl>
                                          <p:spTgt spid="16"/>
                                        </p:tgtEl>
                                        <p:attrNameLst>
                                          <p:attrName>style.visibility</p:attrName>
                                        </p:attrNameLst>
                                      </p:cBhvr>
                                      <p:to>
                                        <p:strVal val="visible"/>
                                      </p:to>
                                    </p:set>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fltVal val="0"/>
                                          </p:val>
                                        </p:tav>
                                        <p:tav tm="100000">
                                          <p:val>
                                            <p:strVal val="#ppt_h"/>
                                          </p:val>
                                        </p:tav>
                                      </p:tavLst>
                                    </p:anim>
                                    <p:animEffect transition="in" filter="fade">
                                      <p:cBhvr>
                                        <p:cTn id="73" dur="500"/>
                                        <p:tgtEl>
                                          <p:spTgt spid="16"/>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fltVal val="0"/>
                                          </p:val>
                                        </p:tav>
                                        <p:tav tm="100000">
                                          <p:val>
                                            <p:strVal val="#ppt_h"/>
                                          </p:val>
                                        </p:tav>
                                      </p:tavLst>
                                    </p:anim>
                                    <p:animEffect transition="in" filter="fade">
                                      <p:cBhvr>
                                        <p:cTn id="78" dur="500"/>
                                        <p:tgtEl>
                                          <p:spTgt spid="17"/>
                                        </p:tgtEl>
                                      </p:cBhvr>
                                    </p:animEffect>
                                  </p:childTnLst>
                                </p:cTn>
                              </p:par>
                            </p:childTnLst>
                          </p:cTn>
                        </p:par>
                        <p:par>
                          <p:cTn id="79" fill="hold">
                            <p:stCondLst>
                              <p:cond delay="900"/>
                            </p:stCondLst>
                            <p:childTnLst>
                              <p:par>
                                <p:cTn id="80" presetID="2" presetClass="entr" presetSubtype="3" accel="52000" fill="hold" nodeType="afterEffect">
                                  <p:stCondLst>
                                    <p:cond delay="0"/>
                                  </p:stCondLst>
                                  <p:childTnLst>
                                    <p:set>
                                      <p:cBhvr>
                                        <p:cTn id="81" dur="1" fill="hold">
                                          <p:stCondLst>
                                            <p:cond delay="0"/>
                                          </p:stCondLst>
                                        </p:cTn>
                                        <p:tgtEl>
                                          <p:spTgt spid="91"/>
                                        </p:tgtEl>
                                        <p:attrNameLst>
                                          <p:attrName>style.visibility</p:attrName>
                                        </p:attrNameLst>
                                      </p:cBhvr>
                                      <p:to>
                                        <p:strVal val="visible"/>
                                      </p:to>
                                    </p:set>
                                    <p:anim calcmode="lin" valueType="num">
                                      <p:cBhvr additive="base">
                                        <p:cTn id="82" dur="2000" fill="hold"/>
                                        <p:tgtEl>
                                          <p:spTgt spid="91"/>
                                        </p:tgtEl>
                                        <p:attrNameLst>
                                          <p:attrName>ppt_x</p:attrName>
                                        </p:attrNameLst>
                                      </p:cBhvr>
                                      <p:tavLst>
                                        <p:tav tm="0">
                                          <p:val>
                                            <p:strVal val="1+#ppt_w/2"/>
                                          </p:val>
                                        </p:tav>
                                        <p:tav tm="100000">
                                          <p:val>
                                            <p:strVal val="#ppt_x"/>
                                          </p:val>
                                        </p:tav>
                                      </p:tavLst>
                                    </p:anim>
                                    <p:anim calcmode="lin" valueType="num">
                                      <p:cBhvr additive="base">
                                        <p:cTn id="83" dur="2000" fill="hold"/>
                                        <p:tgtEl>
                                          <p:spTgt spid="91"/>
                                        </p:tgtEl>
                                        <p:attrNameLst>
                                          <p:attrName>ppt_y</p:attrName>
                                        </p:attrNameLst>
                                      </p:cBhvr>
                                      <p:tavLst>
                                        <p:tav tm="0">
                                          <p:val>
                                            <p:strVal val="0-#ppt_h/2"/>
                                          </p:val>
                                        </p:tav>
                                        <p:tav tm="100000">
                                          <p:val>
                                            <p:strVal val="#ppt_y"/>
                                          </p:val>
                                        </p:tav>
                                      </p:tavLst>
                                    </p:anim>
                                  </p:childTnLst>
                                </p:cTn>
                              </p:par>
                              <p:par>
                                <p:cTn id="84" presetID="2" presetClass="entr" presetSubtype="12" accel="52000" fill="hold" nodeType="withEffect">
                                  <p:stCondLst>
                                    <p:cond delay="0"/>
                                  </p:stCondLst>
                                  <p:childTnLst>
                                    <p:set>
                                      <p:cBhvr>
                                        <p:cTn id="85" dur="1" fill="hold">
                                          <p:stCondLst>
                                            <p:cond delay="0"/>
                                          </p:stCondLst>
                                        </p:cTn>
                                        <p:tgtEl>
                                          <p:spTgt spid="97"/>
                                        </p:tgtEl>
                                        <p:attrNameLst>
                                          <p:attrName>style.visibility</p:attrName>
                                        </p:attrNameLst>
                                      </p:cBhvr>
                                      <p:to>
                                        <p:strVal val="visible"/>
                                      </p:to>
                                    </p:set>
                                    <p:anim calcmode="lin" valueType="num">
                                      <p:cBhvr additive="base">
                                        <p:cTn id="86" dur="2000" fill="hold"/>
                                        <p:tgtEl>
                                          <p:spTgt spid="97"/>
                                        </p:tgtEl>
                                        <p:attrNameLst>
                                          <p:attrName>ppt_x</p:attrName>
                                        </p:attrNameLst>
                                      </p:cBhvr>
                                      <p:tavLst>
                                        <p:tav tm="0">
                                          <p:val>
                                            <p:strVal val="0-#ppt_w/2"/>
                                          </p:val>
                                        </p:tav>
                                        <p:tav tm="100000">
                                          <p:val>
                                            <p:strVal val="#ppt_x"/>
                                          </p:val>
                                        </p:tav>
                                      </p:tavLst>
                                    </p:anim>
                                    <p:anim calcmode="lin" valueType="num">
                                      <p:cBhvr additive="base">
                                        <p:cTn id="87" dur="2000" fill="hold"/>
                                        <p:tgtEl>
                                          <p:spTgt spid="97"/>
                                        </p:tgtEl>
                                        <p:attrNameLst>
                                          <p:attrName>ppt_y</p:attrName>
                                        </p:attrNameLst>
                                      </p:cBhvr>
                                      <p:tavLst>
                                        <p:tav tm="0">
                                          <p:val>
                                            <p:strVal val="1+#ppt_h/2"/>
                                          </p:val>
                                        </p:tav>
                                        <p:tav tm="100000">
                                          <p:val>
                                            <p:strVal val="#ppt_y"/>
                                          </p:val>
                                        </p:tav>
                                      </p:tavLst>
                                    </p:anim>
                                  </p:childTnLst>
                                </p:cTn>
                              </p:par>
                              <p:par>
                                <p:cTn id="88" presetID="2" presetClass="entr" presetSubtype="3" accel="52000" fill="hold" nodeType="withEffect">
                                  <p:stCondLst>
                                    <p:cond delay="0"/>
                                  </p:stCondLst>
                                  <p:childTnLst>
                                    <p:set>
                                      <p:cBhvr>
                                        <p:cTn id="89" dur="1" fill="hold">
                                          <p:stCondLst>
                                            <p:cond delay="0"/>
                                          </p:stCondLst>
                                        </p:cTn>
                                        <p:tgtEl>
                                          <p:spTgt spid="84"/>
                                        </p:tgtEl>
                                        <p:attrNameLst>
                                          <p:attrName>style.visibility</p:attrName>
                                        </p:attrNameLst>
                                      </p:cBhvr>
                                      <p:to>
                                        <p:strVal val="visible"/>
                                      </p:to>
                                    </p:set>
                                    <p:anim calcmode="lin" valueType="num">
                                      <p:cBhvr additive="base">
                                        <p:cTn id="90" dur="2000" fill="hold"/>
                                        <p:tgtEl>
                                          <p:spTgt spid="84"/>
                                        </p:tgtEl>
                                        <p:attrNameLst>
                                          <p:attrName>ppt_x</p:attrName>
                                        </p:attrNameLst>
                                      </p:cBhvr>
                                      <p:tavLst>
                                        <p:tav tm="0">
                                          <p:val>
                                            <p:strVal val="1+#ppt_w/2"/>
                                          </p:val>
                                        </p:tav>
                                        <p:tav tm="100000">
                                          <p:val>
                                            <p:strVal val="#ppt_x"/>
                                          </p:val>
                                        </p:tav>
                                      </p:tavLst>
                                    </p:anim>
                                    <p:anim calcmode="lin" valueType="num">
                                      <p:cBhvr additive="base">
                                        <p:cTn id="91" dur="2000" fill="hold"/>
                                        <p:tgtEl>
                                          <p:spTgt spid="84"/>
                                        </p:tgtEl>
                                        <p:attrNameLst>
                                          <p:attrName>ppt_y</p:attrName>
                                        </p:attrNameLst>
                                      </p:cBhvr>
                                      <p:tavLst>
                                        <p:tav tm="0">
                                          <p:val>
                                            <p:strVal val="0-#ppt_h/2"/>
                                          </p:val>
                                        </p:tav>
                                        <p:tav tm="100000">
                                          <p:val>
                                            <p:strVal val="#ppt_y"/>
                                          </p:val>
                                        </p:tav>
                                      </p:tavLst>
                                    </p:anim>
                                  </p:childTnLst>
                                </p:cTn>
                              </p:par>
                            </p:childTnLst>
                          </p:cTn>
                        </p:par>
                        <p:par>
                          <p:cTn id="92" fill="hold">
                            <p:stCondLst>
                              <p:cond delay="2900"/>
                            </p:stCondLst>
                            <p:childTnLst>
                              <p:par>
                                <p:cTn id="93" presetID="10" presetClass="entr" presetSubtype="0" fill="hold" grpId="0" nodeType="afterEffect">
                                  <p:stCondLst>
                                    <p:cond delay="0"/>
                                  </p:stCondLst>
                                  <p:childTnLst>
                                    <p:set>
                                      <p:cBhvr>
                                        <p:cTn id="94" dur="1" fill="hold">
                                          <p:stCondLst>
                                            <p:cond delay="0"/>
                                          </p:stCondLst>
                                        </p:cTn>
                                        <p:tgtEl>
                                          <p:spTgt spid="126"/>
                                        </p:tgtEl>
                                        <p:attrNameLst>
                                          <p:attrName>style.visibility</p:attrName>
                                        </p:attrNameLst>
                                      </p:cBhvr>
                                      <p:to>
                                        <p:strVal val="visible"/>
                                      </p:to>
                                    </p:set>
                                    <p:animEffect transition="in" filter="fade">
                                      <p:cBhvr>
                                        <p:cTn id="95" dur="500"/>
                                        <p:tgtEl>
                                          <p:spTgt spid="126"/>
                                        </p:tgtEl>
                                      </p:cBhvr>
                                    </p:animEffect>
                                  </p:childTnLst>
                                </p:cTn>
                              </p:par>
                            </p:childTnLst>
                          </p:cTn>
                        </p:par>
                        <p:par>
                          <p:cTn id="96" fill="hold">
                            <p:stCondLst>
                              <p:cond delay="3400"/>
                            </p:stCondLst>
                            <p:childTnLst>
                              <p:par>
                                <p:cTn id="97" presetID="12" presetClass="entr" presetSubtype="4" fill="hold" grpId="0" nodeType="afterEffect">
                                  <p:stCondLst>
                                    <p:cond delay="0"/>
                                  </p:stCondLst>
                                  <p:childTnLst>
                                    <p:set>
                                      <p:cBhvr>
                                        <p:cTn id="98" dur="1" fill="hold">
                                          <p:stCondLst>
                                            <p:cond delay="0"/>
                                          </p:stCondLst>
                                        </p:cTn>
                                        <p:tgtEl>
                                          <p:spTgt spid="69"/>
                                        </p:tgtEl>
                                        <p:attrNameLst>
                                          <p:attrName>style.visibility</p:attrName>
                                        </p:attrNameLst>
                                      </p:cBhvr>
                                      <p:to>
                                        <p:strVal val="visible"/>
                                      </p:to>
                                    </p:set>
                                    <p:animEffect transition="in" filter="slide(fromBottom)">
                                      <p:cBhvr>
                                        <p:cTn id="99" dur="500"/>
                                        <p:tgtEl>
                                          <p:spTgt spid="69"/>
                                        </p:tgtEl>
                                      </p:cBhvr>
                                    </p:animEffect>
                                  </p:childTnLst>
                                </p:cTn>
                              </p:par>
                            </p:childTnLst>
                          </p:cTn>
                        </p:par>
                        <p:par>
                          <p:cTn id="100" fill="hold">
                            <p:stCondLst>
                              <p:cond delay="3900"/>
                            </p:stCondLst>
                            <p:childTnLst>
                              <p:par>
                                <p:cTn id="101" presetID="12" presetClass="entr" presetSubtype="4" fill="hold" grpId="0" nodeType="afterEffect">
                                  <p:stCondLst>
                                    <p:cond delay="0"/>
                                  </p:stCondLst>
                                  <p:childTnLst>
                                    <p:set>
                                      <p:cBhvr>
                                        <p:cTn id="102" dur="1" fill="hold">
                                          <p:stCondLst>
                                            <p:cond delay="0"/>
                                          </p:stCondLst>
                                        </p:cTn>
                                        <p:tgtEl>
                                          <p:spTgt spid="70"/>
                                        </p:tgtEl>
                                        <p:attrNameLst>
                                          <p:attrName>style.visibility</p:attrName>
                                        </p:attrNameLst>
                                      </p:cBhvr>
                                      <p:to>
                                        <p:strVal val="visible"/>
                                      </p:to>
                                    </p:set>
                                    <p:animEffect transition="in" filter="slide(fromBottom)">
                                      <p:cBhvr>
                                        <p:cTn id="103" dur="500"/>
                                        <p:tgtEl>
                                          <p:spTgt spid="70"/>
                                        </p:tgtEl>
                                      </p:cBhvr>
                                    </p:animEffect>
                                  </p:childTnLst>
                                </p:cTn>
                              </p:par>
                            </p:childTnLst>
                          </p:cTn>
                        </p:par>
                        <p:par>
                          <p:cTn id="104" fill="hold">
                            <p:stCondLst>
                              <p:cond delay="4400"/>
                            </p:stCondLst>
                            <p:childTnLst>
                              <p:par>
                                <p:cTn id="105" presetID="12" presetClass="entr" presetSubtype="4" fill="hold" grpId="0" nodeType="afterEffect">
                                  <p:stCondLst>
                                    <p:cond delay="0"/>
                                  </p:stCondLst>
                                  <p:childTnLst>
                                    <p:set>
                                      <p:cBhvr>
                                        <p:cTn id="106" dur="1" fill="hold">
                                          <p:stCondLst>
                                            <p:cond delay="0"/>
                                          </p:stCondLst>
                                        </p:cTn>
                                        <p:tgtEl>
                                          <p:spTgt spid="71"/>
                                        </p:tgtEl>
                                        <p:attrNameLst>
                                          <p:attrName>style.visibility</p:attrName>
                                        </p:attrNameLst>
                                      </p:cBhvr>
                                      <p:to>
                                        <p:strVal val="visible"/>
                                      </p:to>
                                    </p:set>
                                    <p:animEffect transition="in" filter="slide(fromBottom)">
                                      <p:cBhvr>
                                        <p:cTn id="10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1" grpId="0"/>
      <p:bldP spid="22" grpId="0"/>
      <p:bldP spid="126" grpId="0"/>
      <p:bldP spid="69" grpId="0"/>
      <p:bldP spid="70" grpId="0"/>
      <p:bldP spid="7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127190" y="1272772"/>
            <a:ext cx="1535551" cy="1535546"/>
            <a:chOff x="304800" y="673100"/>
            <a:chExt cx="4000500" cy="4000500"/>
          </a:xfrm>
          <a:effectLst>
            <a:outerShdw blurRad="444500" dist="254000" dir="8100000" algn="tr" rotWithShape="0">
              <a:prstClr val="black">
                <a:alpha val="50000"/>
              </a:prstClr>
            </a:outerShdw>
          </a:effectLst>
        </p:grpSpPr>
        <p:sp>
          <p:nvSpPr>
            <p:cNvPr id="4" name="同心圆 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 name="椭圆 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 name="组合 5"/>
          <p:cNvGrpSpPr/>
          <p:nvPr/>
        </p:nvGrpSpPr>
        <p:grpSpPr>
          <a:xfrm>
            <a:off x="3224341" y="2110972"/>
            <a:ext cx="1535551" cy="1535546"/>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8" name="椭圆 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9" name="组合 8"/>
          <p:cNvGrpSpPr/>
          <p:nvPr/>
        </p:nvGrpSpPr>
        <p:grpSpPr>
          <a:xfrm>
            <a:off x="2298390" y="1360518"/>
            <a:ext cx="1535551" cy="1535546"/>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1" name="椭圆 1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2" name="组合 11"/>
          <p:cNvGrpSpPr/>
          <p:nvPr/>
        </p:nvGrpSpPr>
        <p:grpSpPr>
          <a:xfrm>
            <a:off x="5281741" y="1741518"/>
            <a:ext cx="1535551" cy="1535546"/>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4" name="椭圆 1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15" name="矩形 14"/>
          <p:cNvSpPr/>
          <p:nvPr/>
        </p:nvSpPr>
        <p:spPr>
          <a:xfrm>
            <a:off x="2608356" y="1626490"/>
            <a:ext cx="889987" cy="938719"/>
          </a:xfrm>
          <a:prstGeom prst="rect">
            <a:avLst/>
          </a:prstGeom>
        </p:spPr>
        <p:txBody>
          <a:bodyPr wrap="none">
            <a:spAutoFit/>
          </a:bodyPr>
          <a:lstStyle/>
          <a:p>
            <a:r>
              <a:rPr lang="zh-CN" altLang="en-US" sz="5500" dirty="0" smtClean="0">
                <a:solidFill>
                  <a:srgbClr val="7030A0"/>
                </a:solidFill>
                <a:latin typeface="微软雅黑" pitchFamily="34" charset="-122"/>
                <a:ea typeface="微软雅黑" pitchFamily="34" charset="-122"/>
              </a:rPr>
              <a:t>谢</a:t>
            </a:r>
            <a:endParaRPr lang="zh-CN" altLang="en-US" sz="5500" dirty="0">
              <a:solidFill>
                <a:srgbClr val="7030A0"/>
              </a:solidFill>
              <a:latin typeface="微软雅黑" pitchFamily="34" charset="-122"/>
              <a:ea typeface="微软雅黑" pitchFamily="34" charset="-122"/>
            </a:endParaRPr>
          </a:p>
        </p:txBody>
      </p:sp>
      <p:sp>
        <p:nvSpPr>
          <p:cNvPr id="16" name="矩形 15"/>
          <p:cNvSpPr/>
          <p:nvPr/>
        </p:nvSpPr>
        <p:spPr>
          <a:xfrm>
            <a:off x="3551010" y="2402999"/>
            <a:ext cx="889987" cy="938719"/>
          </a:xfrm>
          <a:prstGeom prst="rect">
            <a:avLst/>
          </a:prstGeom>
        </p:spPr>
        <p:txBody>
          <a:bodyPr wrap="none">
            <a:spAutoFit/>
          </a:bodyPr>
          <a:lstStyle/>
          <a:p>
            <a:r>
              <a:rPr lang="zh-CN" altLang="en-US" sz="5500" dirty="0" smtClean="0">
                <a:solidFill>
                  <a:srgbClr val="7030A0"/>
                </a:solidFill>
                <a:latin typeface="微软雅黑" pitchFamily="34" charset="-122"/>
                <a:ea typeface="微软雅黑" pitchFamily="34" charset="-122"/>
              </a:rPr>
              <a:t>谢</a:t>
            </a:r>
            <a:endParaRPr lang="zh-CN" altLang="en-US" sz="5500" dirty="0">
              <a:solidFill>
                <a:srgbClr val="7030A0"/>
              </a:solidFill>
              <a:latin typeface="微软雅黑" pitchFamily="34" charset="-122"/>
              <a:ea typeface="微软雅黑" pitchFamily="34" charset="-122"/>
            </a:endParaRPr>
          </a:p>
        </p:txBody>
      </p:sp>
      <p:sp>
        <p:nvSpPr>
          <p:cNvPr id="17" name="矩形 16"/>
          <p:cNvSpPr/>
          <p:nvPr/>
        </p:nvSpPr>
        <p:spPr>
          <a:xfrm>
            <a:off x="4445314" y="1564799"/>
            <a:ext cx="889987" cy="938719"/>
          </a:xfrm>
          <a:prstGeom prst="rect">
            <a:avLst/>
          </a:prstGeom>
        </p:spPr>
        <p:txBody>
          <a:bodyPr wrap="none">
            <a:spAutoFit/>
          </a:bodyPr>
          <a:lstStyle/>
          <a:p>
            <a:r>
              <a:rPr lang="zh-CN" altLang="en-US" sz="5500" dirty="0" smtClean="0">
                <a:solidFill>
                  <a:srgbClr val="7030A0"/>
                </a:solidFill>
                <a:latin typeface="微软雅黑" pitchFamily="34" charset="-122"/>
                <a:ea typeface="微软雅黑" pitchFamily="34" charset="-122"/>
              </a:rPr>
              <a:t>倾</a:t>
            </a:r>
            <a:endParaRPr lang="zh-CN" altLang="en-US" sz="5500" dirty="0">
              <a:solidFill>
                <a:srgbClr val="7030A0"/>
              </a:solidFill>
              <a:latin typeface="微软雅黑" pitchFamily="34" charset="-122"/>
              <a:ea typeface="微软雅黑" pitchFamily="34" charset="-122"/>
            </a:endParaRPr>
          </a:p>
        </p:txBody>
      </p:sp>
      <p:sp>
        <p:nvSpPr>
          <p:cNvPr id="18" name="矩形 17"/>
          <p:cNvSpPr/>
          <p:nvPr/>
        </p:nvSpPr>
        <p:spPr>
          <a:xfrm>
            <a:off x="5610954" y="2035636"/>
            <a:ext cx="889987" cy="938719"/>
          </a:xfrm>
          <a:prstGeom prst="rect">
            <a:avLst/>
          </a:prstGeom>
        </p:spPr>
        <p:txBody>
          <a:bodyPr wrap="none">
            <a:spAutoFit/>
          </a:bodyPr>
          <a:lstStyle/>
          <a:p>
            <a:r>
              <a:rPr lang="zh-CN" altLang="en-US" sz="5500" dirty="0" smtClean="0">
                <a:solidFill>
                  <a:srgbClr val="7030A0"/>
                </a:solidFill>
                <a:latin typeface="微软雅黑" pitchFamily="34" charset="-122"/>
                <a:ea typeface="微软雅黑" pitchFamily="34" charset="-122"/>
              </a:rPr>
              <a:t>听</a:t>
            </a:r>
            <a:endParaRPr lang="zh-CN" altLang="en-US" sz="5500" dirty="0">
              <a:solidFill>
                <a:srgbClr val="7030A0"/>
              </a:solidFill>
              <a:latin typeface="微软雅黑" pitchFamily="34" charset="-122"/>
              <a:ea typeface="微软雅黑" pitchFamily="34" charset="-122"/>
            </a:endParaRPr>
          </a:p>
        </p:txBody>
      </p:sp>
      <p:sp>
        <p:nvSpPr>
          <p:cNvPr id="41" name="椭圆 40"/>
          <p:cNvSpPr/>
          <p:nvPr/>
        </p:nvSpPr>
        <p:spPr>
          <a:xfrm>
            <a:off x="4598197" y="3288996"/>
            <a:ext cx="500908" cy="500908"/>
          </a:xfrm>
          <a:prstGeom prst="ellipse">
            <a:avLst/>
          </a:prstGeom>
          <a:solidFill>
            <a:srgbClr val="9954CC"/>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5740527" y="3513307"/>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2575410" y="3513666"/>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2279076" y="3632005"/>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6198665" y="3518326"/>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3085391" y="3510821"/>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6576425" y="3642228"/>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3873480" y="3545432"/>
            <a:ext cx="250454" cy="250454"/>
          </a:xfrm>
          <a:prstGeom prst="ellipse">
            <a:avLst/>
          </a:prstGeom>
          <a:solidFill>
            <a:srgbClr val="7030A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6750128" y="3512025"/>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4174703" y="3520080"/>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7382889" y="3569216"/>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5923888" y="3329522"/>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2093506" y="3642512"/>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4529502" y="3365619"/>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3229178" y="3457466"/>
            <a:ext cx="322151" cy="322151"/>
          </a:xfrm>
          <a:prstGeom prst="ellipse">
            <a:avLst/>
          </a:prstGeom>
          <a:solidFill>
            <a:srgbClr val="9954CC"/>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5099105" y="3510203"/>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1230014" y="3513536"/>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944804" y="3644768"/>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2795496" y="3330265"/>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1713791" y="3566599"/>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6216637" y="3372814"/>
            <a:ext cx="137389" cy="137389"/>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7753607" y="3504242"/>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2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0-#ppt_w/2"/>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2" accel="52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0-#ppt_w/2"/>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3" accel="52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2000" fill="hold"/>
                                        <p:tgtEl>
                                          <p:spTgt spid="3"/>
                                        </p:tgtEl>
                                        <p:attrNameLst>
                                          <p:attrName>ppt_x</p:attrName>
                                        </p:attrNameLst>
                                      </p:cBhvr>
                                      <p:tavLst>
                                        <p:tav tm="0">
                                          <p:val>
                                            <p:strVal val="1+#ppt_w/2"/>
                                          </p:val>
                                        </p:tav>
                                        <p:tav tm="100000">
                                          <p:val>
                                            <p:strVal val="#ppt_x"/>
                                          </p:val>
                                        </p:tav>
                                      </p:tavLst>
                                    </p:anim>
                                    <p:anim calcmode="lin" valueType="num">
                                      <p:cBhvr additive="base">
                                        <p:cTn id="16" dur="20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6" accel="52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1+#ppt_w/2"/>
                                          </p:val>
                                        </p:tav>
                                        <p:tav tm="100000">
                                          <p:val>
                                            <p:strVal val="#ppt_x"/>
                                          </p:val>
                                        </p:tav>
                                      </p:tavLst>
                                    </p:anim>
                                    <p:anim calcmode="lin" valueType="num">
                                      <p:cBhvr additive="base">
                                        <p:cTn id="20" dur="20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1" presetClass="entr" presetSubtype="1"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1000"/>
                                        <p:tgtEl>
                                          <p:spTgt spid="15"/>
                                        </p:tgtEl>
                                      </p:cBhvr>
                                    </p:animEffect>
                                  </p:childTnLst>
                                </p:cTn>
                              </p:par>
                              <p:par>
                                <p:cTn id="25" presetID="21" presetClass="entr" presetSubtype="1" fill="hold" grpId="0" nodeType="withEffect">
                                  <p:stCondLst>
                                    <p:cond delay="30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1000"/>
                                        <p:tgtEl>
                                          <p:spTgt spid="16"/>
                                        </p:tgtEl>
                                      </p:cBhvr>
                                    </p:animEffect>
                                  </p:childTnLst>
                                </p:cTn>
                              </p:par>
                              <p:par>
                                <p:cTn id="28" presetID="21" presetClass="entr" presetSubtype="1" fill="hold" grpId="0" nodeType="withEffect">
                                  <p:stCondLst>
                                    <p:cond delay="600"/>
                                  </p:stCondLst>
                                  <p:childTnLst>
                                    <p:set>
                                      <p:cBhvr>
                                        <p:cTn id="29" dur="1" fill="hold">
                                          <p:stCondLst>
                                            <p:cond delay="0"/>
                                          </p:stCondLst>
                                        </p:cTn>
                                        <p:tgtEl>
                                          <p:spTgt spid="17"/>
                                        </p:tgtEl>
                                        <p:attrNameLst>
                                          <p:attrName>style.visibility</p:attrName>
                                        </p:attrNameLst>
                                      </p:cBhvr>
                                      <p:to>
                                        <p:strVal val="visible"/>
                                      </p:to>
                                    </p:set>
                                    <p:animEffect transition="in" filter="wheel(1)">
                                      <p:cBhvr>
                                        <p:cTn id="30" dur="1000"/>
                                        <p:tgtEl>
                                          <p:spTgt spid="17"/>
                                        </p:tgtEl>
                                      </p:cBhvr>
                                    </p:animEffect>
                                  </p:childTnLst>
                                </p:cTn>
                              </p:par>
                              <p:par>
                                <p:cTn id="31" presetID="21" presetClass="entr" presetSubtype="1" fill="hold" grpId="0" nodeType="withEffect">
                                  <p:stCondLst>
                                    <p:cond delay="1100"/>
                                  </p:stCondLst>
                                  <p:childTnLst>
                                    <p:set>
                                      <p:cBhvr>
                                        <p:cTn id="32" dur="1" fill="hold">
                                          <p:stCondLst>
                                            <p:cond delay="0"/>
                                          </p:stCondLst>
                                        </p:cTn>
                                        <p:tgtEl>
                                          <p:spTgt spid="18"/>
                                        </p:tgtEl>
                                        <p:attrNameLst>
                                          <p:attrName>style.visibility</p:attrName>
                                        </p:attrNameLst>
                                      </p:cBhvr>
                                      <p:to>
                                        <p:strVal val="visible"/>
                                      </p:to>
                                    </p:set>
                                    <p:animEffect transition="in" filter="wheel(1)">
                                      <p:cBhvr>
                                        <p:cTn id="33" dur="1000"/>
                                        <p:tgtEl>
                                          <p:spTgt spid="18"/>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par>
                                <p:cTn id="40" presetID="53" presetClass="entr" presetSubtype="16" fill="hold" grpId="0" nodeType="withEffect">
                                  <p:stCondLst>
                                    <p:cond delay="40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ppt_w</p:attrName>
                                        </p:attrNameLst>
                                      </p:cBhvr>
                                      <p:tavLst>
                                        <p:tav tm="0">
                                          <p:val>
                                            <p:fltVal val="0"/>
                                          </p:val>
                                        </p:tav>
                                        <p:tav tm="100000">
                                          <p:val>
                                            <p:strVal val="#ppt_w"/>
                                          </p:val>
                                        </p:tav>
                                      </p:tavLst>
                                    </p:anim>
                                    <p:anim calcmode="lin" valueType="num">
                                      <p:cBhvr>
                                        <p:cTn id="43" dur="500" fill="hold"/>
                                        <p:tgtEl>
                                          <p:spTgt spid="42"/>
                                        </p:tgtEl>
                                        <p:attrNameLst>
                                          <p:attrName>ppt_h</p:attrName>
                                        </p:attrNameLst>
                                      </p:cBhvr>
                                      <p:tavLst>
                                        <p:tav tm="0">
                                          <p:val>
                                            <p:fltVal val="0"/>
                                          </p:val>
                                        </p:tav>
                                        <p:tav tm="100000">
                                          <p:val>
                                            <p:strVal val="#ppt_h"/>
                                          </p:val>
                                        </p:tav>
                                      </p:tavLst>
                                    </p:anim>
                                    <p:animEffect transition="in" filter="fade">
                                      <p:cBhvr>
                                        <p:cTn id="44" dur="500"/>
                                        <p:tgtEl>
                                          <p:spTgt spid="42"/>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43"/>
                                        </p:tgtEl>
                                        <p:attrNameLst>
                                          <p:attrName>style.visibility</p:attrName>
                                        </p:attrNameLst>
                                      </p:cBhvr>
                                      <p:to>
                                        <p:strVal val="visible"/>
                                      </p:to>
                                    </p:set>
                                    <p:anim calcmode="lin" valueType="num">
                                      <p:cBhvr>
                                        <p:cTn id="47" dur="500" fill="hold"/>
                                        <p:tgtEl>
                                          <p:spTgt spid="43"/>
                                        </p:tgtEl>
                                        <p:attrNameLst>
                                          <p:attrName>ppt_w</p:attrName>
                                        </p:attrNameLst>
                                      </p:cBhvr>
                                      <p:tavLst>
                                        <p:tav tm="0">
                                          <p:val>
                                            <p:fltVal val="0"/>
                                          </p:val>
                                        </p:tav>
                                        <p:tav tm="100000">
                                          <p:val>
                                            <p:strVal val="#ppt_w"/>
                                          </p:val>
                                        </p:tav>
                                      </p:tavLst>
                                    </p:anim>
                                    <p:anim calcmode="lin" valueType="num">
                                      <p:cBhvr>
                                        <p:cTn id="48" dur="500" fill="hold"/>
                                        <p:tgtEl>
                                          <p:spTgt spid="43"/>
                                        </p:tgtEl>
                                        <p:attrNameLst>
                                          <p:attrName>ppt_h</p:attrName>
                                        </p:attrNameLst>
                                      </p:cBhvr>
                                      <p:tavLst>
                                        <p:tav tm="0">
                                          <p:val>
                                            <p:fltVal val="0"/>
                                          </p:val>
                                        </p:tav>
                                        <p:tav tm="100000">
                                          <p:val>
                                            <p:strVal val="#ppt_h"/>
                                          </p:val>
                                        </p:tav>
                                      </p:tavLst>
                                    </p:anim>
                                    <p:animEffect transition="in" filter="fade">
                                      <p:cBhvr>
                                        <p:cTn id="49" dur="500"/>
                                        <p:tgtEl>
                                          <p:spTgt spid="4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p:cTn id="52" dur="500" fill="hold"/>
                                        <p:tgtEl>
                                          <p:spTgt spid="44"/>
                                        </p:tgtEl>
                                        <p:attrNameLst>
                                          <p:attrName>ppt_w</p:attrName>
                                        </p:attrNameLst>
                                      </p:cBhvr>
                                      <p:tavLst>
                                        <p:tav tm="0">
                                          <p:val>
                                            <p:fltVal val="0"/>
                                          </p:val>
                                        </p:tav>
                                        <p:tav tm="100000">
                                          <p:val>
                                            <p:strVal val="#ppt_w"/>
                                          </p:val>
                                        </p:tav>
                                      </p:tavLst>
                                    </p:anim>
                                    <p:anim calcmode="lin" valueType="num">
                                      <p:cBhvr>
                                        <p:cTn id="53" dur="500" fill="hold"/>
                                        <p:tgtEl>
                                          <p:spTgt spid="44"/>
                                        </p:tgtEl>
                                        <p:attrNameLst>
                                          <p:attrName>ppt_h</p:attrName>
                                        </p:attrNameLst>
                                      </p:cBhvr>
                                      <p:tavLst>
                                        <p:tav tm="0">
                                          <p:val>
                                            <p:fltVal val="0"/>
                                          </p:val>
                                        </p:tav>
                                        <p:tav tm="100000">
                                          <p:val>
                                            <p:strVal val="#ppt_h"/>
                                          </p:val>
                                        </p:tav>
                                      </p:tavLst>
                                    </p:anim>
                                    <p:animEffect transition="in" filter="fade">
                                      <p:cBhvr>
                                        <p:cTn id="54" dur="500"/>
                                        <p:tgtEl>
                                          <p:spTgt spid="44"/>
                                        </p:tgtEl>
                                      </p:cBhvr>
                                    </p:animEffect>
                                  </p:childTnLst>
                                </p:cTn>
                              </p:par>
                              <p:par>
                                <p:cTn id="55" presetID="53" presetClass="entr" presetSubtype="16" fill="hold" grpId="0" nodeType="withEffect">
                                  <p:stCondLst>
                                    <p:cond delay="400"/>
                                  </p:stCondLst>
                                  <p:childTnLst>
                                    <p:set>
                                      <p:cBhvr>
                                        <p:cTn id="56" dur="1" fill="hold">
                                          <p:stCondLst>
                                            <p:cond delay="0"/>
                                          </p:stCondLst>
                                        </p:cTn>
                                        <p:tgtEl>
                                          <p:spTgt spid="45"/>
                                        </p:tgtEl>
                                        <p:attrNameLst>
                                          <p:attrName>style.visibility</p:attrName>
                                        </p:attrNameLst>
                                      </p:cBhvr>
                                      <p:to>
                                        <p:strVal val="visible"/>
                                      </p:to>
                                    </p:set>
                                    <p:anim calcmode="lin" valueType="num">
                                      <p:cBhvr>
                                        <p:cTn id="57" dur="500" fill="hold"/>
                                        <p:tgtEl>
                                          <p:spTgt spid="45"/>
                                        </p:tgtEl>
                                        <p:attrNameLst>
                                          <p:attrName>ppt_w</p:attrName>
                                        </p:attrNameLst>
                                      </p:cBhvr>
                                      <p:tavLst>
                                        <p:tav tm="0">
                                          <p:val>
                                            <p:fltVal val="0"/>
                                          </p:val>
                                        </p:tav>
                                        <p:tav tm="100000">
                                          <p:val>
                                            <p:strVal val="#ppt_w"/>
                                          </p:val>
                                        </p:tav>
                                      </p:tavLst>
                                    </p:anim>
                                    <p:anim calcmode="lin" valueType="num">
                                      <p:cBhvr>
                                        <p:cTn id="58" dur="500" fill="hold"/>
                                        <p:tgtEl>
                                          <p:spTgt spid="45"/>
                                        </p:tgtEl>
                                        <p:attrNameLst>
                                          <p:attrName>ppt_h</p:attrName>
                                        </p:attrNameLst>
                                      </p:cBhvr>
                                      <p:tavLst>
                                        <p:tav tm="0">
                                          <p:val>
                                            <p:fltVal val="0"/>
                                          </p:val>
                                        </p:tav>
                                        <p:tav tm="100000">
                                          <p:val>
                                            <p:strVal val="#ppt_h"/>
                                          </p:val>
                                        </p:tav>
                                      </p:tavLst>
                                    </p:anim>
                                    <p:animEffect transition="in" filter="fade">
                                      <p:cBhvr>
                                        <p:cTn id="59" dur="500"/>
                                        <p:tgtEl>
                                          <p:spTgt spid="45"/>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46"/>
                                        </p:tgtEl>
                                        <p:attrNameLst>
                                          <p:attrName>style.visibility</p:attrName>
                                        </p:attrNameLst>
                                      </p:cBhvr>
                                      <p:to>
                                        <p:strVal val="visible"/>
                                      </p:to>
                                    </p:set>
                                    <p:anim calcmode="lin" valueType="num">
                                      <p:cBhvr>
                                        <p:cTn id="62" dur="500" fill="hold"/>
                                        <p:tgtEl>
                                          <p:spTgt spid="46"/>
                                        </p:tgtEl>
                                        <p:attrNameLst>
                                          <p:attrName>ppt_w</p:attrName>
                                        </p:attrNameLst>
                                      </p:cBhvr>
                                      <p:tavLst>
                                        <p:tav tm="0">
                                          <p:val>
                                            <p:fltVal val="0"/>
                                          </p:val>
                                        </p:tav>
                                        <p:tav tm="100000">
                                          <p:val>
                                            <p:strVal val="#ppt_w"/>
                                          </p:val>
                                        </p:tav>
                                      </p:tavLst>
                                    </p:anim>
                                    <p:anim calcmode="lin" valueType="num">
                                      <p:cBhvr>
                                        <p:cTn id="63" dur="500" fill="hold"/>
                                        <p:tgtEl>
                                          <p:spTgt spid="46"/>
                                        </p:tgtEl>
                                        <p:attrNameLst>
                                          <p:attrName>ppt_h</p:attrName>
                                        </p:attrNameLst>
                                      </p:cBhvr>
                                      <p:tavLst>
                                        <p:tav tm="0">
                                          <p:val>
                                            <p:fltVal val="0"/>
                                          </p:val>
                                        </p:tav>
                                        <p:tav tm="100000">
                                          <p:val>
                                            <p:strVal val="#ppt_h"/>
                                          </p:val>
                                        </p:tav>
                                      </p:tavLst>
                                    </p:anim>
                                    <p:animEffect transition="in" filter="fade">
                                      <p:cBhvr>
                                        <p:cTn id="64" dur="500"/>
                                        <p:tgtEl>
                                          <p:spTgt spid="46"/>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47"/>
                                        </p:tgtEl>
                                        <p:attrNameLst>
                                          <p:attrName>style.visibility</p:attrName>
                                        </p:attrNameLst>
                                      </p:cBhvr>
                                      <p:to>
                                        <p:strVal val="visible"/>
                                      </p:to>
                                    </p:set>
                                    <p:anim calcmode="lin" valueType="num">
                                      <p:cBhvr>
                                        <p:cTn id="67" dur="500" fill="hold"/>
                                        <p:tgtEl>
                                          <p:spTgt spid="47"/>
                                        </p:tgtEl>
                                        <p:attrNameLst>
                                          <p:attrName>ppt_w</p:attrName>
                                        </p:attrNameLst>
                                      </p:cBhvr>
                                      <p:tavLst>
                                        <p:tav tm="0">
                                          <p:val>
                                            <p:fltVal val="0"/>
                                          </p:val>
                                        </p:tav>
                                        <p:tav tm="100000">
                                          <p:val>
                                            <p:strVal val="#ppt_w"/>
                                          </p:val>
                                        </p:tav>
                                      </p:tavLst>
                                    </p:anim>
                                    <p:anim calcmode="lin" valueType="num">
                                      <p:cBhvr>
                                        <p:cTn id="68" dur="500" fill="hold"/>
                                        <p:tgtEl>
                                          <p:spTgt spid="47"/>
                                        </p:tgtEl>
                                        <p:attrNameLst>
                                          <p:attrName>ppt_h</p:attrName>
                                        </p:attrNameLst>
                                      </p:cBhvr>
                                      <p:tavLst>
                                        <p:tav tm="0">
                                          <p:val>
                                            <p:fltVal val="0"/>
                                          </p:val>
                                        </p:tav>
                                        <p:tav tm="100000">
                                          <p:val>
                                            <p:strVal val="#ppt_h"/>
                                          </p:val>
                                        </p:tav>
                                      </p:tavLst>
                                    </p:anim>
                                    <p:animEffect transition="in" filter="fade">
                                      <p:cBhvr>
                                        <p:cTn id="69" dur="500"/>
                                        <p:tgtEl>
                                          <p:spTgt spid="4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anim calcmode="lin" valueType="num">
                                      <p:cBhvr>
                                        <p:cTn id="72" dur="500" fill="hold"/>
                                        <p:tgtEl>
                                          <p:spTgt spid="48"/>
                                        </p:tgtEl>
                                        <p:attrNameLst>
                                          <p:attrName>ppt_w</p:attrName>
                                        </p:attrNameLst>
                                      </p:cBhvr>
                                      <p:tavLst>
                                        <p:tav tm="0">
                                          <p:val>
                                            <p:fltVal val="0"/>
                                          </p:val>
                                        </p:tav>
                                        <p:tav tm="100000">
                                          <p:val>
                                            <p:strVal val="#ppt_w"/>
                                          </p:val>
                                        </p:tav>
                                      </p:tavLst>
                                    </p:anim>
                                    <p:anim calcmode="lin" valueType="num">
                                      <p:cBhvr>
                                        <p:cTn id="73" dur="500" fill="hold"/>
                                        <p:tgtEl>
                                          <p:spTgt spid="48"/>
                                        </p:tgtEl>
                                        <p:attrNameLst>
                                          <p:attrName>ppt_h</p:attrName>
                                        </p:attrNameLst>
                                      </p:cBhvr>
                                      <p:tavLst>
                                        <p:tav tm="0">
                                          <p:val>
                                            <p:fltVal val="0"/>
                                          </p:val>
                                        </p:tav>
                                        <p:tav tm="100000">
                                          <p:val>
                                            <p:strVal val="#ppt_h"/>
                                          </p:val>
                                        </p:tav>
                                      </p:tavLst>
                                    </p:anim>
                                    <p:animEffect transition="in" filter="fade">
                                      <p:cBhvr>
                                        <p:cTn id="74" dur="500"/>
                                        <p:tgtEl>
                                          <p:spTgt spid="48"/>
                                        </p:tgtEl>
                                      </p:cBhvr>
                                    </p:animEffect>
                                  </p:childTnLst>
                                </p:cTn>
                              </p:par>
                              <p:par>
                                <p:cTn id="75" presetID="53" presetClass="entr" presetSubtype="16" fill="hold" grpId="0" nodeType="withEffect">
                                  <p:stCondLst>
                                    <p:cond delay="400"/>
                                  </p:stCondLst>
                                  <p:childTnLst>
                                    <p:set>
                                      <p:cBhvr>
                                        <p:cTn id="76" dur="1" fill="hold">
                                          <p:stCondLst>
                                            <p:cond delay="0"/>
                                          </p:stCondLst>
                                        </p:cTn>
                                        <p:tgtEl>
                                          <p:spTgt spid="49"/>
                                        </p:tgtEl>
                                        <p:attrNameLst>
                                          <p:attrName>style.visibility</p:attrName>
                                        </p:attrNameLst>
                                      </p:cBhvr>
                                      <p:to>
                                        <p:strVal val="visible"/>
                                      </p:to>
                                    </p:set>
                                    <p:anim calcmode="lin" valueType="num">
                                      <p:cBhvr>
                                        <p:cTn id="77" dur="500" fill="hold"/>
                                        <p:tgtEl>
                                          <p:spTgt spid="49"/>
                                        </p:tgtEl>
                                        <p:attrNameLst>
                                          <p:attrName>ppt_w</p:attrName>
                                        </p:attrNameLst>
                                      </p:cBhvr>
                                      <p:tavLst>
                                        <p:tav tm="0">
                                          <p:val>
                                            <p:fltVal val="0"/>
                                          </p:val>
                                        </p:tav>
                                        <p:tav tm="100000">
                                          <p:val>
                                            <p:strVal val="#ppt_w"/>
                                          </p:val>
                                        </p:tav>
                                      </p:tavLst>
                                    </p:anim>
                                    <p:anim calcmode="lin" valueType="num">
                                      <p:cBhvr>
                                        <p:cTn id="78" dur="500" fill="hold"/>
                                        <p:tgtEl>
                                          <p:spTgt spid="49"/>
                                        </p:tgtEl>
                                        <p:attrNameLst>
                                          <p:attrName>ppt_h</p:attrName>
                                        </p:attrNameLst>
                                      </p:cBhvr>
                                      <p:tavLst>
                                        <p:tav tm="0">
                                          <p:val>
                                            <p:fltVal val="0"/>
                                          </p:val>
                                        </p:tav>
                                        <p:tav tm="100000">
                                          <p:val>
                                            <p:strVal val="#ppt_h"/>
                                          </p:val>
                                        </p:tav>
                                      </p:tavLst>
                                    </p:anim>
                                    <p:animEffect transition="in" filter="fade">
                                      <p:cBhvr>
                                        <p:cTn id="79" dur="500"/>
                                        <p:tgtEl>
                                          <p:spTgt spid="49"/>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50"/>
                                        </p:tgtEl>
                                        <p:attrNameLst>
                                          <p:attrName>style.visibility</p:attrName>
                                        </p:attrNameLst>
                                      </p:cBhvr>
                                      <p:to>
                                        <p:strVal val="visible"/>
                                      </p:to>
                                    </p:set>
                                    <p:anim calcmode="lin" valueType="num">
                                      <p:cBhvr>
                                        <p:cTn id="82" dur="500" fill="hold"/>
                                        <p:tgtEl>
                                          <p:spTgt spid="50"/>
                                        </p:tgtEl>
                                        <p:attrNameLst>
                                          <p:attrName>ppt_w</p:attrName>
                                        </p:attrNameLst>
                                      </p:cBhvr>
                                      <p:tavLst>
                                        <p:tav tm="0">
                                          <p:val>
                                            <p:fltVal val="0"/>
                                          </p:val>
                                        </p:tav>
                                        <p:tav tm="100000">
                                          <p:val>
                                            <p:strVal val="#ppt_w"/>
                                          </p:val>
                                        </p:tav>
                                      </p:tavLst>
                                    </p:anim>
                                    <p:anim calcmode="lin" valueType="num">
                                      <p:cBhvr>
                                        <p:cTn id="83" dur="500" fill="hold"/>
                                        <p:tgtEl>
                                          <p:spTgt spid="50"/>
                                        </p:tgtEl>
                                        <p:attrNameLst>
                                          <p:attrName>ppt_h</p:attrName>
                                        </p:attrNameLst>
                                      </p:cBhvr>
                                      <p:tavLst>
                                        <p:tav tm="0">
                                          <p:val>
                                            <p:fltVal val="0"/>
                                          </p:val>
                                        </p:tav>
                                        <p:tav tm="100000">
                                          <p:val>
                                            <p:strVal val="#ppt_h"/>
                                          </p:val>
                                        </p:tav>
                                      </p:tavLst>
                                    </p:anim>
                                    <p:animEffect transition="in" filter="fade">
                                      <p:cBhvr>
                                        <p:cTn id="84" dur="500"/>
                                        <p:tgtEl>
                                          <p:spTgt spid="50"/>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 calcmode="lin" valueType="num">
                                      <p:cBhvr>
                                        <p:cTn id="87" dur="500" fill="hold"/>
                                        <p:tgtEl>
                                          <p:spTgt spid="51"/>
                                        </p:tgtEl>
                                        <p:attrNameLst>
                                          <p:attrName>ppt_w</p:attrName>
                                        </p:attrNameLst>
                                      </p:cBhvr>
                                      <p:tavLst>
                                        <p:tav tm="0">
                                          <p:val>
                                            <p:fltVal val="0"/>
                                          </p:val>
                                        </p:tav>
                                        <p:tav tm="100000">
                                          <p:val>
                                            <p:strVal val="#ppt_w"/>
                                          </p:val>
                                        </p:tav>
                                      </p:tavLst>
                                    </p:anim>
                                    <p:anim calcmode="lin" valueType="num">
                                      <p:cBhvr>
                                        <p:cTn id="88" dur="500" fill="hold"/>
                                        <p:tgtEl>
                                          <p:spTgt spid="51"/>
                                        </p:tgtEl>
                                        <p:attrNameLst>
                                          <p:attrName>ppt_h</p:attrName>
                                        </p:attrNameLst>
                                      </p:cBhvr>
                                      <p:tavLst>
                                        <p:tav tm="0">
                                          <p:val>
                                            <p:fltVal val="0"/>
                                          </p:val>
                                        </p:tav>
                                        <p:tav tm="100000">
                                          <p:val>
                                            <p:strVal val="#ppt_h"/>
                                          </p:val>
                                        </p:tav>
                                      </p:tavLst>
                                    </p:anim>
                                    <p:animEffect transition="in" filter="fade">
                                      <p:cBhvr>
                                        <p:cTn id="89" dur="500"/>
                                        <p:tgtEl>
                                          <p:spTgt spid="51"/>
                                        </p:tgtEl>
                                      </p:cBhvr>
                                    </p:animEffect>
                                  </p:childTnLst>
                                </p:cTn>
                              </p:par>
                              <p:par>
                                <p:cTn id="90" presetID="53" presetClass="entr" presetSubtype="16" fill="hold" grpId="0" nodeType="withEffect">
                                  <p:stCondLst>
                                    <p:cond delay="400"/>
                                  </p:stCondLst>
                                  <p:childTnLst>
                                    <p:set>
                                      <p:cBhvr>
                                        <p:cTn id="91" dur="1" fill="hold">
                                          <p:stCondLst>
                                            <p:cond delay="0"/>
                                          </p:stCondLst>
                                        </p:cTn>
                                        <p:tgtEl>
                                          <p:spTgt spid="52"/>
                                        </p:tgtEl>
                                        <p:attrNameLst>
                                          <p:attrName>style.visibility</p:attrName>
                                        </p:attrNameLst>
                                      </p:cBhvr>
                                      <p:to>
                                        <p:strVal val="visible"/>
                                      </p:to>
                                    </p:set>
                                    <p:anim calcmode="lin" valueType="num">
                                      <p:cBhvr>
                                        <p:cTn id="92" dur="500" fill="hold"/>
                                        <p:tgtEl>
                                          <p:spTgt spid="52"/>
                                        </p:tgtEl>
                                        <p:attrNameLst>
                                          <p:attrName>ppt_w</p:attrName>
                                        </p:attrNameLst>
                                      </p:cBhvr>
                                      <p:tavLst>
                                        <p:tav tm="0">
                                          <p:val>
                                            <p:fltVal val="0"/>
                                          </p:val>
                                        </p:tav>
                                        <p:tav tm="100000">
                                          <p:val>
                                            <p:strVal val="#ppt_w"/>
                                          </p:val>
                                        </p:tav>
                                      </p:tavLst>
                                    </p:anim>
                                    <p:anim calcmode="lin" valueType="num">
                                      <p:cBhvr>
                                        <p:cTn id="93" dur="500" fill="hold"/>
                                        <p:tgtEl>
                                          <p:spTgt spid="52"/>
                                        </p:tgtEl>
                                        <p:attrNameLst>
                                          <p:attrName>ppt_h</p:attrName>
                                        </p:attrNameLst>
                                      </p:cBhvr>
                                      <p:tavLst>
                                        <p:tav tm="0">
                                          <p:val>
                                            <p:fltVal val="0"/>
                                          </p:val>
                                        </p:tav>
                                        <p:tav tm="100000">
                                          <p:val>
                                            <p:strVal val="#ppt_h"/>
                                          </p:val>
                                        </p:tav>
                                      </p:tavLst>
                                    </p:anim>
                                    <p:animEffect transition="in" filter="fade">
                                      <p:cBhvr>
                                        <p:cTn id="94" dur="500"/>
                                        <p:tgtEl>
                                          <p:spTgt spid="52"/>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54"/>
                                        </p:tgtEl>
                                        <p:attrNameLst>
                                          <p:attrName>style.visibility</p:attrName>
                                        </p:attrNameLst>
                                      </p:cBhvr>
                                      <p:to>
                                        <p:strVal val="visible"/>
                                      </p:to>
                                    </p:set>
                                    <p:anim calcmode="lin" valueType="num">
                                      <p:cBhvr>
                                        <p:cTn id="102" dur="500" fill="hold"/>
                                        <p:tgtEl>
                                          <p:spTgt spid="54"/>
                                        </p:tgtEl>
                                        <p:attrNameLst>
                                          <p:attrName>ppt_w</p:attrName>
                                        </p:attrNameLst>
                                      </p:cBhvr>
                                      <p:tavLst>
                                        <p:tav tm="0">
                                          <p:val>
                                            <p:fltVal val="0"/>
                                          </p:val>
                                        </p:tav>
                                        <p:tav tm="100000">
                                          <p:val>
                                            <p:strVal val="#ppt_w"/>
                                          </p:val>
                                        </p:tav>
                                      </p:tavLst>
                                    </p:anim>
                                    <p:anim calcmode="lin" valueType="num">
                                      <p:cBhvr>
                                        <p:cTn id="103" dur="500" fill="hold"/>
                                        <p:tgtEl>
                                          <p:spTgt spid="54"/>
                                        </p:tgtEl>
                                        <p:attrNameLst>
                                          <p:attrName>ppt_h</p:attrName>
                                        </p:attrNameLst>
                                      </p:cBhvr>
                                      <p:tavLst>
                                        <p:tav tm="0">
                                          <p:val>
                                            <p:fltVal val="0"/>
                                          </p:val>
                                        </p:tav>
                                        <p:tav tm="100000">
                                          <p:val>
                                            <p:strVal val="#ppt_h"/>
                                          </p:val>
                                        </p:tav>
                                      </p:tavLst>
                                    </p:anim>
                                    <p:animEffect transition="in" filter="fade">
                                      <p:cBhvr>
                                        <p:cTn id="104" dur="500"/>
                                        <p:tgtEl>
                                          <p:spTgt spid="54"/>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55"/>
                                        </p:tgtEl>
                                        <p:attrNameLst>
                                          <p:attrName>style.visibility</p:attrName>
                                        </p:attrNameLst>
                                      </p:cBhvr>
                                      <p:to>
                                        <p:strVal val="visible"/>
                                      </p:to>
                                    </p:set>
                                    <p:anim calcmode="lin" valueType="num">
                                      <p:cBhvr>
                                        <p:cTn id="107" dur="500" fill="hold"/>
                                        <p:tgtEl>
                                          <p:spTgt spid="55"/>
                                        </p:tgtEl>
                                        <p:attrNameLst>
                                          <p:attrName>ppt_w</p:attrName>
                                        </p:attrNameLst>
                                      </p:cBhvr>
                                      <p:tavLst>
                                        <p:tav tm="0">
                                          <p:val>
                                            <p:fltVal val="0"/>
                                          </p:val>
                                        </p:tav>
                                        <p:tav tm="100000">
                                          <p:val>
                                            <p:strVal val="#ppt_w"/>
                                          </p:val>
                                        </p:tav>
                                      </p:tavLst>
                                    </p:anim>
                                    <p:anim calcmode="lin" valueType="num">
                                      <p:cBhvr>
                                        <p:cTn id="108" dur="500" fill="hold"/>
                                        <p:tgtEl>
                                          <p:spTgt spid="55"/>
                                        </p:tgtEl>
                                        <p:attrNameLst>
                                          <p:attrName>ppt_h</p:attrName>
                                        </p:attrNameLst>
                                      </p:cBhvr>
                                      <p:tavLst>
                                        <p:tav tm="0">
                                          <p:val>
                                            <p:fltVal val="0"/>
                                          </p:val>
                                        </p:tav>
                                        <p:tav tm="100000">
                                          <p:val>
                                            <p:strVal val="#ppt_h"/>
                                          </p:val>
                                        </p:tav>
                                      </p:tavLst>
                                    </p:anim>
                                    <p:animEffect transition="in" filter="fade">
                                      <p:cBhvr>
                                        <p:cTn id="109" dur="500"/>
                                        <p:tgtEl>
                                          <p:spTgt spid="55"/>
                                        </p:tgtEl>
                                      </p:cBhvr>
                                    </p:animEffect>
                                  </p:childTnLst>
                                </p:cTn>
                              </p:par>
                              <p:par>
                                <p:cTn id="110" presetID="53" presetClass="entr" presetSubtype="16" fill="hold" grpId="0" nodeType="withEffect">
                                  <p:stCondLst>
                                    <p:cond delay="400"/>
                                  </p:stCondLst>
                                  <p:childTnLst>
                                    <p:set>
                                      <p:cBhvr>
                                        <p:cTn id="111" dur="1" fill="hold">
                                          <p:stCondLst>
                                            <p:cond delay="0"/>
                                          </p:stCondLst>
                                        </p:cTn>
                                        <p:tgtEl>
                                          <p:spTgt spid="56"/>
                                        </p:tgtEl>
                                        <p:attrNameLst>
                                          <p:attrName>style.visibility</p:attrName>
                                        </p:attrNameLst>
                                      </p:cBhvr>
                                      <p:to>
                                        <p:strVal val="visible"/>
                                      </p:to>
                                    </p:set>
                                    <p:anim calcmode="lin" valueType="num">
                                      <p:cBhvr>
                                        <p:cTn id="112" dur="500" fill="hold"/>
                                        <p:tgtEl>
                                          <p:spTgt spid="56"/>
                                        </p:tgtEl>
                                        <p:attrNameLst>
                                          <p:attrName>ppt_w</p:attrName>
                                        </p:attrNameLst>
                                      </p:cBhvr>
                                      <p:tavLst>
                                        <p:tav tm="0">
                                          <p:val>
                                            <p:fltVal val="0"/>
                                          </p:val>
                                        </p:tav>
                                        <p:tav tm="100000">
                                          <p:val>
                                            <p:strVal val="#ppt_w"/>
                                          </p:val>
                                        </p:tav>
                                      </p:tavLst>
                                    </p:anim>
                                    <p:anim calcmode="lin" valueType="num">
                                      <p:cBhvr>
                                        <p:cTn id="113" dur="500" fill="hold"/>
                                        <p:tgtEl>
                                          <p:spTgt spid="56"/>
                                        </p:tgtEl>
                                        <p:attrNameLst>
                                          <p:attrName>ppt_h</p:attrName>
                                        </p:attrNameLst>
                                      </p:cBhvr>
                                      <p:tavLst>
                                        <p:tav tm="0">
                                          <p:val>
                                            <p:fltVal val="0"/>
                                          </p:val>
                                        </p:tav>
                                        <p:tav tm="100000">
                                          <p:val>
                                            <p:strVal val="#ppt_h"/>
                                          </p:val>
                                        </p:tav>
                                      </p:tavLst>
                                    </p:anim>
                                    <p:animEffect transition="in" filter="fade">
                                      <p:cBhvr>
                                        <p:cTn id="114" dur="500"/>
                                        <p:tgtEl>
                                          <p:spTgt spid="56"/>
                                        </p:tgtEl>
                                      </p:cBhvr>
                                    </p:animEffect>
                                  </p:childTnLst>
                                </p:cTn>
                              </p:par>
                              <p:par>
                                <p:cTn id="115" presetID="53" presetClass="entr" presetSubtype="16" fill="hold" grpId="0" nodeType="withEffect">
                                  <p:stCondLst>
                                    <p:cond delay="200"/>
                                  </p:stCondLst>
                                  <p:childTnLst>
                                    <p:set>
                                      <p:cBhvr>
                                        <p:cTn id="116" dur="1" fill="hold">
                                          <p:stCondLst>
                                            <p:cond delay="0"/>
                                          </p:stCondLst>
                                        </p:cTn>
                                        <p:tgtEl>
                                          <p:spTgt spid="57"/>
                                        </p:tgtEl>
                                        <p:attrNameLst>
                                          <p:attrName>style.visibility</p:attrName>
                                        </p:attrNameLst>
                                      </p:cBhvr>
                                      <p:to>
                                        <p:strVal val="visible"/>
                                      </p:to>
                                    </p:set>
                                    <p:anim calcmode="lin" valueType="num">
                                      <p:cBhvr>
                                        <p:cTn id="117" dur="500" fill="hold"/>
                                        <p:tgtEl>
                                          <p:spTgt spid="57"/>
                                        </p:tgtEl>
                                        <p:attrNameLst>
                                          <p:attrName>ppt_w</p:attrName>
                                        </p:attrNameLst>
                                      </p:cBhvr>
                                      <p:tavLst>
                                        <p:tav tm="0">
                                          <p:val>
                                            <p:fltVal val="0"/>
                                          </p:val>
                                        </p:tav>
                                        <p:tav tm="100000">
                                          <p:val>
                                            <p:strVal val="#ppt_w"/>
                                          </p:val>
                                        </p:tav>
                                      </p:tavLst>
                                    </p:anim>
                                    <p:anim calcmode="lin" valueType="num">
                                      <p:cBhvr>
                                        <p:cTn id="118" dur="500" fill="hold"/>
                                        <p:tgtEl>
                                          <p:spTgt spid="57"/>
                                        </p:tgtEl>
                                        <p:attrNameLst>
                                          <p:attrName>ppt_h</p:attrName>
                                        </p:attrNameLst>
                                      </p:cBhvr>
                                      <p:tavLst>
                                        <p:tav tm="0">
                                          <p:val>
                                            <p:fltVal val="0"/>
                                          </p:val>
                                        </p:tav>
                                        <p:tav tm="100000">
                                          <p:val>
                                            <p:strVal val="#ppt_h"/>
                                          </p:val>
                                        </p:tav>
                                      </p:tavLst>
                                    </p:anim>
                                    <p:animEffect transition="in" filter="fade">
                                      <p:cBhvr>
                                        <p:cTn id="119" dur="500"/>
                                        <p:tgtEl>
                                          <p:spTgt spid="57"/>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58"/>
                                        </p:tgtEl>
                                        <p:attrNameLst>
                                          <p:attrName>style.visibility</p:attrName>
                                        </p:attrNameLst>
                                      </p:cBhvr>
                                      <p:to>
                                        <p:strVal val="visible"/>
                                      </p:to>
                                    </p:set>
                                    <p:anim calcmode="lin" valueType="num">
                                      <p:cBhvr>
                                        <p:cTn id="122" dur="500" fill="hold"/>
                                        <p:tgtEl>
                                          <p:spTgt spid="58"/>
                                        </p:tgtEl>
                                        <p:attrNameLst>
                                          <p:attrName>ppt_w</p:attrName>
                                        </p:attrNameLst>
                                      </p:cBhvr>
                                      <p:tavLst>
                                        <p:tav tm="0">
                                          <p:val>
                                            <p:fltVal val="0"/>
                                          </p:val>
                                        </p:tav>
                                        <p:tav tm="100000">
                                          <p:val>
                                            <p:strVal val="#ppt_w"/>
                                          </p:val>
                                        </p:tav>
                                      </p:tavLst>
                                    </p:anim>
                                    <p:anim calcmode="lin" valueType="num">
                                      <p:cBhvr>
                                        <p:cTn id="123" dur="500" fill="hold"/>
                                        <p:tgtEl>
                                          <p:spTgt spid="58"/>
                                        </p:tgtEl>
                                        <p:attrNameLst>
                                          <p:attrName>ppt_h</p:attrName>
                                        </p:attrNameLst>
                                      </p:cBhvr>
                                      <p:tavLst>
                                        <p:tav tm="0">
                                          <p:val>
                                            <p:fltVal val="0"/>
                                          </p:val>
                                        </p:tav>
                                        <p:tav tm="100000">
                                          <p:val>
                                            <p:strVal val="#ppt_h"/>
                                          </p:val>
                                        </p:tav>
                                      </p:tavLst>
                                    </p:anim>
                                    <p:animEffect transition="in" filter="fade">
                                      <p:cBhvr>
                                        <p:cTn id="124" dur="500"/>
                                        <p:tgtEl>
                                          <p:spTgt spid="58"/>
                                        </p:tgtEl>
                                      </p:cBhvr>
                                    </p:animEffect>
                                  </p:childTnLst>
                                </p:cTn>
                              </p:par>
                              <p:par>
                                <p:cTn id="125" presetID="53" presetClass="entr" presetSubtype="16" fill="hold" grpId="0" nodeType="withEffect">
                                  <p:stCondLst>
                                    <p:cond delay="400"/>
                                  </p:stCondLst>
                                  <p:childTnLst>
                                    <p:set>
                                      <p:cBhvr>
                                        <p:cTn id="126" dur="1" fill="hold">
                                          <p:stCondLst>
                                            <p:cond delay="0"/>
                                          </p:stCondLst>
                                        </p:cTn>
                                        <p:tgtEl>
                                          <p:spTgt spid="59"/>
                                        </p:tgtEl>
                                        <p:attrNameLst>
                                          <p:attrName>style.visibility</p:attrName>
                                        </p:attrNameLst>
                                      </p:cBhvr>
                                      <p:to>
                                        <p:strVal val="visible"/>
                                      </p:to>
                                    </p:set>
                                    <p:anim calcmode="lin" valueType="num">
                                      <p:cBhvr>
                                        <p:cTn id="127" dur="500" fill="hold"/>
                                        <p:tgtEl>
                                          <p:spTgt spid="59"/>
                                        </p:tgtEl>
                                        <p:attrNameLst>
                                          <p:attrName>ppt_w</p:attrName>
                                        </p:attrNameLst>
                                      </p:cBhvr>
                                      <p:tavLst>
                                        <p:tav tm="0">
                                          <p:val>
                                            <p:fltVal val="0"/>
                                          </p:val>
                                        </p:tav>
                                        <p:tav tm="100000">
                                          <p:val>
                                            <p:strVal val="#ppt_w"/>
                                          </p:val>
                                        </p:tav>
                                      </p:tavLst>
                                    </p:anim>
                                    <p:anim calcmode="lin" valueType="num">
                                      <p:cBhvr>
                                        <p:cTn id="128" dur="500" fill="hold"/>
                                        <p:tgtEl>
                                          <p:spTgt spid="59"/>
                                        </p:tgtEl>
                                        <p:attrNameLst>
                                          <p:attrName>ppt_h</p:attrName>
                                        </p:attrNameLst>
                                      </p:cBhvr>
                                      <p:tavLst>
                                        <p:tav tm="0">
                                          <p:val>
                                            <p:fltVal val="0"/>
                                          </p:val>
                                        </p:tav>
                                        <p:tav tm="100000">
                                          <p:val>
                                            <p:strVal val="#ppt_h"/>
                                          </p:val>
                                        </p:tav>
                                      </p:tavLst>
                                    </p:anim>
                                    <p:animEffect transition="in" filter="fade">
                                      <p:cBhvr>
                                        <p:cTn id="129" dur="500"/>
                                        <p:tgtEl>
                                          <p:spTgt spid="59"/>
                                        </p:tgtEl>
                                      </p:cBhvr>
                                    </p:animEffect>
                                  </p:childTnLst>
                                </p:cTn>
                              </p:par>
                              <p:par>
                                <p:cTn id="130" presetID="53" presetClass="entr" presetSubtype="16" fill="hold" grpId="0" nodeType="withEffect">
                                  <p:stCondLst>
                                    <p:cond delay="200"/>
                                  </p:stCondLst>
                                  <p:childTnLst>
                                    <p:set>
                                      <p:cBhvr>
                                        <p:cTn id="131" dur="1" fill="hold">
                                          <p:stCondLst>
                                            <p:cond delay="0"/>
                                          </p:stCondLst>
                                        </p:cTn>
                                        <p:tgtEl>
                                          <p:spTgt spid="60"/>
                                        </p:tgtEl>
                                        <p:attrNameLst>
                                          <p:attrName>style.visibility</p:attrName>
                                        </p:attrNameLst>
                                      </p:cBhvr>
                                      <p:to>
                                        <p:strVal val="visible"/>
                                      </p:to>
                                    </p:set>
                                    <p:anim calcmode="lin" valueType="num">
                                      <p:cBhvr>
                                        <p:cTn id="132" dur="500" fill="hold"/>
                                        <p:tgtEl>
                                          <p:spTgt spid="60"/>
                                        </p:tgtEl>
                                        <p:attrNameLst>
                                          <p:attrName>ppt_w</p:attrName>
                                        </p:attrNameLst>
                                      </p:cBhvr>
                                      <p:tavLst>
                                        <p:tav tm="0">
                                          <p:val>
                                            <p:fltVal val="0"/>
                                          </p:val>
                                        </p:tav>
                                        <p:tav tm="100000">
                                          <p:val>
                                            <p:strVal val="#ppt_w"/>
                                          </p:val>
                                        </p:tav>
                                      </p:tavLst>
                                    </p:anim>
                                    <p:anim calcmode="lin" valueType="num">
                                      <p:cBhvr>
                                        <p:cTn id="133" dur="500" fill="hold"/>
                                        <p:tgtEl>
                                          <p:spTgt spid="60"/>
                                        </p:tgtEl>
                                        <p:attrNameLst>
                                          <p:attrName>ppt_h</p:attrName>
                                        </p:attrNameLst>
                                      </p:cBhvr>
                                      <p:tavLst>
                                        <p:tav tm="0">
                                          <p:val>
                                            <p:fltVal val="0"/>
                                          </p:val>
                                        </p:tav>
                                        <p:tav tm="100000">
                                          <p:val>
                                            <p:strVal val="#ppt_h"/>
                                          </p:val>
                                        </p:tav>
                                      </p:tavLst>
                                    </p:anim>
                                    <p:animEffect transition="in" filter="fade">
                                      <p:cBhvr>
                                        <p:cTn id="134" dur="500"/>
                                        <p:tgtEl>
                                          <p:spTgt spid="60"/>
                                        </p:tgtEl>
                                      </p:cBhvr>
                                    </p:animEffect>
                                  </p:childTnLst>
                                </p:cTn>
                              </p:par>
                              <p:par>
                                <p:cTn id="135" presetID="53" presetClass="entr" presetSubtype="16" fill="hold" grpId="0" nodeType="withEffect">
                                  <p:stCondLst>
                                    <p:cond delay="200"/>
                                  </p:stCondLst>
                                  <p:childTnLst>
                                    <p:set>
                                      <p:cBhvr>
                                        <p:cTn id="136" dur="1" fill="hold">
                                          <p:stCondLst>
                                            <p:cond delay="0"/>
                                          </p:stCondLst>
                                        </p:cTn>
                                        <p:tgtEl>
                                          <p:spTgt spid="61"/>
                                        </p:tgtEl>
                                        <p:attrNameLst>
                                          <p:attrName>style.visibility</p:attrName>
                                        </p:attrNameLst>
                                      </p:cBhvr>
                                      <p:to>
                                        <p:strVal val="visible"/>
                                      </p:to>
                                    </p:set>
                                    <p:anim calcmode="lin" valueType="num">
                                      <p:cBhvr>
                                        <p:cTn id="137" dur="500" fill="hold"/>
                                        <p:tgtEl>
                                          <p:spTgt spid="61"/>
                                        </p:tgtEl>
                                        <p:attrNameLst>
                                          <p:attrName>ppt_w</p:attrName>
                                        </p:attrNameLst>
                                      </p:cBhvr>
                                      <p:tavLst>
                                        <p:tav tm="0">
                                          <p:val>
                                            <p:fltVal val="0"/>
                                          </p:val>
                                        </p:tav>
                                        <p:tav tm="100000">
                                          <p:val>
                                            <p:strVal val="#ppt_w"/>
                                          </p:val>
                                        </p:tav>
                                      </p:tavLst>
                                    </p:anim>
                                    <p:anim calcmode="lin" valueType="num">
                                      <p:cBhvr>
                                        <p:cTn id="138" dur="500" fill="hold"/>
                                        <p:tgtEl>
                                          <p:spTgt spid="61"/>
                                        </p:tgtEl>
                                        <p:attrNameLst>
                                          <p:attrName>ppt_h</p:attrName>
                                        </p:attrNameLst>
                                      </p:cBhvr>
                                      <p:tavLst>
                                        <p:tav tm="0">
                                          <p:val>
                                            <p:fltVal val="0"/>
                                          </p:val>
                                        </p:tav>
                                        <p:tav tm="100000">
                                          <p:val>
                                            <p:strVal val="#ppt_h"/>
                                          </p:val>
                                        </p:tav>
                                      </p:tavLst>
                                    </p:anim>
                                    <p:animEffect transition="in" filter="fade">
                                      <p:cBhvr>
                                        <p:cTn id="139" dur="500"/>
                                        <p:tgtEl>
                                          <p:spTgt spid="61"/>
                                        </p:tgtEl>
                                      </p:cBhvr>
                                    </p:animEffect>
                                  </p:childTnLst>
                                </p:cTn>
                              </p:par>
                              <p:par>
                                <p:cTn id="140" presetID="53" presetClass="entr" presetSubtype="16" fill="hold" grpId="0" nodeType="withEffect">
                                  <p:stCondLst>
                                    <p:cond delay="200"/>
                                  </p:stCondLst>
                                  <p:childTnLst>
                                    <p:set>
                                      <p:cBhvr>
                                        <p:cTn id="141" dur="1" fill="hold">
                                          <p:stCondLst>
                                            <p:cond delay="0"/>
                                          </p:stCondLst>
                                        </p:cTn>
                                        <p:tgtEl>
                                          <p:spTgt spid="62"/>
                                        </p:tgtEl>
                                        <p:attrNameLst>
                                          <p:attrName>style.visibility</p:attrName>
                                        </p:attrNameLst>
                                      </p:cBhvr>
                                      <p:to>
                                        <p:strVal val="visible"/>
                                      </p:to>
                                    </p:set>
                                    <p:anim calcmode="lin" valueType="num">
                                      <p:cBhvr>
                                        <p:cTn id="142" dur="500" fill="hold"/>
                                        <p:tgtEl>
                                          <p:spTgt spid="62"/>
                                        </p:tgtEl>
                                        <p:attrNameLst>
                                          <p:attrName>ppt_w</p:attrName>
                                        </p:attrNameLst>
                                      </p:cBhvr>
                                      <p:tavLst>
                                        <p:tav tm="0">
                                          <p:val>
                                            <p:fltVal val="0"/>
                                          </p:val>
                                        </p:tav>
                                        <p:tav tm="100000">
                                          <p:val>
                                            <p:strVal val="#ppt_w"/>
                                          </p:val>
                                        </p:tav>
                                      </p:tavLst>
                                    </p:anim>
                                    <p:anim calcmode="lin" valueType="num">
                                      <p:cBhvr>
                                        <p:cTn id="143" dur="500" fill="hold"/>
                                        <p:tgtEl>
                                          <p:spTgt spid="62"/>
                                        </p:tgtEl>
                                        <p:attrNameLst>
                                          <p:attrName>ppt_h</p:attrName>
                                        </p:attrNameLst>
                                      </p:cBhvr>
                                      <p:tavLst>
                                        <p:tav tm="0">
                                          <p:val>
                                            <p:fltVal val="0"/>
                                          </p:val>
                                        </p:tav>
                                        <p:tav tm="100000">
                                          <p:val>
                                            <p:strVal val="#ppt_h"/>
                                          </p:val>
                                        </p:tav>
                                      </p:tavLst>
                                    </p:anim>
                                    <p:animEffect transition="in" filter="fade">
                                      <p:cBhvr>
                                        <p:cTn id="14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55085" y="-512202"/>
            <a:ext cx="9254170" cy="6167904"/>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矩形 23"/>
          <p:cNvSpPr/>
          <p:nvPr/>
        </p:nvSpPr>
        <p:spPr>
          <a:xfrm>
            <a:off x="-55085" y="1347614"/>
            <a:ext cx="9254170" cy="2592288"/>
          </a:xfrm>
          <a:prstGeom prst="rect">
            <a:avLst/>
          </a:prstGeom>
          <a:solidFill>
            <a:srgbClr val="A568D2">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0" y="1563638"/>
            <a:ext cx="4649170" cy="954107"/>
          </a:xfrm>
          <a:prstGeom prst="rect">
            <a:avLst/>
          </a:prstGeom>
          <a:noFill/>
        </p:spPr>
        <p:txBody>
          <a:bodyPr wrap="square" rtlCol="0">
            <a:spAutoFit/>
          </a:bodyPr>
          <a:lstStyle/>
          <a:p>
            <a:pPr marL="0" lvl="1"/>
            <a:r>
              <a:rPr lang="zh-CN" altLang="en-US" sz="1400" b="1" dirty="0" smtClean="0">
                <a:solidFill>
                  <a:schemeClr val="bg1"/>
                </a:solidFill>
                <a:latin typeface="微软雅黑" pitchFamily="34" charset="-122"/>
                <a:ea typeface="微软雅黑" pitchFamily="34" charset="-122"/>
              </a:rPr>
              <a:t> </a:t>
            </a:r>
            <a:r>
              <a:rPr lang="zh-CN" altLang="en-US" sz="2800" b="1" dirty="0" smtClean="0">
                <a:solidFill>
                  <a:schemeClr val="bg1"/>
                </a:solidFill>
                <a:latin typeface="微软雅黑" pitchFamily="34" charset="-122"/>
                <a:ea typeface="微软雅黑" pitchFamily="34" charset="-122"/>
              </a:rPr>
              <a:t>第一部分</a:t>
            </a:r>
            <a:endParaRPr lang="en-US" altLang="zh-CN" sz="2800" b="1" dirty="0">
              <a:solidFill>
                <a:schemeClr val="bg1"/>
              </a:solidFill>
              <a:latin typeface="微软雅黑" pitchFamily="34" charset="-122"/>
              <a:ea typeface="微软雅黑" pitchFamily="34" charset="-122"/>
            </a:endParaRPr>
          </a:p>
          <a:p>
            <a:r>
              <a:rPr lang="zh-CN" altLang="en-US" sz="2800" b="1" dirty="0" smtClean="0">
                <a:solidFill>
                  <a:schemeClr val="bg1"/>
                </a:solidFill>
                <a:latin typeface="微软雅黑" pitchFamily="34" charset="-122"/>
                <a:ea typeface="微软雅黑" pitchFamily="34" charset="-122"/>
              </a:rPr>
              <a:t>数量</a:t>
            </a:r>
            <a:r>
              <a:rPr lang="zh-CN" altLang="en-US" sz="2800" b="1" dirty="0" smtClean="0">
                <a:solidFill>
                  <a:schemeClr val="bg1"/>
                </a:solidFill>
                <a:latin typeface="微软雅黑" pitchFamily="34" charset="-122"/>
                <a:ea typeface="微软雅黑" pitchFamily="34" charset="-122"/>
              </a:rPr>
              <a:t>关系的</a:t>
            </a:r>
            <a:r>
              <a:rPr lang="zh-CN" altLang="zh-CN" sz="2800" b="1" dirty="0" smtClean="0">
                <a:solidFill>
                  <a:schemeClr val="bg1"/>
                </a:solidFill>
                <a:latin typeface="微软雅黑" pitchFamily="34" charset="-122"/>
                <a:ea typeface="微软雅黑" pitchFamily="34" charset="-122"/>
              </a:rPr>
              <a:t>内涵</a:t>
            </a:r>
            <a:r>
              <a:rPr lang="zh-CN" altLang="en-US" sz="2800" b="1" dirty="0" smtClean="0">
                <a:solidFill>
                  <a:schemeClr val="bg1"/>
                </a:solidFill>
                <a:latin typeface="微软雅黑" pitchFamily="34" charset="-122"/>
                <a:ea typeface="微软雅黑" pitchFamily="34" charset="-122"/>
              </a:rPr>
              <a:t>与解读</a:t>
            </a:r>
            <a:endParaRPr lang="zh-CN" altLang="zh-CN" sz="2800" b="1" dirty="0">
              <a:solidFill>
                <a:schemeClr val="bg1"/>
              </a:solidFill>
              <a:latin typeface="微软雅黑" pitchFamily="34" charset="-122"/>
              <a:ea typeface="微软雅黑"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17896" y="3229730"/>
            <a:ext cx="902846" cy="246221"/>
          </a:xfrm>
          <a:prstGeom prst="rect">
            <a:avLst/>
          </a:prstGeom>
          <a:noFill/>
        </p:spPr>
        <p:txBody>
          <a:bodyPr wrap="square" lIns="0" tIns="0" rIns="0" bIns="0" rtlCol="0">
            <a:spAutoFit/>
          </a:bodyPr>
          <a:lstStyle/>
          <a:p>
            <a:r>
              <a:rPr lang="en-US" altLang="zh-CN" sz="1600" dirty="0" smtClean="0">
                <a:solidFill>
                  <a:schemeClr val="bg1"/>
                </a:solidFill>
                <a:latin typeface="微软雅黑" pitchFamily="34" charset="-122"/>
                <a:ea typeface="微软雅黑" pitchFamily="34" charset="-122"/>
              </a:rPr>
              <a:t>PART 01</a:t>
            </a:r>
            <a:endParaRPr lang="zh-CN" altLang="en-US" sz="1600" dirty="0" smtClean="0">
              <a:solidFill>
                <a:schemeClr val="bg1"/>
              </a:solidFill>
              <a:latin typeface="微软雅黑" pitchFamily="34" charset="-122"/>
              <a:ea typeface="微软雅黑" pitchFamily="34" charset="-122"/>
            </a:endParaRPr>
          </a:p>
        </p:txBody>
      </p:sp>
      <p:grpSp>
        <p:nvGrpSpPr>
          <p:cNvPr id="15" name="组合 14"/>
          <p:cNvGrpSpPr/>
          <p:nvPr/>
        </p:nvGrpSpPr>
        <p:grpSpPr>
          <a:xfrm>
            <a:off x="2123728" y="1707656"/>
            <a:ext cx="1197175" cy="1197175"/>
            <a:chOff x="1068965" y="491752"/>
            <a:chExt cx="1197175" cy="1197175"/>
          </a:xfrm>
        </p:grpSpPr>
        <p:grpSp>
          <p:nvGrpSpPr>
            <p:cNvPr id="16" name="组合 15"/>
            <p:cNvGrpSpPr/>
            <p:nvPr/>
          </p:nvGrpSpPr>
          <p:grpSpPr>
            <a:xfrm>
              <a:off x="1068965" y="491752"/>
              <a:ext cx="1197175" cy="1197175"/>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KSO_Shape"/>
            <p:cNvSpPr/>
            <p:nvPr/>
          </p:nvSpPr>
          <p:spPr bwMode="auto">
            <a:xfrm>
              <a:off x="1288029" y="829734"/>
              <a:ext cx="759046" cy="521208"/>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mn-lt"/>
                <a:ea typeface="+mn-ea"/>
              </a:endParaRPr>
            </a:p>
          </p:txBody>
        </p:sp>
      </p:grpSp>
      <p:grpSp>
        <p:nvGrpSpPr>
          <p:cNvPr id="34" name="组合 33"/>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6" name="椭圆 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7" name="组合 36"/>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9" name="椭圆 3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0" name="组合 39"/>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2" name="椭圆 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3" name="组合 42"/>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5" name="椭圆 4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6" name="组合 45"/>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8" name="椭圆 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9" name="组合 48"/>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1" name="椭圆 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2" name="组合 51"/>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4" name="椭圆 5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5" name="组合 54"/>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56" name="同心圆 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7" name="椭圆 5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58" name="组合 57"/>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0" name="椭圆 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61" name="组合 60"/>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3" name="椭圆 62"/>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4" name="组合 63"/>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65" name="同心圆 6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6" name="椭圆 6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67" name="组合 66"/>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68" name="同心圆 6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9" name="椭圆 6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70" name="组合 69"/>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71" name="同心圆 7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2" name="椭圆 7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up)">
                                      <p:cBhvr>
                                        <p:cTn id="7" dur="500"/>
                                        <p:tgtEl>
                                          <p:spTgt spid="74"/>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1500" fill="hold"/>
                                        <p:tgtEl>
                                          <p:spTgt spid="15"/>
                                        </p:tgtEl>
                                        <p:attrNameLst>
                                          <p:attrName>ppt_x</p:attrName>
                                        </p:attrNameLst>
                                      </p:cBhvr>
                                      <p:tavLst>
                                        <p:tav tm="0">
                                          <p:val>
                                            <p:strVal val="0-#ppt_w/2"/>
                                          </p:val>
                                        </p:tav>
                                        <p:tav tm="100000">
                                          <p:val>
                                            <p:strVal val="#ppt_x"/>
                                          </p:val>
                                        </p:tav>
                                      </p:tavLst>
                                    </p:anim>
                                    <p:anim calcmode="lin" valueType="num">
                                      <p:cBhvr additive="base">
                                        <p:cTn id="15" dur="1500" fill="hold"/>
                                        <p:tgtEl>
                                          <p:spTgt spid="1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1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2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3" presetClass="entr" presetSubtype="528" fill="hold" nodeType="after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anim calcmode="lin" valueType="num">
                                      <p:cBhvr>
                                        <p:cTn id="36" dur="500" fill="hold"/>
                                        <p:tgtEl>
                                          <p:spTgt spid="34"/>
                                        </p:tgtEl>
                                        <p:attrNameLst>
                                          <p:attrName>ppt_x</p:attrName>
                                        </p:attrNameLst>
                                      </p:cBhvr>
                                      <p:tavLst>
                                        <p:tav tm="0">
                                          <p:val>
                                            <p:fltVal val="0.5"/>
                                          </p:val>
                                        </p:tav>
                                        <p:tav tm="100000">
                                          <p:val>
                                            <p:strVal val="#ppt_x"/>
                                          </p:val>
                                        </p:tav>
                                      </p:tavLst>
                                    </p:anim>
                                    <p:anim calcmode="lin" valueType="num">
                                      <p:cBhvr>
                                        <p:cTn id="37" dur="500" fill="hold"/>
                                        <p:tgtEl>
                                          <p:spTgt spid="34"/>
                                        </p:tgtEl>
                                        <p:attrNameLst>
                                          <p:attrName>ppt_y</p:attrName>
                                        </p:attrNameLst>
                                      </p:cBhvr>
                                      <p:tavLst>
                                        <p:tav tm="0">
                                          <p:val>
                                            <p:fltVal val="0.5"/>
                                          </p:val>
                                        </p:tav>
                                        <p:tav tm="100000">
                                          <p:val>
                                            <p:strVal val="#ppt_y"/>
                                          </p:val>
                                        </p:tav>
                                      </p:tavLst>
                                    </p:anim>
                                  </p:childTnLst>
                                </p:cTn>
                              </p:par>
                              <p:par>
                                <p:cTn id="38" presetID="23" presetClass="entr" presetSubtype="528" fill="hold" nodeType="withEffect">
                                  <p:stCondLst>
                                    <p:cond delay="30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 calcmode="lin" valueType="num">
                                      <p:cBhvr>
                                        <p:cTn id="42" dur="500" fill="hold"/>
                                        <p:tgtEl>
                                          <p:spTgt spid="37"/>
                                        </p:tgtEl>
                                        <p:attrNameLst>
                                          <p:attrName>ppt_x</p:attrName>
                                        </p:attrNameLst>
                                      </p:cBhvr>
                                      <p:tavLst>
                                        <p:tav tm="0">
                                          <p:val>
                                            <p:fltVal val="0.5"/>
                                          </p:val>
                                        </p:tav>
                                        <p:tav tm="100000">
                                          <p:val>
                                            <p:strVal val="#ppt_x"/>
                                          </p:val>
                                        </p:tav>
                                      </p:tavLst>
                                    </p:anim>
                                    <p:anim calcmode="lin" valueType="num">
                                      <p:cBhvr>
                                        <p:cTn id="43" dur="500" fill="hold"/>
                                        <p:tgtEl>
                                          <p:spTgt spid="37"/>
                                        </p:tgtEl>
                                        <p:attrNameLst>
                                          <p:attrName>ppt_y</p:attrName>
                                        </p:attrNameLst>
                                      </p:cBhvr>
                                      <p:tavLst>
                                        <p:tav tm="0">
                                          <p:val>
                                            <p:fltVal val="0.5"/>
                                          </p:val>
                                        </p:tav>
                                        <p:tav tm="100000">
                                          <p:val>
                                            <p:strVal val="#ppt_y"/>
                                          </p:val>
                                        </p:tav>
                                      </p:tavLst>
                                    </p:anim>
                                  </p:childTnLst>
                                </p:cTn>
                              </p:par>
                              <p:par>
                                <p:cTn id="44" presetID="23" presetClass="entr" presetSubtype="528" fill="hold" nodeType="withEffect">
                                  <p:stCondLst>
                                    <p:cond delay="700"/>
                                  </p:stCondLst>
                                  <p:childTnLst>
                                    <p:set>
                                      <p:cBhvr>
                                        <p:cTn id="45" dur="1" fill="hold">
                                          <p:stCondLst>
                                            <p:cond delay="0"/>
                                          </p:stCondLst>
                                        </p:cTn>
                                        <p:tgtEl>
                                          <p:spTgt spid="40"/>
                                        </p:tgtEl>
                                        <p:attrNameLst>
                                          <p:attrName>style.visibility</p:attrName>
                                        </p:attrNameLst>
                                      </p:cBhvr>
                                      <p:to>
                                        <p:strVal val="visible"/>
                                      </p:to>
                                    </p:set>
                                    <p:anim calcmode="lin" valueType="num">
                                      <p:cBhvr>
                                        <p:cTn id="46" dur="500" fill="hold"/>
                                        <p:tgtEl>
                                          <p:spTgt spid="40"/>
                                        </p:tgtEl>
                                        <p:attrNameLst>
                                          <p:attrName>ppt_w</p:attrName>
                                        </p:attrNameLst>
                                      </p:cBhvr>
                                      <p:tavLst>
                                        <p:tav tm="0">
                                          <p:val>
                                            <p:fltVal val="0"/>
                                          </p:val>
                                        </p:tav>
                                        <p:tav tm="100000">
                                          <p:val>
                                            <p:strVal val="#ppt_w"/>
                                          </p:val>
                                        </p:tav>
                                      </p:tavLst>
                                    </p:anim>
                                    <p:anim calcmode="lin" valueType="num">
                                      <p:cBhvr>
                                        <p:cTn id="47" dur="500" fill="hold"/>
                                        <p:tgtEl>
                                          <p:spTgt spid="40"/>
                                        </p:tgtEl>
                                        <p:attrNameLst>
                                          <p:attrName>ppt_h</p:attrName>
                                        </p:attrNameLst>
                                      </p:cBhvr>
                                      <p:tavLst>
                                        <p:tav tm="0">
                                          <p:val>
                                            <p:fltVal val="0"/>
                                          </p:val>
                                        </p:tav>
                                        <p:tav tm="100000">
                                          <p:val>
                                            <p:strVal val="#ppt_h"/>
                                          </p:val>
                                        </p:tav>
                                      </p:tavLst>
                                    </p:anim>
                                    <p:anim calcmode="lin" valueType="num">
                                      <p:cBhvr>
                                        <p:cTn id="48" dur="500" fill="hold"/>
                                        <p:tgtEl>
                                          <p:spTgt spid="40"/>
                                        </p:tgtEl>
                                        <p:attrNameLst>
                                          <p:attrName>ppt_x</p:attrName>
                                        </p:attrNameLst>
                                      </p:cBhvr>
                                      <p:tavLst>
                                        <p:tav tm="0">
                                          <p:val>
                                            <p:fltVal val="0.5"/>
                                          </p:val>
                                        </p:tav>
                                        <p:tav tm="100000">
                                          <p:val>
                                            <p:strVal val="#ppt_x"/>
                                          </p:val>
                                        </p:tav>
                                      </p:tavLst>
                                    </p:anim>
                                    <p:anim calcmode="lin" valueType="num">
                                      <p:cBhvr>
                                        <p:cTn id="49" dur="500" fill="hold"/>
                                        <p:tgtEl>
                                          <p:spTgt spid="40"/>
                                        </p:tgtEl>
                                        <p:attrNameLst>
                                          <p:attrName>ppt_y</p:attrName>
                                        </p:attrNameLst>
                                      </p:cBhvr>
                                      <p:tavLst>
                                        <p:tav tm="0">
                                          <p:val>
                                            <p:fltVal val="0.5"/>
                                          </p:val>
                                        </p:tav>
                                        <p:tav tm="100000">
                                          <p:val>
                                            <p:strVal val="#ppt_y"/>
                                          </p:val>
                                        </p:tav>
                                      </p:tavLst>
                                    </p:anim>
                                  </p:childTnLst>
                                </p:cTn>
                              </p:par>
                              <p:par>
                                <p:cTn id="50" presetID="23" presetClass="entr" presetSubtype="528" fill="hold" nodeType="withEffect">
                                  <p:stCondLst>
                                    <p:cond delay="30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 calcmode="lin" valueType="num">
                                      <p:cBhvr>
                                        <p:cTn id="54" dur="500" fill="hold"/>
                                        <p:tgtEl>
                                          <p:spTgt spid="43"/>
                                        </p:tgtEl>
                                        <p:attrNameLst>
                                          <p:attrName>ppt_x</p:attrName>
                                        </p:attrNameLst>
                                      </p:cBhvr>
                                      <p:tavLst>
                                        <p:tav tm="0">
                                          <p:val>
                                            <p:fltVal val="0.5"/>
                                          </p:val>
                                        </p:tav>
                                        <p:tav tm="100000">
                                          <p:val>
                                            <p:strVal val="#ppt_x"/>
                                          </p:val>
                                        </p:tav>
                                      </p:tavLst>
                                    </p:anim>
                                    <p:anim calcmode="lin" valueType="num">
                                      <p:cBhvr>
                                        <p:cTn id="55" dur="500" fill="hold"/>
                                        <p:tgtEl>
                                          <p:spTgt spid="43"/>
                                        </p:tgtEl>
                                        <p:attrNameLst>
                                          <p:attrName>ppt_y</p:attrName>
                                        </p:attrNameLst>
                                      </p:cBhvr>
                                      <p:tavLst>
                                        <p:tav tm="0">
                                          <p:val>
                                            <p:fltVal val="0.5"/>
                                          </p:val>
                                        </p:tav>
                                        <p:tav tm="100000">
                                          <p:val>
                                            <p:strVal val="#ppt_y"/>
                                          </p:val>
                                        </p:tav>
                                      </p:tavLst>
                                    </p:anim>
                                  </p:childTnLst>
                                </p:cTn>
                              </p:par>
                              <p:par>
                                <p:cTn id="56" presetID="23" presetClass="entr" presetSubtype="528" fill="hold" nodeType="withEffect">
                                  <p:stCondLst>
                                    <p:cond delay="100"/>
                                  </p:stCondLst>
                                  <p:childTnLst>
                                    <p:set>
                                      <p:cBhvr>
                                        <p:cTn id="57" dur="1" fill="hold">
                                          <p:stCondLst>
                                            <p:cond delay="0"/>
                                          </p:stCondLst>
                                        </p:cTn>
                                        <p:tgtEl>
                                          <p:spTgt spid="46"/>
                                        </p:tgtEl>
                                        <p:attrNameLst>
                                          <p:attrName>style.visibility</p:attrName>
                                        </p:attrNameLst>
                                      </p:cBhvr>
                                      <p:to>
                                        <p:strVal val="visible"/>
                                      </p:to>
                                    </p:set>
                                    <p:anim calcmode="lin" valueType="num">
                                      <p:cBhvr>
                                        <p:cTn id="58" dur="500" fill="hold"/>
                                        <p:tgtEl>
                                          <p:spTgt spid="46"/>
                                        </p:tgtEl>
                                        <p:attrNameLst>
                                          <p:attrName>ppt_w</p:attrName>
                                        </p:attrNameLst>
                                      </p:cBhvr>
                                      <p:tavLst>
                                        <p:tav tm="0">
                                          <p:val>
                                            <p:fltVal val="0"/>
                                          </p:val>
                                        </p:tav>
                                        <p:tav tm="100000">
                                          <p:val>
                                            <p:strVal val="#ppt_w"/>
                                          </p:val>
                                        </p:tav>
                                      </p:tavLst>
                                    </p:anim>
                                    <p:anim calcmode="lin" valueType="num">
                                      <p:cBhvr>
                                        <p:cTn id="59" dur="500" fill="hold"/>
                                        <p:tgtEl>
                                          <p:spTgt spid="46"/>
                                        </p:tgtEl>
                                        <p:attrNameLst>
                                          <p:attrName>ppt_h</p:attrName>
                                        </p:attrNameLst>
                                      </p:cBhvr>
                                      <p:tavLst>
                                        <p:tav tm="0">
                                          <p:val>
                                            <p:fltVal val="0"/>
                                          </p:val>
                                        </p:tav>
                                        <p:tav tm="100000">
                                          <p:val>
                                            <p:strVal val="#ppt_h"/>
                                          </p:val>
                                        </p:tav>
                                      </p:tavLst>
                                    </p:anim>
                                    <p:anim calcmode="lin" valueType="num">
                                      <p:cBhvr>
                                        <p:cTn id="60" dur="500" fill="hold"/>
                                        <p:tgtEl>
                                          <p:spTgt spid="46"/>
                                        </p:tgtEl>
                                        <p:attrNameLst>
                                          <p:attrName>ppt_x</p:attrName>
                                        </p:attrNameLst>
                                      </p:cBhvr>
                                      <p:tavLst>
                                        <p:tav tm="0">
                                          <p:val>
                                            <p:fltVal val="0.5"/>
                                          </p:val>
                                        </p:tav>
                                        <p:tav tm="100000">
                                          <p:val>
                                            <p:strVal val="#ppt_x"/>
                                          </p:val>
                                        </p:tav>
                                      </p:tavLst>
                                    </p:anim>
                                    <p:anim calcmode="lin" valueType="num">
                                      <p:cBhvr>
                                        <p:cTn id="61" dur="500" fill="hold"/>
                                        <p:tgtEl>
                                          <p:spTgt spid="46"/>
                                        </p:tgtEl>
                                        <p:attrNameLst>
                                          <p:attrName>ppt_y</p:attrName>
                                        </p:attrNameLst>
                                      </p:cBhvr>
                                      <p:tavLst>
                                        <p:tav tm="0">
                                          <p:val>
                                            <p:fltVal val="0.5"/>
                                          </p:val>
                                        </p:tav>
                                        <p:tav tm="100000">
                                          <p:val>
                                            <p:strVal val="#ppt_y"/>
                                          </p:val>
                                        </p:tav>
                                      </p:tavLst>
                                    </p:anim>
                                  </p:childTnLst>
                                </p:cTn>
                              </p:par>
                              <p:par>
                                <p:cTn id="62" presetID="23" presetClass="entr" presetSubtype="528" fill="hold" nodeType="withEffect">
                                  <p:stCondLst>
                                    <p:cond delay="600"/>
                                  </p:stCondLst>
                                  <p:childTnLst>
                                    <p:set>
                                      <p:cBhvr>
                                        <p:cTn id="63" dur="1" fill="hold">
                                          <p:stCondLst>
                                            <p:cond delay="0"/>
                                          </p:stCondLst>
                                        </p:cTn>
                                        <p:tgtEl>
                                          <p:spTgt spid="49"/>
                                        </p:tgtEl>
                                        <p:attrNameLst>
                                          <p:attrName>style.visibility</p:attrName>
                                        </p:attrNameLst>
                                      </p:cBhvr>
                                      <p:to>
                                        <p:strVal val="visible"/>
                                      </p:to>
                                    </p:set>
                                    <p:anim calcmode="lin" valueType="num">
                                      <p:cBhvr>
                                        <p:cTn id="64" dur="500" fill="hold"/>
                                        <p:tgtEl>
                                          <p:spTgt spid="49"/>
                                        </p:tgtEl>
                                        <p:attrNameLst>
                                          <p:attrName>ppt_w</p:attrName>
                                        </p:attrNameLst>
                                      </p:cBhvr>
                                      <p:tavLst>
                                        <p:tav tm="0">
                                          <p:val>
                                            <p:fltVal val="0"/>
                                          </p:val>
                                        </p:tav>
                                        <p:tav tm="100000">
                                          <p:val>
                                            <p:strVal val="#ppt_w"/>
                                          </p:val>
                                        </p:tav>
                                      </p:tavLst>
                                    </p:anim>
                                    <p:anim calcmode="lin" valueType="num">
                                      <p:cBhvr>
                                        <p:cTn id="65" dur="500" fill="hold"/>
                                        <p:tgtEl>
                                          <p:spTgt spid="49"/>
                                        </p:tgtEl>
                                        <p:attrNameLst>
                                          <p:attrName>ppt_h</p:attrName>
                                        </p:attrNameLst>
                                      </p:cBhvr>
                                      <p:tavLst>
                                        <p:tav tm="0">
                                          <p:val>
                                            <p:fltVal val="0"/>
                                          </p:val>
                                        </p:tav>
                                        <p:tav tm="100000">
                                          <p:val>
                                            <p:strVal val="#ppt_h"/>
                                          </p:val>
                                        </p:tav>
                                      </p:tavLst>
                                    </p:anim>
                                    <p:anim calcmode="lin" valueType="num">
                                      <p:cBhvr>
                                        <p:cTn id="66" dur="500" fill="hold"/>
                                        <p:tgtEl>
                                          <p:spTgt spid="49"/>
                                        </p:tgtEl>
                                        <p:attrNameLst>
                                          <p:attrName>ppt_x</p:attrName>
                                        </p:attrNameLst>
                                      </p:cBhvr>
                                      <p:tavLst>
                                        <p:tav tm="0">
                                          <p:val>
                                            <p:fltVal val="0.5"/>
                                          </p:val>
                                        </p:tav>
                                        <p:tav tm="100000">
                                          <p:val>
                                            <p:strVal val="#ppt_x"/>
                                          </p:val>
                                        </p:tav>
                                      </p:tavLst>
                                    </p:anim>
                                    <p:anim calcmode="lin" valueType="num">
                                      <p:cBhvr>
                                        <p:cTn id="67" dur="500" fill="hold"/>
                                        <p:tgtEl>
                                          <p:spTgt spid="49"/>
                                        </p:tgtEl>
                                        <p:attrNameLst>
                                          <p:attrName>ppt_y</p:attrName>
                                        </p:attrNameLst>
                                      </p:cBhvr>
                                      <p:tavLst>
                                        <p:tav tm="0">
                                          <p:val>
                                            <p:fltVal val="0.5"/>
                                          </p:val>
                                        </p:tav>
                                        <p:tav tm="100000">
                                          <p:val>
                                            <p:strVal val="#ppt_y"/>
                                          </p:val>
                                        </p:tav>
                                      </p:tavLst>
                                    </p:anim>
                                  </p:childTnLst>
                                </p:cTn>
                              </p:par>
                              <p:par>
                                <p:cTn id="68" presetID="23" presetClass="entr" presetSubtype="528" fill="hold" nodeType="withEffect">
                                  <p:stCondLst>
                                    <p:cond delay="300"/>
                                  </p:stCondLst>
                                  <p:childTnLst>
                                    <p:set>
                                      <p:cBhvr>
                                        <p:cTn id="69" dur="1" fill="hold">
                                          <p:stCondLst>
                                            <p:cond delay="0"/>
                                          </p:stCondLst>
                                        </p:cTn>
                                        <p:tgtEl>
                                          <p:spTgt spid="52"/>
                                        </p:tgtEl>
                                        <p:attrNameLst>
                                          <p:attrName>style.visibility</p:attrName>
                                        </p:attrNameLst>
                                      </p:cBhvr>
                                      <p:to>
                                        <p:strVal val="visible"/>
                                      </p:to>
                                    </p:set>
                                    <p:anim calcmode="lin" valueType="num">
                                      <p:cBhvr>
                                        <p:cTn id="70" dur="500" fill="hold"/>
                                        <p:tgtEl>
                                          <p:spTgt spid="52"/>
                                        </p:tgtEl>
                                        <p:attrNameLst>
                                          <p:attrName>ppt_w</p:attrName>
                                        </p:attrNameLst>
                                      </p:cBhvr>
                                      <p:tavLst>
                                        <p:tav tm="0">
                                          <p:val>
                                            <p:fltVal val="0"/>
                                          </p:val>
                                        </p:tav>
                                        <p:tav tm="100000">
                                          <p:val>
                                            <p:strVal val="#ppt_w"/>
                                          </p:val>
                                        </p:tav>
                                      </p:tavLst>
                                    </p:anim>
                                    <p:anim calcmode="lin" valueType="num">
                                      <p:cBhvr>
                                        <p:cTn id="71" dur="500" fill="hold"/>
                                        <p:tgtEl>
                                          <p:spTgt spid="52"/>
                                        </p:tgtEl>
                                        <p:attrNameLst>
                                          <p:attrName>ppt_h</p:attrName>
                                        </p:attrNameLst>
                                      </p:cBhvr>
                                      <p:tavLst>
                                        <p:tav tm="0">
                                          <p:val>
                                            <p:fltVal val="0"/>
                                          </p:val>
                                        </p:tav>
                                        <p:tav tm="100000">
                                          <p:val>
                                            <p:strVal val="#ppt_h"/>
                                          </p:val>
                                        </p:tav>
                                      </p:tavLst>
                                    </p:anim>
                                    <p:anim calcmode="lin" valueType="num">
                                      <p:cBhvr>
                                        <p:cTn id="72" dur="500" fill="hold"/>
                                        <p:tgtEl>
                                          <p:spTgt spid="52"/>
                                        </p:tgtEl>
                                        <p:attrNameLst>
                                          <p:attrName>ppt_x</p:attrName>
                                        </p:attrNameLst>
                                      </p:cBhvr>
                                      <p:tavLst>
                                        <p:tav tm="0">
                                          <p:val>
                                            <p:fltVal val="0.5"/>
                                          </p:val>
                                        </p:tav>
                                        <p:tav tm="100000">
                                          <p:val>
                                            <p:strVal val="#ppt_x"/>
                                          </p:val>
                                        </p:tav>
                                      </p:tavLst>
                                    </p:anim>
                                    <p:anim calcmode="lin" valueType="num">
                                      <p:cBhvr>
                                        <p:cTn id="73" dur="500" fill="hold"/>
                                        <p:tgtEl>
                                          <p:spTgt spid="52"/>
                                        </p:tgtEl>
                                        <p:attrNameLst>
                                          <p:attrName>ppt_y</p:attrName>
                                        </p:attrNameLst>
                                      </p:cBhvr>
                                      <p:tavLst>
                                        <p:tav tm="0">
                                          <p:val>
                                            <p:fltVal val="0.5"/>
                                          </p:val>
                                        </p:tav>
                                        <p:tav tm="100000">
                                          <p:val>
                                            <p:strVal val="#ppt_y"/>
                                          </p:val>
                                        </p:tav>
                                      </p:tavLst>
                                    </p:anim>
                                  </p:childTnLst>
                                </p:cTn>
                              </p:par>
                              <p:par>
                                <p:cTn id="74" presetID="23" presetClass="entr" presetSubtype="528" fill="hold" nodeType="withEffect">
                                  <p:stCondLst>
                                    <p:cond delay="300"/>
                                  </p:stCondLst>
                                  <p:childTnLst>
                                    <p:set>
                                      <p:cBhvr>
                                        <p:cTn id="75" dur="1" fill="hold">
                                          <p:stCondLst>
                                            <p:cond delay="0"/>
                                          </p:stCondLst>
                                        </p:cTn>
                                        <p:tgtEl>
                                          <p:spTgt spid="55"/>
                                        </p:tgtEl>
                                        <p:attrNameLst>
                                          <p:attrName>style.visibility</p:attrName>
                                        </p:attrNameLst>
                                      </p:cBhvr>
                                      <p:to>
                                        <p:strVal val="visible"/>
                                      </p:to>
                                    </p:set>
                                    <p:anim calcmode="lin" valueType="num">
                                      <p:cBhvr>
                                        <p:cTn id="76" dur="500" fill="hold"/>
                                        <p:tgtEl>
                                          <p:spTgt spid="55"/>
                                        </p:tgtEl>
                                        <p:attrNameLst>
                                          <p:attrName>ppt_w</p:attrName>
                                        </p:attrNameLst>
                                      </p:cBhvr>
                                      <p:tavLst>
                                        <p:tav tm="0">
                                          <p:val>
                                            <p:fltVal val="0"/>
                                          </p:val>
                                        </p:tav>
                                        <p:tav tm="100000">
                                          <p:val>
                                            <p:strVal val="#ppt_w"/>
                                          </p:val>
                                        </p:tav>
                                      </p:tavLst>
                                    </p:anim>
                                    <p:anim calcmode="lin" valueType="num">
                                      <p:cBhvr>
                                        <p:cTn id="77" dur="500" fill="hold"/>
                                        <p:tgtEl>
                                          <p:spTgt spid="55"/>
                                        </p:tgtEl>
                                        <p:attrNameLst>
                                          <p:attrName>ppt_h</p:attrName>
                                        </p:attrNameLst>
                                      </p:cBhvr>
                                      <p:tavLst>
                                        <p:tav tm="0">
                                          <p:val>
                                            <p:fltVal val="0"/>
                                          </p:val>
                                        </p:tav>
                                        <p:tav tm="100000">
                                          <p:val>
                                            <p:strVal val="#ppt_h"/>
                                          </p:val>
                                        </p:tav>
                                      </p:tavLst>
                                    </p:anim>
                                    <p:anim calcmode="lin" valueType="num">
                                      <p:cBhvr>
                                        <p:cTn id="78" dur="500" fill="hold"/>
                                        <p:tgtEl>
                                          <p:spTgt spid="55"/>
                                        </p:tgtEl>
                                        <p:attrNameLst>
                                          <p:attrName>ppt_x</p:attrName>
                                        </p:attrNameLst>
                                      </p:cBhvr>
                                      <p:tavLst>
                                        <p:tav tm="0">
                                          <p:val>
                                            <p:fltVal val="0.5"/>
                                          </p:val>
                                        </p:tav>
                                        <p:tav tm="100000">
                                          <p:val>
                                            <p:strVal val="#ppt_x"/>
                                          </p:val>
                                        </p:tav>
                                      </p:tavLst>
                                    </p:anim>
                                    <p:anim calcmode="lin" valueType="num">
                                      <p:cBhvr>
                                        <p:cTn id="79" dur="500" fill="hold"/>
                                        <p:tgtEl>
                                          <p:spTgt spid="55"/>
                                        </p:tgtEl>
                                        <p:attrNameLst>
                                          <p:attrName>ppt_y</p:attrName>
                                        </p:attrNameLst>
                                      </p:cBhvr>
                                      <p:tavLst>
                                        <p:tav tm="0">
                                          <p:val>
                                            <p:fltVal val="0.5"/>
                                          </p:val>
                                        </p:tav>
                                        <p:tav tm="100000">
                                          <p:val>
                                            <p:strVal val="#ppt_y"/>
                                          </p:val>
                                        </p:tav>
                                      </p:tavLst>
                                    </p:anim>
                                  </p:childTnLst>
                                </p:cTn>
                              </p:par>
                              <p:par>
                                <p:cTn id="80" presetID="23" presetClass="entr" presetSubtype="528" fill="hold" nodeType="withEffect">
                                  <p:stCondLst>
                                    <p:cond delay="600"/>
                                  </p:stCondLst>
                                  <p:childTnLst>
                                    <p:set>
                                      <p:cBhvr>
                                        <p:cTn id="81" dur="1" fill="hold">
                                          <p:stCondLst>
                                            <p:cond delay="0"/>
                                          </p:stCondLst>
                                        </p:cTn>
                                        <p:tgtEl>
                                          <p:spTgt spid="58"/>
                                        </p:tgtEl>
                                        <p:attrNameLst>
                                          <p:attrName>style.visibility</p:attrName>
                                        </p:attrNameLst>
                                      </p:cBhvr>
                                      <p:to>
                                        <p:strVal val="visible"/>
                                      </p:to>
                                    </p:set>
                                    <p:anim calcmode="lin" valueType="num">
                                      <p:cBhvr>
                                        <p:cTn id="82" dur="500" fill="hold"/>
                                        <p:tgtEl>
                                          <p:spTgt spid="58"/>
                                        </p:tgtEl>
                                        <p:attrNameLst>
                                          <p:attrName>ppt_w</p:attrName>
                                        </p:attrNameLst>
                                      </p:cBhvr>
                                      <p:tavLst>
                                        <p:tav tm="0">
                                          <p:val>
                                            <p:fltVal val="0"/>
                                          </p:val>
                                        </p:tav>
                                        <p:tav tm="100000">
                                          <p:val>
                                            <p:strVal val="#ppt_w"/>
                                          </p:val>
                                        </p:tav>
                                      </p:tavLst>
                                    </p:anim>
                                    <p:anim calcmode="lin" valueType="num">
                                      <p:cBhvr>
                                        <p:cTn id="83" dur="500" fill="hold"/>
                                        <p:tgtEl>
                                          <p:spTgt spid="58"/>
                                        </p:tgtEl>
                                        <p:attrNameLst>
                                          <p:attrName>ppt_h</p:attrName>
                                        </p:attrNameLst>
                                      </p:cBhvr>
                                      <p:tavLst>
                                        <p:tav tm="0">
                                          <p:val>
                                            <p:fltVal val="0"/>
                                          </p:val>
                                        </p:tav>
                                        <p:tav tm="100000">
                                          <p:val>
                                            <p:strVal val="#ppt_h"/>
                                          </p:val>
                                        </p:tav>
                                      </p:tavLst>
                                    </p:anim>
                                    <p:anim calcmode="lin" valueType="num">
                                      <p:cBhvr>
                                        <p:cTn id="84" dur="500" fill="hold"/>
                                        <p:tgtEl>
                                          <p:spTgt spid="58"/>
                                        </p:tgtEl>
                                        <p:attrNameLst>
                                          <p:attrName>ppt_x</p:attrName>
                                        </p:attrNameLst>
                                      </p:cBhvr>
                                      <p:tavLst>
                                        <p:tav tm="0">
                                          <p:val>
                                            <p:fltVal val="0.5"/>
                                          </p:val>
                                        </p:tav>
                                        <p:tav tm="100000">
                                          <p:val>
                                            <p:strVal val="#ppt_x"/>
                                          </p:val>
                                        </p:tav>
                                      </p:tavLst>
                                    </p:anim>
                                    <p:anim calcmode="lin" valueType="num">
                                      <p:cBhvr>
                                        <p:cTn id="85" dur="500" fill="hold"/>
                                        <p:tgtEl>
                                          <p:spTgt spid="58"/>
                                        </p:tgtEl>
                                        <p:attrNameLst>
                                          <p:attrName>ppt_y</p:attrName>
                                        </p:attrNameLst>
                                      </p:cBhvr>
                                      <p:tavLst>
                                        <p:tav tm="0">
                                          <p:val>
                                            <p:fltVal val="0.5"/>
                                          </p:val>
                                        </p:tav>
                                        <p:tav tm="100000">
                                          <p:val>
                                            <p:strVal val="#ppt_y"/>
                                          </p:val>
                                        </p:tav>
                                      </p:tavLst>
                                    </p:anim>
                                  </p:childTnLst>
                                </p:cTn>
                              </p:par>
                              <p:par>
                                <p:cTn id="86" presetID="23" presetClass="entr" presetSubtype="528" fill="hold" nodeType="withEffect">
                                  <p:stCondLst>
                                    <p:cond delay="600"/>
                                  </p:stCondLst>
                                  <p:childTnLst>
                                    <p:set>
                                      <p:cBhvr>
                                        <p:cTn id="87" dur="1" fill="hold">
                                          <p:stCondLst>
                                            <p:cond delay="0"/>
                                          </p:stCondLst>
                                        </p:cTn>
                                        <p:tgtEl>
                                          <p:spTgt spid="61"/>
                                        </p:tgtEl>
                                        <p:attrNameLst>
                                          <p:attrName>style.visibility</p:attrName>
                                        </p:attrNameLst>
                                      </p:cBhvr>
                                      <p:to>
                                        <p:strVal val="visible"/>
                                      </p:to>
                                    </p:set>
                                    <p:anim calcmode="lin" valueType="num">
                                      <p:cBhvr>
                                        <p:cTn id="88" dur="500" fill="hold"/>
                                        <p:tgtEl>
                                          <p:spTgt spid="61"/>
                                        </p:tgtEl>
                                        <p:attrNameLst>
                                          <p:attrName>ppt_w</p:attrName>
                                        </p:attrNameLst>
                                      </p:cBhvr>
                                      <p:tavLst>
                                        <p:tav tm="0">
                                          <p:val>
                                            <p:fltVal val="0"/>
                                          </p:val>
                                        </p:tav>
                                        <p:tav tm="100000">
                                          <p:val>
                                            <p:strVal val="#ppt_w"/>
                                          </p:val>
                                        </p:tav>
                                      </p:tavLst>
                                    </p:anim>
                                    <p:anim calcmode="lin" valueType="num">
                                      <p:cBhvr>
                                        <p:cTn id="89" dur="500" fill="hold"/>
                                        <p:tgtEl>
                                          <p:spTgt spid="61"/>
                                        </p:tgtEl>
                                        <p:attrNameLst>
                                          <p:attrName>ppt_h</p:attrName>
                                        </p:attrNameLst>
                                      </p:cBhvr>
                                      <p:tavLst>
                                        <p:tav tm="0">
                                          <p:val>
                                            <p:fltVal val="0"/>
                                          </p:val>
                                        </p:tav>
                                        <p:tav tm="100000">
                                          <p:val>
                                            <p:strVal val="#ppt_h"/>
                                          </p:val>
                                        </p:tav>
                                      </p:tavLst>
                                    </p:anim>
                                    <p:anim calcmode="lin" valueType="num">
                                      <p:cBhvr>
                                        <p:cTn id="90" dur="500" fill="hold"/>
                                        <p:tgtEl>
                                          <p:spTgt spid="61"/>
                                        </p:tgtEl>
                                        <p:attrNameLst>
                                          <p:attrName>ppt_x</p:attrName>
                                        </p:attrNameLst>
                                      </p:cBhvr>
                                      <p:tavLst>
                                        <p:tav tm="0">
                                          <p:val>
                                            <p:fltVal val="0.5"/>
                                          </p:val>
                                        </p:tav>
                                        <p:tav tm="100000">
                                          <p:val>
                                            <p:strVal val="#ppt_x"/>
                                          </p:val>
                                        </p:tav>
                                      </p:tavLst>
                                    </p:anim>
                                    <p:anim calcmode="lin" valueType="num">
                                      <p:cBhvr>
                                        <p:cTn id="91" dur="500" fill="hold"/>
                                        <p:tgtEl>
                                          <p:spTgt spid="61"/>
                                        </p:tgtEl>
                                        <p:attrNameLst>
                                          <p:attrName>ppt_y</p:attrName>
                                        </p:attrNameLst>
                                      </p:cBhvr>
                                      <p:tavLst>
                                        <p:tav tm="0">
                                          <p:val>
                                            <p:fltVal val="0.5"/>
                                          </p:val>
                                        </p:tav>
                                        <p:tav tm="100000">
                                          <p:val>
                                            <p:strVal val="#ppt_y"/>
                                          </p:val>
                                        </p:tav>
                                      </p:tavLst>
                                    </p:anim>
                                  </p:childTnLst>
                                </p:cTn>
                              </p:par>
                              <p:par>
                                <p:cTn id="92" presetID="23" presetClass="entr" presetSubtype="528" fill="hold" nodeType="withEffect">
                                  <p:stCondLst>
                                    <p:cond delay="300"/>
                                  </p:stCondLst>
                                  <p:childTnLst>
                                    <p:set>
                                      <p:cBhvr>
                                        <p:cTn id="93" dur="1" fill="hold">
                                          <p:stCondLst>
                                            <p:cond delay="0"/>
                                          </p:stCondLst>
                                        </p:cTn>
                                        <p:tgtEl>
                                          <p:spTgt spid="64"/>
                                        </p:tgtEl>
                                        <p:attrNameLst>
                                          <p:attrName>style.visibility</p:attrName>
                                        </p:attrNameLst>
                                      </p:cBhvr>
                                      <p:to>
                                        <p:strVal val="visible"/>
                                      </p:to>
                                    </p:set>
                                    <p:anim calcmode="lin" valueType="num">
                                      <p:cBhvr>
                                        <p:cTn id="94" dur="500" fill="hold"/>
                                        <p:tgtEl>
                                          <p:spTgt spid="64"/>
                                        </p:tgtEl>
                                        <p:attrNameLst>
                                          <p:attrName>ppt_w</p:attrName>
                                        </p:attrNameLst>
                                      </p:cBhvr>
                                      <p:tavLst>
                                        <p:tav tm="0">
                                          <p:val>
                                            <p:fltVal val="0"/>
                                          </p:val>
                                        </p:tav>
                                        <p:tav tm="100000">
                                          <p:val>
                                            <p:strVal val="#ppt_w"/>
                                          </p:val>
                                        </p:tav>
                                      </p:tavLst>
                                    </p:anim>
                                    <p:anim calcmode="lin" valueType="num">
                                      <p:cBhvr>
                                        <p:cTn id="95" dur="500" fill="hold"/>
                                        <p:tgtEl>
                                          <p:spTgt spid="64"/>
                                        </p:tgtEl>
                                        <p:attrNameLst>
                                          <p:attrName>ppt_h</p:attrName>
                                        </p:attrNameLst>
                                      </p:cBhvr>
                                      <p:tavLst>
                                        <p:tav tm="0">
                                          <p:val>
                                            <p:fltVal val="0"/>
                                          </p:val>
                                        </p:tav>
                                        <p:tav tm="100000">
                                          <p:val>
                                            <p:strVal val="#ppt_h"/>
                                          </p:val>
                                        </p:tav>
                                      </p:tavLst>
                                    </p:anim>
                                    <p:anim calcmode="lin" valueType="num">
                                      <p:cBhvr>
                                        <p:cTn id="96" dur="500" fill="hold"/>
                                        <p:tgtEl>
                                          <p:spTgt spid="64"/>
                                        </p:tgtEl>
                                        <p:attrNameLst>
                                          <p:attrName>ppt_x</p:attrName>
                                        </p:attrNameLst>
                                      </p:cBhvr>
                                      <p:tavLst>
                                        <p:tav tm="0">
                                          <p:val>
                                            <p:fltVal val="0.5"/>
                                          </p:val>
                                        </p:tav>
                                        <p:tav tm="100000">
                                          <p:val>
                                            <p:strVal val="#ppt_x"/>
                                          </p:val>
                                        </p:tav>
                                      </p:tavLst>
                                    </p:anim>
                                    <p:anim calcmode="lin" valueType="num">
                                      <p:cBhvr>
                                        <p:cTn id="97" dur="500" fill="hold"/>
                                        <p:tgtEl>
                                          <p:spTgt spid="64"/>
                                        </p:tgtEl>
                                        <p:attrNameLst>
                                          <p:attrName>ppt_y</p:attrName>
                                        </p:attrNameLst>
                                      </p:cBhvr>
                                      <p:tavLst>
                                        <p:tav tm="0">
                                          <p:val>
                                            <p:fltVal val="0.5"/>
                                          </p:val>
                                        </p:tav>
                                        <p:tav tm="100000">
                                          <p:val>
                                            <p:strVal val="#ppt_y"/>
                                          </p:val>
                                        </p:tav>
                                      </p:tavLst>
                                    </p:anim>
                                  </p:childTnLst>
                                </p:cTn>
                              </p:par>
                              <p:par>
                                <p:cTn id="98" presetID="23" presetClass="entr" presetSubtype="528" fill="hold" nodeType="withEffect">
                                  <p:stCondLst>
                                    <p:cond delay="600"/>
                                  </p:stCondLst>
                                  <p:childTnLst>
                                    <p:set>
                                      <p:cBhvr>
                                        <p:cTn id="99" dur="1" fill="hold">
                                          <p:stCondLst>
                                            <p:cond delay="0"/>
                                          </p:stCondLst>
                                        </p:cTn>
                                        <p:tgtEl>
                                          <p:spTgt spid="67"/>
                                        </p:tgtEl>
                                        <p:attrNameLst>
                                          <p:attrName>style.visibility</p:attrName>
                                        </p:attrNameLst>
                                      </p:cBhvr>
                                      <p:to>
                                        <p:strVal val="visible"/>
                                      </p:to>
                                    </p:set>
                                    <p:anim calcmode="lin" valueType="num">
                                      <p:cBhvr>
                                        <p:cTn id="100" dur="500" fill="hold"/>
                                        <p:tgtEl>
                                          <p:spTgt spid="67"/>
                                        </p:tgtEl>
                                        <p:attrNameLst>
                                          <p:attrName>ppt_w</p:attrName>
                                        </p:attrNameLst>
                                      </p:cBhvr>
                                      <p:tavLst>
                                        <p:tav tm="0">
                                          <p:val>
                                            <p:fltVal val="0"/>
                                          </p:val>
                                        </p:tav>
                                        <p:tav tm="100000">
                                          <p:val>
                                            <p:strVal val="#ppt_w"/>
                                          </p:val>
                                        </p:tav>
                                      </p:tavLst>
                                    </p:anim>
                                    <p:anim calcmode="lin" valueType="num">
                                      <p:cBhvr>
                                        <p:cTn id="101" dur="500" fill="hold"/>
                                        <p:tgtEl>
                                          <p:spTgt spid="67"/>
                                        </p:tgtEl>
                                        <p:attrNameLst>
                                          <p:attrName>ppt_h</p:attrName>
                                        </p:attrNameLst>
                                      </p:cBhvr>
                                      <p:tavLst>
                                        <p:tav tm="0">
                                          <p:val>
                                            <p:fltVal val="0"/>
                                          </p:val>
                                        </p:tav>
                                        <p:tav tm="100000">
                                          <p:val>
                                            <p:strVal val="#ppt_h"/>
                                          </p:val>
                                        </p:tav>
                                      </p:tavLst>
                                    </p:anim>
                                    <p:anim calcmode="lin" valueType="num">
                                      <p:cBhvr>
                                        <p:cTn id="102" dur="500" fill="hold"/>
                                        <p:tgtEl>
                                          <p:spTgt spid="67"/>
                                        </p:tgtEl>
                                        <p:attrNameLst>
                                          <p:attrName>ppt_x</p:attrName>
                                        </p:attrNameLst>
                                      </p:cBhvr>
                                      <p:tavLst>
                                        <p:tav tm="0">
                                          <p:val>
                                            <p:fltVal val="0.5"/>
                                          </p:val>
                                        </p:tav>
                                        <p:tav tm="100000">
                                          <p:val>
                                            <p:strVal val="#ppt_x"/>
                                          </p:val>
                                        </p:tav>
                                      </p:tavLst>
                                    </p:anim>
                                    <p:anim calcmode="lin" valueType="num">
                                      <p:cBhvr>
                                        <p:cTn id="103" dur="500" fill="hold"/>
                                        <p:tgtEl>
                                          <p:spTgt spid="67"/>
                                        </p:tgtEl>
                                        <p:attrNameLst>
                                          <p:attrName>ppt_y</p:attrName>
                                        </p:attrNameLst>
                                      </p:cBhvr>
                                      <p:tavLst>
                                        <p:tav tm="0">
                                          <p:val>
                                            <p:fltVal val="0.5"/>
                                          </p:val>
                                        </p:tav>
                                        <p:tav tm="100000">
                                          <p:val>
                                            <p:strVal val="#ppt_y"/>
                                          </p:val>
                                        </p:tav>
                                      </p:tavLst>
                                    </p:anim>
                                  </p:childTnLst>
                                </p:cTn>
                              </p:par>
                              <p:par>
                                <p:cTn id="104" presetID="23" presetClass="entr" presetSubtype="528" fill="hold" nodeType="withEffect">
                                  <p:stCondLst>
                                    <p:cond delay="600"/>
                                  </p:stCondLst>
                                  <p:childTnLst>
                                    <p:set>
                                      <p:cBhvr>
                                        <p:cTn id="105" dur="1" fill="hold">
                                          <p:stCondLst>
                                            <p:cond delay="0"/>
                                          </p:stCondLst>
                                        </p:cTn>
                                        <p:tgtEl>
                                          <p:spTgt spid="70"/>
                                        </p:tgtEl>
                                        <p:attrNameLst>
                                          <p:attrName>style.visibility</p:attrName>
                                        </p:attrNameLst>
                                      </p:cBhvr>
                                      <p:to>
                                        <p:strVal val="visible"/>
                                      </p:to>
                                    </p:set>
                                    <p:anim calcmode="lin" valueType="num">
                                      <p:cBhvr>
                                        <p:cTn id="106" dur="500" fill="hold"/>
                                        <p:tgtEl>
                                          <p:spTgt spid="70"/>
                                        </p:tgtEl>
                                        <p:attrNameLst>
                                          <p:attrName>ppt_w</p:attrName>
                                        </p:attrNameLst>
                                      </p:cBhvr>
                                      <p:tavLst>
                                        <p:tav tm="0">
                                          <p:val>
                                            <p:fltVal val="0"/>
                                          </p:val>
                                        </p:tav>
                                        <p:tav tm="100000">
                                          <p:val>
                                            <p:strVal val="#ppt_w"/>
                                          </p:val>
                                        </p:tav>
                                      </p:tavLst>
                                    </p:anim>
                                    <p:anim calcmode="lin" valueType="num">
                                      <p:cBhvr>
                                        <p:cTn id="107" dur="500" fill="hold"/>
                                        <p:tgtEl>
                                          <p:spTgt spid="70"/>
                                        </p:tgtEl>
                                        <p:attrNameLst>
                                          <p:attrName>ppt_h</p:attrName>
                                        </p:attrNameLst>
                                      </p:cBhvr>
                                      <p:tavLst>
                                        <p:tav tm="0">
                                          <p:val>
                                            <p:fltVal val="0"/>
                                          </p:val>
                                        </p:tav>
                                        <p:tav tm="100000">
                                          <p:val>
                                            <p:strVal val="#ppt_h"/>
                                          </p:val>
                                        </p:tav>
                                      </p:tavLst>
                                    </p:anim>
                                    <p:anim calcmode="lin" valueType="num">
                                      <p:cBhvr>
                                        <p:cTn id="108" dur="500" fill="hold"/>
                                        <p:tgtEl>
                                          <p:spTgt spid="70"/>
                                        </p:tgtEl>
                                        <p:attrNameLst>
                                          <p:attrName>ppt_x</p:attrName>
                                        </p:attrNameLst>
                                      </p:cBhvr>
                                      <p:tavLst>
                                        <p:tav tm="0">
                                          <p:val>
                                            <p:fltVal val="0.5"/>
                                          </p:val>
                                        </p:tav>
                                        <p:tav tm="100000">
                                          <p:val>
                                            <p:strVal val="#ppt_x"/>
                                          </p:val>
                                        </p:tav>
                                      </p:tavLst>
                                    </p:anim>
                                    <p:anim calcmode="lin" valueType="num">
                                      <p:cBhvr>
                                        <p:cTn id="109" dur="500" fill="hold"/>
                                        <p:tgtEl>
                                          <p:spTgt spid="70"/>
                                        </p:tgtEl>
                                        <p:attrNameLst>
                                          <p:attrName>ppt_y</p:attrName>
                                        </p:attrNameLst>
                                      </p:cBhvr>
                                      <p:tavLst>
                                        <p:tav tm="0">
                                          <p:val>
                                            <p:fltVal val="0.5"/>
                                          </p:val>
                                        </p:tav>
                                        <p:tav tm="100000">
                                          <p:val>
                                            <p:strVal val="#ppt_y"/>
                                          </p:val>
                                        </p:tav>
                                      </p:tavLst>
                                    </p:anim>
                                  </p:childTnLst>
                                </p:cTn>
                              </p:par>
                              <p:par>
                                <p:cTn id="110" presetID="26" presetClass="emph" presetSubtype="0" repeatCount="3000" fill="hold" nodeType="withEffect">
                                  <p:stCondLst>
                                    <p:cond delay="600"/>
                                  </p:stCondLst>
                                  <p:childTnLst>
                                    <p:animEffect transition="out" filter="fade">
                                      <p:cBhvr>
                                        <p:cTn id="111" dur="500" tmFilter="0, 0; .2, .5; .8, .5; 1, 0"/>
                                        <p:tgtEl>
                                          <p:spTgt spid="34"/>
                                        </p:tgtEl>
                                      </p:cBhvr>
                                    </p:animEffect>
                                    <p:animScale>
                                      <p:cBhvr>
                                        <p:cTn id="112" dur="250" autoRev="1" fill="hold"/>
                                        <p:tgtEl>
                                          <p:spTgt spid="34"/>
                                        </p:tgtEl>
                                      </p:cBhvr>
                                      <p:by x="105000" y="105000"/>
                                    </p:animScale>
                                  </p:childTnLst>
                                </p:cTn>
                              </p:par>
                              <p:par>
                                <p:cTn id="113" presetID="26" presetClass="emph" presetSubtype="0" repeatCount="3000" fill="hold" nodeType="withEffect">
                                  <p:stCondLst>
                                    <p:cond delay="710"/>
                                  </p:stCondLst>
                                  <p:childTnLst>
                                    <p:animEffect transition="out" filter="fade">
                                      <p:cBhvr>
                                        <p:cTn id="114" dur="500" tmFilter="0, 0; .2, .5; .8, .5; 1, 0"/>
                                        <p:tgtEl>
                                          <p:spTgt spid="55"/>
                                        </p:tgtEl>
                                      </p:cBhvr>
                                    </p:animEffect>
                                    <p:animScale>
                                      <p:cBhvr>
                                        <p:cTn id="115" dur="250" autoRev="1" fill="hold"/>
                                        <p:tgtEl>
                                          <p:spTgt spid="55"/>
                                        </p:tgtEl>
                                      </p:cBhvr>
                                      <p:by x="105000" y="105000"/>
                                    </p:animScale>
                                  </p:childTnLst>
                                </p:cTn>
                              </p:par>
                              <p:par>
                                <p:cTn id="116" presetID="26" presetClass="emph" presetSubtype="0" repeatCount="3000" fill="hold" nodeType="withEffect">
                                  <p:stCondLst>
                                    <p:cond delay="410"/>
                                  </p:stCondLst>
                                  <p:childTnLst>
                                    <p:animEffect transition="out" filter="fade">
                                      <p:cBhvr>
                                        <p:cTn id="117" dur="500" tmFilter="0, 0; .2, .5; .8, .5; 1, 0"/>
                                        <p:tgtEl>
                                          <p:spTgt spid="61"/>
                                        </p:tgtEl>
                                      </p:cBhvr>
                                    </p:animEffect>
                                    <p:animScale>
                                      <p:cBhvr>
                                        <p:cTn id="118" dur="250" autoRev="1" fill="hold"/>
                                        <p:tgtEl>
                                          <p:spTgt spid="61"/>
                                        </p:tgtEl>
                                      </p:cBhvr>
                                      <p:by x="105000" y="105000"/>
                                    </p:animScale>
                                  </p:childTnLst>
                                </p:cTn>
                              </p:par>
                              <p:par>
                                <p:cTn id="119" presetID="26" presetClass="emph" presetSubtype="0" repeatCount="3000" fill="hold" nodeType="withEffect">
                                  <p:stCondLst>
                                    <p:cond delay="810"/>
                                  </p:stCondLst>
                                  <p:childTnLst>
                                    <p:animEffect transition="out" filter="fade">
                                      <p:cBhvr>
                                        <p:cTn id="120" dur="500" tmFilter="0, 0; .2, .5; .8, .5; 1, 0"/>
                                        <p:tgtEl>
                                          <p:spTgt spid="64"/>
                                        </p:tgtEl>
                                      </p:cBhvr>
                                    </p:animEffect>
                                    <p:animScale>
                                      <p:cBhvr>
                                        <p:cTn id="121" dur="250" autoRev="1" fill="hold"/>
                                        <p:tgtEl>
                                          <p:spTgt spid="6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27"/>
          <p:cNvGrpSpPr/>
          <p:nvPr/>
        </p:nvGrpSpPr>
        <p:grpSpPr>
          <a:xfrm>
            <a:off x="467544" y="987574"/>
            <a:ext cx="2281386" cy="2281386"/>
            <a:chOff x="1403648" y="1115468"/>
            <a:chExt cx="1294414" cy="1294414"/>
          </a:xfrm>
        </p:grpSpPr>
        <p:sp>
          <p:nvSpPr>
            <p:cNvPr id="29" name="椭圆 28"/>
            <p:cNvSpPr/>
            <p:nvPr/>
          </p:nvSpPr>
          <p:spPr>
            <a:xfrm>
              <a:off x="1539485" y="1259632"/>
              <a:ext cx="1022740" cy="10227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itchFamily="34" charset="-122"/>
                <a:ea typeface="微软雅黑" pitchFamily="34" charset="-122"/>
              </a:endParaRPr>
            </a:p>
          </p:txBody>
        </p:sp>
        <p:grpSp>
          <p:nvGrpSpPr>
            <p:cNvPr id="19" name="组合 29"/>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32" name="同心圆 31"/>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33" name="同心圆 32"/>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grpSp>
        <p:sp>
          <p:nvSpPr>
            <p:cNvPr id="31" name="TextBox 30"/>
            <p:cNvSpPr txBox="1"/>
            <p:nvPr/>
          </p:nvSpPr>
          <p:spPr>
            <a:xfrm>
              <a:off x="1689640" y="1524027"/>
              <a:ext cx="725958" cy="541342"/>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r>
                <a:rPr lang="zh-CN" altLang="en-US" sz="2800" dirty="0" smtClean="0">
                  <a:solidFill>
                    <a:schemeClr val="bg1"/>
                  </a:solidFill>
                  <a:effectLst/>
                  <a:latin typeface="微软雅黑" pitchFamily="34" charset="-122"/>
                  <a:ea typeface="微软雅黑" pitchFamily="34" charset="-122"/>
                </a:rPr>
                <a:t>概念</a:t>
              </a:r>
              <a:endParaRPr lang="en-US" altLang="zh-CN" sz="2800" dirty="0" smtClean="0">
                <a:solidFill>
                  <a:schemeClr val="bg1"/>
                </a:solidFill>
                <a:effectLst/>
                <a:latin typeface="微软雅黑" pitchFamily="34" charset="-122"/>
                <a:ea typeface="微软雅黑" pitchFamily="34" charset="-122"/>
              </a:endParaRPr>
            </a:p>
            <a:p>
              <a:r>
                <a:rPr lang="zh-CN" altLang="en-US" sz="2800" dirty="0" smtClean="0">
                  <a:solidFill>
                    <a:schemeClr val="bg1"/>
                  </a:solidFill>
                  <a:effectLst/>
                  <a:latin typeface="微软雅黑" pitchFamily="34" charset="-122"/>
                  <a:ea typeface="微软雅黑" pitchFamily="34" charset="-122"/>
                </a:rPr>
                <a:t>认知</a:t>
              </a:r>
              <a:endParaRPr lang="zh-CN" altLang="en-US" sz="2800" dirty="0">
                <a:solidFill>
                  <a:schemeClr val="bg1"/>
                </a:solidFill>
                <a:effectLst/>
                <a:latin typeface="微软雅黑" pitchFamily="34" charset="-122"/>
                <a:ea typeface="微软雅黑" pitchFamily="34" charset="-122"/>
              </a:endParaRPr>
            </a:p>
          </p:txBody>
        </p:sp>
      </p:grpSp>
      <p:sp>
        <p:nvSpPr>
          <p:cNvPr id="34" name="TextBox 33"/>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
        <p:nvSpPr>
          <p:cNvPr id="37" name="标题 2"/>
          <p:cNvSpPr txBox="1">
            <a:spLocks/>
          </p:cNvSpPr>
          <p:nvPr/>
        </p:nvSpPr>
        <p:spPr>
          <a:xfrm>
            <a:off x="1187624" y="267494"/>
            <a:ext cx="7203514" cy="377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square" lIns="68582" tIns="34292" rIns="68582" bIns="34292">
            <a:spAutoFit/>
          </a:bodyPr>
          <a:lstStyle/>
          <a:p>
            <a:r>
              <a:rPr lang="zh-CN" altLang="zh-CN" sz="2000" b="1" dirty="0" smtClean="0"/>
              <a:t>小学数学教学中</a:t>
            </a:r>
            <a:r>
              <a:rPr lang="zh-CN" altLang="en-US" sz="2000" b="1" dirty="0" smtClean="0"/>
              <a:t>，数量关系的</a:t>
            </a:r>
            <a:r>
              <a:rPr lang="zh-CN" altLang="zh-CN" sz="2000" b="1" dirty="0" smtClean="0"/>
              <a:t>内涵</a:t>
            </a:r>
            <a:r>
              <a:rPr lang="zh-CN" altLang="en-US" sz="2000" b="1" dirty="0" smtClean="0"/>
              <a:t>与解读</a:t>
            </a:r>
            <a:endParaRPr lang="zh-CN" altLang="zh-CN" sz="2000" b="1" dirty="0"/>
          </a:p>
        </p:txBody>
      </p:sp>
      <p:sp>
        <p:nvSpPr>
          <p:cNvPr id="36" name="TextBox 35"/>
          <p:cNvSpPr txBox="1"/>
          <p:nvPr/>
        </p:nvSpPr>
        <p:spPr>
          <a:xfrm>
            <a:off x="2857488" y="928676"/>
            <a:ext cx="6072230" cy="1231106"/>
          </a:xfrm>
          <a:prstGeom prst="rect">
            <a:avLst/>
          </a:prstGeom>
          <a:noFill/>
        </p:spPr>
        <p:txBody>
          <a:bodyPr wrap="square" lIns="0" tIns="0" rIns="0" bIns="0" rtlCol="0">
            <a:spAutoFit/>
          </a:bodyPr>
          <a:lstStyle/>
          <a:p>
            <a:r>
              <a:rPr lang="en-US" altLang="en-US" sz="3200" b="1" dirty="0" smtClean="0">
                <a:solidFill>
                  <a:srgbClr val="00B050"/>
                </a:solidFill>
                <a:latin typeface="楷体" pitchFamily="49" charset="-122"/>
                <a:ea typeface="楷体" pitchFamily="49" charset="-122"/>
              </a:rPr>
              <a:t>   </a:t>
            </a:r>
            <a:r>
              <a:rPr lang="en-US" altLang="en-US" sz="2400" b="1" dirty="0" smtClean="0">
                <a:solidFill>
                  <a:srgbClr val="00B050"/>
                </a:solidFill>
                <a:latin typeface="楷体" pitchFamily="49" charset="-122"/>
                <a:ea typeface="楷体" pitchFamily="49" charset="-122"/>
              </a:rPr>
              <a:t>“</a:t>
            </a:r>
            <a:r>
              <a:rPr lang="zh-CN" altLang="en-US" sz="2400" b="1" dirty="0" smtClean="0">
                <a:solidFill>
                  <a:srgbClr val="00B050"/>
                </a:solidFill>
                <a:latin typeface="楷体" pitchFamily="49" charset="-122"/>
                <a:ea typeface="楷体" pitchFamily="49" charset="-122"/>
              </a:rPr>
              <a:t>数学是研究数量关系和空间形式的科学。”</a:t>
            </a:r>
            <a:r>
              <a:rPr lang="en-US" altLang="zh-CN" sz="2400" b="1" dirty="0" smtClean="0">
                <a:solidFill>
                  <a:srgbClr val="00B050"/>
                </a:solidFill>
                <a:latin typeface="楷体" pitchFamily="49" charset="-122"/>
                <a:ea typeface="楷体" pitchFamily="49" charset="-122"/>
              </a:rPr>
              <a:t>                </a:t>
            </a:r>
            <a:endParaRPr lang="en-US" altLang="zh-CN" sz="3200" b="1" dirty="0" smtClean="0">
              <a:solidFill>
                <a:srgbClr val="00B050"/>
              </a:solidFill>
              <a:latin typeface="楷体" pitchFamily="49" charset="-122"/>
              <a:ea typeface="楷体" pitchFamily="49" charset="-122"/>
            </a:endParaRPr>
          </a:p>
          <a:p>
            <a:pPr algn="r"/>
            <a:r>
              <a:rPr lang="en-US" altLang="zh-CN" sz="2400" b="1" dirty="0" smtClean="0">
                <a:solidFill>
                  <a:srgbClr val="00B050"/>
                </a:solidFill>
                <a:latin typeface="楷体" pitchFamily="49" charset="-122"/>
                <a:ea typeface="楷体" pitchFamily="49" charset="-122"/>
              </a:rPr>
              <a:t>    </a:t>
            </a:r>
            <a:r>
              <a:rPr lang="en-US" altLang="zh-CN" b="1" dirty="0" smtClean="0">
                <a:solidFill>
                  <a:srgbClr val="00B050"/>
                </a:solidFill>
                <a:latin typeface="楷体" pitchFamily="49" charset="-122"/>
                <a:ea typeface="楷体" pitchFamily="49" charset="-122"/>
              </a:rPr>
              <a:t>——《</a:t>
            </a:r>
            <a:r>
              <a:rPr lang="zh-CN" altLang="en-US" b="1" dirty="0" smtClean="0">
                <a:solidFill>
                  <a:srgbClr val="00B050"/>
                </a:solidFill>
                <a:latin typeface="楷体" pitchFamily="49" charset="-122"/>
                <a:ea typeface="楷体" pitchFamily="49" charset="-122"/>
              </a:rPr>
              <a:t>义务教育数学课程标准</a:t>
            </a:r>
            <a:r>
              <a:rPr lang="en-US" altLang="zh-CN" b="1" dirty="0" smtClean="0">
                <a:solidFill>
                  <a:srgbClr val="00B050"/>
                </a:solidFill>
                <a:latin typeface="楷体" pitchFamily="49" charset="-122"/>
                <a:ea typeface="楷体" pitchFamily="49" charset="-122"/>
              </a:rPr>
              <a:t>》2011</a:t>
            </a:r>
            <a:r>
              <a:rPr lang="zh-CN" altLang="en-US" b="1" dirty="0" smtClean="0">
                <a:solidFill>
                  <a:srgbClr val="00B050"/>
                </a:solidFill>
                <a:latin typeface="楷体" pitchFamily="49" charset="-122"/>
                <a:ea typeface="楷体" pitchFamily="49" charset="-122"/>
              </a:rPr>
              <a:t>版</a:t>
            </a:r>
            <a:endParaRPr lang="zh-CN" altLang="en-US" sz="2400" b="1" dirty="0" smtClean="0">
              <a:solidFill>
                <a:srgbClr val="00B050"/>
              </a:solidFill>
              <a:latin typeface="楷体" pitchFamily="49" charset="-122"/>
              <a:ea typeface="楷体" pitchFamily="49" charset="-122"/>
            </a:endParaRPr>
          </a:p>
        </p:txBody>
      </p:sp>
      <p:sp>
        <p:nvSpPr>
          <p:cNvPr id="41" name="矩形 40"/>
          <p:cNvSpPr/>
          <p:nvPr/>
        </p:nvSpPr>
        <p:spPr>
          <a:xfrm>
            <a:off x="2857488" y="2500312"/>
            <a:ext cx="5857916" cy="2400657"/>
          </a:xfrm>
          <a:prstGeom prst="rect">
            <a:avLst/>
          </a:prstGeom>
        </p:spPr>
        <p:txBody>
          <a:bodyPr wrap="square">
            <a:spAutoFit/>
          </a:bodyPr>
          <a:lstStyle/>
          <a:p>
            <a:pPr>
              <a:lnSpc>
                <a:spcPct val="150000"/>
              </a:lnSpc>
            </a:pPr>
            <a:r>
              <a:rPr lang="zh-CN" altLang="en-US" sz="2000" b="1" dirty="0" smtClean="0">
                <a:latin typeface="楷体" pitchFamily="49" charset="-122"/>
                <a:ea typeface="楷体" pitchFamily="49" charset="-122"/>
              </a:rPr>
              <a:t>   </a:t>
            </a:r>
            <a:r>
              <a:rPr lang="zh-CN" altLang="en-US" sz="2000" b="1" dirty="0" smtClean="0">
                <a:solidFill>
                  <a:srgbClr val="C00000"/>
                </a:solidFill>
                <a:latin typeface="楷体" pitchFamily="49" charset="-122"/>
                <a:ea typeface="楷体" pitchFamily="49" charset="-122"/>
              </a:rPr>
              <a:t>广义</a:t>
            </a:r>
            <a:r>
              <a:rPr lang="en-US" altLang="zh-CN" sz="2000" b="1" dirty="0" smtClean="0">
                <a:latin typeface="楷体" pitchFamily="49" charset="-122"/>
                <a:ea typeface="楷体" pitchFamily="49" charset="-122"/>
              </a:rPr>
              <a:t>:</a:t>
            </a:r>
            <a:r>
              <a:rPr lang="zh-CN" altLang="en-US" sz="2000" b="1" dirty="0" smtClean="0">
                <a:latin typeface="楷体" pitchFamily="49" charset="-122"/>
                <a:ea typeface="楷体" pitchFamily="49" charset="-122"/>
              </a:rPr>
              <a:t>指事物之间存在的数目</a:t>
            </a:r>
            <a:r>
              <a:rPr lang="en-US" sz="2000" b="1" dirty="0" smtClean="0">
                <a:latin typeface="楷体" pitchFamily="49" charset="-122"/>
                <a:ea typeface="楷体" pitchFamily="49" charset="-122"/>
              </a:rPr>
              <a:t>(</a:t>
            </a:r>
            <a:r>
              <a:rPr lang="zh-CN" altLang="en-US" sz="2000" b="1" dirty="0" smtClean="0">
                <a:latin typeface="楷体" pitchFamily="49" charset="-122"/>
                <a:ea typeface="楷体" pitchFamily="49" charset="-122"/>
              </a:rPr>
              <a:t>多少</a:t>
            </a:r>
            <a:r>
              <a:rPr lang="en-US" sz="2000" b="1" dirty="0" smtClean="0">
                <a:latin typeface="楷体" pitchFamily="49" charset="-122"/>
                <a:ea typeface="楷体" pitchFamily="49" charset="-122"/>
              </a:rPr>
              <a:t>)</a:t>
            </a:r>
            <a:r>
              <a:rPr lang="zh-CN" altLang="en-US" sz="2000" b="1" dirty="0" smtClean="0">
                <a:latin typeface="楷体" pitchFamily="49" charset="-122"/>
                <a:ea typeface="楷体" pitchFamily="49" charset="-122"/>
              </a:rPr>
              <a:t>、各种量</a:t>
            </a:r>
            <a:r>
              <a:rPr lang="en-US" sz="2000" b="1" dirty="0" smtClean="0">
                <a:latin typeface="楷体" pitchFamily="49" charset="-122"/>
                <a:ea typeface="楷体" pitchFamily="49" charset="-122"/>
              </a:rPr>
              <a:t>(   </a:t>
            </a:r>
            <a:r>
              <a:rPr lang="zh-CN" altLang="en-US" sz="2000" b="1" dirty="0" smtClean="0">
                <a:latin typeface="楷体" pitchFamily="49" charset="-122"/>
                <a:ea typeface="楷体" pitchFamily="49" charset="-122"/>
              </a:rPr>
              <a:t>大小、长短等 </a:t>
            </a:r>
            <a:r>
              <a:rPr lang="en-US" sz="2000" b="1" dirty="0" smtClean="0">
                <a:latin typeface="楷体" pitchFamily="49" charset="-122"/>
                <a:ea typeface="楷体" pitchFamily="49" charset="-122"/>
              </a:rPr>
              <a:t>)</a:t>
            </a:r>
            <a:r>
              <a:rPr lang="zh-CN" altLang="en-US" sz="2000" b="1" dirty="0" smtClean="0">
                <a:latin typeface="楷体" pitchFamily="49" charset="-122"/>
                <a:ea typeface="楷体" pitchFamily="49" charset="-122"/>
              </a:rPr>
              <a:t>一类的关系。</a:t>
            </a:r>
            <a:endParaRPr lang="en-US" altLang="zh-CN" sz="2000" b="1" dirty="0" smtClean="0">
              <a:latin typeface="楷体" pitchFamily="49" charset="-122"/>
              <a:ea typeface="楷体" pitchFamily="49" charset="-122"/>
            </a:endParaRPr>
          </a:p>
          <a:p>
            <a:pPr>
              <a:lnSpc>
                <a:spcPct val="150000"/>
              </a:lnSpc>
            </a:pPr>
            <a:r>
              <a:rPr lang="en-US" altLang="zh-CN" sz="2000" b="1" dirty="0" smtClean="0">
                <a:latin typeface="楷体" pitchFamily="49" charset="-122"/>
                <a:ea typeface="楷体" pitchFamily="49" charset="-122"/>
              </a:rPr>
              <a:t>   </a:t>
            </a:r>
            <a:r>
              <a:rPr lang="zh-CN" altLang="en-US" sz="2000" b="1" dirty="0" smtClean="0">
                <a:solidFill>
                  <a:srgbClr val="C00000"/>
                </a:solidFill>
                <a:latin typeface="楷体" pitchFamily="49" charset="-122"/>
                <a:ea typeface="楷体" pitchFamily="49" charset="-122"/>
              </a:rPr>
              <a:t>狭义</a:t>
            </a:r>
            <a:r>
              <a:rPr lang="en-US" altLang="zh-CN" sz="2000" b="1" dirty="0" smtClean="0">
                <a:latin typeface="楷体" pitchFamily="49" charset="-122"/>
                <a:ea typeface="楷体" pitchFamily="49" charset="-122"/>
              </a:rPr>
              <a:t>:</a:t>
            </a:r>
            <a:r>
              <a:rPr lang="zh-CN" altLang="en-US" sz="2000" b="1" dirty="0" smtClean="0">
                <a:latin typeface="楷体" pitchFamily="49" charset="-122"/>
                <a:ea typeface="楷体" pitchFamily="49" charset="-122"/>
              </a:rPr>
              <a:t>指数学题目中所叙述的已知数量与已知数量、已知数量与未知数量间的关系；数量关系既有相等，也有不相等。</a:t>
            </a:r>
            <a:endParaRPr lang="zh-CN" altLang="zh-CN" sz="2000" b="1" dirty="0">
              <a:latin typeface="楷体" pitchFamily="49" charset="-122"/>
              <a:ea typeface="楷体" pitchFamily="49" charset="-122"/>
            </a:endParaRPr>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left)">
                                      <p:cBhvr>
                                        <p:cTn id="21" dur="500"/>
                                        <p:tgtEl>
                                          <p:spTgt spid="36"/>
                                        </p:tgtEl>
                                      </p:cBhvr>
                                    </p:animEffect>
                                  </p:childTnLst>
                                </p:cTn>
                              </p:par>
                            </p:childTnLst>
                          </p:cTn>
                        </p:par>
                        <p:par>
                          <p:cTn id="22" fill="hold">
                            <p:stCondLst>
                              <p:cond delay="2000"/>
                            </p:stCondLst>
                            <p:childTnLst>
                              <p:par>
                                <p:cTn id="23" presetID="12" presetClass="entr" presetSubtype="4" fill="hold" grpId="0"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slide(fromBottom)">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P spid="36"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7"/>
          <p:cNvSpPr/>
          <p:nvPr/>
        </p:nvSpPr>
        <p:spPr bwMode="auto">
          <a:xfrm>
            <a:off x="3694900" y="1205985"/>
            <a:ext cx="1005569" cy="3174831"/>
          </a:xfrm>
          <a:custGeom>
            <a:avLst/>
            <a:gdLst>
              <a:gd name="T0" fmla="*/ 1750 w 1750"/>
              <a:gd name="T1" fmla="*/ 272 h 5527"/>
              <a:gd name="T2" fmla="*/ 314 w 1750"/>
              <a:gd name="T3" fmla="*/ 2778 h 5527"/>
              <a:gd name="T4" fmla="*/ 1699 w 1750"/>
              <a:gd name="T5" fmla="*/ 5254 h 5527"/>
              <a:gd name="T6" fmla="*/ 1542 w 1750"/>
              <a:gd name="T7" fmla="*/ 5527 h 5527"/>
              <a:gd name="T8" fmla="*/ 0 w 1750"/>
              <a:gd name="T9" fmla="*/ 2778 h 5527"/>
              <a:gd name="T10" fmla="*/ 1593 w 1750"/>
              <a:gd name="T11" fmla="*/ 0 h 5527"/>
              <a:gd name="T12" fmla="*/ 1750 w 1750"/>
              <a:gd name="T13" fmla="*/ 272 h 5527"/>
            </a:gdLst>
            <a:ahLst/>
            <a:cxnLst>
              <a:cxn ang="0">
                <a:pos x="T0" y="T1"/>
              </a:cxn>
              <a:cxn ang="0">
                <a:pos x="T2" y="T3"/>
              </a:cxn>
              <a:cxn ang="0">
                <a:pos x="T4" y="T5"/>
              </a:cxn>
              <a:cxn ang="0">
                <a:pos x="T6" y="T7"/>
              </a:cxn>
              <a:cxn ang="0">
                <a:pos x="T8" y="T9"/>
              </a:cxn>
              <a:cxn ang="0">
                <a:pos x="T10" y="T11"/>
              </a:cxn>
              <a:cxn ang="0">
                <a:pos x="T12" y="T13"/>
              </a:cxn>
            </a:cxnLst>
            <a:rect l="0" t="0" r="r" b="b"/>
            <a:pathLst>
              <a:path w="1750" h="5527">
                <a:moveTo>
                  <a:pt x="1750" y="272"/>
                </a:moveTo>
                <a:cubicBezTo>
                  <a:pt x="891" y="777"/>
                  <a:pt x="314" y="1710"/>
                  <a:pt x="314" y="2778"/>
                </a:cubicBezTo>
                <a:cubicBezTo>
                  <a:pt x="314" y="3825"/>
                  <a:pt x="868" y="4743"/>
                  <a:pt x="1699" y="5254"/>
                </a:cubicBezTo>
                <a:lnTo>
                  <a:pt x="1542" y="5527"/>
                </a:lnTo>
                <a:cubicBezTo>
                  <a:pt x="617" y="4961"/>
                  <a:pt x="0" y="3942"/>
                  <a:pt x="0" y="2778"/>
                </a:cubicBezTo>
                <a:cubicBezTo>
                  <a:pt x="0" y="1594"/>
                  <a:pt x="640" y="559"/>
                  <a:pt x="1593" y="0"/>
                </a:cubicBezTo>
                <a:lnTo>
                  <a:pt x="1750" y="272"/>
                </a:ln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zh-CN" altLang="en-US"/>
          </a:p>
        </p:txBody>
      </p:sp>
      <p:grpSp>
        <p:nvGrpSpPr>
          <p:cNvPr id="5" name="组合 4"/>
          <p:cNvGrpSpPr/>
          <p:nvPr/>
        </p:nvGrpSpPr>
        <p:grpSpPr>
          <a:xfrm>
            <a:off x="3694741" y="967751"/>
            <a:ext cx="1149740" cy="1149740"/>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椭圆 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6" name="组合 35"/>
          <p:cNvGrpSpPr/>
          <p:nvPr/>
        </p:nvGrpSpPr>
        <p:grpSpPr>
          <a:xfrm>
            <a:off x="3214678" y="2285998"/>
            <a:ext cx="1149740" cy="1149740"/>
            <a:chOff x="3214678" y="2285998"/>
            <a:chExt cx="1149740" cy="1149740"/>
          </a:xfrm>
        </p:grpSpPr>
        <p:sp>
          <p:nvSpPr>
            <p:cNvPr id="12" name="同心圆 11"/>
            <p:cNvSpPr/>
            <p:nvPr/>
          </p:nvSpPr>
          <p:spPr>
            <a:xfrm>
              <a:off x="3214678" y="2285998"/>
              <a:ext cx="1149740" cy="114974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3" name="椭圆 12"/>
            <p:cNvSpPr/>
            <p:nvPr/>
          </p:nvSpPr>
          <p:spPr>
            <a:xfrm>
              <a:off x="3258133" y="2329453"/>
              <a:ext cx="1099553" cy="109955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grpSp>
        <p:nvGrpSpPr>
          <p:cNvPr id="15" name="组合 14"/>
          <p:cNvGrpSpPr/>
          <p:nvPr/>
        </p:nvGrpSpPr>
        <p:grpSpPr>
          <a:xfrm>
            <a:off x="3836369" y="3510242"/>
            <a:ext cx="1149740" cy="1149740"/>
            <a:chOff x="304800" y="673100"/>
            <a:chExt cx="4000500" cy="4000500"/>
          </a:xfrm>
          <a:effectLst>
            <a:outerShdw blurRad="444500" dist="254000" dir="810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椭圆 1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Line 39"/>
          <p:cNvSpPr>
            <a:spLocks noChangeShapeType="1"/>
          </p:cNvSpPr>
          <p:nvPr/>
        </p:nvSpPr>
        <p:spPr bwMode="auto">
          <a:xfrm flipH="1" flipV="1">
            <a:off x="4860032" y="1851670"/>
            <a:ext cx="1225737" cy="401080"/>
          </a:xfrm>
          <a:prstGeom prst="line">
            <a:avLst/>
          </a:prstGeom>
          <a:noFill/>
          <a:ln w="57150" cap="rnd">
            <a:solidFill>
              <a:schemeClr val="tx1">
                <a:lumMod val="50000"/>
                <a:lumOff val="50000"/>
              </a:schemeClr>
            </a:solidFill>
            <a:prstDash val="sysDot"/>
            <a:round/>
            <a:tailEnd type="triangle" w="med" len="med"/>
          </a:ln>
          <a:scene3d>
            <a:camera prst="orthographicFront">
              <a:rot lat="0" lon="0" rev="300000"/>
            </a:camera>
            <a:lightRig rig="threePt" dir="t"/>
          </a:scene3d>
          <a:extLst>
            <a:ext uri="{909E8E84-426E-40DD-AFC4-6F175D3DCCD1}">
              <a14:hiddenFill xmlns:a14="http://schemas.microsoft.com/office/drawing/2010/main" xmlns="">
                <a:noFill/>
              </a14:hiddenFill>
            </a:ext>
          </a:extLst>
        </p:spPr>
        <p:txBody>
          <a:bodyPr wrap="none" anchor="ctr"/>
          <a:lstStyle/>
          <a:p>
            <a:endParaRPr lang="zh-CN" altLang="en-US"/>
          </a:p>
        </p:txBody>
      </p:sp>
      <p:sp>
        <p:nvSpPr>
          <p:cNvPr id="26" name="Line 40"/>
          <p:cNvSpPr>
            <a:spLocks noChangeShapeType="1"/>
          </p:cNvSpPr>
          <p:nvPr/>
        </p:nvSpPr>
        <p:spPr bwMode="auto">
          <a:xfrm flipH="1">
            <a:off x="4716016" y="2715766"/>
            <a:ext cx="1184438" cy="45899"/>
          </a:xfrm>
          <a:prstGeom prst="line">
            <a:avLst/>
          </a:prstGeom>
          <a:noFill/>
          <a:ln w="57150" cap="rnd">
            <a:solidFill>
              <a:schemeClr val="tx1">
                <a:lumMod val="50000"/>
                <a:lumOff val="50000"/>
              </a:schemeClr>
            </a:solidFill>
            <a:prstDash val="sysDot"/>
            <a:round/>
            <a:tailEnd type="triangle" w="med" len="med"/>
          </a:ln>
          <a:extLst>
            <a:ext uri="{909E8E84-426E-40DD-AFC4-6F175D3DCCD1}">
              <a14:hiddenFill xmlns:a14="http://schemas.microsoft.com/office/drawing/2010/main" xmlns="">
                <a:noFill/>
              </a14:hiddenFill>
            </a:ext>
          </a:extLst>
        </p:spPr>
        <p:txBody>
          <a:bodyPr wrap="none" anchor="ctr"/>
          <a:lstStyle/>
          <a:p>
            <a:endParaRPr lang="zh-CN" altLang="en-US"/>
          </a:p>
        </p:txBody>
      </p:sp>
      <p:sp>
        <p:nvSpPr>
          <p:cNvPr id="27" name="Line 41"/>
          <p:cNvSpPr>
            <a:spLocks noChangeShapeType="1"/>
          </p:cNvSpPr>
          <p:nvPr/>
        </p:nvSpPr>
        <p:spPr bwMode="auto">
          <a:xfrm flipH="1">
            <a:off x="4932040" y="3147814"/>
            <a:ext cx="1152128" cy="629316"/>
          </a:xfrm>
          <a:prstGeom prst="line">
            <a:avLst/>
          </a:prstGeom>
          <a:noFill/>
          <a:ln w="57150" cap="rnd">
            <a:solidFill>
              <a:schemeClr val="tx1">
                <a:lumMod val="50000"/>
                <a:lumOff val="50000"/>
              </a:schemeClr>
            </a:solidFill>
            <a:prstDash val="sysDot"/>
            <a:round/>
            <a:tailEnd type="triangle" w="med" len="med"/>
          </a:ln>
          <a:scene3d>
            <a:camera prst="orthographicFront">
              <a:rot lat="0" lon="0" rev="21299999"/>
            </a:camera>
            <a:lightRig rig="threePt" dir="t"/>
          </a:scene3d>
          <a:extLst>
            <a:ext uri="{909E8E84-426E-40DD-AFC4-6F175D3DCCD1}">
              <a14:hiddenFill xmlns:a14="http://schemas.microsoft.com/office/drawing/2010/main" xmlns="">
                <a:noFill/>
              </a14:hiddenFill>
            </a:ext>
          </a:extLst>
        </p:spPr>
        <p:txBody>
          <a:bodyPr wrap="none" anchor="ctr"/>
          <a:lstStyle/>
          <a:p>
            <a:endParaRPr lang="zh-CN" altLang="en-US"/>
          </a:p>
        </p:txBody>
      </p:sp>
      <p:grpSp>
        <p:nvGrpSpPr>
          <p:cNvPr id="28" name="组合 27"/>
          <p:cNvGrpSpPr/>
          <p:nvPr/>
        </p:nvGrpSpPr>
        <p:grpSpPr>
          <a:xfrm>
            <a:off x="6233115" y="1658514"/>
            <a:ext cx="2281386" cy="2281386"/>
            <a:chOff x="1403648" y="1115468"/>
            <a:chExt cx="1294414" cy="1294414"/>
          </a:xfrm>
        </p:grpSpPr>
        <p:sp>
          <p:nvSpPr>
            <p:cNvPr id="29" name="椭圆 28"/>
            <p:cNvSpPr/>
            <p:nvPr/>
          </p:nvSpPr>
          <p:spPr>
            <a:xfrm>
              <a:off x="1539485" y="1259632"/>
              <a:ext cx="1022740" cy="10227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itchFamily="34" charset="-122"/>
                <a:ea typeface="微软雅黑" pitchFamily="34" charset="-122"/>
              </a:endParaRPr>
            </a:p>
          </p:txBody>
        </p:sp>
        <p:grpSp>
          <p:nvGrpSpPr>
            <p:cNvPr id="30" name="组合 29"/>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32" name="同心圆 31"/>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33" name="同心圆 32"/>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grpSp>
        <p:sp>
          <p:nvSpPr>
            <p:cNvPr id="31" name="TextBox 30"/>
            <p:cNvSpPr txBox="1"/>
            <p:nvPr/>
          </p:nvSpPr>
          <p:spPr>
            <a:xfrm>
              <a:off x="1687876" y="1485936"/>
              <a:ext cx="725958" cy="541342"/>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r>
                <a:rPr lang="zh-CN" altLang="en-US" sz="2800" dirty="0" smtClean="0">
                  <a:solidFill>
                    <a:schemeClr val="bg1"/>
                  </a:solidFill>
                  <a:effectLst/>
                  <a:latin typeface="微软雅黑" pitchFamily="34" charset="-122"/>
                  <a:ea typeface="微软雅黑" pitchFamily="34" charset="-122"/>
                </a:rPr>
                <a:t>概念</a:t>
              </a:r>
              <a:endParaRPr lang="en-US" altLang="zh-CN" sz="2800" dirty="0" smtClean="0">
                <a:solidFill>
                  <a:schemeClr val="bg1"/>
                </a:solidFill>
                <a:effectLst/>
                <a:latin typeface="微软雅黑" pitchFamily="34" charset="-122"/>
                <a:ea typeface="微软雅黑" pitchFamily="34" charset="-122"/>
              </a:endParaRPr>
            </a:p>
            <a:p>
              <a:r>
                <a:rPr lang="zh-CN" altLang="en-US" sz="2800" dirty="0" smtClean="0">
                  <a:solidFill>
                    <a:schemeClr val="bg1"/>
                  </a:solidFill>
                  <a:effectLst/>
                  <a:latin typeface="微软雅黑" pitchFamily="34" charset="-122"/>
                  <a:ea typeface="微软雅黑" pitchFamily="34" charset="-122"/>
                </a:rPr>
                <a:t>认知</a:t>
              </a:r>
              <a:endParaRPr lang="zh-CN" altLang="en-US" sz="2800" dirty="0">
                <a:solidFill>
                  <a:schemeClr val="bg1"/>
                </a:solidFill>
                <a:effectLst/>
                <a:latin typeface="微软雅黑" pitchFamily="34" charset="-122"/>
                <a:ea typeface="微软雅黑" pitchFamily="34" charset="-122"/>
              </a:endParaRPr>
            </a:p>
          </p:txBody>
        </p:sp>
      </p:grpSp>
      <p:sp>
        <p:nvSpPr>
          <p:cNvPr id="34" name="TextBox 33"/>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
        <p:nvSpPr>
          <p:cNvPr id="37" name="标题 2"/>
          <p:cNvSpPr txBox="1">
            <a:spLocks/>
          </p:cNvSpPr>
          <p:nvPr/>
        </p:nvSpPr>
        <p:spPr>
          <a:xfrm>
            <a:off x="1187624" y="267494"/>
            <a:ext cx="7203514" cy="377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square" lIns="68582" tIns="34292" rIns="68582" bIns="34292">
            <a:spAutoFit/>
          </a:bodyPr>
          <a:lstStyle/>
          <a:p>
            <a:r>
              <a:rPr lang="zh-CN" altLang="zh-CN" sz="2000" b="1" dirty="0" smtClean="0"/>
              <a:t>小学数学教学中</a:t>
            </a:r>
            <a:r>
              <a:rPr lang="zh-CN" altLang="en-US" sz="2000" b="1" dirty="0" smtClean="0"/>
              <a:t>，数量关系的</a:t>
            </a:r>
            <a:r>
              <a:rPr lang="zh-CN" altLang="zh-CN" sz="2000" b="1" dirty="0" smtClean="0"/>
              <a:t>内涵</a:t>
            </a:r>
            <a:r>
              <a:rPr lang="zh-CN" altLang="en-US" sz="2000" b="1" dirty="0" smtClean="0"/>
              <a:t>与解读</a:t>
            </a:r>
            <a:endParaRPr lang="zh-CN" altLang="zh-CN" sz="2000" b="1" dirty="0"/>
          </a:p>
        </p:txBody>
      </p:sp>
      <p:sp>
        <p:nvSpPr>
          <p:cNvPr id="38" name="矩形 37"/>
          <p:cNvSpPr/>
          <p:nvPr/>
        </p:nvSpPr>
        <p:spPr>
          <a:xfrm>
            <a:off x="785786" y="857238"/>
            <a:ext cx="2976187" cy="923330"/>
          </a:xfrm>
          <a:prstGeom prst="rect">
            <a:avLst/>
          </a:prstGeom>
        </p:spPr>
        <p:txBody>
          <a:bodyPr wrap="square">
            <a:spAutoFit/>
          </a:bodyPr>
          <a:lstStyle/>
          <a:p>
            <a:r>
              <a:rPr lang="zh-CN" altLang="en-US" dirty="0" smtClean="0"/>
              <a:t> </a:t>
            </a:r>
            <a:r>
              <a:rPr lang="zh-CN" altLang="en-US" b="1" dirty="0" smtClean="0">
                <a:latin typeface="楷体" pitchFamily="49" charset="-122"/>
                <a:ea typeface="楷体" pitchFamily="49" charset="-122"/>
              </a:rPr>
              <a:t>用一定的单位去量一个量就得到一个数，得到的数和量合称为“数量”。</a:t>
            </a:r>
            <a:endParaRPr lang="zh-CN" altLang="en-US" b="1" dirty="0">
              <a:latin typeface="楷体" pitchFamily="49" charset="-122"/>
              <a:ea typeface="楷体" pitchFamily="49" charset="-122"/>
            </a:endParaRPr>
          </a:p>
        </p:txBody>
      </p:sp>
      <p:sp>
        <p:nvSpPr>
          <p:cNvPr id="39" name="矩形 38"/>
          <p:cNvSpPr/>
          <p:nvPr/>
        </p:nvSpPr>
        <p:spPr>
          <a:xfrm>
            <a:off x="714348" y="2165992"/>
            <a:ext cx="2615577" cy="1477328"/>
          </a:xfrm>
          <a:prstGeom prst="rect">
            <a:avLst/>
          </a:prstGeom>
        </p:spPr>
        <p:txBody>
          <a:bodyPr wrap="square">
            <a:spAutoFit/>
          </a:bodyPr>
          <a:lstStyle/>
          <a:p>
            <a:r>
              <a:rPr lang="zh-CN" altLang="en-US" b="1" dirty="0" smtClean="0">
                <a:latin typeface="楷体" pitchFamily="49" charset="-122"/>
                <a:ea typeface="楷体" pitchFamily="49" charset="-122"/>
              </a:rPr>
              <a:t>数学题目中所叙述的已知数量与已知数量、已知数量与未知数量间的关系；数量关系既有相等，也有不相等。</a:t>
            </a:r>
            <a:endParaRPr lang="zh-CN" altLang="en-US" b="1" dirty="0">
              <a:latin typeface="楷体" pitchFamily="49" charset="-122"/>
              <a:ea typeface="楷体" pitchFamily="49" charset="-122"/>
            </a:endParaRPr>
          </a:p>
        </p:txBody>
      </p:sp>
      <p:sp>
        <p:nvSpPr>
          <p:cNvPr id="40" name="矩形 39"/>
          <p:cNvSpPr/>
          <p:nvPr/>
        </p:nvSpPr>
        <p:spPr>
          <a:xfrm>
            <a:off x="928662" y="3857634"/>
            <a:ext cx="2952328" cy="646331"/>
          </a:xfrm>
          <a:prstGeom prst="rect">
            <a:avLst/>
          </a:prstGeom>
        </p:spPr>
        <p:txBody>
          <a:bodyPr wrap="square">
            <a:spAutoFit/>
          </a:bodyPr>
          <a:lstStyle/>
          <a:p>
            <a:r>
              <a:rPr lang="zh-CN" altLang="en-US" b="1" dirty="0" smtClean="0">
                <a:latin typeface="楷体" pitchFamily="49" charset="-122"/>
                <a:ea typeface="楷体" pitchFamily="49" charset="-122"/>
              </a:rPr>
              <a:t>特指数量间的相等关系，是数量关系中的一种。</a:t>
            </a:r>
            <a:endParaRPr lang="zh-CN" altLang="en-US" b="1" dirty="0">
              <a:latin typeface="楷体" pitchFamily="49" charset="-122"/>
              <a:ea typeface="楷体" pitchFamily="49" charset="-122"/>
            </a:endParaRPr>
          </a:p>
        </p:txBody>
      </p:sp>
      <p:sp>
        <p:nvSpPr>
          <p:cNvPr id="35" name="TextBox 34"/>
          <p:cNvSpPr txBox="1"/>
          <p:nvPr/>
        </p:nvSpPr>
        <p:spPr>
          <a:xfrm>
            <a:off x="4000496" y="1428742"/>
            <a:ext cx="571504" cy="307777"/>
          </a:xfrm>
          <a:prstGeom prst="rect">
            <a:avLst/>
          </a:prstGeom>
          <a:noFill/>
        </p:spPr>
        <p:txBody>
          <a:bodyPr wrap="square" lIns="0" tIns="0" rIns="0" bIns="0" rtlCol="0">
            <a:spAutoFit/>
          </a:bodyPr>
          <a:lstStyle/>
          <a:p>
            <a:r>
              <a:rPr lang="zh-CN" altLang="en-US" sz="2000" b="1" dirty="0" smtClean="0">
                <a:solidFill>
                  <a:srgbClr val="9954CC"/>
                </a:solidFill>
                <a:latin typeface="微软雅黑" pitchFamily="34" charset="-122"/>
                <a:ea typeface="微软雅黑" pitchFamily="34" charset="-122"/>
              </a:rPr>
              <a:t>数量</a:t>
            </a:r>
          </a:p>
        </p:txBody>
      </p:sp>
      <p:sp>
        <p:nvSpPr>
          <p:cNvPr id="41" name="TextBox 40"/>
          <p:cNvSpPr txBox="1"/>
          <p:nvPr/>
        </p:nvSpPr>
        <p:spPr>
          <a:xfrm>
            <a:off x="3500430" y="2571750"/>
            <a:ext cx="571504" cy="615553"/>
          </a:xfrm>
          <a:prstGeom prst="rect">
            <a:avLst/>
          </a:prstGeom>
          <a:noFill/>
        </p:spPr>
        <p:txBody>
          <a:bodyPr wrap="square" lIns="0" tIns="0" rIns="0" bIns="0" rtlCol="0">
            <a:spAutoFit/>
          </a:bodyPr>
          <a:lstStyle/>
          <a:p>
            <a:r>
              <a:rPr lang="zh-CN" altLang="en-US" sz="2000" b="1" dirty="0" smtClean="0">
                <a:solidFill>
                  <a:srgbClr val="9954CC"/>
                </a:solidFill>
                <a:latin typeface="微软雅黑" pitchFamily="34" charset="-122"/>
                <a:ea typeface="微软雅黑" pitchFamily="34" charset="-122"/>
              </a:rPr>
              <a:t>数量</a:t>
            </a:r>
            <a:endParaRPr lang="en-US" altLang="zh-CN" sz="2000" b="1" dirty="0" smtClean="0">
              <a:solidFill>
                <a:srgbClr val="9954CC"/>
              </a:solidFill>
              <a:latin typeface="微软雅黑" pitchFamily="34" charset="-122"/>
              <a:ea typeface="微软雅黑" pitchFamily="34" charset="-122"/>
            </a:endParaRPr>
          </a:p>
          <a:p>
            <a:r>
              <a:rPr lang="zh-CN" altLang="en-US" sz="2000" b="1" dirty="0" smtClean="0">
                <a:solidFill>
                  <a:srgbClr val="9954CC"/>
                </a:solidFill>
                <a:latin typeface="微软雅黑" pitchFamily="34" charset="-122"/>
                <a:ea typeface="微软雅黑" pitchFamily="34" charset="-122"/>
              </a:rPr>
              <a:t>关系</a:t>
            </a:r>
          </a:p>
        </p:txBody>
      </p:sp>
      <p:sp>
        <p:nvSpPr>
          <p:cNvPr id="42" name="TextBox 41"/>
          <p:cNvSpPr txBox="1"/>
          <p:nvPr/>
        </p:nvSpPr>
        <p:spPr>
          <a:xfrm>
            <a:off x="4143372" y="3786196"/>
            <a:ext cx="571504" cy="615553"/>
          </a:xfrm>
          <a:prstGeom prst="rect">
            <a:avLst/>
          </a:prstGeom>
          <a:noFill/>
        </p:spPr>
        <p:txBody>
          <a:bodyPr wrap="square" lIns="0" tIns="0" rIns="0" bIns="0" rtlCol="0">
            <a:spAutoFit/>
          </a:bodyPr>
          <a:lstStyle/>
          <a:p>
            <a:r>
              <a:rPr lang="zh-CN" altLang="en-US" sz="2000" b="1" dirty="0" smtClean="0">
                <a:solidFill>
                  <a:srgbClr val="9954CC"/>
                </a:solidFill>
                <a:latin typeface="微软雅黑" pitchFamily="34" charset="-122"/>
                <a:ea typeface="微软雅黑" pitchFamily="34" charset="-122"/>
              </a:rPr>
              <a:t>等量</a:t>
            </a:r>
            <a:endParaRPr lang="en-US" altLang="zh-CN" sz="2000" b="1" dirty="0" smtClean="0">
              <a:solidFill>
                <a:srgbClr val="9954CC"/>
              </a:solidFill>
              <a:latin typeface="微软雅黑" pitchFamily="34" charset="-122"/>
              <a:ea typeface="微软雅黑" pitchFamily="34" charset="-122"/>
            </a:endParaRPr>
          </a:p>
          <a:p>
            <a:r>
              <a:rPr lang="zh-CN" altLang="en-US" sz="2000" b="1" dirty="0" smtClean="0">
                <a:solidFill>
                  <a:srgbClr val="9954CC"/>
                </a:solidFill>
                <a:latin typeface="微软雅黑" pitchFamily="34" charset="-122"/>
                <a:ea typeface="微软雅黑" pitchFamily="34" charset="-122"/>
              </a:rPr>
              <a:t>关系</a:t>
            </a:r>
          </a:p>
        </p:txBody>
      </p:sp>
      <p:sp>
        <p:nvSpPr>
          <p:cNvPr id="43" name="矩形 42"/>
          <p:cNvSpPr/>
          <p:nvPr/>
        </p:nvSpPr>
        <p:spPr>
          <a:xfrm>
            <a:off x="5000628" y="3857634"/>
            <a:ext cx="1357322" cy="923330"/>
          </a:xfrm>
          <a:prstGeom prst="rect">
            <a:avLst/>
          </a:prstGeom>
        </p:spPr>
        <p:txBody>
          <a:bodyPr wrap="square">
            <a:spAutoFit/>
          </a:bodyPr>
          <a:lstStyle/>
          <a:p>
            <a:r>
              <a:rPr lang="zh-CN" altLang="en-US" b="1" dirty="0" smtClean="0">
                <a:solidFill>
                  <a:srgbClr val="C00000"/>
                </a:solidFill>
                <a:latin typeface="华文楷体" pitchFamily="2" charset="-122"/>
                <a:ea typeface="华文楷体" pitchFamily="2" charset="-122"/>
              </a:rPr>
              <a:t>等价关系 </a:t>
            </a:r>
          </a:p>
          <a:p>
            <a:r>
              <a:rPr lang="zh-CN" altLang="en-US" b="1" dirty="0" smtClean="0">
                <a:solidFill>
                  <a:srgbClr val="C00000"/>
                </a:solidFill>
                <a:latin typeface="华文楷体" pitchFamily="2" charset="-122"/>
                <a:ea typeface="华文楷体" pitchFamily="2" charset="-122"/>
              </a:rPr>
              <a:t>对应关系 </a:t>
            </a:r>
          </a:p>
          <a:p>
            <a:r>
              <a:rPr lang="zh-CN" altLang="en-US" b="1" dirty="0" smtClean="0">
                <a:solidFill>
                  <a:srgbClr val="C00000"/>
                </a:solidFill>
                <a:latin typeface="华文楷体" pitchFamily="2" charset="-122"/>
                <a:ea typeface="华文楷体" pitchFamily="2" charset="-122"/>
              </a:rPr>
              <a:t>顺序关系 </a:t>
            </a:r>
            <a:endParaRPr lang="zh-CN" altLang="en-US" b="1" dirty="0">
              <a:solidFill>
                <a:srgbClr val="C00000"/>
              </a:solidFill>
              <a:latin typeface="华文楷体" pitchFamily="2" charset="-122"/>
              <a:ea typeface="华文楷体" pitchFamily="2" charset="-122"/>
            </a:endParaRPr>
          </a:p>
        </p:txBody>
      </p:sp>
      <p:sp>
        <p:nvSpPr>
          <p:cNvPr id="44" name="矩形 43"/>
          <p:cNvSpPr/>
          <p:nvPr/>
        </p:nvSpPr>
        <p:spPr>
          <a:xfrm>
            <a:off x="4429124" y="2285998"/>
            <a:ext cx="785818" cy="923330"/>
          </a:xfrm>
          <a:prstGeom prst="rect">
            <a:avLst/>
          </a:prstGeom>
        </p:spPr>
        <p:txBody>
          <a:bodyPr wrap="square">
            <a:spAutoFit/>
          </a:bodyPr>
          <a:lstStyle/>
          <a:p>
            <a:r>
              <a:rPr lang="zh-CN" altLang="en-US" b="1" dirty="0" smtClean="0">
                <a:solidFill>
                  <a:srgbClr val="C00000"/>
                </a:solidFill>
                <a:latin typeface="华文楷体" pitchFamily="2" charset="-122"/>
                <a:ea typeface="华文楷体" pitchFamily="2" charset="-122"/>
              </a:rPr>
              <a:t>广义 </a:t>
            </a:r>
          </a:p>
          <a:p>
            <a:r>
              <a:rPr lang="zh-CN" altLang="en-US" b="1" dirty="0" smtClean="0">
                <a:solidFill>
                  <a:srgbClr val="C00000"/>
                </a:solidFill>
                <a:latin typeface="华文楷体" pitchFamily="2" charset="-122"/>
                <a:ea typeface="华文楷体" pitchFamily="2" charset="-122"/>
              </a:rPr>
              <a:t> </a:t>
            </a:r>
          </a:p>
          <a:p>
            <a:r>
              <a:rPr lang="zh-CN" altLang="en-US" b="1" dirty="0" smtClean="0">
                <a:solidFill>
                  <a:srgbClr val="C00000"/>
                </a:solidFill>
                <a:latin typeface="华文楷体" pitchFamily="2" charset="-122"/>
                <a:ea typeface="华文楷体" pitchFamily="2" charset="-122"/>
              </a:rPr>
              <a:t>狭义</a:t>
            </a:r>
            <a:endParaRPr lang="zh-CN" altLang="en-US" b="1" dirty="0">
              <a:solidFill>
                <a:srgbClr val="C00000"/>
              </a:solidFill>
              <a:latin typeface="华文楷体" pitchFamily="2" charset="-122"/>
              <a:ea typeface="华文楷体" pitchFamily="2" charset="-122"/>
            </a:endParaRPr>
          </a:p>
        </p:txBody>
      </p:sp>
      <p:sp>
        <p:nvSpPr>
          <p:cNvPr id="45" name="矩形 44"/>
          <p:cNvSpPr/>
          <p:nvPr/>
        </p:nvSpPr>
        <p:spPr>
          <a:xfrm>
            <a:off x="4786314" y="928676"/>
            <a:ext cx="2319866" cy="369332"/>
          </a:xfrm>
          <a:prstGeom prst="rect">
            <a:avLst/>
          </a:prstGeom>
        </p:spPr>
        <p:txBody>
          <a:bodyPr wrap="none">
            <a:spAutoFit/>
          </a:bodyPr>
          <a:lstStyle/>
          <a:p>
            <a:r>
              <a:rPr lang="zh-CN" altLang="en-US" b="1" dirty="0" smtClean="0">
                <a:solidFill>
                  <a:srgbClr val="C00000"/>
                </a:solidFill>
                <a:latin typeface="华文楷体" pitchFamily="2" charset="-122"/>
                <a:ea typeface="华文楷体" pitchFamily="2" charset="-122"/>
              </a:rPr>
              <a:t>数量的本质是多与少 </a:t>
            </a:r>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fltVal val="0"/>
                                          </p:val>
                                        </p:tav>
                                        <p:tav tm="100000">
                                          <p:val>
                                            <p:strVal val="#ppt_h"/>
                                          </p:val>
                                        </p:tav>
                                      </p:tavLst>
                                    </p:anim>
                                    <p:animEffect transition="in" filter="fade">
                                      <p:cBhvr>
                                        <p:cTn id="13" dur="500"/>
                                        <p:tgtEl>
                                          <p:spTgt spid="28"/>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up)">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slide(fromBottom)">
                                      <p:cBhvr>
                                        <p:cTn id="36" dur="500"/>
                                        <p:tgtEl>
                                          <p:spTgt spid="38"/>
                                        </p:tgtEl>
                                      </p:cBhvr>
                                    </p:animEffect>
                                  </p:childTnLst>
                                </p:cTn>
                              </p:par>
                            </p:childTnLst>
                          </p:cTn>
                        </p:par>
                        <p:par>
                          <p:cTn id="37" fill="hold">
                            <p:stCondLst>
                              <p:cond delay="500"/>
                            </p:stCondLst>
                            <p:childTnLst>
                              <p:par>
                                <p:cTn id="38" presetID="3" presetClass="entr" presetSubtype="10" fill="hold" grpId="0" nodeType="after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blinds(horizontal)">
                                      <p:cBhvr>
                                        <p:cTn id="40" dur="500"/>
                                        <p:tgtEl>
                                          <p:spTgt spid="45"/>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linds(horizontal)">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slide(fromBottom)">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slide(fromBottom)">
                                      <p:cBhvr>
                                        <p:cTn id="55" dur="500"/>
                                        <p:tgtEl>
                                          <p:spTgt spid="40"/>
                                        </p:tgtEl>
                                      </p:cBhvr>
                                    </p:animEffect>
                                  </p:childTnLst>
                                </p:cTn>
                              </p:par>
                            </p:childTnLst>
                          </p:cTn>
                        </p:par>
                        <p:par>
                          <p:cTn id="56" fill="hold">
                            <p:stCondLst>
                              <p:cond delay="500"/>
                            </p:stCondLst>
                            <p:childTnLst>
                              <p:par>
                                <p:cTn id="57" presetID="3" presetClass="entr" presetSubtype="10" fill="hold" grpId="0"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blinds(horizontal)">
                                      <p:cBhvr>
                                        <p:cTn id="5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animBg="1"/>
      <p:bldP spid="26" grpId="0" animBg="1"/>
      <p:bldP spid="27" grpId="0" animBg="1"/>
      <p:bldP spid="34" grpId="0"/>
      <p:bldP spid="37" grpId="0"/>
      <p:bldP spid="38" grpId="0"/>
      <p:bldP spid="39" grpId="0"/>
      <p:bldP spid="40" grpId="0"/>
      <p:bldP spid="43" grpId="0"/>
      <p:bldP spid="44"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2"/>
          <p:cNvSpPr/>
          <p:nvPr/>
        </p:nvSpPr>
        <p:spPr>
          <a:xfrm>
            <a:off x="0" y="0"/>
            <a:ext cx="9144000" cy="5143500"/>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latin typeface="+mn-ea"/>
            </a:endParaRPr>
          </a:p>
        </p:txBody>
      </p:sp>
      <p:sp>
        <p:nvSpPr>
          <p:cNvPr id="24" name="矩形 23"/>
          <p:cNvSpPr/>
          <p:nvPr/>
        </p:nvSpPr>
        <p:spPr>
          <a:xfrm>
            <a:off x="0" y="1347614"/>
            <a:ext cx="9144000" cy="2592288"/>
          </a:xfrm>
          <a:prstGeom prst="rect">
            <a:avLst/>
          </a:prstGeom>
          <a:solidFill>
            <a:srgbClr val="9954CC">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707904" y="1779662"/>
            <a:ext cx="4864624" cy="1384995"/>
          </a:xfrm>
          <a:prstGeom prst="rect">
            <a:avLst/>
          </a:prstGeom>
          <a:noFill/>
        </p:spPr>
        <p:txBody>
          <a:bodyPr wrap="square" rtlCol="0">
            <a:spAutoFit/>
          </a:bodyPr>
          <a:lstStyle/>
          <a:p>
            <a:pPr marL="0" lvl="1"/>
            <a:r>
              <a:rPr lang="zh-CN" altLang="en-US" sz="1400" b="1" dirty="0" smtClean="0">
                <a:solidFill>
                  <a:schemeClr val="bg1"/>
                </a:solidFill>
                <a:latin typeface="微软雅黑" pitchFamily="34" charset="-122"/>
                <a:ea typeface="微软雅黑" pitchFamily="34" charset="-122"/>
              </a:rPr>
              <a:t> </a:t>
            </a:r>
            <a:r>
              <a:rPr lang="zh-CN" altLang="en-US" sz="2800" b="1" dirty="0" smtClean="0">
                <a:solidFill>
                  <a:schemeClr val="bg1"/>
                </a:solidFill>
                <a:latin typeface="微软雅黑" pitchFamily="34" charset="-122"/>
                <a:ea typeface="微软雅黑" pitchFamily="34" charset="-122"/>
              </a:rPr>
              <a:t>第二部分</a:t>
            </a:r>
            <a:endParaRPr lang="en-US" altLang="zh-CN" sz="2800" b="1" dirty="0" smtClean="0">
              <a:solidFill>
                <a:schemeClr val="bg1"/>
              </a:solidFill>
              <a:latin typeface="微软雅黑" pitchFamily="34" charset="-122"/>
              <a:ea typeface="微软雅黑" pitchFamily="34" charset="-122"/>
            </a:endParaRPr>
          </a:p>
          <a:p>
            <a:pPr marL="0" lvl="1"/>
            <a:r>
              <a:rPr lang="zh-CN" altLang="en-US" sz="2800" b="1" dirty="0" smtClean="0">
                <a:solidFill>
                  <a:schemeClr val="bg1"/>
                </a:solidFill>
                <a:latin typeface="微软雅黑" pitchFamily="34" charset="-122"/>
                <a:ea typeface="微软雅黑" pitchFamily="34" charset="-122"/>
              </a:rPr>
              <a:t>国内外课程标准（教学大纲）的研究</a:t>
            </a: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28994" y="3229730"/>
            <a:ext cx="902846" cy="246221"/>
          </a:xfrm>
          <a:prstGeom prst="rect">
            <a:avLst/>
          </a:prstGeom>
          <a:noFill/>
        </p:spPr>
        <p:txBody>
          <a:bodyPr wrap="square" lIns="0" tIns="0" rIns="0" bIns="0" rtlCol="0">
            <a:spAutoFit/>
          </a:bodyPr>
          <a:lstStyle/>
          <a:p>
            <a:r>
              <a:rPr lang="en-US" altLang="zh-CN" sz="1600" dirty="0" smtClean="0">
                <a:solidFill>
                  <a:schemeClr val="bg1"/>
                </a:solidFill>
                <a:latin typeface="微软雅黑" pitchFamily="34" charset="-122"/>
                <a:ea typeface="微软雅黑" pitchFamily="34" charset="-122"/>
              </a:rPr>
              <a:t>PART 02</a:t>
            </a:r>
            <a:endParaRPr lang="zh-CN" altLang="en-US" sz="1600" dirty="0" smtClean="0">
              <a:solidFill>
                <a:schemeClr val="bg1"/>
              </a:solidFill>
              <a:latin typeface="微软雅黑" pitchFamily="34" charset="-122"/>
              <a:ea typeface="微软雅黑" pitchFamily="34" charset="-122"/>
            </a:endParaRPr>
          </a:p>
        </p:txBody>
      </p:sp>
      <p:grpSp>
        <p:nvGrpSpPr>
          <p:cNvPr id="2" name="组合 24"/>
          <p:cNvGrpSpPr/>
          <p:nvPr/>
        </p:nvGrpSpPr>
        <p:grpSpPr>
          <a:xfrm>
            <a:off x="2012561" y="1753220"/>
            <a:ext cx="1197175" cy="1197175"/>
            <a:chOff x="2123728" y="1579722"/>
            <a:chExt cx="1197175" cy="1197175"/>
          </a:xfrm>
        </p:grpSpPr>
        <p:grpSp>
          <p:nvGrpSpPr>
            <p:cNvPr id="3" name="组合 25"/>
            <p:cNvGrpSpPr/>
            <p:nvPr/>
          </p:nvGrpSpPr>
          <p:grpSpPr>
            <a:xfrm>
              <a:off x="2123728" y="1579722"/>
              <a:ext cx="1197175" cy="1197175"/>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椭圆 2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KSO_Shape"/>
            <p:cNvSpPr/>
            <p:nvPr/>
          </p:nvSpPr>
          <p:spPr bwMode="auto">
            <a:xfrm>
              <a:off x="2378606" y="1885587"/>
              <a:ext cx="687417" cy="585444"/>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rgbClr val="7030A0"/>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itchFamily="34" charset="-122"/>
              </a:endParaRPr>
            </a:p>
          </p:txBody>
        </p:sp>
      </p:grpSp>
      <p:grpSp>
        <p:nvGrpSpPr>
          <p:cNvPr id="4" name="组合 37"/>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0" name="椭圆 3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5" name="组合 40"/>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3" name="椭圆 4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6" name="组合 43"/>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6" name="椭圆 4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7" name="组合 46"/>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9" name="椭圆 4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8" name="组合 49"/>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2" name="椭圆 5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9" name="组合 52"/>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54" name="同心圆 5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5" name="椭圆 5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0" name="组合 55"/>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8" name="椭圆 5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1" name="组合 58"/>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1" name="椭圆 6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5" name="组合 61"/>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4" name="椭圆 6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6" name="组合 64"/>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7" name="椭圆 66"/>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7" name="组合 67"/>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0" name="椭圆 6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8" name="组合 70"/>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72" name="同心圆 7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3" name="椭圆 7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9" name="组合 73"/>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75" name="同心圆 7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6" name="椭圆 7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sp>
        <p:nvSpPr>
          <p:cNvPr id="77" name="TextBox 76"/>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500" fill="hold"/>
                                        <p:tgtEl>
                                          <p:spTgt spid="2"/>
                                        </p:tgtEl>
                                        <p:attrNameLst>
                                          <p:attrName>ppt_x</p:attrName>
                                        </p:attrNameLst>
                                      </p:cBhvr>
                                      <p:tavLst>
                                        <p:tav tm="0">
                                          <p:val>
                                            <p:strVal val="0-#ppt_w/2"/>
                                          </p:val>
                                        </p:tav>
                                        <p:tav tm="100000">
                                          <p:val>
                                            <p:strVal val="#ppt_x"/>
                                          </p:val>
                                        </p:tav>
                                      </p:tavLst>
                                    </p:anim>
                                    <p:anim calcmode="lin" valueType="num">
                                      <p:cBhvr additive="base">
                                        <p:cTn id="15" dur="1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1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2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3" presetClass="entr" presetSubtype="528"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 calcmode="lin" valueType="num">
                                      <p:cBhvr>
                                        <p:cTn id="36" dur="500" fill="hold"/>
                                        <p:tgtEl>
                                          <p:spTgt spid="4"/>
                                        </p:tgtEl>
                                        <p:attrNameLst>
                                          <p:attrName>ppt_x</p:attrName>
                                        </p:attrNameLst>
                                      </p:cBhvr>
                                      <p:tavLst>
                                        <p:tav tm="0">
                                          <p:val>
                                            <p:fltVal val="0.5"/>
                                          </p:val>
                                        </p:tav>
                                        <p:tav tm="100000">
                                          <p:val>
                                            <p:strVal val="#ppt_x"/>
                                          </p:val>
                                        </p:tav>
                                      </p:tavLst>
                                    </p:anim>
                                    <p:anim calcmode="lin" valueType="num">
                                      <p:cBhvr>
                                        <p:cTn id="37" dur="500" fill="hold"/>
                                        <p:tgtEl>
                                          <p:spTgt spid="4"/>
                                        </p:tgtEl>
                                        <p:attrNameLst>
                                          <p:attrName>ppt_y</p:attrName>
                                        </p:attrNameLst>
                                      </p:cBhvr>
                                      <p:tavLst>
                                        <p:tav tm="0">
                                          <p:val>
                                            <p:fltVal val="0.5"/>
                                          </p:val>
                                        </p:tav>
                                        <p:tav tm="100000">
                                          <p:val>
                                            <p:strVal val="#ppt_y"/>
                                          </p:val>
                                        </p:tav>
                                      </p:tavLst>
                                    </p:anim>
                                  </p:childTnLst>
                                </p:cTn>
                              </p:par>
                              <p:par>
                                <p:cTn id="38" presetID="23" presetClass="entr" presetSubtype="528" fill="hold" nodeType="withEffect">
                                  <p:stCondLst>
                                    <p:cond delay="30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 calcmode="lin" valueType="num">
                                      <p:cBhvr>
                                        <p:cTn id="42" dur="500" fill="hold"/>
                                        <p:tgtEl>
                                          <p:spTgt spid="5"/>
                                        </p:tgtEl>
                                        <p:attrNameLst>
                                          <p:attrName>ppt_x</p:attrName>
                                        </p:attrNameLst>
                                      </p:cBhvr>
                                      <p:tavLst>
                                        <p:tav tm="0">
                                          <p:val>
                                            <p:fltVal val="0.5"/>
                                          </p:val>
                                        </p:tav>
                                        <p:tav tm="100000">
                                          <p:val>
                                            <p:strVal val="#ppt_x"/>
                                          </p:val>
                                        </p:tav>
                                      </p:tavLst>
                                    </p:anim>
                                    <p:anim calcmode="lin" valueType="num">
                                      <p:cBhvr>
                                        <p:cTn id="43" dur="500" fill="hold"/>
                                        <p:tgtEl>
                                          <p:spTgt spid="5"/>
                                        </p:tgtEl>
                                        <p:attrNameLst>
                                          <p:attrName>ppt_y</p:attrName>
                                        </p:attrNameLst>
                                      </p:cBhvr>
                                      <p:tavLst>
                                        <p:tav tm="0">
                                          <p:val>
                                            <p:fltVal val="0.5"/>
                                          </p:val>
                                        </p:tav>
                                        <p:tav tm="100000">
                                          <p:val>
                                            <p:strVal val="#ppt_y"/>
                                          </p:val>
                                        </p:tav>
                                      </p:tavLst>
                                    </p:anim>
                                  </p:childTnLst>
                                </p:cTn>
                              </p:par>
                              <p:par>
                                <p:cTn id="44" presetID="23" presetClass="entr" presetSubtype="528" fill="hold" nodeType="withEffect">
                                  <p:stCondLst>
                                    <p:cond delay="70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 calcmode="lin" valueType="num">
                                      <p:cBhvr>
                                        <p:cTn id="48" dur="500" fill="hold"/>
                                        <p:tgtEl>
                                          <p:spTgt spid="6"/>
                                        </p:tgtEl>
                                        <p:attrNameLst>
                                          <p:attrName>ppt_x</p:attrName>
                                        </p:attrNameLst>
                                      </p:cBhvr>
                                      <p:tavLst>
                                        <p:tav tm="0">
                                          <p:val>
                                            <p:fltVal val="0.5"/>
                                          </p:val>
                                        </p:tav>
                                        <p:tav tm="100000">
                                          <p:val>
                                            <p:strVal val="#ppt_x"/>
                                          </p:val>
                                        </p:tav>
                                      </p:tavLst>
                                    </p:anim>
                                    <p:anim calcmode="lin" valueType="num">
                                      <p:cBhvr>
                                        <p:cTn id="49" dur="500" fill="hold"/>
                                        <p:tgtEl>
                                          <p:spTgt spid="6"/>
                                        </p:tgtEl>
                                        <p:attrNameLst>
                                          <p:attrName>ppt_y</p:attrName>
                                        </p:attrNameLst>
                                      </p:cBhvr>
                                      <p:tavLst>
                                        <p:tav tm="0">
                                          <p:val>
                                            <p:fltVal val="0.5"/>
                                          </p:val>
                                        </p:tav>
                                        <p:tav tm="100000">
                                          <p:val>
                                            <p:strVal val="#ppt_y"/>
                                          </p:val>
                                        </p:tav>
                                      </p:tavLst>
                                    </p:anim>
                                  </p:childTnLst>
                                </p:cTn>
                              </p:par>
                              <p:par>
                                <p:cTn id="50" presetID="23" presetClass="entr" presetSubtype="528" fill="hold" nodeType="withEffect">
                                  <p:stCondLst>
                                    <p:cond delay="30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anim calcmode="lin" valueType="num">
                                      <p:cBhvr>
                                        <p:cTn id="54" dur="500" fill="hold"/>
                                        <p:tgtEl>
                                          <p:spTgt spid="7"/>
                                        </p:tgtEl>
                                        <p:attrNameLst>
                                          <p:attrName>ppt_x</p:attrName>
                                        </p:attrNameLst>
                                      </p:cBhvr>
                                      <p:tavLst>
                                        <p:tav tm="0">
                                          <p:val>
                                            <p:fltVal val="0.5"/>
                                          </p:val>
                                        </p:tav>
                                        <p:tav tm="100000">
                                          <p:val>
                                            <p:strVal val="#ppt_x"/>
                                          </p:val>
                                        </p:tav>
                                      </p:tavLst>
                                    </p:anim>
                                    <p:anim calcmode="lin" valueType="num">
                                      <p:cBhvr>
                                        <p:cTn id="55" dur="500" fill="hold"/>
                                        <p:tgtEl>
                                          <p:spTgt spid="7"/>
                                        </p:tgtEl>
                                        <p:attrNameLst>
                                          <p:attrName>ppt_y</p:attrName>
                                        </p:attrNameLst>
                                      </p:cBhvr>
                                      <p:tavLst>
                                        <p:tav tm="0">
                                          <p:val>
                                            <p:fltVal val="0.5"/>
                                          </p:val>
                                        </p:tav>
                                        <p:tav tm="100000">
                                          <p:val>
                                            <p:strVal val="#ppt_y"/>
                                          </p:val>
                                        </p:tav>
                                      </p:tavLst>
                                    </p:anim>
                                  </p:childTnLst>
                                </p:cTn>
                              </p:par>
                              <p:par>
                                <p:cTn id="56" presetID="23" presetClass="entr" presetSubtype="528" fill="hold" nodeType="withEffect">
                                  <p:stCondLst>
                                    <p:cond delay="10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ppt_w</p:attrName>
                                        </p:attrNameLst>
                                      </p:cBhvr>
                                      <p:tavLst>
                                        <p:tav tm="0">
                                          <p:val>
                                            <p:fltVal val="0"/>
                                          </p:val>
                                        </p:tav>
                                        <p:tav tm="100000">
                                          <p:val>
                                            <p:strVal val="#ppt_w"/>
                                          </p:val>
                                        </p:tav>
                                      </p:tavLst>
                                    </p:anim>
                                    <p:anim calcmode="lin" valueType="num">
                                      <p:cBhvr>
                                        <p:cTn id="59" dur="500" fill="hold"/>
                                        <p:tgtEl>
                                          <p:spTgt spid="8"/>
                                        </p:tgtEl>
                                        <p:attrNameLst>
                                          <p:attrName>ppt_h</p:attrName>
                                        </p:attrNameLst>
                                      </p:cBhvr>
                                      <p:tavLst>
                                        <p:tav tm="0">
                                          <p:val>
                                            <p:fltVal val="0"/>
                                          </p:val>
                                        </p:tav>
                                        <p:tav tm="100000">
                                          <p:val>
                                            <p:strVal val="#ppt_h"/>
                                          </p:val>
                                        </p:tav>
                                      </p:tavLst>
                                    </p:anim>
                                    <p:anim calcmode="lin" valueType="num">
                                      <p:cBhvr>
                                        <p:cTn id="60" dur="500" fill="hold"/>
                                        <p:tgtEl>
                                          <p:spTgt spid="8"/>
                                        </p:tgtEl>
                                        <p:attrNameLst>
                                          <p:attrName>ppt_x</p:attrName>
                                        </p:attrNameLst>
                                      </p:cBhvr>
                                      <p:tavLst>
                                        <p:tav tm="0">
                                          <p:val>
                                            <p:fltVal val="0.5"/>
                                          </p:val>
                                        </p:tav>
                                        <p:tav tm="100000">
                                          <p:val>
                                            <p:strVal val="#ppt_x"/>
                                          </p:val>
                                        </p:tav>
                                      </p:tavLst>
                                    </p:anim>
                                    <p:anim calcmode="lin" valueType="num">
                                      <p:cBhvr>
                                        <p:cTn id="61" dur="500" fill="hold"/>
                                        <p:tgtEl>
                                          <p:spTgt spid="8"/>
                                        </p:tgtEl>
                                        <p:attrNameLst>
                                          <p:attrName>ppt_y</p:attrName>
                                        </p:attrNameLst>
                                      </p:cBhvr>
                                      <p:tavLst>
                                        <p:tav tm="0">
                                          <p:val>
                                            <p:fltVal val="0.5"/>
                                          </p:val>
                                        </p:tav>
                                        <p:tav tm="100000">
                                          <p:val>
                                            <p:strVal val="#ppt_y"/>
                                          </p:val>
                                        </p:tav>
                                      </p:tavLst>
                                    </p:anim>
                                  </p:childTnLst>
                                </p:cTn>
                              </p:par>
                              <p:par>
                                <p:cTn id="62" presetID="23" presetClass="entr" presetSubtype="528" fill="hold" nodeType="withEffect">
                                  <p:stCondLst>
                                    <p:cond delay="60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 calcmode="lin" valueType="num">
                                      <p:cBhvr>
                                        <p:cTn id="66" dur="500" fill="hold"/>
                                        <p:tgtEl>
                                          <p:spTgt spid="9"/>
                                        </p:tgtEl>
                                        <p:attrNameLst>
                                          <p:attrName>ppt_x</p:attrName>
                                        </p:attrNameLst>
                                      </p:cBhvr>
                                      <p:tavLst>
                                        <p:tav tm="0">
                                          <p:val>
                                            <p:fltVal val="0.5"/>
                                          </p:val>
                                        </p:tav>
                                        <p:tav tm="100000">
                                          <p:val>
                                            <p:strVal val="#ppt_x"/>
                                          </p:val>
                                        </p:tav>
                                      </p:tavLst>
                                    </p:anim>
                                    <p:anim calcmode="lin" valueType="num">
                                      <p:cBhvr>
                                        <p:cTn id="67" dur="500" fill="hold"/>
                                        <p:tgtEl>
                                          <p:spTgt spid="9"/>
                                        </p:tgtEl>
                                        <p:attrNameLst>
                                          <p:attrName>ppt_y</p:attrName>
                                        </p:attrNameLst>
                                      </p:cBhvr>
                                      <p:tavLst>
                                        <p:tav tm="0">
                                          <p:val>
                                            <p:fltVal val="0.5"/>
                                          </p:val>
                                        </p:tav>
                                        <p:tav tm="100000">
                                          <p:val>
                                            <p:strVal val="#ppt_y"/>
                                          </p:val>
                                        </p:tav>
                                      </p:tavLst>
                                    </p:anim>
                                  </p:childTnLst>
                                </p:cTn>
                              </p:par>
                              <p:par>
                                <p:cTn id="68" presetID="23" presetClass="entr" presetSubtype="528" fill="hold" nodeType="withEffect">
                                  <p:stCondLst>
                                    <p:cond delay="300"/>
                                  </p:stCondLst>
                                  <p:childTnLst>
                                    <p:set>
                                      <p:cBhvr>
                                        <p:cTn id="69" dur="1" fill="hold">
                                          <p:stCondLst>
                                            <p:cond delay="0"/>
                                          </p:stCondLst>
                                        </p:cTn>
                                        <p:tgtEl>
                                          <p:spTgt spid="10"/>
                                        </p:tgtEl>
                                        <p:attrNameLst>
                                          <p:attrName>style.visibility</p:attrName>
                                        </p:attrNameLst>
                                      </p:cBhvr>
                                      <p:to>
                                        <p:strVal val="visible"/>
                                      </p:to>
                                    </p:set>
                                    <p:anim calcmode="lin" valueType="num">
                                      <p:cBhvr>
                                        <p:cTn id="70" dur="500" fill="hold"/>
                                        <p:tgtEl>
                                          <p:spTgt spid="10"/>
                                        </p:tgtEl>
                                        <p:attrNameLst>
                                          <p:attrName>ppt_w</p:attrName>
                                        </p:attrNameLst>
                                      </p:cBhvr>
                                      <p:tavLst>
                                        <p:tav tm="0">
                                          <p:val>
                                            <p:fltVal val="0"/>
                                          </p:val>
                                        </p:tav>
                                        <p:tav tm="100000">
                                          <p:val>
                                            <p:strVal val="#ppt_w"/>
                                          </p:val>
                                        </p:tav>
                                      </p:tavLst>
                                    </p:anim>
                                    <p:anim calcmode="lin" valueType="num">
                                      <p:cBhvr>
                                        <p:cTn id="71" dur="500" fill="hold"/>
                                        <p:tgtEl>
                                          <p:spTgt spid="10"/>
                                        </p:tgtEl>
                                        <p:attrNameLst>
                                          <p:attrName>ppt_h</p:attrName>
                                        </p:attrNameLst>
                                      </p:cBhvr>
                                      <p:tavLst>
                                        <p:tav tm="0">
                                          <p:val>
                                            <p:fltVal val="0"/>
                                          </p:val>
                                        </p:tav>
                                        <p:tav tm="100000">
                                          <p:val>
                                            <p:strVal val="#ppt_h"/>
                                          </p:val>
                                        </p:tav>
                                      </p:tavLst>
                                    </p:anim>
                                    <p:anim calcmode="lin" valueType="num">
                                      <p:cBhvr>
                                        <p:cTn id="72" dur="500" fill="hold"/>
                                        <p:tgtEl>
                                          <p:spTgt spid="10"/>
                                        </p:tgtEl>
                                        <p:attrNameLst>
                                          <p:attrName>ppt_x</p:attrName>
                                        </p:attrNameLst>
                                      </p:cBhvr>
                                      <p:tavLst>
                                        <p:tav tm="0">
                                          <p:val>
                                            <p:fltVal val="0.5"/>
                                          </p:val>
                                        </p:tav>
                                        <p:tav tm="100000">
                                          <p:val>
                                            <p:strVal val="#ppt_x"/>
                                          </p:val>
                                        </p:tav>
                                      </p:tavLst>
                                    </p:anim>
                                    <p:anim calcmode="lin" valueType="num">
                                      <p:cBhvr>
                                        <p:cTn id="73" dur="500" fill="hold"/>
                                        <p:tgtEl>
                                          <p:spTgt spid="10"/>
                                        </p:tgtEl>
                                        <p:attrNameLst>
                                          <p:attrName>ppt_y</p:attrName>
                                        </p:attrNameLst>
                                      </p:cBhvr>
                                      <p:tavLst>
                                        <p:tav tm="0">
                                          <p:val>
                                            <p:fltVal val="0.5"/>
                                          </p:val>
                                        </p:tav>
                                        <p:tav tm="100000">
                                          <p:val>
                                            <p:strVal val="#ppt_y"/>
                                          </p:val>
                                        </p:tav>
                                      </p:tavLst>
                                    </p:anim>
                                  </p:childTnLst>
                                </p:cTn>
                              </p:par>
                              <p:par>
                                <p:cTn id="74" presetID="23" presetClass="entr" presetSubtype="528" fill="hold" nodeType="withEffect">
                                  <p:stCondLst>
                                    <p:cond delay="300"/>
                                  </p:stCondLst>
                                  <p:childTnLst>
                                    <p:set>
                                      <p:cBhvr>
                                        <p:cTn id="75" dur="1" fill="hold">
                                          <p:stCondLst>
                                            <p:cond delay="0"/>
                                          </p:stCondLst>
                                        </p:cTn>
                                        <p:tgtEl>
                                          <p:spTgt spid="11"/>
                                        </p:tgtEl>
                                        <p:attrNameLst>
                                          <p:attrName>style.visibility</p:attrName>
                                        </p:attrNameLst>
                                      </p:cBhvr>
                                      <p:to>
                                        <p:strVal val="visible"/>
                                      </p:to>
                                    </p:set>
                                    <p:anim calcmode="lin" valueType="num">
                                      <p:cBhvr>
                                        <p:cTn id="76" dur="500" fill="hold"/>
                                        <p:tgtEl>
                                          <p:spTgt spid="11"/>
                                        </p:tgtEl>
                                        <p:attrNameLst>
                                          <p:attrName>ppt_w</p:attrName>
                                        </p:attrNameLst>
                                      </p:cBhvr>
                                      <p:tavLst>
                                        <p:tav tm="0">
                                          <p:val>
                                            <p:fltVal val="0"/>
                                          </p:val>
                                        </p:tav>
                                        <p:tav tm="100000">
                                          <p:val>
                                            <p:strVal val="#ppt_w"/>
                                          </p:val>
                                        </p:tav>
                                      </p:tavLst>
                                    </p:anim>
                                    <p:anim calcmode="lin" valueType="num">
                                      <p:cBhvr>
                                        <p:cTn id="77" dur="500" fill="hold"/>
                                        <p:tgtEl>
                                          <p:spTgt spid="11"/>
                                        </p:tgtEl>
                                        <p:attrNameLst>
                                          <p:attrName>ppt_h</p:attrName>
                                        </p:attrNameLst>
                                      </p:cBhvr>
                                      <p:tavLst>
                                        <p:tav tm="0">
                                          <p:val>
                                            <p:fltVal val="0"/>
                                          </p:val>
                                        </p:tav>
                                        <p:tav tm="100000">
                                          <p:val>
                                            <p:strVal val="#ppt_h"/>
                                          </p:val>
                                        </p:tav>
                                      </p:tavLst>
                                    </p:anim>
                                    <p:anim calcmode="lin" valueType="num">
                                      <p:cBhvr>
                                        <p:cTn id="78" dur="500" fill="hold"/>
                                        <p:tgtEl>
                                          <p:spTgt spid="11"/>
                                        </p:tgtEl>
                                        <p:attrNameLst>
                                          <p:attrName>ppt_x</p:attrName>
                                        </p:attrNameLst>
                                      </p:cBhvr>
                                      <p:tavLst>
                                        <p:tav tm="0">
                                          <p:val>
                                            <p:fltVal val="0.5"/>
                                          </p:val>
                                        </p:tav>
                                        <p:tav tm="100000">
                                          <p:val>
                                            <p:strVal val="#ppt_x"/>
                                          </p:val>
                                        </p:tav>
                                      </p:tavLst>
                                    </p:anim>
                                    <p:anim calcmode="lin" valueType="num">
                                      <p:cBhvr>
                                        <p:cTn id="79" dur="500" fill="hold"/>
                                        <p:tgtEl>
                                          <p:spTgt spid="11"/>
                                        </p:tgtEl>
                                        <p:attrNameLst>
                                          <p:attrName>ppt_y</p:attrName>
                                        </p:attrNameLst>
                                      </p:cBhvr>
                                      <p:tavLst>
                                        <p:tav tm="0">
                                          <p:val>
                                            <p:fltVal val="0.5"/>
                                          </p:val>
                                        </p:tav>
                                        <p:tav tm="100000">
                                          <p:val>
                                            <p:strVal val="#ppt_y"/>
                                          </p:val>
                                        </p:tav>
                                      </p:tavLst>
                                    </p:anim>
                                  </p:childTnLst>
                                </p:cTn>
                              </p:par>
                              <p:par>
                                <p:cTn id="80" presetID="23" presetClass="entr" presetSubtype="528" fill="hold" nodeType="withEffect">
                                  <p:stCondLst>
                                    <p:cond delay="600"/>
                                  </p:stCondLst>
                                  <p:childTnLst>
                                    <p:set>
                                      <p:cBhvr>
                                        <p:cTn id="81" dur="1" fill="hold">
                                          <p:stCondLst>
                                            <p:cond delay="0"/>
                                          </p:stCondLst>
                                        </p:cTn>
                                        <p:tgtEl>
                                          <p:spTgt spid="15"/>
                                        </p:tgtEl>
                                        <p:attrNameLst>
                                          <p:attrName>style.visibility</p:attrName>
                                        </p:attrNameLst>
                                      </p:cBhvr>
                                      <p:to>
                                        <p:strVal val="visible"/>
                                      </p:to>
                                    </p:set>
                                    <p:anim calcmode="lin" valueType="num">
                                      <p:cBhvr>
                                        <p:cTn id="82" dur="500" fill="hold"/>
                                        <p:tgtEl>
                                          <p:spTgt spid="15"/>
                                        </p:tgtEl>
                                        <p:attrNameLst>
                                          <p:attrName>ppt_w</p:attrName>
                                        </p:attrNameLst>
                                      </p:cBhvr>
                                      <p:tavLst>
                                        <p:tav tm="0">
                                          <p:val>
                                            <p:fltVal val="0"/>
                                          </p:val>
                                        </p:tav>
                                        <p:tav tm="100000">
                                          <p:val>
                                            <p:strVal val="#ppt_w"/>
                                          </p:val>
                                        </p:tav>
                                      </p:tavLst>
                                    </p:anim>
                                    <p:anim calcmode="lin" valueType="num">
                                      <p:cBhvr>
                                        <p:cTn id="83" dur="500" fill="hold"/>
                                        <p:tgtEl>
                                          <p:spTgt spid="15"/>
                                        </p:tgtEl>
                                        <p:attrNameLst>
                                          <p:attrName>ppt_h</p:attrName>
                                        </p:attrNameLst>
                                      </p:cBhvr>
                                      <p:tavLst>
                                        <p:tav tm="0">
                                          <p:val>
                                            <p:fltVal val="0"/>
                                          </p:val>
                                        </p:tav>
                                        <p:tav tm="100000">
                                          <p:val>
                                            <p:strVal val="#ppt_h"/>
                                          </p:val>
                                        </p:tav>
                                      </p:tavLst>
                                    </p:anim>
                                    <p:anim calcmode="lin" valueType="num">
                                      <p:cBhvr>
                                        <p:cTn id="84" dur="500" fill="hold"/>
                                        <p:tgtEl>
                                          <p:spTgt spid="15"/>
                                        </p:tgtEl>
                                        <p:attrNameLst>
                                          <p:attrName>ppt_x</p:attrName>
                                        </p:attrNameLst>
                                      </p:cBhvr>
                                      <p:tavLst>
                                        <p:tav tm="0">
                                          <p:val>
                                            <p:fltVal val="0.5"/>
                                          </p:val>
                                        </p:tav>
                                        <p:tav tm="100000">
                                          <p:val>
                                            <p:strVal val="#ppt_x"/>
                                          </p:val>
                                        </p:tav>
                                      </p:tavLst>
                                    </p:anim>
                                    <p:anim calcmode="lin" valueType="num">
                                      <p:cBhvr>
                                        <p:cTn id="85" dur="500" fill="hold"/>
                                        <p:tgtEl>
                                          <p:spTgt spid="15"/>
                                        </p:tgtEl>
                                        <p:attrNameLst>
                                          <p:attrName>ppt_y</p:attrName>
                                        </p:attrNameLst>
                                      </p:cBhvr>
                                      <p:tavLst>
                                        <p:tav tm="0">
                                          <p:val>
                                            <p:fltVal val="0.5"/>
                                          </p:val>
                                        </p:tav>
                                        <p:tav tm="100000">
                                          <p:val>
                                            <p:strVal val="#ppt_y"/>
                                          </p:val>
                                        </p:tav>
                                      </p:tavLst>
                                    </p:anim>
                                  </p:childTnLst>
                                </p:cTn>
                              </p:par>
                              <p:par>
                                <p:cTn id="86" presetID="23" presetClass="entr" presetSubtype="528" fill="hold" nodeType="withEffect">
                                  <p:stCondLst>
                                    <p:cond delay="600"/>
                                  </p:stCondLst>
                                  <p:childTnLst>
                                    <p:set>
                                      <p:cBhvr>
                                        <p:cTn id="87" dur="1" fill="hold">
                                          <p:stCondLst>
                                            <p:cond delay="0"/>
                                          </p:stCondLst>
                                        </p:cTn>
                                        <p:tgtEl>
                                          <p:spTgt spid="16"/>
                                        </p:tgtEl>
                                        <p:attrNameLst>
                                          <p:attrName>style.visibility</p:attrName>
                                        </p:attrNameLst>
                                      </p:cBhvr>
                                      <p:to>
                                        <p:strVal val="visible"/>
                                      </p:to>
                                    </p:set>
                                    <p:anim calcmode="lin" valueType="num">
                                      <p:cBhvr>
                                        <p:cTn id="88" dur="500" fill="hold"/>
                                        <p:tgtEl>
                                          <p:spTgt spid="16"/>
                                        </p:tgtEl>
                                        <p:attrNameLst>
                                          <p:attrName>ppt_w</p:attrName>
                                        </p:attrNameLst>
                                      </p:cBhvr>
                                      <p:tavLst>
                                        <p:tav tm="0">
                                          <p:val>
                                            <p:fltVal val="0"/>
                                          </p:val>
                                        </p:tav>
                                        <p:tav tm="100000">
                                          <p:val>
                                            <p:strVal val="#ppt_w"/>
                                          </p:val>
                                        </p:tav>
                                      </p:tavLst>
                                    </p:anim>
                                    <p:anim calcmode="lin" valueType="num">
                                      <p:cBhvr>
                                        <p:cTn id="89" dur="500" fill="hold"/>
                                        <p:tgtEl>
                                          <p:spTgt spid="16"/>
                                        </p:tgtEl>
                                        <p:attrNameLst>
                                          <p:attrName>ppt_h</p:attrName>
                                        </p:attrNameLst>
                                      </p:cBhvr>
                                      <p:tavLst>
                                        <p:tav tm="0">
                                          <p:val>
                                            <p:fltVal val="0"/>
                                          </p:val>
                                        </p:tav>
                                        <p:tav tm="100000">
                                          <p:val>
                                            <p:strVal val="#ppt_h"/>
                                          </p:val>
                                        </p:tav>
                                      </p:tavLst>
                                    </p:anim>
                                    <p:anim calcmode="lin" valueType="num">
                                      <p:cBhvr>
                                        <p:cTn id="90" dur="500" fill="hold"/>
                                        <p:tgtEl>
                                          <p:spTgt spid="16"/>
                                        </p:tgtEl>
                                        <p:attrNameLst>
                                          <p:attrName>ppt_x</p:attrName>
                                        </p:attrNameLst>
                                      </p:cBhvr>
                                      <p:tavLst>
                                        <p:tav tm="0">
                                          <p:val>
                                            <p:fltVal val="0.5"/>
                                          </p:val>
                                        </p:tav>
                                        <p:tav tm="100000">
                                          <p:val>
                                            <p:strVal val="#ppt_x"/>
                                          </p:val>
                                        </p:tav>
                                      </p:tavLst>
                                    </p:anim>
                                    <p:anim calcmode="lin" valueType="num">
                                      <p:cBhvr>
                                        <p:cTn id="91" dur="500" fill="hold"/>
                                        <p:tgtEl>
                                          <p:spTgt spid="16"/>
                                        </p:tgtEl>
                                        <p:attrNameLst>
                                          <p:attrName>ppt_y</p:attrName>
                                        </p:attrNameLst>
                                      </p:cBhvr>
                                      <p:tavLst>
                                        <p:tav tm="0">
                                          <p:val>
                                            <p:fltVal val="0.5"/>
                                          </p:val>
                                        </p:tav>
                                        <p:tav tm="100000">
                                          <p:val>
                                            <p:strVal val="#ppt_y"/>
                                          </p:val>
                                        </p:tav>
                                      </p:tavLst>
                                    </p:anim>
                                  </p:childTnLst>
                                </p:cTn>
                              </p:par>
                              <p:par>
                                <p:cTn id="92" presetID="23" presetClass="entr" presetSubtype="528" fill="hold" nodeType="withEffect">
                                  <p:stCondLst>
                                    <p:cond delay="300"/>
                                  </p:stCondLst>
                                  <p:childTnLst>
                                    <p:set>
                                      <p:cBhvr>
                                        <p:cTn id="93" dur="1" fill="hold">
                                          <p:stCondLst>
                                            <p:cond delay="0"/>
                                          </p:stCondLst>
                                        </p:cTn>
                                        <p:tgtEl>
                                          <p:spTgt spid="17"/>
                                        </p:tgtEl>
                                        <p:attrNameLst>
                                          <p:attrName>style.visibility</p:attrName>
                                        </p:attrNameLst>
                                      </p:cBhvr>
                                      <p:to>
                                        <p:strVal val="visible"/>
                                      </p:to>
                                    </p:set>
                                    <p:anim calcmode="lin" valueType="num">
                                      <p:cBhvr>
                                        <p:cTn id="94" dur="500" fill="hold"/>
                                        <p:tgtEl>
                                          <p:spTgt spid="17"/>
                                        </p:tgtEl>
                                        <p:attrNameLst>
                                          <p:attrName>ppt_w</p:attrName>
                                        </p:attrNameLst>
                                      </p:cBhvr>
                                      <p:tavLst>
                                        <p:tav tm="0">
                                          <p:val>
                                            <p:fltVal val="0"/>
                                          </p:val>
                                        </p:tav>
                                        <p:tav tm="100000">
                                          <p:val>
                                            <p:strVal val="#ppt_w"/>
                                          </p:val>
                                        </p:tav>
                                      </p:tavLst>
                                    </p:anim>
                                    <p:anim calcmode="lin" valueType="num">
                                      <p:cBhvr>
                                        <p:cTn id="95" dur="500" fill="hold"/>
                                        <p:tgtEl>
                                          <p:spTgt spid="17"/>
                                        </p:tgtEl>
                                        <p:attrNameLst>
                                          <p:attrName>ppt_h</p:attrName>
                                        </p:attrNameLst>
                                      </p:cBhvr>
                                      <p:tavLst>
                                        <p:tav tm="0">
                                          <p:val>
                                            <p:fltVal val="0"/>
                                          </p:val>
                                        </p:tav>
                                        <p:tav tm="100000">
                                          <p:val>
                                            <p:strVal val="#ppt_h"/>
                                          </p:val>
                                        </p:tav>
                                      </p:tavLst>
                                    </p:anim>
                                    <p:anim calcmode="lin" valueType="num">
                                      <p:cBhvr>
                                        <p:cTn id="96" dur="500" fill="hold"/>
                                        <p:tgtEl>
                                          <p:spTgt spid="17"/>
                                        </p:tgtEl>
                                        <p:attrNameLst>
                                          <p:attrName>ppt_x</p:attrName>
                                        </p:attrNameLst>
                                      </p:cBhvr>
                                      <p:tavLst>
                                        <p:tav tm="0">
                                          <p:val>
                                            <p:fltVal val="0.5"/>
                                          </p:val>
                                        </p:tav>
                                        <p:tav tm="100000">
                                          <p:val>
                                            <p:strVal val="#ppt_x"/>
                                          </p:val>
                                        </p:tav>
                                      </p:tavLst>
                                    </p:anim>
                                    <p:anim calcmode="lin" valueType="num">
                                      <p:cBhvr>
                                        <p:cTn id="97" dur="500" fill="hold"/>
                                        <p:tgtEl>
                                          <p:spTgt spid="17"/>
                                        </p:tgtEl>
                                        <p:attrNameLst>
                                          <p:attrName>ppt_y</p:attrName>
                                        </p:attrNameLst>
                                      </p:cBhvr>
                                      <p:tavLst>
                                        <p:tav tm="0">
                                          <p:val>
                                            <p:fltVal val="0.5"/>
                                          </p:val>
                                        </p:tav>
                                        <p:tav tm="100000">
                                          <p:val>
                                            <p:strVal val="#ppt_y"/>
                                          </p:val>
                                        </p:tav>
                                      </p:tavLst>
                                    </p:anim>
                                  </p:childTnLst>
                                </p:cTn>
                              </p:par>
                              <p:par>
                                <p:cTn id="98" presetID="23" presetClass="entr" presetSubtype="528" fill="hold" nodeType="withEffect">
                                  <p:stCondLst>
                                    <p:cond delay="600"/>
                                  </p:stCondLst>
                                  <p:childTnLst>
                                    <p:set>
                                      <p:cBhvr>
                                        <p:cTn id="99" dur="1" fill="hold">
                                          <p:stCondLst>
                                            <p:cond delay="0"/>
                                          </p:stCondLst>
                                        </p:cTn>
                                        <p:tgtEl>
                                          <p:spTgt spid="18"/>
                                        </p:tgtEl>
                                        <p:attrNameLst>
                                          <p:attrName>style.visibility</p:attrName>
                                        </p:attrNameLst>
                                      </p:cBhvr>
                                      <p:to>
                                        <p:strVal val="visible"/>
                                      </p:to>
                                    </p:set>
                                    <p:anim calcmode="lin" valueType="num">
                                      <p:cBhvr>
                                        <p:cTn id="100" dur="500" fill="hold"/>
                                        <p:tgtEl>
                                          <p:spTgt spid="18"/>
                                        </p:tgtEl>
                                        <p:attrNameLst>
                                          <p:attrName>ppt_w</p:attrName>
                                        </p:attrNameLst>
                                      </p:cBhvr>
                                      <p:tavLst>
                                        <p:tav tm="0">
                                          <p:val>
                                            <p:fltVal val="0"/>
                                          </p:val>
                                        </p:tav>
                                        <p:tav tm="100000">
                                          <p:val>
                                            <p:strVal val="#ppt_w"/>
                                          </p:val>
                                        </p:tav>
                                      </p:tavLst>
                                    </p:anim>
                                    <p:anim calcmode="lin" valueType="num">
                                      <p:cBhvr>
                                        <p:cTn id="101" dur="500" fill="hold"/>
                                        <p:tgtEl>
                                          <p:spTgt spid="18"/>
                                        </p:tgtEl>
                                        <p:attrNameLst>
                                          <p:attrName>ppt_h</p:attrName>
                                        </p:attrNameLst>
                                      </p:cBhvr>
                                      <p:tavLst>
                                        <p:tav tm="0">
                                          <p:val>
                                            <p:fltVal val="0"/>
                                          </p:val>
                                        </p:tav>
                                        <p:tav tm="100000">
                                          <p:val>
                                            <p:strVal val="#ppt_h"/>
                                          </p:val>
                                        </p:tav>
                                      </p:tavLst>
                                    </p:anim>
                                    <p:anim calcmode="lin" valueType="num">
                                      <p:cBhvr>
                                        <p:cTn id="102" dur="500" fill="hold"/>
                                        <p:tgtEl>
                                          <p:spTgt spid="18"/>
                                        </p:tgtEl>
                                        <p:attrNameLst>
                                          <p:attrName>ppt_x</p:attrName>
                                        </p:attrNameLst>
                                      </p:cBhvr>
                                      <p:tavLst>
                                        <p:tav tm="0">
                                          <p:val>
                                            <p:fltVal val="0.5"/>
                                          </p:val>
                                        </p:tav>
                                        <p:tav tm="100000">
                                          <p:val>
                                            <p:strVal val="#ppt_x"/>
                                          </p:val>
                                        </p:tav>
                                      </p:tavLst>
                                    </p:anim>
                                    <p:anim calcmode="lin" valueType="num">
                                      <p:cBhvr>
                                        <p:cTn id="103" dur="500" fill="hold"/>
                                        <p:tgtEl>
                                          <p:spTgt spid="18"/>
                                        </p:tgtEl>
                                        <p:attrNameLst>
                                          <p:attrName>ppt_y</p:attrName>
                                        </p:attrNameLst>
                                      </p:cBhvr>
                                      <p:tavLst>
                                        <p:tav tm="0">
                                          <p:val>
                                            <p:fltVal val="0.5"/>
                                          </p:val>
                                        </p:tav>
                                        <p:tav tm="100000">
                                          <p:val>
                                            <p:strVal val="#ppt_y"/>
                                          </p:val>
                                        </p:tav>
                                      </p:tavLst>
                                    </p:anim>
                                  </p:childTnLst>
                                </p:cTn>
                              </p:par>
                              <p:par>
                                <p:cTn id="104" presetID="23" presetClass="entr" presetSubtype="528" fill="hold" nodeType="withEffect">
                                  <p:stCondLst>
                                    <p:cond delay="600"/>
                                  </p:stCondLst>
                                  <p:childTnLst>
                                    <p:set>
                                      <p:cBhvr>
                                        <p:cTn id="105" dur="1" fill="hold">
                                          <p:stCondLst>
                                            <p:cond delay="0"/>
                                          </p:stCondLst>
                                        </p:cTn>
                                        <p:tgtEl>
                                          <p:spTgt spid="19"/>
                                        </p:tgtEl>
                                        <p:attrNameLst>
                                          <p:attrName>style.visibility</p:attrName>
                                        </p:attrNameLst>
                                      </p:cBhvr>
                                      <p:to>
                                        <p:strVal val="visible"/>
                                      </p:to>
                                    </p:set>
                                    <p:anim calcmode="lin" valueType="num">
                                      <p:cBhvr>
                                        <p:cTn id="106" dur="500" fill="hold"/>
                                        <p:tgtEl>
                                          <p:spTgt spid="19"/>
                                        </p:tgtEl>
                                        <p:attrNameLst>
                                          <p:attrName>ppt_w</p:attrName>
                                        </p:attrNameLst>
                                      </p:cBhvr>
                                      <p:tavLst>
                                        <p:tav tm="0">
                                          <p:val>
                                            <p:fltVal val="0"/>
                                          </p:val>
                                        </p:tav>
                                        <p:tav tm="100000">
                                          <p:val>
                                            <p:strVal val="#ppt_w"/>
                                          </p:val>
                                        </p:tav>
                                      </p:tavLst>
                                    </p:anim>
                                    <p:anim calcmode="lin" valueType="num">
                                      <p:cBhvr>
                                        <p:cTn id="107" dur="500" fill="hold"/>
                                        <p:tgtEl>
                                          <p:spTgt spid="19"/>
                                        </p:tgtEl>
                                        <p:attrNameLst>
                                          <p:attrName>ppt_h</p:attrName>
                                        </p:attrNameLst>
                                      </p:cBhvr>
                                      <p:tavLst>
                                        <p:tav tm="0">
                                          <p:val>
                                            <p:fltVal val="0"/>
                                          </p:val>
                                        </p:tav>
                                        <p:tav tm="100000">
                                          <p:val>
                                            <p:strVal val="#ppt_h"/>
                                          </p:val>
                                        </p:tav>
                                      </p:tavLst>
                                    </p:anim>
                                    <p:anim calcmode="lin" valueType="num">
                                      <p:cBhvr>
                                        <p:cTn id="108" dur="500" fill="hold"/>
                                        <p:tgtEl>
                                          <p:spTgt spid="19"/>
                                        </p:tgtEl>
                                        <p:attrNameLst>
                                          <p:attrName>ppt_x</p:attrName>
                                        </p:attrNameLst>
                                      </p:cBhvr>
                                      <p:tavLst>
                                        <p:tav tm="0">
                                          <p:val>
                                            <p:fltVal val="0.5"/>
                                          </p:val>
                                        </p:tav>
                                        <p:tav tm="100000">
                                          <p:val>
                                            <p:strVal val="#ppt_x"/>
                                          </p:val>
                                        </p:tav>
                                      </p:tavLst>
                                    </p:anim>
                                    <p:anim calcmode="lin" valueType="num">
                                      <p:cBhvr>
                                        <p:cTn id="109" dur="500" fill="hold"/>
                                        <p:tgtEl>
                                          <p:spTgt spid="19"/>
                                        </p:tgtEl>
                                        <p:attrNameLst>
                                          <p:attrName>ppt_y</p:attrName>
                                        </p:attrNameLst>
                                      </p:cBhvr>
                                      <p:tavLst>
                                        <p:tav tm="0">
                                          <p:val>
                                            <p:fltVal val="0.5"/>
                                          </p:val>
                                        </p:tav>
                                        <p:tav tm="100000">
                                          <p:val>
                                            <p:strVal val="#ppt_y"/>
                                          </p:val>
                                        </p:tav>
                                      </p:tavLst>
                                    </p:anim>
                                  </p:childTnLst>
                                </p:cTn>
                              </p:par>
                              <p:par>
                                <p:cTn id="110" presetID="26" presetClass="emph" presetSubtype="0" repeatCount="3000" fill="hold" nodeType="withEffect">
                                  <p:stCondLst>
                                    <p:cond delay="600"/>
                                  </p:stCondLst>
                                  <p:childTnLst>
                                    <p:animEffect transition="out" filter="fade">
                                      <p:cBhvr>
                                        <p:cTn id="111" dur="500" tmFilter="0, 0; .2, .5; .8, .5; 1, 0"/>
                                        <p:tgtEl>
                                          <p:spTgt spid="4"/>
                                        </p:tgtEl>
                                      </p:cBhvr>
                                    </p:animEffect>
                                    <p:animScale>
                                      <p:cBhvr>
                                        <p:cTn id="112" dur="250" autoRev="1" fill="hold"/>
                                        <p:tgtEl>
                                          <p:spTgt spid="4"/>
                                        </p:tgtEl>
                                      </p:cBhvr>
                                      <p:by x="105000" y="105000"/>
                                    </p:animScale>
                                  </p:childTnLst>
                                </p:cTn>
                              </p:par>
                              <p:par>
                                <p:cTn id="113" presetID="26" presetClass="emph" presetSubtype="0" repeatCount="3000" fill="hold" nodeType="withEffect">
                                  <p:stCondLst>
                                    <p:cond delay="710"/>
                                  </p:stCondLst>
                                  <p:childTnLst>
                                    <p:animEffect transition="out" filter="fade">
                                      <p:cBhvr>
                                        <p:cTn id="114" dur="500" tmFilter="0, 0; .2, .5; .8, .5; 1, 0"/>
                                        <p:tgtEl>
                                          <p:spTgt spid="11"/>
                                        </p:tgtEl>
                                      </p:cBhvr>
                                    </p:animEffect>
                                    <p:animScale>
                                      <p:cBhvr>
                                        <p:cTn id="115" dur="250" autoRev="1" fill="hold"/>
                                        <p:tgtEl>
                                          <p:spTgt spid="11"/>
                                        </p:tgtEl>
                                      </p:cBhvr>
                                      <p:by x="105000" y="105000"/>
                                    </p:animScale>
                                  </p:childTnLst>
                                </p:cTn>
                              </p:par>
                              <p:par>
                                <p:cTn id="116" presetID="26" presetClass="emph" presetSubtype="0" repeatCount="3000" fill="hold" nodeType="withEffect">
                                  <p:stCondLst>
                                    <p:cond delay="410"/>
                                  </p:stCondLst>
                                  <p:childTnLst>
                                    <p:animEffect transition="out" filter="fade">
                                      <p:cBhvr>
                                        <p:cTn id="117" dur="500" tmFilter="0, 0; .2, .5; .8, .5; 1, 0"/>
                                        <p:tgtEl>
                                          <p:spTgt spid="16"/>
                                        </p:tgtEl>
                                      </p:cBhvr>
                                    </p:animEffect>
                                    <p:animScale>
                                      <p:cBhvr>
                                        <p:cTn id="118" dur="250" autoRev="1" fill="hold"/>
                                        <p:tgtEl>
                                          <p:spTgt spid="16"/>
                                        </p:tgtEl>
                                      </p:cBhvr>
                                      <p:by x="105000" y="105000"/>
                                    </p:animScale>
                                  </p:childTnLst>
                                </p:cTn>
                              </p:par>
                              <p:par>
                                <p:cTn id="119" presetID="26" presetClass="emph" presetSubtype="0" repeatCount="3000" fill="hold" nodeType="withEffect">
                                  <p:stCondLst>
                                    <p:cond delay="810"/>
                                  </p:stCondLst>
                                  <p:childTnLst>
                                    <p:animEffect transition="out" filter="fade">
                                      <p:cBhvr>
                                        <p:cTn id="120" dur="500" tmFilter="0, 0; .2, .5; .8, .5; 1, 0"/>
                                        <p:tgtEl>
                                          <p:spTgt spid="17"/>
                                        </p:tgtEl>
                                      </p:cBhvr>
                                    </p:animEffect>
                                    <p:animScale>
                                      <p:cBhvr>
                                        <p:cTn id="121" dur="250" autoRev="1" fill="hold"/>
                                        <p:tgtEl>
                                          <p:spTgt spid="17"/>
                                        </p:tgtEl>
                                      </p:cBhvr>
                                      <p:by x="105000" y="105000"/>
                                    </p:animScale>
                                  </p:childTnLst>
                                </p:cTn>
                              </p:par>
                            </p:childTnLst>
                          </p:cTn>
                        </p:par>
                        <p:par>
                          <p:cTn id="122" fill="hold">
                            <p:stCondLst>
                              <p:cond delay="4810"/>
                            </p:stCondLst>
                            <p:childTnLst>
                              <p:par>
                                <p:cTn id="123" presetID="10" presetClass="entr" presetSubtype="0" fill="hold" grpId="0" nodeType="afterEffect">
                                  <p:stCondLst>
                                    <p:cond delay="0"/>
                                  </p:stCondLst>
                                  <p:childTnLst>
                                    <p:set>
                                      <p:cBhvr>
                                        <p:cTn id="124" dur="1" fill="hold">
                                          <p:stCondLst>
                                            <p:cond delay="0"/>
                                          </p:stCondLst>
                                        </p:cTn>
                                        <p:tgtEl>
                                          <p:spTgt spid="77"/>
                                        </p:tgtEl>
                                        <p:attrNameLst>
                                          <p:attrName>style.visibility</p:attrName>
                                        </p:attrNameLst>
                                      </p:cBhvr>
                                      <p:to>
                                        <p:strVal val="visible"/>
                                      </p:to>
                                    </p:set>
                                    <p:animEffect transition="in" filter="fade">
                                      <p:cBhvr>
                                        <p:cTn id="125"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24" grpId="0" animBg="1"/>
      <p:bldP spid="12" grpId="0"/>
      <p:bldP spid="14" grpId="0"/>
      <p:bldP spid="7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03648" y="267494"/>
            <a:ext cx="1438910" cy="377030"/>
          </a:xfrm>
        </p:spPr>
        <p:txBody>
          <a:bodyPr wrap="square"/>
          <a:lstStyle/>
          <a:p>
            <a:pPr algn="l"/>
            <a:r>
              <a:rPr lang="zh-CN" altLang="en-US" dirty="0" smtClean="0"/>
              <a:t>前言</a:t>
            </a:r>
            <a:endParaRPr lang="zh-CN" altLang="en-US" dirty="0"/>
          </a:p>
        </p:txBody>
      </p:sp>
      <p:grpSp>
        <p:nvGrpSpPr>
          <p:cNvPr id="4" name="组合 3"/>
          <p:cNvGrpSpPr/>
          <p:nvPr/>
        </p:nvGrpSpPr>
        <p:grpSpPr>
          <a:xfrm>
            <a:off x="7286644" y="285734"/>
            <a:ext cx="849821" cy="635481"/>
            <a:chOff x="6054436" y="2405136"/>
            <a:chExt cx="849821" cy="635481"/>
          </a:xfrm>
          <a:effectLst>
            <a:outerShdw blurRad="50800" dist="38100" dir="5400000" algn="t" rotWithShape="0">
              <a:prstClr val="black">
                <a:alpha val="40000"/>
              </a:prstClr>
            </a:outerShdw>
          </a:effectLst>
        </p:grpSpPr>
        <p:sp>
          <p:nvSpPr>
            <p:cNvPr id="5" name="Freeform 133"/>
            <p:cNvSpPr/>
            <p:nvPr/>
          </p:nvSpPr>
          <p:spPr bwMode="auto">
            <a:xfrm rot="2700000" flipH="1">
              <a:off x="6116557" y="2789035"/>
              <a:ext cx="189461" cy="313703"/>
            </a:xfrm>
            <a:custGeom>
              <a:avLst/>
              <a:gdLst>
                <a:gd name="T0" fmla="*/ 7566 w 397"/>
                <a:gd name="T1" fmla="*/ 1009717 h 659"/>
                <a:gd name="T2" fmla="*/ 0 w 397"/>
                <a:gd name="T3" fmla="*/ 1009717 h 659"/>
                <a:gd name="T4" fmla="*/ 0 w 397"/>
                <a:gd name="T5" fmla="*/ 1009717 h 659"/>
                <a:gd name="T6" fmla="*/ 11348 w 397"/>
                <a:gd name="T7" fmla="*/ 1021020 h 659"/>
                <a:gd name="T8" fmla="*/ 15131 w 397"/>
                <a:gd name="T9" fmla="*/ 1062464 h 659"/>
                <a:gd name="T10" fmla="*/ 18914 w 397"/>
                <a:gd name="T11" fmla="*/ 1069999 h 659"/>
                <a:gd name="T12" fmla="*/ 181575 w 397"/>
                <a:gd name="T13" fmla="*/ 1574858 h 659"/>
                <a:gd name="T14" fmla="*/ 348019 w 397"/>
                <a:gd name="T15" fmla="*/ 1092605 h 659"/>
                <a:gd name="T16" fmla="*/ 650644 w 397"/>
                <a:gd name="T17" fmla="*/ 1661513 h 659"/>
                <a:gd name="T18" fmla="*/ 548508 w 397"/>
                <a:gd name="T19" fmla="*/ 2124928 h 659"/>
                <a:gd name="T20" fmla="*/ 760345 w 397"/>
                <a:gd name="T21" fmla="*/ 2482850 h 659"/>
                <a:gd name="T22" fmla="*/ 650644 w 397"/>
                <a:gd name="T23" fmla="*/ 2275632 h 659"/>
                <a:gd name="T24" fmla="*/ 688472 w 397"/>
                <a:gd name="T25" fmla="*/ 1989294 h 659"/>
                <a:gd name="T26" fmla="*/ 866264 w 397"/>
                <a:gd name="T27" fmla="*/ 1740632 h 659"/>
                <a:gd name="T28" fmla="*/ 1028925 w 397"/>
                <a:gd name="T29" fmla="*/ 1454295 h 659"/>
                <a:gd name="T30" fmla="*/ 1059187 w 397"/>
                <a:gd name="T31" fmla="*/ 1363872 h 659"/>
                <a:gd name="T32" fmla="*/ 1161323 w 397"/>
                <a:gd name="T33" fmla="*/ 1823520 h 659"/>
                <a:gd name="T34" fmla="*/ 1229414 w 397"/>
                <a:gd name="T35" fmla="*/ 1529647 h 659"/>
                <a:gd name="T36" fmla="*/ 1399640 w 397"/>
                <a:gd name="T37" fmla="*/ 745985 h 659"/>
                <a:gd name="T38" fmla="*/ 714951 w 397"/>
                <a:gd name="T39" fmla="*/ 0 h 659"/>
                <a:gd name="T40" fmla="*/ 11348 w 397"/>
                <a:gd name="T41" fmla="*/ 956971 h 659"/>
                <a:gd name="T42" fmla="*/ 7566 w 397"/>
                <a:gd name="T43" fmla="*/ 1009717 h 6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97" h="659">
                  <a:moveTo>
                    <a:pt x="2" y="268"/>
                  </a:moveTo>
                  <a:cubicBezTo>
                    <a:pt x="2" y="267"/>
                    <a:pt x="0" y="264"/>
                    <a:pt x="0" y="268"/>
                  </a:cubicBezTo>
                  <a:cubicBezTo>
                    <a:pt x="0" y="268"/>
                    <a:pt x="0" y="268"/>
                    <a:pt x="0" y="268"/>
                  </a:cubicBezTo>
                  <a:cubicBezTo>
                    <a:pt x="0" y="269"/>
                    <a:pt x="2" y="270"/>
                    <a:pt x="3" y="271"/>
                  </a:cubicBezTo>
                  <a:cubicBezTo>
                    <a:pt x="3" y="275"/>
                    <a:pt x="4" y="278"/>
                    <a:pt x="4" y="282"/>
                  </a:cubicBezTo>
                  <a:cubicBezTo>
                    <a:pt x="5" y="283"/>
                    <a:pt x="5" y="283"/>
                    <a:pt x="5" y="284"/>
                  </a:cubicBezTo>
                  <a:cubicBezTo>
                    <a:pt x="10" y="335"/>
                    <a:pt x="25" y="381"/>
                    <a:pt x="48" y="418"/>
                  </a:cubicBezTo>
                  <a:cubicBezTo>
                    <a:pt x="23" y="377"/>
                    <a:pt x="37" y="299"/>
                    <a:pt x="92" y="290"/>
                  </a:cubicBezTo>
                  <a:cubicBezTo>
                    <a:pt x="158" y="280"/>
                    <a:pt x="169" y="399"/>
                    <a:pt x="172" y="441"/>
                  </a:cubicBezTo>
                  <a:cubicBezTo>
                    <a:pt x="174" y="484"/>
                    <a:pt x="145" y="521"/>
                    <a:pt x="145" y="564"/>
                  </a:cubicBezTo>
                  <a:cubicBezTo>
                    <a:pt x="145" y="613"/>
                    <a:pt x="170" y="653"/>
                    <a:pt x="201" y="659"/>
                  </a:cubicBezTo>
                  <a:cubicBezTo>
                    <a:pt x="187" y="656"/>
                    <a:pt x="174" y="616"/>
                    <a:pt x="172" y="604"/>
                  </a:cubicBezTo>
                  <a:cubicBezTo>
                    <a:pt x="168" y="580"/>
                    <a:pt x="175" y="551"/>
                    <a:pt x="182" y="528"/>
                  </a:cubicBezTo>
                  <a:cubicBezTo>
                    <a:pt x="190" y="501"/>
                    <a:pt x="211" y="483"/>
                    <a:pt x="229" y="462"/>
                  </a:cubicBezTo>
                  <a:cubicBezTo>
                    <a:pt x="247" y="440"/>
                    <a:pt x="262" y="414"/>
                    <a:pt x="272" y="386"/>
                  </a:cubicBezTo>
                  <a:cubicBezTo>
                    <a:pt x="275" y="378"/>
                    <a:pt x="278" y="370"/>
                    <a:pt x="280" y="362"/>
                  </a:cubicBezTo>
                  <a:cubicBezTo>
                    <a:pt x="284" y="420"/>
                    <a:pt x="307" y="484"/>
                    <a:pt x="307" y="484"/>
                  </a:cubicBezTo>
                  <a:cubicBezTo>
                    <a:pt x="299" y="437"/>
                    <a:pt x="325" y="406"/>
                    <a:pt x="325" y="406"/>
                  </a:cubicBezTo>
                  <a:cubicBezTo>
                    <a:pt x="397" y="291"/>
                    <a:pt x="370" y="198"/>
                    <a:pt x="370" y="198"/>
                  </a:cubicBezTo>
                  <a:cubicBezTo>
                    <a:pt x="351" y="85"/>
                    <a:pt x="277" y="0"/>
                    <a:pt x="189" y="0"/>
                  </a:cubicBezTo>
                  <a:cubicBezTo>
                    <a:pt x="87" y="0"/>
                    <a:pt x="3" y="114"/>
                    <a:pt x="3" y="254"/>
                  </a:cubicBezTo>
                  <a:cubicBezTo>
                    <a:pt x="3" y="258"/>
                    <a:pt x="2" y="263"/>
                    <a:pt x="2" y="268"/>
                  </a:cubicBezTo>
                  <a:close/>
                </a:path>
              </a:pathLst>
            </a:custGeom>
            <a:solidFill>
              <a:srgbClr val="F15A24"/>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US" dirty="0"/>
            </a:p>
          </p:txBody>
        </p:sp>
        <p:sp>
          <p:nvSpPr>
            <p:cNvPr id="6" name="Freeform 134"/>
            <p:cNvSpPr/>
            <p:nvPr/>
          </p:nvSpPr>
          <p:spPr bwMode="auto">
            <a:xfrm rot="2700000" flipH="1">
              <a:off x="6176406" y="2803550"/>
              <a:ext cx="154413" cy="197568"/>
            </a:xfrm>
            <a:custGeom>
              <a:avLst/>
              <a:gdLst>
                <a:gd name="T0" fmla="*/ 581760 w 324"/>
                <a:gd name="T1" fmla="*/ 0 h 415"/>
                <a:gd name="T2" fmla="*/ 1148410 w 324"/>
                <a:gd name="T3" fmla="*/ 648083 h 415"/>
                <a:gd name="T4" fmla="*/ 1152187 w 324"/>
                <a:gd name="T5" fmla="*/ 655619 h 415"/>
                <a:gd name="T6" fmla="*/ 1152187 w 324"/>
                <a:gd name="T7" fmla="*/ 663154 h 415"/>
                <a:gd name="T8" fmla="*/ 1042635 w 324"/>
                <a:gd name="T9" fmla="*/ 1273558 h 415"/>
                <a:gd name="T10" fmla="*/ 963304 w 324"/>
                <a:gd name="T11" fmla="*/ 983428 h 415"/>
                <a:gd name="T12" fmla="*/ 868863 w 324"/>
                <a:gd name="T13" fmla="*/ 1137913 h 415"/>
                <a:gd name="T14" fmla="*/ 642203 w 324"/>
                <a:gd name="T15" fmla="*/ 1552384 h 415"/>
                <a:gd name="T16" fmla="*/ 630870 w 324"/>
                <a:gd name="T17" fmla="*/ 1563688 h 415"/>
                <a:gd name="T18" fmla="*/ 630870 w 324"/>
                <a:gd name="T19" fmla="*/ 1541080 h 415"/>
                <a:gd name="T20" fmla="*/ 245548 w 324"/>
                <a:gd name="T21" fmla="*/ 859086 h 415"/>
                <a:gd name="T22" fmla="*/ 196439 w 324"/>
                <a:gd name="T23" fmla="*/ 862854 h 415"/>
                <a:gd name="T24" fmla="*/ 7555 w 324"/>
                <a:gd name="T25" fmla="*/ 964588 h 415"/>
                <a:gd name="T26" fmla="*/ 3778 w 324"/>
                <a:gd name="T27" fmla="*/ 945749 h 415"/>
                <a:gd name="T28" fmla="*/ 3778 w 324"/>
                <a:gd name="T29" fmla="*/ 938213 h 415"/>
                <a:gd name="T30" fmla="*/ 0 w 324"/>
                <a:gd name="T31" fmla="*/ 900534 h 415"/>
                <a:gd name="T32" fmla="*/ 0 w 324"/>
                <a:gd name="T33" fmla="*/ 889230 h 415"/>
                <a:gd name="T34" fmla="*/ 0 w 324"/>
                <a:gd name="T35" fmla="*/ 840247 h 415"/>
                <a:gd name="T36" fmla="*/ 581760 w 324"/>
                <a:gd name="T37" fmla="*/ 0 h 4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4" h="415">
                  <a:moveTo>
                    <a:pt x="154" y="0"/>
                  </a:moveTo>
                  <a:cubicBezTo>
                    <a:pt x="225" y="0"/>
                    <a:pt x="288" y="73"/>
                    <a:pt x="304" y="172"/>
                  </a:cubicBezTo>
                  <a:cubicBezTo>
                    <a:pt x="305" y="174"/>
                    <a:pt x="305" y="174"/>
                    <a:pt x="305" y="174"/>
                  </a:cubicBezTo>
                  <a:cubicBezTo>
                    <a:pt x="305" y="176"/>
                    <a:pt x="305" y="176"/>
                    <a:pt x="305" y="176"/>
                  </a:cubicBezTo>
                  <a:cubicBezTo>
                    <a:pt x="306" y="179"/>
                    <a:pt x="324" y="248"/>
                    <a:pt x="276" y="338"/>
                  </a:cubicBezTo>
                  <a:cubicBezTo>
                    <a:pt x="276" y="335"/>
                    <a:pt x="256" y="263"/>
                    <a:pt x="255" y="261"/>
                  </a:cubicBezTo>
                  <a:cubicBezTo>
                    <a:pt x="256" y="270"/>
                    <a:pt x="235" y="292"/>
                    <a:pt x="230" y="302"/>
                  </a:cubicBezTo>
                  <a:cubicBezTo>
                    <a:pt x="209" y="338"/>
                    <a:pt x="198" y="379"/>
                    <a:pt x="170" y="412"/>
                  </a:cubicBezTo>
                  <a:cubicBezTo>
                    <a:pt x="169" y="413"/>
                    <a:pt x="168" y="414"/>
                    <a:pt x="167" y="415"/>
                  </a:cubicBezTo>
                  <a:cubicBezTo>
                    <a:pt x="167" y="413"/>
                    <a:pt x="167" y="411"/>
                    <a:pt x="167" y="409"/>
                  </a:cubicBezTo>
                  <a:cubicBezTo>
                    <a:pt x="159" y="260"/>
                    <a:pt x="107" y="228"/>
                    <a:pt x="65" y="228"/>
                  </a:cubicBezTo>
                  <a:cubicBezTo>
                    <a:pt x="61" y="228"/>
                    <a:pt x="57" y="229"/>
                    <a:pt x="52" y="229"/>
                  </a:cubicBezTo>
                  <a:cubicBezTo>
                    <a:pt x="33" y="232"/>
                    <a:pt x="15" y="242"/>
                    <a:pt x="2" y="256"/>
                  </a:cubicBezTo>
                  <a:cubicBezTo>
                    <a:pt x="2" y="254"/>
                    <a:pt x="1" y="253"/>
                    <a:pt x="1" y="251"/>
                  </a:cubicBezTo>
                  <a:cubicBezTo>
                    <a:pt x="1" y="249"/>
                    <a:pt x="1" y="249"/>
                    <a:pt x="1" y="249"/>
                  </a:cubicBezTo>
                  <a:cubicBezTo>
                    <a:pt x="1" y="246"/>
                    <a:pt x="1" y="242"/>
                    <a:pt x="0" y="239"/>
                  </a:cubicBezTo>
                  <a:cubicBezTo>
                    <a:pt x="0" y="239"/>
                    <a:pt x="0" y="236"/>
                    <a:pt x="0" y="236"/>
                  </a:cubicBezTo>
                  <a:cubicBezTo>
                    <a:pt x="0" y="231"/>
                    <a:pt x="0" y="227"/>
                    <a:pt x="0" y="223"/>
                  </a:cubicBezTo>
                  <a:cubicBezTo>
                    <a:pt x="0" y="100"/>
                    <a:pt x="69" y="0"/>
                    <a:pt x="154" y="0"/>
                  </a:cubicBezTo>
                  <a:close/>
                </a:path>
              </a:pathLst>
            </a:custGeom>
            <a:solidFill>
              <a:srgbClr val="F7931E"/>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US" dirty="0"/>
            </a:p>
          </p:txBody>
        </p:sp>
        <p:sp>
          <p:nvSpPr>
            <p:cNvPr id="7" name="Freeform 135"/>
            <p:cNvSpPr/>
            <p:nvPr/>
          </p:nvSpPr>
          <p:spPr bwMode="auto">
            <a:xfrm rot="2700000" flipH="1">
              <a:off x="6216128" y="2815389"/>
              <a:ext cx="101140" cy="142811"/>
            </a:xfrm>
            <a:custGeom>
              <a:avLst/>
              <a:gdLst>
                <a:gd name="T0" fmla="*/ 162607 w 212"/>
                <a:gd name="T1" fmla="*/ 535009 h 300"/>
                <a:gd name="T2" fmla="*/ 128573 w 212"/>
                <a:gd name="T3" fmla="*/ 535009 h 300"/>
                <a:gd name="T4" fmla="*/ 3782 w 212"/>
                <a:gd name="T5" fmla="*/ 599059 h 300"/>
                <a:gd name="T6" fmla="*/ 3782 w 212"/>
                <a:gd name="T7" fmla="*/ 587756 h 300"/>
                <a:gd name="T8" fmla="*/ 3782 w 212"/>
                <a:gd name="T9" fmla="*/ 583988 h 300"/>
                <a:gd name="T10" fmla="*/ 0 w 212"/>
                <a:gd name="T11" fmla="*/ 557615 h 300"/>
                <a:gd name="T12" fmla="*/ 0 w 212"/>
                <a:gd name="T13" fmla="*/ 550079 h 300"/>
                <a:gd name="T14" fmla="*/ 0 w 212"/>
                <a:gd name="T15" fmla="*/ 523706 h 300"/>
                <a:gd name="T16" fmla="*/ 381936 w 212"/>
                <a:gd name="T17" fmla="*/ 0 h 300"/>
                <a:gd name="T18" fmla="*/ 752528 w 212"/>
                <a:gd name="T19" fmla="*/ 403140 h 300"/>
                <a:gd name="T20" fmla="*/ 756309 w 212"/>
                <a:gd name="T21" fmla="*/ 406908 h 300"/>
                <a:gd name="T22" fmla="*/ 756309 w 212"/>
                <a:gd name="T23" fmla="*/ 410676 h 300"/>
                <a:gd name="T24" fmla="*/ 684460 w 212"/>
                <a:gd name="T25" fmla="*/ 791210 h 300"/>
                <a:gd name="T26" fmla="*/ 631518 w 212"/>
                <a:gd name="T27" fmla="*/ 610362 h 300"/>
                <a:gd name="T28" fmla="*/ 567232 w 212"/>
                <a:gd name="T29" fmla="*/ 704554 h 300"/>
                <a:gd name="T30" fmla="*/ 457567 w 212"/>
                <a:gd name="T31" fmla="*/ 1130300 h 300"/>
                <a:gd name="T32" fmla="*/ 162607 w 212"/>
                <a:gd name="T33" fmla="*/ 535009 h 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2" h="300">
                  <a:moveTo>
                    <a:pt x="43" y="142"/>
                  </a:moveTo>
                  <a:cubicBezTo>
                    <a:pt x="40" y="142"/>
                    <a:pt x="37" y="142"/>
                    <a:pt x="34" y="142"/>
                  </a:cubicBezTo>
                  <a:cubicBezTo>
                    <a:pt x="21" y="144"/>
                    <a:pt x="10" y="150"/>
                    <a:pt x="1" y="159"/>
                  </a:cubicBezTo>
                  <a:cubicBezTo>
                    <a:pt x="1" y="158"/>
                    <a:pt x="1" y="157"/>
                    <a:pt x="1" y="156"/>
                  </a:cubicBezTo>
                  <a:cubicBezTo>
                    <a:pt x="1" y="155"/>
                    <a:pt x="1" y="155"/>
                    <a:pt x="1" y="155"/>
                  </a:cubicBezTo>
                  <a:cubicBezTo>
                    <a:pt x="0" y="152"/>
                    <a:pt x="0" y="150"/>
                    <a:pt x="0" y="148"/>
                  </a:cubicBezTo>
                  <a:cubicBezTo>
                    <a:pt x="0" y="146"/>
                    <a:pt x="0" y="146"/>
                    <a:pt x="0" y="146"/>
                  </a:cubicBezTo>
                  <a:cubicBezTo>
                    <a:pt x="0" y="143"/>
                    <a:pt x="0" y="141"/>
                    <a:pt x="0" y="139"/>
                  </a:cubicBezTo>
                  <a:cubicBezTo>
                    <a:pt x="0" y="62"/>
                    <a:pt x="45" y="0"/>
                    <a:pt x="101" y="0"/>
                  </a:cubicBezTo>
                  <a:cubicBezTo>
                    <a:pt x="147" y="0"/>
                    <a:pt x="189" y="45"/>
                    <a:pt x="199" y="107"/>
                  </a:cubicBezTo>
                  <a:cubicBezTo>
                    <a:pt x="200" y="108"/>
                    <a:pt x="200" y="108"/>
                    <a:pt x="200" y="108"/>
                  </a:cubicBezTo>
                  <a:cubicBezTo>
                    <a:pt x="200" y="109"/>
                    <a:pt x="200" y="109"/>
                    <a:pt x="200" y="109"/>
                  </a:cubicBezTo>
                  <a:cubicBezTo>
                    <a:pt x="201" y="111"/>
                    <a:pt x="212" y="154"/>
                    <a:pt x="181" y="210"/>
                  </a:cubicBezTo>
                  <a:cubicBezTo>
                    <a:pt x="181" y="208"/>
                    <a:pt x="167" y="164"/>
                    <a:pt x="167" y="162"/>
                  </a:cubicBezTo>
                  <a:cubicBezTo>
                    <a:pt x="168" y="168"/>
                    <a:pt x="154" y="181"/>
                    <a:pt x="150" y="187"/>
                  </a:cubicBezTo>
                  <a:cubicBezTo>
                    <a:pt x="137" y="210"/>
                    <a:pt x="126" y="275"/>
                    <a:pt x="121" y="300"/>
                  </a:cubicBezTo>
                  <a:cubicBezTo>
                    <a:pt x="121" y="300"/>
                    <a:pt x="94" y="134"/>
                    <a:pt x="43" y="142"/>
                  </a:cubicBezTo>
                  <a:close/>
                </a:path>
              </a:pathLst>
            </a:custGeom>
            <a:solidFill>
              <a:srgbClr val="FBB03B"/>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US" dirty="0"/>
            </a:p>
          </p:txBody>
        </p:sp>
        <p:sp>
          <p:nvSpPr>
            <p:cNvPr id="8" name="Freeform 107"/>
            <p:cNvSpPr/>
            <p:nvPr/>
          </p:nvSpPr>
          <p:spPr bwMode="auto">
            <a:xfrm rot="2700000" flipH="1">
              <a:off x="6219230" y="2554544"/>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1" fmla="*/ 5000 w 10000"/>
                <a:gd name="connsiteY0-2" fmla="*/ 0 h 10000"/>
                <a:gd name="connsiteX1-3" fmla="*/ 10000 w 10000"/>
                <a:gd name="connsiteY1-4" fmla="*/ 3212 h 10000"/>
                <a:gd name="connsiteX2-5" fmla="*/ 10000 w 10000"/>
                <a:gd name="connsiteY2-6" fmla="*/ 3293 h 10000"/>
                <a:gd name="connsiteX3-7" fmla="*/ 10000 w 10000"/>
                <a:gd name="connsiteY3-8" fmla="*/ 3293 h 10000"/>
                <a:gd name="connsiteX4-9" fmla="*/ 6795 w 10000"/>
                <a:gd name="connsiteY4-10" fmla="*/ 9697 h 10000"/>
                <a:gd name="connsiteX5-11" fmla="*/ 6635 w 10000"/>
                <a:gd name="connsiteY5-12" fmla="*/ 9818 h 10000"/>
                <a:gd name="connsiteX6-13" fmla="*/ 6635 w 10000"/>
                <a:gd name="connsiteY6-14" fmla="*/ 9818 h 10000"/>
                <a:gd name="connsiteX7-15" fmla="*/ 6635 w 10000"/>
                <a:gd name="connsiteY7-16" fmla="*/ 9818 h 10000"/>
                <a:gd name="connsiteX8-17" fmla="*/ 5897 w 10000"/>
                <a:gd name="connsiteY8-18" fmla="*/ 10000 h 10000"/>
                <a:gd name="connsiteX9-19" fmla="*/ 4936 w 10000"/>
                <a:gd name="connsiteY9-20" fmla="*/ 9475 h 10000"/>
                <a:gd name="connsiteX10-21" fmla="*/ 5288 w 10000"/>
                <a:gd name="connsiteY10-22" fmla="*/ 8384 h 10000"/>
                <a:gd name="connsiteX11-23" fmla="*/ 3910 w 10000"/>
                <a:gd name="connsiteY11-24" fmla="*/ 6283 h 10000"/>
                <a:gd name="connsiteX12-25" fmla="*/ 3910 w 10000"/>
                <a:gd name="connsiteY12-26" fmla="*/ 6263 h 10000"/>
                <a:gd name="connsiteX13-27" fmla="*/ 1346 w 10000"/>
                <a:gd name="connsiteY13-28" fmla="*/ 5333 h 10000"/>
                <a:gd name="connsiteX14-29" fmla="*/ 0 w 10000"/>
                <a:gd name="connsiteY14-30" fmla="*/ 3172 h 10000"/>
                <a:gd name="connsiteX15-31" fmla="*/ 5000 w 10000"/>
                <a:gd name="connsiteY15-32" fmla="*/ 0 h 10000"/>
                <a:gd name="connsiteX0-33" fmla="*/ 5000 w 10000"/>
                <a:gd name="connsiteY0-34" fmla="*/ 0 h 10086"/>
                <a:gd name="connsiteX1-35" fmla="*/ 10000 w 10000"/>
                <a:gd name="connsiteY1-36" fmla="*/ 3212 h 10086"/>
                <a:gd name="connsiteX2-37" fmla="*/ 10000 w 10000"/>
                <a:gd name="connsiteY2-38" fmla="*/ 3293 h 10086"/>
                <a:gd name="connsiteX3-39" fmla="*/ 10000 w 10000"/>
                <a:gd name="connsiteY3-40" fmla="*/ 3293 h 10086"/>
                <a:gd name="connsiteX4-41" fmla="*/ 6795 w 10000"/>
                <a:gd name="connsiteY4-42" fmla="*/ 9697 h 10086"/>
                <a:gd name="connsiteX5-43" fmla="*/ 6635 w 10000"/>
                <a:gd name="connsiteY5-44" fmla="*/ 9818 h 10086"/>
                <a:gd name="connsiteX6-45" fmla="*/ 6635 w 10000"/>
                <a:gd name="connsiteY6-46" fmla="*/ 9818 h 10086"/>
                <a:gd name="connsiteX7-47" fmla="*/ 6635 w 10000"/>
                <a:gd name="connsiteY7-48" fmla="*/ 9818 h 10086"/>
                <a:gd name="connsiteX8-49" fmla="*/ 5897 w 10000"/>
                <a:gd name="connsiteY8-50" fmla="*/ 10000 h 10086"/>
                <a:gd name="connsiteX9-51" fmla="*/ 5288 w 10000"/>
                <a:gd name="connsiteY9-52" fmla="*/ 8384 h 10086"/>
                <a:gd name="connsiteX10-53" fmla="*/ 3910 w 10000"/>
                <a:gd name="connsiteY10-54" fmla="*/ 6283 h 10086"/>
                <a:gd name="connsiteX11-55" fmla="*/ 3910 w 10000"/>
                <a:gd name="connsiteY11-56" fmla="*/ 6263 h 10086"/>
                <a:gd name="connsiteX12-57" fmla="*/ 1346 w 10000"/>
                <a:gd name="connsiteY12-58" fmla="*/ 5333 h 10086"/>
                <a:gd name="connsiteX13-59" fmla="*/ 0 w 10000"/>
                <a:gd name="connsiteY13-60" fmla="*/ 3172 h 10086"/>
                <a:gd name="connsiteX14-61" fmla="*/ 5000 w 10000"/>
                <a:gd name="connsiteY14-62" fmla="*/ 0 h 10086"/>
              </a:gdLst>
              <a:ahLst/>
              <a:cxnLst>
                <a:cxn ang="0">
                  <a:pos x="connsiteX0-33" y="connsiteY0-34"/>
                </a:cxn>
                <a:cxn ang="0">
                  <a:pos x="connsiteX1-35" y="connsiteY1-36"/>
                </a:cxn>
                <a:cxn ang="0">
                  <a:pos x="connsiteX2-37" y="connsiteY2-38"/>
                </a:cxn>
                <a:cxn ang="0">
                  <a:pos x="connsiteX3-39" y="connsiteY3-40"/>
                </a:cxn>
                <a:cxn ang="0">
                  <a:pos x="connsiteX4-41" y="connsiteY4-42"/>
                </a:cxn>
                <a:cxn ang="0">
                  <a:pos x="connsiteX5-43" y="connsiteY5-44"/>
                </a:cxn>
                <a:cxn ang="0">
                  <a:pos x="connsiteX6-45" y="connsiteY6-46"/>
                </a:cxn>
                <a:cxn ang="0">
                  <a:pos x="connsiteX7-47" y="connsiteY7-48"/>
                </a:cxn>
                <a:cxn ang="0">
                  <a:pos x="connsiteX8-49" y="connsiteY8-50"/>
                </a:cxn>
                <a:cxn ang="0">
                  <a:pos x="connsiteX9-51" y="connsiteY9-52"/>
                </a:cxn>
                <a:cxn ang="0">
                  <a:pos x="connsiteX10-53" y="connsiteY10-54"/>
                </a:cxn>
                <a:cxn ang="0">
                  <a:pos x="connsiteX11-55" y="connsiteY11-56"/>
                </a:cxn>
                <a:cxn ang="0">
                  <a:pos x="connsiteX12-57" y="connsiteY12-58"/>
                </a:cxn>
                <a:cxn ang="0">
                  <a:pos x="connsiteX13-59" y="connsiteY13-60"/>
                </a:cxn>
                <a:cxn ang="0">
                  <a:pos x="connsiteX14-61" y="connsiteY14-62"/>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rgbClr val="9954CC">
                <a:alpha val="73000"/>
              </a:srgbClr>
            </a:solidFill>
            <a:ln>
              <a:noFill/>
            </a:ln>
          </p:spPr>
          <p:txBody>
            <a:bodyPr/>
            <a:lstStyle/>
            <a:p>
              <a:endParaRPr lang="en-US" dirty="0"/>
            </a:p>
          </p:txBody>
        </p:sp>
        <p:sp>
          <p:nvSpPr>
            <p:cNvPr id="9" name="Freeform 107"/>
            <p:cNvSpPr/>
            <p:nvPr/>
          </p:nvSpPr>
          <p:spPr bwMode="auto">
            <a:xfrm rot="2700000">
              <a:off x="6369742" y="2705056"/>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1" fmla="*/ 5000 w 10000"/>
                <a:gd name="connsiteY0-2" fmla="*/ 0 h 10000"/>
                <a:gd name="connsiteX1-3" fmla="*/ 10000 w 10000"/>
                <a:gd name="connsiteY1-4" fmla="*/ 3212 h 10000"/>
                <a:gd name="connsiteX2-5" fmla="*/ 10000 w 10000"/>
                <a:gd name="connsiteY2-6" fmla="*/ 3293 h 10000"/>
                <a:gd name="connsiteX3-7" fmla="*/ 10000 w 10000"/>
                <a:gd name="connsiteY3-8" fmla="*/ 3293 h 10000"/>
                <a:gd name="connsiteX4-9" fmla="*/ 6795 w 10000"/>
                <a:gd name="connsiteY4-10" fmla="*/ 9697 h 10000"/>
                <a:gd name="connsiteX5-11" fmla="*/ 6635 w 10000"/>
                <a:gd name="connsiteY5-12" fmla="*/ 9818 h 10000"/>
                <a:gd name="connsiteX6-13" fmla="*/ 6635 w 10000"/>
                <a:gd name="connsiteY6-14" fmla="*/ 9818 h 10000"/>
                <a:gd name="connsiteX7-15" fmla="*/ 6635 w 10000"/>
                <a:gd name="connsiteY7-16" fmla="*/ 9818 h 10000"/>
                <a:gd name="connsiteX8-17" fmla="*/ 5897 w 10000"/>
                <a:gd name="connsiteY8-18" fmla="*/ 10000 h 10000"/>
                <a:gd name="connsiteX9-19" fmla="*/ 4936 w 10000"/>
                <a:gd name="connsiteY9-20" fmla="*/ 9475 h 10000"/>
                <a:gd name="connsiteX10-21" fmla="*/ 5288 w 10000"/>
                <a:gd name="connsiteY10-22" fmla="*/ 8384 h 10000"/>
                <a:gd name="connsiteX11-23" fmla="*/ 3910 w 10000"/>
                <a:gd name="connsiteY11-24" fmla="*/ 6283 h 10000"/>
                <a:gd name="connsiteX12-25" fmla="*/ 3910 w 10000"/>
                <a:gd name="connsiteY12-26" fmla="*/ 6263 h 10000"/>
                <a:gd name="connsiteX13-27" fmla="*/ 1346 w 10000"/>
                <a:gd name="connsiteY13-28" fmla="*/ 5333 h 10000"/>
                <a:gd name="connsiteX14-29" fmla="*/ 0 w 10000"/>
                <a:gd name="connsiteY14-30" fmla="*/ 3172 h 10000"/>
                <a:gd name="connsiteX15-31" fmla="*/ 5000 w 10000"/>
                <a:gd name="connsiteY15-32" fmla="*/ 0 h 10000"/>
                <a:gd name="connsiteX0-33" fmla="*/ 5000 w 10000"/>
                <a:gd name="connsiteY0-34" fmla="*/ 0 h 10086"/>
                <a:gd name="connsiteX1-35" fmla="*/ 10000 w 10000"/>
                <a:gd name="connsiteY1-36" fmla="*/ 3212 h 10086"/>
                <a:gd name="connsiteX2-37" fmla="*/ 10000 w 10000"/>
                <a:gd name="connsiteY2-38" fmla="*/ 3293 h 10086"/>
                <a:gd name="connsiteX3-39" fmla="*/ 10000 w 10000"/>
                <a:gd name="connsiteY3-40" fmla="*/ 3293 h 10086"/>
                <a:gd name="connsiteX4-41" fmla="*/ 6795 w 10000"/>
                <a:gd name="connsiteY4-42" fmla="*/ 9697 h 10086"/>
                <a:gd name="connsiteX5-43" fmla="*/ 6635 w 10000"/>
                <a:gd name="connsiteY5-44" fmla="*/ 9818 h 10086"/>
                <a:gd name="connsiteX6-45" fmla="*/ 6635 w 10000"/>
                <a:gd name="connsiteY6-46" fmla="*/ 9818 h 10086"/>
                <a:gd name="connsiteX7-47" fmla="*/ 6635 w 10000"/>
                <a:gd name="connsiteY7-48" fmla="*/ 9818 h 10086"/>
                <a:gd name="connsiteX8-49" fmla="*/ 5897 w 10000"/>
                <a:gd name="connsiteY8-50" fmla="*/ 10000 h 10086"/>
                <a:gd name="connsiteX9-51" fmla="*/ 5288 w 10000"/>
                <a:gd name="connsiteY9-52" fmla="*/ 8384 h 10086"/>
                <a:gd name="connsiteX10-53" fmla="*/ 3910 w 10000"/>
                <a:gd name="connsiteY10-54" fmla="*/ 6283 h 10086"/>
                <a:gd name="connsiteX11-55" fmla="*/ 3910 w 10000"/>
                <a:gd name="connsiteY11-56" fmla="*/ 6263 h 10086"/>
                <a:gd name="connsiteX12-57" fmla="*/ 1346 w 10000"/>
                <a:gd name="connsiteY12-58" fmla="*/ 5333 h 10086"/>
                <a:gd name="connsiteX13-59" fmla="*/ 0 w 10000"/>
                <a:gd name="connsiteY13-60" fmla="*/ 3172 h 10086"/>
                <a:gd name="connsiteX14-61" fmla="*/ 5000 w 10000"/>
                <a:gd name="connsiteY14-62" fmla="*/ 0 h 10086"/>
              </a:gdLst>
              <a:ahLst/>
              <a:cxnLst>
                <a:cxn ang="0">
                  <a:pos x="connsiteX0-33" y="connsiteY0-34"/>
                </a:cxn>
                <a:cxn ang="0">
                  <a:pos x="connsiteX1-35" y="connsiteY1-36"/>
                </a:cxn>
                <a:cxn ang="0">
                  <a:pos x="connsiteX2-37" y="connsiteY2-38"/>
                </a:cxn>
                <a:cxn ang="0">
                  <a:pos x="connsiteX3-39" y="connsiteY3-40"/>
                </a:cxn>
                <a:cxn ang="0">
                  <a:pos x="connsiteX4-41" y="connsiteY4-42"/>
                </a:cxn>
                <a:cxn ang="0">
                  <a:pos x="connsiteX5-43" y="connsiteY5-44"/>
                </a:cxn>
                <a:cxn ang="0">
                  <a:pos x="connsiteX6-45" y="connsiteY6-46"/>
                </a:cxn>
                <a:cxn ang="0">
                  <a:pos x="connsiteX7-47" y="connsiteY7-48"/>
                </a:cxn>
                <a:cxn ang="0">
                  <a:pos x="connsiteX8-49" y="connsiteY8-50"/>
                </a:cxn>
                <a:cxn ang="0">
                  <a:pos x="connsiteX9-51" y="connsiteY9-52"/>
                </a:cxn>
                <a:cxn ang="0">
                  <a:pos x="connsiteX10-53" y="connsiteY10-54"/>
                </a:cxn>
                <a:cxn ang="0">
                  <a:pos x="connsiteX11-55" y="connsiteY11-56"/>
                </a:cxn>
                <a:cxn ang="0">
                  <a:pos x="connsiteX12-57" y="connsiteY12-58"/>
                </a:cxn>
                <a:cxn ang="0">
                  <a:pos x="connsiteX13-59" y="connsiteY13-60"/>
                </a:cxn>
                <a:cxn ang="0">
                  <a:pos x="connsiteX14-61" y="connsiteY14-62"/>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rgbClr val="9954CC">
                <a:alpha val="73000"/>
              </a:srgbClr>
            </a:solidFill>
            <a:ln>
              <a:noFill/>
            </a:ln>
          </p:spPr>
          <p:txBody>
            <a:bodyPr/>
            <a:lstStyle/>
            <a:p>
              <a:endParaRPr lang="en-US" dirty="0"/>
            </a:p>
          </p:txBody>
        </p:sp>
        <p:sp>
          <p:nvSpPr>
            <p:cNvPr id="10" name="Freeform 108"/>
            <p:cNvSpPr/>
            <p:nvPr/>
          </p:nvSpPr>
          <p:spPr bwMode="auto">
            <a:xfrm rot="2700000">
              <a:off x="6407803" y="2259335"/>
              <a:ext cx="350653" cy="642255"/>
            </a:xfrm>
            <a:custGeom>
              <a:avLst/>
              <a:gdLst>
                <a:gd name="T0" fmla="*/ 1122363 w 596"/>
                <a:gd name="T1" fmla="*/ 4105275 h 1092"/>
                <a:gd name="T2" fmla="*/ 598844 w 596"/>
                <a:gd name="T3" fmla="*/ 4105275 h 1092"/>
                <a:gd name="T4" fmla="*/ 79093 w 596"/>
                <a:gd name="T5" fmla="*/ 1928577 h 1092"/>
                <a:gd name="T6" fmla="*/ 1122363 w 596"/>
                <a:gd name="T7" fmla="*/ 0 h 1092"/>
                <a:gd name="T8" fmla="*/ 1126129 w 596"/>
                <a:gd name="T9" fmla="*/ 0 h 1092"/>
                <a:gd name="T10" fmla="*/ 2165632 w 596"/>
                <a:gd name="T11" fmla="*/ 1928577 h 1092"/>
                <a:gd name="T12" fmla="*/ 1645881 w 596"/>
                <a:gd name="T13" fmla="*/ 4105275 h 1092"/>
                <a:gd name="T14" fmla="*/ 1122363 w 596"/>
                <a:gd name="T15" fmla="*/ 4105275 h 10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6" h="1092">
                  <a:moveTo>
                    <a:pt x="298" y="1092"/>
                  </a:moveTo>
                  <a:cubicBezTo>
                    <a:pt x="159" y="1092"/>
                    <a:pt x="159" y="1092"/>
                    <a:pt x="159" y="1092"/>
                  </a:cubicBezTo>
                  <a:cubicBezTo>
                    <a:pt x="31" y="824"/>
                    <a:pt x="21" y="513"/>
                    <a:pt x="21" y="513"/>
                  </a:cubicBezTo>
                  <a:cubicBezTo>
                    <a:pt x="0" y="212"/>
                    <a:pt x="298" y="0"/>
                    <a:pt x="298" y="0"/>
                  </a:cubicBezTo>
                  <a:cubicBezTo>
                    <a:pt x="299" y="0"/>
                    <a:pt x="299" y="0"/>
                    <a:pt x="299" y="0"/>
                  </a:cubicBezTo>
                  <a:cubicBezTo>
                    <a:pt x="299" y="0"/>
                    <a:pt x="596" y="212"/>
                    <a:pt x="575" y="513"/>
                  </a:cubicBezTo>
                  <a:cubicBezTo>
                    <a:pt x="575" y="513"/>
                    <a:pt x="566" y="824"/>
                    <a:pt x="437" y="1092"/>
                  </a:cubicBezTo>
                  <a:lnTo>
                    <a:pt x="298" y="1092"/>
                  </a:lnTo>
                  <a:close/>
                </a:path>
              </a:pathLst>
            </a:custGeom>
            <a:solidFill>
              <a:srgbClr val="7030A0"/>
            </a:solidFill>
            <a:ln>
              <a:noFill/>
            </a:ln>
          </p:spPr>
          <p:txBody>
            <a:bodyPr/>
            <a:lstStyle/>
            <a:p>
              <a:endParaRPr lang="en-US" dirty="0"/>
            </a:p>
          </p:txBody>
        </p:sp>
        <p:sp>
          <p:nvSpPr>
            <p:cNvPr id="11" name="Oval 113"/>
            <p:cNvSpPr>
              <a:spLocks noChangeArrowheads="1"/>
            </p:cNvSpPr>
            <p:nvPr/>
          </p:nvSpPr>
          <p:spPr bwMode="auto">
            <a:xfrm rot="2700000">
              <a:off x="6568043" y="2481147"/>
              <a:ext cx="117123" cy="114085"/>
            </a:xfrm>
            <a:prstGeom prst="ellipse">
              <a:avLst/>
            </a:prstGeom>
            <a:solidFill>
              <a:schemeClr val="bg1">
                <a:alpha val="77000"/>
              </a:schemeClr>
            </a:solidFill>
            <a:ln>
              <a:noFill/>
            </a:ln>
          </p:spPr>
          <p:txBody>
            <a:bodyPr/>
            <a:lstStyle/>
            <a:p>
              <a:pPr eaLnBrk="1" hangingPunct="1"/>
              <a:endParaRPr lang="en-US" dirty="0"/>
            </a:p>
          </p:txBody>
        </p:sp>
        <p:sp>
          <p:nvSpPr>
            <p:cNvPr id="12" name="Oval 116"/>
            <p:cNvSpPr>
              <a:spLocks noChangeArrowheads="1"/>
            </p:cNvSpPr>
            <p:nvPr/>
          </p:nvSpPr>
          <p:spPr bwMode="auto">
            <a:xfrm rot="2700000">
              <a:off x="6500229" y="2593093"/>
              <a:ext cx="70303" cy="72640"/>
            </a:xfrm>
            <a:prstGeom prst="ellipse">
              <a:avLst/>
            </a:prstGeom>
            <a:solidFill>
              <a:schemeClr val="bg1">
                <a:alpha val="77000"/>
              </a:schemeClr>
            </a:solidFill>
            <a:ln>
              <a:noFill/>
            </a:ln>
          </p:spPr>
          <p:txBody>
            <a:bodyPr/>
            <a:lstStyle/>
            <a:p>
              <a:pPr eaLnBrk="1" hangingPunct="1"/>
              <a:endParaRPr lang="en-US" dirty="0"/>
            </a:p>
          </p:txBody>
        </p:sp>
        <p:sp>
          <p:nvSpPr>
            <p:cNvPr id="13" name="Oval 119"/>
            <p:cNvSpPr>
              <a:spLocks noChangeArrowheads="1"/>
            </p:cNvSpPr>
            <p:nvPr/>
          </p:nvSpPr>
          <p:spPr bwMode="auto">
            <a:xfrm rot="2700000">
              <a:off x="6447912" y="2674106"/>
              <a:ext cx="43239" cy="42313"/>
            </a:xfrm>
            <a:prstGeom prst="ellipse">
              <a:avLst/>
            </a:prstGeom>
            <a:solidFill>
              <a:schemeClr val="bg1">
                <a:alpha val="77000"/>
              </a:schemeClr>
            </a:solidFill>
            <a:ln>
              <a:noFill/>
            </a:ln>
          </p:spPr>
          <p:txBody>
            <a:bodyPr/>
            <a:lstStyle/>
            <a:p>
              <a:pPr eaLnBrk="1" hangingPunct="1"/>
              <a:endParaRPr lang="en-US" dirty="0"/>
            </a:p>
          </p:txBody>
        </p:sp>
        <p:sp>
          <p:nvSpPr>
            <p:cNvPr id="14" name="Rectangle 27"/>
            <p:cNvSpPr/>
            <p:nvPr/>
          </p:nvSpPr>
          <p:spPr>
            <a:xfrm rot="2700000">
              <a:off x="6301683" y="2797997"/>
              <a:ext cx="71523" cy="43830"/>
            </a:xfrm>
            <a:prstGeom prst="rect">
              <a:avLst/>
            </a:prstGeom>
            <a:solidFill>
              <a:srgbClr val="EB6949">
                <a:alpha val="73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grpSp>
        <p:nvGrpSpPr>
          <p:cNvPr id="18" name="Group 30"/>
          <p:cNvGrpSpPr/>
          <p:nvPr/>
        </p:nvGrpSpPr>
        <p:grpSpPr>
          <a:xfrm>
            <a:off x="6072198" y="2857502"/>
            <a:ext cx="317357" cy="278329"/>
            <a:chOff x="3175" y="-1587"/>
            <a:chExt cx="490538" cy="430212"/>
          </a:xfrm>
          <a:solidFill>
            <a:srgbClr val="7030A0"/>
          </a:solidFill>
        </p:grpSpPr>
        <p:sp>
          <p:nvSpPr>
            <p:cNvPr id="19" name="Freeform 175"/>
            <p:cNvSpPr>
              <a:spLocks noEditPoints="1"/>
            </p:cNvSpPr>
            <p:nvPr/>
          </p:nvSpPr>
          <p:spPr bwMode="auto">
            <a:xfrm>
              <a:off x="3175" y="-1587"/>
              <a:ext cx="490538" cy="430212"/>
            </a:xfrm>
            <a:custGeom>
              <a:avLst/>
              <a:gdLst>
                <a:gd name="T0" fmla="*/ 128 w 128"/>
                <a:gd name="T1" fmla="*/ 66 h 112"/>
                <a:gd name="T2" fmla="*/ 112 w 128"/>
                <a:gd name="T3" fmla="*/ 6 h 112"/>
                <a:gd name="T4" fmla="*/ 104 w 128"/>
                <a:gd name="T5" fmla="*/ 0 h 112"/>
                <a:gd name="T6" fmla="*/ 64 w 128"/>
                <a:gd name="T7" fmla="*/ 0 h 112"/>
                <a:gd name="T8" fmla="*/ 24 w 128"/>
                <a:gd name="T9" fmla="*/ 0 h 112"/>
                <a:gd name="T10" fmla="*/ 16 w 128"/>
                <a:gd name="T11" fmla="*/ 6 h 112"/>
                <a:gd name="T12" fmla="*/ 0 w 128"/>
                <a:gd name="T13" fmla="*/ 66 h 112"/>
                <a:gd name="T14" fmla="*/ 0 w 128"/>
                <a:gd name="T15" fmla="*/ 68 h 112"/>
                <a:gd name="T16" fmla="*/ 0 w 128"/>
                <a:gd name="T17" fmla="*/ 96 h 112"/>
                <a:gd name="T18" fmla="*/ 16 w 128"/>
                <a:gd name="T19" fmla="*/ 112 h 112"/>
                <a:gd name="T20" fmla="*/ 112 w 128"/>
                <a:gd name="T21" fmla="*/ 112 h 112"/>
                <a:gd name="T22" fmla="*/ 128 w 128"/>
                <a:gd name="T23" fmla="*/ 96 h 112"/>
                <a:gd name="T24" fmla="*/ 128 w 128"/>
                <a:gd name="T25" fmla="*/ 68 h 112"/>
                <a:gd name="T26" fmla="*/ 128 w 128"/>
                <a:gd name="T27" fmla="*/ 66 h 112"/>
                <a:gd name="T28" fmla="*/ 120 w 128"/>
                <a:gd name="T29" fmla="*/ 96 h 112"/>
                <a:gd name="T30" fmla="*/ 112 w 128"/>
                <a:gd name="T31" fmla="*/ 104 h 112"/>
                <a:gd name="T32" fmla="*/ 16 w 128"/>
                <a:gd name="T33" fmla="*/ 104 h 112"/>
                <a:gd name="T34" fmla="*/ 8 w 128"/>
                <a:gd name="T35" fmla="*/ 96 h 112"/>
                <a:gd name="T36" fmla="*/ 8 w 128"/>
                <a:gd name="T37" fmla="*/ 68 h 112"/>
                <a:gd name="T38" fmla="*/ 24 w 128"/>
                <a:gd name="T39" fmla="*/ 8 h 112"/>
                <a:gd name="T40" fmla="*/ 104 w 128"/>
                <a:gd name="T41" fmla="*/ 8 h 112"/>
                <a:gd name="T42" fmla="*/ 120 w 128"/>
                <a:gd name="T43" fmla="*/ 68 h 112"/>
                <a:gd name="T44" fmla="*/ 120 w 128"/>
                <a:gd name="T45"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12">
                  <a:moveTo>
                    <a:pt x="128" y="66"/>
                  </a:moveTo>
                  <a:cubicBezTo>
                    <a:pt x="112" y="6"/>
                    <a:pt x="112" y="6"/>
                    <a:pt x="112" y="6"/>
                  </a:cubicBezTo>
                  <a:cubicBezTo>
                    <a:pt x="111" y="2"/>
                    <a:pt x="108" y="0"/>
                    <a:pt x="104" y="0"/>
                  </a:cubicBezTo>
                  <a:cubicBezTo>
                    <a:pt x="64" y="0"/>
                    <a:pt x="64" y="0"/>
                    <a:pt x="64" y="0"/>
                  </a:cubicBezTo>
                  <a:cubicBezTo>
                    <a:pt x="24" y="0"/>
                    <a:pt x="24" y="0"/>
                    <a:pt x="24" y="0"/>
                  </a:cubicBezTo>
                  <a:cubicBezTo>
                    <a:pt x="20" y="0"/>
                    <a:pt x="17" y="2"/>
                    <a:pt x="16" y="6"/>
                  </a:cubicBezTo>
                  <a:cubicBezTo>
                    <a:pt x="0" y="66"/>
                    <a:pt x="0" y="66"/>
                    <a:pt x="0" y="66"/>
                  </a:cubicBezTo>
                  <a:cubicBezTo>
                    <a:pt x="0" y="67"/>
                    <a:pt x="0" y="67"/>
                    <a:pt x="0" y="68"/>
                  </a:cubicBezTo>
                  <a:cubicBezTo>
                    <a:pt x="0" y="96"/>
                    <a:pt x="0" y="96"/>
                    <a:pt x="0" y="96"/>
                  </a:cubicBezTo>
                  <a:cubicBezTo>
                    <a:pt x="0" y="105"/>
                    <a:pt x="7" y="112"/>
                    <a:pt x="16" y="112"/>
                  </a:cubicBezTo>
                  <a:cubicBezTo>
                    <a:pt x="112" y="112"/>
                    <a:pt x="112" y="112"/>
                    <a:pt x="112" y="112"/>
                  </a:cubicBezTo>
                  <a:cubicBezTo>
                    <a:pt x="121" y="112"/>
                    <a:pt x="128" y="105"/>
                    <a:pt x="128" y="96"/>
                  </a:cubicBezTo>
                  <a:cubicBezTo>
                    <a:pt x="128" y="68"/>
                    <a:pt x="128" y="68"/>
                    <a:pt x="128" y="68"/>
                  </a:cubicBezTo>
                  <a:cubicBezTo>
                    <a:pt x="128" y="67"/>
                    <a:pt x="128" y="67"/>
                    <a:pt x="128" y="66"/>
                  </a:cubicBezTo>
                  <a:close/>
                  <a:moveTo>
                    <a:pt x="120" y="96"/>
                  </a:moveTo>
                  <a:cubicBezTo>
                    <a:pt x="120" y="100"/>
                    <a:pt x="116" y="104"/>
                    <a:pt x="112" y="104"/>
                  </a:cubicBezTo>
                  <a:cubicBezTo>
                    <a:pt x="16" y="104"/>
                    <a:pt x="16" y="104"/>
                    <a:pt x="16" y="104"/>
                  </a:cubicBezTo>
                  <a:cubicBezTo>
                    <a:pt x="12" y="104"/>
                    <a:pt x="8" y="100"/>
                    <a:pt x="8" y="96"/>
                  </a:cubicBezTo>
                  <a:cubicBezTo>
                    <a:pt x="8" y="68"/>
                    <a:pt x="8" y="68"/>
                    <a:pt x="8" y="68"/>
                  </a:cubicBezTo>
                  <a:cubicBezTo>
                    <a:pt x="24" y="8"/>
                    <a:pt x="24" y="8"/>
                    <a:pt x="24" y="8"/>
                  </a:cubicBezTo>
                  <a:cubicBezTo>
                    <a:pt x="104" y="8"/>
                    <a:pt x="104" y="8"/>
                    <a:pt x="104" y="8"/>
                  </a:cubicBezTo>
                  <a:cubicBezTo>
                    <a:pt x="120" y="68"/>
                    <a:pt x="120" y="68"/>
                    <a:pt x="120" y="68"/>
                  </a:cubicBezTo>
                  <a:lnTo>
                    <a:pt x="120" y="9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id-ID">
                <a:latin typeface="+mn-lt"/>
                <a:ea typeface="+mn-ea"/>
              </a:endParaRPr>
            </a:p>
          </p:txBody>
        </p:sp>
        <p:sp>
          <p:nvSpPr>
            <p:cNvPr id="20" name="Freeform 176"/>
            <p:cNvSpPr>
              <a:spLocks noEditPoints="1"/>
            </p:cNvSpPr>
            <p:nvPr/>
          </p:nvSpPr>
          <p:spPr bwMode="auto">
            <a:xfrm>
              <a:off x="60325" y="58738"/>
              <a:ext cx="374650" cy="277812"/>
            </a:xfrm>
            <a:custGeom>
              <a:avLst/>
              <a:gdLst>
                <a:gd name="T0" fmla="*/ 80 w 98"/>
                <a:gd name="T1" fmla="*/ 0 h 72"/>
                <a:gd name="T2" fmla="*/ 18 w 98"/>
                <a:gd name="T3" fmla="*/ 0 h 72"/>
                <a:gd name="T4" fmla="*/ 14 w 98"/>
                <a:gd name="T5" fmla="*/ 3 h 72"/>
                <a:gd name="T6" fmla="*/ 0 w 98"/>
                <a:gd name="T7" fmla="*/ 51 h 72"/>
                <a:gd name="T8" fmla="*/ 1 w 98"/>
                <a:gd name="T9" fmla="*/ 54 h 72"/>
                <a:gd name="T10" fmla="*/ 4 w 98"/>
                <a:gd name="T11" fmla="*/ 56 h 72"/>
                <a:gd name="T12" fmla="*/ 16 w 98"/>
                <a:gd name="T13" fmla="*/ 56 h 72"/>
                <a:gd name="T14" fmla="*/ 20 w 98"/>
                <a:gd name="T15" fmla="*/ 56 h 72"/>
                <a:gd name="T16" fmla="*/ 23 w 98"/>
                <a:gd name="T17" fmla="*/ 56 h 72"/>
                <a:gd name="T18" fmla="*/ 28 w 98"/>
                <a:gd name="T19" fmla="*/ 68 h 72"/>
                <a:gd name="T20" fmla="*/ 35 w 98"/>
                <a:gd name="T21" fmla="*/ 72 h 72"/>
                <a:gd name="T22" fmla="*/ 63 w 98"/>
                <a:gd name="T23" fmla="*/ 72 h 72"/>
                <a:gd name="T24" fmla="*/ 70 w 98"/>
                <a:gd name="T25" fmla="*/ 68 h 72"/>
                <a:gd name="T26" fmla="*/ 75 w 98"/>
                <a:gd name="T27" fmla="*/ 56 h 72"/>
                <a:gd name="T28" fmla="*/ 78 w 98"/>
                <a:gd name="T29" fmla="*/ 56 h 72"/>
                <a:gd name="T30" fmla="*/ 82 w 98"/>
                <a:gd name="T31" fmla="*/ 56 h 72"/>
                <a:gd name="T32" fmla="*/ 94 w 98"/>
                <a:gd name="T33" fmla="*/ 56 h 72"/>
                <a:gd name="T34" fmla="*/ 97 w 98"/>
                <a:gd name="T35" fmla="*/ 54 h 72"/>
                <a:gd name="T36" fmla="*/ 98 w 98"/>
                <a:gd name="T37" fmla="*/ 51 h 72"/>
                <a:gd name="T38" fmla="*/ 84 w 98"/>
                <a:gd name="T39" fmla="*/ 3 h 72"/>
                <a:gd name="T40" fmla="*/ 80 w 98"/>
                <a:gd name="T41" fmla="*/ 0 h 72"/>
                <a:gd name="T42" fmla="*/ 82 w 98"/>
                <a:gd name="T43" fmla="*/ 48 h 72"/>
                <a:gd name="T44" fmla="*/ 75 w 98"/>
                <a:gd name="T45" fmla="*/ 48 h 72"/>
                <a:gd name="T46" fmla="*/ 68 w 98"/>
                <a:gd name="T47" fmla="*/ 52 h 72"/>
                <a:gd name="T48" fmla="*/ 63 w 98"/>
                <a:gd name="T49" fmla="*/ 64 h 72"/>
                <a:gd name="T50" fmla="*/ 35 w 98"/>
                <a:gd name="T51" fmla="*/ 64 h 72"/>
                <a:gd name="T52" fmla="*/ 30 w 98"/>
                <a:gd name="T53" fmla="*/ 52 h 72"/>
                <a:gd name="T54" fmla="*/ 23 w 98"/>
                <a:gd name="T55" fmla="*/ 48 h 72"/>
                <a:gd name="T56" fmla="*/ 16 w 98"/>
                <a:gd name="T57" fmla="*/ 48 h 72"/>
                <a:gd name="T58" fmla="*/ 6 w 98"/>
                <a:gd name="T59" fmla="*/ 48 h 72"/>
                <a:gd name="T60" fmla="*/ 18 w 98"/>
                <a:gd name="T61" fmla="*/ 4 h 72"/>
                <a:gd name="T62" fmla="*/ 80 w 98"/>
                <a:gd name="T63" fmla="*/ 4 h 72"/>
                <a:gd name="T64" fmla="*/ 92 w 98"/>
                <a:gd name="T65" fmla="*/ 48 h 72"/>
                <a:gd name="T66" fmla="*/ 82 w 98"/>
                <a:gd name="T6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72">
                  <a:moveTo>
                    <a:pt x="80" y="0"/>
                  </a:moveTo>
                  <a:cubicBezTo>
                    <a:pt x="18" y="0"/>
                    <a:pt x="18" y="0"/>
                    <a:pt x="18" y="0"/>
                  </a:cubicBezTo>
                  <a:cubicBezTo>
                    <a:pt x="16" y="0"/>
                    <a:pt x="15" y="1"/>
                    <a:pt x="14" y="3"/>
                  </a:cubicBezTo>
                  <a:cubicBezTo>
                    <a:pt x="0" y="51"/>
                    <a:pt x="0" y="51"/>
                    <a:pt x="0" y="51"/>
                  </a:cubicBezTo>
                  <a:cubicBezTo>
                    <a:pt x="0" y="52"/>
                    <a:pt x="0" y="53"/>
                    <a:pt x="1" y="54"/>
                  </a:cubicBezTo>
                  <a:cubicBezTo>
                    <a:pt x="2" y="55"/>
                    <a:pt x="3" y="56"/>
                    <a:pt x="4" y="56"/>
                  </a:cubicBezTo>
                  <a:cubicBezTo>
                    <a:pt x="16" y="56"/>
                    <a:pt x="16" y="56"/>
                    <a:pt x="16" y="56"/>
                  </a:cubicBezTo>
                  <a:cubicBezTo>
                    <a:pt x="20" y="56"/>
                    <a:pt x="20" y="56"/>
                    <a:pt x="20" y="56"/>
                  </a:cubicBezTo>
                  <a:cubicBezTo>
                    <a:pt x="23" y="56"/>
                    <a:pt x="23" y="56"/>
                    <a:pt x="23" y="56"/>
                  </a:cubicBezTo>
                  <a:cubicBezTo>
                    <a:pt x="28" y="68"/>
                    <a:pt x="28" y="68"/>
                    <a:pt x="28" y="68"/>
                  </a:cubicBezTo>
                  <a:cubicBezTo>
                    <a:pt x="30" y="70"/>
                    <a:pt x="32" y="72"/>
                    <a:pt x="35" y="72"/>
                  </a:cubicBezTo>
                  <a:cubicBezTo>
                    <a:pt x="63" y="72"/>
                    <a:pt x="63" y="72"/>
                    <a:pt x="63" y="72"/>
                  </a:cubicBezTo>
                  <a:cubicBezTo>
                    <a:pt x="66" y="72"/>
                    <a:pt x="68" y="70"/>
                    <a:pt x="70" y="68"/>
                  </a:cubicBezTo>
                  <a:cubicBezTo>
                    <a:pt x="75" y="56"/>
                    <a:pt x="75" y="56"/>
                    <a:pt x="75" y="56"/>
                  </a:cubicBezTo>
                  <a:cubicBezTo>
                    <a:pt x="78" y="56"/>
                    <a:pt x="78" y="56"/>
                    <a:pt x="78" y="56"/>
                  </a:cubicBezTo>
                  <a:cubicBezTo>
                    <a:pt x="82" y="56"/>
                    <a:pt x="82" y="56"/>
                    <a:pt x="82" y="56"/>
                  </a:cubicBezTo>
                  <a:cubicBezTo>
                    <a:pt x="94" y="56"/>
                    <a:pt x="94" y="56"/>
                    <a:pt x="94" y="56"/>
                  </a:cubicBezTo>
                  <a:cubicBezTo>
                    <a:pt x="95" y="56"/>
                    <a:pt x="96" y="55"/>
                    <a:pt x="97" y="54"/>
                  </a:cubicBezTo>
                  <a:cubicBezTo>
                    <a:pt x="98" y="53"/>
                    <a:pt x="98" y="52"/>
                    <a:pt x="98" y="51"/>
                  </a:cubicBezTo>
                  <a:cubicBezTo>
                    <a:pt x="84" y="3"/>
                    <a:pt x="84" y="3"/>
                    <a:pt x="84" y="3"/>
                  </a:cubicBezTo>
                  <a:cubicBezTo>
                    <a:pt x="83" y="1"/>
                    <a:pt x="82" y="0"/>
                    <a:pt x="80" y="0"/>
                  </a:cubicBezTo>
                  <a:close/>
                  <a:moveTo>
                    <a:pt x="82" y="48"/>
                  </a:moveTo>
                  <a:cubicBezTo>
                    <a:pt x="75" y="48"/>
                    <a:pt x="75" y="48"/>
                    <a:pt x="75" y="48"/>
                  </a:cubicBezTo>
                  <a:cubicBezTo>
                    <a:pt x="72" y="48"/>
                    <a:pt x="70" y="50"/>
                    <a:pt x="68" y="52"/>
                  </a:cubicBezTo>
                  <a:cubicBezTo>
                    <a:pt x="63" y="64"/>
                    <a:pt x="63" y="64"/>
                    <a:pt x="63" y="64"/>
                  </a:cubicBezTo>
                  <a:cubicBezTo>
                    <a:pt x="35" y="64"/>
                    <a:pt x="35" y="64"/>
                    <a:pt x="35" y="64"/>
                  </a:cubicBezTo>
                  <a:cubicBezTo>
                    <a:pt x="30" y="52"/>
                    <a:pt x="30" y="52"/>
                    <a:pt x="30" y="52"/>
                  </a:cubicBezTo>
                  <a:cubicBezTo>
                    <a:pt x="28" y="50"/>
                    <a:pt x="26" y="48"/>
                    <a:pt x="23" y="48"/>
                  </a:cubicBezTo>
                  <a:cubicBezTo>
                    <a:pt x="16" y="48"/>
                    <a:pt x="16" y="48"/>
                    <a:pt x="16" y="48"/>
                  </a:cubicBezTo>
                  <a:cubicBezTo>
                    <a:pt x="6" y="48"/>
                    <a:pt x="6" y="48"/>
                    <a:pt x="6" y="48"/>
                  </a:cubicBezTo>
                  <a:cubicBezTo>
                    <a:pt x="18" y="4"/>
                    <a:pt x="18" y="4"/>
                    <a:pt x="18" y="4"/>
                  </a:cubicBezTo>
                  <a:cubicBezTo>
                    <a:pt x="80" y="4"/>
                    <a:pt x="80" y="4"/>
                    <a:pt x="80" y="4"/>
                  </a:cubicBezTo>
                  <a:cubicBezTo>
                    <a:pt x="92" y="48"/>
                    <a:pt x="92" y="48"/>
                    <a:pt x="92" y="48"/>
                  </a:cubicBezTo>
                  <a:lnTo>
                    <a:pt x="82" y="4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spcBef>
                  <a:spcPts val="0"/>
                </a:spcBef>
                <a:spcAft>
                  <a:spcPts val="0"/>
                </a:spcAft>
                <a:defRPr/>
              </a:pPr>
              <a:endParaRPr lang="id-ID">
                <a:latin typeface="+mn-lt"/>
                <a:ea typeface="+mn-ea"/>
              </a:endParaRPr>
            </a:p>
          </p:txBody>
        </p:sp>
      </p:grpSp>
      <p:sp>
        <p:nvSpPr>
          <p:cNvPr id="21" name="Freeform 50"/>
          <p:cNvSpPr>
            <a:spLocks noEditPoints="1"/>
          </p:cNvSpPr>
          <p:nvPr/>
        </p:nvSpPr>
        <p:spPr bwMode="auto">
          <a:xfrm>
            <a:off x="928662" y="2285998"/>
            <a:ext cx="261823" cy="329775"/>
          </a:xfrm>
          <a:custGeom>
            <a:avLst/>
            <a:gdLst/>
            <a:ahLst/>
            <a:cxnLst>
              <a:cxn ang="0">
                <a:pos x="187" y="135"/>
              </a:cxn>
              <a:cxn ang="0">
                <a:pos x="44" y="135"/>
              </a:cxn>
              <a:cxn ang="0">
                <a:pos x="44" y="156"/>
              </a:cxn>
              <a:cxn ang="0">
                <a:pos x="187" y="156"/>
              </a:cxn>
              <a:cxn ang="0">
                <a:pos x="187" y="135"/>
              </a:cxn>
              <a:cxn ang="0">
                <a:pos x="187" y="95"/>
              </a:cxn>
              <a:cxn ang="0">
                <a:pos x="44" y="95"/>
              </a:cxn>
              <a:cxn ang="0">
                <a:pos x="44" y="115"/>
              </a:cxn>
              <a:cxn ang="0">
                <a:pos x="187" y="115"/>
              </a:cxn>
              <a:cxn ang="0">
                <a:pos x="187" y="95"/>
              </a:cxn>
              <a:cxn ang="0">
                <a:pos x="187" y="54"/>
              </a:cxn>
              <a:cxn ang="0">
                <a:pos x="44" y="54"/>
              </a:cxn>
              <a:cxn ang="0">
                <a:pos x="44" y="75"/>
              </a:cxn>
              <a:cxn ang="0">
                <a:pos x="187" y="75"/>
              </a:cxn>
              <a:cxn ang="0">
                <a:pos x="187" y="54"/>
              </a:cxn>
              <a:cxn ang="0">
                <a:pos x="44" y="196"/>
              </a:cxn>
              <a:cxn ang="0">
                <a:pos x="116" y="196"/>
              </a:cxn>
              <a:cxn ang="0">
                <a:pos x="116" y="176"/>
              </a:cxn>
              <a:cxn ang="0">
                <a:pos x="44" y="176"/>
              </a:cxn>
              <a:cxn ang="0">
                <a:pos x="44" y="196"/>
              </a:cxn>
              <a:cxn ang="0">
                <a:pos x="233" y="29"/>
              </a:cxn>
              <a:cxn ang="0">
                <a:pos x="233" y="0"/>
              </a:cxn>
              <a:cxn ang="0">
                <a:pos x="0" y="0"/>
              </a:cxn>
              <a:cxn ang="0">
                <a:pos x="0" y="301"/>
              </a:cxn>
              <a:cxn ang="0">
                <a:pos x="29" y="301"/>
              </a:cxn>
              <a:cxn ang="0">
                <a:pos x="29" y="330"/>
              </a:cxn>
              <a:cxn ang="0">
                <a:pos x="262" y="330"/>
              </a:cxn>
              <a:cxn ang="0">
                <a:pos x="262" y="29"/>
              </a:cxn>
              <a:cxn ang="0">
                <a:pos x="233" y="29"/>
              </a:cxn>
              <a:cxn ang="0">
                <a:pos x="15" y="286"/>
              </a:cxn>
              <a:cxn ang="0">
                <a:pos x="15" y="16"/>
              </a:cxn>
              <a:cxn ang="0">
                <a:pos x="216" y="16"/>
              </a:cxn>
              <a:cxn ang="0">
                <a:pos x="216" y="216"/>
              </a:cxn>
              <a:cxn ang="0">
                <a:pos x="148" y="216"/>
              </a:cxn>
              <a:cxn ang="0">
                <a:pos x="148" y="286"/>
              </a:cxn>
              <a:cxn ang="0">
                <a:pos x="15" y="286"/>
              </a:cxn>
              <a:cxn ang="0">
                <a:pos x="245" y="315"/>
              </a:cxn>
              <a:cxn ang="0">
                <a:pos x="44" y="315"/>
              </a:cxn>
              <a:cxn ang="0">
                <a:pos x="44" y="301"/>
              </a:cxn>
              <a:cxn ang="0">
                <a:pos x="155" y="301"/>
              </a:cxn>
              <a:cxn ang="0">
                <a:pos x="233" y="225"/>
              </a:cxn>
              <a:cxn ang="0">
                <a:pos x="233" y="45"/>
              </a:cxn>
              <a:cxn ang="0">
                <a:pos x="245" y="45"/>
              </a:cxn>
              <a:cxn ang="0">
                <a:pos x="245" y="315"/>
              </a:cxn>
            </a:cxnLst>
            <a:rect l="0" t="0" r="r" b="b"/>
            <a:pathLst>
              <a:path w="262" h="330">
                <a:moveTo>
                  <a:pt x="187" y="135"/>
                </a:moveTo>
                <a:lnTo>
                  <a:pt x="44" y="135"/>
                </a:lnTo>
                <a:lnTo>
                  <a:pt x="44" y="156"/>
                </a:lnTo>
                <a:lnTo>
                  <a:pt x="187" y="156"/>
                </a:lnTo>
                <a:lnTo>
                  <a:pt x="187" y="135"/>
                </a:lnTo>
                <a:close/>
                <a:moveTo>
                  <a:pt x="187" y="95"/>
                </a:moveTo>
                <a:lnTo>
                  <a:pt x="44" y="95"/>
                </a:lnTo>
                <a:lnTo>
                  <a:pt x="44" y="115"/>
                </a:lnTo>
                <a:lnTo>
                  <a:pt x="187" y="115"/>
                </a:lnTo>
                <a:lnTo>
                  <a:pt x="187" y="95"/>
                </a:lnTo>
                <a:close/>
                <a:moveTo>
                  <a:pt x="187" y="54"/>
                </a:moveTo>
                <a:lnTo>
                  <a:pt x="44" y="54"/>
                </a:lnTo>
                <a:lnTo>
                  <a:pt x="44" y="75"/>
                </a:lnTo>
                <a:lnTo>
                  <a:pt x="187" y="75"/>
                </a:lnTo>
                <a:lnTo>
                  <a:pt x="187" y="54"/>
                </a:lnTo>
                <a:close/>
                <a:moveTo>
                  <a:pt x="44" y="196"/>
                </a:moveTo>
                <a:lnTo>
                  <a:pt x="116" y="196"/>
                </a:lnTo>
                <a:lnTo>
                  <a:pt x="116" y="176"/>
                </a:lnTo>
                <a:lnTo>
                  <a:pt x="44" y="176"/>
                </a:lnTo>
                <a:lnTo>
                  <a:pt x="44" y="196"/>
                </a:lnTo>
                <a:close/>
                <a:moveTo>
                  <a:pt x="233" y="29"/>
                </a:moveTo>
                <a:lnTo>
                  <a:pt x="233" y="0"/>
                </a:lnTo>
                <a:lnTo>
                  <a:pt x="0" y="0"/>
                </a:lnTo>
                <a:lnTo>
                  <a:pt x="0" y="301"/>
                </a:lnTo>
                <a:lnTo>
                  <a:pt x="29" y="301"/>
                </a:lnTo>
                <a:lnTo>
                  <a:pt x="29" y="330"/>
                </a:lnTo>
                <a:lnTo>
                  <a:pt x="262" y="330"/>
                </a:lnTo>
                <a:lnTo>
                  <a:pt x="262" y="29"/>
                </a:lnTo>
                <a:lnTo>
                  <a:pt x="233" y="29"/>
                </a:lnTo>
                <a:close/>
                <a:moveTo>
                  <a:pt x="15" y="286"/>
                </a:moveTo>
                <a:lnTo>
                  <a:pt x="15" y="16"/>
                </a:lnTo>
                <a:lnTo>
                  <a:pt x="216" y="16"/>
                </a:lnTo>
                <a:lnTo>
                  <a:pt x="216" y="216"/>
                </a:lnTo>
                <a:lnTo>
                  <a:pt x="148" y="216"/>
                </a:lnTo>
                <a:lnTo>
                  <a:pt x="148" y="286"/>
                </a:lnTo>
                <a:lnTo>
                  <a:pt x="15" y="286"/>
                </a:lnTo>
                <a:close/>
                <a:moveTo>
                  <a:pt x="245" y="315"/>
                </a:moveTo>
                <a:lnTo>
                  <a:pt x="44" y="315"/>
                </a:lnTo>
                <a:lnTo>
                  <a:pt x="44" y="301"/>
                </a:lnTo>
                <a:lnTo>
                  <a:pt x="155" y="301"/>
                </a:lnTo>
                <a:lnTo>
                  <a:pt x="233" y="225"/>
                </a:lnTo>
                <a:lnTo>
                  <a:pt x="233" y="45"/>
                </a:lnTo>
                <a:lnTo>
                  <a:pt x="245" y="45"/>
                </a:lnTo>
                <a:lnTo>
                  <a:pt x="245" y="315"/>
                </a:lnTo>
                <a:close/>
              </a:path>
            </a:pathLst>
          </a:custGeom>
          <a:solidFill>
            <a:srgbClr val="7030A0"/>
          </a:solidFill>
          <a:ln w="9525">
            <a:noFill/>
            <a:round/>
          </a:ln>
        </p:spPr>
        <p:txBody>
          <a:bodyPr vert="horz" wrap="square" lIns="91440" tIns="45720" rIns="91440" bIns="45720" numCol="1" anchor="t" anchorCtr="0" compatLnSpc="1"/>
          <a:lstStyle/>
          <a:p>
            <a:endParaRPr lang="ko-KR" altLang="en-US"/>
          </a:p>
        </p:txBody>
      </p:sp>
      <p:sp>
        <p:nvSpPr>
          <p:cNvPr id="22" name="Freeform 48"/>
          <p:cNvSpPr>
            <a:spLocks noEditPoints="1"/>
          </p:cNvSpPr>
          <p:nvPr/>
        </p:nvSpPr>
        <p:spPr bwMode="auto">
          <a:xfrm>
            <a:off x="2857488" y="2428874"/>
            <a:ext cx="242125" cy="354280"/>
          </a:xfrm>
          <a:custGeom>
            <a:avLst/>
            <a:gdLst/>
            <a:ahLst/>
            <a:cxnLst>
              <a:cxn ang="0">
                <a:pos x="76" y="31"/>
              </a:cxn>
              <a:cxn ang="0">
                <a:pos x="80" y="27"/>
              </a:cxn>
              <a:cxn ang="0">
                <a:pos x="76" y="23"/>
              </a:cxn>
              <a:cxn ang="0">
                <a:pos x="23" y="76"/>
              </a:cxn>
              <a:cxn ang="0">
                <a:pos x="27" y="80"/>
              </a:cxn>
              <a:cxn ang="0">
                <a:pos x="31" y="76"/>
              </a:cxn>
              <a:cxn ang="0">
                <a:pos x="76" y="31"/>
              </a:cxn>
              <a:cxn ang="0">
                <a:pos x="44" y="192"/>
              </a:cxn>
              <a:cxn ang="0">
                <a:pos x="45" y="203"/>
              </a:cxn>
              <a:cxn ang="0">
                <a:pos x="56" y="209"/>
              </a:cxn>
              <a:cxn ang="0">
                <a:pos x="57" y="216"/>
              </a:cxn>
              <a:cxn ang="0">
                <a:pos x="76" y="221"/>
              </a:cxn>
              <a:cxn ang="0">
                <a:pos x="95" y="216"/>
              </a:cxn>
              <a:cxn ang="0">
                <a:pos x="96" y="209"/>
              </a:cxn>
              <a:cxn ang="0">
                <a:pos x="106" y="203"/>
              </a:cxn>
              <a:cxn ang="0">
                <a:pos x="108" y="192"/>
              </a:cxn>
              <a:cxn ang="0">
                <a:pos x="76" y="197"/>
              </a:cxn>
              <a:cxn ang="0">
                <a:pos x="44" y="192"/>
              </a:cxn>
              <a:cxn ang="0">
                <a:pos x="41" y="170"/>
              </a:cxn>
              <a:cxn ang="0">
                <a:pos x="42" y="182"/>
              </a:cxn>
              <a:cxn ang="0">
                <a:pos x="76" y="188"/>
              </a:cxn>
              <a:cxn ang="0">
                <a:pos x="109" y="182"/>
              </a:cxn>
              <a:cxn ang="0">
                <a:pos x="111" y="170"/>
              </a:cxn>
              <a:cxn ang="0">
                <a:pos x="76" y="177"/>
              </a:cxn>
              <a:cxn ang="0">
                <a:pos x="41" y="170"/>
              </a:cxn>
              <a:cxn ang="0">
                <a:pos x="76" y="0"/>
              </a:cxn>
              <a:cxn ang="0">
                <a:pos x="0" y="76"/>
              </a:cxn>
              <a:cxn ang="0">
                <a:pos x="36" y="141"/>
              </a:cxn>
              <a:cxn ang="0">
                <a:pos x="39" y="160"/>
              </a:cxn>
              <a:cxn ang="0">
                <a:pos x="76" y="168"/>
              </a:cxn>
              <a:cxn ang="0">
                <a:pos x="113" y="160"/>
              </a:cxn>
              <a:cxn ang="0">
                <a:pos x="115" y="141"/>
              </a:cxn>
              <a:cxn ang="0">
                <a:pos x="152" y="76"/>
              </a:cxn>
              <a:cxn ang="0">
                <a:pos x="76" y="0"/>
              </a:cxn>
              <a:cxn ang="0">
                <a:pos x="104" y="132"/>
              </a:cxn>
              <a:cxn ang="0">
                <a:pos x="102" y="150"/>
              </a:cxn>
              <a:cxn ang="0">
                <a:pos x="76" y="154"/>
              </a:cxn>
              <a:cxn ang="0">
                <a:pos x="50" y="150"/>
              </a:cxn>
              <a:cxn ang="0">
                <a:pos x="48" y="132"/>
              </a:cxn>
              <a:cxn ang="0">
                <a:pos x="13" y="76"/>
              </a:cxn>
              <a:cxn ang="0">
                <a:pos x="76" y="14"/>
              </a:cxn>
              <a:cxn ang="0">
                <a:pos x="139" y="76"/>
              </a:cxn>
              <a:cxn ang="0">
                <a:pos x="104" y="132"/>
              </a:cxn>
              <a:cxn ang="0">
                <a:pos x="93" y="104"/>
              </a:cxn>
              <a:cxn ang="0">
                <a:pos x="76" y="74"/>
              </a:cxn>
              <a:cxn ang="0">
                <a:pos x="59" y="104"/>
              </a:cxn>
              <a:cxn ang="0">
                <a:pos x="52" y="89"/>
              </a:cxn>
              <a:cxn ang="0">
                <a:pos x="41" y="94"/>
              </a:cxn>
              <a:cxn ang="0">
                <a:pos x="58" y="131"/>
              </a:cxn>
              <a:cxn ang="0">
                <a:pos x="76" y="98"/>
              </a:cxn>
              <a:cxn ang="0">
                <a:pos x="94" y="131"/>
              </a:cxn>
              <a:cxn ang="0">
                <a:pos x="111" y="94"/>
              </a:cxn>
              <a:cxn ang="0">
                <a:pos x="100" y="89"/>
              </a:cxn>
              <a:cxn ang="0">
                <a:pos x="93" y="104"/>
              </a:cxn>
            </a:cxnLst>
            <a:rect l="0" t="0" r="r" b="b"/>
            <a:pathLst>
              <a:path w="152" h="221">
                <a:moveTo>
                  <a:pt x="76" y="31"/>
                </a:moveTo>
                <a:cubicBezTo>
                  <a:pt x="78" y="31"/>
                  <a:pt x="80" y="30"/>
                  <a:pt x="80" y="27"/>
                </a:cubicBezTo>
                <a:cubicBezTo>
                  <a:pt x="80" y="25"/>
                  <a:pt x="78" y="23"/>
                  <a:pt x="76" y="23"/>
                </a:cubicBezTo>
                <a:cubicBezTo>
                  <a:pt x="47" y="23"/>
                  <a:pt x="23" y="47"/>
                  <a:pt x="23" y="76"/>
                </a:cubicBezTo>
                <a:cubicBezTo>
                  <a:pt x="23" y="78"/>
                  <a:pt x="25" y="80"/>
                  <a:pt x="27" y="80"/>
                </a:cubicBezTo>
                <a:cubicBezTo>
                  <a:pt x="29" y="80"/>
                  <a:pt x="31" y="78"/>
                  <a:pt x="31" y="76"/>
                </a:cubicBezTo>
                <a:cubicBezTo>
                  <a:pt x="31" y="52"/>
                  <a:pt x="51" y="31"/>
                  <a:pt x="76" y="31"/>
                </a:cubicBezTo>
                <a:close/>
                <a:moveTo>
                  <a:pt x="44" y="192"/>
                </a:moveTo>
                <a:cubicBezTo>
                  <a:pt x="45" y="203"/>
                  <a:pt x="45" y="203"/>
                  <a:pt x="45" y="203"/>
                </a:cubicBezTo>
                <a:cubicBezTo>
                  <a:pt x="45" y="203"/>
                  <a:pt x="48" y="207"/>
                  <a:pt x="56" y="209"/>
                </a:cubicBezTo>
                <a:cubicBezTo>
                  <a:pt x="57" y="216"/>
                  <a:pt x="57" y="216"/>
                  <a:pt x="57" y="216"/>
                </a:cubicBezTo>
                <a:cubicBezTo>
                  <a:pt x="57" y="216"/>
                  <a:pt x="61" y="221"/>
                  <a:pt x="76" y="221"/>
                </a:cubicBezTo>
                <a:cubicBezTo>
                  <a:pt x="91" y="221"/>
                  <a:pt x="95" y="216"/>
                  <a:pt x="95" y="216"/>
                </a:cubicBezTo>
                <a:cubicBezTo>
                  <a:pt x="96" y="209"/>
                  <a:pt x="96" y="209"/>
                  <a:pt x="96" y="209"/>
                </a:cubicBezTo>
                <a:cubicBezTo>
                  <a:pt x="104" y="207"/>
                  <a:pt x="106" y="203"/>
                  <a:pt x="106" y="203"/>
                </a:cubicBezTo>
                <a:cubicBezTo>
                  <a:pt x="108" y="192"/>
                  <a:pt x="108" y="192"/>
                  <a:pt x="108" y="192"/>
                </a:cubicBezTo>
                <a:cubicBezTo>
                  <a:pt x="98" y="195"/>
                  <a:pt x="87" y="197"/>
                  <a:pt x="76" y="197"/>
                </a:cubicBezTo>
                <a:cubicBezTo>
                  <a:pt x="64" y="197"/>
                  <a:pt x="54" y="195"/>
                  <a:pt x="44" y="192"/>
                </a:cubicBezTo>
                <a:close/>
                <a:moveTo>
                  <a:pt x="41" y="170"/>
                </a:moveTo>
                <a:cubicBezTo>
                  <a:pt x="42" y="182"/>
                  <a:pt x="42" y="182"/>
                  <a:pt x="42" y="182"/>
                </a:cubicBezTo>
                <a:cubicBezTo>
                  <a:pt x="52" y="186"/>
                  <a:pt x="64" y="188"/>
                  <a:pt x="76" y="188"/>
                </a:cubicBezTo>
                <a:cubicBezTo>
                  <a:pt x="88" y="188"/>
                  <a:pt x="99" y="186"/>
                  <a:pt x="109" y="182"/>
                </a:cubicBezTo>
                <a:cubicBezTo>
                  <a:pt x="111" y="170"/>
                  <a:pt x="111" y="170"/>
                  <a:pt x="111" y="170"/>
                </a:cubicBezTo>
                <a:cubicBezTo>
                  <a:pt x="100" y="174"/>
                  <a:pt x="89" y="177"/>
                  <a:pt x="76" y="177"/>
                </a:cubicBezTo>
                <a:cubicBezTo>
                  <a:pt x="63" y="177"/>
                  <a:pt x="51" y="174"/>
                  <a:pt x="41" y="170"/>
                </a:cubicBezTo>
                <a:close/>
                <a:moveTo>
                  <a:pt x="76" y="0"/>
                </a:moveTo>
                <a:cubicBezTo>
                  <a:pt x="34" y="0"/>
                  <a:pt x="0" y="34"/>
                  <a:pt x="0" y="76"/>
                </a:cubicBezTo>
                <a:cubicBezTo>
                  <a:pt x="0" y="104"/>
                  <a:pt x="15" y="128"/>
                  <a:pt x="36" y="141"/>
                </a:cubicBezTo>
                <a:cubicBezTo>
                  <a:pt x="39" y="160"/>
                  <a:pt x="39" y="160"/>
                  <a:pt x="39" y="160"/>
                </a:cubicBezTo>
                <a:cubicBezTo>
                  <a:pt x="50" y="165"/>
                  <a:pt x="63" y="168"/>
                  <a:pt x="76" y="168"/>
                </a:cubicBezTo>
                <a:cubicBezTo>
                  <a:pt x="89" y="168"/>
                  <a:pt x="102" y="165"/>
                  <a:pt x="113" y="160"/>
                </a:cubicBezTo>
                <a:cubicBezTo>
                  <a:pt x="115" y="141"/>
                  <a:pt x="115" y="141"/>
                  <a:pt x="115" y="141"/>
                </a:cubicBezTo>
                <a:cubicBezTo>
                  <a:pt x="137" y="128"/>
                  <a:pt x="152" y="104"/>
                  <a:pt x="152" y="76"/>
                </a:cubicBezTo>
                <a:cubicBezTo>
                  <a:pt x="152" y="34"/>
                  <a:pt x="118" y="0"/>
                  <a:pt x="76" y="0"/>
                </a:cubicBezTo>
                <a:close/>
                <a:moveTo>
                  <a:pt x="104" y="132"/>
                </a:moveTo>
                <a:cubicBezTo>
                  <a:pt x="102" y="150"/>
                  <a:pt x="102" y="150"/>
                  <a:pt x="102" y="150"/>
                </a:cubicBezTo>
                <a:cubicBezTo>
                  <a:pt x="102" y="150"/>
                  <a:pt x="95" y="154"/>
                  <a:pt x="76" y="154"/>
                </a:cubicBezTo>
                <a:cubicBezTo>
                  <a:pt x="57" y="154"/>
                  <a:pt x="50" y="150"/>
                  <a:pt x="50" y="150"/>
                </a:cubicBezTo>
                <a:cubicBezTo>
                  <a:pt x="48" y="132"/>
                  <a:pt x="48" y="132"/>
                  <a:pt x="48" y="132"/>
                </a:cubicBezTo>
                <a:cubicBezTo>
                  <a:pt x="27" y="122"/>
                  <a:pt x="13" y="101"/>
                  <a:pt x="13" y="76"/>
                </a:cubicBezTo>
                <a:cubicBezTo>
                  <a:pt x="13" y="42"/>
                  <a:pt x="41" y="14"/>
                  <a:pt x="76" y="14"/>
                </a:cubicBezTo>
                <a:cubicBezTo>
                  <a:pt x="110" y="14"/>
                  <a:pt x="139" y="42"/>
                  <a:pt x="139" y="76"/>
                </a:cubicBezTo>
                <a:cubicBezTo>
                  <a:pt x="139" y="101"/>
                  <a:pt x="124" y="122"/>
                  <a:pt x="104" y="132"/>
                </a:cubicBezTo>
                <a:close/>
                <a:moveTo>
                  <a:pt x="93" y="104"/>
                </a:moveTo>
                <a:cubicBezTo>
                  <a:pt x="76" y="74"/>
                  <a:pt x="76" y="74"/>
                  <a:pt x="76" y="74"/>
                </a:cubicBezTo>
                <a:cubicBezTo>
                  <a:pt x="59" y="104"/>
                  <a:pt x="59" y="104"/>
                  <a:pt x="59" y="104"/>
                </a:cubicBezTo>
                <a:cubicBezTo>
                  <a:pt x="52" y="89"/>
                  <a:pt x="52" y="89"/>
                  <a:pt x="52" y="89"/>
                </a:cubicBezTo>
                <a:cubicBezTo>
                  <a:pt x="41" y="94"/>
                  <a:pt x="41" y="94"/>
                  <a:pt x="41" y="94"/>
                </a:cubicBezTo>
                <a:cubicBezTo>
                  <a:pt x="58" y="131"/>
                  <a:pt x="58" y="131"/>
                  <a:pt x="58" y="131"/>
                </a:cubicBezTo>
                <a:cubicBezTo>
                  <a:pt x="76" y="98"/>
                  <a:pt x="76" y="98"/>
                  <a:pt x="76" y="98"/>
                </a:cubicBezTo>
                <a:cubicBezTo>
                  <a:pt x="94" y="131"/>
                  <a:pt x="94" y="131"/>
                  <a:pt x="94" y="131"/>
                </a:cubicBezTo>
                <a:cubicBezTo>
                  <a:pt x="111" y="94"/>
                  <a:pt x="111" y="94"/>
                  <a:pt x="111" y="94"/>
                </a:cubicBezTo>
                <a:cubicBezTo>
                  <a:pt x="100" y="89"/>
                  <a:pt x="100" y="89"/>
                  <a:pt x="100" y="89"/>
                </a:cubicBezTo>
                <a:lnTo>
                  <a:pt x="93" y="104"/>
                </a:lnTo>
                <a:close/>
              </a:path>
            </a:pathLst>
          </a:custGeom>
          <a:solidFill>
            <a:srgbClr val="7030A0"/>
          </a:solidFill>
          <a:ln w="9525">
            <a:noFill/>
            <a:round/>
          </a:ln>
        </p:spPr>
        <p:txBody>
          <a:bodyPr vert="horz" wrap="square" lIns="91440" tIns="45720" rIns="91440" bIns="45720" numCol="1" anchor="t" anchorCtr="0" compatLnSpc="1"/>
          <a:lstStyle/>
          <a:p>
            <a:endParaRPr lang="ko-KR" altLang="en-US"/>
          </a:p>
        </p:txBody>
      </p:sp>
      <p:sp>
        <p:nvSpPr>
          <p:cNvPr id="27" name="TextBox 26"/>
          <p:cNvSpPr txBox="1"/>
          <p:nvPr/>
        </p:nvSpPr>
        <p:spPr>
          <a:xfrm>
            <a:off x="214282" y="2786064"/>
            <a:ext cx="1714512" cy="807932"/>
          </a:xfrm>
          <a:prstGeom prst="rect">
            <a:avLst/>
          </a:prstGeom>
          <a:noFill/>
        </p:spPr>
        <p:txBody>
          <a:bodyPr wrap="square" lIns="68598" tIns="34299" rIns="68598" bIns="34299" rtlCol="0">
            <a:spAutoFit/>
          </a:bodyPr>
          <a:lstStyle/>
          <a:p>
            <a:r>
              <a:rPr lang="zh-CN" altLang="en-US" sz="1600" b="1" dirty="0" smtClean="0">
                <a:latin typeface="楷体" pitchFamily="49" charset="-122"/>
                <a:ea typeface="楷体" pitchFamily="49" charset="-122"/>
              </a:rPr>
              <a:t>应用题与数量关系是同时出现的吗？</a:t>
            </a:r>
            <a:endParaRPr lang="zh-CN" altLang="en-US" sz="1600" dirty="0">
              <a:latin typeface="楷体" pitchFamily="49" charset="-122"/>
              <a:ea typeface="楷体" pitchFamily="49" charset="-122"/>
            </a:endParaRPr>
          </a:p>
        </p:txBody>
      </p:sp>
      <p:sp>
        <p:nvSpPr>
          <p:cNvPr id="28" name="TextBox 27"/>
          <p:cNvSpPr txBox="1"/>
          <p:nvPr/>
        </p:nvSpPr>
        <p:spPr>
          <a:xfrm>
            <a:off x="2071670" y="2928940"/>
            <a:ext cx="1732398" cy="807932"/>
          </a:xfrm>
          <a:prstGeom prst="rect">
            <a:avLst/>
          </a:prstGeom>
          <a:noFill/>
        </p:spPr>
        <p:txBody>
          <a:bodyPr wrap="square" lIns="68598" tIns="34299" rIns="68598" bIns="34299" rtlCol="0">
            <a:spAutoFit/>
          </a:bodyPr>
          <a:lstStyle/>
          <a:p>
            <a:r>
              <a:rPr lang="zh-CN" altLang="en-US" sz="1600" b="1" dirty="0" smtClean="0">
                <a:latin typeface="楷体" pitchFamily="49" charset="-122"/>
                <a:ea typeface="楷体" pitchFamily="49" charset="-122"/>
              </a:rPr>
              <a:t>何时开始，小学生要认识、分析数量关系？</a:t>
            </a:r>
            <a:endParaRPr lang="zh-CN" altLang="en-US" sz="1600" dirty="0">
              <a:latin typeface="楷体" pitchFamily="49" charset="-122"/>
              <a:ea typeface="楷体" pitchFamily="49" charset="-122"/>
            </a:endParaRPr>
          </a:p>
        </p:txBody>
      </p:sp>
      <p:sp>
        <p:nvSpPr>
          <p:cNvPr id="29" name="TextBox 28"/>
          <p:cNvSpPr txBox="1"/>
          <p:nvPr/>
        </p:nvSpPr>
        <p:spPr>
          <a:xfrm>
            <a:off x="3857620" y="3071816"/>
            <a:ext cx="1500198" cy="1349618"/>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lang="zh-CN" altLang="en-US" sz="1600" b="1" dirty="0" smtClean="0">
                <a:latin typeface="楷体" pitchFamily="49" charset="-122"/>
                <a:ea typeface="楷体" pitchFamily="49" charset="-122"/>
              </a:rPr>
              <a:t>课程标准（教学大纲）对数量关系的教学要求是什么</a:t>
            </a:r>
            <a:r>
              <a:rPr lang="zh-CN" altLang="en-US" sz="1600" dirty="0" smtClean="0"/>
              <a:t>？</a:t>
            </a:r>
            <a:endParaRPr kumimoji="0" lang="zh-CN" altLang="en-US" sz="1600" b="1" i="0" u="none" strike="noStrike" kern="0" cap="none" spc="0" normalizeH="0" baseline="0" noProof="0" dirty="0">
              <a:ln>
                <a:noFill/>
              </a:ln>
              <a:solidFill>
                <a:schemeClr val="tx1">
                  <a:lumMod val="85000"/>
                  <a:lumOff val="15000"/>
                </a:schemeClr>
              </a:solidFill>
              <a:effectLst/>
              <a:uLnTx/>
              <a:uFillTx/>
              <a:latin typeface="楷体" pitchFamily="49" charset="-122"/>
              <a:ea typeface="楷体" pitchFamily="49" charset="-122"/>
            </a:endParaRPr>
          </a:p>
        </p:txBody>
      </p:sp>
      <p:sp>
        <p:nvSpPr>
          <p:cNvPr id="40" name="TextBox 39"/>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
        <p:nvSpPr>
          <p:cNvPr id="50" name="Freeform 44"/>
          <p:cNvSpPr>
            <a:spLocks noEditPoints="1"/>
          </p:cNvSpPr>
          <p:nvPr/>
        </p:nvSpPr>
        <p:spPr bwMode="auto">
          <a:xfrm>
            <a:off x="4500562" y="2571750"/>
            <a:ext cx="422026" cy="367626"/>
          </a:xfrm>
          <a:custGeom>
            <a:avLst/>
            <a:gdLst>
              <a:gd name="T0" fmla="*/ 41 w 62"/>
              <a:gd name="T1" fmla="*/ 31 h 54"/>
              <a:gd name="T2" fmla="*/ 34 w 62"/>
              <a:gd name="T3" fmla="*/ 23 h 54"/>
              <a:gd name="T4" fmla="*/ 33 w 62"/>
              <a:gd name="T5" fmla="*/ 17 h 54"/>
              <a:gd name="T6" fmla="*/ 30 w 62"/>
              <a:gd name="T7" fmla="*/ 20 h 54"/>
              <a:gd name="T8" fmla="*/ 23 w 62"/>
              <a:gd name="T9" fmla="*/ 13 h 54"/>
              <a:gd name="T10" fmla="*/ 18 w 62"/>
              <a:gd name="T11" fmla="*/ 17 h 54"/>
              <a:gd name="T12" fmla="*/ 7 w 62"/>
              <a:gd name="T13" fmla="*/ 17 h 54"/>
              <a:gd name="T14" fmla="*/ 7 w 62"/>
              <a:gd name="T15" fmla="*/ 23 h 54"/>
              <a:gd name="T16" fmla="*/ 0 w 62"/>
              <a:gd name="T17" fmla="*/ 31 h 54"/>
              <a:gd name="T18" fmla="*/ 4 w 62"/>
              <a:gd name="T19" fmla="*/ 36 h 54"/>
              <a:gd name="T20" fmla="*/ 4 w 62"/>
              <a:gd name="T21" fmla="*/ 46 h 54"/>
              <a:gd name="T22" fmla="*/ 10 w 62"/>
              <a:gd name="T23" fmla="*/ 47 h 54"/>
              <a:gd name="T24" fmla="*/ 18 w 62"/>
              <a:gd name="T25" fmla="*/ 54 h 54"/>
              <a:gd name="T26" fmla="*/ 23 w 62"/>
              <a:gd name="T27" fmla="*/ 50 h 54"/>
              <a:gd name="T28" fmla="*/ 32 w 62"/>
              <a:gd name="T29" fmla="*/ 48 h 54"/>
              <a:gd name="T30" fmla="*/ 37 w 62"/>
              <a:gd name="T31" fmla="*/ 46 h 54"/>
              <a:gd name="T32" fmla="*/ 37 w 62"/>
              <a:gd name="T33" fmla="*/ 36 h 54"/>
              <a:gd name="T34" fmla="*/ 32 w 62"/>
              <a:gd name="T35" fmla="*/ 38 h 54"/>
              <a:gd name="T36" fmla="*/ 20 w 62"/>
              <a:gd name="T37" fmla="*/ 46 h 54"/>
              <a:gd name="T38" fmla="*/ 20 w 62"/>
              <a:gd name="T39" fmla="*/ 21 h 54"/>
              <a:gd name="T40" fmla="*/ 33 w 62"/>
              <a:gd name="T41" fmla="*/ 33 h 54"/>
              <a:gd name="T42" fmla="*/ 58 w 62"/>
              <a:gd name="T43" fmla="*/ 35 h 54"/>
              <a:gd name="T44" fmla="*/ 62 w 62"/>
              <a:gd name="T45" fmla="*/ 38 h 54"/>
              <a:gd name="T46" fmla="*/ 60 w 62"/>
              <a:gd name="T47" fmla="*/ 41 h 54"/>
              <a:gd name="T48" fmla="*/ 59 w 62"/>
              <a:gd name="T49" fmla="*/ 46 h 54"/>
              <a:gd name="T50" fmla="*/ 56 w 62"/>
              <a:gd name="T51" fmla="*/ 47 h 54"/>
              <a:gd name="T52" fmla="*/ 52 w 62"/>
              <a:gd name="T53" fmla="*/ 50 h 54"/>
              <a:gd name="T54" fmla="*/ 50 w 62"/>
              <a:gd name="T55" fmla="*/ 48 h 54"/>
              <a:gd name="T56" fmla="*/ 45 w 62"/>
              <a:gd name="T57" fmla="*/ 48 h 54"/>
              <a:gd name="T58" fmla="*/ 44 w 62"/>
              <a:gd name="T59" fmla="*/ 45 h 54"/>
              <a:gd name="T60" fmla="*/ 41 w 62"/>
              <a:gd name="T61" fmla="*/ 41 h 54"/>
              <a:gd name="T62" fmla="*/ 43 w 62"/>
              <a:gd name="T63" fmla="*/ 39 h 54"/>
              <a:gd name="T64" fmla="*/ 43 w 62"/>
              <a:gd name="T65" fmla="*/ 33 h 54"/>
              <a:gd name="T66" fmla="*/ 46 w 62"/>
              <a:gd name="T67" fmla="*/ 33 h 54"/>
              <a:gd name="T68" fmla="*/ 50 w 62"/>
              <a:gd name="T69" fmla="*/ 29 h 54"/>
              <a:gd name="T70" fmla="*/ 52 w 62"/>
              <a:gd name="T71" fmla="*/ 31 h 54"/>
              <a:gd name="T72" fmla="*/ 58 w 62"/>
              <a:gd name="T73" fmla="*/ 31 h 54"/>
              <a:gd name="T74" fmla="*/ 58 w 62"/>
              <a:gd name="T75" fmla="*/ 35 h 54"/>
              <a:gd name="T76" fmla="*/ 57 w 62"/>
              <a:gd name="T77" fmla="*/ 40 h 54"/>
              <a:gd name="T78" fmla="*/ 45 w 62"/>
              <a:gd name="T79" fmla="*/ 40 h 54"/>
              <a:gd name="T80" fmla="*/ 51 w 62"/>
              <a:gd name="T81" fmla="*/ 46 h 54"/>
              <a:gd name="T82" fmla="*/ 62 w 62"/>
              <a:gd name="T83" fmla="*/ 12 h 54"/>
              <a:gd name="T84" fmla="*/ 59 w 62"/>
              <a:gd name="T85" fmla="*/ 15 h 54"/>
              <a:gd name="T86" fmla="*/ 59 w 62"/>
              <a:gd name="T87" fmla="*/ 22 h 54"/>
              <a:gd name="T88" fmla="*/ 55 w 62"/>
              <a:gd name="T89" fmla="*/ 23 h 54"/>
              <a:gd name="T90" fmla="*/ 50 w 62"/>
              <a:gd name="T91" fmla="*/ 28 h 54"/>
              <a:gd name="T92" fmla="*/ 46 w 62"/>
              <a:gd name="T93" fmla="*/ 25 h 54"/>
              <a:gd name="T94" fmla="*/ 39 w 62"/>
              <a:gd name="T95" fmla="*/ 25 h 54"/>
              <a:gd name="T96" fmla="*/ 39 w 62"/>
              <a:gd name="T97" fmla="*/ 20 h 54"/>
              <a:gd name="T98" fmla="*/ 34 w 62"/>
              <a:gd name="T99" fmla="*/ 15 h 54"/>
              <a:gd name="T100" fmla="*/ 37 w 62"/>
              <a:gd name="T101" fmla="*/ 12 h 54"/>
              <a:gd name="T102" fmla="*/ 37 w 62"/>
              <a:gd name="T103" fmla="*/ 5 h 54"/>
              <a:gd name="T104" fmla="*/ 41 w 62"/>
              <a:gd name="T105" fmla="*/ 5 h 54"/>
              <a:gd name="T106" fmla="*/ 46 w 62"/>
              <a:gd name="T107" fmla="*/ 0 h 54"/>
              <a:gd name="T108" fmla="*/ 49 w 62"/>
              <a:gd name="T109" fmla="*/ 3 h 54"/>
              <a:gd name="T110" fmla="*/ 56 w 62"/>
              <a:gd name="T111" fmla="*/ 3 h 54"/>
              <a:gd name="T112" fmla="*/ 57 w 62"/>
              <a:gd name="T113" fmla="*/ 7 h 54"/>
              <a:gd name="T114" fmla="*/ 48 w 62"/>
              <a:gd name="T115" fmla="*/ 22 h 54"/>
              <a:gd name="T116" fmla="*/ 40 w 62"/>
              <a:gd name="T117" fmla="*/ 14 h 54"/>
              <a:gd name="T118" fmla="*/ 56 w 62"/>
              <a:gd name="T11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 h="54">
                <a:moveTo>
                  <a:pt x="41" y="36"/>
                </a:moveTo>
                <a:cubicBezTo>
                  <a:pt x="41" y="31"/>
                  <a:pt x="41" y="31"/>
                  <a:pt x="41" y="31"/>
                </a:cubicBezTo>
                <a:cubicBezTo>
                  <a:pt x="37" y="31"/>
                  <a:pt x="37" y="31"/>
                  <a:pt x="37" y="31"/>
                </a:cubicBezTo>
                <a:cubicBezTo>
                  <a:pt x="37" y="28"/>
                  <a:pt x="36" y="25"/>
                  <a:pt x="34" y="23"/>
                </a:cubicBezTo>
                <a:cubicBezTo>
                  <a:pt x="37" y="20"/>
                  <a:pt x="37" y="20"/>
                  <a:pt x="37" y="20"/>
                </a:cubicBezTo>
                <a:cubicBezTo>
                  <a:pt x="33" y="17"/>
                  <a:pt x="33" y="17"/>
                  <a:pt x="33" y="17"/>
                </a:cubicBezTo>
                <a:cubicBezTo>
                  <a:pt x="32" y="18"/>
                  <a:pt x="32" y="18"/>
                  <a:pt x="32" y="18"/>
                </a:cubicBezTo>
                <a:cubicBezTo>
                  <a:pt x="30" y="20"/>
                  <a:pt x="30" y="20"/>
                  <a:pt x="30" y="20"/>
                </a:cubicBezTo>
                <a:cubicBezTo>
                  <a:pt x="28" y="18"/>
                  <a:pt x="26" y="17"/>
                  <a:pt x="23" y="17"/>
                </a:cubicBezTo>
                <a:cubicBezTo>
                  <a:pt x="23" y="13"/>
                  <a:pt x="23" y="13"/>
                  <a:pt x="23" y="13"/>
                </a:cubicBezTo>
                <a:cubicBezTo>
                  <a:pt x="18" y="13"/>
                  <a:pt x="18" y="13"/>
                  <a:pt x="18" y="13"/>
                </a:cubicBezTo>
                <a:cubicBezTo>
                  <a:pt x="18" y="17"/>
                  <a:pt x="18" y="17"/>
                  <a:pt x="18" y="17"/>
                </a:cubicBezTo>
                <a:cubicBezTo>
                  <a:pt x="15" y="17"/>
                  <a:pt x="12" y="18"/>
                  <a:pt x="10" y="20"/>
                </a:cubicBezTo>
                <a:cubicBezTo>
                  <a:pt x="7" y="17"/>
                  <a:pt x="7" y="17"/>
                  <a:pt x="7" y="17"/>
                </a:cubicBezTo>
                <a:cubicBezTo>
                  <a:pt x="4" y="20"/>
                  <a:pt x="4" y="20"/>
                  <a:pt x="4" y="20"/>
                </a:cubicBezTo>
                <a:cubicBezTo>
                  <a:pt x="7" y="23"/>
                  <a:pt x="7" y="23"/>
                  <a:pt x="7" y="23"/>
                </a:cubicBezTo>
                <a:cubicBezTo>
                  <a:pt x="5" y="26"/>
                  <a:pt x="4" y="28"/>
                  <a:pt x="4" y="31"/>
                </a:cubicBezTo>
                <a:cubicBezTo>
                  <a:pt x="0" y="31"/>
                  <a:pt x="0" y="31"/>
                  <a:pt x="0" y="31"/>
                </a:cubicBezTo>
                <a:cubicBezTo>
                  <a:pt x="0" y="36"/>
                  <a:pt x="0" y="36"/>
                  <a:pt x="0" y="36"/>
                </a:cubicBezTo>
                <a:cubicBezTo>
                  <a:pt x="4" y="36"/>
                  <a:pt x="4" y="36"/>
                  <a:pt x="4" y="36"/>
                </a:cubicBezTo>
                <a:cubicBezTo>
                  <a:pt x="4" y="39"/>
                  <a:pt x="5" y="41"/>
                  <a:pt x="7" y="44"/>
                </a:cubicBezTo>
                <a:cubicBezTo>
                  <a:pt x="4" y="46"/>
                  <a:pt x="4" y="46"/>
                  <a:pt x="4" y="46"/>
                </a:cubicBezTo>
                <a:cubicBezTo>
                  <a:pt x="7" y="50"/>
                  <a:pt x="7" y="50"/>
                  <a:pt x="7" y="50"/>
                </a:cubicBezTo>
                <a:cubicBezTo>
                  <a:pt x="10" y="47"/>
                  <a:pt x="10" y="47"/>
                  <a:pt x="10" y="47"/>
                </a:cubicBezTo>
                <a:cubicBezTo>
                  <a:pt x="12" y="49"/>
                  <a:pt x="15" y="50"/>
                  <a:pt x="18" y="50"/>
                </a:cubicBezTo>
                <a:cubicBezTo>
                  <a:pt x="18" y="54"/>
                  <a:pt x="18" y="54"/>
                  <a:pt x="18" y="54"/>
                </a:cubicBezTo>
                <a:cubicBezTo>
                  <a:pt x="23" y="54"/>
                  <a:pt x="23" y="54"/>
                  <a:pt x="23" y="54"/>
                </a:cubicBezTo>
                <a:cubicBezTo>
                  <a:pt x="23" y="50"/>
                  <a:pt x="23" y="50"/>
                  <a:pt x="23" y="50"/>
                </a:cubicBezTo>
                <a:cubicBezTo>
                  <a:pt x="26" y="50"/>
                  <a:pt x="28" y="49"/>
                  <a:pt x="31" y="47"/>
                </a:cubicBezTo>
                <a:cubicBezTo>
                  <a:pt x="32" y="48"/>
                  <a:pt x="32" y="48"/>
                  <a:pt x="32" y="48"/>
                </a:cubicBezTo>
                <a:cubicBezTo>
                  <a:pt x="33" y="50"/>
                  <a:pt x="33" y="50"/>
                  <a:pt x="33" y="50"/>
                </a:cubicBezTo>
                <a:cubicBezTo>
                  <a:pt x="37" y="46"/>
                  <a:pt x="37" y="46"/>
                  <a:pt x="37" y="46"/>
                </a:cubicBezTo>
                <a:cubicBezTo>
                  <a:pt x="34" y="43"/>
                  <a:pt x="34" y="43"/>
                  <a:pt x="34" y="43"/>
                </a:cubicBezTo>
                <a:cubicBezTo>
                  <a:pt x="36" y="41"/>
                  <a:pt x="37" y="39"/>
                  <a:pt x="37" y="36"/>
                </a:cubicBezTo>
                <a:cubicBezTo>
                  <a:pt x="41" y="36"/>
                  <a:pt x="41" y="36"/>
                  <a:pt x="41" y="36"/>
                </a:cubicBezTo>
                <a:close/>
                <a:moveTo>
                  <a:pt x="32" y="38"/>
                </a:moveTo>
                <a:cubicBezTo>
                  <a:pt x="32" y="38"/>
                  <a:pt x="32" y="38"/>
                  <a:pt x="32" y="38"/>
                </a:cubicBezTo>
                <a:cubicBezTo>
                  <a:pt x="30" y="43"/>
                  <a:pt x="26" y="46"/>
                  <a:pt x="20" y="46"/>
                </a:cubicBezTo>
                <a:cubicBezTo>
                  <a:pt x="14" y="46"/>
                  <a:pt x="8" y="40"/>
                  <a:pt x="8" y="33"/>
                </a:cubicBezTo>
                <a:cubicBezTo>
                  <a:pt x="8" y="27"/>
                  <a:pt x="14" y="21"/>
                  <a:pt x="20" y="21"/>
                </a:cubicBezTo>
                <a:cubicBezTo>
                  <a:pt x="26" y="21"/>
                  <a:pt x="30" y="24"/>
                  <a:pt x="32" y="29"/>
                </a:cubicBezTo>
                <a:cubicBezTo>
                  <a:pt x="32" y="30"/>
                  <a:pt x="33" y="32"/>
                  <a:pt x="33" y="33"/>
                </a:cubicBezTo>
                <a:cubicBezTo>
                  <a:pt x="33" y="35"/>
                  <a:pt x="32" y="37"/>
                  <a:pt x="32" y="38"/>
                </a:cubicBezTo>
                <a:close/>
                <a:moveTo>
                  <a:pt x="58" y="35"/>
                </a:moveTo>
                <a:cubicBezTo>
                  <a:pt x="59" y="36"/>
                  <a:pt x="59" y="37"/>
                  <a:pt x="60" y="38"/>
                </a:cubicBezTo>
                <a:cubicBezTo>
                  <a:pt x="62" y="38"/>
                  <a:pt x="62" y="38"/>
                  <a:pt x="62" y="38"/>
                </a:cubicBezTo>
                <a:cubicBezTo>
                  <a:pt x="62" y="41"/>
                  <a:pt x="62" y="41"/>
                  <a:pt x="62" y="41"/>
                </a:cubicBezTo>
                <a:cubicBezTo>
                  <a:pt x="60" y="41"/>
                  <a:pt x="60" y="41"/>
                  <a:pt x="60" y="41"/>
                </a:cubicBezTo>
                <a:cubicBezTo>
                  <a:pt x="59" y="42"/>
                  <a:pt x="59" y="44"/>
                  <a:pt x="58" y="45"/>
                </a:cubicBezTo>
                <a:cubicBezTo>
                  <a:pt x="59" y="46"/>
                  <a:pt x="59" y="46"/>
                  <a:pt x="59" y="46"/>
                </a:cubicBezTo>
                <a:cubicBezTo>
                  <a:pt x="58" y="48"/>
                  <a:pt x="58" y="48"/>
                  <a:pt x="58" y="48"/>
                </a:cubicBezTo>
                <a:cubicBezTo>
                  <a:pt x="56" y="47"/>
                  <a:pt x="56" y="47"/>
                  <a:pt x="56" y="47"/>
                </a:cubicBezTo>
                <a:cubicBezTo>
                  <a:pt x="55" y="47"/>
                  <a:pt x="54" y="48"/>
                  <a:pt x="52" y="48"/>
                </a:cubicBezTo>
                <a:cubicBezTo>
                  <a:pt x="52" y="50"/>
                  <a:pt x="52" y="50"/>
                  <a:pt x="52" y="50"/>
                </a:cubicBezTo>
                <a:cubicBezTo>
                  <a:pt x="50" y="50"/>
                  <a:pt x="50" y="50"/>
                  <a:pt x="50" y="50"/>
                </a:cubicBezTo>
                <a:cubicBezTo>
                  <a:pt x="50" y="48"/>
                  <a:pt x="50" y="48"/>
                  <a:pt x="50" y="48"/>
                </a:cubicBezTo>
                <a:cubicBezTo>
                  <a:pt x="49" y="48"/>
                  <a:pt x="47" y="47"/>
                  <a:pt x="46" y="47"/>
                </a:cubicBezTo>
                <a:cubicBezTo>
                  <a:pt x="45" y="48"/>
                  <a:pt x="45" y="48"/>
                  <a:pt x="45" y="48"/>
                </a:cubicBezTo>
                <a:cubicBezTo>
                  <a:pt x="43" y="46"/>
                  <a:pt x="43" y="46"/>
                  <a:pt x="43" y="46"/>
                </a:cubicBezTo>
                <a:cubicBezTo>
                  <a:pt x="44" y="45"/>
                  <a:pt x="44" y="45"/>
                  <a:pt x="44" y="45"/>
                </a:cubicBezTo>
                <a:cubicBezTo>
                  <a:pt x="43" y="44"/>
                  <a:pt x="43" y="42"/>
                  <a:pt x="43" y="41"/>
                </a:cubicBezTo>
                <a:cubicBezTo>
                  <a:pt x="41" y="41"/>
                  <a:pt x="41" y="41"/>
                  <a:pt x="41" y="41"/>
                </a:cubicBezTo>
                <a:cubicBezTo>
                  <a:pt x="41" y="39"/>
                  <a:pt x="41" y="39"/>
                  <a:pt x="41" y="39"/>
                </a:cubicBezTo>
                <a:cubicBezTo>
                  <a:pt x="43" y="39"/>
                  <a:pt x="43" y="39"/>
                  <a:pt x="43" y="39"/>
                </a:cubicBezTo>
                <a:cubicBezTo>
                  <a:pt x="43" y="37"/>
                  <a:pt x="43" y="36"/>
                  <a:pt x="44" y="35"/>
                </a:cubicBezTo>
                <a:cubicBezTo>
                  <a:pt x="43" y="33"/>
                  <a:pt x="43" y="33"/>
                  <a:pt x="43" y="33"/>
                </a:cubicBezTo>
                <a:cubicBezTo>
                  <a:pt x="45" y="32"/>
                  <a:pt x="45" y="32"/>
                  <a:pt x="45" y="32"/>
                </a:cubicBezTo>
                <a:cubicBezTo>
                  <a:pt x="46" y="33"/>
                  <a:pt x="46" y="33"/>
                  <a:pt x="46" y="33"/>
                </a:cubicBezTo>
                <a:cubicBezTo>
                  <a:pt x="47" y="32"/>
                  <a:pt x="48" y="32"/>
                  <a:pt x="50" y="31"/>
                </a:cubicBezTo>
                <a:cubicBezTo>
                  <a:pt x="50" y="29"/>
                  <a:pt x="50" y="29"/>
                  <a:pt x="50" y="29"/>
                </a:cubicBezTo>
                <a:cubicBezTo>
                  <a:pt x="52" y="29"/>
                  <a:pt x="52" y="29"/>
                  <a:pt x="52" y="29"/>
                </a:cubicBezTo>
                <a:cubicBezTo>
                  <a:pt x="52" y="31"/>
                  <a:pt x="52" y="31"/>
                  <a:pt x="52" y="31"/>
                </a:cubicBezTo>
                <a:cubicBezTo>
                  <a:pt x="54" y="32"/>
                  <a:pt x="55" y="32"/>
                  <a:pt x="56" y="33"/>
                </a:cubicBezTo>
                <a:cubicBezTo>
                  <a:pt x="58" y="31"/>
                  <a:pt x="58" y="31"/>
                  <a:pt x="58" y="31"/>
                </a:cubicBezTo>
                <a:cubicBezTo>
                  <a:pt x="59" y="33"/>
                  <a:pt x="59" y="33"/>
                  <a:pt x="59" y="33"/>
                </a:cubicBezTo>
                <a:cubicBezTo>
                  <a:pt x="58" y="35"/>
                  <a:pt x="58" y="35"/>
                  <a:pt x="58" y="35"/>
                </a:cubicBezTo>
                <a:close/>
                <a:moveTo>
                  <a:pt x="51" y="46"/>
                </a:moveTo>
                <a:cubicBezTo>
                  <a:pt x="55" y="46"/>
                  <a:pt x="57" y="43"/>
                  <a:pt x="57" y="40"/>
                </a:cubicBezTo>
                <a:cubicBezTo>
                  <a:pt x="57" y="36"/>
                  <a:pt x="55" y="34"/>
                  <a:pt x="51" y="34"/>
                </a:cubicBezTo>
                <a:cubicBezTo>
                  <a:pt x="48" y="34"/>
                  <a:pt x="45" y="36"/>
                  <a:pt x="45" y="40"/>
                </a:cubicBezTo>
                <a:cubicBezTo>
                  <a:pt x="45" y="43"/>
                  <a:pt x="48" y="46"/>
                  <a:pt x="51" y="46"/>
                </a:cubicBezTo>
                <a:cubicBezTo>
                  <a:pt x="51" y="46"/>
                  <a:pt x="51" y="46"/>
                  <a:pt x="51" y="46"/>
                </a:cubicBezTo>
                <a:close/>
                <a:moveTo>
                  <a:pt x="59" y="12"/>
                </a:moveTo>
                <a:cubicBezTo>
                  <a:pt x="62" y="12"/>
                  <a:pt x="62" y="12"/>
                  <a:pt x="62" y="12"/>
                </a:cubicBezTo>
                <a:cubicBezTo>
                  <a:pt x="62" y="15"/>
                  <a:pt x="62" y="15"/>
                  <a:pt x="62" y="15"/>
                </a:cubicBezTo>
                <a:cubicBezTo>
                  <a:pt x="59" y="15"/>
                  <a:pt x="59" y="15"/>
                  <a:pt x="59" y="15"/>
                </a:cubicBezTo>
                <a:cubicBezTo>
                  <a:pt x="59" y="17"/>
                  <a:pt x="58" y="19"/>
                  <a:pt x="57" y="20"/>
                </a:cubicBezTo>
                <a:cubicBezTo>
                  <a:pt x="59" y="22"/>
                  <a:pt x="59" y="22"/>
                  <a:pt x="59" y="22"/>
                </a:cubicBezTo>
                <a:cubicBezTo>
                  <a:pt x="56" y="25"/>
                  <a:pt x="56" y="25"/>
                  <a:pt x="56" y="25"/>
                </a:cubicBezTo>
                <a:cubicBezTo>
                  <a:pt x="55" y="23"/>
                  <a:pt x="55" y="23"/>
                  <a:pt x="55" y="23"/>
                </a:cubicBezTo>
                <a:cubicBezTo>
                  <a:pt x="53" y="24"/>
                  <a:pt x="51" y="25"/>
                  <a:pt x="50" y="25"/>
                </a:cubicBezTo>
                <a:cubicBezTo>
                  <a:pt x="50" y="28"/>
                  <a:pt x="50" y="28"/>
                  <a:pt x="50" y="28"/>
                </a:cubicBezTo>
                <a:cubicBezTo>
                  <a:pt x="46" y="28"/>
                  <a:pt x="46" y="28"/>
                  <a:pt x="46" y="28"/>
                </a:cubicBezTo>
                <a:cubicBezTo>
                  <a:pt x="46" y="25"/>
                  <a:pt x="46" y="25"/>
                  <a:pt x="46" y="25"/>
                </a:cubicBezTo>
                <a:cubicBezTo>
                  <a:pt x="44" y="25"/>
                  <a:pt x="43" y="24"/>
                  <a:pt x="41" y="23"/>
                </a:cubicBezTo>
                <a:cubicBezTo>
                  <a:pt x="39" y="25"/>
                  <a:pt x="39" y="25"/>
                  <a:pt x="39" y="25"/>
                </a:cubicBezTo>
                <a:cubicBezTo>
                  <a:pt x="37" y="22"/>
                  <a:pt x="37" y="22"/>
                  <a:pt x="37" y="22"/>
                </a:cubicBezTo>
                <a:cubicBezTo>
                  <a:pt x="39" y="20"/>
                  <a:pt x="39" y="20"/>
                  <a:pt x="39" y="20"/>
                </a:cubicBezTo>
                <a:cubicBezTo>
                  <a:pt x="38" y="19"/>
                  <a:pt x="37" y="17"/>
                  <a:pt x="37" y="15"/>
                </a:cubicBezTo>
                <a:cubicBezTo>
                  <a:pt x="34" y="15"/>
                  <a:pt x="34" y="15"/>
                  <a:pt x="34" y="15"/>
                </a:cubicBezTo>
                <a:cubicBezTo>
                  <a:pt x="34" y="12"/>
                  <a:pt x="34" y="12"/>
                  <a:pt x="34" y="12"/>
                </a:cubicBezTo>
                <a:cubicBezTo>
                  <a:pt x="37" y="12"/>
                  <a:pt x="37" y="12"/>
                  <a:pt x="37" y="12"/>
                </a:cubicBezTo>
                <a:cubicBezTo>
                  <a:pt x="37" y="10"/>
                  <a:pt x="38" y="9"/>
                  <a:pt x="39" y="7"/>
                </a:cubicBezTo>
                <a:cubicBezTo>
                  <a:pt x="37" y="5"/>
                  <a:pt x="37" y="5"/>
                  <a:pt x="37" y="5"/>
                </a:cubicBezTo>
                <a:cubicBezTo>
                  <a:pt x="39" y="3"/>
                  <a:pt x="39" y="3"/>
                  <a:pt x="39" y="3"/>
                </a:cubicBezTo>
                <a:cubicBezTo>
                  <a:pt x="41" y="5"/>
                  <a:pt x="41" y="5"/>
                  <a:pt x="41" y="5"/>
                </a:cubicBezTo>
                <a:cubicBezTo>
                  <a:pt x="43" y="4"/>
                  <a:pt x="44" y="3"/>
                  <a:pt x="46" y="3"/>
                </a:cubicBezTo>
                <a:cubicBezTo>
                  <a:pt x="46" y="0"/>
                  <a:pt x="46" y="0"/>
                  <a:pt x="46" y="0"/>
                </a:cubicBezTo>
                <a:cubicBezTo>
                  <a:pt x="49" y="0"/>
                  <a:pt x="49" y="0"/>
                  <a:pt x="49" y="0"/>
                </a:cubicBezTo>
                <a:cubicBezTo>
                  <a:pt x="49" y="3"/>
                  <a:pt x="49" y="3"/>
                  <a:pt x="49" y="3"/>
                </a:cubicBezTo>
                <a:cubicBezTo>
                  <a:pt x="51" y="3"/>
                  <a:pt x="53" y="4"/>
                  <a:pt x="54" y="5"/>
                </a:cubicBezTo>
                <a:cubicBezTo>
                  <a:pt x="56" y="3"/>
                  <a:pt x="56" y="3"/>
                  <a:pt x="56" y="3"/>
                </a:cubicBezTo>
                <a:cubicBezTo>
                  <a:pt x="59" y="5"/>
                  <a:pt x="59" y="5"/>
                  <a:pt x="59" y="5"/>
                </a:cubicBezTo>
                <a:cubicBezTo>
                  <a:pt x="57" y="7"/>
                  <a:pt x="57" y="7"/>
                  <a:pt x="57" y="7"/>
                </a:cubicBezTo>
                <a:cubicBezTo>
                  <a:pt x="58" y="8"/>
                  <a:pt x="59" y="10"/>
                  <a:pt x="59" y="12"/>
                </a:cubicBezTo>
                <a:close/>
                <a:moveTo>
                  <a:pt x="48" y="22"/>
                </a:moveTo>
                <a:cubicBezTo>
                  <a:pt x="48" y="22"/>
                  <a:pt x="48" y="22"/>
                  <a:pt x="48" y="22"/>
                </a:cubicBezTo>
                <a:cubicBezTo>
                  <a:pt x="43" y="22"/>
                  <a:pt x="40" y="18"/>
                  <a:pt x="40" y="14"/>
                </a:cubicBezTo>
                <a:cubicBezTo>
                  <a:pt x="40" y="9"/>
                  <a:pt x="43" y="6"/>
                  <a:pt x="48" y="6"/>
                </a:cubicBezTo>
                <a:cubicBezTo>
                  <a:pt x="52" y="6"/>
                  <a:pt x="56" y="9"/>
                  <a:pt x="56" y="14"/>
                </a:cubicBezTo>
                <a:cubicBezTo>
                  <a:pt x="56" y="18"/>
                  <a:pt x="52" y="22"/>
                  <a:pt x="48" y="22"/>
                </a:cubicBezTo>
                <a:close/>
              </a:path>
            </a:pathLst>
          </a:custGeom>
          <a:solidFill>
            <a:srgbClr val="9954CC"/>
          </a:solidFill>
          <a:ln>
            <a:noFill/>
          </a:ln>
        </p:spPr>
        <p:txBody>
          <a:bodyPr vert="horz" wrap="square" lIns="81015" tIns="40507" rIns="81015" bIns="40507" numCol="1" anchor="t" anchorCtr="0" compatLnSpc="1"/>
          <a:lstStyle/>
          <a:p>
            <a:endParaRPr lang="zh-CN" altLang="en-US"/>
          </a:p>
        </p:txBody>
      </p:sp>
      <p:sp>
        <p:nvSpPr>
          <p:cNvPr id="55" name="Freeform 6"/>
          <p:cNvSpPr>
            <a:spLocks noEditPoints="1"/>
          </p:cNvSpPr>
          <p:nvPr/>
        </p:nvSpPr>
        <p:spPr bwMode="auto">
          <a:xfrm>
            <a:off x="7429520" y="3143254"/>
            <a:ext cx="500066" cy="285752"/>
          </a:xfrm>
          <a:custGeom>
            <a:avLst/>
            <a:gdLst>
              <a:gd name="T0" fmla="*/ 107 w 165"/>
              <a:gd name="T1" fmla="*/ 104 h 104"/>
              <a:gd name="T2" fmla="*/ 124 w 165"/>
              <a:gd name="T3" fmla="*/ 104 h 104"/>
              <a:gd name="T4" fmla="*/ 124 w 165"/>
              <a:gd name="T5" fmla="*/ 45 h 104"/>
              <a:gd name="T6" fmla="*/ 107 w 165"/>
              <a:gd name="T7" fmla="*/ 61 h 104"/>
              <a:gd name="T8" fmla="*/ 107 w 165"/>
              <a:gd name="T9" fmla="*/ 104 h 104"/>
              <a:gd name="T10" fmla="*/ 132 w 165"/>
              <a:gd name="T11" fmla="*/ 104 h 104"/>
              <a:gd name="T12" fmla="*/ 149 w 165"/>
              <a:gd name="T13" fmla="*/ 104 h 104"/>
              <a:gd name="T14" fmla="*/ 149 w 165"/>
              <a:gd name="T15" fmla="*/ 22 h 104"/>
              <a:gd name="T16" fmla="*/ 132 w 165"/>
              <a:gd name="T17" fmla="*/ 38 h 104"/>
              <a:gd name="T18" fmla="*/ 132 w 165"/>
              <a:gd name="T19" fmla="*/ 104 h 104"/>
              <a:gd name="T20" fmla="*/ 161 w 165"/>
              <a:gd name="T21" fmla="*/ 0 h 104"/>
              <a:gd name="T22" fmla="*/ 164 w 165"/>
              <a:gd name="T23" fmla="*/ 4 h 104"/>
              <a:gd name="T24" fmla="*/ 164 w 165"/>
              <a:gd name="T25" fmla="*/ 5 h 104"/>
              <a:gd name="T26" fmla="*/ 161 w 165"/>
              <a:gd name="T27" fmla="*/ 15 h 104"/>
              <a:gd name="T28" fmla="*/ 161 w 165"/>
              <a:gd name="T29" fmla="*/ 16 h 104"/>
              <a:gd name="T30" fmla="*/ 156 w 165"/>
              <a:gd name="T31" fmla="*/ 17 h 104"/>
              <a:gd name="T32" fmla="*/ 155 w 165"/>
              <a:gd name="T33" fmla="*/ 17 h 104"/>
              <a:gd name="T34" fmla="*/ 153 w 165"/>
              <a:gd name="T35" fmla="*/ 14 h 104"/>
              <a:gd name="T36" fmla="*/ 103 w 165"/>
              <a:gd name="T37" fmla="*/ 61 h 104"/>
              <a:gd name="T38" fmla="*/ 87 w 165"/>
              <a:gd name="T39" fmla="*/ 44 h 104"/>
              <a:gd name="T40" fmla="*/ 74 w 165"/>
              <a:gd name="T41" fmla="*/ 30 h 104"/>
              <a:gd name="T42" fmla="*/ 3 w 165"/>
              <a:gd name="T43" fmla="*/ 96 h 104"/>
              <a:gd name="T44" fmla="*/ 0 w 165"/>
              <a:gd name="T45" fmla="*/ 93 h 104"/>
              <a:gd name="T46" fmla="*/ 74 w 165"/>
              <a:gd name="T47" fmla="*/ 24 h 104"/>
              <a:gd name="T48" fmla="*/ 87 w 165"/>
              <a:gd name="T49" fmla="*/ 37 h 104"/>
              <a:gd name="T50" fmla="*/ 103 w 165"/>
              <a:gd name="T51" fmla="*/ 55 h 104"/>
              <a:gd name="T52" fmla="*/ 150 w 165"/>
              <a:gd name="T53" fmla="*/ 11 h 104"/>
              <a:gd name="T54" fmla="*/ 148 w 165"/>
              <a:gd name="T55" fmla="*/ 9 h 104"/>
              <a:gd name="T56" fmla="*/ 147 w 165"/>
              <a:gd name="T57" fmla="*/ 8 h 104"/>
              <a:gd name="T58" fmla="*/ 149 w 165"/>
              <a:gd name="T59" fmla="*/ 3 h 104"/>
              <a:gd name="T60" fmla="*/ 150 w 165"/>
              <a:gd name="T61" fmla="*/ 3 h 104"/>
              <a:gd name="T62" fmla="*/ 160 w 165"/>
              <a:gd name="T63" fmla="*/ 1 h 104"/>
              <a:gd name="T64" fmla="*/ 161 w 165"/>
              <a:gd name="T65" fmla="*/ 0 h 104"/>
              <a:gd name="T66" fmla="*/ 7 w 165"/>
              <a:gd name="T67" fmla="*/ 104 h 104"/>
              <a:gd name="T68" fmla="*/ 24 w 165"/>
              <a:gd name="T69" fmla="*/ 104 h 104"/>
              <a:gd name="T70" fmla="*/ 24 w 165"/>
              <a:gd name="T71" fmla="*/ 81 h 104"/>
              <a:gd name="T72" fmla="*/ 7 w 165"/>
              <a:gd name="T73" fmla="*/ 97 h 104"/>
              <a:gd name="T74" fmla="*/ 7 w 165"/>
              <a:gd name="T75" fmla="*/ 104 h 104"/>
              <a:gd name="T76" fmla="*/ 32 w 165"/>
              <a:gd name="T77" fmla="*/ 104 h 104"/>
              <a:gd name="T78" fmla="*/ 49 w 165"/>
              <a:gd name="T79" fmla="*/ 104 h 104"/>
              <a:gd name="T80" fmla="*/ 49 w 165"/>
              <a:gd name="T81" fmla="*/ 58 h 104"/>
              <a:gd name="T82" fmla="*/ 32 w 165"/>
              <a:gd name="T83" fmla="*/ 74 h 104"/>
              <a:gd name="T84" fmla="*/ 32 w 165"/>
              <a:gd name="T85" fmla="*/ 104 h 104"/>
              <a:gd name="T86" fmla="*/ 57 w 165"/>
              <a:gd name="T87" fmla="*/ 50 h 104"/>
              <a:gd name="T88" fmla="*/ 57 w 165"/>
              <a:gd name="T89" fmla="*/ 104 h 104"/>
              <a:gd name="T90" fmla="*/ 74 w 165"/>
              <a:gd name="T91" fmla="*/ 104 h 104"/>
              <a:gd name="T92" fmla="*/ 74 w 165"/>
              <a:gd name="T93" fmla="*/ 34 h 104"/>
              <a:gd name="T94" fmla="*/ 74 w 165"/>
              <a:gd name="T95" fmla="*/ 34 h 104"/>
              <a:gd name="T96" fmla="*/ 57 w 165"/>
              <a:gd name="T97" fmla="*/ 50 h 104"/>
              <a:gd name="T98" fmla="*/ 82 w 165"/>
              <a:gd name="T99" fmla="*/ 43 h 104"/>
              <a:gd name="T100" fmla="*/ 82 w 165"/>
              <a:gd name="T101" fmla="*/ 104 h 104"/>
              <a:gd name="T102" fmla="*/ 87 w 165"/>
              <a:gd name="T103" fmla="*/ 104 h 104"/>
              <a:gd name="T104" fmla="*/ 99 w 165"/>
              <a:gd name="T105" fmla="*/ 104 h 104"/>
              <a:gd name="T106" fmla="*/ 99 w 165"/>
              <a:gd name="T107" fmla="*/ 61 h 104"/>
              <a:gd name="T108" fmla="*/ 87 w 165"/>
              <a:gd name="T109" fmla="*/ 48 h 104"/>
              <a:gd name="T110" fmla="*/ 82 w 165"/>
              <a:gd name="T111"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5" h="104">
                <a:moveTo>
                  <a:pt x="107" y="104"/>
                </a:moveTo>
                <a:cubicBezTo>
                  <a:pt x="124" y="104"/>
                  <a:pt x="124" y="104"/>
                  <a:pt x="124" y="104"/>
                </a:cubicBezTo>
                <a:cubicBezTo>
                  <a:pt x="124" y="45"/>
                  <a:pt x="124" y="45"/>
                  <a:pt x="124" y="45"/>
                </a:cubicBezTo>
                <a:cubicBezTo>
                  <a:pt x="107" y="61"/>
                  <a:pt x="107" y="61"/>
                  <a:pt x="107" y="61"/>
                </a:cubicBezTo>
                <a:cubicBezTo>
                  <a:pt x="107" y="104"/>
                  <a:pt x="107" y="104"/>
                  <a:pt x="107" y="104"/>
                </a:cubicBezTo>
                <a:close/>
                <a:moveTo>
                  <a:pt x="132" y="104"/>
                </a:moveTo>
                <a:cubicBezTo>
                  <a:pt x="149" y="104"/>
                  <a:pt x="149" y="104"/>
                  <a:pt x="149" y="104"/>
                </a:cubicBezTo>
                <a:cubicBezTo>
                  <a:pt x="149" y="22"/>
                  <a:pt x="149" y="22"/>
                  <a:pt x="149" y="22"/>
                </a:cubicBezTo>
                <a:cubicBezTo>
                  <a:pt x="132" y="38"/>
                  <a:pt x="132" y="38"/>
                  <a:pt x="132" y="38"/>
                </a:cubicBezTo>
                <a:cubicBezTo>
                  <a:pt x="132" y="104"/>
                  <a:pt x="132" y="104"/>
                  <a:pt x="132" y="104"/>
                </a:cubicBezTo>
                <a:close/>
                <a:moveTo>
                  <a:pt x="161" y="0"/>
                </a:moveTo>
                <a:cubicBezTo>
                  <a:pt x="164" y="0"/>
                  <a:pt x="165" y="2"/>
                  <a:pt x="164" y="4"/>
                </a:cubicBezTo>
                <a:cubicBezTo>
                  <a:pt x="164" y="5"/>
                  <a:pt x="164" y="5"/>
                  <a:pt x="164" y="5"/>
                </a:cubicBezTo>
                <a:cubicBezTo>
                  <a:pt x="163" y="8"/>
                  <a:pt x="162" y="12"/>
                  <a:pt x="161" y="15"/>
                </a:cubicBezTo>
                <a:cubicBezTo>
                  <a:pt x="161" y="16"/>
                  <a:pt x="161" y="16"/>
                  <a:pt x="161" y="16"/>
                </a:cubicBezTo>
                <a:cubicBezTo>
                  <a:pt x="160" y="19"/>
                  <a:pt x="158" y="19"/>
                  <a:pt x="156" y="17"/>
                </a:cubicBezTo>
                <a:cubicBezTo>
                  <a:pt x="155" y="17"/>
                  <a:pt x="155" y="17"/>
                  <a:pt x="155" y="17"/>
                </a:cubicBezTo>
                <a:cubicBezTo>
                  <a:pt x="154" y="16"/>
                  <a:pt x="154" y="15"/>
                  <a:pt x="153" y="14"/>
                </a:cubicBezTo>
                <a:cubicBezTo>
                  <a:pt x="103" y="61"/>
                  <a:pt x="103" y="61"/>
                  <a:pt x="103" y="61"/>
                </a:cubicBezTo>
                <a:cubicBezTo>
                  <a:pt x="87" y="44"/>
                  <a:pt x="87" y="44"/>
                  <a:pt x="87" y="44"/>
                </a:cubicBezTo>
                <a:cubicBezTo>
                  <a:pt x="74" y="30"/>
                  <a:pt x="74" y="30"/>
                  <a:pt x="74" y="30"/>
                </a:cubicBezTo>
                <a:cubicBezTo>
                  <a:pt x="3" y="96"/>
                  <a:pt x="3" y="96"/>
                  <a:pt x="3" y="96"/>
                </a:cubicBezTo>
                <a:cubicBezTo>
                  <a:pt x="0" y="93"/>
                  <a:pt x="0" y="93"/>
                  <a:pt x="0" y="93"/>
                </a:cubicBezTo>
                <a:cubicBezTo>
                  <a:pt x="74" y="24"/>
                  <a:pt x="74" y="24"/>
                  <a:pt x="74" y="24"/>
                </a:cubicBezTo>
                <a:cubicBezTo>
                  <a:pt x="87" y="37"/>
                  <a:pt x="87" y="37"/>
                  <a:pt x="87" y="37"/>
                </a:cubicBezTo>
                <a:cubicBezTo>
                  <a:pt x="103" y="55"/>
                  <a:pt x="103" y="55"/>
                  <a:pt x="103" y="55"/>
                </a:cubicBezTo>
                <a:cubicBezTo>
                  <a:pt x="150" y="11"/>
                  <a:pt x="150" y="11"/>
                  <a:pt x="150" y="11"/>
                </a:cubicBezTo>
                <a:cubicBezTo>
                  <a:pt x="149" y="10"/>
                  <a:pt x="148" y="9"/>
                  <a:pt x="148" y="9"/>
                </a:cubicBezTo>
                <a:cubicBezTo>
                  <a:pt x="147" y="8"/>
                  <a:pt x="147" y="8"/>
                  <a:pt x="147" y="8"/>
                </a:cubicBezTo>
                <a:cubicBezTo>
                  <a:pt x="145" y="6"/>
                  <a:pt x="146" y="4"/>
                  <a:pt x="149" y="3"/>
                </a:cubicBezTo>
                <a:cubicBezTo>
                  <a:pt x="150" y="3"/>
                  <a:pt x="150" y="3"/>
                  <a:pt x="150" y="3"/>
                </a:cubicBezTo>
                <a:cubicBezTo>
                  <a:pt x="152" y="2"/>
                  <a:pt x="157" y="1"/>
                  <a:pt x="160" y="1"/>
                </a:cubicBezTo>
                <a:cubicBezTo>
                  <a:pt x="161" y="0"/>
                  <a:pt x="161" y="0"/>
                  <a:pt x="161" y="0"/>
                </a:cubicBezTo>
                <a:close/>
                <a:moveTo>
                  <a:pt x="7" y="104"/>
                </a:moveTo>
                <a:cubicBezTo>
                  <a:pt x="24" y="104"/>
                  <a:pt x="24" y="104"/>
                  <a:pt x="24" y="104"/>
                </a:cubicBezTo>
                <a:cubicBezTo>
                  <a:pt x="24" y="81"/>
                  <a:pt x="24" y="81"/>
                  <a:pt x="24" y="81"/>
                </a:cubicBezTo>
                <a:cubicBezTo>
                  <a:pt x="7" y="97"/>
                  <a:pt x="7" y="97"/>
                  <a:pt x="7" y="97"/>
                </a:cubicBezTo>
                <a:cubicBezTo>
                  <a:pt x="7" y="104"/>
                  <a:pt x="7" y="104"/>
                  <a:pt x="7" y="104"/>
                </a:cubicBezTo>
                <a:close/>
                <a:moveTo>
                  <a:pt x="32" y="104"/>
                </a:moveTo>
                <a:cubicBezTo>
                  <a:pt x="49" y="104"/>
                  <a:pt x="49" y="104"/>
                  <a:pt x="49" y="104"/>
                </a:cubicBezTo>
                <a:cubicBezTo>
                  <a:pt x="49" y="58"/>
                  <a:pt x="49" y="58"/>
                  <a:pt x="49" y="58"/>
                </a:cubicBezTo>
                <a:cubicBezTo>
                  <a:pt x="32" y="74"/>
                  <a:pt x="32" y="74"/>
                  <a:pt x="32" y="74"/>
                </a:cubicBezTo>
                <a:cubicBezTo>
                  <a:pt x="32" y="104"/>
                  <a:pt x="32" y="104"/>
                  <a:pt x="32" y="104"/>
                </a:cubicBezTo>
                <a:close/>
                <a:moveTo>
                  <a:pt x="57" y="50"/>
                </a:moveTo>
                <a:cubicBezTo>
                  <a:pt x="57" y="104"/>
                  <a:pt x="57" y="104"/>
                  <a:pt x="57" y="104"/>
                </a:cubicBezTo>
                <a:cubicBezTo>
                  <a:pt x="74" y="104"/>
                  <a:pt x="74" y="104"/>
                  <a:pt x="74" y="104"/>
                </a:cubicBezTo>
                <a:cubicBezTo>
                  <a:pt x="74" y="34"/>
                  <a:pt x="74" y="34"/>
                  <a:pt x="74" y="34"/>
                </a:cubicBezTo>
                <a:cubicBezTo>
                  <a:pt x="74" y="34"/>
                  <a:pt x="74" y="34"/>
                  <a:pt x="74" y="34"/>
                </a:cubicBezTo>
                <a:cubicBezTo>
                  <a:pt x="57" y="50"/>
                  <a:pt x="57" y="50"/>
                  <a:pt x="57" y="50"/>
                </a:cubicBezTo>
                <a:close/>
                <a:moveTo>
                  <a:pt x="82" y="43"/>
                </a:moveTo>
                <a:cubicBezTo>
                  <a:pt x="82" y="104"/>
                  <a:pt x="82" y="104"/>
                  <a:pt x="82" y="104"/>
                </a:cubicBezTo>
                <a:cubicBezTo>
                  <a:pt x="87" y="104"/>
                  <a:pt x="87" y="104"/>
                  <a:pt x="87" y="104"/>
                </a:cubicBezTo>
                <a:cubicBezTo>
                  <a:pt x="99" y="104"/>
                  <a:pt x="99" y="104"/>
                  <a:pt x="99" y="104"/>
                </a:cubicBezTo>
                <a:cubicBezTo>
                  <a:pt x="99" y="61"/>
                  <a:pt x="99" y="61"/>
                  <a:pt x="99" y="61"/>
                </a:cubicBezTo>
                <a:cubicBezTo>
                  <a:pt x="87" y="48"/>
                  <a:pt x="87" y="48"/>
                  <a:pt x="87" y="48"/>
                </a:cubicBezTo>
                <a:lnTo>
                  <a:pt x="82" y="43"/>
                </a:lnTo>
                <a:close/>
              </a:path>
            </a:pathLst>
          </a:custGeom>
          <a:solidFill>
            <a:srgbClr val="9954CC"/>
          </a:solidFill>
          <a:ln>
            <a:noFill/>
          </a:ln>
        </p:spPr>
        <p:txBody>
          <a:bodyPr vert="horz" wrap="square" lIns="91440" tIns="45720" rIns="91440" bIns="45720" numCol="1" anchor="t" anchorCtr="0" compatLnSpc="1"/>
          <a:lstStyle/>
          <a:p>
            <a:endParaRPr lang="zh-CN" altLang="en-US"/>
          </a:p>
        </p:txBody>
      </p:sp>
      <p:grpSp>
        <p:nvGrpSpPr>
          <p:cNvPr id="64" name="组合 63"/>
          <p:cNvGrpSpPr/>
          <p:nvPr/>
        </p:nvGrpSpPr>
        <p:grpSpPr>
          <a:xfrm>
            <a:off x="0" y="1214428"/>
            <a:ext cx="8215338" cy="1809468"/>
            <a:chOff x="0" y="1714494"/>
            <a:chExt cx="8215338" cy="1809468"/>
          </a:xfrm>
        </p:grpSpPr>
        <p:sp>
          <p:nvSpPr>
            <p:cNvPr id="3" name="Freeform 7"/>
            <p:cNvSpPr/>
            <p:nvPr/>
          </p:nvSpPr>
          <p:spPr>
            <a:xfrm>
              <a:off x="0" y="2104333"/>
              <a:ext cx="8215338" cy="1225494"/>
            </a:xfrm>
            <a:custGeom>
              <a:avLst/>
              <a:gdLst>
                <a:gd name="connsiteX0" fmla="*/ 0 w 6781800"/>
                <a:gd name="connsiteY0" fmla="*/ 299838 h 1215160"/>
                <a:gd name="connsiteX1" fmla="*/ 2705100 w 6781800"/>
                <a:gd name="connsiteY1" fmla="*/ 52188 h 1215160"/>
                <a:gd name="connsiteX2" fmla="*/ 5619750 w 6781800"/>
                <a:gd name="connsiteY2" fmla="*/ 1195188 h 1215160"/>
                <a:gd name="connsiteX3" fmla="*/ 6781800 w 6781800"/>
                <a:gd name="connsiteY3" fmla="*/ 757038 h 1215160"/>
                <a:gd name="connsiteX0-1" fmla="*/ 0 w 6038850"/>
                <a:gd name="connsiteY0-2" fmla="*/ 299838 h 1304686"/>
                <a:gd name="connsiteX1-3" fmla="*/ 2705100 w 6038850"/>
                <a:gd name="connsiteY1-4" fmla="*/ 52188 h 1304686"/>
                <a:gd name="connsiteX2-5" fmla="*/ 5619750 w 6038850"/>
                <a:gd name="connsiteY2-6" fmla="*/ 1195188 h 1304686"/>
                <a:gd name="connsiteX3-7" fmla="*/ 6038850 w 6038850"/>
                <a:gd name="connsiteY3-8" fmla="*/ 1176138 h 1304686"/>
                <a:gd name="connsiteX0-9" fmla="*/ 0 w 6038850"/>
                <a:gd name="connsiteY0-10" fmla="*/ 287550 h 1218694"/>
                <a:gd name="connsiteX1-11" fmla="*/ 2705100 w 6038850"/>
                <a:gd name="connsiteY1-12" fmla="*/ 39900 h 1218694"/>
                <a:gd name="connsiteX2-13" fmla="*/ 4832350 w 6038850"/>
                <a:gd name="connsiteY2-14" fmla="*/ 1005100 h 1218694"/>
                <a:gd name="connsiteX3-15" fmla="*/ 6038850 w 6038850"/>
                <a:gd name="connsiteY3-16" fmla="*/ 1163850 h 1218694"/>
                <a:gd name="connsiteX0-17" fmla="*/ 0 w 6038850"/>
                <a:gd name="connsiteY0-18" fmla="*/ 287550 h 1225494"/>
                <a:gd name="connsiteX1-19" fmla="*/ 2705100 w 6038850"/>
                <a:gd name="connsiteY1-20" fmla="*/ 39900 h 1225494"/>
                <a:gd name="connsiteX2-21" fmla="*/ 4832350 w 6038850"/>
                <a:gd name="connsiteY2-22" fmla="*/ 1005100 h 1225494"/>
                <a:gd name="connsiteX3-23" fmla="*/ 6038850 w 6038850"/>
                <a:gd name="connsiteY3-24" fmla="*/ 1163850 h 1225494"/>
              </a:gdLst>
              <a:ahLst/>
              <a:cxnLst>
                <a:cxn ang="0">
                  <a:pos x="connsiteX0-17" y="connsiteY0-18"/>
                </a:cxn>
                <a:cxn ang="0">
                  <a:pos x="connsiteX1-19" y="connsiteY1-20"/>
                </a:cxn>
                <a:cxn ang="0">
                  <a:pos x="connsiteX2-21" y="connsiteY2-22"/>
                </a:cxn>
                <a:cxn ang="0">
                  <a:pos x="connsiteX3-23" y="connsiteY3-24"/>
                </a:cxn>
              </a:cxnLst>
              <a:rect l="l" t="t" r="r" b="b"/>
              <a:pathLst>
                <a:path w="6038850" h="1225494">
                  <a:moveTo>
                    <a:pt x="0" y="287550"/>
                  </a:moveTo>
                  <a:cubicBezTo>
                    <a:pt x="884237" y="89112"/>
                    <a:pt x="1899708" y="-79692"/>
                    <a:pt x="2705100" y="39900"/>
                  </a:cubicBezTo>
                  <a:cubicBezTo>
                    <a:pt x="3510492" y="159492"/>
                    <a:pt x="4371975" y="786025"/>
                    <a:pt x="4832350" y="1005100"/>
                  </a:cubicBezTo>
                  <a:cubicBezTo>
                    <a:pt x="5292725" y="1224175"/>
                    <a:pt x="5829300" y="1285558"/>
                    <a:pt x="6038850" y="1163850"/>
                  </a:cubicBezTo>
                </a:path>
              </a:pathLst>
            </a:custGeom>
            <a:ln w="12700" cmpd="sng">
              <a:solidFill>
                <a:schemeClr val="accent3">
                  <a:lumMod val="50000"/>
                </a:schemeClr>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grpSp>
          <p:nvGrpSpPr>
            <p:cNvPr id="15" name="组合 14"/>
            <p:cNvGrpSpPr/>
            <p:nvPr/>
          </p:nvGrpSpPr>
          <p:grpSpPr>
            <a:xfrm>
              <a:off x="2643174" y="1714494"/>
              <a:ext cx="958136" cy="958133"/>
              <a:chOff x="304800" y="673100"/>
              <a:chExt cx="4000500" cy="4000500"/>
            </a:xfrm>
            <a:effectLst>
              <a:outerShdw blurRad="444500" dist="254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7" name="椭圆 1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1" name="组合 30"/>
            <p:cNvGrpSpPr/>
            <p:nvPr/>
          </p:nvGrpSpPr>
          <p:grpSpPr>
            <a:xfrm>
              <a:off x="4429124" y="2000246"/>
              <a:ext cx="809336" cy="809336"/>
              <a:chOff x="4677858" y="2649672"/>
              <a:chExt cx="809336" cy="809336"/>
            </a:xfrm>
            <a:solidFill>
              <a:schemeClr val="accent1"/>
            </a:solidFill>
          </p:grpSpPr>
          <p:sp>
            <p:nvSpPr>
              <p:cNvPr id="32" name="椭圆 31"/>
              <p:cNvSpPr/>
              <p:nvPr/>
            </p:nvSpPr>
            <p:spPr>
              <a:xfrm>
                <a:off x="4677858" y="2649672"/>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3" name="椭圆 32"/>
              <p:cNvSpPr/>
              <p:nvPr/>
            </p:nvSpPr>
            <p:spPr>
              <a:xfrm>
                <a:off x="4719132" y="2696247"/>
                <a:ext cx="726788" cy="726784"/>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p:cNvGrpSpPr/>
            <p:nvPr/>
          </p:nvGrpSpPr>
          <p:grpSpPr>
            <a:xfrm>
              <a:off x="639258" y="1763208"/>
              <a:ext cx="809336" cy="809336"/>
              <a:chOff x="4677858" y="2649672"/>
              <a:chExt cx="809336" cy="809336"/>
            </a:xfrm>
            <a:solidFill>
              <a:schemeClr val="accent1"/>
            </a:solidFill>
          </p:grpSpPr>
          <p:sp>
            <p:nvSpPr>
              <p:cNvPr id="35" name="椭圆 34"/>
              <p:cNvSpPr/>
              <p:nvPr/>
            </p:nvSpPr>
            <p:spPr>
              <a:xfrm>
                <a:off x="4677858" y="2649672"/>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6" name="椭圆 35"/>
              <p:cNvSpPr/>
              <p:nvPr/>
            </p:nvSpPr>
            <p:spPr>
              <a:xfrm>
                <a:off x="4719132" y="2696247"/>
                <a:ext cx="726788" cy="726784"/>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矩形 40"/>
            <p:cNvSpPr/>
            <p:nvPr/>
          </p:nvSpPr>
          <p:spPr>
            <a:xfrm>
              <a:off x="857224" y="1857370"/>
              <a:ext cx="393056" cy="584775"/>
            </a:xfrm>
            <a:prstGeom prst="rect">
              <a:avLst/>
            </a:prstGeom>
          </p:spPr>
          <p:txBody>
            <a:bodyPr wrap="none">
              <a:spAutoFit/>
            </a:bodyPr>
            <a:lstStyle/>
            <a:p>
              <a:r>
                <a:rPr lang="en-US" sz="3200" b="1" dirty="0" smtClean="0">
                  <a:solidFill>
                    <a:schemeClr val="bg1"/>
                  </a:solidFill>
                </a:rPr>
                <a:t>1</a:t>
              </a:r>
              <a:endParaRPr lang="zh-CN" altLang="en-US" sz="3200" b="1" dirty="0">
                <a:solidFill>
                  <a:schemeClr val="bg1"/>
                </a:solidFill>
              </a:endParaRPr>
            </a:p>
          </p:txBody>
        </p:sp>
        <p:grpSp>
          <p:nvGrpSpPr>
            <p:cNvPr id="42" name="组合 41"/>
            <p:cNvGrpSpPr/>
            <p:nvPr/>
          </p:nvGrpSpPr>
          <p:grpSpPr>
            <a:xfrm>
              <a:off x="6000760" y="2643188"/>
              <a:ext cx="600946" cy="600943"/>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4" name="椭圆 4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5" name="组合 44"/>
            <p:cNvGrpSpPr/>
            <p:nvPr/>
          </p:nvGrpSpPr>
          <p:grpSpPr>
            <a:xfrm>
              <a:off x="7429520" y="2857502"/>
              <a:ext cx="666460" cy="666460"/>
              <a:chOff x="4677858" y="2649672"/>
              <a:chExt cx="809336" cy="809336"/>
            </a:xfrm>
            <a:solidFill>
              <a:schemeClr val="accent1"/>
            </a:solidFill>
          </p:grpSpPr>
          <p:sp>
            <p:nvSpPr>
              <p:cNvPr id="46" name="椭圆 45"/>
              <p:cNvSpPr/>
              <p:nvPr/>
            </p:nvSpPr>
            <p:spPr>
              <a:xfrm>
                <a:off x="4677858" y="2649672"/>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47" name="椭圆 46"/>
              <p:cNvSpPr/>
              <p:nvPr/>
            </p:nvSpPr>
            <p:spPr>
              <a:xfrm>
                <a:off x="4719132" y="2696247"/>
                <a:ext cx="726788" cy="726784"/>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矩形 57"/>
            <p:cNvSpPr/>
            <p:nvPr/>
          </p:nvSpPr>
          <p:spPr>
            <a:xfrm>
              <a:off x="2928926" y="1857370"/>
              <a:ext cx="393056" cy="584775"/>
            </a:xfrm>
            <a:prstGeom prst="rect">
              <a:avLst/>
            </a:prstGeom>
            <a:noFill/>
          </p:spPr>
          <p:txBody>
            <a:bodyPr wrap="none">
              <a:spAutoFit/>
            </a:bodyPr>
            <a:lstStyle/>
            <a:p>
              <a:r>
                <a:rPr lang="en-US" sz="3200" b="1" dirty="0" smtClean="0">
                  <a:solidFill>
                    <a:srgbClr val="7A34AE"/>
                  </a:solidFill>
                </a:rPr>
                <a:t>2</a:t>
              </a:r>
              <a:endParaRPr lang="zh-CN" altLang="en-US" sz="3200" b="1" dirty="0">
                <a:solidFill>
                  <a:srgbClr val="7A34AE"/>
                </a:solidFill>
              </a:endParaRPr>
            </a:p>
          </p:txBody>
        </p:sp>
        <p:sp>
          <p:nvSpPr>
            <p:cNvPr id="59" name="矩形 58"/>
            <p:cNvSpPr/>
            <p:nvPr/>
          </p:nvSpPr>
          <p:spPr>
            <a:xfrm>
              <a:off x="4643438" y="2071684"/>
              <a:ext cx="393056" cy="584775"/>
            </a:xfrm>
            <a:prstGeom prst="rect">
              <a:avLst/>
            </a:prstGeom>
          </p:spPr>
          <p:txBody>
            <a:bodyPr wrap="none">
              <a:spAutoFit/>
            </a:bodyPr>
            <a:lstStyle/>
            <a:p>
              <a:r>
                <a:rPr lang="en-US" sz="3200" b="1" dirty="0" smtClean="0">
                  <a:solidFill>
                    <a:schemeClr val="bg1"/>
                  </a:solidFill>
                </a:rPr>
                <a:t>3</a:t>
              </a:r>
              <a:endParaRPr lang="zh-CN" altLang="en-US" sz="3200" b="1" dirty="0">
                <a:solidFill>
                  <a:schemeClr val="bg1"/>
                </a:solidFill>
              </a:endParaRPr>
            </a:p>
          </p:txBody>
        </p:sp>
        <p:sp>
          <p:nvSpPr>
            <p:cNvPr id="60" name="矩形 59"/>
            <p:cNvSpPr/>
            <p:nvPr/>
          </p:nvSpPr>
          <p:spPr>
            <a:xfrm>
              <a:off x="6072198" y="2643188"/>
              <a:ext cx="393056" cy="584775"/>
            </a:xfrm>
            <a:prstGeom prst="rect">
              <a:avLst/>
            </a:prstGeom>
            <a:noFill/>
          </p:spPr>
          <p:txBody>
            <a:bodyPr wrap="none">
              <a:spAutoFit/>
            </a:bodyPr>
            <a:lstStyle/>
            <a:p>
              <a:r>
                <a:rPr lang="en-US" sz="3200" b="1" dirty="0" smtClean="0">
                  <a:solidFill>
                    <a:srgbClr val="7A34AE"/>
                  </a:solidFill>
                </a:rPr>
                <a:t>4</a:t>
              </a:r>
              <a:endParaRPr lang="zh-CN" altLang="en-US" sz="3200" b="1" dirty="0">
                <a:solidFill>
                  <a:srgbClr val="7A34AE"/>
                </a:solidFill>
              </a:endParaRPr>
            </a:p>
          </p:txBody>
        </p:sp>
        <p:sp>
          <p:nvSpPr>
            <p:cNvPr id="61" name="矩形 60"/>
            <p:cNvSpPr/>
            <p:nvPr/>
          </p:nvSpPr>
          <p:spPr>
            <a:xfrm>
              <a:off x="7572396" y="2857502"/>
              <a:ext cx="393056" cy="584775"/>
            </a:xfrm>
            <a:prstGeom prst="rect">
              <a:avLst/>
            </a:prstGeom>
          </p:spPr>
          <p:txBody>
            <a:bodyPr wrap="none">
              <a:spAutoFit/>
            </a:bodyPr>
            <a:lstStyle/>
            <a:p>
              <a:r>
                <a:rPr lang="en-US" sz="3200" b="1" dirty="0" smtClean="0">
                  <a:solidFill>
                    <a:schemeClr val="bg1"/>
                  </a:solidFill>
                </a:rPr>
                <a:t>5</a:t>
              </a:r>
              <a:endParaRPr lang="zh-CN" altLang="en-US" sz="3200" b="1" dirty="0">
                <a:solidFill>
                  <a:schemeClr val="bg1"/>
                </a:solidFill>
              </a:endParaRPr>
            </a:p>
          </p:txBody>
        </p:sp>
      </p:grpSp>
      <p:sp>
        <p:nvSpPr>
          <p:cNvPr id="62" name="TextBox 61"/>
          <p:cNvSpPr txBox="1"/>
          <p:nvPr/>
        </p:nvSpPr>
        <p:spPr>
          <a:xfrm>
            <a:off x="5643570" y="3286130"/>
            <a:ext cx="1500198" cy="1300374"/>
          </a:xfrm>
          <a:prstGeom prst="rect">
            <a:avLst/>
          </a:prstGeom>
          <a:noFill/>
        </p:spPr>
        <p:txBody>
          <a:bodyPr wrap="square" lIns="68598" tIns="34299" rIns="68598" bIns="34299" rtlCol="0">
            <a:spAutoFit/>
          </a:bodyPr>
          <a:lstStyle/>
          <a:p>
            <a:r>
              <a:rPr lang="zh-CN" altLang="en-US" sz="1600" b="1" dirty="0" smtClean="0">
                <a:latin typeface="楷体" pitchFamily="49" charset="-122"/>
                <a:ea typeface="楷体" pitchFamily="49" charset="-122"/>
              </a:rPr>
              <a:t>课程标准（教学大纲）对数量关系的教学要求是在降低吗？</a:t>
            </a:r>
          </a:p>
        </p:txBody>
      </p:sp>
      <p:sp>
        <p:nvSpPr>
          <p:cNvPr id="63" name="TextBox 62"/>
          <p:cNvSpPr txBox="1"/>
          <p:nvPr/>
        </p:nvSpPr>
        <p:spPr>
          <a:xfrm>
            <a:off x="7215206" y="3571882"/>
            <a:ext cx="1571636" cy="1300374"/>
          </a:xfrm>
          <a:prstGeom prst="rect">
            <a:avLst/>
          </a:prstGeom>
          <a:noFill/>
        </p:spPr>
        <p:txBody>
          <a:bodyPr wrap="square" lIns="68598" tIns="34299" rIns="68598" bIns="34299" rtlCol="0">
            <a:spAutoFit/>
          </a:bodyPr>
          <a:lstStyle/>
          <a:p>
            <a:r>
              <a:rPr lang="zh-CN" altLang="en-US" sz="1600" b="1" dirty="0" smtClean="0">
                <a:latin typeface="楷体" pitchFamily="49" charset="-122"/>
                <a:ea typeface="楷体" pitchFamily="49" charset="-122"/>
              </a:rPr>
              <a:t>    数量关系是我国数学教学的独有产物吗？其他国家是否也教学数量关系？</a:t>
            </a:r>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0-#ppt_w/2"/>
                                          </p:val>
                                        </p:tav>
                                        <p:tav tm="100000">
                                          <p:val>
                                            <p:strVal val="#ppt_x"/>
                                          </p:val>
                                        </p:tav>
                                      </p:tavLst>
                                    </p:anim>
                                    <p:anim calcmode="lin" valueType="num">
                                      <p:cBhvr additive="base">
                                        <p:cTn id="20" dur="500" fill="hold"/>
                                        <p:tgtEl>
                                          <p:spTgt spid="5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fill="hold"/>
                                        <p:tgtEl>
                                          <p:spTgt spid="55"/>
                                        </p:tgtEl>
                                        <p:attrNameLst>
                                          <p:attrName>ppt_x</p:attrName>
                                        </p:attrNameLst>
                                      </p:cBhvr>
                                      <p:tavLst>
                                        <p:tav tm="0">
                                          <p:val>
                                            <p:strVal val="0-#ppt_w/2"/>
                                          </p:val>
                                        </p:tav>
                                        <p:tav tm="100000">
                                          <p:val>
                                            <p:strVal val="#ppt_x"/>
                                          </p:val>
                                        </p:tav>
                                      </p:tavLst>
                                    </p:anim>
                                    <p:anim calcmode="lin" valueType="num">
                                      <p:cBhvr additive="base">
                                        <p:cTn id="24" dur="500" fill="hold"/>
                                        <p:tgtEl>
                                          <p:spTgt spid="55"/>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0" presetClass="path" presetSubtype="0" accel="50000" decel="50000" fill="hold" nodeType="withEffect">
                                  <p:stCondLst>
                                    <p:cond delay="0"/>
                                  </p:stCondLst>
                                  <p:childTnLst>
                                    <p:animMotion origin="layout" path="M -0.71129 -0.09537 C -0.71129 -0.09506 -0.56111 -0.16173 -0.47709 -0.14198 C -0.3724 -0.13272 -0.39549 -0.14753 -0.20712 0.02284 C -0.01875 0.19321 -0.04306 0.00463 3.05556E-6 8.64198E-7 " pathEditMode="relative" rAng="0" ptsTypes="assa">
                                      <p:cBhvr>
                                        <p:cTn id="29" dur="2000" fill="hold"/>
                                        <p:tgtEl>
                                          <p:spTgt spid="4"/>
                                        </p:tgtEl>
                                        <p:attrNameLst>
                                          <p:attrName>ppt_x</p:attrName>
                                          <p:attrName>ppt_y</p:attrName>
                                        </p:attrNameLst>
                                      </p:cBhvr>
                                      <p:rCtr x="35556" y="11111"/>
                                    </p:animMotion>
                                  </p:childTnLst>
                                </p:cTn>
                              </p:par>
                            </p:childTnLst>
                          </p:cTn>
                        </p:par>
                        <p:par>
                          <p:cTn id="30" fill="hold">
                            <p:stCondLst>
                              <p:cond delay="2000"/>
                            </p:stCondLst>
                            <p:childTnLst>
                              <p:par>
                                <p:cTn id="31" presetID="14" presetClass="entr" presetSubtype="10"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randombar(horizontal)">
                                      <p:cBhvr>
                                        <p:cTn id="33" dur="500"/>
                                        <p:tgtEl>
                                          <p:spTgt spid="2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randombar(horizontal)">
                                      <p:cBhvr>
                                        <p:cTn id="36" dur="500"/>
                                        <p:tgtEl>
                                          <p:spTgt spid="28"/>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randombar(horizontal)">
                                      <p:cBhvr>
                                        <p:cTn id="39" dur="500"/>
                                        <p:tgtEl>
                                          <p:spTgt spid="2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randombar(horizontal)">
                                      <p:cBhvr>
                                        <p:cTn id="45" dur="500"/>
                                        <p:tgtEl>
                                          <p:spTgt spid="62"/>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63"/>
                                        </p:tgtEl>
                                        <p:attrNameLst>
                                          <p:attrName>style.visibility</p:attrName>
                                        </p:attrNameLst>
                                      </p:cBhvr>
                                      <p:to>
                                        <p:strVal val="visible"/>
                                      </p:to>
                                    </p:set>
                                    <p:animEffect transition="in" filter="randombar(horizontal)">
                                      <p:cBhvr>
                                        <p:cTn id="4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7" grpId="0"/>
      <p:bldP spid="28" grpId="0"/>
      <p:bldP spid="29" grpId="0"/>
      <p:bldP spid="40" grpId="0"/>
      <p:bldP spid="50" grpId="0" animBg="1"/>
      <p:bldP spid="55" grpId="0" animBg="1"/>
      <p:bldP spid="62" grpId="0"/>
      <p:bldP spid="6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a:xfrm>
            <a:off x="785786" y="1071552"/>
            <a:ext cx="1034450" cy="1054401"/>
            <a:chOff x="1403648" y="1115468"/>
            <a:chExt cx="1294414" cy="1294414"/>
          </a:xfrm>
        </p:grpSpPr>
        <p:sp>
          <p:nvSpPr>
            <p:cNvPr id="29" name="椭圆 28"/>
            <p:cNvSpPr/>
            <p:nvPr/>
          </p:nvSpPr>
          <p:spPr>
            <a:xfrm>
              <a:off x="1539485" y="1259632"/>
              <a:ext cx="1022740" cy="10227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itchFamily="34" charset="-122"/>
                <a:ea typeface="微软雅黑" pitchFamily="34" charset="-122"/>
              </a:endParaRPr>
            </a:p>
          </p:txBody>
        </p:sp>
        <p:grpSp>
          <p:nvGrpSpPr>
            <p:cNvPr id="3" name="组合 29"/>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32" name="同心圆 31"/>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33" name="同心圆 32"/>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grpSp>
        <p:sp>
          <p:nvSpPr>
            <p:cNvPr id="31" name="TextBox 30"/>
            <p:cNvSpPr txBox="1"/>
            <p:nvPr/>
          </p:nvSpPr>
          <p:spPr>
            <a:xfrm>
              <a:off x="1671820" y="1466266"/>
              <a:ext cx="725958" cy="296865"/>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r>
                <a:rPr lang="en-US" altLang="zh-CN" sz="2800" dirty="0" smtClean="0">
                  <a:solidFill>
                    <a:schemeClr val="bg1"/>
                  </a:solidFill>
                  <a:effectLst/>
                  <a:latin typeface="微软雅黑" pitchFamily="34" charset="-122"/>
                  <a:ea typeface="微软雅黑" pitchFamily="34" charset="-122"/>
                </a:rPr>
                <a:t>1</a:t>
              </a:r>
              <a:endParaRPr lang="zh-CN" altLang="en-US" sz="2800" dirty="0">
                <a:solidFill>
                  <a:schemeClr val="bg1"/>
                </a:solidFill>
                <a:effectLst/>
                <a:latin typeface="微软雅黑" pitchFamily="34" charset="-122"/>
                <a:ea typeface="微软雅黑" pitchFamily="34" charset="-122"/>
              </a:endParaRPr>
            </a:p>
          </p:txBody>
        </p:sp>
      </p:grpSp>
      <p:sp>
        <p:nvSpPr>
          <p:cNvPr id="37" name="标题 2"/>
          <p:cNvSpPr txBox="1">
            <a:spLocks/>
          </p:cNvSpPr>
          <p:nvPr/>
        </p:nvSpPr>
        <p:spPr>
          <a:xfrm>
            <a:off x="1187624" y="267494"/>
            <a:ext cx="7203514" cy="377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square" lIns="68582" tIns="34292" rIns="68582" bIns="34292">
            <a:spAutoFit/>
          </a:bodyPr>
          <a:lstStyle/>
          <a:p>
            <a:pPr marL="0" lvl="1"/>
            <a:r>
              <a:rPr lang="zh-CN" altLang="en-US" sz="2000" b="1" dirty="0" smtClean="0"/>
              <a:t>国内外课程标准（教学大纲）的研究</a:t>
            </a:r>
          </a:p>
        </p:txBody>
      </p:sp>
      <p:sp>
        <p:nvSpPr>
          <p:cNvPr id="13" name="圆角矩形 12"/>
          <p:cNvSpPr/>
          <p:nvPr/>
        </p:nvSpPr>
        <p:spPr>
          <a:xfrm>
            <a:off x="0" y="2214560"/>
            <a:ext cx="2357454" cy="121444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pPr>
            <a:r>
              <a:rPr lang="zh-CN" altLang="en-US" b="1" dirty="0" smtClean="0"/>
              <a:t>应用题与数量关系是同时出现的吗？</a:t>
            </a:r>
            <a:endParaRPr lang="zh-CN" altLang="en-US" b="1" dirty="0"/>
          </a:p>
        </p:txBody>
      </p:sp>
      <p:sp>
        <p:nvSpPr>
          <p:cNvPr id="54273" name="AutoShape 1"/>
          <p:cNvSpPr>
            <a:spLocks noChangeArrowheads="1"/>
          </p:cNvSpPr>
          <p:nvPr/>
        </p:nvSpPr>
        <p:spPr bwMode="auto">
          <a:xfrm>
            <a:off x="2500298" y="928676"/>
            <a:ext cx="5648325" cy="928694"/>
          </a:xfrm>
          <a:prstGeom prst="roundRect">
            <a:avLst>
              <a:gd name="adj" fmla="val 16667"/>
            </a:avLst>
          </a:prstGeom>
          <a:solidFill>
            <a:srgbClr val="9954CC">
              <a:alpha val="1300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spcBef>
                <a:spcPct val="0"/>
              </a:spcBef>
              <a:spcAft>
                <a:spcPct val="0"/>
              </a:spcAft>
              <a:buClrTx/>
              <a:buSzTx/>
              <a:buFontTx/>
              <a:buNone/>
              <a:tabLst/>
            </a:pPr>
            <a:r>
              <a:rPr kumimoji="0" lang="zh-CN" altLang="en-US" b="1" i="0" u="none" strike="noStrike" cap="none" normalizeH="0" baseline="0" dirty="0" smtClean="0">
                <a:ln>
                  <a:noFill/>
                </a:ln>
                <a:solidFill>
                  <a:schemeClr val="tx1"/>
                </a:solidFill>
                <a:effectLst/>
                <a:latin typeface="楷体" pitchFamily="49" charset="-122"/>
                <a:ea typeface="楷体" pitchFamily="49" charset="-122"/>
                <a:cs typeface="宋体" pitchFamily="2" charset="-122"/>
              </a:rPr>
              <a:t>思考：你认为课程标准中，</a:t>
            </a:r>
            <a:r>
              <a:rPr kumimoji="0" lang="zh-CN" altLang="en-US" b="1" i="0" u="none" strike="noStrike" cap="none" normalizeH="0" baseline="0" dirty="0" smtClean="0">
                <a:ln>
                  <a:noFill/>
                </a:ln>
                <a:solidFill>
                  <a:schemeClr val="tx1"/>
                </a:solidFill>
                <a:effectLst/>
                <a:latin typeface="Arial"/>
                <a:ea typeface="楷体" pitchFamily="49" charset="-122"/>
                <a:cs typeface="宋体" pitchFamily="2" charset="-122"/>
              </a:rPr>
              <a:t>“</a:t>
            </a:r>
            <a:r>
              <a:rPr kumimoji="0" lang="zh-CN" altLang="en-US" b="1" i="0" u="none" strike="noStrike" cap="none" normalizeH="0" baseline="0" dirty="0" smtClean="0">
                <a:ln>
                  <a:noFill/>
                </a:ln>
                <a:solidFill>
                  <a:schemeClr val="tx1"/>
                </a:solidFill>
                <a:effectLst/>
                <a:latin typeface="楷体" pitchFamily="49" charset="-122"/>
                <a:ea typeface="楷体" pitchFamily="49" charset="-122"/>
                <a:cs typeface="宋体" pitchFamily="2" charset="-122"/>
              </a:rPr>
              <a:t>应用题</a:t>
            </a:r>
            <a:r>
              <a:rPr kumimoji="0" lang="zh-CN" altLang="en-US" b="1" i="0" u="none" strike="noStrike" cap="none" normalizeH="0" baseline="0" dirty="0" smtClean="0">
                <a:ln>
                  <a:noFill/>
                </a:ln>
                <a:solidFill>
                  <a:schemeClr val="tx1"/>
                </a:solidFill>
                <a:effectLst/>
                <a:latin typeface="Arial"/>
                <a:ea typeface="楷体" pitchFamily="49" charset="-122"/>
                <a:cs typeface="宋体" pitchFamily="2" charset="-122"/>
              </a:rPr>
              <a:t>”</a:t>
            </a:r>
            <a:r>
              <a:rPr kumimoji="0" lang="zh-CN" altLang="en-US" b="1" i="0" u="none" strike="noStrike" cap="none" normalizeH="0" baseline="0" dirty="0" smtClean="0">
                <a:ln>
                  <a:noFill/>
                </a:ln>
                <a:solidFill>
                  <a:schemeClr val="tx1"/>
                </a:solidFill>
                <a:effectLst/>
                <a:latin typeface="楷体" pitchFamily="49" charset="-122"/>
                <a:ea typeface="楷体" pitchFamily="49" charset="-122"/>
                <a:cs typeface="宋体" pitchFamily="2" charset="-122"/>
              </a:rPr>
              <a:t>与</a:t>
            </a:r>
            <a:r>
              <a:rPr kumimoji="0" lang="zh-CN" altLang="en-US" b="1" i="0" u="none" strike="noStrike" cap="none" normalizeH="0" baseline="0" dirty="0" smtClean="0">
                <a:ln>
                  <a:noFill/>
                </a:ln>
                <a:solidFill>
                  <a:schemeClr val="tx1"/>
                </a:solidFill>
                <a:effectLst/>
                <a:latin typeface="Arial"/>
                <a:ea typeface="楷体" pitchFamily="49" charset="-122"/>
                <a:cs typeface="宋体" pitchFamily="2" charset="-122"/>
              </a:rPr>
              <a:t>“</a:t>
            </a:r>
            <a:r>
              <a:rPr kumimoji="0" lang="zh-CN" altLang="en-US" b="1" i="0" u="none" strike="noStrike" cap="none" normalizeH="0" baseline="0" dirty="0" smtClean="0">
                <a:ln>
                  <a:noFill/>
                </a:ln>
                <a:solidFill>
                  <a:schemeClr val="tx1"/>
                </a:solidFill>
                <a:effectLst/>
                <a:latin typeface="楷体" pitchFamily="49" charset="-122"/>
                <a:ea typeface="楷体" pitchFamily="49" charset="-122"/>
                <a:cs typeface="宋体" pitchFamily="2" charset="-122"/>
              </a:rPr>
              <a:t>数量关系</a:t>
            </a:r>
            <a:r>
              <a:rPr kumimoji="0" lang="zh-CN" altLang="en-US" b="1" i="0" u="none" strike="noStrike" cap="none" normalizeH="0" baseline="0" dirty="0" smtClean="0">
                <a:ln>
                  <a:noFill/>
                </a:ln>
                <a:solidFill>
                  <a:schemeClr val="tx1"/>
                </a:solidFill>
                <a:effectLst/>
                <a:latin typeface="Arial"/>
                <a:ea typeface="楷体" pitchFamily="49" charset="-122"/>
                <a:cs typeface="宋体" pitchFamily="2" charset="-122"/>
              </a:rPr>
              <a:t>”</a:t>
            </a:r>
            <a:r>
              <a:rPr kumimoji="0" lang="zh-CN" altLang="en-US" b="1" i="0" u="none" strike="noStrike" cap="none" normalizeH="0" baseline="0" dirty="0" smtClean="0">
                <a:ln>
                  <a:noFill/>
                </a:ln>
                <a:solidFill>
                  <a:schemeClr val="tx1"/>
                </a:solidFill>
                <a:effectLst/>
                <a:latin typeface="楷体" pitchFamily="49" charset="-122"/>
                <a:ea typeface="楷体" pitchFamily="49" charset="-122"/>
                <a:cs typeface="宋体" pitchFamily="2" charset="-122"/>
              </a:rPr>
              <a:t>是同时出现还是有先后顺序的？</a:t>
            </a:r>
            <a:endParaRPr kumimoji="0" lang="zh-CN" sz="32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pic>
        <p:nvPicPr>
          <p:cNvPr id="54274" name="Picture 2" descr="C:\Users\Administrator\AppData\Roaming\Tencent\Users\52949588\QQ\WinTemp\RichOle\Z@%KSB~95]8M4{OCTTP8N(J.png"/>
          <p:cNvPicPr>
            <a:picLocks noChangeAspect="1" noChangeArrowheads="1"/>
          </p:cNvPicPr>
          <p:nvPr/>
        </p:nvPicPr>
        <p:blipFill>
          <a:blip r:embed="rId3"/>
          <a:srcRect/>
          <a:stretch>
            <a:fillRect/>
          </a:stretch>
        </p:blipFill>
        <p:spPr bwMode="auto">
          <a:xfrm>
            <a:off x="2428860" y="2143122"/>
            <a:ext cx="2598928" cy="2000246"/>
          </a:xfrm>
          <a:prstGeom prst="rect">
            <a:avLst/>
          </a:prstGeom>
          <a:noFill/>
        </p:spPr>
      </p:pic>
      <p:sp>
        <p:nvSpPr>
          <p:cNvPr id="19" name="矩形 18"/>
          <p:cNvSpPr/>
          <p:nvPr/>
        </p:nvSpPr>
        <p:spPr>
          <a:xfrm>
            <a:off x="5500694" y="2071684"/>
            <a:ext cx="3244799" cy="369332"/>
          </a:xfrm>
          <a:prstGeom prst="rect">
            <a:avLst/>
          </a:prstGeom>
        </p:spPr>
        <p:txBody>
          <a:bodyPr wrap="none">
            <a:spAutoFit/>
          </a:bodyPr>
          <a:lstStyle/>
          <a:p>
            <a:r>
              <a:rPr lang="en-US" b="1" dirty="0" smtClean="0"/>
              <a:t>1902</a:t>
            </a:r>
            <a:r>
              <a:rPr lang="zh-CN" altLang="en-US" b="1" dirty="0" smtClean="0"/>
              <a:t>年，</a:t>
            </a:r>
            <a:r>
              <a:rPr lang="en-US" altLang="zh-CN" b="1" dirty="0" smtClean="0"/>
              <a:t>《</a:t>
            </a:r>
            <a:r>
              <a:rPr lang="zh-CN" altLang="en-US" b="1" dirty="0" smtClean="0"/>
              <a:t>钦定蒙学堂章程</a:t>
            </a:r>
            <a:r>
              <a:rPr lang="en-US" altLang="zh-CN" b="1" dirty="0" smtClean="0"/>
              <a:t>》</a:t>
            </a:r>
            <a:r>
              <a:rPr lang="zh-CN" altLang="en-US" b="1" dirty="0" smtClean="0"/>
              <a:t> </a:t>
            </a:r>
            <a:endParaRPr lang="zh-CN" altLang="en-US" b="1" dirty="0"/>
          </a:p>
        </p:txBody>
      </p:sp>
      <p:sp>
        <p:nvSpPr>
          <p:cNvPr id="20" name="矩形 19"/>
          <p:cNvSpPr/>
          <p:nvPr/>
        </p:nvSpPr>
        <p:spPr>
          <a:xfrm>
            <a:off x="5572132" y="2500312"/>
            <a:ext cx="3000396" cy="646331"/>
          </a:xfrm>
          <a:prstGeom prst="rect">
            <a:avLst/>
          </a:prstGeom>
        </p:spPr>
        <p:txBody>
          <a:bodyPr wrap="square">
            <a:spAutoFit/>
          </a:bodyPr>
          <a:lstStyle/>
          <a:p>
            <a:r>
              <a:rPr lang="en-US" b="1" dirty="0" smtClean="0"/>
              <a:t>1923</a:t>
            </a:r>
            <a:r>
              <a:rPr lang="zh-CN" altLang="en-US" b="1" dirty="0" smtClean="0"/>
              <a:t>年</a:t>
            </a:r>
            <a:r>
              <a:rPr lang="en-US" altLang="zh-CN" b="1" dirty="0" smtClean="0"/>
              <a:t>《</a:t>
            </a:r>
            <a:r>
              <a:rPr lang="zh-CN" altLang="en-US" b="1" dirty="0" smtClean="0"/>
              <a:t>新学制课程标准纲要</a:t>
            </a:r>
            <a:r>
              <a:rPr lang="en-US" b="1" dirty="0" smtClean="0"/>
              <a:t>₋</a:t>
            </a:r>
            <a:r>
              <a:rPr lang="zh-CN" altLang="en-US" b="1" dirty="0" smtClean="0"/>
              <a:t>小学算术课程纲要</a:t>
            </a:r>
            <a:r>
              <a:rPr lang="en-US" altLang="zh-CN" b="1" dirty="0" smtClean="0"/>
              <a:t>》</a:t>
            </a:r>
            <a:endParaRPr lang="zh-CN" altLang="en-US" b="1" dirty="0"/>
          </a:p>
        </p:txBody>
      </p:sp>
      <p:sp>
        <p:nvSpPr>
          <p:cNvPr id="21" name="矩形 20"/>
          <p:cNvSpPr/>
          <p:nvPr/>
        </p:nvSpPr>
        <p:spPr>
          <a:xfrm>
            <a:off x="5357818" y="3143254"/>
            <a:ext cx="3286116" cy="1477328"/>
          </a:xfrm>
          <a:prstGeom prst="rect">
            <a:avLst/>
          </a:prstGeom>
        </p:spPr>
        <p:txBody>
          <a:bodyPr wrap="square">
            <a:spAutoFit/>
          </a:bodyPr>
          <a:lstStyle/>
          <a:p>
            <a:r>
              <a:rPr lang="zh-CN" altLang="en-US" b="1" dirty="0" smtClean="0">
                <a:solidFill>
                  <a:srgbClr val="C00000"/>
                </a:solidFill>
                <a:latin typeface="华文楷体" pitchFamily="2" charset="-122"/>
                <a:ea typeface="华文楷体" pitchFamily="2" charset="-122"/>
              </a:rPr>
              <a:t>    毕业最低限度要求：</a:t>
            </a:r>
            <a:r>
              <a:rPr lang="zh-CN" altLang="en-US" b="1" dirty="0" smtClean="0">
                <a:solidFill>
                  <a:srgbClr val="002060"/>
                </a:solidFill>
                <a:latin typeface="华文楷体" pitchFamily="2" charset="-122"/>
                <a:ea typeface="华文楷体" pitchFamily="2" charset="-122"/>
              </a:rPr>
              <a:t>能解决整数四则二层以下的问题，含诸等或分数关系的问题，用小数解答的问题，含比例关系百分关系等问题。</a:t>
            </a:r>
            <a:endParaRPr lang="zh-CN" altLang="en-US" b="1" dirty="0">
              <a:solidFill>
                <a:srgbClr val="002060"/>
              </a:solidFill>
              <a:latin typeface="华文楷体" pitchFamily="2" charset="-122"/>
              <a:ea typeface="华文楷体" pitchFamily="2" charset="-122"/>
            </a:endParaRPr>
          </a:p>
        </p:txBody>
      </p:sp>
      <p:sp>
        <p:nvSpPr>
          <p:cNvPr id="22" name="矩形 21"/>
          <p:cNvSpPr/>
          <p:nvPr/>
        </p:nvSpPr>
        <p:spPr>
          <a:xfrm>
            <a:off x="2143108" y="4286262"/>
            <a:ext cx="2765501" cy="400110"/>
          </a:xfrm>
          <a:prstGeom prst="rect">
            <a:avLst/>
          </a:prstGeom>
        </p:spPr>
        <p:txBody>
          <a:bodyPr wrap="none">
            <a:spAutoFit/>
          </a:bodyPr>
          <a:lstStyle/>
          <a:p>
            <a:r>
              <a:rPr lang="zh-CN" altLang="en-US" sz="2000" b="1" dirty="0" smtClean="0">
                <a:solidFill>
                  <a:srgbClr val="FF0000"/>
                </a:solidFill>
              </a:rPr>
              <a:t>“应用题”的雏形初现</a:t>
            </a:r>
            <a:endParaRPr lang="zh-CN" altLang="en-US" sz="2000" dirty="0">
              <a:solidFill>
                <a:srgbClr val="FF0000"/>
              </a:solidFill>
            </a:endParaRPr>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1500"/>
                            </p:stCondLst>
                            <p:childTnLst>
                              <p:par>
                                <p:cTn id="19" presetID="3" presetClass="entr" presetSubtype="10" fill="hold" grpId="0" nodeType="afterEffect">
                                  <p:stCondLst>
                                    <p:cond delay="0"/>
                                  </p:stCondLst>
                                  <p:childTnLst>
                                    <p:set>
                                      <p:cBhvr>
                                        <p:cTn id="20" dur="1" fill="hold">
                                          <p:stCondLst>
                                            <p:cond delay="0"/>
                                          </p:stCondLst>
                                        </p:cTn>
                                        <p:tgtEl>
                                          <p:spTgt spid="54273"/>
                                        </p:tgtEl>
                                        <p:attrNameLst>
                                          <p:attrName>style.visibility</p:attrName>
                                        </p:attrNameLst>
                                      </p:cBhvr>
                                      <p:to>
                                        <p:strVal val="visible"/>
                                      </p:to>
                                    </p:set>
                                    <p:animEffect transition="in" filter="blinds(horizontal)">
                                      <p:cBhvr>
                                        <p:cTn id="21" dur="500"/>
                                        <p:tgtEl>
                                          <p:spTgt spid="54273"/>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54274"/>
                                        </p:tgtEl>
                                        <p:attrNameLst>
                                          <p:attrName>style.visibility</p:attrName>
                                        </p:attrNameLst>
                                      </p:cBhvr>
                                      <p:to>
                                        <p:strVal val="visible"/>
                                      </p:to>
                                    </p:set>
                                    <p:animEffect transition="in" filter="blinds(horizontal)">
                                      <p:cBhvr>
                                        <p:cTn id="26" dur="500"/>
                                        <p:tgtEl>
                                          <p:spTgt spid="54274"/>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linds(horizontal)">
                                      <p:cBhvr>
                                        <p:cTn id="29" dur="500"/>
                                        <p:tgtEl>
                                          <p:spTgt spid="19"/>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linds(horizontal)">
                                      <p:cBhvr>
                                        <p:cTn id="32" dur="500"/>
                                        <p:tgtEl>
                                          <p:spTgt spid="20"/>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linds(horizontal)">
                                      <p:cBhvr>
                                        <p:cTn id="35" dur="500"/>
                                        <p:tgtEl>
                                          <p:spTgt spid="21"/>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linds(horizontal)">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3" grpId="0" animBg="1"/>
      <p:bldP spid="54273" grpId="0" animBg="1"/>
      <p:bldP spid="19" grpId="0"/>
      <p:bldP spid="20" grpId="0"/>
      <p:bldP spid="21" grpId="0"/>
      <p:bldP spid="22" grpId="0"/>
    </p:bldLst>
  </p:timing>
</p:sld>
</file>

<file path=ppt/theme/theme1.xml><?xml version="1.0" encoding="utf-8"?>
<a:theme xmlns:a="http://schemas.openxmlformats.org/drawingml/2006/main" name="Office 主题​​">
  <a:themeElements>
    <a:clrScheme name="自定义 22">
      <a:dk1>
        <a:sysClr val="windowText" lastClr="000000"/>
      </a:dk1>
      <a:lt1>
        <a:sysClr val="window" lastClr="FFFFFF"/>
      </a:lt1>
      <a:dk2>
        <a:srgbClr val="7F7F7F"/>
      </a:dk2>
      <a:lt2>
        <a:srgbClr val="7F7F7F"/>
      </a:lt2>
      <a:accent1>
        <a:srgbClr val="0070C0"/>
      </a:accent1>
      <a:accent2>
        <a:srgbClr val="00B0F0"/>
      </a:accent2>
      <a:accent3>
        <a:srgbClr val="0070C0"/>
      </a:accent3>
      <a:accent4>
        <a:srgbClr val="00B0F0"/>
      </a:accent4>
      <a:accent5>
        <a:srgbClr val="0070C0"/>
      </a:accent5>
      <a:accent6>
        <a:srgbClr val="00B0F0"/>
      </a:accent6>
      <a:hlink>
        <a:srgbClr val="FFFFFF"/>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itchFamily="34" charset="-122"/>
            <a:ea typeface="微软雅黑" pitchFamily="34"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1218</TotalTime>
  <Words>1970</Words>
  <Application>Microsoft Office PowerPoint</Application>
  <PresentationFormat>全屏显示(16:9)</PresentationFormat>
  <Paragraphs>252</Paragraphs>
  <Slides>30</Slides>
  <Notes>27</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30</vt:i4>
      </vt:variant>
    </vt:vector>
  </HeadingPairs>
  <TitlesOfParts>
    <vt:vector size="39" baseType="lpstr">
      <vt:lpstr>Arial</vt:lpstr>
      <vt:lpstr>宋体</vt:lpstr>
      <vt:lpstr>Calibri</vt:lpstr>
      <vt:lpstr>微软雅黑</vt:lpstr>
      <vt:lpstr>华文行楷</vt:lpstr>
      <vt:lpstr>楷体</vt:lpstr>
      <vt:lpstr>DFGothic-EB</vt:lpstr>
      <vt:lpstr>华文楷体</vt:lpstr>
      <vt:lpstr>Office 主题​​</vt:lpstr>
      <vt:lpstr>幻灯片 1</vt:lpstr>
      <vt:lpstr>幻灯片 2</vt:lpstr>
      <vt:lpstr>幻灯片 3</vt:lpstr>
      <vt:lpstr>幻灯片 4</vt:lpstr>
      <vt:lpstr>幻灯片 5</vt:lpstr>
      <vt:lpstr>幻灯片 6</vt:lpstr>
      <vt:lpstr>幻灯片 7</vt:lpstr>
      <vt:lpstr>前言</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kingpub</dc:creator>
  <cp:keywords>plus206</cp:keywords>
  <cp:lastModifiedBy>User</cp:lastModifiedBy>
  <cp:revision>1119</cp:revision>
  <dcterms:created xsi:type="dcterms:W3CDTF">2015-04-24T01:01:00Z</dcterms:created>
  <dcterms:modified xsi:type="dcterms:W3CDTF">2017-04-25T13:22:24Z</dcterms:modified>
  <cp:category>plus206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2052-10.1.0.5603</vt:lpwstr>
  </property>
</Properties>
</file>