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embeddings/oleObject1.bin" ContentType="application/vnd.openxmlformats-officedocument.oleObjec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6" r:id="rId3"/>
    <p:sldId id="257" r:id="rId4"/>
    <p:sldId id="290" r:id="rId5"/>
    <p:sldId id="296" r:id="rId6"/>
    <p:sldId id="259" r:id="rId7"/>
    <p:sldId id="262" r:id="rId8"/>
    <p:sldId id="264" r:id="rId9"/>
    <p:sldId id="265" r:id="rId10"/>
    <p:sldId id="266" r:id="rId11"/>
    <p:sldId id="275" r:id="rId12"/>
    <p:sldId id="276" r:id="rId13"/>
    <p:sldId id="268" r:id="rId14"/>
    <p:sldId id="269" r:id="rId15"/>
    <p:sldId id="277" r:id="rId16"/>
    <p:sldId id="281" r:id="rId17"/>
    <p:sldId id="305" r:id="rId18"/>
    <p:sldId id="301" r:id="rId19"/>
    <p:sldId id="282" r:id="rId20"/>
    <p:sldId id="283" r:id="rId21"/>
    <p:sldId id="303" r:id="rId22"/>
    <p:sldId id="299" r:id="rId23"/>
    <p:sldId id="284" r:id="rId24"/>
    <p:sldId id="304" r:id="rId25"/>
    <p:sldId id="286" r:id="rId26"/>
    <p:sldId id="285" r:id="rId27"/>
    <p:sldId id="273" r:id="rId28"/>
    <p:sldId id="306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高中地理内页设计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Administrator\Desktop\水印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2723"/>
            <a:ext cx="8991600" cy="5088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高中地理内页设计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Administrator\Desktop\水印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2723"/>
            <a:ext cx="8991600" cy="5088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高中地理内页设计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Administrator\Desktop\水印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2723"/>
            <a:ext cx="8991600" cy="5088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高中地理内页设计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Administrator\Desktop\水印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2723"/>
            <a:ext cx="8991600" cy="5088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6" r:id="rId14"/>
    <p:sldLayoutId id="214748366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jr\Desktop\&#26080;&#26631;&#39064;\&#26080;&#26631;&#39064;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hudong.com/versionview/rAglxZQhjencDeQUGAXdiCQ**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jpe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35838;&#20214;\02&#22320;&#29699;&#19978;&#30340;&#22823;&#27668;\&#22823;&#27668;&#30340;&#28909;&#21147;&#29366;&#20917;\&#22823;&#27668;&#30340;&#28909;&#21147;&#29366;&#20917;\summer.mp3" TargetMode="Externa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jr\Desktop\&#21360;&#23612;&#38177;&#32435;&#26379;&#28779;&#23665;&#29190;&#21457;_baofeng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无标题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图片 4" descr="04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31" y="2133601"/>
            <a:ext cx="64008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899592" y="476672"/>
            <a:ext cx="38959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tabLst>
                <a:tab pos="2867025" algn="l"/>
              </a:tabLst>
            </a:pPr>
            <a:r>
              <a:rPr lang="zh-CN" altLang="en-US" sz="2800" b="1" dirty="0" smtClean="0">
                <a:latin typeface="+mj-ea"/>
                <a:ea typeface="+mj-ea"/>
                <a:cs typeface="Times New Roman" pitchFamily="18" charset="0"/>
              </a:rPr>
              <a:t>岩层</a:t>
            </a:r>
            <a:r>
              <a:rPr lang="zh-CN" altLang="en-US" sz="2800" b="1" dirty="0">
                <a:latin typeface="+mj-ea"/>
                <a:ea typeface="+mj-ea"/>
                <a:cs typeface="Times New Roman" pitchFamily="18" charset="0"/>
              </a:rPr>
              <a:t>的新老关系：</a:t>
            </a:r>
            <a:endParaRPr lang="en-US" altLang="zh-CN" sz="2800" b="1" dirty="0">
              <a:latin typeface="+mj-ea"/>
              <a:ea typeface="+mj-ea"/>
              <a:cs typeface="Times New Roman" pitchFamily="18" charset="0"/>
            </a:endParaRPr>
          </a:p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</a:t>
            </a:r>
            <a:endParaRPr lang="zh-CN" altLang="en-US" sz="24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1564463" y="5257800"/>
            <a:ext cx="5040560" cy="0"/>
          </a:xfrm>
          <a:prstGeom prst="line">
            <a:avLst/>
          </a:prstGeom>
          <a:noFill/>
          <a:ln w="31750">
            <a:solidFill>
              <a:srgbClr val="000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840760" cy="57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0379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457200" y="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3200" b="1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762000" y="2438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>
              <a:latin typeface="Times New Roman" pitchFamily="18" charset="0"/>
              <a:ea typeface="黑体" pitchFamily="49" charset="-122"/>
            </a:endParaRPr>
          </a:p>
        </p:txBody>
      </p:sp>
      <p:graphicFrame>
        <p:nvGraphicFramePr>
          <p:cNvPr id="90116" name="Group 4"/>
          <p:cNvGraphicFramePr>
            <a:graphicFrameLocks noGrp="1"/>
          </p:cNvGraphicFramePr>
          <p:nvPr/>
        </p:nvGraphicFramePr>
        <p:xfrm>
          <a:off x="250825" y="1196975"/>
          <a:ext cx="8675688" cy="5256213"/>
        </p:xfrm>
        <a:graphic>
          <a:graphicData uri="http://schemas.openxmlformats.org/drawingml/2006/table">
            <a:tbl>
              <a:tblPr/>
              <a:tblGrid>
                <a:gridCol w="1235075"/>
                <a:gridCol w="1447800"/>
                <a:gridCol w="2070348"/>
                <a:gridCol w="1739652"/>
                <a:gridCol w="2182813"/>
              </a:tblGrid>
              <a:tr h="8683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黑体" pitchFamily="49" charset="-122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0668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zh-CN" altLang="zh-CN" sz="28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黑体" pitchFamily="49" charset="-122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kern="12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kern="12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144" name="Text Box 32"/>
          <p:cNvSpPr txBox="1">
            <a:spLocks noChangeArrowheads="1"/>
          </p:cNvSpPr>
          <p:nvPr/>
        </p:nvSpPr>
        <p:spPr bwMode="auto">
          <a:xfrm>
            <a:off x="395288" y="1916113"/>
            <a:ext cx="9144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褶曲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形态</a:t>
            </a:r>
          </a:p>
        </p:txBody>
      </p:sp>
      <p:sp>
        <p:nvSpPr>
          <p:cNvPr id="90145" name="Text Box 33"/>
          <p:cNvSpPr txBox="1">
            <a:spLocks noChangeArrowheads="1"/>
          </p:cNvSpPr>
          <p:nvPr/>
        </p:nvSpPr>
        <p:spPr bwMode="auto">
          <a:xfrm>
            <a:off x="1692275" y="1916113"/>
            <a:ext cx="914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岩层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形态</a:t>
            </a:r>
          </a:p>
        </p:txBody>
      </p:sp>
      <p:sp>
        <p:nvSpPr>
          <p:cNvPr id="90146" name="Text Box 34"/>
          <p:cNvSpPr txBox="1">
            <a:spLocks noChangeArrowheads="1"/>
          </p:cNvSpPr>
          <p:nvPr/>
        </p:nvSpPr>
        <p:spPr bwMode="auto">
          <a:xfrm>
            <a:off x="3505200" y="2667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kumimoji="1" lang="zh-CN" altLang="zh-CN" sz="240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90147" name="Text Box 35"/>
          <p:cNvSpPr txBox="1">
            <a:spLocks noChangeArrowheads="1"/>
          </p:cNvSpPr>
          <p:nvPr/>
        </p:nvSpPr>
        <p:spPr bwMode="auto">
          <a:xfrm>
            <a:off x="3059113" y="1916113"/>
            <a:ext cx="1524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岩层新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老关系</a:t>
            </a:r>
          </a:p>
          <a:p>
            <a:pPr>
              <a:spcBef>
                <a:spcPct val="50000"/>
              </a:spcBef>
            </a:pPr>
            <a:endParaRPr kumimoji="1" lang="en-US" altLang="zh-CN" sz="2400" dirty="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90148" name="Text Box 36"/>
          <p:cNvSpPr txBox="1">
            <a:spLocks noChangeArrowheads="1"/>
          </p:cNvSpPr>
          <p:nvPr/>
        </p:nvSpPr>
        <p:spPr bwMode="auto">
          <a:xfrm>
            <a:off x="5813425" y="2735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90149" name="Text Box 37"/>
          <p:cNvSpPr txBox="1">
            <a:spLocks noChangeArrowheads="1"/>
          </p:cNvSpPr>
          <p:nvPr/>
        </p:nvSpPr>
        <p:spPr bwMode="auto">
          <a:xfrm>
            <a:off x="5076825" y="1341438"/>
            <a:ext cx="3276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zh-CN" altLang="en-US" sz="3200" b="1" dirty="0">
                <a:solidFill>
                  <a:srgbClr val="FF0000"/>
                </a:solidFill>
                <a:latin typeface="+mj-ea"/>
                <a:ea typeface="+mj-ea"/>
              </a:rPr>
              <a:t>地貌形态</a:t>
            </a:r>
          </a:p>
          <a:p>
            <a:pPr>
              <a:spcBef>
                <a:spcPct val="50000"/>
              </a:spcBef>
            </a:pPr>
            <a:endParaRPr kumimoji="1" lang="en-US" altLang="zh-CN" sz="2400" dirty="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90150" name="Text Box 38"/>
          <p:cNvSpPr txBox="1">
            <a:spLocks noChangeArrowheads="1"/>
          </p:cNvSpPr>
          <p:nvPr/>
        </p:nvSpPr>
        <p:spPr bwMode="auto">
          <a:xfrm>
            <a:off x="4787900" y="2276475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400" b="1" dirty="0">
                <a:latin typeface="Times New Roman" pitchFamily="18" charset="0"/>
                <a:ea typeface="黑体" pitchFamily="49" charset="-122"/>
              </a:rPr>
              <a:t>  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侵蚀前地貌（内力作用）</a:t>
            </a:r>
          </a:p>
        </p:txBody>
      </p:sp>
      <p:sp>
        <p:nvSpPr>
          <p:cNvPr id="90151" name="Text Box 39"/>
          <p:cNvSpPr txBox="1">
            <a:spLocks noChangeArrowheads="1"/>
          </p:cNvSpPr>
          <p:nvPr/>
        </p:nvSpPr>
        <p:spPr bwMode="auto">
          <a:xfrm>
            <a:off x="6804025" y="2276475"/>
            <a:ext cx="2106613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400" b="1" dirty="0">
                <a:latin typeface="Times New Roman" pitchFamily="18" charset="0"/>
                <a:ea typeface="黑体" pitchFamily="49" charset="-122"/>
              </a:rPr>
              <a:t>  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侵蚀后地貌</a:t>
            </a:r>
          </a:p>
          <a:p>
            <a:pPr>
              <a:spcBef>
                <a:spcPct val="20000"/>
              </a:spcBef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（内外力作用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）</a:t>
            </a:r>
          </a:p>
        </p:txBody>
      </p:sp>
      <p:sp>
        <p:nvSpPr>
          <p:cNvPr id="90152" name="Text Box 40"/>
          <p:cNvSpPr txBox="1">
            <a:spLocks noChangeArrowheads="1"/>
          </p:cNvSpPr>
          <p:nvPr/>
        </p:nvSpPr>
        <p:spPr bwMode="auto">
          <a:xfrm>
            <a:off x="395536" y="3573016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 smtClean="0">
                <a:latin typeface="+mj-ea"/>
                <a:ea typeface="+mj-ea"/>
              </a:rPr>
              <a:t>背斜</a:t>
            </a:r>
          </a:p>
        </p:txBody>
      </p:sp>
      <p:sp>
        <p:nvSpPr>
          <p:cNvPr id="90153" name="Text Box 41"/>
          <p:cNvSpPr txBox="1">
            <a:spLocks noChangeArrowheads="1"/>
          </p:cNvSpPr>
          <p:nvPr/>
        </p:nvSpPr>
        <p:spPr bwMode="auto">
          <a:xfrm>
            <a:off x="395288" y="5214938"/>
            <a:ext cx="91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latin typeface="+mj-ea"/>
                <a:ea typeface="+mj-ea"/>
              </a:rPr>
              <a:t>向斜</a:t>
            </a:r>
          </a:p>
        </p:txBody>
      </p:sp>
      <p:sp>
        <p:nvSpPr>
          <p:cNvPr id="90154" name="Text Box 42"/>
          <p:cNvSpPr txBox="1">
            <a:spLocks noChangeArrowheads="1"/>
          </p:cNvSpPr>
          <p:nvPr/>
        </p:nvSpPr>
        <p:spPr bwMode="auto">
          <a:xfrm>
            <a:off x="1547813" y="3573463"/>
            <a:ext cx="1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latin typeface="+mj-ea"/>
                <a:ea typeface="+mj-ea"/>
              </a:rPr>
              <a:t>向上拱起</a:t>
            </a:r>
          </a:p>
        </p:txBody>
      </p:sp>
      <p:sp>
        <p:nvSpPr>
          <p:cNvPr id="90155" name="Text Box 43"/>
          <p:cNvSpPr txBox="1">
            <a:spLocks noChangeArrowheads="1"/>
          </p:cNvSpPr>
          <p:nvPr/>
        </p:nvSpPr>
        <p:spPr bwMode="auto">
          <a:xfrm>
            <a:off x="1547813" y="5203825"/>
            <a:ext cx="1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 dirty="0">
                <a:latin typeface="+mj-ea"/>
                <a:ea typeface="+mj-ea"/>
              </a:rPr>
              <a:t>向下弯曲</a:t>
            </a:r>
          </a:p>
        </p:txBody>
      </p:sp>
      <p:sp>
        <p:nvSpPr>
          <p:cNvPr id="90156" name="Text Box 44"/>
          <p:cNvSpPr txBox="1">
            <a:spLocks noChangeArrowheads="1"/>
          </p:cNvSpPr>
          <p:nvPr/>
        </p:nvSpPr>
        <p:spPr bwMode="auto">
          <a:xfrm>
            <a:off x="2987824" y="3140968"/>
            <a:ext cx="20882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 dirty="0">
                <a:latin typeface="+mj-ea"/>
                <a:ea typeface="+mj-ea"/>
              </a:rPr>
              <a:t>中心部分岩层老，两翼岩层新</a:t>
            </a:r>
          </a:p>
        </p:txBody>
      </p:sp>
      <p:sp>
        <p:nvSpPr>
          <p:cNvPr id="90157" name="Text Box 45"/>
          <p:cNvSpPr txBox="1">
            <a:spLocks noChangeArrowheads="1"/>
          </p:cNvSpPr>
          <p:nvPr/>
        </p:nvSpPr>
        <p:spPr bwMode="auto">
          <a:xfrm>
            <a:off x="2987824" y="4869160"/>
            <a:ext cx="20882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 dirty="0">
                <a:latin typeface="+mj-ea"/>
                <a:ea typeface="+mj-ea"/>
              </a:rPr>
              <a:t>中心部分岩层新，两翼岩层老</a:t>
            </a:r>
          </a:p>
        </p:txBody>
      </p:sp>
      <p:sp>
        <p:nvSpPr>
          <p:cNvPr id="90158" name="Text Box 46"/>
          <p:cNvSpPr txBox="1">
            <a:spLocks noChangeArrowheads="1"/>
          </p:cNvSpPr>
          <p:nvPr/>
        </p:nvSpPr>
        <p:spPr bwMode="auto">
          <a:xfrm>
            <a:off x="5287963" y="36449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 dirty="0">
                <a:latin typeface="+mj-ea"/>
                <a:ea typeface="+mj-ea"/>
              </a:rPr>
              <a:t>山岭</a:t>
            </a:r>
          </a:p>
        </p:txBody>
      </p:sp>
      <p:sp>
        <p:nvSpPr>
          <p:cNvPr id="90159" name="Text Box 47"/>
          <p:cNvSpPr txBox="1">
            <a:spLocks noChangeArrowheads="1"/>
          </p:cNvSpPr>
          <p:nvPr/>
        </p:nvSpPr>
        <p:spPr bwMode="auto">
          <a:xfrm>
            <a:off x="5284788" y="51419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 dirty="0">
                <a:latin typeface="+mj-ea"/>
                <a:ea typeface="+mj-ea"/>
              </a:rPr>
              <a:t>谷地</a:t>
            </a:r>
          </a:p>
        </p:txBody>
      </p:sp>
      <p:sp>
        <p:nvSpPr>
          <p:cNvPr id="90160" name="Text Box 48"/>
          <p:cNvSpPr txBox="1">
            <a:spLocks noChangeArrowheads="1"/>
          </p:cNvSpPr>
          <p:nvPr/>
        </p:nvSpPr>
        <p:spPr bwMode="auto">
          <a:xfrm>
            <a:off x="6804025" y="3573463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latin typeface="+mj-ea"/>
                <a:ea typeface="+mj-ea"/>
              </a:rPr>
              <a:t>谷地</a:t>
            </a:r>
          </a:p>
        </p:txBody>
      </p:sp>
      <p:sp>
        <p:nvSpPr>
          <p:cNvPr id="90161" name="Text Box 49"/>
          <p:cNvSpPr txBox="1">
            <a:spLocks noChangeArrowheads="1"/>
          </p:cNvSpPr>
          <p:nvPr/>
        </p:nvSpPr>
        <p:spPr bwMode="auto">
          <a:xfrm>
            <a:off x="6877050" y="5141913"/>
            <a:ext cx="1838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latin typeface="+mj-ea"/>
                <a:ea typeface="+mj-ea"/>
              </a:rPr>
              <a:t>山岭</a:t>
            </a:r>
          </a:p>
        </p:txBody>
      </p:sp>
      <p:sp>
        <p:nvSpPr>
          <p:cNvPr id="90162" name="Text Box 50"/>
          <p:cNvSpPr txBox="1">
            <a:spLocks noChangeArrowheads="1"/>
          </p:cNvSpPr>
          <p:nvPr/>
        </p:nvSpPr>
        <p:spPr bwMode="auto">
          <a:xfrm>
            <a:off x="3635896" y="548680"/>
            <a:ext cx="3527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+mn-ea"/>
              </a:rPr>
              <a:t>比较背斜与向斜</a:t>
            </a:r>
          </a:p>
        </p:txBody>
      </p:sp>
      <p:sp>
        <p:nvSpPr>
          <p:cNvPr id="90163" name="AutoShape 51"/>
          <p:cNvSpPr>
            <a:spLocks noChangeArrowheads="1"/>
          </p:cNvSpPr>
          <p:nvPr/>
        </p:nvSpPr>
        <p:spPr bwMode="auto">
          <a:xfrm>
            <a:off x="323528" y="188640"/>
            <a:ext cx="1871663" cy="890588"/>
          </a:xfrm>
          <a:prstGeom prst="wedgeRoundRectCallout">
            <a:avLst>
              <a:gd name="adj1" fmla="val 129050"/>
              <a:gd name="adj2" fmla="val 35027"/>
              <a:gd name="adj3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zh-CN" altLang="zh-CN">
              <a:ea typeface="黑体" pitchFamily="49" charset="-122"/>
            </a:endParaRPr>
          </a:p>
        </p:txBody>
      </p:sp>
      <p:sp>
        <p:nvSpPr>
          <p:cNvPr id="90164" name="Text Box 52"/>
          <p:cNvSpPr txBox="1">
            <a:spLocks noChangeArrowheads="1"/>
          </p:cNvSpPr>
          <p:nvPr/>
        </p:nvSpPr>
        <p:spPr bwMode="auto">
          <a:xfrm>
            <a:off x="251520" y="260648"/>
            <a:ext cx="16561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9900"/>
                </a:solidFill>
                <a:ea typeface="黑体" pitchFamily="49" charset="-122"/>
              </a:rPr>
              <a:t>    </a:t>
            </a:r>
            <a:r>
              <a:rPr lang="zh-CN" altLang="en-US" sz="3200" b="1" dirty="0">
                <a:solidFill>
                  <a:srgbClr val="FFFF00"/>
                </a:solidFill>
                <a:latin typeface="+mj-ea"/>
                <a:ea typeface="+mj-ea"/>
              </a:rPr>
              <a:t>总结</a:t>
            </a:r>
            <a:endParaRPr lang="zh-CN" altLang="en-US" sz="36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54" grpId="0" autoUpdateAnimBg="0"/>
      <p:bldP spid="90155" grpId="0" autoUpdateAnimBg="0"/>
      <p:bldP spid="90156" grpId="0" autoUpdateAnimBg="0"/>
      <p:bldP spid="90157" grpId="0" autoUpdateAnimBg="0"/>
      <p:bldP spid="90158" grpId="0" autoUpdateAnimBg="0"/>
      <p:bldP spid="90159" grpId="0" autoUpdateAnimBg="0"/>
      <p:bldP spid="90160" grpId="0" autoUpdateAnimBg="0"/>
      <p:bldP spid="9016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7" name="Group 27"/>
          <p:cNvGraphicFramePr>
            <a:graphicFrameLocks noGrp="1"/>
          </p:cNvGraphicFramePr>
          <p:nvPr>
            <p:ph idx="4294967295"/>
          </p:nvPr>
        </p:nvGraphicFramePr>
        <p:xfrm>
          <a:off x="323528" y="1052736"/>
          <a:ext cx="8605589" cy="4669832"/>
        </p:xfrm>
        <a:graphic>
          <a:graphicData uri="http://schemas.openxmlformats.org/drawingml/2006/table">
            <a:tbl>
              <a:tblPr/>
              <a:tblGrid>
                <a:gridCol w="676913"/>
                <a:gridCol w="695125"/>
                <a:gridCol w="7233551"/>
              </a:tblGrid>
              <a:tr h="10361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背斜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山地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岩层上拱形成山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22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谷地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顶部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受</a:t>
                      </a:r>
                      <a:r>
                        <a:rPr kumimoji="0" lang="zh-CN" alt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   </a:t>
                      </a:r>
                      <a:r>
                        <a:rPr kumimoji="0" lang="zh-CN" alt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  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，易被</a:t>
                      </a:r>
                      <a:r>
                        <a:rPr kumimoji="0" lang="zh-CN" alt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 </a:t>
                      </a:r>
                      <a:r>
                        <a:rPr kumimoji="0" lang="zh-CN" alt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    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而成谷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1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向斜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谷地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岩层下弯而成谷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40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山地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槽部受</a:t>
                      </a:r>
                      <a:r>
                        <a:rPr kumimoji="0" lang="zh-CN" alt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</a:t>
                      </a:r>
                      <a:r>
                        <a:rPr kumimoji="0" lang="zh-CN" alt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   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，不易被</a:t>
                      </a:r>
                      <a:r>
                        <a:rPr kumimoji="0" lang="zh-CN" alt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</a:t>
                      </a:r>
                      <a:r>
                        <a:rPr kumimoji="0" lang="zh-CN" alt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      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而成山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75856" y="2492896"/>
            <a:ext cx="12858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sz="2800" b="1" kern="100" dirty="0">
                <a:solidFill>
                  <a:srgbClr val="FF0000"/>
                </a:solidFill>
                <a:latin typeface="+mn-lt"/>
                <a:ea typeface="+mn-ea"/>
              </a:rPr>
              <a:t>张力</a:t>
            </a:r>
            <a:endParaRPr lang="zh-CN" altLang="en-US" sz="2800" b="1" kern="1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2492896"/>
            <a:ext cx="1224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sz="2800" b="1" kern="100" dirty="0">
                <a:solidFill>
                  <a:srgbClr val="FF0000"/>
                </a:solidFill>
                <a:latin typeface="+mn-lt"/>
                <a:ea typeface="+mn-ea"/>
              </a:rPr>
              <a:t>侵蚀</a:t>
            </a:r>
            <a:endParaRPr lang="zh-CN" altLang="en-US" sz="2800" b="1" kern="1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4869160"/>
            <a:ext cx="1214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kern="100" dirty="0">
                <a:solidFill>
                  <a:srgbClr val="FF0000"/>
                </a:solidFill>
                <a:latin typeface="+mn-lt"/>
                <a:ea typeface="+mn-ea"/>
              </a:rPr>
              <a:t>挤压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136" y="4869160"/>
            <a:ext cx="12858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kern="100" dirty="0">
                <a:solidFill>
                  <a:srgbClr val="FF0000"/>
                </a:solidFill>
                <a:latin typeface="+mn-lt"/>
                <a:ea typeface="+mn-ea"/>
              </a:rPr>
              <a:t>侵蚀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33265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背斜成谷，向斜成山的原因：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9512" y="3933637"/>
            <a:ext cx="89644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宋体" pitchFamily="2" charset="-122"/>
              </a:rPr>
              <a:t>读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宋体" pitchFamily="2" charset="-122"/>
              </a:rPr>
              <a:t>图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宋体" pitchFamily="2" charset="-122"/>
              </a:rPr>
              <a:t>4.11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宋体" pitchFamily="2" charset="-122"/>
              </a:rPr>
              <a:t>，回答下列问题（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宋体" pitchFamily="2" charset="-122"/>
              </a:rPr>
              <a:t>P74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宋体" pitchFamily="2" charset="-122"/>
              </a:rPr>
              <a:t>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宋体" pitchFamily="2" charset="-122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宋体" pitchFamily="2" charset="-122"/>
              </a:rPr>
              <a:t>）判断甲、乙两地何处是背斜，何处是向斜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宋体" pitchFamily="2" charset="-122"/>
              </a:rPr>
              <a:t>？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宋体" pitchFamily="2" charset="-122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宋体" pitchFamily="2" charset="-122"/>
              </a:rPr>
              <a:t>）解释甲地成为山岭、乙地成为谷地的原因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宋体" pitchFamily="2" charset="-122"/>
              </a:rPr>
              <a:t>？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宋体" pitchFamily="2" charset="-122"/>
              </a:rPr>
              <a:t>3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宋体" pitchFamily="2" charset="-122"/>
              </a:rPr>
              <a:t>）假设在这里修建一条东西向的地下隧道，应该选择甲地还是乙地？为什么？（从安全性、地下水角度考虑）</a:t>
            </a:r>
          </a:p>
        </p:txBody>
      </p:sp>
      <p:pic>
        <p:nvPicPr>
          <p:cNvPr id="3" name="图片 2" descr="4.11 被侵蚀缺失的褶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8892480" cy="35726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212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cs typeface="宋体" pitchFamily="2" charset="-122"/>
              </a:rPr>
              <a:t>活动探究</a:t>
            </a:r>
            <a:endParaRPr lang="en-US" altLang="zh-CN" sz="2400" dirty="0" smtClean="0">
              <a:solidFill>
                <a:srgbClr val="FF0000"/>
              </a:solidFill>
              <a:latin typeface="+mj-ea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5784" y="260648"/>
            <a:ext cx="8606696" cy="36450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CN" altLang="en-US" sz="112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实践意义</a:t>
            </a:r>
            <a:endParaRPr lang="en-US" altLang="zh-CN" sz="11200" dirty="0" smtClean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fontAlgn="base">
              <a:buNone/>
            </a:pPr>
            <a:r>
              <a:rPr lang="zh-CN" altLang="zh-CN" sz="8000" b="1" dirty="0" smtClean="0">
                <a:latin typeface="+mj-ea"/>
                <a:ea typeface="+mj-ea"/>
              </a:rPr>
              <a:t>①</a:t>
            </a:r>
            <a:r>
              <a:rPr lang="zh-CN" altLang="zh-CN" sz="8000" b="1" dirty="0" smtClean="0">
                <a:solidFill>
                  <a:srgbClr val="FF0000"/>
                </a:solidFill>
                <a:latin typeface="+mj-ea"/>
                <a:ea typeface="+mj-ea"/>
              </a:rPr>
              <a:t>凿隧道选择在背斜处</a:t>
            </a:r>
            <a:r>
              <a:rPr lang="zh-CN" altLang="zh-CN" sz="8000" b="1" dirty="0" smtClean="0">
                <a:latin typeface="+mj-ea"/>
                <a:ea typeface="+mj-ea"/>
              </a:rPr>
              <a:t>，因为背斜岩层向上拱起，地下水向两侧渗流，不容易发生渗漏问题；并且，背斜为穹形构造，不易塌方。</a:t>
            </a:r>
          </a:p>
          <a:p>
            <a:pPr>
              <a:buNone/>
            </a:pPr>
            <a:r>
              <a:rPr lang="zh-CN" altLang="zh-CN" sz="8000" b="1" dirty="0" smtClean="0">
                <a:latin typeface="+mj-ea"/>
                <a:ea typeface="+mj-ea"/>
              </a:rPr>
              <a:t>②</a:t>
            </a:r>
            <a:r>
              <a:rPr lang="zh-CN" altLang="zh-CN" sz="8000" b="1" dirty="0" smtClean="0">
                <a:solidFill>
                  <a:srgbClr val="FF0000"/>
                </a:solidFill>
                <a:latin typeface="+mj-ea"/>
                <a:ea typeface="+mj-ea"/>
              </a:rPr>
              <a:t>利用背斜找油</a:t>
            </a:r>
            <a:r>
              <a:rPr lang="zh-CN" altLang="zh-CN" sz="8000" b="1" dirty="0" smtClean="0">
                <a:latin typeface="+mj-ea"/>
                <a:ea typeface="+mj-ea"/>
              </a:rPr>
              <a:t>：背斜是良好的储油构造。由于气最轻，分布于背斜顶部，水最重，分布于底部，中间为石油。</a:t>
            </a:r>
          </a:p>
          <a:p>
            <a:pPr>
              <a:buNone/>
            </a:pPr>
            <a:r>
              <a:rPr lang="zh-CN" altLang="zh-CN" sz="8000" b="1" dirty="0" smtClean="0">
                <a:latin typeface="+mj-ea"/>
                <a:ea typeface="+mj-ea"/>
              </a:rPr>
              <a:t>③</a:t>
            </a:r>
            <a:r>
              <a:rPr lang="zh-CN" altLang="zh-CN" sz="8000" b="1" dirty="0" smtClean="0">
                <a:solidFill>
                  <a:srgbClr val="FF0000"/>
                </a:solidFill>
                <a:latin typeface="+mj-ea"/>
                <a:ea typeface="+mj-ea"/>
              </a:rPr>
              <a:t>利用向斜、背斜确定钻矿位置</a:t>
            </a:r>
            <a:r>
              <a:rPr lang="zh-CN" altLang="zh-CN" sz="8000" b="1" dirty="0" smtClean="0">
                <a:latin typeface="+mj-ea"/>
                <a:ea typeface="+mj-ea"/>
              </a:rPr>
              <a:t>。如岩层中含有某种矿产层，如煤、铁矿等，往往保留在向斜部分的地下，因此钻探或打井应在向斜构造处，因背斜顶部易被侵蚀，背斜岩层中的矿石很可能侵蚀搬运掉了。</a:t>
            </a:r>
          </a:p>
          <a:p>
            <a:pPr>
              <a:buNone/>
            </a:pPr>
            <a:r>
              <a:rPr lang="zh-CN" altLang="zh-CN" sz="8000" b="1" dirty="0" smtClean="0">
                <a:latin typeface="+mj-ea"/>
                <a:ea typeface="+mj-ea"/>
              </a:rPr>
              <a:t>④</a:t>
            </a:r>
            <a:r>
              <a:rPr lang="zh-CN" altLang="zh-CN" sz="8000" b="1" dirty="0" smtClean="0">
                <a:solidFill>
                  <a:srgbClr val="FF0000"/>
                </a:solidFill>
                <a:latin typeface="+mj-ea"/>
                <a:ea typeface="+mj-ea"/>
              </a:rPr>
              <a:t>利用向斜构造找水</a:t>
            </a:r>
            <a:r>
              <a:rPr lang="zh-CN" altLang="zh-CN" sz="8000" b="1" dirty="0" smtClean="0">
                <a:latin typeface="+mj-ea"/>
                <a:ea typeface="+mj-ea"/>
              </a:rPr>
              <a:t>：“向斜岩层蓄水好，水量丰富容易找”，向斜构造有利于地下水补给，两翼的水向中间汇集，下渗形成地下水。</a:t>
            </a:r>
          </a:p>
          <a:p>
            <a:pPr marL="0" indent="0">
              <a:buNone/>
            </a:pPr>
            <a:r>
              <a:rPr lang="zh-CN" altLang="zh-CN" sz="8000" b="1" dirty="0" smtClean="0">
                <a:latin typeface="+mj-ea"/>
                <a:ea typeface="+mj-ea"/>
              </a:rPr>
              <a:t>⑤</a:t>
            </a:r>
            <a:r>
              <a:rPr lang="zh-CN" altLang="en-US" sz="8000" b="1" dirty="0" smtClean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背斜顶部地带岩石破碎，易开采，适宜建采石场</a:t>
            </a:r>
          </a:p>
          <a:p>
            <a:pPr marL="0" indent="0">
              <a:buNone/>
            </a:pPr>
            <a:endParaRPr lang="zh-CN" altLang="en-US" dirty="0" smtClean="0">
              <a:solidFill>
                <a:schemeClr val="tx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zh-CN" altLang="en-US" dirty="0" smtClean="0">
              <a:solidFill>
                <a:srgbClr val="FF33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3" name="Picture 5" descr="dizhigouzao___shiyo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33" t="5080" r="13333" b="8571"/>
          <a:stretch>
            <a:fillRect/>
          </a:stretch>
        </p:blipFill>
        <p:spPr bwMode="auto">
          <a:xfrm>
            <a:off x="2267744" y="3501008"/>
            <a:ext cx="41764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68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3" name="Picture 9" descr="011000000000141136485257143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26" name="图片 3" descr="安第斯山脉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83568" y="4797152"/>
            <a:ext cx="7903126" cy="1323439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4000" b="1" dirty="0">
                <a:latin typeface="+mj-ea"/>
                <a:ea typeface="+mj-ea"/>
              </a:rPr>
              <a:t>为什么坚硬的地壳能够发生褶皱，</a:t>
            </a:r>
          </a:p>
          <a:p>
            <a:pPr algn="l"/>
            <a:r>
              <a:rPr lang="zh-CN" altLang="en-US" sz="4000" b="1" dirty="0">
                <a:latin typeface="+mj-ea"/>
                <a:ea typeface="+mj-ea"/>
              </a:rPr>
              <a:t>形成高大的山系？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627313" y="3321050"/>
            <a:ext cx="3312839" cy="707886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4000" b="1" dirty="0">
                <a:solidFill>
                  <a:srgbClr val="FF0000"/>
                </a:solidFill>
              </a:rPr>
              <a:t>板块构造学说</a:t>
            </a:r>
          </a:p>
        </p:txBody>
      </p:sp>
      <p:sp>
        <p:nvSpPr>
          <p:cNvPr id="52234" name="矩形 2"/>
          <p:cNvSpPr>
            <a:spLocks noChangeArrowheads="1"/>
          </p:cNvSpPr>
          <p:nvPr/>
        </p:nvSpPr>
        <p:spPr bwMode="auto">
          <a:xfrm>
            <a:off x="457200" y="166688"/>
            <a:ext cx="2216150" cy="579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安第斯山脉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978896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+mj-ea"/>
              </a:rPr>
              <a:t>读图</a:t>
            </a:r>
            <a:r>
              <a:rPr lang="en-US" altLang="zh-CN" sz="4000" b="1" dirty="0" smtClean="0">
                <a:solidFill>
                  <a:srgbClr val="FF0000"/>
                </a:solidFill>
                <a:latin typeface="+mj-ea"/>
              </a:rPr>
              <a:t>4.10  P73 </a:t>
            </a:r>
            <a:r>
              <a:rPr lang="zh-CN" altLang="en-US" sz="4000" b="1" dirty="0" smtClean="0">
                <a:solidFill>
                  <a:srgbClr val="FF0000"/>
                </a:solidFill>
                <a:latin typeface="+mj-ea"/>
              </a:rPr>
              <a:t>回答</a:t>
            </a:r>
            <a:endParaRPr lang="zh-CN" altLang="en-US" sz="40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pPr>
              <a:buNone/>
            </a:pPr>
            <a:r>
              <a:rPr lang="en-US" altLang="zh-CN" b="1" dirty="0" smtClean="0">
                <a:latin typeface="+mj-ea"/>
                <a:ea typeface="+mj-ea"/>
              </a:rPr>
              <a:t>1</a:t>
            </a:r>
            <a:r>
              <a:rPr lang="zh-CN" altLang="en-US" b="1" dirty="0" smtClean="0">
                <a:latin typeface="+mj-ea"/>
                <a:ea typeface="+mj-ea"/>
              </a:rPr>
              <a:t>、全球划分为哪六大板块</a:t>
            </a:r>
            <a:endParaRPr lang="en-US" altLang="zh-CN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b="1" dirty="0" smtClean="0">
                <a:latin typeface="+mj-ea"/>
                <a:ea typeface="+mj-ea"/>
              </a:rPr>
              <a:t>2</a:t>
            </a:r>
            <a:r>
              <a:rPr lang="zh-CN" altLang="en-US" b="1" dirty="0" smtClean="0">
                <a:latin typeface="+mj-ea"/>
                <a:ea typeface="+mj-ea"/>
              </a:rPr>
              <a:t>、板块有什么特点？</a:t>
            </a:r>
            <a:endParaRPr lang="en-US" altLang="zh-CN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b="1" dirty="0" smtClean="0">
                <a:latin typeface="+mj-ea"/>
                <a:ea typeface="+mj-ea"/>
              </a:rPr>
              <a:t>3</a:t>
            </a:r>
            <a:r>
              <a:rPr lang="zh-CN" altLang="en-US" b="1" dirty="0" smtClean="0">
                <a:latin typeface="+mj-ea"/>
                <a:ea typeface="+mj-ea"/>
              </a:rPr>
              <a:t>、板块的背离和相对运动，各形成什么地貌</a:t>
            </a:r>
            <a:r>
              <a:rPr lang="zh-CN" altLang="en-US" b="1" dirty="0" smtClean="0">
                <a:latin typeface="+mj-ea"/>
                <a:ea typeface="+mj-ea"/>
              </a:rPr>
              <a:t>？</a:t>
            </a:r>
            <a:endParaRPr lang="en-US" altLang="zh-CN" b="1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4"/>
          <p:cNvPicPr>
            <a:picLocks noChangeAspect="1" noChangeArrowheads="1"/>
          </p:cNvPicPr>
          <p:nvPr/>
        </p:nvPicPr>
        <p:blipFill>
          <a:blip r:embed="rId2" cstate="print"/>
          <a:srcRect r="854"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grpSp>
        <p:nvGrpSpPr>
          <p:cNvPr id="2" name="组合 26"/>
          <p:cNvGrpSpPr>
            <a:grpSpLocks/>
          </p:cNvGrpSpPr>
          <p:nvPr/>
        </p:nvGrpSpPr>
        <p:grpSpPr bwMode="auto">
          <a:xfrm>
            <a:off x="0" y="1340768"/>
            <a:ext cx="8532440" cy="2549897"/>
            <a:chOff x="0" y="1340768"/>
            <a:chExt cx="8532440" cy="2549897"/>
          </a:xfrm>
        </p:grpSpPr>
        <p:sp>
          <p:nvSpPr>
            <p:cNvPr id="27663" name="Text Box 3"/>
            <p:cNvSpPr txBox="1">
              <a:spLocks noChangeArrowheads="1"/>
            </p:cNvSpPr>
            <p:nvPr/>
          </p:nvSpPr>
          <p:spPr bwMode="auto">
            <a:xfrm>
              <a:off x="0" y="1412776"/>
              <a:ext cx="20574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 dirty="0" smtClean="0">
                  <a:latin typeface="Times New Roman" pitchFamily="18" charset="0"/>
                  <a:ea typeface="隶书" pitchFamily="49" charset="-122"/>
                </a:rPr>
                <a:t>阿尔卑斯山脉</a:t>
              </a:r>
              <a:endParaRPr kumimoji="1" lang="zh-CN" altLang="en-US" sz="2400" b="1" dirty="0">
                <a:latin typeface="Times New Roman" pitchFamily="18" charset="0"/>
                <a:ea typeface="隶书" pitchFamily="49" charset="-122"/>
              </a:endParaRPr>
            </a:p>
          </p:txBody>
        </p:sp>
        <p:sp>
          <p:nvSpPr>
            <p:cNvPr id="27664" name="Text Box 4"/>
            <p:cNvSpPr txBox="1">
              <a:spLocks noChangeArrowheads="1"/>
            </p:cNvSpPr>
            <p:nvPr/>
          </p:nvSpPr>
          <p:spPr bwMode="auto">
            <a:xfrm>
              <a:off x="2123728" y="1700808"/>
              <a:ext cx="2448272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 dirty="0" smtClean="0">
                  <a:latin typeface="Times New Roman" pitchFamily="18" charset="0"/>
                  <a:ea typeface="隶书" pitchFamily="49" charset="-122"/>
                </a:rPr>
                <a:t>喜马拉雅山脉</a:t>
              </a:r>
              <a:endParaRPr kumimoji="1" lang="zh-CN" altLang="en-US" sz="2400" b="1" dirty="0">
                <a:latin typeface="Times New Roman" pitchFamily="18" charset="0"/>
                <a:ea typeface="隶书" pitchFamily="49" charset="-122"/>
              </a:endParaRPr>
            </a:p>
          </p:txBody>
        </p:sp>
        <p:sp>
          <p:nvSpPr>
            <p:cNvPr id="27665" name="Text Box 7"/>
            <p:cNvSpPr txBox="1">
              <a:spLocks noChangeArrowheads="1"/>
            </p:cNvSpPr>
            <p:nvPr/>
          </p:nvSpPr>
          <p:spPr bwMode="auto">
            <a:xfrm>
              <a:off x="5724128" y="1340768"/>
              <a:ext cx="180020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 dirty="0" smtClean="0">
                  <a:latin typeface="Times New Roman" pitchFamily="18" charset="0"/>
                  <a:ea typeface="隶书" pitchFamily="49" charset="-122"/>
                </a:rPr>
                <a:t>落基山脉</a:t>
              </a:r>
              <a:endParaRPr kumimoji="1" lang="zh-CN" altLang="en-US" sz="2400" b="1" dirty="0">
                <a:latin typeface="Times New Roman" pitchFamily="18" charset="0"/>
                <a:ea typeface="隶书" pitchFamily="49" charset="-122"/>
              </a:endParaRPr>
            </a:p>
          </p:txBody>
        </p:sp>
        <p:sp>
          <p:nvSpPr>
            <p:cNvPr id="27666" name="Text Box 8"/>
            <p:cNvSpPr txBox="1">
              <a:spLocks noChangeArrowheads="1"/>
            </p:cNvSpPr>
            <p:nvPr/>
          </p:nvSpPr>
          <p:spPr bwMode="auto">
            <a:xfrm>
              <a:off x="6732240" y="3429000"/>
              <a:ext cx="180020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 dirty="0" smtClean="0">
                  <a:latin typeface="Times New Roman" pitchFamily="18" charset="0"/>
                  <a:ea typeface="隶书" pitchFamily="49" charset="-122"/>
                </a:rPr>
                <a:t>安第斯山脉</a:t>
              </a:r>
              <a:endParaRPr kumimoji="1" lang="zh-CN" altLang="en-US" sz="2400" b="1" dirty="0">
                <a:latin typeface="Times New Roman" pitchFamily="18" charset="0"/>
                <a:ea typeface="隶书" pitchFamily="49" charset="-122"/>
              </a:endParaRPr>
            </a:p>
          </p:txBody>
        </p:sp>
      </p:grp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219200" y="2590800"/>
            <a:ext cx="549275" cy="1752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Times New Roman" pitchFamily="18" charset="0"/>
                <a:ea typeface="隶书" pitchFamily="49" charset="-122"/>
              </a:rPr>
              <a:t>东非裂谷带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205663" y="1747838"/>
            <a:ext cx="1176337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Times New Roman" pitchFamily="18" charset="0"/>
                <a:ea typeface="隶书" pitchFamily="49" charset="-122"/>
              </a:rPr>
              <a:t>大西洋</a:t>
            </a:r>
          </a:p>
        </p:txBody>
      </p:sp>
      <p:sp>
        <p:nvSpPr>
          <p:cNvPr id="27654" name="Freeform 11"/>
          <p:cNvSpPr>
            <a:spLocks/>
          </p:cNvSpPr>
          <p:nvPr/>
        </p:nvSpPr>
        <p:spPr bwMode="auto">
          <a:xfrm>
            <a:off x="1828800" y="2819400"/>
            <a:ext cx="271463" cy="1296988"/>
          </a:xfrm>
          <a:custGeom>
            <a:avLst/>
            <a:gdLst>
              <a:gd name="T0" fmla="*/ 2147483647 w 130"/>
              <a:gd name="T1" fmla="*/ 0 h 475"/>
              <a:gd name="T2" fmla="*/ 2147483647 w 130"/>
              <a:gd name="T3" fmla="*/ 2147483647 h 475"/>
              <a:gd name="T4" fmla="*/ 2147483647 w 130"/>
              <a:gd name="T5" fmla="*/ 2147483647 h 475"/>
              <a:gd name="T6" fmla="*/ 2147483647 w 130"/>
              <a:gd name="T7" fmla="*/ 2147483647 h 475"/>
              <a:gd name="T8" fmla="*/ 2147483647 w 130"/>
              <a:gd name="T9" fmla="*/ 2147483647 h 4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475"/>
              <a:gd name="T17" fmla="*/ 130 w 130"/>
              <a:gd name="T18" fmla="*/ 475 h 4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" h="475">
                <a:moveTo>
                  <a:pt x="130" y="0"/>
                </a:moveTo>
                <a:cubicBezTo>
                  <a:pt x="113" y="27"/>
                  <a:pt x="102" y="45"/>
                  <a:pt x="76" y="63"/>
                </a:cubicBezTo>
                <a:cubicBezTo>
                  <a:pt x="60" y="110"/>
                  <a:pt x="45" y="156"/>
                  <a:pt x="29" y="203"/>
                </a:cubicBezTo>
                <a:cubicBezTo>
                  <a:pt x="24" y="218"/>
                  <a:pt x="13" y="249"/>
                  <a:pt x="13" y="249"/>
                </a:cubicBezTo>
                <a:cubicBezTo>
                  <a:pt x="0" y="366"/>
                  <a:pt x="6" y="291"/>
                  <a:pt x="6" y="47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995936" y="1844824"/>
            <a:ext cx="1936750" cy="4667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 b="1" dirty="0">
                <a:latin typeface="Times New Roman" pitchFamily="18" charset="0"/>
                <a:ea typeface="隶书" pitchFamily="49" charset="-122"/>
                <a:hlinkClick r:id="rId3" action="ppaction://hlinksldjump"/>
              </a:rPr>
              <a:t>海沟</a:t>
            </a:r>
            <a:r>
              <a:rPr kumimoji="1" lang="en-US" altLang="zh-CN" sz="2400" b="1" dirty="0">
                <a:latin typeface="Times New Roman" pitchFamily="18" charset="0"/>
                <a:ea typeface="隶书" pitchFamily="49" charset="-122"/>
                <a:hlinkClick r:id="rId3" action="ppaction://hlinksldjump"/>
              </a:rPr>
              <a:t>--</a:t>
            </a:r>
            <a:r>
              <a:rPr kumimoji="1" lang="zh-CN" altLang="en-US" sz="2400" b="1" dirty="0">
                <a:latin typeface="Times New Roman" pitchFamily="18" charset="0"/>
                <a:ea typeface="隶书" pitchFamily="49" charset="-122"/>
                <a:hlinkClick r:id="rId3" action="ppaction://hlinksldjump"/>
              </a:rPr>
              <a:t>岛弧链</a:t>
            </a:r>
            <a:endParaRPr kumimoji="1" lang="zh-CN" altLang="en-US" sz="2400" b="1" dirty="0">
              <a:latin typeface="Times New Roman" pitchFamily="18" charset="0"/>
            </a:endParaRPr>
          </a:p>
        </p:txBody>
      </p:sp>
      <p:grpSp>
        <p:nvGrpSpPr>
          <p:cNvPr id="3" name="组合 25"/>
          <p:cNvGrpSpPr>
            <a:grpSpLocks/>
          </p:cNvGrpSpPr>
          <p:nvPr/>
        </p:nvGrpSpPr>
        <p:grpSpPr bwMode="auto">
          <a:xfrm>
            <a:off x="1115615" y="1268760"/>
            <a:ext cx="6480721" cy="3676650"/>
            <a:chOff x="409415" y="1143000"/>
            <a:chExt cx="7250272" cy="3676650"/>
          </a:xfrm>
        </p:grpSpPr>
        <p:sp>
          <p:nvSpPr>
            <p:cNvPr id="27657" name="Freeform 5"/>
            <p:cNvSpPr>
              <a:spLocks/>
            </p:cNvSpPr>
            <p:nvPr/>
          </p:nvSpPr>
          <p:spPr bwMode="auto">
            <a:xfrm rot="744494">
              <a:off x="5867400" y="1143000"/>
              <a:ext cx="1300162" cy="1233487"/>
            </a:xfrm>
            <a:custGeom>
              <a:avLst/>
              <a:gdLst>
                <a:gd name="T0" fmla="*/ 0 w 622"/>
                <a:gd name="T1" fmla="*/ 0 h 452"/>
                <a:gd name="T2" fmla="*/ 2147483647 w 622"/>
                <a:gd name="T3" fmla="*/ 2147483647 h 452"/>
                <a:gd name="T4" fmla="*/ 2147483647 w 622"/>
                <a:gd name="T5" fmla="*/ 2147483647 h 452"/>
                <a:gd name="T6" fmla="*/ 2147483647 w 622"/>
                <a:gd name="T7" fmla="*/ 2147483647 h 452"/>
                <a:gd name="T8" fmla="*/ 2147483647 w 622"/>
                <a:gd name="T9" fmla="*/ 2147483647 h 452"/>
                <a:gd name="T10" fmla="*/ 2147483647 w 622"/>
                <a:gd name="T11" fmla="*/ 2147483647 h 452"/>
                <a:gd name="T12" fmla="*/ 2147483647 w 622"/>
                <a:gd name="T13" fmla="*/ 2147483647 h 452"/>
                <a:gd name="T14" fmla="*/ 2147483647 w 622"/>
                <a:gd name="T15" fmla="*/ 2147483647 h 452"/>
                <a:gd name="T16" fmla="*/ 2147483647 w 622"/>
                <a:gd name="T17" fmla="*/ 2147483647 h 452"/>
                <a:gd name="T18" fmla="*/ 2147483647 w 622"/>
                <a:gd name="T19" fmla="*/ 2147483647 h 452"/>
                <a:gd name="T20" fmla="*/ 2147483647 w 622"/>
                <a:gd name="T21" fmla="*/ 2147483647 h 452"/>
                <a:gd name="T22" fmla="*/ 2147483647 w 622"/>
                <a:gd name="T23" fmla="*/ 2147483647 h 452"/>
                <a:gd name="T24" fmla="*/ 2147483647 w 622"/>
                <a:gd name="T25" fmla="*/ 2147483647 h 452"/>
                <a:gd name="T26" fmla="*/ 2147483647 w 622"/>
                <a:gd name="T27" fmla="*/ 2147483647 h 4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22"/>
                <a:gd name="T43" fmla="*/ 0 h 452"/>
                <a:gd name="T44" fmla="*/ 622 w 622"/>
                <a:gd name="T45" fmla="*/ 452 h 4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22" h="452">
                  <a:moveTo>
                    <a:pt x="0" y="0"/>
                  </a:moveTo>
                  <a:cubicBezTo>
                    <a:pt x="39" y="13"/>
                    <a:pt x="77" y="27"/>
                    <a:pt x="116" y="39"/>
                  </a:cubicBezTo>
                  <a:cubicBezTo>
                    <a:pt x="143" y="57"/>
                    <a:pt x="149" y="76"/>
                    <a:pt x="179" y="86"/>
                  </a:cubicBezTo>
                  <a:cubicBezTo>
                    <a:pt x="187" y="91"/>
                    <a:pt x="195" y="95"/>
                    <a:pt x="202" y="102"/>
                  </a:cubicBezTo>
                  <a:cubicBezTo>
                    <a:pt x="209" y="109"/>
                    <a:pt x="211" y="119"/>
                    <a:pt x="218" y="125"/>
                  </a:cubicBezTo>
                  <a:cubicBezTo>
                    <a:pt x="224" y="130"/>
                    <a:pt x="234" y="129"/>
                    <a:pt x="241" y="133"/>
                  </a:cubicBezTo>
                  <a:cubicBezTo>
                    <a:pt x="257" y="142"/>
                    <a:pt x="272" y="154"/>
                    <a:pt x="288" y="164"/>
                  </a:cubicBezTo>
                  <a:cubicBezTo>
                    <a:pt x="296" y="169"/>
                    <a:pt x="311" y="180"/>
                    <a:pt x="311" y="180"/>
                  </a:cubicBezTo>
                  <a:cubicBezTo>
                    <a:pt x="347" y="233"/>
                    <a:pt x="324" y="220"/>
                    <a:pt x="366" y="234"/>
                  </a:cubicBezTo>
                  <a:cubicBezTo>
                    <a:pt x="389" y="257"/>
                    <a:pt x="400" y="279"/>
                    <a:pt x="428" y="296"/>
                  </a:cubicBezTo>
                  <a:cubicBezTo>
                    <a:pt x="444" y="343"/>
                    <a:pt x="424" y="300"/>
                    <a:pt x="459" y="335"/>
                  </a:cubicBezTo>
                  <a:cubicBezTo>
                    <a:pt x="466" y="342"/>
                    <a:pt x="468" y="353"/>
                    <a:pt x="475" y="359"/>
                  </a:cubicBezTo>
                  <a:cubicBezTo>
                    <a:pt x="489" y="371"/>
                    <a:pt x="521" y="390"/>
                    <a:pt x="521" y="390"/>
                  </a:cubicBezTo>
                  <a:cubicBezTo>
                    <a:pt x="545" y="425"/>
                    <a:pt x="585" y="432"/>
                    <a:pt x="622" y="452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8" name="Freeform 6"/>
            <p:cNvSpPr>
              <a:spLocks/>
            </p:cNvSpPr>
            <p:nvPr/>
          </p:nvSpPr>
          <p:spPr bwMode="auto">
            <a:xfrm rot="-640553">
              <a:off x="7239000" y="2971800"/>
              <a:ext cx="420687" cy="1847850"/>
            </a:xfrm>
            <a:custGeom>
              <a:avLst/>
              <a:gdLst>
                <a:gd name="T0" fmla="*/ 2147483647 w 201"/>
                <a:gd name="T1" fmla="*/ 0 h 677"/>
                <a:gd name="T2" fmla="*/ 2147483647 w 201"/>
                <a:gd name="T3" fmla="*/ 2147483647 h 677"/>
                <a:gd name="T4" fmla="*/ 2147483647 w 201"/>
                <a:gd name="T5" fmla="*/ 2147483647 h 677"/>
                <a:gd name="T6" fmla="*/ 2147483647 w 201"/>
                <a:gd name="T7" fmla="*/ 2147483647 h 677"/>
                <a:gd name="T8" fmla="*/ 2147483647 w 201"/>
                <a:gd name="T9" fmla="*/ 2147483647 h 677"/>
                <a:gd name="T10" fmla="*/ 2147483647 w 201"/>
                <a:gd name="T11" fmla="*/ 2147483647 h 677"/>
                <a:gd name="T12" fmla="*/ 2147483647 w 201"/>
                <a:gd name="T13" fmla="*/ 2147483647 h 677"/>
                <a:gd name="T14" fmla="*/ 0 w 201"/>
                <a:gd name="T15" fmla="*/ 2147483647 h 6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"/>
                <a:gd name="T25" fmla="*/ 0 h 677"/>
                <a:gd name="T26" fmla="*/ 201 w 201"/>
                <a:gd name="T27" fmla="*/ 677 h 6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" h="677">
                  <a:moveTo>
                    <a:pt x="140" y="0"/>
                  </a:moveTo>
                  <a:cubicBezTo>
                    <a:pt x="146" y="9"/>
                    <a:pt x="165" y="33"/>
                    <a:pt x="164" y="47"/>
                  </a:cubicBezTo>
                  <a:cubicBezTo>
                    <a:pt x="162" y="73"/>
                    <a:pt x="148" y="125"/>
                    <a:pt x="148" y="125"/>
                  </a:cubicBezTo>
                  <a:cubicBezTo>
                    <a:pt x="157" y="177"/>
                    <a:pt x="170" y="230"/>
                    <a:pt x="187" y="280"/>
                  </a:cubicBezTo>
                  <a:cubicBezTo>
                    <a:pt x="183" y="352"/>
                    <a:pt x="201" y="512"/>
                    <a:pt x="101" y="545"/>
                  </a:cubicBezTo>
                  <a:cubicBezTo>
                    <a:pt x="84" y="602"/>
                    <a:pt x="110" y="534"/>
                    <a:pt x="70" y="584"/>
                  </a:cubicBezTo>
                  <a:cubicBezTo>
                    <a:pt x="27" y="639"/>
                    <a:pt x="110" y="576"/>
                    <a:pt x="39" y="623"/>
                  </a:cubicBezTo>
                  <a:cubicBezTo>
                    <a:pt x="28" y="654"/>
                    <a:pt x="14" y="650"/>
                    <a:pt x="0" y="677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9" name="Freeform 12"/>
            <p:cNvSpPr>
              <a:spLocks/>
            </p:cNvSpPr>
            <p:nvPr/>
          </p:nvSpPr>
          <p:spPr bwMode="auto">
            <a:xfrm>
              <a:off x="3644900" y="1466850"/>
              <a:ext cx="714375" cy="828675"/>
            </a:xfrm>
            <a:custGeom>
              <a:avLst/>
              <a:gdLst>
                <a:gd name="T0" fmla="*/ 2147483647 w 342"/>
                <a:gd name="T1" fmla="*/ 0 h 304"/>
                <a:gd name="T2" fmla="*/ 2147483647 w 342"/>
                <a:gd name="T3" fmla="*/ 2147483647 h 304"/>
                <a:gd name="T4" fmla="*/ 2147483647 w 342"/>
                <a:gd name="T5" fmla="*/ 2147483647 h 304"/>
                <a:gd name="T6" fmla="*/ 2147483647 w 342"/>
                <a:gd name="T7" fmla="*/ 2147483647 h 304"/>
                <a:gd name="T8" fmla="*/ 2147483647 w 342"/>
                <a:gd name="T9" fmla="*/ 2147483647 h 304"/>
                <a:gd name="T10" fmla="*/ 2147483647 w 342"/>
                <a:gd name="T11" fmla="*/ 2147483647 h 304"/>
                <a:gd name="T12" fmla="*/ 2147483647 w 342"/>
                <a:gd name="T13" fmla="*/ 2147483647 h 304"/>
                <a:gd name="T14" fmla="*/ 0 w 342"/>
                <a:gd name="T15" fmla="*/ 2147483647 h 3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2"/>
                <a:gd name="T25" fmla="*/ 0 h 304"/>
                <a:gd name="T26" fmla="*/ 342 w 342"/>
                <a:gd name="T27" fmla="*/ 304 h 3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2" h="304">
                  <a:moveTo>
                    <a:pt x="342" y="0"/>
                  </a:moveTo>
                  <a:cubicBezTo>
                    <a:pt x="335" y="32"/>
                    <a:pt x="329" y="51"/>
                    <a:pt x="311" y="78"/>
                  </a:cubicBezTo>
                  <a:cubicBezTo>
                    <a:pt x="297" y="119"/>
                    <a:pt x="282" y="134"/>
                    <a:pt x="241" y="148"/>
                  </a:cubicBezTo>
                  <a:cubicBezTo>
                    <a:pt x="217" y="164"/>
                    <a:pt x="198" y="171"/>
                    <a:pt x="171" y="179"/>
                  </a:cubicBezTo>
                  <a:cubicBezTo>
                    <a:pt x="171" y="180"/>
                    <a:pt x="163" y="252"/>
                    <a:pt x="156" y="257"/>
                  </a:cubicBezTo>
                  <a:cubicBezTo>
                    <a:pt x="143" y="267"/>
                    <a:pt x="125" y="268"/>
                    <a:pt x="109" y="273"/>
                  </a:cubicBezTo>
                  <a:cubicBezTo>
                    <a:pt x="100" y="276"/>
                    <a:pt x="94" y="284"/>
                    <a:pt x="86" y="288"/>
                  </a:cubicBezTo>
                  <a:cubicBezTo>
                    <a:pt x="60" y="301"/>
                    <a:pt x="0" y="304"/>
                    <a:pt x="0" y="304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0" name="Freeform 13"/>
            <p:cNvSpPr>
              <a:spLocks/>
            </p:cNvSpPr>
            <p:nvPr/>
          </p:nvSpPr>
          <p:spPr bwMode="auto">
            <a:xfrm>
              <a:off x="3810000" y="2590800"/>
              <a:ext cx="119063" cy="554038"/>
            </a:xfrm>
            <a:custGeom>
              <a:avLst/>
              <a:gdLst>
                <a:gd name="T0" fmla="*/ 0 w 57"/>
                <a:gd name="T1" fmla="*/ 0 h 203"/>
                <a:gd name="T2" fmla="*/ 2147483647 w 57"/>
                <a:gd name="T3" fmla="*/ 2147483647 h 203"/>
                <a:gd name="T4" fmla="*/ 0 60000 65536"/>
                <a:gd name="T5" fmla="*/ 0 60000 65536"/>
                <a:gd name="T6" fmla="*/ 0 w 57"/>
                <a:gd name="T7" fmla="*/ 0 h 203"/>
                <a:gd name="T8" fmla="*/ 57 w 57"/>
                <a:gd name="T9" fmla="*/ 203 h 2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" h="203">
                  <a:moveTo>
                    <a:pt x="0" y="0"/>
                  </a:moveTo>
                  <a:cubicBezTo>
                    <a:pt x="5" y="80"/>
                    <a:pt x="1" y="147"/>
                    <a:pt x="57" y="203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1" name="Freeform 5"/>
            <p:cNvSpPr>
              <a:spLocks/>
            </p:cNvSpPr>
            <p:nvPr/>
          </p:nvSpPr>
          <p:spPr bwMode="auto">
            <a:xfrm rot="8260950">
              <a:off x="409415" y="1413145"/>
              <a:ext cx="818748" cy="626785"/>
            </a:xfrm>
            <a:custGeom>
              <a:avLst/>
              <a:gdLst>
                <a:gd name="T0" fmla="*/ 0 w 622"/>
                <a:gd name="T1" fmla="*/ 0 h 452"/>
                <a:gd name="T2" fmla="*/ 2147483647 w 622"/>
                <a:gd name="T3" fmla="*/ 2147483647 h 452"/>
                <a:gd name="T4" fmla="*/ 2147483647 w 622"/>
                <a:gd name="T5" fmla="*/ 2147483647 h 452"/>
                <a:gd name="T6" fmla="*/ 2147483647 w 622"/>
                <a:gd name="T7" fmla="*/ 2147483647 h 452"/>
                <a:gd name="T8" fmla="*/ 2147483647 w 622"/>
                <a:gd name="T9" fmla="*/ 2147483647 h 452"/>
                <a:gd name="T10" fmla="*/ 2147483647 w 622"/>
                <a:gd name="T11" fmla="*/ 2147483647 h 452"/>
                <a:gd name="T12" fmla="*/ 2147483647 w 622"/>
                <a:gd name="T13" fmla="*/ 2147483647 h 452"/>
                <a:gd name="T14" fmla="*/ 2147483647 w 622"/>
                <a:gd name="T15" fmla="*/ 2147483647 h 452"/>
                <a:gd name="T16" fmla="*/ 2147483647 w 622"/>
                <a:gd name="T17" fmla="*/ 2147483647 h 452"/>
                <a:gd name="T18" fmla="*/ 2147483647 w 622"/>
                <a:gd name="T19" fmla="*/ 2147483647 h 452"/>
                <a:gd name="T20" fmla="*/ 2147483647 w 622"/>
                <a:gd name="T21" fmla="*/ 2147483647 h 452"/>
                <a:gd name="T22" fmla="*/ 2147483647 w 622"/>
                <a:gd name="T23" fmla="*/ 2147483647 h 452"/>
                <a:gd name="T24" fmla="*/ 2147483647 w 622"/>
                <a:gd name="T25" fmla="*/ 2147483647 h 452"/>
                <a:gd name="T26" fmla="*/ 2147483647 w 622"/>
                <a:gd name="T27" fmla="*/ 2147483647 h 4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22"/>
                <a:gd name="T43" fmla="*/ 0 h 452"/>
                <a:gd name="T44" fmla="*/ 622 w 622"/>
                <a:gd name="T45" fmla="*/ 452 h 4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22" h="452">
                  <a:moveTo>
                    <a:pt x="0" y="0"/>
                  </a:moveTo>
                  <a:cubicBezTo>
                    <a:pt x="39" y="13"/>
                    <a:pt x="77" y="27"/>
                    <a:pt x="116" y="39"/>
                  </a:cubicBezTo>
                  <a:cubicBezTo>
                    <a:pt x="143" y="57"/>
                    <a:pt x="149" y="76"/>
                    <a:pt x="179" y="86"/>
                  </a:cubicBezTo>
                  <a:cubicBezTo>
                    <a:pt x="187" y="91"/>
                    <a:pt x="195" y="95"/>
                    <a:pt x="202" y="102"/>
                  </a:cubicBezTo>
                  <a:cubicBezTo>
                    <a:pt x="209" y="109"/>
                    <a:pt x="211" y="119"/>
                    <a:pt x="218" y="125"/>
                  </a:cubicBezTo>
                  <a:cubicBezTo>
                    <a:pt x="224" y="130"/>
                    <a:pt x="234" y="129"/>
                    <a:pt x="241" y="133"/>
                  </a:cubicBezTo>
                  <a:cubicBezTo>
                    <a:pt x="257" y="142"/>
                    <a:pt x="272" y="154"/>
                    <a:pt x="288" y="164"/>
                  </a:cubicBezTo>
                  <a:cubicBezTo>
                    <a:pt x="296" y="169"/>
                    <a:pt x="311" y="180"/>
                    <a:pt x="311" y="180"/>
                  </a:cubicBezTo>
                  <a:cubicBezTo>
                    <a:pt x="347" y="233"/>
                    <a:pt x="324" y="220"/>
                    <a:pt x="366" y="234"/>
                  </a:cubicBezTo>
                  <a:cubicBezTo>
                    <a:pt x="389" y="257"/>
                    <a:pt x="400" y="279"/>
                    <a:pt x="428" y="296"/>
                  </a:cubicBezTo>
                  <a:cubicBezTo>
                    <a:pt x="444" y="343"/>
                    <a:pt x="424" y="300"/>
                    <a:pt x="459" y="335"/>
                  </a:cubicBezTo>
                  <a:cubicBezTo>
                    <a:pt x="466" y="342"/>
                    <a:pt x="468" y="353"/>
                    <a:pt x="475" y="359"/>
                  </a:cubicBezTo>
                  <a:cubicBezTo>
                    <a:pt x="489" y="371"/>
                    <a:pt x="521" y="390"/>
                    <a:pt x="521" y="390"/>
                  </a:cubicBezTo>
                  <a:cubicBezTo>
                    <a:pt x="545" y="425"/>
                    <a:pt x="585" y="432"/>
                    <a:pt x="622" y="452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2" name="Freeform 5"/>
            <p:cNvSpPr>
              <a:spLocks/>
            </p:cNvSpPr>
            <p:nvPr/>
          </p:nvSpPr>
          <p:spPr bwMode="auto">
            <a:xfrm rot="8553352">
              <a:off x="2124936" y="1627296"/>
              <a:ext cx="818748" cy="626785"/>
            </a:xfrm>
            <a:custGeom>
              <a:avLst/>
              <a:gdLst>
                <a:gd name="T0" fmla="*/ 0 w 622"/>
                <a:gd name="T1" fmla="*/ 0 h 452"/>
                <a:gd name="T2" fmla="*/ 2147483647 w 622"/>
                <a:gd name="T3" fmla="*/ 2147483647 h 452"/>
                <a:gd name="T4" fmla="*/ 2147483647 w 622"/>
                <a:gd name="T5" fmla="*/ 2147483647 h 452"/>
                <a:gd name="T6" fmla="*/ 2147483647 w 622"/>
                <a:gd name="T7" fmla="*/ 2147483647 h 452"/>
                <a:gd name="T8" fmla="*/ 2147483647 w 622"/>
                <a:gd name="T9" fmla="*/ 2147483647 h 452"/>
                <a:gd name="T10" fmla="*/ 2147483647 w 622"/>
                <a:gd name="T11" fmla="*/ 2147483647 h 452"/>
                <a:gd name="T12" fmla="*/ 2147483647 w 622"/>
                <a:gd name="T13" fmla="*/ 2147483647 h 452"/>
                <a:gd name="T14" fmla="*/ 2147483647 w 622"/>
                <a:gd name="T15" fmla="*/ 2147483647 h 452"/>
                <a:gd name="T16" fmla="*/ 2147483647 w 622"/>
                <a:gd name="T17" fmla="*/ 2147483647 h 452"/>
                <a:gd name="T18" fmla="*/ 2147483647 w 622"/>
                <a:gd name="T19" fmla="*/ 2147483647 h 452"/>
                <a:gd name="T20" fmla="*/ 2147483647 w 622"/>
                <a:gd name="T21" fmla="*/ 2147483647 h 452"/>
                <a:gd name="T22" fmla="*/ 2147483647 w 622"/>
                <a:gd name="T23" fmla="*/ 2147483647 h 452"/>
                <a:gd name="T24" fmla="*/ 2147483647 w 622"/>
                <a:gd name="T25" fmla="*/ 2147483647 h 452"/>
                <a:gd name="T26" fmla="*/ 2147483647 w 622"/>
                <a:gd name="T27" fmla="*/ 2147483647 h 4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22"/>
                <a:gd name="T43" fmla="*/ 0 h 452"/>
                <a:gd name="T44" fmla="*/ 622 w 622"/>
                <a:gd name="T45" fmla="*/ 452 h 4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22" h="452">
                  <a:moveTo>
                    <a:pt x="0" y="0"/>
                  </a:moveTo>
                  <a:cubicBezTo>
                    <a:pt x="39" y="13"/>
                    <a:pt x="77" y="27"/>
                    <a:pt x="116" y="39"/>
                  </a:cubicBezTo>
                  <a:cubicBezTo>
                    <a:pt x="143" y="57"/>
                    <a:pt x="149" y="76"/>
                    <a:pt x="179" y="86"/>
                  </a:cubicBezTo>
                  <a:cubicBezTo>
                    <a:pt x="187" y="91"/>
                    <a:pt x="195" y="95"/>
                    <a:pt x="202" y="102"/>
                  </a:cubicBezTo>
                  <a:cubicBezTo>
                    <a:pt x="209" y="109"/>
                    <a:pt x="211" y="119"/>
                    <a:pt x="218" y="125"/>
                  </a:cubicBezTo>
                  <a:cubicBezTo>
                    <a:pt x="224" y="130"/>
                    <a:pt x="234" y="129"/>
                    <a:pt x="241" y="133"/>
                  </a:cubicBezTo>
                  <a:cubicBezTo>
                    <a:pt x="257" y="142"/>
                    <a:pt x="272" y="154"/>
                    <a:pt x="288" y="164"/>
                  </a:cubicBezTo>
                  <a:cubicBezTo>
                    <a:pt x="296" y="169"/>
                    <a:pt x="311" y="180"/>
                    <a:pt x="311" y="180"/>
                  </a:cubicBezTo>
                  <a:cubicBezTo>
                    <a:pt x="347" y="233"/>
                    <a:pt x="324" y="220"/>
                    <a:pt x="366" y="234"/>
                  </a:cubicBezTo>
                  <a:cubicBezTo>
                    <a:pt x="389" y="257"/>
                    <a:pt x="400" y="279"/>
                    <a:pt x="428" y="296"/>
                  </a:cubicBezTo>
                  <a:cubicBezTo>
                    <a:pt x="444" y="343"/>
                    <a:pt x="424" y="300"/>
                    <a:pt x="459" y="335"/>
                  </a:cubicBezTo>
                  <a:cubicBezTo>
                    <a:pt x="466" y="342"/>
                    <a:pt x="468" y="353"/>
                    <a:pt x="475" y="359"/>
                  </a:cubicBezTo>
                  <a:cubicBezTo>
                    <a:pt x="489" y="371"/>
                    <a:pt x="521" y="390"/>
                    <a:pt x="521" y="390"/>
                  </a:cubicBezTo>
                  <a:cubicBezTo>
                    <a:pt x="545" y="425"/>
                    <a:pt x="585" y="432"/>
                    <a:pt x="622" y="452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125122010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609600"/>
            <a:ext cx="91440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3155950" y="1435100"/>
            <a:ext cx="488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000000"/>
                </a:solidFill>
                <a:ea typeface="黑体" pitchFamily="2" charset="-122"/>
              </a:rPr>
              <a:t>岛弧链</a:t>
            </a:r>
          </a:p>
        </p:txBody>
      </p:sp>
      <p:sp>
        <p:nvSpPr>
          <p:cNvPr id="4" name="燕尾形箭头 3">
            <a:hlinkClick r:id="rId3" action="ppaction://hlinksldjump"/>
          </p:cNvPr>
          <p:cNvSpPr/>
          <p:nvPr/>
        </p:nvSpPr>
        <p:spPr>
          <a:xfrm>
            <a:off x="8028384" y="5949280"/>
            <a:ext cx="936104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28600" y="-228600"/>
          <a:ext cx="9601200" cy="7391400"/>
        </p:xfrm>
        <a:graphic>
          <a:graphicData uri="http://schemas.openxmlformats.org/presentationml/2006/ole">
            <p:oleObj spid="_x0000_s27650" name="Photo Editor 照片" r:id="rId4" imgW="9561905" imgH="6582694" progId="">
              <p:embed/>
            </p:oleObj>
          </a:graphicData>
        </a:graphic>
      </p:graphicFrame>
      <p:pic>
        <p:nvPicPr>
          <p:cNvPr id="1027" name="Picture 4" descr="六大板块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648200"/>
            <a:ext cx="29146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7" name="summe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292600"/>
            <a:ext cx="755650" cy="755650"/>
          </a:xfrm>
          <a:prstGeom prst="rect">
            <a:avLst/>
          </a:prstGeom>
          <a:noFill/>
        </p:spPr>
      </p:pic>
      <p:pic>
        <p:nvPicPr>
          <p:cNvPr id="89092" name="Picture 2052" descr="100321_3"/>
          <p:cNvPicPr>
            <a:picLocks noChangeAspect="1" noChangeArrowheads="1" noCrop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0" y="1124744"/>
            <a:ext cx="9144000" cy="4536504"/>
          </a:xfrm>
          <a:prstGeom prst="rect">
            <a:avLst/>
          </a:prstGeom>
          <a:noFill/>
        </p:spPr>
      </p:pic>
      <p:sp>
        <p:nvSpPr>
          <p:cNvPr id="89094" name="WordArt 2054"/>
          <p:cNvSpPr>
            <a:spLocks noChangeArrowheads="1" noChangeShapeType="1" noTextEdit="1"/>
          </p:cNvSpPr>
          <p:nvPr/>
        </p:nvSpPr>
        <p:spPr bwMode="auto">
          <a:xfrm>
            <a:off x="611560" y="188640"/>
            <a:ext cx="37147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华文行楷"/>
                <a:ea typeface="华文行楷"/>
              </a:rPr>
              <a:t>欢迎莅临指导</a:t>
            </a:r>
          </a:p>
        </p:txBody>
      </p:sp>
      <p:sp>
        <p:nvSpPr>
          <p:cNvPr id="89095" name="Text Box 2055"/>
          <p:cNvSpPr txBox="1">
            <a:spLocks noChangeArrowheads="1"/>
          </p:cNvSpPr>
          <p:nvPr/>
        </p:nvSpPr>
        <p:spPr bwMode="auto">
          <a:xfrm>
            <a:off x="2195736" y="5877272"/>
            <a:ext cx="63547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zh-CN" altLang="en-US" sz="4400" b="1" dirty="0" smtClean="0">
                <a:solidFill>
                  <a:srgbClr val="FF0000"/>
                </a:solidFill>
              </a:rPr>
              <a:t>常州市新</a:t>
            </a:r>
            <a:r>
              <a:rPr lang="zh-CN" altLang="en-US" sz="4400" b="1" dirty="0">
                <a:solidFill>
                  <a:srgbClr val="FF0000"/>
                </a:solidFill>
              </a:rPr>
              <a:t>桥中学  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 孙</a:t>
            </a:r>
            <a:r>
              <a:rPr lang="zh-CN" altLang="en-US" sz="4400" b="1" dirty="0">
                <a:solidFill>
                  <a:srgbClr val="FF0000"/>
                </a:solidFill>
              </a:rPr>
              <a:t>建荣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85" fill="hold"/>
                                        <p:tgtEl>
                                          <p:spTgt spid="890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09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世界地震分布图"/>
          <p:cNvPicPr>
            <a:picLocks noChangeAspect="1" noChangeArrowheads="1"/>
          </p:cNvPicPr>
          <p:nvPr/>
        </p:nvPicPr>
        <p:blipFill>
          <a:blip r:embed="rId2" cstate="print"/>
          <a:srcRect l="11916" b="8298"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11"/>
          <p:cNvSpPr txBox="1">
            <a:spLocks noChangeArrowheads="1"/>
          </p:cNvSpPr>
          <p:nvPr/>
        </p:nvSpPr>
        <p:spPr bwMode="auto">
          <a:xfrm>
            <a:off x="2209800" y="304800"/>
            <a:ext cx="5105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pic>
        <p:nvPicPr>
          <p:cNvPr id="20484" name="Picture 4" descr="六大板块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4648200"/>
            <a:ext cx="29146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840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rurl4_b=28433739b2edff5a40b6465979e11426cf0c8fcf192e6b3bf04dd792b5515972d164302d18419ab7ae55dff59b7fd1c20d6802b8af177d63b28bd2f665fe4ff156e98dab942f6f9376d044227815ca236a6a6b24&amp;a=24&amp;b=23%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 Box 9"/>
          <p:cNvSpPr txBox="1">
            <a:spLocks noChangeArrowheads="1"/>
          </p:cNvSpPr>
          <p:nvPr/>
        </p:nvSpPr>
        <p:spPr bwMode="auto">
          <a:xfrm>
            <a:off x="7812361" y="5282651"/>
            <a:ext cx="902811" cy="52322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华山</a:t>
            </a:r>
            <a:endParaRPr lang="zh-CN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7" name="Picture 8" descr="274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131840" y="5157192"/>
            <a:ext cx="902811" cy="52322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庐山</a:t>
            </a:r>
            <a:endParaRPr lang="zh-CN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12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0"/>
          <p:cNvGrpSpPr>
            <a:grpSpLocks/>
          </p:cNvGrpSpPr>
          <p:nvPr/>
        </p:nvGrpSpPr>
        <p:grpSpPr bwMode="auto">
          <a:xfrm>
            <a:off x="1781784" y="2411238"/>
            <a:ext cx="5670536" cy="3610050"/>
            <a:chOff x="5562600" y="4038600"/>
            <a:chExt cx="2665413" cy="2055813"/>
          </a:xfrm>
        </p:grpSpPr>
        <p:grpSp>
          <p:nvGrpSpPr>
            <p:cNvPr id="5" name="组合 21"/>
            <p:cNvGrpSpPr>
              <a:grpSpLocks/>
            </p:cNvGrpSpPr>
            <p:nvPr/>
          </p:nvGrpSpPr>
          <p:grpSpPr bwMode="auto">
            <a:xfrm>
              <a:off x="5562600" y="4419600"/>
              <a:ext cx="2665413" cy="1674813"/>
              <a:chOff x="5334000" y="4421831"/>
              <a:chExt cx="2665126" cy="1674169"/>
            </a:xfrm>
          </p:grpSpPr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5334000" y="4751294"/>
                <a:ext cx="1600200" cy="1344706"/>
              </a:xfrm>
              <a:custGeom>
                <a:avLst/>
                <a:gdLst>
                  <a:gd name="T0" fmla="*/ 0 w 1340"/>
                  <a:gd name="T1" fmla="*/ 0 h 541"/>
                  <a:gd name="T2" fmla="*/ 2147483647 w 1340"/>
                  <a:gd name="T3" fmla="*/ 0 h 541"/>
                  <a:gd name="T4" fmla="*/ 2147483647 w 1340"/>
                  <a:gd name="T5" fmla="*/ 2147483647 h 541"/>
                  <a:gd name="T6" fmla="*/ 2147483647 w 1340"/>
                  <a:gd name="T7" fmla="*/ 2147483647 h 541"/>
                  <a:gd name="T8" fmla="*/ 0 w 1340"/>
                  <a:gd name="T9" fmla="*/ 0 h 5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0"/>
                  <a:gd name="T16" fmla="*/ 0 h 541"/>
                  <a:gd name="T17" fmla="*/ 1340 w 1340"/>
                  <a:gd name="T18" fmla="*/ 541 h 5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0" h="541">
                    <a:moveTo>
                      <a:pt x="0" y="0"/>
                    </a:moveTo>
                    <a:lnTo>
                      <a:pt x="624" y="0"/>
                    </a:lnTo>
                    <a:lnTo>
                      <a:pt x="1340" y="541"/>
                    </a:lnTo>
                    <a:lnTo>
                      <a:pt x="4" y="54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5600"/>
                  </a:gs>
                  <a:gs pos="6500">
                    <a:srgbClr val="FFA800"/>
                  </a:gs>
                  <a:gs pos="14000">
                    <a:srgbClr val="825600"/>
                  </a:gs>
                  <a:gs pos="21500">
                    <a:srgbClr val="FFA800"/>
                  </a:gs>
                  <a:gs pos="28999">
                    <a:srgbClr val="825600"/>
                  </a:gs>
                  <a:gs pos="36000">
                    <a:srgbClr val="FFA800"/>
                  </a:gs>
                  <a:gs pos="43500">
                    <a:srgbClr val="825600"/>
                  </a:gs>
                  <a:gs pos="50000">
                    <a:srgbClr val="FFA800"/>
                  </a:gs>
                  <a:gs pos="56500">
                    <a:srgbClr val="825600"/>
                  </a:gs>
                  <a:gs pos="64000">
                    <a:srgbClr val="FFA800"/>
                  </a:gs>
                  <a:gs pos="71001">
                    <a:srgbClr val="825600"/>
                  </a:gs>
                  <a:gs pos="78500">
                    <a:srgbClr val="FFA800"/>
                  </a:gs>
                  <a:gs pos="86000">
                    <a:srgbClr val="825600"/>
                  </a:gs>
                  <a:gs pos="93500">
                    <a:srgbClr val="FFA800"/>
                  </a:gs>
                  <a:gs pos="100000">
                    <a:srgbClr val="8256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14"/>
              <p:cNvSpPr>
                <a:spLocks/>
              </p:cNvSpPr>
              <p:nvPr/>
            </p:nvSpPr>
            <p:spPr bwMode="auto">
              <a:xfrm rot="-10790404">
                <a:off x="6398926" y="4421831"/>
                <a:ext cx="1600200" cy="1344706"/>
              </a:xfrm>
              <a:custGeom>
                <a:avLst/>
                <a:gdLst>
                  <a:gd name="T0" fmla="*/ 0 w 1340"/>
                  <a:gd name="T1" fmla="*/ 0 h 541"/>
                  <a:gd name="T2" fmla="*/ 2147483647 w 1340"/>
                  <a:gd name="T3" fmla="*/ 0 h 541"/>
                  <a:gd name="T4" fmla="*/ 2147483647 w 1340"/>
                  <a:gd name="T5" fmla="*/ 2147483647 h 541"/>
                  <a:gd name="T6" fmla="*/ 2147483647 w 1340"/>
                  <a:gd name="T7" fmla="*/ 2147483647 h 541"/>
                  <a:gd name="T8" fmla="*/ 0 w 1340"/>
                  <a:gd name="T9" fmla="*/ 0 h 5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0"/>
                  <a:gd name="T16" fmla="*/ 0 h 541"/>
                  <a:gd name="T17" fmla="*/ 1340 w 1340"/>
                  <a:gd name="T18" fmla="*/ 541 h 5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0" h="541">
                    <a:moveTo>
                      <a:pt x="0" y="0"/>
                    </a:moveTo>
                    <a:lnTo>
                      <a:pt x="624" y="0"/>
                    </a:lnTo>
                    <a:lnTo>
                      <a:pt x="1340" y="541"/>
                    </a:lnTo>
                    <a:lnTo>
                      <a:pt x="4" y="54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5600"/>
                  </a:gs>
                  <a:gs pos="6500">
                    <a:srgbClr val="FFA800"/>
                  </a:gs>
                  <a:gs pos="14000">
                    <a:srgbClr val="825600"/>
                  </a:gs>
                  <a:gs pos="21500">
                    <a:srgbClr val="FFA800"/>
                  </a:gs>
                  <a:gs pos="28999">
                    <a:srgbClr val="825600"/>
                  </a:gs>
                  <a:gs pos="36000">
                    <a:srgbClr val="FFA800"/>
                  </a:gs>
                  <a:gs pos="43500">
                    <a:srgbClr val="825600"/>
                  </a:gs>
                  <a:gs pos="50000">
                    <a:srgbClr val="FFA800"/>
                  </a:gs>
                  <a:gs pos="56500">
                    <a:srgbClr val="825600"/>
                  </a:gs>
                  <a:gs pos="64000">
                    <a:srgbClr val="FFA800"/>
                  </a:gs>
                  <a:gs pos="71001">
                    <a:srgbClr val="825600"/>
                  </a:gs>
                  <a:gs pos="78500">
                    <a:srgbClr val="FFA800"/>
                  </a:gs>
                  <a:gs pos="86000">
                    <a:srgbClr val="825600"/>
                  </a:gs>
                  <a:gs pos="93500">
                    <a:srgbClr val="FFA800"/>
                  </a:gs>
                  <a:gs pos="100000">
                    <a:srgbClr val="8256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</p:grpSp>
        <p:cxnSp>
          <p:nvCxnSpPr>
            <p:cNvPr id="6" name="直接箭头连接符 5"/>
            <p:cNvCxnSpPr/>
            <p:nvPr/>
          </p:nvCxnSpPr>
          <p:spPr>
            <a:xfrm rot="5400000">
              <a:off x="6057900" y="4457700"/>
              <a:ext cx="381000" cy="3048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 rot="5400000" flipH="1" flipV="1">
              <a:off x="6781800" y="4038600"/>
              <a:ext cx="381000" cy="3810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179512" y="332656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板块二、断块山</a:t>
            </a:r>
            <a:endParaRPr lang="en-US" altLang="zh-CN" sz="2800" b="1" dirty="0" smtClean="0">
              <a:solidFill>
                <a:srgbClr val="FF0000"/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12474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、水平断层</a:t>
            </a:r>
            <a:endParaRPr lang="zh-CN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、垂直断层</a:t>
            </a:r>
            <a:endParaRPr lang="zh-CN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controls>
      <p:control spid="47106" name="ShockwaveFlash1" r:id="rId2" imgW="7961905" imgH="5768377"/>
    </p:controls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fff20060417223702_2136507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280920" cy="685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汾河谷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6056" cy="3429000"/>
          </a:xfrm>
          <a:prstGeom prst="rect">
            <a:avLst/>
          </a:prstGeom>
          <a:noFill/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0" y="0"/>
            <a:ext cx="16129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</a:rPr>
              <a:t>汾河谷地</a:t>
            </a:r>
          </a:p>
        </p:txBody>
      </p:sp>
      <p:pic>
        <p:nvPicPr>
          <p:cNvPr id="50183" name="Picture 7" descr="ylssjxtslhtlx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5076056" cy="3352800"/>
          </a:xfrm>
          <a:prstGeom prst="rect">
            <a:avLst/>
          </a:prstGeom>
          <a:noFill/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0" y="3789040"/>
            <a:ext cx="16129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</a:rPr>
              <a:t>渭河平原</a:t>
            </a:r>
          </a:p>
        </p:txBody>
      </p:sp>
      <p:pic>
        <p:nvPicPr>
          <p:cNvPr id="6" name="Picture 7" descr="t345-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0"/>
            <a:ext cx="4067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2484438" y="1989138"/>
            <a:ext cx="2016125" cy="3311525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 sz="2800" b="1"/>
          </a:p>
        </p:txBody>
      </p:sp>
      <p:sp>
        <p:nvSpPr>
          <p:cNvPr id="128004" name="Oval 7"/>
          <p:cNvSpPr>
            <a:spLocks noChangeArrowheads="1"/>
          </p:cNvSpPr>
          <p:nvPr/>
        </p:nvSpPr>
        <p:spPr bwMode="auto">
          <a:xfrm rot="5400000">
            <a:off x="6516018" y="4869359"/>
            <a:ext cx="864095" cy="3455988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 sz="2800" b="1"/>
          </a:p>
        </p:txBody>
      </p:sp>
      <p:sp>
        <p:nvSpPr>
          <p:cNvPr id="34820" name="Text Box 4" descr="羊皮纸"/>
          <p:cNvSpPr txBox="1">
            <a:spLocks noChangeArrowheads="1"/>
          </p:cNvSpPr>
          <p:nvPr/>
        </p:nvSpPr>
        <p:spPr bwMode="auto">
          <a:xfrm>
            <a:off x="0" y="620713"/>
            <a:ext cx="9144000" cy="57943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+mn-ea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+mn-ea"/>
              </a:rPr>
              <a:t>．断层附近能否建大型工程</a:t>
            </a:r>
            <a:r>
              <a:rPr lang="en-US" altLang="zh-CN" sz="3200" b="1" dirty="0">
                <a:solidFill>
                  <a:srgbClr val="000000"/>
                </a:solidFill>
                <a:latin typeface="+mn-ea"/>
              </a:rPr>
              <a:t>?</a:t>
            </a:r>
            <a:r>
              <a:rPr lang="zh-CN" altLang="en-US" sz="3200" b="1" dirty="0">
                <a:solidFill>
                  <a:srgbClr val="000000"/>
                </a:solidFill>
                <a:latin typeface="+mn-ea"/>
              </a:rPr>
              <a:t>为什么</a:t>
            </a:r>
            <a:r>
              <a:rPr lang="en-US" altLang="zh-CN" sz="3200" b="1" dirty="0">
                <a:solidFill>
                  <a:srgbClr val="000000"/>
                </a:solidFill>
                <a:latin typeface="+mn-ea"/>
              </a:rPr>
              <a:t>?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588" y="1265238"/>
            <a:ext cx="9142412" cy="579437"/>
          </a:xfrm>
          <a:prstGeom prst="rect">
            <a:avLst/>
          </a:prstGeom>
          <a:solidFill>
            <a:srgbClr val="D1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+mj-ea"/>
                <a:ea typeface="+mj-ea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+mj-ea"/>
                <a:ea typeface="+mj-ea"/>
              </a:rPr>
              <a:t>．断层面附近能找到出露的泉水吗</a:t>
            </a:r>
            <a:r>
              <a:rPr lang="en-US" altLang="zh-CN" sz="3200" b="1" dirty="0">
                <a:solidFill>
                  <a:srgbClr val="000000"/>
                </a:solidFill>
                <a:latin typeface="+mj-ea"/>
                <a:ea typeface="+mj-ea"/>
              </a:rPr>
              <a:t>?  </a:t>
            </a:r>
            <a:r>
              <a:rPr lang="zh-CN" altLang="en-US" sz="3200" b="1" dirty="0">
                <a:solidFill>
                  <a:srgbClr val="000000"/>
                </a:solidFill>
                <a:latin typeface="+mj-ea"/>
                <a:ea typeface="+mj-ea"/>
              </a:rPr>
              <a:t>为什么</a:t>
            </a: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？</a:t>
            </a:r>
          </a:p>
        </p:txBody>
      </p:sp>
      <p:sp>
        <p:nvSpPr>
          <p:cNvPr id="128007" name="Text Box 9"/>
          <p:cNvSpPr txBox="1">
            <a:spLocks noChangeArrowheads="1"/>
          </p:cNvSpPr>
          <p:nvPr/>
        </p:nvSpPr>
        <p:spPr bwMode="auto">
          <a:xfrm>
            <a:off x="34925" y="-20638"/>
            <a:ext cx="1832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 dirty="0">
                <a:latin typeface="+mj-ea"/>
                <a:ea typeface="+mj-ea"/>
              </a:rPr>
              <a:t>想一想：</a:t>
            </a:r>
          </a:p>
        </p:txBody>
      </p:sp>
      <p:pic>
        <p:nvPicPr>
          <p:cNvPr id="34819" name="Picture 3" descr="DSCF0600"/>
          <p:cNvPicPr>
            <a:picLocks noChangeAspect="1" noChangeArrowheads="1"/>
          </p:cNvPicPr>
          <p:nvPr/>
        </p:nvPicPr>
        <p:blipFill>
          <a:blip r:embed="rId4" cstate="print"/>
          <a:srcRect l="21445" r="3488"/>
          <a:stretch>
            <a:fillRect/>
          </a:stretch>
        </p:blipFill>
        <p:spPr bwMode="auto">
          <a:xfrm>
            <a:off x="4860032" y="0"/>
            <a:ext cx="4283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0" grpId="0" animBg="1"/>
      <p:bldP spid="348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836712"/>
            <a:ext cx="2501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+mj-ea"/>
                <a:ea typeface="+mj-ea"/>
                <a:cs typeface="Times New Roman" pitchFamily="18" charset="0"/>
              </a:rPr>
              <a:t>实践意义：</a:t>
            </a:r>
            <a:endParaRPr lang="zh-CN" altLang="en-US" sz="3600" b="1" dirty="0"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95536" y="1556792"/>
            <a:ext cx="835292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⑥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利用断层找水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。断层往往是地下水出露的地方。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宋体" pitchFamily="2" charset="-122"/>
              </a:rPr>
              <a:t>⑦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建筑、工程隧道选址应避开断层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，在断层地带搞大型工程易诱发断层活动，产生地震、滑坡、渗漏等不良后果，造成建筑物塌陷，地下隧道应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避开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断层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部位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。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⑧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断层能加大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地震烈度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，地震发生时，有断层处的地区烈度会变大。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8144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课堂练习：读下图，回答：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51201" name="图片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6084168" cy="2251720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2996952"/>
            <a:ext cx="8172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）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D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四处，属于背斜的是</a:t>
            </a:r>
            <a:r>
              <a:rPr kumimoji="0" lang="zh-CN" alt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，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属于向斜的是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__</a:t>
            </a:r>
            <a:r>
              <a:rPr kumimoji="0" lang="en-US" altLang="zh-CN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_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__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）此时，背斜在地貌上是</a:t>
            </a:r>
            <a:r>
              <a:rPr kumimoji="0" lang="zh-CN" alt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，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原因是</a:t>
            </a:r>
            <a:r>
              <a:rPr kumimoji="0" lang="zh-CN" alt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          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；向斜在地貌上是</a:t>
            </a:r>
            <a:r>
              <a:rPr kumimoji="0" lang="zh-CN" alt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，原因是</a:t>
            </a:r>
            <a:r>
              <a:rPr kumimoji="0" lang="zh-CN" alt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                      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）找油气应在图中的</a:t>
            </a:r>
            <a:r>
              <a:rPr kumimoji="0" lang="zh-CN" alt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处，找地下水应在</a:t>
            </a:r>
            <a:r>
              <a:rPr kumimoji="0" lang="zh-CN" alt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处。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）如果修建地下隧道，应选择在</a:t>
            </a:r>
            <a:r>
              <a:rPr kumimoji="0" lang="zh-CN" alt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       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处，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原因是</a:t>
            </a:r>
            <a:r>
              <a:rPr kumimoji="0" lang="zh-CN" alt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                  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。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1143000"/>
          </a:xfrm>
        </p:spPr>
        <p:txBody>
          <a:bodyPr>
            <a:noAutofit/>
          </a:bodyPr>
          <a:lstStyle/>
          <a:p>
            <a:r>
              <a:rPr lang="en-US" altLang="zh-CN" sz="2800" b="1" dirty="0" smtClean="0"/>
              <a:t>2014</a:t>
            </a:r>
            <a:r>
              <a:rPr lang="zh-CN" altLang="en-US" sz="2800" b="1" dirty="0" smtClean="0"/>
              <a:t>年</a:t>
            </a: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月</a:t>
            </a:r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日</a:t>
            </a:r>
            <a:r>
              <a:rPr lang="zh-CN" altLang="en-US" sz="2800" b="1" dirty="0" smtClean="0"/>
              <a:t>印尼苏门答腊岛锡纳</a:t>
            </a:r>
            <a:r>
              <a:rPr lang="zh-CN" altLang="en-US" sz="2800" b="1" dirty="0" smtClean="0"/>
              <a:t>朋</a:t>
            </a:r>
            <a:r>
              <a:rPr lang="zh-CN" altLang="en-US" sz="2800" b="1" dirty="0" smtClean="0"/>
              <a:t>火山喷发</a:t>
            </a:r>
            <a:endParaRPr lang="zh-CN" altLang="en-US" sz="2800" b="1" dirty="0"/>
          </a:p>
        </p:txBody>
      </p:sp>
      <p:pic>
        <p:nvPicPr>
          <p:cNvPr id="5" name="印尼锡纳朋火山爆发_baofe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9143999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212997" name="图片 1" descr="长白山天池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8" name="矩形 2"/>
          <p:cNvSpPr>
            <a:spLocks noChangeArrowheads="1"/>
          </p:cNvSpPr>
          <p:nvPr/>
        </p:nvSpPr>
        <p:spPr bwMode="auto">
          <a:xfrm>
            <a:off x="7797156" y="6488668"/>
            <a:ext cx="1346844" cy="369332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长白山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天池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39552" y="2132856"/>
            <a:ext cx="822878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6600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必修</a:t>
            </a:r>
            <a:r>
              <a:rPr lang="en-US" altLang="zh-CN" sz="6600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1   4.2</a:t>
            </a:r>
            <a:r>
              <a:rPr lang="zh-CN" altLang="en-US" sz="6600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山地</a:t>
            </a:r>
            <a:r>
              <a:rPr lang="zh-CN" altLang="en-US" sz="6600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的形成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/>
              <a:t>课标解读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b="1" dirty="0" smtClean="0">
                <a:solidFill>
                  <a:srgbClr val="FF0000"/>
                </a:solidFill>
              </a:rPr>
              <a:t>结合实例，分析造成地表变化的</a:t>
            </a:r>
            <a:r>
              <a:rPr lang="zh-CN" altLang="zh-CN" b="1" dirty="0" smtClean="0">
                <a:solidFill>
                  <a:srgbClr val="002060"/>
                </a:solidFill>
              </a:rPr>
              <a:t>内力作用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zh-CN" altLang="en-US" b="1" dirty="0" smtClean="0"/>
              <a:t>内力作用表现为：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岩浆</a:t>
            </a:r>
            <a:r>
              <a:rPr lang="zh-CN" altLang="en-US" b="1" dirty="0" smtClean="0">
                <a:solidFill>
                  <a:srgbClr val="FF0000"/>
                </a:solidFill>
              </a:rPr>
              <a:t>活动</a:t>
            </a:r>
            <a:r>
              <a:rPr lang="zh-CN" altLang="en-US" b="1" dirty="0" smtClean="0">
                <a:solidFill>
                  <a:srgbClr val="FF0000"/>
                </a:solidFill>
              </a:rPr>
              <a:t>、</a:t>
            </a:r>
            <a:r>
              <a:rPr lang="zh-CN" altLang="en-US" b="1" dirty="0" smtClean="0">
                <a:solidFill>
                  <a:srgbClr val="FF0000"/>
                </a:solidFill>
              </a:rPr>
              <a:t>地壳运动、</a:t>
            </a:r>
            <a:r>
              <a:rPr lang="zh-CN" altLang="en-US" b="1" dirty="0" smtClean="0">
                <a:solidFill>
                  <a:srgbClr val="002060"/>
                </a:solidFill>
              </a:rPr>
              <a:t>变质作用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7308304" cy="114300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+mj-ea"/>
              </a:rPr>
              <a:t>板块三</a:t>
            </a:r>
            <a:r>
              <a:rPr lang="en-US" altLang="zh-CN" sz="3600" b="1" dirty="0" smtClean="0">
                <a:solidFill>
                  <a:srgbClr val="FF0000"/>
                </a:solidFill>
                <a:latin typeface="+mj-ea"/>
              </a:rPr>
              <a:t>:</a:t>
            </a:r>
            <a:r>
              <a:rPr lang="zh-CN" altLang="en-US" sz="3600" b="1" dirty="0" smtClean="0">
                <a:solidFill>
                  <a:srgbClr val="FF0000"/>
                </a:solidFill>
                <a:latin typeface="+mj-ea"/>
              </a:rPr>
              <a:t>火山    阅读课本</a:t>
            </a:r>
            <a:r>
              <a:rPr lang="en-US" altLang="zh-CN" sz="3600" b="1" dirty="0" smtClean="0">
                <a:solidFill>
                  <a:srgbClr val="FF0000"/>
                </a:solidFill>
                <a:latin typeface="+mj-ea"/>
              </a:rPr>
              <a:t>P75</a:t>
            </a:r>
            <a:r>
              <a:rPr lang="zh-CN" altLang="en-US" sz="3600" b="1" dirty="0" smtClean="0">
                <a:solidFill>
                  <a:srgbClr val="FF0000"/>
                </a:solidFill>
                <a:latin typeface="+mj-ea"/>
              </a:rPr>
              <a:t>思考</a:t>
            </a:r>
            <a:endParaRPr lang="zh-CN" altLang="en-US" sz="36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3672408"/>
          </a:xfrm>
        </p:spPr>
        <p:txBody>
          <a:bodyPr/>
          <a:lstStyle/>
          <a:p>
            <a:pPr>
              <a:buNone/>
            </a:pPr>
            <a:r>
              <a:rPr lang="en-US" altLang="zh-CN" b="1" dirty="0" smtClean="0">
                <a:latin typeface="+mj-ea"/>
                <a:ea typeface="+mj-ea"/>
              </a:rPr>
              <a:t>1</a:t>
            </a:r>
            <a:r>
              <a:rPr lang="zh-CN" altLang="en-US" b="1" dirty="0" smtClean="0">
                <a:latin typeface="+mj-ea"/>
                <a:ea typeface="+mj-ea"/>
              </a:rPr>
              <a:t>、岩浆是如何影响地表形态的？</a:t>
            </a:r>
            <a:endParaRPr lang="en-US" altLang="zh-CN" b="1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CN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b="1" dirty="0" smtClean="0">
                <a:latin typeface="+mj-ea"/>
                <a:ea typeface="+mj-ea"/>
              </a:rPr>
              <a:t>2</a:t>
            </a:r>
            <a:r>
              <a:rPr lang="zh-CN" altLang="en-US" b="1" dirty="0" smtClean="0">
                <a:latin typeface="+mj-ea"/>
                <a:ea typeface="+mj-ea"/>
              </a:rPr>
              <a:t>、火山是如何形成的？它由哪几部分组成？</a:t>
            </a:r>
            <a:endParaRPr lang="en-US" altLang="zh-CN" b="1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CN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b="1" dirty="0" smtClean="0">
                <a:latin typeface="+mj-ea"/>
                <a:ea typeface="+mj-ea"/>
              </a:rPr>
              <a:t>3</a:t>
            </a:r>
            <a:r>
              <a:rPr lang="zh-CN" altLang="en-US" b="1" dirty="0" smtClean="0">
                <a:latin typeface="+mj-ea"/>
                <a:ea typeface="+mj-ea"/>
              </a:rPr>
              <a:t>、火山喷发对人类</a:t>
            </a:r>
            <a:r>
              <a:rPr lang="zh-CN" altLang="en-US" b="1" dirty="0" smtClean="0">
                <a:latin typeface="+mj-ea"/>
                <a:ea typeface="+mj-ea"/>
              </a:rPr>
              <a:t>有</a:t>
            </a:r>
            <a:r>
              <a:rPr lang="zh-CN" altLang="en-US" b="1" dirty="0" smtClean="0">
                <a:latin typeface="+mj-ea"/>
                <a:ea typeface="+mj-ea"/>
              </a:rPr>
              <a:t>何影响？★</a:t>
            </a:r>
            <a:endParaRPr lang="zh-CN" altLang="en-US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戏码拉呀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89040"/>
            <a:ext cx="7416824" cy="2852936"/>
          </a:xfrm>
          <a:prstGeom prst="rect">
            <a:avLst/>
          </a:prstGeom>
          <a:noFill/>
        </p:spPr>
      </p:pic>
      <p:pic>
        <p:nvPicPr>
          <p:cNvPr id="13314" name="图片 1" descr="阿尔卑斯山脉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457200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矩形 2"/>
          <p:cNvSpPr>
            <a:spLocks noChangeArrowheads="1"/>
          </p:cNvSpPr>
          <p:nvPr/>
        </p:nvSpPr>
        <p:spPr bwMode="auto">
          <a:xfrm>
            <a:off x="2123728" y="188640"/>
            <a:ext cx="2338388" cy="52387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阿尔卑斯山脉</a:t>
            </a:r>
          </a:p>
        </p:txBody>
      </p:sp>
      <p:grpSp>
        <p:nvGrpSpPr>
          <p:cNvPr id="2" name="组合 6"/>
          <p:cNvGrpSpPr>
            <a:grpSpLocks/>
          </p:cNvGrpSpPr>
          <p:nvPr/>
        </p:nvGrpSpPr>
        <p:grpSpPr bwMode="auto">
          <a:xfrm>
            <a:off x="4419600" y="0"/>
            <a:ext cx="4648200" cy="3861048"/>
            <a:chOff x="685800" y="533400"/>
            <a:chExt cx="9150350" cy="3657600"/>
          </a:xfrm>
        </p:grpSpPr>
        <p:pic>
          <p:nvPicPr>
            <p:cNvPr id="4" name="图片 3" descr="安第斯山脉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533400"/>
              <a:ext cx="9150350" cy="3657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248" name="矩形 2"/>
            <p:cNvSpPr>
              <a:spLocks noChangeArrowheads="1"/>
            </p:cNvSpPr>
            <p:nvPr/>
          </p:nvSpPr>
          <p:spPr bwMode="auto">
            <a:xfrm>
              <a:off x="5485984" y="782782"/>
              <a:ext cx="3900149" cy="495650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安第斯山脉</a:t>
              </a:r>
              <a:endParaRPr lang="zh-CN" altLang="en-US" sz="28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868144" y="3861048"/>
            <a:ext cx="2339102" cy="52322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喜马拉雅山脉</a:t>
            </a:r>
            <a:endParaRPr lang="zh-CN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35516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板块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一、褶皱山       </a:t>
            </a:r>
            <a:r>
              <a:rPr lang="zh-CN" altLang="en-US" sz="3200" b="1" dirty="0" smtClean="0"/>
              <a:t>阅读课本</a:t>
            </a:r>
            <a:r>
              <a:rPr lang="en-US" altLang="zh-CN" sz="3200" b="1" dirty="0" smtClean="0"/>
              <a:t>P73</a:t>
            </a:r>
            <a:r>
              <a:rPr lang="zh-CN" altLang="en-US" sz="3200" b="1" dirty="0" smtClean="0"/>
              <a:t>思考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b="1" dirty="0" smtClean="0">
                <a:latin typeface="+mj-ea"/>
                <a:ea typeface="+mj-ea"/>
              </a:rPr>
              <a:t>1</a:t>
            </a:r>
            <a:r>
              <a:rPr lang="zh-CN" altLang="en-US" b="1" dirty="0" smtClean="0">
                <a:latin typeface="+mj-ea"/>
                <a:ea typeface="+mj-ea"/>
              </a:rPr>
              <a:t>、什么是褶皱？什么是褶曲？请用课本演示。</a:t>
            </a:r>
            <a:endParaRPr lang="en-US" altLang="zh-CN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、背斜、向斜从外部形态上看有何不同？</a:t>
            </a:r>
            <a:endParaRPr lang="en-US" altLang="zh-CN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b="1" dirty="0" smtClean="0">
                <a:latin typeface="+mj-ea"/>
                <a:ea typeface="+mj-ea"/>
              </a:rPr>
              <a:t>3</a:t>
            </a:r>
            <a:r>
              <a:rPr lang="zh-CN" altLang="en-US" b="1" dirty="0" smtClean="0">
                <a:latin typeface="+mj-ea"/>
                <a:ea typeface="+mj-ea"/>
              </a:rPr>
              <a:t>、无外力情况下，背斜、向斜形成什么地貌？</a:t>
            </a:r>
            <a:endParaRPr lang="en-US" altLang="zh-CN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lang="zh-CN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、“背斜成谷、向斜成山”是否存在？如果存在，它是如何形成的？</a:t>
            </a:r>
            <a:endParaRPr lang="en-US" altLang="zh-CN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b="1" dirty="0" smtClean="0">
                <a:latin typeface="+mj-ea"/>
                <a:ea typeface="+mj-ea"/>
              </a:rPr>
              <a:t>5</a:t>
            </a:r>
            <a:r>
              <a:rPr lang="zh-CN" altLang="en-US" b="1" dirty="0" smtClean="0">
                <a:latin typeface="+mj-ea"/>
                <a:ea typeface="+mj-ea"/>
              </a:rPr>
              <a:t>、根据以上知识，判断背斜、向斜的可靠依据是什么？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4" name="燕尾形箭头 3">
            <a:hlinkClick r:id="rId2" action="ppaction://hlinksldjump"/>
          </p:cNvPr>
          <p:cNvSpPr/>
          <p:nvPr/>
        </p:nvSpPr>
        <p:spPr>
          <a:xfrm>
            <a:off x="8028384" y="6237312"/>
            <a:ext cx="720080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箭头 1">
            <a:hlinkClick r:id="rId4" action="ppaction://hlinksldjump"/>
          </p:cNvPr>
          <p:cNvSpPr/>
          <p:nvPr/>
        </p:nvSpPr>
        <p:spPr>
          <a:xfrm>
            <a:off x="8567936" y="6497960"/>
            <a:ext cx="576064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ontrols>
      <p:control spid="2050" name="ShockwaveFlash1" r:id="rId2" imgW="9142857" imgH="6857143"/>
    </p:controls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847</Words>
  <Application>Microsoft Office PowerPoint</Application>
  <PresentationFormat>全屏显示(4:3)</PresentationFormat>
  <Paragraphs>117</Paragraphs>
  <Slides>28</Slides>
  <Notes>0</Notes>
  <HiddenSlides>0</HiddenSlides>
  <MMClips>3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0" baseType="lpstr">
      <vt:lpstr>Office 主题</vt:lpstr>
      <vt:lpstr>Photo Editor 照片</vt:lpstr>
      <vt:lpstr>幻灯片 1</vt:lpstr>
      <vt:lpstr>幻灯片 2</vt:lpstr>
      <vt:lpstr>2014年1月4日印尼苏门答腊岛锡纳朋火山喷发</vt:lpstr>
      <vt:lpstr>幻灯片 4</vt:lpstr>
      <vt:lpstr>课标解读</vt:lpstr>
      <vt:lpstr>板块三:火山    阅读课本P75思考</vt:lpstr>
      <vt:lpstr>幻灯片 7</vt:lpstr>
      <vt:lpstr>板块一、褶皱山       阅读课本P73思考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读图4.10  P73 回答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sjr</dc:creator>
  <cp:lastModifiedBy>sjr</cp:lastModifiedBy>
  <cp:revision>72</cp:revision>
  <dcterms:created xsi:type="dcterms:W3CDTF">2014-11-05T00:50:51Z</dcterms:created>
  <dcterms:modified xsi:type="dcterms:W3CDTF">2014-11-05T16:15:33Z</dcterms:modified>
</cp:coreProperties>
</file>