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7" r:id="rId3"/>
    <p:sldId id="258" r:id="rId4"/>
    <p:sldId id="256" r:id="rId5"/>
    <p:sldId id="260" r:id="rId6"/>
    <p:sldId id="261" r:id="rId7"/>
    <p:sldId id="263" r:id="rId8"/>
    <p:sldId id="265" r:id="rId9"/>
    <p:sldId id="268" r:id="rId10"/>
    <p:sldId id="283" r:id="rId11"/>
    <p:sldId id="270" r:id="rId12"/>
    <p:sldId id="275" r:id="rId13"/>
    <p:sldId id="276" r:id="rId14"/>
    <p:sldId id="289" r:id="rId15"/>
    <p:sldId id="285" r:id="rId16"/>
    <p:sldId id="280" r:id="rId17"/>
    <p:sldId id="284" r:id="rId18"/>
    <p:sldId id="293" r:id="rId19"/>
    <p:sldId id="281" r:id="rId20"/>
    <p:sldId id="282" r:id="rId21"/>
    <p:sldId id="288" r:id="rId22"/>
    <p:sldId id="291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2013/1/6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2013/1/6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2013/1/6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2013/1/6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2013/1/6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2013/1/6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2013/1/6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2013/1/6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2013/1/6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2013/1/6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2013/1/6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2013/1/6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35838;&#20214;\02&#22320;&#29699;&#19978;&#30340;&#22823;&#27668;\&#22823;&#27668;&#30340;&#28909;&#21147;&#29366;&#20917;\&#22823;&#27668;&#30340;&#28909;&#21147;&#29366;&#20917;\summer.mp3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summe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92600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100321_3"/>
          <p:cNvPicPr>
            <a:picLocks noChangeAspect="1" noChangeArrowheads="1" noCrop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0" y="1357313"/>
            <a:ext cx="91440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42938" y="357188"/>
            <a:ext cx="37147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行楷"/>
                <a:ea typeface="华文行楷"/>
              </a:rPr>
              <a:t>欢迎莅临指导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916238" y="5876925"/>
            <a:ext cx="6173787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Tahoma" pitchFamily="34" charset="0"/>
              </a:rPr>
              <a:t>常州市新桥中学  孙建荣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5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0" y="287338"/>
          <a:ext cx="9144000" cy="6813550"/>
        </p:xfrm>
        <a:graphic>
          <a:graphicData uri="http://schemas.openxmlformats.org/presentationml/2006/ole">
            <p:oleObj spid="_x0000_s23554" name="BMP 图象" r:id="rId3" imgW="3457143" imgH="3734321" progId="PBrush">
              <p:embed/>
            </p:oleObj>
          </a:graphicData>
        </a:graphic>
      </p:graphicFrame>
      <p:sp>
        <p:nvSpPr>
          <p:cNvPr id="41987" name="Line 3"/>
          <p:cNvSpPr>
            <a:spLocks noChangeShapeType="1"/>
          </p:cNvSpPr>
          <p:nvPr/>
        </p:nvSpPr>
        <p:spPr bwMode="auto">
          <a:xfrm flipH="1">
            <a:off x="1066800" y="3981450"/>
            <a:ext cx="777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 rot="101277" flipH="1">
            <a:off x="3814763" y="3519488"/>
            <a:ext cx="1754187" cy="228600"/>
          </a:xfrm>
          <a:prstGeom prst="notchedRightArrow">
            <a:avLst>
              <a:gd name="adj1" fmla="val 50000"/>
              <a:gd name="adj2" fmla="val 19184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105400" y="360045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zh-CN" altLang="en-US" b="1">
                <a:solidFill>
                  <a:srgbClr val="CC00FF"/>
                </a:solidFill>
                <a:latin typeface="宋体" charset="-122"/>
              </a:rPr>
              <a:t>北 赤 道 暖 流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 rot="13400993">
            <a:off x="2819400" y="2686050"/>
            <a:ext cx="1127125" cy="533400"/>
          </a:xfrm>
          <a:custGeom>
            <a:avLst/>
            <a:gdLst>
              <a:gd name="G0" fmla="+- -131443 0 0"/>
              <a:gd name="G1" fmla="+- -11796480 0 0"/>
              <a:gd name="G2" fmla="+- -131443 0 -11796480"/>
              <a:gd name="G3" fmla="+- 10800 0 0"/>
              <a:gd name="G4" fmla="+- 0 0 -13144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943 0 0"/>
              <a:gd name="G9" fmla="+- 0 0 -11796480"/>
              <a:gd name="G10" fmla="+- 6943 0 2700"/>
              <a:gd name="G11" fmla="cos G10 -131443"/>
              <a:gd name="G12" fmla="sin G10 -131443"/>
              <a:gd name="G13" fmla="cos 13500 -131443"/>
              <a:gd name="G14" fmla="sin 13500 -131443"/>
              <a:gd name="G15" fmla="+- G11 10800 0"/>
              <a:gd name="G16" fmla="+- G12 10800 0"/>
              <a:gd name="G17" fmla="+- G13 10800 0"/>
              <a:gd name="G18" fmla="+- G14 10800 0"/>
              <a:gd name="G19" fmla="*/ 6943 1 2"/>
              <a:gd name="G20" fmla="+- G19 5400 0"/>
              <a:gd name="G21" fmla="cos G20 -131443"/>
              <a:gd name="G22" fmla="sin G20 -131443"/>
              <a:gd name="G23" fmla="+- G21 10800 0"/>
              <a:gd name="G24" fmla="+- G12 G23 G22"/>
              <a:gd name="G25" fmla="+- G22 G23 G11"/>
              <a:gd name="G26" fmla="cos 10800 -131443"/>
              <a:gd name="G27" fmla="sin 10800 -131443"/>
              <a:gd name="G28" fmla="cos 6943 -131443"/>
              <a:gd name="G29" fmla="sin 6943 -13144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13144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943 G39"/>
              <a:gd name="G43" fmla="sin 694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610 w 21600"/>
              <a:gd name="T5" fmla="*/ 1 h 21600"/>
              <a:gd name="T6" fmla="*/ 1928 w 21600"/>
              <a:gd name="T7" fmla="*/ 10800 h 21600"/>
              <a:gd name="T8" fmla="*/ 10678 w 21600"/>
              <a:gd name="T9" fmla="*/ 3858 h 21600"/>
              <a:gd name="T10" fmla="*/ 24291 w 21600"/>
              <a:gd name="T11" fmla="*/ 10327 h 21600"/>
              <a:gd name="T12" fmla="*/ 19828 w 21600"/>
              <a:gd name="T13" fmla="*/ 15115 h 21600"/>
              <a:gd name="T14" fmla="*/ 15040 w 21600"/>
              <a:gd name="T15" fmla="*/ 1065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738" y="10557"/>
                </a:moveTo>
                <a:cubicBezTo>
                  <a:pt x="17607" y="6819"/>
                  <a:pt x="14539" y="3857"/>
                  <a:pt x="10800" y="3857"/>
                </a:cubicBezTo>
                <a:cubicBezTo>
                  <a:pt x="6965" y="3857"/>
                  <a:pt x="3857" y="6965"/>
                  <a:pt x="3857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617" y="0"/>
                  <a:pt x="21389" y="4608"/>
                  <a:pt x="21593" y="10422"/>
                </a:cubicBezTo>
                <a:lnTo>
                  <a:pt x="24291" y="10327"/>
                </a:lnTo>
                <a:lnTo>
                  <a:pt x="19828" y="15115"/>
                </a:lnTo>
                <a:lnTo>
                  <a:pt x="15040" y="10651"/>
                </a:lnTo>
                <a:lnTo>
                  <a:pt x="17738" y="1055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3352800" y="2228850"/>
            <a:ext cx="1295400" cy="228600"/>
          </a:xfrm>
          <a:prstGeom prst="notchedRightArrow">
            <a:avLst>
              <a:gd name="adj1" fmla="val 50000"/>
              <a:gd name="adj2" fmla="val 141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 rot="993668">
            <a:off x="3548063" y="2435225"/>
            <a:ext cx="1609725" cy="1189038"/>
          </a:xfrm>
          <a:custGeom>
            <a:avLst/>
            <a:gdLst>
              <a:gd name="G0" fmla="+- 496083 0 0"/>
              <a:gd name="G1" fmla="+- -5998767 0 0"/>
              <a:gd name="G2" fmla="+- 496083 0 -5998767"/>
              <a:gd name="G3" fmla="+- 10800 0 0"/>
              <a:gd name="G4" fmla="+- 0 0 49608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686 0 0"/>
              <a:gd name="G9" fmla="+- 0 0 -5998767"/>
              <a:gd name="G10" fmla="+- 9686 0 2700"/>
              <a:gd name="G11" fmla="cos G10 496083"/>
              <a:gd name="G12" fmla="sin G10 496083"/>
              <a:gd name="G13" fmla="cos 13500 496083"/>
              <a:gd name="G14" fmla="sin 13500 496083"/>
              <a:gd name="G15" fmla="+- G11 10800 0"/>
              <a:gd name="G16" fmla="+- G12 10800 0"/>
              <a:gd name="G17" fmla="+- G13 10800 0"/>
              <a:gd name="G18" fmla="+- G14 10800 0"/>
              <a:gd name="G19" fmla="*/ 9686 1 2"/>
              <a:gd name="G20" fmla="+- G19 5400 0"/>
              <a:gd name="G21" fmla="cos G20 496083"/>
              <a:gd name="G22" fmla="sin G20 496083"/>
              <a:gd name="G23" fmla="+- G21 10800 0"/>
              <a:gd name="G24" fmla="+- G12 G23 G22"/>
              <a:gd name="G25" fmla="+- G22 G23 G11"/>
              <a:gd name="G26" fmla="cos 10800 496083"/>
              <a:gd name="G27" fmla="sin 10800 496083"/>
              <a:gd name="G28" fmla="cos 9686 496083"/>
              <a:gd name="G29" fmla="sin 9686 49608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98767"/>
              <a:gd name="G36" fmla="sin G34 -5998767"/>
              <a:gd name="G37" fmla="+/ -5998767 49608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686 G39"/>
              <a:gd name="G43" fmla="sin 968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828 w 21600"/>
              <a:gd name="T5" fmla="*/ 3575 h 21600"/>
              <a:gd name="T6" fmla="*/ 10525 w 21600"/>
              <a:gd name="T7" fmla="*/ 560 h 21600"/>
              <a:gd name="T8" fmla="*/ 18000 w 21600"/>
              <a:gd name="T9" fmla="*/ 4321 h 21600"/>
              <a:gd name="T10" fmla="*/ 24182 w 21600"/>
              <a:gd name="T11" fmla="*/ 12578 h 21600"/>
              <a:gd name="T12" fmla="*/ 20524 w 21600"/>
              <a:gd name="T13" fmla="*/ 15377 h 21600"/>
              <a:gd name="T14" fmla="*/ 17725 w 21600"/>
              <a:gd name="T15" fmla="*/ 1172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401" y="12075"/>
                </a:moveTo>
                <a:cubicBezTo>
                  <a:pt x="20457" y="11652"/>
                  <a:pt x="20486" y="11226"/>
                  <a:pt x="20486" y="10800"/>
                </a:cubicBezTo>
                <a:cubicBezTo>
                  <a:pt x="20486" y="5450"/>
                  <a:pt x="16149" y="1114"/>
                  <a:pt x="10800" y="1114"/>
                </a:cubicBezTo>
                <a:cubicBezTo>
                  <a:pt x="10713" y="1113"/>
                  <a:pt x="10627" y="1115"/>
                  <a:pt x="10540" y="1117"/>
                </a:cubicBezTo>
                <a:lnTo>
                  <a:pt x="10510" y="3"/>
                </a:lnTo>
                <a:cubicBezTo>
                  <a:pt x="10607" y="1"/>
                  <a:pt x="1070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275"/>
                  <a:pt x="21568" y="11751"/>
                  <a:pt x="21505" y="12222"/>
                </a:cubicBezTo>
                <a:lnTo>
                  <a:pt x="24182" y="12578"/>
                </a:lnTo>
                <a:lnTo>
                  <a:pt x="20524" y="15377"/>
                </a:lnTo>
                <a:lnTo>
                  <a:pt x="17725" y="11720"/>
                </a:lnTo>
                <a:lnTo>
                  <a:pt x="20401" y="12075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819400" y="2381250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zh-CN" altLang="en-US" b="1">
                <a:solidFill>
                  <a:srgbClr val="CC00FF"/>
                </a:solidFill>
                <a:latin typeface="宋体" charset="-122"/>
              </a:rPr>
              <a:t>北大西洋暖流</a:t>
            </a: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 rot="6988235" flipH="1">
            <a:off x="4572794" y="1537494"/>
            <a:ext cx="912812" cy="622300"/>
          </a:xfrm>
          <a:custGeom>
            <a:avLst/>
            <a:gdLst>
              <a:gd name="G0" fmla="+- 104812 0 0"/>
              <a:gd name="G1" fmla="+- -11614595 0 0"/>
              <a:gd name="G2" fmla="+- 104812 0 -11614595"/>
              <a:gd name="G3" fmla="+- 10800 0 0"/>
              <a:gd name="G4" fmla="+- 0 0 10481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1 0 0"/>
              <a:gd name="G9" fmla="+- 0 0 -11614595"/>
              <a:gd name="G10" fmla="+- 7201 0 2700"/>
              <a:gd name="G11" fmla="cos G10 104812"/>
              <a:gd name="G12" fmla="sin G10 104812"/>
              <a:gd name="G13" fmla="cos 13500 104812"/>
              <a:gd name="G14" fmla="sin 13500 104812"/>
              <a:gd name="G15" fmla="+- G11 10800 0"/>
              <a:gd name="G16" fmla="+- G12 10800 0"/>
              <a:gd name="G17" fmla="+- G13 10800 0"/>
              <a:gd name="G18" fmla="+- G14 10800 0"/>
              <a:gd name="G19" fmla="*/ 7201 1 2"/>
              <a:gd name="G20" fmla="+- G19 5400 0"/>
              <a:gd name="G21" fmla="cos G20 104812"/>
              <a:gd name="G22" fmla="sin G20 104812"/>
              <a:gd name="G23" fmla="+- G21 10800 0"/>
              <a:gd name="G24" fmla="+- G12 G23 G22"/>
              <a:gd name="G25" fmla="+- G22 G23 G11"/>
              <a:gd name="G26" fmla="cos 10800 104812"/>
              <a:gd name="G27" fmla="sin 10800 104812"/>
              <a:gd name="G28" fmla="cos 7201 104812"/>
              <a:gd name="G29" fmla="sin 7201 10481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14595"/>
              <a:gd name="G36" fmla="sin G34 -11614595"/>
              <a:gd name="G37" fmla="+/ -11614595 10481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1 G39"/>
              <a:gd name="G43" fmla="sin 720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212 w 21600"/>
              <a:gd name="T5" fmla="*/ 7 h 21600"/>
              <a:gd name="T6" fmla="*/ 1809 w 21600"/>
              <a:gd name="T7" fmla="*/ 10364 h 21600"/>
              <a:gd name="T8" fmla="*/ 11074 w 21600"/>
              <a:gd name="T9" fmla="*/ 3604 h 21600"/>
              <a:gd name="T10" fmla="*/ 24294 w 21600"/>
              <a:gd name="T11" fmla="*/ 11176 h 21600"/>
              <a:gd name="T12" fmla="*/ 19671 w 21600"/>
              <a:gd name="T13" fmla="*/ 15549 h 21600"/>
              <a:gd name="T14" fmla="*/ 15299 w 21600"/>
              <a:gd name="T15" fmla="*/ 1092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98" y="11000"/>
                </a:moveTo>
                <a:cubicBezTo>
                  <a:pt x="18000" y="10934"/>
                  <a:pt x="18001" y="10867"/>
                  <a:pt x="18001" y="10800"/>
                </a:cubicBezTo>
                <a:cubicBezTo>
                  <a:pt x="18001" y="6822"/>
                  <a:pt x="14777" y="3599"/>
                  <a:pt x="10800" y="3599"/>
                </a:cubicBezTo>
                <a:cubicBezTo>
                  <a:pt x="6958" y="3598"/>
                  <a:pt x="3793" y="6614"/>
                  <a:pt x="3607" y="10451"/>
                </a:cubicBezTo>
                <a:lnTo>
                  <a:pt x="12" y="10277"/>
                </a:lnTo>
                <a:cubicBezTo>
                  <a:pt x="291" y="4522"/>
                  <a:pt x="503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00"/>
                  <a:pt x="21598" y="11000"/>
                  <a:pt x="21595" y="11101"/>
                </a:cubicBezTo>
                <a:lnTo>
                  <a:pt x="24294" y="11176"/>
                </a:lnTo>
                <a:lnTo>
                  <a:pt x="19671" y="15549"/>
                </a:lnTo>
                <a:lnTo>
                  <a:pt x="15299" y="10925"/>
                </a:lnTo>
                <a:lnTo>
                  <a:pt x="17998" y="110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441084">
            <a:off x="3180556" y="1410494"/>
            <a:ext cx="1711325" cy="185738"/>
          </a:xfrm>
          <a:prstGeom prst="notchedRightArrow">
            <a:avLst>
              <a:gd name="adj1" fmla="val 50000"/>
              <a:gd name="adj2" fmla="val 230341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09825" y="2076450"/>
            <a:ext cx="722313" cy="1524000"/>
            <a:chOff x="1717" y="1344"/>
            <a:chExt cx="396" cy="960"/>
          </a:xfrm>
        </p:grpSpPr>
        <p:sp>
          <p:nvSpPr>
            <p:cNvPr id="41997" name="Text Box 13"/>
            <p:cNvSpPr txBox="1">
              <a:spLocks noChangeArrowheads="1"/>
            </p:cNvSpPr>
            <p:nvPr/>
          </p:nvSpPr>
          <p:spPr bwMode="auto">
            <a:xfrm>
              <a:off x="1861" y="1344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墨</a:t>
              </a:r>
            </a:p>
          </p:txBody>
        </p:sp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>
              <a:off x="1766" y="1488"/>
              <a:ext cx="25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西</a:t>
              </a:r>
            </a:p>
          </p:txBody>
        </p:sp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1717" y="1632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哥</a:t>
              </a:r>
            </a:p>
          </p:txBody>
        </p:sp>
        <p:sp>
          <p:nvSpPr>
            <p:cNvPr id="42000" name="Text Box 16"/>
            <p:cNvSpPr txBox="1">
              <a:spLocks noChangeArrowheads="1"/>
            </p:cNvSpPr>
            <p:nvPr/>
          </p:nvSpPr>
          <p:spPr bwMode="auto">
            <a:xfrm>
              <a:off x="1717" y="1824"/>
              <a:ext cx="25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湾</a:t>
              </a:r>
            </a:p>
          </p:txBody>
        </p:sp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>
              <a:off x="1766" y="1968"/>
              <a:ext cx="25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暖</a:t>
              </a:r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1843" y="2112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流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937125" y="2228850"/>
            <a:ext cx="633413" cy="1371600"/>
            <a:chOff x="3331" y="1392"/>
            <a:chExt cx="347" cy="864"/>
          </a:xfrm>
        </p:grpSpPr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3331" y="1392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加</a:t>
              </a:r>
            </a:p>
          </p:txBody>
        </p:sp>
        <p:sp>
          <p:nvSpPr>
            <p:cNvPr id="42005" name="Text Box 21"/>
            <p:cNvSpPr txBox="1">
              <a:spLocks noChangeArrowheads="1"/>
            </p:cNvSpPr>
            <p:nvPr/>
          </p:nvSpPr>
          <p:spPr bwMode="auto">
            <a:xfrm>
              <a:off x="3379" y="1584"/>
              <a:ext cx="25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那</a:t>
              </a:r>
            </a:p>
          </p:txBody>
        </p:sp>
        <p:sp>
          <p:nvSpPr>
            <p:cNvPr id="42006" name="Text Box 22"/>
            <p:cNvSpPr txBox="1">
              <a:spLocks noChangeArrowheads="1"/>
            </p:cNvSpPr>
            <p:nvPr/>
          </p:nvSpPr>
          <p:spPr bwMode="auto">
            <a:xfrm>
              <a:off x="3427" y="1728"/>
              <a:ext cx="251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利</a:t>
              </a:r>
            </a:p>
          </p:txBody>
        </p:sp>
        <p:sp>
          <p:nvSpPr>
            <p:cNvPr id="42007" name="Text Box 23"/>
            <p:cNvSpPr txBox="1">
              <a:spLocks noChangeArrowheads="1"/>
            </p:cNvSpPr>
            <p:nvPr/>
          </p:nvSpPr>
          <p:spPr bwMode="auto">
            <a:xfrm>
              <a:off x="3379" y="1920"/>
              <a:ext cx="25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寒</a:t>
              </a:r>
            </a:p>
          </p:txBody>
        </p:sp>
        <p:sp>
          <p:nvSpPr>
            <p:cNvPr id="42008" name="Text Box 24"/>
            <p:cNvSpPr txBox="1">
              <a:spLocks noChangeArrowheads="1"/>
            </p:cNvSpPr>
            <p:nvPr/>
          </p:nvSpPr>
          <p:spPr bwMode="auto">
            <a:xfrm>
              <a:off x="3331" y="2064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流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419600" y="4362450"/>
            <a:ext cx="611188" cy="1676400"/>
            <a:chOff x="2813" y="3120"/>
            <a:chExt cx="385" cy="1056"/>
          </a:xfrm>
        </p:grpSpPr>
        <p:sp>
          <p:nvSpPr>
            <p:cNvPr id="42010" name="Text Box 26"/>
            <p:cNvSpPr txBox="1">
              <a:spLocks noChangeArrowheads="1"/>
            </p:cNvSpPr>
            <p:nvPr/>
          </p:nvSpPr>
          <p:spPr bwMode="auto">
            <a:xfrm>
              <a:off x="2909" y="3120"/>
              <a:ext cx="2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巴</a:t>
              </a:r>
            </a:p>
          </p:txBody>
        </p:sp>
        <p:sp>
          <p:nvSpPr>
            <p:cNvPr id="42011" name="Text Box 27"/>
            <p:cNvSpPr txBox="1">
              <a:spLocks noChangeArrowheads="1"/>
            </p:cNvSpPr>
            <p:nvPr/>
          </p:nvSpPr>
          <p:spPr bwMode="auto">
            <a:xfrm>
              <a:off x="2813" y="3408"/>
              <a:ext cx="2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西</a:t>
              </a:r>
            </a:p>
          </p:txBody>
        </p:sp>
        <p:sp>
          <p:nvSpPr>
            <p:cNvPr id="42012" name="Text Box 28"/>
            <p:cNvSpPr txBox="1">
              <a:spLocks noChangeArrowheads="1"/>
            </p:cNvSpPr>
            <p:nvPr/>
          </p:nvSpPr>
          <p:spPr bwMode="auto">
            <a:xfrm>
              <a:off x="2813" y="3696"/>
              <a:ext cx="2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暖</a:t>
              </a:r>
            </a:p>
          </p:txBody>
        </p:sp>
        <p:sp>
          <p:nvSpPr>
            <p:cNvPr id="42013" name="Text Box 29"/>
            <p:cNvSpPr txBox="1">
              <a:spLocks noChangeArrowheads="1"/>
            </p:cNvSpPr>
            <p:nvPr/>
          </p:nvSpPr>
          <p:spPr bwMode="auto">
            <a:xfrm>
              <a:off x="2909" y="3984"/>
              <a:ext cx="2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流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 rot="-620178">
            <a:off x="6629400" y="4210050"/>
            <a:ext cx="838200" cy="1524000"/>
            <a:chOff x="4157" y="3024"/>
            <a:chExt cx="529" cy="960"/>
          </a:xfrm>
        </p:grpSpPr>
        <p:sp>
          <p:nvSpPr>
            <p:cNvPr id="42015" name="Text Box 31"/>
            <p:cNvSpPr txBox="1">
              <a:spLocks noChangeArrowheads="1"/>
            </p:cNvSpPr>
            <p:nvPr/>
          </p:nvSpPr>
          <p:spPr bwMode="auto">
            <a:xfrm>
              <a:off x="4397" y="3024"/>
              <a:ext cx="2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本</a:t>
              </a:r>
            </a:p>
          </p:txBody>
        </p:sp>
        <p:sp>
          <p:nvSpPr>
            <p:cNvPr id="42016" name="Text Box 32"/>
            <p:cNvSpPr txBox="1">
              <a:spLocks noChangeArrowheads="1"/>
            </p:cNvSpPr>
            <p:nvPr/>
          </p:nvSpPr>
          <p:spPr bwMode="auto">
            <a:xfrm>
              <a:off x="4397" y="3216"/>
              <a:ext cx="2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格</a:t>
              </a:r>
            </a:p>
          </p:txBody>
        </p:sp>
        <p:sp>
          <p:nvSpPr>
            <p:cNvPr id="42017" name="Text Box 33"/>
            <p:cNvSpPr txBox="1">
              <a:spLocks noChangeArrowheads="1"/>
            </p:cNvSpPr>
            <p:nvPr/>
          </p:nvSpPr>
          <p:spPr bwMode="auto">
            <a:xfrm>
              <a:off x="4397" y="3408"/>
              <a:ext cx="2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拉</a:t>
              </a:r>
            </a:p>
          </p:txBody>
        </p:sp>
        <p:sp>
          <p:nvSpPr>
            <p:cNvPr id="42018" name="Text Box 34"/>
            <p:cNvSpPr txBox="1">
              <a:spLocks noChangeArrowheads="1"/>
            </p:cNvSpPr>
            <p:nvPr/>
          </p:nvSpPr>
          <p:spPr bwMode="auto">
            <a:xfrm>
              <a:off x="4301" y="3600"/>
              <a:ext cx="2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寒</a:t>
              </a:r>
            </a:p>
          </p:txBody>
        </p:sp>
        <p:sp>
          <p:nvSpPr>
            <p:cNvPr id="42019" name="Text Box 35"/>
            <p:cNvSpPr txBox="1">
              <a:spLocks noChangeArrowheads="1"/>
            </p:cNvSpPr>
            <p:nvPr/>
          </p:nvSpPr>
          <p:spPr bwMode="auto">
            <a:xfrm>
              <a:off x="4157" y="3792"/>
              <a:ext cx="2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流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981325" y="908050"/>
            <a:ext cx="1374775" cy="1320800"/>
            <a:chOff x="2309" y="432"/>
            <a:chExt cx="793" cy="768"/>
          </a:xfrm>
        </p:grpSpPr>
        <p:sp>
          <p:nvSpPr>
            <p:cNvPr id="42021" name="Text Box 37"/>
            <p:cNvSpPr txBox="1">
              <a:spLocks noChangeArrowheads="1"/>
            </p:cNvSpPr>
            <p:nvPr/>
          </p:nvSpPr>
          <p:spPr bwMode="auto">
            <a:xfrm>
              <a:off x="2837" y="432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CC00FF"/>
                  </a:solidFill>
                  <a:latin typeface="宋体" charset="-122"/>
                </a:rPr>
                <a:t>拉</a:t>
              </a:r>
            </a:p>
          </p:txBody>
        </p:sp>
        <p:sp>
          <p:nvSpPr>
            <p:cNvPr id="42022" name="Text Box 38"/>
            <p:cNvSpPr txBox="1">
              <a:spLocks noChangeArrowheads="1"/>
            </p:cNvSpPr>
            <p:nvPr/>
          </p:nvSpPr>
          <p:spPr bwMode="auto">
            <a:xfrm>
              <a:off x="2741" y="576"/>
              <a:ext cx="26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布</a:t>
              </a:r>
            </a:p>
          </p:txBody>
        </p:sp>
        <p:sp>
          <p:nvSpPr>
            <p:cNvPr id="42023" name="Text Box 39"/>
            <p:cNvSpPr txBox="1">
              <a:spLocks noChangeArrowheads="1"/>
            </p:cNvSpPr>
            <p:nvPr/>
          </p:nvSpPr>
          <p:spPr bwMode="auto">
            <a:xfrm>
              <a:off x="2645" y="672"/>
              <a:ext cx="26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拉</a:t>
              </a:r>
            </a:p>
          </p:txBody>
        </p:sp>
        <p:sp>
          <p:nvSpPr>
            <p:cNvPr id="42024" name="Text Box 40"/>
            <p:cNvSpPr txBox="1">
              <a:spLocks noChangeArrowheads="1"/>
            </p:cNvSpPr>
            <p:nvPr/>
          </p:nvSpPr>
          <p:spPr bwMode="auto">
            <a:xfrm>
              <a:off x="2549" y="768"/>
              <a:ext cx="265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多</a:t>
              </a:r>
            </a:p>
          </p:txBody>
        </p:sp>
        <p:sp>
          <p:nvSpPr>
            <p:cNvPr id="42025" name="Text Box 41"/>
            <p:cNvSpPr txBox="1">
              <a:spLocks noChangeArrowheads="1"/>
            </p:cNvSpPr>
            <p:nvPr/>
          </p:nvSpPr>
          <p:spPr bwMode="auto">
            <a:xfrm>
              <a:off x="2405" y="864"/>
              <a:ext cx="26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寒</a:t>
              </a:r>
            </a:p>
          </p:txBody>
        </p:sp>
        <p:sp>
          <p:nvSpPr>
            <p:cNvPr id="42026" name="Text Box 42"/>
            <p:cNvSpPr txBox="1">
              <a:spLocks noChangeArrowheads="1"/>
            </p:cNvSpPr>
            <p:nvPr/>
          </p:nvSpPr>
          <p:spPr bwMode="auto">
            <a:xfrm>
              <a:off x="2309" y="1008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流</a:t>
              </a: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4716463" y="1052513"/>
            <a:ext cx="1073150" cy="1371600"/>
            <a:chOff x="3330" y="576"/>
            <a:chExt cx="588" cy="864"/>
          </a:xfrm>
        </p:grpSpPr>
        <p:sp>
          <p:nvSpPr>
            <p:cNvPr id="42028" name="Text Box 44"/>
            <p:cNvSpPr txBox="1">
              <a:spLocks noChangeArrowheads="1"/>
            </p:cNvSpPr>
            <p:nvPr/>
          </p:nvSpPr>
          <p:spPr bwMode="auto">
            <a:xfrm>
              <a:off x="3330" y="576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CC00FF"/>
                  </a:solidFill>
                  <a:latin typeface="宋体" charset="-122"/>
                </a:rPr>
                <a:t>北</a:t>
              </a:r>
            </a:p>
          </p:txBody>
        </p:sp>
        <p:sp>
          <p:nvSpPr>
            <p:cNvPr id="42029" name="Text Box 45"/>
            <p:cNvSpPr txBox="1">
              <a:spLocks noChangeArrowheads="1"/>
            </p:cNvSpPr>
            <p:nvPr/>
          </p:nvSpPr>
          <p:spPr bwMode="auto">
            <a:xfrm>
              <a:off x="3475" y="672"/>
              <a:ext cx="2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大</a:t>
              </a:r>
            </a:p>
          </p:txBody>
        </p:sp>
        <p:sp>
          <p:nvSpPr>
            <p:cNvPr id="42030" name="Text Box 46"/>
            <p:cNvSpPr txBox="1">
              <a:spLocks noChangeArrowheads="1"/>
            </p:cNvSpPr>
            <p:nvPr/>
          </p:nvSpPr>
          <p:spPr bwMode="auto">
            <a:xfrm>
              <a:off x="3571" y="816"/>
              <a:ext cx="25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西</a:t>
              </a:r>
            </a:p>
          </p:txBody>
        </p:sp>
        <p:sp>
          <p:nvSpPr>
            <p:cNvPr id="42031" name="Text Box 47"/>
            <p:cNvSpPr txBox="1">
              <a:spLocks noChangeArrowheads="1"/>
            </p:cNvSpPr>
            <p:nvPr/>
          </p:nvSpPr>
          <p:spPr bwMode="auto">
            <a:xfrm>
              <a:off x="3619" y="960"/>
              <a:ext cx="25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洋</a:t>
              </a:r>
            </a:p>
          </p:txBody>
        </p:sp>
        <p:sp>
          <p:nvSpPr>
            <p:cNvPr id="42032" name="Text Box 48"/>
            <p:cNvSpPr txBox="1">
              <a:spLocks noChangeArrowheads="1"/>
            </p:cNvSpPr>
            <p:nvPr/>
          </p:nvSpPr>
          <p:spPr bwMode="auto">
            <a:xfrm>
              <a:off x="3667" y="1104"/>
              <a:ext cx="25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CC00FF"/>
                  </a:solidFill>
                  <a:latin typeface="宋体" charset="-122"/>
                </a:rPr>
                <a:t>暖</a:t>
              </a:r>
            </a:p>
          </p:txBody>
        </p:sp>
        <p:sp>
          <p:nvSpPr>
            <p:cNvPr id="42033" name="Text Box 49"/>
            <p:cNvSpPr txBox="1">
              <a:spLocks noChangeArrowheads="1"/>
            </p:cNvSpPr>
            <p:nvPr/>
          </p:nvSpPr>
          <p:spPr bwMode="auto">
            <a:xfrm>
              <a:off x="3619" y="1248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CC00FF"/>
                  </a:solidFill>
                  <a:latin typeface="宋体" charset="-122"/>
                </a:rPr>
                <a:t>流</a:t>
              </a:r>
            </a:p>
          </p:txBody>
        </p:sp>
      </p:grpSp>
      <p:sp>
        <p:nvSpPr>
          <p:cNvPr id="42034" name="AutoShape 50"/>
          <p:cNvSpPr>
            <a:spLocks noChangeArrowheads="1"/>
          </p:cNvSpPr>
          <p:nvPr/>
        </p:nvSpPr>
        <p:spPr bwMode="auto">
          <a:xfrm flipH="1">
            <a:off x="5105400" y="4057650"/>
            <a:ext cx="1905000" cy="228600"/>
          </a:xfrm>
          <a:prstGeom prst="notchedRightArrow">
            <a:avLst>
              <a:gd name="adj1" fmla="val 50000"/>
              <a:gd name="adj2" fmla="val 20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35" name="AutoShape 51"/>
          <p:cNvSpPr>
            <a:spLocks noChangeArrowheads="1"/>
          </p:cNvSpPr>
          <p:nvPr/>
        </p:nvSpPr>
        <p:spPr bwMode="auto">
          <a:xfrm rot="16390479" flipH="1">
            <a:off x="4203383" y="5102402"/>
            <a:ext cx="1873137" cy="696912"/>
          </a:xfrm>
          <a:custGeom>
            <a:avLst/>
            <a:gdLst>
              <a:gd name="G0" fmla="+- 169284 0 0"/>
              <a:gd name="G1" fmla="+- 11725163 0 0"/>
              <a:gd name="G2" fmla="+- 169284 0 11725163"/>
              <a:gd name="G3" fmla="+- 10800 0 0"/>
              <a:gd name="G4" fmla="+- 0 0 16928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09 0 0"/>
              <a:gd name="G9" fmla="+- 0 0 11725163"/>
              <a:gd name="G10" fmla="+- 8409 0 2700"/>
              <a:gd name="G11" fmla="cos G10 169284"/>
              <a:gd name="G12" fmla="sin G10 169284"/>
              <a:gd name="G13" fmla="cos 13500 169284"/>
              <a:gd name="G14" fmla="sin 13500 169284"/>
              <a:gd name="G15" fmla="+- G11 10800 0"/>
              <a:gd name="G16" fmla="+- G12 10800 0"/>
              <a:gd name="G17" fmla="+- G13 10800 0"/>
              <a:gd name="G18" fmla="+- G14 10800 0"/>
              <a:gd name="G19" fmla="*/ 8409 1 2"/>
              <a:gd name="G20" fmla="+- G19 5400 0"/>
              <a:gd name="G21" fmla="cos G20 169284"/>
              <a:gd name="G22" fmla="sin G20 169284"/>
              <a:gd name="G23" fmla="+- G21 10800 0"/>
              <a:gd name="G24" fmla="+- G12 G23 G22"/>
              <a:gd name="G25" fmla="+- G22 G23 G11"/>
              <a:gd name="G26" fmla="cos 10800 169284"/>
              <a:gd name="G27" fmla="sin 10800 169284"/>
              <a:gd name="G28" fmla="cos 8409 169284"/>
              <a:gd name="G29" fmla="sin 8409 16928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25163"/>
              <a:gd name="G36" fmla="sin G34 11725163"/>
              <a:gd name="G37" fmla="+/ 11725163 16928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09 G39"/>
              <a:gd name="G43" fmla="sin 840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40 w 21600"/>
              <a:gd name="T5" fmla="*/ 0 h 21600"/>
              <a:gd name="T6" fmla="*/ 1196 w 21600"/>
              <a:gd name="T7" fmla="*/ 10982 h 21600"/>
              <a:gd name="T8" fmla="*/ 10909 w 21600"/>
              <a:gd name="T9" fmla="*/ 2391 h 21600"/>
              <a:gd name="T10" fmla="*/ 24286 w 21600"/>
              <a:gd name="T11" fmla="*/ 11408 h 21600"/>
              <a:gd name="T12" fmla="*/ 20220 w 21600"/>
              <a:gd name="T13" fmla="*/ 15124 h 21600"/>
              <a:gd name="T14" fmla="*/ 16503 w 21600"/>
              <a:gd name="T15" fmla="*/ 1105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00" y="11178"/>
                </a:moveTo>
                <a:cubicBezTo>
                  <a:pt x="19206" y="11052"/>
                  <a:pt x="19209" y="10926"/>
                  <a:pt x="19209" y="10800"/>
                </a:cubicBezTo>
                <a:cubicBezTo>
                  <a:pt x="19209" y="6155"/>
                  <a:pt x="15444" y="2391"/>
                  <a:pt x="10800" y="2391"/>
                </a:cubicBezTo>
                <a:cubicBezTo>
                  <a:pt x="6155" y="2391"/>
                  <a:pt x="2391" y="6155"/>
                  <a:pt x="2391" y="10800"/>
                </a:cubicBezTo>
                <a:cubicBezTo>
                  <a:pt x="2390" y="10853"/>
                  <a:pt x="2391" y="10906"/>
                  <a:pt x="2392" y="10959"/>
                </a:cubicBezTo>
                <a:lnTo>
                  <a:pt x="1" y="11005"/>
                </a:lnTo>
                <a:cubicBezTo>
                  <a:pt x="0" y="10936"/>
                  <a:pt x="0" y="1086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62"/>
                  <a:pt x="21596" y="11124"/>
                  <a:pt x="21589" y="11286"/>
                </a:cubicBezTo>
                <a:lnTo>
                  <a:pt x="24286" y="11408"/>
                </a:lnTo>
                <a:lnTo>
                  <a:pt x="20220" y="15124"/>
                </a:lnTo>
                <a:lnTo>
                  <a:pt x="16503" y="11057"/>
                </a:lnTo>
                <a:lnTo>
                  <a:pt x="19200" y="11178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36" name="AutoShape 52"/>
          <p:cNvSpPr>
            <a:spLocks noChangeArrowheads="1"/>
          </p:cNvSpPr>
          <p:nvPr/>
        </p:nvSpPr>
        <p:spPr bwMode="auto">
          <a:xfrm rot="17509854" flipV="1">
            <a:off x="5280564" y="4949664"/>
            <a:ext cx="2203638" cy="1015975"/>
          </a:xfrm>
          <a:custGeom>
            <a:avLst/>
            <a:gdLst>
              <a:gd name="G0" fmla="+- -1223430 0 0"/>
              <a:gd name="G1" fmla="+- -6880192 0 0"/>
              <a:gd name="G2" fmla="+- -1223430 0 -6880192"/>
              <a:gd name="G3" fmla="+- 10800 0 0"/>
              <a:gd name="G4" fmla="+- 0 0 -122343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016 0 0"/>
              <a:gd name="G9" fmla="+- 0 0 -6880192"/>
              <a:gd name="G10" fmla="+- 9016 0 2700"/>
              <a:gd name="G11" fmla="cos G10 -1223430"/>
              <a:gd name="G12" fmla="sin G10 -1223430"/>
              <a:gd name="G13" fmla="cos 13500 -1223430"/>
              <a:gd name="G14" fmla="sin 13500 -1223430"/>
              <a:gd name="G15" fmla="+- G11 10800 0"/>
              <a:gd name="G16" fmla="+- G12 10800 0"/>
              <a:gd name="G17" fmla="+- G13 10800 0"/>
              <a:gd name="G18" fmla="+- G14 10800 0"/>
              <a:gd name="G19" fmla="*/ 9016 1 2"/>
              <a:gd name="G20" fmla="+- G19 5400 0"/>
              <a:gd name="G21" fmla="cos G20 -1223430"/>
              <a:gd name="G22" fmla="sin G20 -1223430"/>
              <a:gd name="G23" fmla="+- G21 10800 0"/>
              <a:gd name="G24" fmla="+- G12 G23 G22"/>
              <a:gd name="G25" fmla="+- G22 G23 G11"/>
              <a:gd name="G26" fmla="cos 10800 -1223430"/>
              <a:gd name="G27" fmla="sin 10800 -1223430"/>
              <a:gd name="G28" fmla="cos 9016 -1223430"/>
              <a:gd name="G29" fmla="sin 9016 -122343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880192"/>
              <a:gd name="G36" fmla="sin G34 -6880192"/>
              <a:gd name="G37" fmla="+/ -6880192 -122343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016 G39"/>
              <a:gd name="G43" fmla="sin 901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5899 w 21600"/>
              <a:gd name="T5" fmla="*/ 1279 h 21600"/>
              <a:gd name="T6" fmla="*/ 8238 w 21600"/>
              <a:gd name="T7" fmla="*/ 1228 h 21600"/>
              <a:gd name="T8" fmla="*/ 15056 w 21600"/>
              <a:gd name="T9" fmla="*/ 2852 h 21600"/>
              <a:gd name="T10" fmla="*/ 23589 w 21600"/>
              <a:gd name="T11" fmla="*/ 6478 h 21600"/>
              <a:gd name="T12" fmla="*/ 21336 w 21600"/>
              <a:gd name="T13" fmla="*/ 11031 h 21600"/>
              <a:gd name="T14" fmla="*/ 16783 w 21600"/>
              <a:gd name="T15" fmla="*/ 87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41" y="7914"/>
                </a:moveTo>
                <a:cubicBezTo>
                  <a:pt x="18103" y="4250"/>
                  <a:pt x="14667" y="1784"/>
                  <a:pt x="10800" y="1784"/>
                </a:cubicBezTo>
                <a:cubicBezTo>
                  <a:pt x="10012" y="1783"/>
                  <a:pt x="9229" y="1887"/>
                  <a:pt x="8469" y="2090"/>
                </a:cubicBezTo>
                <a:lnTo>
                  <a:pt x="8007" y="367"/>
                </a:lnTo>
                <a:cubicBezTo>
                  <a:pt x="8918" y="123"/>
                  <a:pt x="9857" y="-1"/>
                  <a:pt x="10800" y="0"/>
                </a:cubicBezTo>
                <a:cubicBezTo>
                  <a:pt x="15432" y="0"/>
                  <a:pt x="19549" y="2954"/>
                  <a:pt x="21031" y="7343"/>
                </a:cubicBezTo>
                <a:lnTo>
                  <a:pt x="23589" y="6478"/>
                </a:lnTo>
                <a:lnTo>
                  <a:pt x="21336" y="11031"/>
                </a:lnTo>
                <a:lnTo>
                  <a:pt x="16783" y="8778"/>
                </a:lnTo>
                <a:lnTo>
                  <a:pt x="19341" y="7914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37" name="AutoShape 53"/>
          <p:cNvSpPr>
            <a:spLocks noChangeArrowheads="1"/>
          </p:cNvSpPr>
          <p:nvPr/>
        </p:nvSpPr>
        <p:spPr bwMode="auto">
          <a:xfrm>
            <a:off x="5364088" y="6093296"/>
            <a:ext cx="1676400" cy="304800"/>
          </a:xfrm>
          <a:prstGeom prst="notchedRightArrow">
            <a:avLst>
              <a:gd name="adj1" fmla="val 50000"/>
              <a:gd name="adj2" fmla="val 137500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5410200" y="421005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zh-CN" altLang="en-US" b="1">
                <a:solidFill>
                  <a:srgbClr val="CC00FF"/>
                </a:solidFill>
                <a:latin typeface="宋体" charset="-122"/>
              </a:rPr>
              <a:t>南赤道暖流</a:t>
            </a:r>
          </a:p>
        </p:txBody>
      </p:sp>
      <p:sp>
        <p:nvSpPr>
          <p:cNvPr id="42039" name="Text Box 55"/>
          <p:cNvSpPr txBox="1">
            <a:spLocks noChangeArrowheads="1"/>
          </p:cNvSpPr>
          <p:nvPr/>
        </p:nvSpPr>
        <p:spPr bwMode="auto">
          <a:xfrm>
            <a:off x="5410200" y="581025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zh-CN" altLang="en-US" b="1">
                <a:solidFill>
                  <a:srgbClr val="CC00FF"/>
                </a:solidFill>
                <a:latin typeface="宋体" charset="-122"/>
              </a:rPr>
              <a:t>西 风 漂 流</a:t>
            </a:r>
          </a:p>
        </p:txBody>
      </p:sp>
      <p:sp>
        <p:nvSpPr>
          <p:cNvPr id="42040" name="AutoShape 56"/>
          <p:cNvSpPr>
            <a:spLocks noChangeArrowheads="1"/>
          </p:cNvSpPr>
          <p:nvPr/>
        </p:nvSpPr>
        <p:spPr bwMode="auto">
          <a:xfrm rot="-1768069">
            <a:off x="5640388" y="765175"/>
            <a:ext cx="1768475" cy="288925"/>
          </a:xfrm>
          <a:prstGeom prst="notchedRightArrow">
            <a:avLst>
              <a:gd name="adj1" fmla="val 50000"/>
              <a:gd name="adj2" fmla="val 1530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41" name="AutoShape 57"/>
          <p:cNvSpPr>
            <a:spLocks noChangeArrowheads="1"/>
          </p:cNvSpPr>
          <p:nvPr/>
        </p:nvSpPr>
        <p:spPr bwMode="auto">
          <a:xfrm rot="9278200">
            <a:off x="4948238" y="620713"/>
            <a:ext cx="1711325" cy="185737"/>
          </a:xfrm>
          <a:prstGeom prst="notchedRightArrow">
            <a:avLst>
              <a:gd name="adj1" fmla="val 50000"/>
              <a:gd name="adj2" fmla="val 23034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42" name="Text Box 58"/>
          <p:cNvSpPr txBox="1">
            <a:spLocks noChangeArrowheads="1"/>
          </p:cNvSpPr>
          <p:nvPr/>
        </p:nvSpPr>
        <p:spPr bwMode="auto">
          <a:xfrm rot="-1557202">
            <a:off x="4654550" y="312738"/>
            <a:ext cx="1717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000" b="1" dirty="0">
                <a:solidFill>
                  <a:srgbClr val="002060"/>
                </a:solidFill>
                <a:latin typeface="Times New Roman" pitchFamily="18" charset="0"/>
              </a:rPr>
              <a:t>东格陵兰寒流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WINDOWS\Desktop\洋流\worldma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1066800" y="3581400"/>
            <a:ext cx="777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 flipH="1">
            <a:off x="2133600" y="3962400"/>
            <a:ext cx="1143000" cy="228600"/>
          </a:xfrm>
          <a:prstGeom prst="notchedRightArrow">
            <a:avLst>
              <a:gd name="adj1" fmla="val 50000"/>
              <a:gd name="adj2" fmla="val 1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 rot="16390479" flipH="1">
            <a:off x="1605757" y="4337843"/>
            <a:ext cx="1143000" cy="696913"/>
          </a:xfrm>
          <a:custGeom>
            <a:avLst/>
            <a:gdLst>
              <a:gd name="G0" fmla="+- -2037187 0 0"/>
              <a:gd name="G1" fmla="+- -11497302 0 0"/>
              <a:gd name="G2" fmla="+- -2037187 0 -11497302"/>
              <a:gd name="G3" fmla="+- 10800 0 0"/>
              <a:gd name="G4" fmla="+- 0 0 -20371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347 0 0"/>
              <a:gd name="G9" fmla="+- 0 0 -11497302"/>
              <a:gd name="G10" fmla="+- 8347 0 2700"/>
              <a:gd name="G11" fmla="cos G10 -2037187"/>
              <a:gd name="G12" fmla="sin G10 -2037187"/>
              <a:gd name="G13" fmla="cos 13500 -2037187"/>
              <a:gd name="G14" fmla="sin 13500 -2037187"/>
              <a:gd name="G15" fmla="+- G11 10800 0"/>
              <a:gd name="G16" fmla="+- G12 10800 0"/>
              <a:gd name="G17" fmla="+- G13 10800 0"/>
              <a:gd name="G18" fmla="+- G14 10800 0"/>
              <a:gd name="G19" fmla="*/ 8347 1 2"/>
              <a:gd name="G20" fmla="+- G19 5400 0"/>
              <a:gd name="G21" fmla="cos G20 -2037187"/>
              <a:gd name="G22" fmla="sin G20 -2037187"/>
              <a:gd name="G23" fmla="+- G21 10800 0"/>
              <a:gd name="G24" fmla="+- G12 G23 G22"/>
              <a:gd name="G25" fmla="+- G22 G23 G11"/>
              <a:gd name="G26" fmla="cos 10800 -2037187"/>
              <a:gd name="G27" fmla="sin 10800 -2037187"/>
              <a:gd name="G28" fmla="cos 8347 -2037187"/>
              <a:gd name="G29" fmla="sin 8347 -20371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497302"/>
              <a:gd name="G36" fmla="sin G34 -11497302"/>
              <a:gd name="G37" fmla="+/ -11497302 -20371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347 G39"/>
              <a:gd name="G43" fmla="sin 834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322 w 21600"/>
              <a:gd name="T5" fmla="*/ 287 h 21600"/>
              <a:gd name="T6" fmla="*/ 1256 w 21600"/>
              <a:gd name="T7" fmla="*/ 10037 h 21600"/>
              <a:gd name="T8" fmla="*/ 8885 w 21600"/>
              <a:gd name="T9" fmla="*/ 2675 h 21600"/>
              <a:gd name="T10" fmla="*/ 22361 w 21600"/>
              <a:gd name="T11" fmla="*/ 3829 h 21600"/>
              <a:gd name="T12" fmla="*/ 21027 w 21600"/>
              <a:gd name="T13" fmla="*/ 9219 h 21600"/>
              <a:gd name="T14" fmla="*/ 15636 w 21600"/>
              <a:gd name="T15" fmla="*/ 788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48" y="6490"/>
                </a:moveTo>
                <a:cubicBezTo>
                  <a:pt x="16437" y="3984"/>
                  <a:pt x="13725" y="2453"/>
                  <a:pt x="10800" y="2453"/>
                </a:cubicBezTo>
                <a:cubicBezTo>
                  <a:pt x="6447" y="2452"/>
                  <a:pt x="2825" y="5797"/>
                  <a:pt x="2479" y="10135"/>
                </a:cubicBezTo>
                <a:lnTo>
                  <a:pt x="34" y="9940"/>
                </a:lnTo>
                <a:cubicBezTo>
                  <a:pt x="482" y="4326"/>
                  <a:pt x="5168" y="-1"/>
                  <a:pt x="10800" y="0"/>
                </a:cubicBezTo>
                <a:cubicBezTo>
                  <a:pt x="14585" y="0"/>
                  <a:pt x="18094" y="1981"/>
                  <a:pt x="20049" y="5223"/>
                </a:cubicBezTo>
                <a:lnTo>
                  <a:pt x="22361" y="3829"/>
                </a:lnTo>
                <a:lnTo>
                  <a:pt x="21027" y="9219"/>
                </a:lnTo>
                <a:lnTo>
                  <a:pt x="15636" y="7884"/>
                </a:lnTo>
                <a:lnTo>
                  <a:pt x="17948" y="649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 rot="17891288" flipV="1">
            <a:off x="2504692" y="4422922"/>
            <a:ext cx="1114137" cy="687388"/>
          </a:xfrm>
          <a:custGeom>
            <a:avLst/>
            <a:gdLst>
              <a:gd name="G0" fmla="+- -185258 0 0"/>
              <a:gd name="G1" fmla="+- -9043125 0 0"/>
              <a:gd name="G2" fmla="+- -185258 0 -9043125"/>
              <a:gd name="G3" fmla="+- 10800 0 0"/>
              <a:gd name="G4" fmla="+- 0 0 -18525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59 0 0"/>
              <a:gd name="G9" fmla="+- 0 0 -9043125"/>
              <a:gd name="G10" fmla="+- 8759 0 2700"/>
              <a:gd name="G11" fmla="cos G10 -185258"/>
              <a:gd name="G12" fmla="sin G10 -185258"/>
              <a:gd name="G13" fmla="cos 13500 -185258"/>
              <a:gd name="G14" fmla="sin 13500 -185258"/>
              <a:gd name="G15" fmla="+- G11 10800 0"/>
              <a:gd name="G16" fmla="+- G12 10800 0"/>
              <a:gd name="G17" fmla="+- G13 10800 0"/>
              <a:gd name="G18" fmla="+- G14 10800 0"/>
              <a:gd name="G19" fmla="*/ 8759 1 2"/>
              <a:gd name="G20" fmla="+- G19 5400 0"/>
              <a:gd name="G21" fmla="cos G20 -185258"/>
              <a:gd name="G22" fmla="sin G20 -185258"/>
              <a:gd name="G23" fmla="+- G21 10800 0"/>
              <a:gd name="G24" fmla="+- G12 G23 G22"/>
              <a:gd name="G25" fmla="+- G22 G23 G11"/>
              <a:gd name="G26" fmla="cos 10800 -185258"/>
              <a:gd name="G27" fmla="sin 10800 -185258"/>
              <a:gd name="G28" fmla="cos 8759 -185258"/>
              <a:gd name="G29" fmla="sin 8759 -18525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043125"/>
              <a:gd name="G36" fmla="sin G34 -9043125"/>
              <a:gd name="G37" fmla="+/ -9043125 -18525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59 G39"/>
              <a:gd name="G43" fmla="sin 875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421 w 21600"/>
              <a:gd name="T5" fmla="*/ 625 h 21600"/>
              <a:gd name="T6" fmla="*/ 3533 w 21600"/>
              <a:gd name="T7" fmla="*/ 4254 h 21600"/>
              <a:gd name="T8" fmla="*/ 13737 w 21600"/>
              <a:gd name="T9" fmla="*/ 2548 h 21600"/>
              <a:gd name="T10" fmla="*/ 24283 w 21600"/>
              <a:gd name="T11" fmla="*/ 10134 h 21600"/>
              <a:gd name="T12" fmla="*/ 20752 w 21600"/>
              <a:gd name="T13" fmla="*/ 14034 h 21600"/>
              <a:gd name="T14" fmla="*/ 16851 w 21600"/>
              <a:gd name="T15" fmla="*/ 1050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48" y="10368"/>
                </a:moveTo>
                <a:cubicBezTo>
                  <a:pt x="19318" y="5704"/>
                  <a:pt x="15469" y="2041"/>
                  <a:pt x="10800" y="2041"/>
                </a:cubicBezTo>
                <a:cubicBezTo>
                  <a:pt x="8318" y="2040"/>
                  <a:pt x="5953" y="3093"/>
                  <a:pt x="4292" y="4937"/>
                </a:cubicBezTo>
                <a:lnTo>
                  <a:pt x="2775" y="3571"/>
                </a:lnTo>
                <a:cubicBezTo>
                  <a:pt x="4823" y="1298"/>
                  <a:pt x="7740" y="-1"/>
                  <a:pt x="10800" y="0"/>
                </a:cubicBezTo>
                <a:cubicBezTo>
                  <a:pt x="16557" y="0"/>
                  <a:pt x="21302" y="4516"/>
                  <a:pt x="21586" y="10267"/>
                </a:cubicBezTo>
                <a:lnTo>
                  <a:pt x="24283" y="10134"/>
                </a:lnTo>
                <a:lnTo>
                  <a:pt x="20752" y="14034"/>
                </a:lnTo>
                <a:lnTo>
                  <a:pt x="16851" y="10501"/>
                </a:lnTo>
                <a:lnTo>
                  <a:pt x="19548" y="10368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2133600" y="5334000"/>
            <a:ext cx="1295400" cy="228600"/>
          </a:xfrm>
          <a:prstGeom prst="notchedRightArrow">
            <a:avLst>
              <a:gd name="adj1" fmla="val 50000"/>
              <a:gd name="adj2" fmla="val 141667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133600" y="3581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kumimoji="0" lang="zh-CN" altLang="en-US" sz="1800" b="1" dirty="0">
                <a:solidFill>
                  <a:srgbClr val="FF0000"/>
                </a:solidFill>
                <a:latin typeface="Times New Roman" pitchFamily="18" charset="0"/>
              </a:rPr>
              <a:t>南赤道暖流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209800" y="5562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kumimoji="0" lang="zh-CN" altLang="en-US" sz="1800" b="1" dirty="0">
                <a:solidFill>
                  <a:srgbClr val="0000CC"/>
                </a:solidFill>
                <a:latin typeface="Times New Roman" pitchFamily="18" charset="0"/>
              </a:rPr>
              <a:t>西 风 漂 流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471864" y="3733800"/>
            <a:ext cx="1025526" cy="1905000"/>
            <a:chOff x="2264" y="2256"/>
            <a:chExt cx="646" cy="1200"/>
          </a:xfrm>
        </p:grpSpPr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2552" y="2256"/>
              <a:ext cx="3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2000" b="1" dirty="0">
                  <a:solidFill>
                    <a:srgbClr val="0000CC"/>
                  </a:solidFill>
                  <a:latin typeface="Times New Roman" pitchFamily="18" charset="0"/>
                </a:rPr>
                <a:t>西</a:t>
              </a:r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2600" y="2400"/>
              <a:ext cx="3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2000" b="1" dirty="0">
                  <a:solidFill>
                    <a:srgbClr val="0000CC"/>
                  </a:solidFill>
                  <a:latin typeface="Times New Roman" pitchFamily="18" charset="0"/>
                </a:rPr>
                <a:t>澳</a:t>
              </a:r>
            </a:p>
          </p:txBody>
        </p: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2600" y="2592"/>
              <a:ext cx="3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2000" b="1">
                  <a:solidFill>
                    <a:srgbClr val="0000CC"/>
                  </a:solidFill>
                  <a:latin typeface="Times New Roman" pitchFamily="18" charset="0"/>
                </a:rPr>
                <a:t>大</a:t>
              </a:r>
            </a:p>
          </p:txBody>
        </p:sp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2552" y="2784"/>
              <a:ext cx="3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2000" b="1">
                  <a:solidFill>
                    <a:srgbClr val="0000CC"/>
                  </a:solidFill>
                  <a:latin typeface="Times New Roman" pitchFamily="18" charset="0"/>
                </a:rPr>
                <a:t>利</a:t>
              </a:r>
            </a:p>
          </p:txBody>
        </p:sp>
        <p:sp>
          <p:nvSpPr>
            <p:cNvPr id="36879" name="Text Box 15"/>
            <p:cNvSpPr txBox="1">
              <a:spLocks noChangeArrowheads="1"/>
            </p:cNvSpPr>
            <p:nvPr/>
          </p:nvSpPr>
          <p:spPr bwMode="auto">
            <a:xfrm>
              <a:off x="2504" y="2928"/>
              <a:ext cx="31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2000" b="1">
                  <a:solidFill>
                    <a:srgbClr val="0000CC"/>
                  </a:solidFill>
                  <a:latin typeface="Times New Roman" pitchFamily="18" charset="0"/>
                </a:rPr>
                <a:t>亚</a:t>
              </a:r>
            </a:p>
          </p:txBody>
        </p:sp>
        <p:sp>
          <p:nvSpPr>
            <p:cNvPr id="36880" name="Text Box 16"/>
            <p:cNvSpPr txBox="1">
              <a:spLocks noChangeArrowheads="1"/>
            </p:cNvSpPr>
            <p:nvPr/>
          </p:nvSpPr>
          <p:spPr bwMode="auto">
            <a:xfrm>
              <a:off x="2408" y="3120"/>
              <a:ext cx="3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2000" b="1">
                  <a:solidFill>
                    <a:srgbClr val="0000CC"/>
                  </a:solidFill>
                  <a:latin typeface="Times New Roman" pitchFamily="18" charset="0"/>
                </a:rPr>
                <a:t>寒</a:t>
              </a:r>
            </a:p>
          </p:txBody>
        </p:sp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2264" y="3264"/>
              <a:ext cx="3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2000" b="1">
                  <a:solidFill>
                    <a:srgbClr val="0000CC"/>
                  </a:solidFill>
                  <a:latin typeface="Times New Roman" pitchFamily="18" charset="0"/>
                </a:rPr>
                <a:t>流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444625" y="3810000"/>
            <a:ext cx="792163" cy="1752600"/>
            <a:chOff x="1246" y="2400"/>
            <a:chExt cx="499" cy="1104"/>
          </a:xfrm>
        </p:grpSpPr>
        <p:sp>
          <p:nvSpPr>
            <p:cNvPr id="36883" name="Text Box 19"/>
            <p:cNvSpPr txBox="1">
              <a:spLocks noChangeArrowheads="1"/>
            </p:cNvSpPr>
            <p:nvPr/>
          </p:nvSpPr>
          <p:spPr bwMode="auto">
            <a:xfrm>
              <a:off x="1454" y="2400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厄</a:t>
              </a:r>
            </a:p>
          </p:txBody>
        </p:sp>
        <p:sp>
          <p:nvSpPr>
            <p:cNvPr id="36884" name="Text Box 20"/>
            <p:cNvSpPr txBox="1">
              <a:spLocks noChangeArrowheads="1"/>
            </p:cNvSpPr>
            <p:nvPr/>
          </p:nvSpPr>
          <p:spPr bwMode="auto">
            <a:xfrm>
              <a:off x="1342" y="2544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加</a:t>
              </a:r>
            </a:p>
          </p:txBody>
        </p:sp>
        <p:sp>
          <p:nvSpPr>
            <p:cNvPr id="36885" name="Text Box 21"/>
            <p:cNvSpPr txBox="1">
              <a:spLocks noChangeArrowheads="1"/>
            </p:cNvSpPr>
            <p:nvPr/>
          </p:nvSpPr>
          <p:spPr bwMode="auto">
            <a:xfrm>
              <a:off x="1246" y="2736"/>
              <a:ext cx="29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勒</a:t>
              </a:r>
            </a:p>
          </p:txBody>
        </p:sp>
        <p:sp>
          <p:nvSpPr>
            <p:cNvPr id="36886" name="Text Box 22"/>
            <p:cNvSpPr txBox="1">
              <a:spLocks noChangeArrowheads="1"/>
            </p:cNvSpPr>
            <p:nvPr/>
          </p:nvSpPr>
          <p:spPr bwMode="auto">
            <a:xfrm>
              <a:off x="1246" y="2928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 dirty="0">
                  <a:solidFill>
                    <a:srgbClr val="FF0000"/>
                  </a:solidFill>
                  <a:latin typeface="Times New Roman" pitchFamily="18" charset="0"/>
                </a:rPr>
                <a:t>斯</a:t>
              </a:r>
            </a:p>
          </p:txBody>
        </p:sp>
        <p:sp>
          <p:nvSpPr>
            <p:cNvPr id="36887" name="Text Box 23"/>
            <p:cNvSpPr txBox="1">
              <a:spLocks noChangeArrowheads="1"/>
            </p:cNvSpPr>
            <p:nvPr/>
          </p:nvSpPr>
          <p:spPr bwMode="auto">
            <a:xfrm>
              <a:off x="1294" y="3120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暖</a:t>
              </a:r>
            </a:p>
          </p:txBody>
        </p:sp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1390" y="3312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流</a:t>
              </a:r>
            </a:p>
          </p:txBody>
        </p:sp>
      </p:grp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8001000" y="6172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>
                <a:hlinkClick r:id="rId3" action="ppaction://hlinksldjump"/>
              </a:rPr>
              <a:t>back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季风洋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 rot="8003275" flipV="1">
            <a:off x="2781300" y="1638300"/>
            <a:ext cx="1066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 rot="8003275" flipV="1">
            <a:off x="3314700" y="1638300"/>
            <a:ext cx="1066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 rot="8003275" flipV="1">
            <a:off x="3695700" y="1790700"/>
            <a:ext cx="1066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rot="16390479" flipH="1">
            <a:off x="2632869" y="2242344"/>
            <a:ext cx="1219200" cy="989012"/>
          </a:xfrm>
          <a:custGeom>
            <a:avLst/>
            <a:gdLst>
              <a:gd name="G0" fmla="+- 169284 0 0"/>
              <a:gd name="G1" fmla="+- 11725163 0 0"/>
              <a:gd name="G2" fmla="+- 169284 0 11725163"/>
              <a:gd name="G3" fmla="+- 10800 0 0"/>
              <a:gd name="G4" fmla="+- 0 0 16928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09 0 0"/>
              <a:gd name="G9" fmla="+- 0 0 11725163"/>
              <a:gd name="G10" fmla="+- 8409 0 2700"/>
              <a:gd name="G11" fmla="cos G10 169284"/>
              <a:gd name="G12" fmla="sin G10 169284"/>
              <a:gd name="G13" fmla="cos 13500 169284"/>
              <a:gd name="G14" fmla="sin 13500 169284"/>
              <a:gd name="G15" fmla="+- G11 10800 0"/>
              <a:gd name="G16" fmla="+- G12 10800 0"/>
              <a:gd name="G17" fmla="+- G13 10800 0"/>
              <a:gd name="G18" fmla="+- G14 10800 0"/>
              <a:gd name="G19" fmla="*/ 8409 1 2"/>
              <a:gd name="G20" fmla="+- G19 5400 0"/>
              <a:gd name="G21" fmla="cos G20 169284"/>
              <a:gd name="G22" fmla="sin G20 169284"/>
              <a:gd name="G23" fmla="+- G21 10800 0"/>
              <a:gd name="G24" fmla="+- G12 G23 G22"/>
              <a:gd name="G25" fmla="+- G22 G23 G11"/>
              <a:gd name="G26" fmla="cos 10800 169284"/>
              <a:gd name="G27" fmla="sin 10800 169284"/>
              <a:gd name="G28" fmla="cos 8409 169284"/>
              <a:gd name="G29" fmla="sin 8409 16928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25163"/>
              <a:gd name="G36" fmla="sin G34 11725163"/>
              <a:gd name="G37" fmla="+/ 11725163 16928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09 G39"/>
              <a:gd name="G43" fmla="sin 840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40 w 21600"/>
              <a:gd name="T5" fmla="*/ 0 h 21600"/>
              <a:gd name="T6" fmla="*/ 1196 w 21600"/>
              <a:gd name="T7" fmla="*/ 10982 h 21600"/>
              <a:gd name="T8" fmla="*/ 10909 w 21600"/>
              <a:gd name="T9" fmla="*/ 2391 h 21600"/>
              <a:gd name="T10" fmla="*/ 24286 w 21600"/>
              <a:gd name="T11" fmla="*/ 11408 h 21600"/>
              <a:gd name="T12" fmla="*/ 20220 w 21600"/>
              <a:gd name="T13" fmla="*/ 15124 h 21600"/>
              <a:gd name="T14" fmla="*/ 16503 w 21600"/>
              <a:gd name="T15" fmla="*/ 1105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00" y="11178"/>
                </a:moveTo>
                <a:cubicBezTo>
                  <a:pt x="19206" y="11052"/>
                  <a:pt x="19209" y="10926"/>
                  <a:pt x="19209" y="10800"/>
                </a:cubicBezTo>
                <a:cubicBezTo>
                  <a:pt x="19209" y="6155"/>
                  <a:pt x="15444" y="2391"/>
                  <a:pt x="10800" y="2391"/>
                </a:cubicBezTo>
                <a:cubicBezTo>
                  <a:pt x="6155" y="2391"/>
                  <a:pt x="2391" y="6155"/>
                  <a:pt x="2391" y="10800"/>
                </a:cubicBezTo>
                <a:cubicBezTo>
                  <a:pt x="2390" y="10853"/>
                  <a:pt x="2391" y="10906"/>
                  <a:pt x="2392" y="10959"/>
                </a:cubicBezTo>
                <a:lnTo>
                  <a:pt x="1" y="11005"/>
                </a:lnTo>
                <a:cubicBezTo>
                  <a:pt x="0" y="10936"/>
                  <a:pt x="0" y="1086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62"/>
                  <a:pt x="21596" y="11124"/>
                  <a:pt x="21589" y="11286"/>
                </a:cubicBezTo>
                <a:lnTo>
                  <a:pt x="24286" y="11408"/>
                </a:lnTo>
                <a:lnTo>
                  <a:pt x="20220" y="15124"/>
                </a:lnTo>
                <a:lnTo>
                  <a:pt x="16503" y="11057"/>
                </a:lnTo>
                <a:lnTo>
                  <a:pt x="19200" y="111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 rot="17891288" flipV="1">
            <a:off x="4114800" y="2438400"/>
            <a:ext cx="762000" cy="1066800"/>
          </a:xfrm>
          <a:custGeom>
            <a:avLst/>
            <a:gdLst>
              <a:gd name="G0" fmla="+- -1223430 0 0"/>
              <a:gd name="G1" fmla="+- -10291324 0 0"/>
              <a:gd name="G2" fmla="+- -1223430 0 -10291324"/>
              <a:gd name="G3" fmla="+- 10800 0 0"/>
              <a:gd name="G4" fmla="+- 0 0 -122343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016 0 0"/>
              <a:gd name="G9" fmla="+- 0 0 -10291324"/>
              <a:gd name="G10" fmla="+- 9016 0 2700"/>
              <a:gd name="G11" fmla="cos G10 -1223430"/>
              <a:gd name="G12" fmla="sin G10 -1223430"/>
              <a:gd name="G13" fmla="cos 13500 -1223430"/>
              <a:gd name="G14" fmla="sin 13500 -1223430"/>
              <a:gd name="G15" fmla="+- G11 10800 0"/>
              <a:gd name="G16" fmla="+- G12 10800 0"/>
              <a:gd name="G17" fmla="+- G13 10800 0"/>
              <a:gd name="G18" fmla="+- G14 10800 0"/>
              <a:gd name="G19" fmla="*/ 9016 1 2"/>
              <a:gd name="G20" fmla="+- G19 5400 0"/>
              <a:gd name="G21" fmla="cos G20 -1223430"/>
              <a:gd name="G22" fmla="sin G20 -1223430"/>
              <a:gd name="G23" fmla="+- G21 10800 0"/>
              <a:gd name="G24" fmla="+- G12 G23 G22"/>
              <a:gd name="G25" fmla="+- G22 G23 G11"/>
              <a:gd name="G26" fmla="cos 10800 -1223430"/>
              <a:gd name="G27" fmla="sin 10800 -1223430"/>
              <a:gd name="G28" fmla="cos 9016 -1223430"/>
              <a:gd name="G29" fmla="sin 9016 -122343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291324"/>
              <a:gd name="G36" fmla="sin G34 -10291324"/>
              <a:gd name="G37" fmla="+/ -10291324 -122343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016 G39"/>
              <a:gd name="G43" fmla="sin 901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205 w 21600"/>
              <a:gd name="T5" fmla="*/ 7 h 21600"/>
              <a:gd name="T6" fmla="*/ 1677 w 21600"/>
              <a:gd name="T7" fmla="*/ 6933 h 21600"/>
              <a:gd name="T8" fmla="*/ 11138 w 21600"/>
              <a:gd name="T9" fmla="*/ 1790 h 21600"/>
              <a:gd name="T10" fmla="*/ 23589 w 21600"/>
              <a:gd name="T11" fmla="*/ 6478 h 21600"/>
              <a:gd name="T12" fmla="*/ 21336 w 21600"/>
              <a:gd name="T13" fmla="*/ 11031 h 21600"/>
              <a:gd name="T14" fmla="*/ 16783 w 21600"/>
              <a:gd name="T15" fmla="*/ 87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41" y="7914"/>
                </a:moveTo>
                <a:cubicBezTo>
                  <a:pt x="18103" y="4250"/>
                  <a:pt x="14667" y="1784"/>
                  <a:pt x="10800" y="1784"/>
                </a:cubicBezTo>
                <a:cubicBezTo>
                  <a:pt x="7180" y="1783"/>
                  <a:pt x="3911" y="3949"/>
                  <a:pt x="2498" y="7281"/>
                </a:cubicBezTo>
                <a:lnTo>
                  <a:pt x="856" y="6585"/>
                </a:lnTo>
                <a:cubicBezTo>
                  <a:pt x="2548" y="2593"/>
                  <a:pt x="6463" y="-1"/>
                  <a:pt x="10800" y="0"/>
                </a:cubicBezTo>
                <a:cubicBezTo>
                  <a:pt x="15432" y="0"/>
                  <a:pt x="19549" y="2954"/>
                  <a:pt x="21031" y="7343"/>
                </a:cubicBezTo>
                <a:lnTo>
                  <a:pt x="23589" y="6478"/>
                </a:lnTo>
                <a:lnTo>
                  <a:pt x="21336" y="11031"/>
                </a:lnTo>
                <a:lnTo>
                  <a:pt x="16783" y="8778"/>
                </a:lnTo>
                <a:lnTo>
                  <a:pt x="19341" y="79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 rot="7173" flipH="1" flipV="1">
            <a:off x="3806825" y="2286000"/>
            <a:ext cx="762000" cy="611188"/>
          </a:xfrm>
          <a:custGeom>
            <a:avLst/>
            <a:gdLst>
              <a:gd name="G0" fmla="+- -437397 0 0"/>
              <a:gd name="G1" fmla="+- -10331589 0 0"/>
              <a:gd name="G2" fmla="+- -437397 0 -10331589"/>
              <a:gd name="G3" fmla="+- 10800 0 0"/>
              <a:gd name="G4" fmla="+- 0 0 -43739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408 0 0"/>
              <a:gd name="G9" fmla="+- 0 0 -10331589"/>
              <a:gd name="G10" fmla="+- 7408 0 2700"/>
              <a:gd name="G11" fmla="cos G10 -437397"/>
              <a:gd name="G12" fmla="sin G10 -437397"/>
              <a:gd name="G13" fmla="cos 13500 -437397"/>
              <a:gd name="G14" fmla="sin 13500 -437397"/>
              <a:gd name="G15" fmla="+- G11 10800 0"/>
              <a:gd name="G16" fmla="+- G12 10800 0"/>
              <a:gd name="G17" fmla="+- G13 10800 0"/>
              <a:gd name="G18" fmla="+- G14 10800 0"/>
              <a:gd name="G19" fmla="*/ 7408 1 2"/>
              <a:gd name="G20" fmla="+- G19 5400 0"/>
              <a:gd name="G21" fmla="cos G20 -437397"/>
              <a:gd name="G22" fmla="sin G20 -437397"/>
              <a:gd name="G23" fmla="+- G21 10800 0"/>
              <a:gd name="G24" fmla="+- G12 G23 G22"/>
              <a:gd name="G25" fmla="+- G22 G23 G11"/>
              <a:gd name="G26" fmla="cos 10800 -437397"/>
              <a:gd name="G27" fmla="sin 10800 -437397"/>
              <a:gd name="G28" fmla="cos 7408 -437397"/>
              <a:gd name="G29" fmla="sin 7408 -43739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331589"/>
              <a:gd name="G36" fmla="sin G34 -10331589"/>
              <a:gd name="G37" fmla="+/ -10331589 -43739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408 G39"/>
              <a:gd name="G43" fmla="sin 740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273 w 21600"/>
              <a:gd name="T5" fmla="*/ 100 h 21600"/>
              <a:gd name="T6" fmla="*/ 2380 w 21600"/>
              <a:gd name="T7" fmla="*/ 7337 h 21600"/>
              <a:gd name="T8" fmla="*/ 11810 w 21600"/>
              <a:gd name="T9" fmla="*/ 3461 h 21600"/>
              <a:gd name="T10" fmla="*/ 24208 w 21600"/>
              <a:gd name="T11" fmla="*/ 9230 h 21600"/>
              <a:gd name="T12" fmla="*/ 20353 w 21600"/>
              <a:gd name="T13" fmla="*/ 14107 h 21600"/>
              <a:gd name="T14" fmla="*/ 15476 w 21600"/>
              <a:gd name="T15" fmla="*/ 1025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57" y="9939"/>
                </a:moveTo>
                <a:cubicBezTo>
                  <a:pt x="17721" y="6206"/>
                  <a:pt x="14558" y="3392"/>
                  <a:pt x="10800" y="3392"/>
                </a:cubicBezTo>
                <a:cubicBezTo>
                  <a:pt x="7796" y="3391"/>
                  <a:pt x="5090" y="5205"/>
                  <a:pt x="3948" y="7982"/>
                </a:cubicBezTo>
                <a:lnTo>
                  <a:pt x="811" y="6692"/>
                </a:lnTo>
                <a:cubicBezTo>
                  <a:pt x="2476" y="2643"/>
                  <a:pt x="6421" y="-1"/>
                  <a:pt x="10800" y="0"/>
                </a:cubicBezTo>
                <a:cubicBezTo>
                  <a:pt x="16279" y="0"/>
                  <a:pt x="20890" y="4102"/>
                  <a:pt x="21526" y="9544"/>
                </a:cubicBezTo>
                <a:lnTo>
                  <a:pt x="24208" y="9230"/>
                </a:lnTo>
                <a:lnTo>
                  <a:pt x="20353" y="14107"/>
                </a:lnTo>
                <a:lnTo>
                  <a:pt x="15476" y="10252"/>
                </a:lnTo>
                <a:lnTo>
                  <a:pt x="18157" y="99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657600" y="3171825"/>
            <a:ext cx="762000" cy="257175"/>
          </a:xfrm>
          <a:prstGeom prst="rightArrow">
            <a:avLst>
              <a:gd name="adj1" fmla="val 50000"/>
              <a:gd name="adj2" fmla="val 7407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 rot="2009948" flipH="1">
            <a:off x="3317875" y="2133600"/>
            <a:ext cx="568325" cy="47307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8021876" y="411163"/>
            <a:ext cx="861774" cy="1323439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kumimoji="1" lang="zh-CN" altLang="en-US" sz="4400" dirty="0">
                <a:solidFill>
                  <a:srgbClr val="FFFF00"/>
                </a:solidFill>
                <a:latin typeface="Times New Roman" pitchFamily="18" charset="0"/>
                <a:ea typeface="华文行楷" pitchFamily="2" charset="-122"/>
              </a:rPr>
              <a:t>冬季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934200" y="1905000"/>
            <a:ext cx="2216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kumimoji="1" lang="zh-CN" altLang="en-US" sz="3200">
                <a:solidFill>
                  <a:schemeClr val="bg1"/>
                </a:solidFill>
                <a:latin typeface="Times New Roman" pitchFamily="18" charset="0"/>
                <a:ea typeface="华文行楷" pitchFamily="2" charset="-122"/>
              </a:rPr>
              <a:t>逆时针方向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482850" y="319088"/>
            <a:ext cx="38417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kumimoji="1" lang="zh-CN" altLang="en-US" sz="4800">
                <a:solidFill>
                  <a:schemeClr val="bg1"/>
                </a:solidFill>
                <a:latin typeface="Times New Roman" pitchFamily="18" charset="0"/>
                <a:ea typeface="华文行楷" pitchFamily="2" charset="-122"/>
              </a:rPr>
              <a:t>北印度洋海区</a:t>
            </a:r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 autoUpdateAnimBg="0"/>
      <p:bldP spid="2151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季风洋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76200" y="3124200"/>
            <a:ext cx="9220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 rot="5209521">
            <a:off x="4365626" y="2881312"/>
            <a:ext cx="533400" cy="714375"/>
          </a:xfrm>
          <a:custGeom>
            <a:avLst/>
            <a:gdLst>
              <a:gd name="G0" fmla="+- -472906 0 0"/>
              <a:gd name="G1" fmla="+- 11725163 0 0"/>
              <a:gd name="G2" fmla="+- -472906 0 11725163"/>
              <a:gd name="G3" fmla="+- 10800 0 0"/>
              <a:gd name="G4" fmla="+- 0 0 -47290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88 0 0"/>
              <a:gd name="G9" fmla="+- 0 0 11725163"/>
              <a:gd name="G10" fmla="+- 7188 0 2700"/>
              <a:gd name="G11" fmla="cos G10 -472906"/>
              <a:gd name="G12" fmla="sin G10 -472906"/>
              <a:gd name="G13" fmla="cos 13500 -472906"/>
              <a:gd name="G14" fmla="sin 13500 -472906"/>
              <a:gd name="G15" fmla="+- G11 10800 0"/>
              <a:gd name="G16" fmla="+- G12 10800 0"/>
              <a:gd name="G17" fmla="+- G13 10800 0"/>
              <a:gd name="G18" fmla="+- G14 10800 0"/>
              <a:gd name="G19" fmla="*/ 7188 1 2"/>
              <a:gd name="G20" fmla="+- G19 5400 0"/>
              <a:gd name="G21" fmla="cos G20 -472906"/>
              <a:gd name="G22" fmla="sin G20 -472906"/>
              <a:gd name="G23" fmla="+- G21 10800 0"/>
              <a:gd name="G24" fmla="+- G12 G23 G22"/>
              <a:gd name="G25" fmla="+- G22 G23 G11"/>
              <a:gd name="G26" fmla="cos 10800 -472906"/>
              <a:gd name="G27" fmla="sin 10800 -472906"/>
              <a:gd name="G28" fmla="cos 7188 -472906"/>
              <a:gd name="G29" fmla="sin 7188 -47290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25163"/>
              <a:gd name="G36" fmla="sin G34 11725163"/>
              <a:gd name="G37" fmla="+/ 11725163 -47290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88 G39"/>
              <a:gd name="G43" fmla="sin 718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018 w 21600"/>
              <a:gd name="T5" fmla="*/ 28 h 21600"/>
              <a:gd name="T6" fmla="*/ 1807 w 21600"/>
              <a:gd name="T7" fmla="*/ 10970 h 21600"/>
              <a:gd name="T8" fmla="*/ 10279 w 21600"/>
              <a:gd name="T9" fmla="*/ 3630 h 21600"/>
              <a:gd name="T10" fmla="*/ 24193 w 21600"/>
              <a:gd name="T11" fmla="*/ 9104 h 21600"/>
              <a:gd name="T12" fmla="*/ 20288 w 21600"/>
              <a:gd name="T13" fmla="*/ 14140 h 21600"/>
              <a:gd name="T14" fmla="*/ 15252 w 21600"/>
              <a:gd name="T15" fmla="*/ 1023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31" y="9897"/>
                </a:moveTo>
                <a:cubicBezTo>
                  <a:pt x="17476" y="6305"/>
                  <a:pt x="14420" y="3612"/>
                  <a:pt x="10800" y="3612"/>
                </a:cubicBezTo>
                <a:cubicBezTo>
                  <a:pt x="6830" y="3612"/>
                  <a:pt x="3612" y="6830"/>
                  <a:pt x="3612" y="10800"/>
                </a:cubicBezTo>
                <a:cubicBezTo>
                  <a:pt x="3611" y="10845"/>
                  <a:pt x="3612" y="10891"/>
                  <a:pt x="3613" y="10936"/>
                </a:cubicBezTo>
                <a:lnTo>
                  <a:pt x="1" y="11005"/>
                </a:lnTo>
                <a:cubicBezTo>
                  <a:pt x="0" y="10936"/>
                  <a:pt x="0" y="1086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240" y="-1"/>
                  <a:pt x="20831" y="4046"/>
                  <a:pt x="21514" y="9443"/>
                </a:cubicBezTo>
                <a:lnTo>
                  <a:pt x="24193" y="9104"/>
                </a:lnTo>
                <a:lnTo>
                  <a:pt x="20288" y="14140"/>
                </a:lnTo>
                <a:lnTo>
                  <a:pt x="15252" y="10236"/>
                </a:lnTo>
                <a:lnTo>
                  <a:pt x="17931" y="989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rot="4679646" flipH="1" flipV="1">
            <a:off x="2667000" y="2514600"/>
            <a:ext cx="762000" cy="1066800"/>
          </a:xfrm>
          <a:custGeom>
            <a:avLst/>
            <a:gdLst>
              <a:gd name="G0" fmla="+- -973477 0 0"/>
              <a:gd name="G1" fmla="+- -11067837 0 0"/>
              <a:gd name="G2" fmla="+- -973477 0 -11067837"/>
              <a:gd name="G3" fmla="+- 10800 0 0"/>
              <a:gd name="G4" fmla="+- 0 0 -97347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69 0 0"/>
              <a:gd name="G9" fmla="+- 0 0 -11067837"/>
              <a:gd name="G10" fmla="+- 7969 0 2700"/>
              <a:gd name="G11" fmla="cos G10 -973477"/>
              <a:gd name="G12" fmla="sin G10 -973477"/>
              <a:gd name="G13" fmla="cos 13500 -973477"/>
              <a:gd name="G14" fmla="sin 13500 -973477"/>
              <a:gd name="G15" fmla="+- G11 10800 0"/>
              <a:gd name="G16" fmla="+- G12 10800 0"/>
              <a:gd name="G17" fmla="+- G13 10800 0"/>
              <a:gd name="G18" fmla="+- G14 10800 0"/>
              <a:gd name="G19" fmla="*/ 7969 1 2"/>
              <a:gd name="G20" fmla="+- G19 5400 0"/>
              <a:gd name="G21" fmla="cos G20 -973477"/>
              <a:gd name="G22" fmla="sin G20 -973477"/>
              <a:gd name="G23" fmla="+- G21 10800 0"/>
              <a:gd name="G24" fmla="+- G12 G23 G22"/>
              <a:gd name="G25" fmla="+- G22 G23 G11"/>
              <a:gd name="G26" fmla="cos 10800 -973477"/>
              <a:gd name="G27" fmla="sin 10800 -973477"/>
              <a:gd name="G28" fmla="cos 7969 -973477"/>
              <a:gd name="G29" fmla="sin 7969 -97347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067837"/>
              <a:gd name="G36" fmla="sin G34 -11067837"/>
              <a:gd name="G37" fmla="+/ -11067837 -97347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69 G39"/>
              <a:gd name="G43" fmla="sin 796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447 w 21600"/>
              <a:gd name="T5" fmla="*/ 5 h 21600"/>
              <a:gd name="T6" fmla="*/ 1591 w 21600"/>
              <a:gd name="T7" fmla="*/ 8990 h 21600"/>
              <a:gd name="T8" fmla="*/ 10540 w 21600"/>
              <a:gd name="T9" fmla="*/ 2835 h 21600"/>
              <a:gd name="T10" fmla="*/ 23848 w 21600"/>
              <a:gd name="T11" fmla="*/ 7339 h 21600"/>
              <a:gd name="T12" fmla="*/ 20926 w 21600"/>
              <a:gd name="T13" fmla="*/ 12373 h 21600"/>
              <a:gd name="T14" fmla="*/ 15892 w 21600"/>
              <a:gd name="T15" fmla="*/ 944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02" y="8757"/>
                </a:moveTo>
                <a:cubicBezTo>
                  <a:pt x="17576" y="5263"/>
                  <a:pt x="14414" y="2831"/>
                  <a:pt x="10800" y="2831"/>
                </a:cubicBezTo>
                <a:cubicBezTo>
                  <a:pt x="6991" y="2830"/>
                  <a:pt x="3715" y="5526"/>
                  <a:pt x="2980" y="9263"/>
                </a:cubicBezTo>
                <a:lnTo>
                  <a:pt x="202" y="8717"/>
                </a:lnTo>
                <a:cubicBezTo>
                  <a:pt x="1198" y="3652"/>
                  <a:pt x="5638" y="-1"/>
                  <a:pt x="10800" y="0"/>
                </a:cubicBezTo>
                <a:cubicBezTo>
                  <a:pt x="15698" y="0"/>
                  <a:pt x="19983" y="3296"/>
                  <a:pt x="21239" y="8031"/>
                </a:cubicBezTo>
                <a:lnTo>
                  <a:pt x="23848" y="7339"/>
                </a:lnTo>
                <a:lnTo>
                  <a:pt x="20926" y="12373"/>
                </a:lnTo>
                <a:lnTo>
                  <a:pt x="15892" y="9449"/>
                </a:lnTo>
                <a:lnTo>
                  <a:pt x="18502" y="87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 flipH="1">
            <a:off x="3352800" y="3324225"/>
            <a:ext cx="762000" cy="257175"/>
          </a:xfrm>
          <a:prstGeom prst="rightArrow">
            <a:avLst>
              <a:gd name="adj1" fmla="val 50000"/>
              <a:gd name="adj2" fmla="val 7407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021876" y="411163"/>
            <a:ext cx="861774" cy="1323439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kumimoji="1" lang="zh-CN" altLang="en-US" sz="4400" dirty="0">
                <a:solidFill>
                  <a:srgbClr val="FFFF00"/>
                </a:solidFill>
                <a:latin typeface="Times New Roman" pitchFamily="18" charset="0"/>
                <a:ea typeface="华文行楷" pitchFamily="2" charset="-122"/>
              </a:rPr>
              <a:t>夏季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7086600" y="2089150"/>
            <a:ext cx="2216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kumimoji="1" lang="zh-CN" altLang="en-US" sz="3200">
                <a:solidFill>
                  <a:schemeClr val="bg1"/>
                </a:solidFill>
                <a:latin typeface="Times New Roman" pitchFamily="18" charset="0"/>
                <a:ea typeface="华文行楷" pitchFamily="2" charset="-122"/>
              </a:rPr>
              <a:t>顺时针方向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09800" y="2590800"/>
            <a:ext cx="2438400" cy="228600"/>
            <a:chOff x="1392" y="1632"/>
            <a:chExt cx="1536" cy="144"/>
          </a:xfrm>
          <a:solidFill>
            <a:srgbClr val="FFFF00"/>
          </a:solidFill>
        </p:grpSpPr>
        <p:sp>
          <p:nvSpPr>
            <p:cNvPr id="22538" name="AutoShape 10"/>
            <p:cNvSpPr>
              <a:spLocks noChangeArrowheads="1"/>
            </p:cNvSpPr>
            <p:nvPr/>
          </p:nvSpPr>
          <p:spPr bwMode="auto">
            <a:xfrm rot="19169843" flipV="1">
              <a:off x="1392" y="1632"/>
              <a:ext cx="672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22539" name="AutoShape 11"/>
            <p:cNvSpPr>
              <a:spLocks noChangeArrowheads="1"/>
            </p:cNvSpPr>
            <p:nvPr/>
          </p:nvSpPr>
          <p:spPr bwMode="auto">
            <a:xfrm rot="19169843" flipV="1">
              <a:off x="1680" y="1632"/>
              <a:ext cx="672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22540" name="AutoShape 12"/>
            <p:cNvSpPr>
              <a:spLocks noChangeArrowheads="1"/>
            </p:cNvSpPr>
            <p:nvPr/>
          </p:nvSpPr>
          <p:spPr bwMode="auto">
            <a:xfrm rot="19169843" flipV="1">
              <a:off x="1968" y="1632"/>
              <a:ext cx="672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22541" name="AutoShape 13"/>
            <p:cNvSpPr>
              <a:spLocks noChangeArrowheads="1"/>
            </p:cNvSpPr>
            <p:nvPr/>
          </p:nvSpPr>
          <p:spPr bwMode="auto">
            <a:xfrm rot="19169843" flipV="1">
              <a:off x="2256" y="1632"/>
              <a:ext cx="672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22542" name="AutoShape 14"/>
          <p:cNvSpPr>
            <a:spLocks noChangeArrowheads="1"/>
          </p:cNvSpPr>
          <p:nvPr/>
        </p:nvSpPr>
        <p:spPr bwMode="auto">
          <a:xfrm rot="1330401">
            <a:off x="3810000" y="2667000"/>
            <a:ext cx="762000" cy="257175"/>
          </a:xfrm>
          <a:prstGeom prst="rightArrow">
            <a:avLst>
              <a:gd name="adj1" fmla="val 50000"/>
              <a:gd name="adj2" fmla="val 7407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 rot="7173">
            <a:off x="3048000" y="2133600"/>
            <a:ext cx="762000" cy="611188"/>
          </a:xfrm>
          <a:custGeom>
            <a:avLst/>
            <a:gdLst>
              <a:gd name="G0" fmla="+- -437397 0 0"/>
              <a:gd name="G1" fmla="+- -10331589 0 0"/>
              <a:gd name="G2" fmla="+- -437397 0 -10331589"/>
              <a:gd name="G3" fmla="+- 10800 0 0"/>
              <a:gd name="G4" fmla="+- 0 0 -43739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408 0 0"/>
              <a:gd name="G9" fmla="+- 0 0 -10331589"/>
              <a:gd name="G10" fmla="+- 7408 0 2700"/>
              <a:gd name="G11" fmla="cos G10 -437397"/>
              <a:gd name="G12" fmla="sin G10 -437397"/>
              <a:gd name="G13" fmla="cos 13500 -437397"/>
              <a:gd name="G14" fmla="sin 13500 -437397"/>
              <a:gd name="G15" fmla="+- G11 10800 0"/>
              <a:gd name="G16" fmla="+- G12 10800 0"/>
              <a:gd name="G17" fmla="+- G13 10800 0"/>
              <a:gd name="G18" fmla="+- G14 10800 0"/>
              <a:gd name="G19" fmla="*/ 7408 1 2"/>
              <a:gd name="G20" fmla="+- G19 5400 0"/>
              <a:gd name="G21" fmla="cos G20 -437397"/>
              <a:gd name="G22" fmla="sin G20 -437397"/>
              <a:gd name="G23" fmla="+- G21 10800 0"/>
              <a:gd name="G24" fmla="+- G12 G23 G22"/>
              <a:gd name="G25" fmla="+- G22 G23 G11"/>
              <a:gd name="G26" fmla="cos 10800 -437397"/>
              <a:gd name="G27" fmla="sin 10800 -437397"/>
              <a:gd name="G28" fmla="cos 7408 -437397"/>
              <a:gd name="G29" fmla="sin 7408 -43739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331589"/>
              <a:gd name="G36" fmla="sin G34 -10331589"/>
              <a:gd name="G37" fmla="+/ -10331589 -43739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408 G39"/>
              <a:gd name="G43" fmla="sin 740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273 w 21600"/>
              <a:gd name="T5" fmla="*/ 100 h 21600"/>
              <a:gd name="T6" fmla="*/ 2380 w 21600"/>
              <a:gd name="T7" fmla="*/ 7337 h 21600"/>
              <a:gd name="T8" fmla="*/ 11810 w 21600"/>
              <a:gd name="T9" fmla="*/ 3461 h 21600"/>
              <a:gd name="T10" fmla="*/ 24208 w 21600"/>
              <a:gd name="T11" fmla="*/ 9230 h 21600"/>
              <a:gd name="T12" fmla="*/ 20353 w 21600"/>
              <a:gd name="T13" fmla="*/ 14107 h 21600"/>
              <a:gd name="T14" fmla="*/ 15476 w 21600"/>
              <a:gd name="T15" fmla="*/ 1025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57" y="9939"/>
                </a:moveTo>
                <a:cubicBezTo>
                  <a:pt x="17721" y="6206"/>
                  <a:pt x="14558" y="3392"/>
                  <a:pt x="10800" y="3392"/>
                </a:cubicBezTo>
                <a:cubicBezTo>
                  <a:pt x="7796" y="3391"/>
                  <a:pt x="5090" y="5205"/>
                  <a:pt x="3948" y="7982"/>
                </a:cubicBezTo>
                <a:lnTo>
                  <a:pt x="811" y="6692"/>
                </a:lnTo>
                <a:cubicBezTo>
                  <a:pt x="2476" y="2643"/>
                  <a:pt x="6421" y="-1"/>
                  <a:pt x="10800" y="0"/>
                </a:cubicBezTo>
                <a:cubicBezTo>
                  <a:pt x="16279" y="0"/>
                  <a:pt x="20890" y="4102"/>
                  <a:pt x="21526" y="9544"/>
                </a:cubicBezTo>
                <a:lnTo>
                  <a:pt x="24208" y="9230"/>
                </a:lnTo>
                <a:lnTo>
                  <a:pt x="20353" y="14107"/>
                </a:lnTo>
                <a:lnTo>
                  <a:pt x="15476" y="10252"/>
                </a:lnTo>
                <a:lnTo>
                  <a:pt x="18157" y="99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482850" y="319088"/>
            <a:ext cx="38417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kumimoji="1" lang="zh-CN" altLang="en-US" sz="4800">
                <a:solidFill>
                  <a:schemeClr val="bg1"/>
                </a:solidFill>
                <a:latin typeface="Times New Roman" pitchFamily="18" charset="0"/>
                <a:ea typeface="华文行楷" pitchFamily="2" charset="-122"/>
              </a:rPr>
              <a:t>北印度洋海区</a:t>
            </a:r>
          </a:p>
        </p:txBody>
      </p:sp>
    </p:spTree>
  </p:cSld>
  <p:clrMapOvr>
    <a:masterClrMapping/>
  </p:clrMapOvr>
  <p:transition spd="slow" advTm="2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 autoUpdateAnimBg="0"/>
      <p:bldP spid="22536" grpId="0" autoUpdateAnimBg="0"/>
      <p:bldP spid="22542" grpId="0" animBg="1"/>
      <p:bldP spid="225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3286116" y="928671"/>
            <a:ext cx="5643602" cy="156966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400" b="1" u="none" dirty="0">
                <a:latin typeface="Times New Roman" pitchFamily="18" charset="0"/>
              </a:rPr>
              <a:t>1</a:t>
            </a:r>
            <a:r>
              <a:rPr kumimoji="1" lang="zh-CN" altLang="en-US" sz="2400" b="1" u="none" dirty="0" smtClean="0">
                <a:latin typeface="Times New Roman" pitchFamily="18" charset="0"/>
              </a:rPr>
              <a:t>、</a:t>
            </a:r>
            <a:r>
              <a:rPr kumimoji="1" lang="zh-CN" altLang="en-US" sz="2400" b="1" dirty="0" smtClean="0">
                <a:latin typeface="Times New Roman" pitchFamily="18" charset="0"/>
              </a:rPr>
              <a:t>中低纬：以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副热带为中心</a:t>
            </a:r>
            <a:r>
              <a:rPr kumimoji="1" lang="zh-CN" altLang="en-US" sz="2400" b="1" dirty="0" smtClean="0">
                <a:latin typeface="Times New Roman" pitchFamily="18" charset="0"/>
              </a:rPr>
              <a:t>，大洋东岸为</a:t>
            </a:r>
            <a:r>
              <a:rPr kumimoji="1" lang="zh-CN" alt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寒流</a:t>
            </a:r>
            <a:r>
              <a:rPr kumimoji="1" lang="zh-CN" altLang="en-US" sz="2400" b="1" dirty="0" smtClean="0">
                <a:latin typeface="Times New Roman" pitchFamily="18" charset="0"/>
              </a:rPr>
              <a:t>、大洋西岸为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暖流。</a:t>
            </a:r>
            <a:endParaRPr kumimoji="1" lang="en-US" altLang="zh-CN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kumimoji="1" lang="zh-CN" altLang="en-US" sz="2400" b="1" dirty="0" smtClean="0">
                <a:latin typeface="Times New Roman" pitchFamily="18" charset="0"/>
              </a:rPr>
              <a:t>北半球呈</a:t>
            </a:r>
            <a:r>
              <a:rPr kumimoji="1" lang="zh-CN" altLang="en-US" sz="2400" b="1" dirty="0" smtClean="0">
                <a:solidFill>
                  <a:srgbClr val="00B050"/>
                </a:solidFill>
                <a:latin typeface="Times New Roman" pitchFamily="18" charset="0"/>
              </a:rPr>
              <a:t>顺时针</a:t>
            </a:r>
            <a:r>
              <a:rPr kumimoji="1" lang="zh-CN" altLang="en-US" sz="2400" b="1" dirty="0" smtClean="0">
                <a:latin typeface="Times New Roman" pitchFamily="18" charset="0"/>
              </a:rPr>
              <a:t>方向流动，</a:t>
            </a:r>
            <a:endParaRPr kumimoji="1" lang="en-US" altLang="zh-CN" sz="2400" b="1" dirty="0" smtClean="0">
              <a:latin typeface="Times New Roman" pitchFamily="18" charset="0"/>
            </a:endParaRPr>
          </a:p>
          <a:p>
            <a:r>
              <a:rPr kumimoji="1" lang="zh-CN" altLang="en-US" sz="2400" b="1" dirty="0" smtClean="0">
                <a:latin typeface="Times New Roman" pitchFamily="18" charset="0"/>
              </a:rPr>
              <a:t>南半球呈</a:t>
            </a:r>
            <a:r>
              <a:rPr kumimoji="1" lang="zh-CN" altLang="en-US" sz="2400" b="1" dirty="0" smtClean="0">
                <a:solidFill>
                  <a:srgbClr val="00B050"/>
                </a:solidFill>
                <a:latin typeface="Times New Roman" pitchFamily="18" charset="0"/>
              </a:rPr>
              <a:t>逆时针</a:t>
            </a:r>
            <a:r>
              <a:rPr kumimoji="1" lang="zh-CN" altLang="en-US" sz="2400" b="1" dirty="0" smtClean="0">
                <a:latin typeface="Times New Roman" pitchFamily="18" charset="0"/>
              </a:rPr>
              <a:t>方向流动。</a:t>
            </a:r>
            <a:endParaRPr kumimoji="1" lang="zh-CN" altLang="en-US" sz="2400" b="1" u="none" dirty="0">
              <a:latin typeface="Times New Roman" pitchFamily="18" charset="0"/>
            </a:endParaRPr>
          </a:p>
        </p:txBody>
      </p:sp>
      <p:sp>
        <p:nvSpPr>
          <p:cNvPr id="79910" name="Text Box 38"/>
          <p:cNvSpPr txBox="1">
            <a:spLocks noChangeArrowheads="1"/>
          </p:cNvSpPr>
          <p:nvPr/>
        </p:nvSpPr>
        <p:spPr bwMode="auto">
          <a:xfrm>
            <a:off x="3347864" y="2564904"/>
            <a:ext cx="5500726" cy="156966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400" b="1" u="none" dirty="0">
                <a:latin typeface="Times New Roman" pitchFamily="18" charset="0"/>
              </a:rPr>
              <a:t>2</a:t>
            </a:r>
            <a:r>
              <a:rPr kumimoji="1" lang="zh-CN" altLang="en-US" sz="2400" b="1" dirty="0" smtClean="0">
                <a:latin typeface="Times New Roman" pitchFamily="18" charset="0"/>
              </a:rPr>
              <a:t>、中高纬：</a:t>
            </a:r>
            <a:endParaRPr kumimoji="1" lang="en-US" altLang="zh-CN" sz="2400" b="1" dirty="0" smtClean="0">
              <a:latin typeface="Times New Roman" pitchFamily="18" charset="0"/>
            </a:endParaRPr>
          </a:p>
          <a:p>
            <a:r>
              <a:rPr kumimoji="1" lang="zh-CN" altLang="en-US" sz="2400" b="1" dirty="0" smtClean="0">
                <a:latin typeface="Times New Roman" pitchFamily="18" charset="0"/>
              </a:rPr>
              <a:t>北半球以</a:t>
            </a:r>
            <a:r>
              <a:rPr kumimoji="1" lang="zh-CN" alt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副极地为中心</a:t>
            </a:r>
            <a:r>
              <a:rPr kumimoji="1" lang="zh-CN" altLang="en-US" sz="2400" b="1" dirty="0" smtClean="0">
                <a:latin typeface="Times New Roman" pitchFamily="18" charset="0"/>
              </a:rPr>
              <a:t>，大洋东岸为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暖流</a:t>
            </a:r>
            <a:r>
              <a:rPr kumimoji="1" lang="zh-CN" altLang="en-US" sz="2400" b="1" dirty="0" smtClean="0">
                <a:latin typeface="Times New Roman" pitchFamily="18" charset="0"/>
              </a:rPr>
              <a:t>，西岸为</a:t>
            </a:r>
            <a:r>
              <a:rPr kumimoji="1" lang="zh-CN" alt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寒流，</a:t>
            </a:r>
            <a:r>
              <a:rPr kumimoji="1" lang="zh-CN" altLang="en-US" sz="2400" b="1" dirty="0" smtClean="0">
                <a:latin typeface="Times New Roman" pitchFamily="18" charset="0"/>
              </a:rPr>
              <a:t>呈</a:t>
            </a:r>
            <a:r>
              <a:rPr kumimoji="1" lang="zh-CN" altLang="en-US" sz="2400" b="1" dirty="0" smtClean="0">
                <a:solidFill>
                  <a:srgbClr val="00B0F0"/>
                </a:solidFill>
                <a:latin typeface="Times New Roman" pitchFamily="18" charset="0"/>
              </a:rPr>
              <a:t>逆时针</a:t>
            </a:r>
            <a:r>
              <a:rPr kumimoji="1" lang="zh-CN" altLang="en-US" sz="2400" b="1" dirty="0" smtClean="0">
                <a:latin typeface="Times New Roman" pitchFamily="18" charset="0"/>
              </a:rPr>
              <a:t>方向流动</a:t>
            </a:r>
            <a:endParaRPr kumimoji="1" lang="en-US" altLang="zh-CN" sz="2400" b="1" u="none" dirty="0" smtClean="0">
              <a:latin typeface="Times New Roman" pitchFamily="18" charset="0"/>
            </a:endParaRPr>
          </a:p>
          <a:p>
            <a:r>
              <a:rPr kumimoji="1" lang="zh-CN" altLang="en-US" sz="2400" b="1" u="none" dirty="0" smtClean="0">
                <a:latin typeface="Times New Roman" pitchFamily="18" charset="0"/>
              </a:rPr>
              <a:t>南半球</a:t>
            </a:r>
            <a:r>
              <a:rPr kumimoji="1" lang="en-US" altLang="zh-CN" sz="2400" b="1" u="none" dirty="0" smtClean="0">
                <a:latin typeface="Times New Roman" pitchFamily="18" charset="0"/>
              </a:rPr>
              <a:t>:</a:t>
            </a:r>
            <a:r>
              <a:rPr kumimoji="1" lang="zh-CN" altLang="en-US" sz="2400" b="1" u="none" dirty="0" smtClean="0">
                <a:solidFill>
                  <a:srgbClr val="0000CC"/>
                </a:solidFill>
                <a:latin typeface="Times New Roman" pitchFamily="18" charset="0"/>
              </a:rPr>
              <a:t>西风漂流</a:t>
            </a:r>
            <a:r>
              <a:rPr kumimoji="1" lang="zh-CN" altLang="en-US" sz="2400" b="1" u="none" dirty="0" smtClean="0">
                <a:latin typeface="Times New Roman" pitchFamily="18" charset="0"/>
              </a:rPr>
              <a:t>（</a:t>
            </a:r>
            <a:r>
              <a:rPr kumimoji="1" lang="zh-CN" altLang="en-US" sz="2400" b="1" u="none" dirty="0" smtClean="0">
                <a:solidFill>
                  <a:srgbClr val="0033CC"/>
                </a:solidFill>
                <a:latin typeface="Times New Roman" pitchFamily="18" charset="0"/>
              </a:rPr>
              <a:t>寒流</a:t>
            </a:r>
            <a:r>
              <a:rPr kumimoji="1" lang="zh-CN" altLang="en-US" sz="2400" b="1" u="none" dirty="0" smtClean="0">
                <a:latin typeface="Times New Roman" pitchFamily="18" charset="0"/>
              </a:rPr>
              <a:t>）</a:t>
            </a:r>
            <a:endParaRPr kumimoji="1" lang="zh-CN" altLang="en-US" sz="2400" b="1" u="none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9953" name="Text Box 81"/>
          <p:cNvSpPr txBox="1">
            <a:spLocks noChangeArrowheads="1"/>
          </p:cNvSpPr>
          <p:nvPr/>
        </p:nvSpPr>
        <p:spPr bwMode="auto">
          <a:xfrm>
            <a:off x="250825" y="188913"/>
            <a:ext cx="4679950" cy="64135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600" b="1" u="none" dirty="0" smtClean="0">
                <a:solidFill>
                  <a:srgbClr val="FF0000"/>
                </a:solidFill>
                <a:latin typeface="+mj-ea"/>
                <a:ea typeface="+mj-ea"/>
              </a:rPr>
              <a:t>洋流</a:t>
            </a:r>
            <a:r>
              <a:rPr kumimoji="1" lang="zh-CN" altLang="en-US" sz="3600" b="1" u="none" dirty="0">
                <a:solidFill>
                  <a:srgbClr val="FF0000"/>
                </a:solidFill>
                <a:latin typeface="+mj-ea"/>
                <a:ea typeface="+mj-ea"/>
              </a:rPr>
              <a:t>的分布</a:t>
            </a:r>
            <a:r>
              <a:rPr kumimoji="1" lang="zh-CN" altLang="en-US" sz="3600" b="1" u="none" dirty="0" smtClean="0">
                <a:solidFill>
                  <a:srgbClr val="FF0000"/>
                </a:solidFill>
                <a:latin typeface="+mj-ea"/>
                <a:ea typeface="+mj-ea"/>
              </a:rPr>
              <a:t>规律总结：</a:t>
            </a:r>
            <a:endParaRPr kumimoji="1" lang="zh-CN" altLang="en-US" sz="3600" b="1" u="none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2" name="组合 35"/>
          <p:cNvGrpSpPr>
            <a:grpSpLocks/>
          </p:cNvGrpSpPr>
          <p:nvPr/>
        </p:nvGrpSpPr>
        <p:grpSpPr bwMode="auto">
          <a:xfrm>
            <a:off x="95237" y="766786"/>
            <a:ext cx="2690813" cy="6019800"/>
            <a:chOff x="5334000" y="304800"/>
            <a:chExt cx="2690842" cy="6019800"/>
          </a:xfrm>
        </p:grpSpPr>
        <p:sp>
          <p:nvSpPr>
            <p:cNvPr id="7" name="Oval 22"/>
            <p:cNvSpPr>
              <a:spLocks noChangeArrowheads="1"/>
            </p:cNvSpPr>
            <p:nvPr/>
          </p:nvSpPr>
          <p:spPr bwMode="auto">
            <a:xfrm>
              <a:off x="5334000" y="304800"/>
              <a:ext cx="2667000" cy="6019800"/>
            </a:xfrm>
            <a:prstGeom prst="ellipse">
              <a:avLst/>
            </a:prstGeom>
            <a:solidFill>
              <a:srgbClr val="FFFFFF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000">
                  <a:latin typeface="Times New Roman" pitchFamily="18" charset="0"/>
                </a:rPr>
                <a:t>                                                                       </a:t>
              </a:r>
            </a:p>
          </p:txBody>
        </p:sp>
        <p:grpSp>
          <p:nvGrpSpPr>
            <p:cNvPr id="3" name="组合 34"/>
            <p:cNvGrpSpPr>
              <a:grpSpLocks/>
            </p:cNvGrpSpPr>
            <p:nvPr/>
          </p:nvGrpSpPr>
          <p:grpSpPr bwMode="auto">
            <a:xfrm>
              <a:off x="5357818" y="1357297"/>
              <a:ext cx="2667024" cy="4080041"/>
              <a:chOff x="5334000" y="1366838"/>
              <a:chExt cx="2667000" cy="4071937"/>
            </a:xfrm>
          </p:grpSpPr>
          <p:sp>
            <p:nvSpPr>
              <p:cNvPr id="9" name="Freeform 23"/>
              <p:cNvSpPr>
                <a:spLocks/>
              </p:cNvSpPr>
              <p:nvPr/>
            </p:nvSpPr>
            <p:spPr bwMode="auto">
              <a:xfrm>
                <a:off x="5432425" y="2341563"/>
                <a:ext cx="2482850" cy="109537"/>
              </a:xfrm>
              <a:custGeom>
                <a:avLst/>
                <a:gdLst>
                  <a:gd name="T0" fmla="*/ 0 w 2010"/>
                  <a:gd name="T1" fmla="*/ 0 h 1"/>
                  <a:gd name="T2" fmla="*/ 2010 w 2010"/>
                  <a:gd name="T3" fmla="*/ 0 h 1"/>
                  <a:gd name="T4" fmla="*/ 0 60000 65536"/>
                  <a:gd name="T5" fmla="*/ 0 60000 65536"/>
                  <a:gd name="T6" fmla="*/ 0 w 2010"/>
                  <a:gd name="T7" fmla="*/ 0 h 1"/>
                  <a:gd name="T8" fmla="*/ 2010 w 201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10" h="1">
                    <a:moveTo>
                      <a:pt x="0" y="0"/>
                    </a:moveTo>
                    <a:lnTo>
                      <a:pt x="2010" y="0"/>
                    </a:ln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24"/>
              <p:cNvSpPr>
                <a:spLocks/>
              </p:cNvSpPr>
              <p:nvPr/>
            </p:nvSpPr>
            <p:spPr bwMode="auto">
              <a:xfrm>
                <a:off x="5470525" y="4354513"/>
                <a:ext cx="2444750" cy="111125"/>
              </a:xfrm>
              <a:custGeom>
                <a:avLst/>
                <a:gdLst>
                  <a:gd name="T0" fmla="*/ 0 w 1980"/>
                  <a:gd name="T1" fmla="*/ 0 h 1"/>
                  <a:gd name="T2" fmla="*/ 1980 w 1980"/>
                  <a:gd name="T3" fmla="*/ 0 h 1"/>
                  <a:gd name="T4" fmla="*/ 0 60000 65536"/>
                  <a:gd name="T5" fmla="*/ 0 60000 65536"/>
                  <a:gd name="T6" fmla="*/ 0 w 1980"/>
                  <a:gd name="T7" fmla="*/ 0 h 1"/>
                  <a:gd name="T8" fmla="*/ 1980 w 198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80" h="1">
                    <a:moveTo>
                      <a:pt x="0" y="0"/>
                    </a:moveTo>
                    <a:lnTo>
                      <a:pt x="1980" y="0"/>
                    </a:ln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25"/>
              <p:cNvSpPr>
                <a:spLocks/>
              </p:cNvSpPr>
              <p:nvPr/>
            </p:nvSpPr>
            <p:spPr bwMode="auto">
              <a:xfrm>
                <a:off x="5675313" y="5329238"/>
                <a:ext cx="1981200" cy="109537"/>
              </a:xfrm>
              <a:custGeom>
                <a:avLst/>
                <a:gdLst>
                  <a:gd name="T0" fmla="*/ 0 w 1605"/>
                  <a:gd name="T1" fmla="*/ 0 h 1"/>
                  <a:gd name="T2" fmla="*/ 1605 w 1605"/>
                  <a:gd name="T3" fmla="*/ 0 h 1"/>
                  <a:gd name="T4" fmla="*/ 0 60000 65536"/>
                  <a:gd name="T5" fmla="*/ 0 60000 65536"/>
                  <a:gd name="T6" fmla="*/ 0 w 1605"/>
                  <a:gd name="T7" fmla="*/ 0 h 1"/>
                  <a:gd name="T8" fmla="*/ 1605 w 160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5" h="1">
                    <a:moveTo>
                      <a:pt x="0" y="0"/>
                    </a:moveTo>
                    <a:lnTo>
                      <a:pt x="1605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26"/>
              <p:cNvSpPr>
                <a:spLocks/>
              </p:cNvSpPr>
              <p:nvPr/>
            </p:nvSpPr>
            <p:spPr bwMode="auto">
              <a:xfrm>
                <a:off x="5694363" y="1366838"/>
                <a:ext cx="1962150" cy="111125"/>
              </a:xfrm>
              <a:custGeom>
                <a:avLst/>
                <a:gdLst>
                  <a:gd name="T0" fmla="*/ 0 w 1590"/>
                  <a:gd name="T1" fmla="*/ 0 h 1"/>
                  <a:gd name="T2" fmla="*/ 1590 w 1590"/>
                  <a:gd name="T3" fmla="*/ 0 h 1"/>
                  <a:gd name="T4" fmla="*/ 0 60000 65536"/>
                  <a:gd name="T5" fmla="*/ 0 60000 65536"/>
                  <a:gd name="T6" fmla="*/ 0 w 1590"/>
                  <a:gd name="T7" fmla="*/ 0 h 1"/>
                  <a:gd name="T8" fmla="*/ 1590 w 15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90" h="1">
                    <a:moveTo>
                      <a:pt x="0" y="0"/>
                    </a:moveTo>
                    <a:lnTo>
                      <a:pt x="159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27"/>
              <p:cNvSpPr>
                <a:spLocks noChangeShapeType="1"/>
              </p:cNvSpPr>
              <p:nvPr/>
            </p:nvSpPr>
            <p:spPr bwMode="auto">
              <a:xfrm>
                <a:off x="5334000" y="3402013"/>
                <a:ext cx="2667000" cy="158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2" name="AutoShape 35"/>
          <p:cNvSpPr>
            <a:spLocks noChangeArrowheads="1"/>
          </p:cNvSpPr>
          <p:nvPr/>
        </p:nvSpPr>
        <p:spPr bwMode="auto">
          <a:xfrm>
            <a:off x="371462" y="3305198"/>
            <a:ext cx="2133600" cy="228600"/>
          </a:xfrm>
          <a:prstGeom prst="leftArrow">
            <a:avLst>
              <a:gd name="adj1" fmla="val 50000"/>
              <a:gd name="adj2" fmla="val 2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3" name="AutoShape 36"/>
          <p:cNvSpPr>
            <a:spLocks noChangeArrowheads="1"/>
          </p:cNvSpPr>
          <p:nvPr/>
        </p:nvSpPr>
        <p:spPr bwMode="auto">
          <a:xfrm rot="732809">
            <a:off x="447662" y="2238398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4" name="AutoShape 37"/>
          <p:cNvSpPr>
            <a:spLocks noChangeArrowheads="1"/>
          </p:cNvSpPr>
          <p:nvPr/>
        </p:nvSpPr>
        <p:spPr bwMode="auto">
          <a:xfrm rot="-10779963">
            <a:off x="752462" y="2009798"/>
            <a:ext cx="1600200" cy="228600"/>
          </a:xfrm>
          <a:prstGeom prst="leftArrow">
            <a:avLst>
              <a:gd name="adj1" fmla="val 50000"/>
              <a:gd name="adj2" fmla="val 17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5" name="AutoShape 38"/>
          <p:cNvSpPr>
            <a:spLocks noChangeArrowheads="1"/>
          </p:cNvSpPr>
          <p:nvPr/>
        </p:nvSpPr>
        <p:spPr bwMode="auto">
          <a:xfrm rot="10043116">
            <a:off x="2276462" y="2314598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6" name="AutoShape 39"/>
          <p:cNvSpPr>
            <a:spLocks noChangeArrowheads="1"/>
          </p:cNvSpPr>
          <p:nvPr/>
        </p:nvSpPr>
        <p:spPr bwMode="auto">
          <a:xfrm rot="-2076132">
            <a:off x="1743062" y="1019198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7" name="AutoShape 40"/>
          <p:cNvSpPr>
            <a:spLocks noChangeArrowheads="1"/>
          </p:cNvSpPr>
          <p:nvPr/>
        </p:nvSpPr>
        <p:spPr bwMode="auto">
          <a:xfrm rot="-8644653">
            <a:off x="981062" y="1095398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8" name="AutoShape 41"/>
          <p:cNvSpPr>
            <a:spLocks noChangeArrowheads="1"/>
          </p:cNvSpPr>
          <p:nvPr/>
        </p:nvSpPr>
        <p:spPr bwMode="auto">
          <a:xfrm>
            <a:off x="447662" y="4067198"/>
            <a:ext cx="2133600" cy="228600"/>
          </a:xfrm>
          <a:prstGeom prst="leftArrow">
            <a:avLst>
              <a:gd name="adj1" fmla="val 50000"/>
              <a:gd name="adj2" fmla="val 2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auto">
          <a:xfrm rot="10238773">
            <a:off x="523862" y="4371998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0" name="AutoShape 43"/>
          <p:cNvSpPr>
            <a:spLocks noChangeArrowheads="1"/>
          </p:cNvSpPr>
          <p:nvPr/>
        </p:nvSpPr>
        <p:spPr bwMode="auto">
          <a:xfrm rot="479810">
            <a:off x="2352662" y="4371998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1" name="AutoShape 44"/>
          <p:cNvSpPr>
            <a:spLocks noChangeArrowheads="1"/>
          </p:cNvSpPr>
          <p:nvPr/>
        </p:nvSpPr>
        <p:spPr bwMode="auto">
          <a:xfrm rot="-10779963">
            <a:off x="666737" y="5345136"/>
            <a:ext cx="1936750" cy="141287"/>
          </a:xfrm>
          <a:prstGeom prst="leftArrow">
            <a:avLst>
              <a:gd name="adj1" fmla="val 50000"/>
              <a:gd name="adj2" fmla="val 244097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+mn-lt"/>
              <a:ea typeface="+mn-ea"/>
            </a:endParaRPr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auto">
          <a:xfrm>
            <a:off x="2786050" y="3643314"/>
            <a:ext cx="361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dirty="0">
                <a:latin typeface="Times New Roman" pitchFamily="18" charset="0"/>
                <a:ea typeface="华文行楷" pitchFamily="2" charset="-122"/>
              </a:rPr>
              <a:t>0</a:t>
            </a: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2643174" y="2500306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Times New Roman" pitchFamily="18" charset="0"/>
                <a:ea typeface="华文行楷" pitchFamily="2" charset="-122"/>
              </a:rPr>
              <a:t>30</a:t>
            </a:r>
          </a:p>
        </p:txBody>
      </p:sp>
      <p:sp>
        <p:nvSpPr>
          <p:cNvPr id="34" name="Text Box 47"/>
          <p:cNvSpPr txBox="1">
            <a:spLocks noChangeArrowheads="1"/>
          </p:cNvSpPr>
          <p:nvPr/>
        </p:nvSpPr>
        <p:spPr bwMode="auto">
          <a:xfrm>
            <a:off x="2500298" y="1571612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Times New Roman" pitchFamily="18" charset="0"/>
                <a:ea typeface="华文行楷" pitchFamily="2" charset="-122"/>
              </a:rPr>
              <a:t>60</a:t>
            </a:r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2714612" y="450057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Times New Roman" pitchFamily="18" charset="0"/>
                <a:ea typeface="华文行楷" pitchFamily="2" charset="-122"/>
              </a:rPr>
              <a:t>30</a:t>
            </a:r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2500298" y="5429264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Times New Roman" pitchFamily="18" charset="0"/>
                <a:ea typeface="华文行楷" pitchFamily="2" charset="-122"/>
              </a:rPr>
              <a:t>60</a:t>
            </a:r>
          </a:p>
        </p:txBody>
      </p:sp>
      <p:sp>
        <p:nvSpPr>
          <p:cNvPr id="37" name="AutoShape 37"/>
          <p:cNvSpPr>
            <a:spLocks noChangeArrowheads="1"/>
          </p:cNvSpPr>
          <p:nvPr/>
        </p:nvSpPr>
        <p:spPr bwMode="auto">
          <a:xfrm rot="-10779963">
            <a:off x="643562" y="3719414"/>
            <a:ext cx="1600200" cy="228600"/>
          </a:xfrm>
          <a:prstGeom prst="leftArrow">
            <a:avLst>
              <a:gd name="adj1" fmla="val 50000"/>
              <a:gd name="adj2" fmla="val 17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0417" name="AutoShap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01090" y="6429396"/>
            <a:ext cx="428628" cy="428604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21600 1 2"/>
              <a:gd name="G4" fmla="*/ 21600 1 2"/>
              <a:gd name="G5" fmla="*/ 5400 1 2"/>
              <a:gd name="G6" fmla="*/ 5400 3 2"/>
              <a:gd name="G7" fmla="+- G1 G5 0"/>
              <a:gd name="G8" fmla="+- G2 G5 0"/>
              <a:gd name="T0" fmla="*/ 0 w 21600"/>
              <a:gd name="T1" fmla="*/ 10800 h 21600"/>
              <a:gd name="T2" fmla="*/ 5400 w 21600"/>
              <a:gd name="T3" fmla="*/ 10800 h 21600"/>
              <a:gd name="T4" fmla="*/ 1080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10800 h 21600"/>
              <a:gd name="T12" fmla="*/ 10800 w 21600"/>
              <a:gd name="T13" fmla="*/ 0 h 21600"/>
              <a:gd name="T14" fmla="*/ 10800 w 21600"/>
              <a:gd name="T15" fmla="*/ 5400 h 21600"/>
              <a:gd name="T16" fmla="*/ G0 w 21600"/>
              <a:gd name="T17" fmla="*/ G0 h 21600"/>
              <a:gd name="T18" fmla="*/ G1 w 21600"/>
              <a:gd name="T19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16200" y="16200"/>
                </a:lnTo>
                <a:lnTo>
                  <a:pt x="16200" y="5400"/>
                </a:lnTo>
                <a:close/>
              </a:path>
            </a:pathLst>
          </a:custGeom>
          <a:solidFill>
            <a:srgbClr val="D8ECB3"/>
          </a:solidFill>
          <a:ln w="9525">
            <a:miter lim="800000"/>
            <a:headEnd/>
            <a:tailEnd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8ECB3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zh-CN" altLang="en-US"/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3275857" y="4221088"/>
            <a:ext cx="52565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kumimoji="1" lang="en-US" altLang="zh-CN" sz="2400" b="1" dirty="0" smtClean="0">
                <a:latin typeface="Times New Roman" pitchFamily="18" charset="0"/>
              </a:rPr>
              <a:t>3</a:t>
            </a:r>
            <a:r>
              <a:rPr kumimoji="1" lang="zh-CN" altLang="en-US" sz="2400" b="1" dirty="0" smtClean="0">
                <a:latin typeface="Times New Roman" pitchFamily="18" charset="0"/>
              </a:rPr>
              <a:t>、北</a:t>
            </a:r>
            <a:r>
              <a:rPr kumimoji="1" lang="zh-CN" altLang="en-US" sz="2400" b="1" dirty="0">
                <a:latin typeface="Times New Roman" pitchFamily="18" charset="0"/>
              </a:rPr>
              <a:t>印度洋海区：</a:t>
            </a:r>
          </a:p>
          <a:p>
            <a:pPr>
              <a:spcBef>
                <a:spcPct val="0"/>
              </a:spcBef>
            </a:pPr>
            <a:r>
              <a:rPr kumimoji="1" lang="zh-CN" altLang="en-US" sz="2400" b="1" dirty="0" smtClean="0">
                <a:latin typeface="Times New Roman" pitchFamily="18" charset="0"/>
              </a:rPr>
              <a:t>季风</a:t>
            </a:r>
            <a:r>
              <a:rPr kumimoji="1" lang="zh-CN" altLang="en-US" sz="2400" b="1" dirty="0">
                <a:latin typeface="Times New Roman" pitchFamily="18" charset="0"/>
              </a:rPr>
              <a:t>洋流   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夏顺冬逆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9" grpId="0" animBg="1" autoUpdateAnimBg="0"/>
      <p:bldP spid="79910" grpId="0" animBg="1" autoUpdateAnimBg="0"/>
      <p:bldP spid="3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1258888" y="1125538"/>
            <a:ext cx="144462" cy="1444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6012160" y="2564904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251520" y="1268760"/>
            <a:ext cx="8748713" cy="73025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84888" y="1196975"/>
            <a:ext cx="10080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>
                <a:solidFill>
                  <a:srgbClr val="FF3300"/>
                </a:solidFill>
                <a:latin typeface="Times New Roman" pitchFamily="18" charset="0"/>
                <a:ea typeface="华文楷体" pitchFamily="2" charset="-122"/>
              </a:rPr>
              <a:t>北极圈</a:t>
            </a:r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>
            <a:off x="251520" y="692696"/>
            <a:ext cx="1439416" cy="288032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363" y="15"/>
              </a:cxn>
              <a:cxn ang="0">
                <a:pos x="816" y="105"/>
              </a:cxn>
            </a:cxnLst>
            <a:rect l="0" t="0" r="r" b="b"/>
            <a:pathLst>
              <a:path w="816" h="196">
                <a:moveTo>
                  <a:pt x="0" y="196"/>
                </a:moveTo>
                <a:cubicBezTo>
                  <a:pt x="113" y="113"/>
                  <a:pt x="227" y="30"/>
                  <a:pt x="363" y="15"/>
                </a:cubicBezTo>
                <a:cubicBezTo>
                  <a:pt x="499" y="0"/>
                  <a:pt x="741" y="90"/>
                  <a:pt x="816" y="105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>
            <a:off x="6156324" y="2492897"/>
            <a:ext cx="1079971" cy="1007542"/>
          </a:xfrm>
          <a:custGeom>
            <a:avLst/>
            <a:gdLst/>
            <a:ahLst/>
            <a:cxnLst>
              <a:cxn ang="0">
                <a:pos x="544" y="0"/>
              </a:cxn>
              <a:cxn ang="0">
                <a:pos x="317" y="318"/>
              </a:cxn>
              <a:cxn ang="0">
                <a:pos x="0" y="499"/>
              </a:cxn>
            </a:cxnLst>
            <a:rect l="0" t="0" r="r" b="b"/>
            <a:pathLst>
              <a:path w="544" h="499">
                <a:moveTo>
                  <a:pt x="544" y="0"/>
                </a:moveTo>
                <a:cubicBezTo>
                  <a:pt x="476" y="117"/>
                  <a:pt x="408" y="235"/>
                  <a:pt x="317" y="318"/>
                </a:cubicBezTo>
                <a:cubicBezTo>
                  <a:pt x="226" y="401"/>
                  <a:pt x="113" y="450"/>
                  <a:pt x="0" y="499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0" y="0"/>
            <a:ext cx="8388424" cy="6206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板块三、洋流对地理环境的影响：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、对气候的影响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43711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002060"/>
                </a:solidFill>
                <a:latin typeface="+mj-ea"/>
                <a:ea typeface="+mj-ea"/>
              </a:rPr>
              <a:t>北冰洋沿岸</a:t>
            </a:r>
            <a:r>
              <a:rPr lang="zh-CN" altLang="zh-CN" sz="2400" b="1" dirty="0" smtClean="0">
                <a:solidFill>
                  <a:srgbClr val="002060"/>
                </a:solidFill>
                <a:latin typeface="+mj-ea"/>
                <a:ea typeface="+mj-ea"/>
              </a:rPr>
              <a:t>的摩尔曼斯克港，位于北极圈以内（约</a:t>
            </a:r>
            <a:r>
              <a:rPr lang="en-US" altLang="zh-CN" sz="2400" b="1" dirty="0" smtClean="0">
                <a:solidFill>
                  <a:srgbClr val="002060"/>
                </a:solidFill>
                <a:latin typeface="+mj-ea"/>
                <a:ea typeface="+mj-ea"/>
              </a:rPr>
              <a:t>68</a:t>
            </a:r>
            <a:r>
              <a:rPr lang="zh-CN" altLang="zh-CN" sz="2400" b="1" dirty="0" smtClean="0">
                <a:solidFill>
                  <a:srgbClr val="002060"/>
                </a:solidFill>
                <a:latin typeface="+mj-ea"/>
                <a:ea typeface="+mj-ea"/>
              </a:rPr>
              <a:t>°</a:t>
            </a:r>
            <a:r>
              <a:rPr lang="en-US" altLang="zh-CN" sz="2400" b="1" dirty="0" smtClean="0">
                <a:solidFill>
                  <a:srgbClr val="002060"/>
                </a:solidFill>
                <a:latin typeface="+mj-ea"/>
                <a:ea typeface="+mj-ea"/>
              </a:rPr>
              <a:t>N</a:t>
            </a:r>
            <a:r>
              <a:rPr lang="zh-CN" altLang="zh-CN" sz="2400" b="1" dirty="0" smtClean="0">
                <a:solidFill>
                  <a:srgbClr val="002060"/>
                </a:solidFill>
                <a:latin typeface="+mj-ea"/>
                <a:ea typeface="+mj-ea"/>
              </a:rPr>
              <a:t>）却终年不冻；而在其太平洋沿岸的符拉迪沃斯托克港，位于</a:t>
            </a:r>
            <a:r>
              <a:rPr lang="en-US" altLang="zh-CN" sz="2400" b="1" dirty="0" smtClean="0">
                <a:solidFill>
                  <a:srgbClr val="002060"/>
                </a:solidFill>
                <a:latin typeface="+mj-ea"/>
                <a:ea typeface="+mj-ea"/>
              </a:rPr>
              <a:t>43</a:t>
            </a:r>
            <a:r>
              <a:rPr lang="zh-CN" altLang="zh-CN" sz="2400" b="1" dirty="0" smtClean="0">
                <a:solidFill>
                  <a:srgbClr val="002060"/>
                </a:solidFill>
                <a:latin typeface="+mj-ea"/>
                <a:ea typeface="+mj-ea"/>
              </a:rPr>
              <a:t>°</a:t>
            </a:r>
            <a:r>
              <a:rPr lang="en-US" altLang="zh-CN" sz="2400" b="1" dirty="0" smtClean="0">
                <a:solidFill>
                  <a:srgbClr val="002060"/>
                </a:solidFill>
                <a:latin typeface="+mj-ea"/>
                <a:ea typeface="+mj-ea"/>
              </a:rPr>
              <a:t>N</a:t>
            </a:r>
            <a:r>
              <a:rPr lang="zh-CN" altLang="zh-CN" sz="2400" b="1" dirty="0" smtClean="0">
                <a:solidFill>
                  <a:srgbClr val="002060"/>
                </a:solidFill>
                <a:latin typeface="+mj-ea"/>
                <a:ea typeface="+mj-ea"/>
              </a:rPr>
              <a:t>附近 ，却有长达半年的结冰期，这是什么原因呢？</a:t>
            </a:r>
            <a:endParaRPr lang="zh-CN" altLang="en-US" sz="24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58924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solidFill>
                  <a:srgbClr val="C00000"/>
                </a:solidFill>
                <a:latin typeface="+mj-ea"/>
                <a:ea typeface="+mj-ea"/>
              </a:rPr>
              <a:t>归纳</a:t>
            </a:r>
            <a:r>
              <a:rPr lang="zh-CN" altLang="zh-CN" sz="2400" b="1" dirty="0" smtClean="0">
                <a:solidFill>
                  <a:srgbClr val="C00000"/>
                </a:solidFill>
                <a:latin typeface="+mj-ea"/>
                <a:ea typeface="+mj-ea"/>
              </a:rPr>
              <a:t>：洋流</a:t>
            </a:r>
            <a:r>
              <a:rPr lang="zh-CN" altLang="zh-CN" sz="2400" b="1" dirty="0" smtClean="0">
                <a:solidFill>
                  <a:srgbClr val="C00000"/>
                </a:solidFill>
                <a:latin typeface="+mj-ea"/>
                <a:ea typeface="+mj-ea"/>
              </a:rPr>
              <a:t>可以促进高、低纬度间</a:t>
            </a:r>
            <a:r>
              <a:rPr lang="en-US" altLang="zh-CN" sz="2400" b="1" u="sng" dirty="0" smtClean="0">
                <a:solidFill>
                  <a:srgbClr val="C00000"/>
                </a:solidFill>
                <a:latin typeface="+mj-ea"/>
                <a:ea typeface="+mj-ea"/>
              </a:rPr>
              <a:t>    </a:t>
            </a:r>
            <a:r>
              <a:rPr lang="zh-CN" altLang="zh-CN" sz="2400" b="1" dirty="0" smtClean="0">
                <a:solidFill>
                  <a:srgbClr val="C00000"/>
                </a:solidFill>
                <a:latin typeface="+mj-ea"/>
                <a:ea typeface="+mj-ea"/>
              </a:rPr>
              <a:t>的交换，维持全球</a:t>
            </a:r>
            <a:r>
              <a:rPr lang="zh-CN" altLang="zh-CN" sz="2400" b="1" dirty="0" smtClean="0">
                <a:solidFill>
                  <a:srgbClr val="C00000"/>
                </a:solidFill>
                <a:latin typeface="+mj-ea"/>
                <a:ea typeface="+mj-ea"/>
              </a:rPr>
              <a:t>的</a:t>
            </a:r>
            <a:r>
              <a:rPr lang="zh-CN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（</a:t>
            </a:r>
            <a:r>
              <a:rPr lang="en-US" altLang="zh-CN" sz="2400" b="1" u="sng" dirty="0" smtClean="0">
                <a:solidFill>
                  <a:srgbClr val="C00000"/>
                </a:solidFill>
                <a:latin typeface="+mj-ea"/>
                <a:ea typeface="+mj-ea"/>
              </a:rPr>
              <a:t>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）</a:t>
            </a:r>
            <a:r>
              <a:rPr lang="zh-CN" altLang="zh-CN" sz="2400" b="1" dirty="0" smtClean="0">
                <a:solidFill>
                  <a:srgbClr val="C00000"/>
                </a:solidFill>
                <a:latin typeface="+mj-ea"/>
                <a:ea typeface="+mj-ea"/>
              </a:rPr>
              <a:t>平衡</a:t>
            </a:r>
            <a:r>
              <a:rPr lang="zh-CN" altLang="zh-CN" sz="2400" b="1" dirty="0" smtClean="0">
                <a:solidFill>
                  <a:srgbClr val="C00000"/>
                </a:solidFill>
                <a:latin typeface="+mj-ea"/>
                <a:ea typeface="+mj-ea"/>
              </a:rPr>
              <a:t>。影响沿岸气候（暖流对沿岸气候具有</a:t>
            </a:r>
            <a:r>
              <a:rPr lang="en-US" altLang="zh-CN" sz="2400" b="1" u="sng" dirty="0" smtClean="0">
                <a:solidFill>
                  <a:srgbClr val="C00000"/>
                </a:solidFill>
                <a:latin typeface="+mj-ea"/>
                <a:ea typeface="+mj-ea"/>
              </a:rPr>
              <a:t>      </a:t>
            </a:r>
            <a:r>
              <a:rPr lang="zh-CN" altLang="zh-CN" sz="2400" b="1" dirty="0" smtClean="0">
                <a:solidFill>
                  <a:srgbClr val="C00000"/>
                </a:solidFill>
                <a:latin typeface="+mj-ea"/>
                <a:ea typeface="+mj-ea"/>
              </a:rPr>
              <a:t>作用，寒流对沿岸气候具有</a:t>
            </a:r>
            <a:r>
              <a:rPr lang="en-US" altLang="zh-CN" sz="2400" b="1" u="sng" dirty="0" smtClean="0">
                <a:solidFill>
                  <a:srgbClr val="C00000"/>
                </a:solidFill>
                <a:latin typeface="+mj-ea"/>
                <a:ea typeface="+mj-ea"/>
              </a:rPr>
              <a:t>      </a:t>
            </a:r>
            <a:r>
              <a:rPr lang="zh-CN" altLang="zh-CN" sz="2400" b="1" dirty="0" smtClean="0">
                <a:solidFill>
                  <a:srgbClr val="C00000"/>
                </a:solidFill>
                <a:latin typeface="+mj-ea"/>
                <a:ea typeface="+mj-ea"/>
              </a:rPr>
              <a:t>作用）。</a:t>
            </a:r>
            <a:endParaRPr lang="zh-CN" altLang="en-US" sz="2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922114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板块三、洋流对地理环境的影响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5"/>
            <a:ext cx="8075240" cy="29523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b="1" dirty="0" smtClean="0">
                <a:latin typeface="+mj-ea"/>
                <a:ea typeface="+mj-ea"/>
              </a:rPr>
              <a:t>2.</a:t>
            </a:r>
            <a:r>
              <a:rPr lang="zh-CN" altLang="zh-CN" sz="2800" b="1" dirty="0" smtClean="0">
                <a:latin typeface="+mj-ea"/>
                <a:ea typeface="+mj-ea"/>
              </a:rPr>
              <a:t>影响海洋生物资源和渔场分布</a:t>
            </a:r>
            <a:endParaRPr lang="zh-CN" altLang="zh-CN" sz="2800" dirty="0" smtClean="0">
              <a:latin typeface="+mj-ea"/>
              <a:ea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03648" y="3140968"/>
          <a:ext cx="5616624" cy="2016226"/>
        </p:xfrm>
        <a:graphic>
          <a:graphicData uri="http://schemas.openxmlformats.org/drawingml/2006/table">
            <a:tbl>
              <a:tblPr/>
              <a:tblGrid>
                <a:gridCol w="1779193"/>
                <a:gridCol w="3837431"/>
              </a:tblGrid>
              <a:tr h="4808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latin typeface="Book Antiqua"/>
                          <a:ea typeface="宋体"/>
                          <a:cs typeface="Times New Roman"/>
                        </a:rPr>
                        <a:t>渔场名称</a:t>
                      </a:r>
                      <a:endParaRPr lang="zh-CN" sz="2800" kern="100" dirty="0">
                        <a:latin typeface="Book Antiqu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solidFill>
                            <a:srgbClr val="000000"/>
                          </a:solidFill>
                          <a:latin typeface="Book Antiqua"/>
                          <a:ea typeface="宋体"/>
                          <a:cs typeface="Times New Roman"/>
                        </a:rPr>
                        <a:t>           </a:t>
                      </a:r>
                      <a:r>
                        <a:rPr lang="zh-CN" sz="2800" kern="100" dirty="0" smtClean="0">
                          <a:solidFill>
                            <a:srgbClr val="000000"/>
                          </a:solidFill>
                          <a:latin typeface="Book Antiqua"/>
                          <a:ea typeface="宋体"/>
                          <a:cs typeface="Times New Roman"/>
                        </a:rPr>
                        <a:t>成因</a:t>
                      </a:r>
                      <a:endParaRPr lang="zh-CN" sz="2800" kern="100" dirty="0">
                        <a:latin typeface="Book Antiqu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552" y="2017968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在世界表层洋流的分布图填写世界四大渔场的位置，并填下表：</a:t>
            </a:r>
            <a:endParaRPr kumimoji="0" lang="zh-CN" altLang="en-GB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未命名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26100"/>
          </a:xfrm>
          <a:prstGeom prst="rect">
            <a:avLst/>
          </a:prstGeom>
          <a:noFill/>
        </p:spPr>
      </p:pic>
      <p:pic>
        <p:nvPicPr>
          <p:cNvPr id="18435" name="Picture 3" descr="A5_0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762000" cy="503238"/>
          </a:xfrm>
          <a:prstGeom prst="rect">
            <a:avLst/>
          </a:prstGeom>
          <a:noFill/>
        </p:spPr>
      </p:pic>
      <p:pic>
        <p:nvPicPr>
          <p:cNvPr id="18436" name="Picture 4" descr="A5_0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57200"/>
            <a:ext cx="762000" cy="503238"/>
          </a:xfrm>
          <a:prstGeom prst="rect">
            <a:avLst/>
          </a:prstGeom>
          <a:noFill/>
        </p:spPr>
      </p:pic>
      <p:pic>
        <p:nvPicPr>
          <p:cNvPr id="18437" name="Picture 5" descr="A5_0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124200"/>
            <a:ext cx="990600" cy="744538"/>
          </a:xfrm>
          <a:prstGeom prst="rect">
            <a:avLst/>
          </a:prstGeom>
          <a:noFill/>
        </p:spPr>
      </p:pic>
      <p:pic>
        <p:nvPicPr>
          <p:cNvPr id="18438" name="Picture 6" descr="A5_0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838200"/>
            <a:ext cx="762000" cy="503238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403350" y="5805488"/>
            <a:ext cx="7129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2060"/>
                </a:solidFill>
                <a:ea typeface="黑体" pitchFamily="2" charset="-122"/>
              </a:rPr>
              <a:t>世界洋流和四大渔场分布图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667625" y="404813"/>
            <a:ext cx="1476375" cy="376237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b="1"/>
              <a:t>纽芬兰渔场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067175" y="1052513"/>
            <a:ext cx="1476375" cy="376237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b="1"/>
              <a:t>北海道渔场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50825" y="260350"/>
            <a:ext cx="1223963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b="1"/>
              <a:t>北海渔场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920038" y="3573463"/>
            <a:ext cx="1223962" cy="376237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b="1"/>
              <a:t>秘鲁渔场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/>
      <p:bldP spid="18448" grpId="0" animBg="1"/>
      <p:bldP spid="18449" grpId="0" animBg="1"/>
      <p:bldP spid="184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zx"/>
          <p:cNvPicPr>
            <a:picLocks noChangeAspect="1" noChangeArrowheads="1"/>
          </p:cNvPicPr>
          <p:nvPr/>
        </p:nvPicPr>
        <p:blipFill>
          <a:blip r:embed="rId2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467544" y="188640"/>
            <a:ext cx="8351837" cy="6332537"/>
          </a:xfrm>
          <a:prstGeom prst="rect">
            <a:avLst/>
          </a:prstGeom>
          <a:noFill/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796136" y="3284984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i="0" dirty="0">
                <a:ea typeface="宋体" charset="-122"/>
              </a:rPr>
              <a:t>①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860032" y="1556792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i="0" dirty="0">
                <a:ea typeface="宋体" charset="-122"/>
              </a:rPr>
              <a:t>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0"/>
            <a:ext cx="6491064" cy="922114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板块三、洋流对地理环境的影响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08721"/>
            <a:ext cx="7632848" cy="41764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zh-CN" sz="11200" dirty="0" smtClean="0">
                <a:latin typeface="+mj-ea"/>
                <a:ea typeface="+mj-ea"/>
              </a:rPr>
              <a:t> </a:t>
            </a:r>
            <a:r>
              <a:rPr lang="en-US" altLang="zh-CN" sz="11200" b="1" dirty="0" smtClean="0">
                <a:latin typeface="+mj-ea"/>
                <a:ea typeface="+mj-ea"/>
              </a:rPr>
              <a:t>3</a:t>
            </a:r>
            <a:r>
              <a:rPr lang="en-US" altLang="zh-CN" sz="11200" b="1" dirty="0" smtClean="0">
                <a:latin typeface="+mj-ea"/>
                <a:ea typeface="+mj-ea"/>
              </a:rPr>
              <a:t>.</a:t>
            </a:r>
            <a:r>
              <a:rPr lang="zh-CN" altLang="zh-CN" sz="11200" b="1" dirty="0" smtClean="0">
                <a:latin typeface="+mj-ea"/>
                <a:ea typeface="+mj-ea"/>
              </a:rPr>
              <a:t>影响海洋的航行：</a:t>
            </a:r>
            <a:endParaRPr lang="zh-CN" altLang="zh-CN" sz="112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sz="7400" dirty="0" smtClean="0"/>
              <a:t>       </a:t>
            </a:r>
            <a:r>
              <a:rPr lang="zh-CN" altLang="zh-CN" sz="8000" b="1" dirty="0" smtClean="0"/>
              <a:t>案例：为什么郑和下西洋出发时间多选在秋冬季节，而返回时间多选在夏季？</a:t>
            </a:r>
            <a:endParaRPr lang="zh-CN" altLang="zh-CN" sz="7400" b="1" dirty="0" smtClean="0"/>
          </a:p>
          <a:p>
            <a:pPr>
              <a:buNone/>
            </a:pPr>
            <a:endParaRPr lang="en-US" altLang="zh-CN" sz="7400" dirty="0" smtClean="0"/>
          </a:p>
          <a:p>
            <a:pPr>
              <a:buNone/>
            </a:pPr>
            <a:endParaRPr lang="en-US" altLang="zh-CN" sz="7400" dirty="0" smtClean="0"/>
          </a:p>
          <a:p>
            <a:pPr>
              <a:buNone/>
            </a:pPr>
            <a:endParaRPr lang="en-US" altLang="zh-CN" sz="7400" dirty="0" smtClean="0"/>
          </a:p>
          <a:p>
            <a:pPr>
              <a:buNone/>
            </a:pPr>
            <a:endParaRPr lang="en-US" altLang="zh-CN" sz="7400" dirty="0" smtClean="0"/>
          </a:p>
          <a:p>
            <a:pPr>
              <a:buNone/>
            </a:pPr>
            <a:endParaRPr lang="en-US" altLang="zh-CN" sz="7400" dirty="0" smtClean="0"/>
          </a:p>
          <a:p>
            <a:pPr>
              <a:buNone/>
            </a:pPr>
            <a:endParaRPr lang="en-US" altLang="zh-CN" sz="7400" dirty="0" smtClean="0"/>
          </a:p>
          <a:p>
            <a:pPr>
              <a:buNone/>
            </a:pPr>
            <a:endParaRPr lang="en-US" altLang="zh-CN" sz="7400" dirty="0" smtClean="0"/>
          </a:p>
          <a:p>
            <a:pPr>
              <a:buNone/>
            </a:pPr>
            <a:endParaRPr lang="en-US" altLang="zh-CN" sz="7400" dirty="0" smtClean="0"/>
          </a:p>
          <a:p>
            <a:pPr>
              <a:buNone/>
            </a:pPr>
            <a:endParaRPr lang="en-US" altLang="zh-CN" sz="7400" dirty="0" smtClean="0"/>
          </a:p>
          <a:p>
            <a:pPr>
              <a:buNone/>
            </a:pPr>
            <a:r>
              <a:rPr lang="en-US" altLang="zh-CN" sz="7400" dirty="0" smtClean="0"/>
              <a:t>                              </a:t>
            </a:r>
          </a:p>
          <a:p>
            <a:pPr>
              <a:buNone/>
            </a:pPr>
            <a:endParaRPr lang="en-US" altLang="zh-CN" sz="4800" dirty="0" smtClean="0"/>
          </a:p>
          <a:p>
            <a:pPr>
              <a:buNone/>
            </a:pPr>
            <a:endParaRPr lang="zh-CN" altLang="zh-CN" sz="45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sz="4500" dirty="0" smtClean="0">
                <a:latin typeface="+mj-ea"/>
                <a:ea typeface="+mj-ea"/>
              </a:rPr>
              <a:t>  </a:t>
            </a:r>
            <a:endParaRPr lang="zh-CN" altLang="zh-CN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dirty="0" smtClean="0">
                <a:latin typeface="+mj-ea"/>
                <a:ea typeface="+mj-ea"/>
              </a:rPr>
              <a:t>  </a:t>
            </a:r>
            <a:endParaRPr lang="zh-CN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 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5" name="图片 4" descr="T{$I_~)TUV2%8YINTTF]9[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3367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4937392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归纳：海轮顺洋流航行可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；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寒暖流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相遇易形成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，对航行不利；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洋流从北极携带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南下，威胁海上航行。</a:t>
            </a:r>
            <a:endParaRPr kumimoji="0" lang="zh-CN" alt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7" r="1326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987675" y="4485218"/>
            <a:ext cx="107950" cy="143933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6421438" y="908720"/>
            <a:ext cx="2722562" cy="2215991"/>
            <a:chOff x="3508115" y="2751476"/>
            <a:chExt cx="2396016" cy="1765626"/>
          </a:xfrm>
        </p:grpSpPr>
        <p:sp>
          <p:nvSpPr>
            <p:cNvPr id="8" name="矩形标注 7"/>
            <p:cNvSpPr/>
            <p:nvPr/>
          </p:nvSpPr>
          <p:spPr>
            <a:xfrm>
              <a:off x="3527674" y="2751476"/>
              <a:ext cx="2376457" cy="1128326"/>
            </a:xfrm>
            <a:prstGeom prst="wedgeRectCallout">
              <a:avLst>
                <a:gd name="adj1" fmla="val -36858"/>
                <a:gd name="adj2" fmla="val 570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08115" y="2751476"/>
              <a:ext cx="2376457" cy="1765626"/>
            </a:xfrm>
            <a:prstGeom prst="rect">
              <a:avLst/>
            </a:prstGeom>
            <a:solidFill>
              <a:srgbClr val="00B050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FFFF00"/>
                  </a:solidFill>
                  <a:latin typeface="+mj-ea"/>
                  <a:ea typeface="+mj-ea"/>
                </a:rPr>
                <a:t>日本政府估计</a:t>
              </a:r>
              <a:r>
                <a:rPr lang="en-US" altLang="zh-CN" sz="2000" b="1" dirty="0">
                  <a:solidFill>
                    <a:srgbClr val="FFFF00"/>
                  </a:solidFill>
                  <a:latin typeface="+mj-ea"/>
                  <a:ea typeface="+mj-ea"/>
                </a:rPr>
                <a:t>‚</a:t>
              </a:r>
              <a:r>
                <a:rPr lang="zh-CN" altLang="en-US" sz="2000" b="1" dirty="0">
                  <a:solidFill>
                    <a:srgbClr val="FFFF00"/>
                  </a:solidFill>
                  <a:latin typeface="+mj-ea"/>
                  <a:ea typeface="+mj-ea"/>
                </a:rPr>
                <a:t>去年袭击日本的海啸</a:t>
              </a:r>
              <a:r>
                <a:rPr lang="en-US" altLang="zh-CN" sz="2000" b="1" dirty="0">
                  <a:solidFill>
                    <a:srgbClr val="FFFF00"/>
                  </a:solidFill>
                  <a:latin typeface="+mj-ea"/>
                  <a:ea typeface="+mj-ea"/>
                </a:rPr>
                <a:t>‚</a:t>
              </a:r>
              <a:r>
                <a:rPr lang="zh-CN" altLang="en-US" sz="2000" b="1" dirty="0">
                  <a:solidFill>
                    <a:srgbClr val="FFFF00"/>
                  </a:solidFill>
                  <a:latin typeface="+mj-ea"/>
                  <a:ea typeface="+mj-ea"/>
                </a:rPr>
                <a:t>导致</a:t>
              </a:r>
              <a:r>
                <a:rPr lang="en-US" altLang="zh-CN" sz="2000" b="1" dirty="0">
                  <a:solidFill>
                    <a:srgbClr val="FFFF00"/>
                  </a:solidFill>
                  <a:latin typeface="+mj-ea"/>
                  <a:ea typeface="+mj-ea"/>
                </a:rPr>
                <a:t>150</a:t>
              </a:r>
              <a:r>
                <a:rPr lang="zh-CN" altLang="en-US" sz="2000" b="1" dirty="0">
                  <a:solidFill>
                    <a:srgbClr val="FFFF00"/>
                  </a:solidFill>
                  <a:latin typeface="+mj-ea"/>
                  <a:ea typeface="+mj-ea"/>
                </a:rPr>
                <a:t>万吨海啸残骸在海上漂流。更多残骸将会在</a:t>
              </a:r>
              <a:r>
                <a:rPr lang="en-US" altLang="zh-CN" sz="20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2013</a:t>
              </a:r>
              <a:r>
                <a:rPr lang="zh-CN" altLang="en-US" sz="20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年初到达</a:t>
              </a:r>
              <a:r>
                <a:rPr lang="zh-CN" altLang="en-US" sz="2000" b="1" dirty="0">
                  <a:solidFill>
                    <a:srgbClr val="FFFF00"/>
                  </a:solidFill>
                  <a:latin typeface="+mj-ea"/>
                  <a:ea typeface="+mj-ea"/>
                </a:rPr>
                <a:t>美国海岸。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latin typeface="张海山草泥马体" pitchFamily="2" charset="-122"/>
                <a:ea typeface="张海山草泥马体" pitchFamily="2" charset="-122"/>
              </a:endParaRPr>
            </a:p>
          </p:txBody>
        </p:sp>
      </p:grpSp>
      <p:pic>
        <p:nvPicPr>
          <p:cNvPr id="3077" name="图片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758018"/>
            <a:ext cx="1624012" cy="170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椭圆 10"/>
          <p:cNvSpPr/>
          <p:nvPr/>
        </p:nvSpPr>
        <p:spPr>
          <a:xfrm>
            <a:off x="6516688" y="3045884"/>
            <a:ext cx="107950" cy="143933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627784" y="5013176"/>
            <a:ext cx="5346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谐体" pitchFamily="2" charset="-122"/>
                <a:ea typeface="张海山锐谐体" pitchFamily="2" charset="-122"/>
              </a:rPr>
              <a:t>美</a:t>
            </a:r>
            <a:r>
              <a: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海岸警卫队阿拉斯加沿海击沉日本“鬼船”</a:t>
            </a:r>
          </a:p>
        </p:txBody>
      </p:sp>
      <p:sp>
        <p:nvSpPr>
          <p:cNvPr id="16" name="矩形标注 15"/>
          <p:cNvSpPr/>
          <p:nvPr/>
        </p:nvSpPr>
        <p:spPr bwMode="auto">
          <a:xfrm>
            <a:off x="827584" y="2276872"/>
            <a:ext cx="2376487" cy="1822451"/>
          </a:xfrm>
          <a:prstGeom prst="wedgeRectCallout">
            <a:avLst>
              <a:gd name="adj1" fmla="val 42500"/>
              <a:gd name="adj2" fmla="val 7851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 bwMode="auto">
          <a:xfrm>
            <a:off x="755576" y="2276872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FFFF00"/>
                </a:solidFill>
                <a:latin typeface="张海山草泥马体" pitchFamily="2" charset="-122"/>
                <a:ea typeface="张海山草泥马体" pitchFamily="2" charset="-122"/>
              </a:rPr>
              <a:t>2011</a:t>
            </a:r>
            <a:r>
              <a:rPr lang="zh-CN" altLang="en-US" sz="2400" b="1" dirty="0">
                <a:solidFill>
                  <a:srgbClr val="FFFF00"/>
                </a:solidFill>
                <a:latin typeface="张海山草泥马体" pitchFamily="2" charset="-122"/>
                <a:ea typeface="张海山草泥马体" pitchFamily="2" charset="-122"/>
              </a:rPr>
              <a:t>年日本近海</a:t>
            </a:r>
            <a:r>
              <a:rPr lang="en-US" altLang="zh-CN" sz="2400" b="1" dirty="0">
                <a:solidFill>
                  <a:srgbClr val="FFFF00"/>
                </a:solidFill>
                <a:latin typeface="张海山草泥马体" pitchFamily="2" charset="-122"/>
                <a:ea typeface="张海山草泥马体" pitchFamily="2" charset="-122"/>
              </a:rPr>
              <a:t>3</a:t>
            </a:r>
            <a:r>
              <a:rPr lang="zh-CN" altLang="en-US" sz="2400" b="1" dirty="0">
                <a:solidFill>
                  <a:srgbClr val="FFFF00"/>
                </a:solidFill>
                <a:latin typeface="张海山草泥马体" pitchFamily="2" charset="-122"/>
                <a:ea typeface="张海山草泥马体" pitchFamily="2" charset="-122"/>
              </a:rPr>
              <a:t>月</a:t>
            </a:r>
            <a:r>
              <a:rPr lang="en-US" altLang="zh-CN" sz="2400" b="1" dirty="0">
                <a:solidFill>
                  <a:srgbClr val="FFFF00"/>
                </a:solidFill>
                <a:latin typeface="张海山草泥马体" pitchFamily="2" charset="-122"/>
                <a:ea typeface="张海山草泥马体" pitchFamily="2" charset="-122"/>
              </a:rPr>
              <a:t>11</a:t>
            </a:r>
            <a:r>
              <a:rPr lang="zh-CN" altLang="en-US" sz="2400" b="1" dirty="0">
                <a:solidFill>
                  <a:srgbClr val="FFFF00"/>
                </a:solidFill>
                <a:latin typeface="张海山草泥马体" pitchFamily="2" charset="-122"/>
                <a:ea typeface="张海山草泥马体" pitchFamily="2" charset="-122"/>
              </a:rPr>
              <a:t>日发生</a:t>
            </a:r>
            <a:r>
              <a:rPr lang="en-US" altLang="zh-CN" sz="2400" b="1" dirty="0">
                <a:solidFill>
                  <a:srgbClr val="FFFF00"/>
                </a:solidFill>
                <a:latin typeface="张海山草泥马体" pitchFamily="2" charset="-122"/>
                <a:ea typeface="张海山草泥马体" pitchFamily="2" charset="-122"/>
              </a:rPr>
              <a:t>9.0</a:t>
            </a:r>
            <a:r>
              <a:rPr lang="zh-CN" altLang="en-US" sz="2400" b="1" dirty="0">
                <a:solidFill>
                  <a:srgbClr val="FFFF00"/>
                </a:solidFill>
                <a:latin typeface="张海山草泥马体" pitchFamily="2" charset="-122"/>
                <a:ea typeface="张海山草泥马体" pitchFamily="2" charset="-122"/>
              </a:rPr>
              <a:t>级强烈地震，引发约</a:t>
            </a:r>
            <a:r>
              <a:rPr lang="en-US" altLang="zh-CN" sz="2400" b="1" dirty="0">
                <a:solidFill>
                  <a:srgbClr val="FFFF00"/>
                </a:solidFill>
                <a:latin typeface="张海山草泥马体" pitchFamily="2" charset="-122"/>
                <a:ea typeface="张海山草泥马体" pitchFamily="2" charset="-122"/>
              </a:rPr>
              <a:t>10</a:t>
            </a:r>
            <a:r>
              <a:rPr lang="zh-CN" altLang="en-US" sz="2400" b="1" dirty="0">
                <a:solidFill>
                  <a:srgbClr val="FFFF00"/>
                </a:solidFill>
                <a:latin typeface="张海山草泥马体" pitchFamily="2" charset="-122"/>
                <a:ea typeface="张海山草泥马体" pitchFamily="2" charset="-122"/>
              </a:rPr>
              <a:t>米高海啸。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8`$7(5GW]VVLU339T0CU)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624736" cy="70609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板块三、洋流对地理环境的影响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520280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altLang="zh-CN" sz="6000" b="1" dirty="0" smtClean="0">
                <a:latin typeface="+mj-ea"/>
                <a:ea typeface="+mj-ea"/>
              </a:rPr>
              <a:t>4.</a:t>
            </a:r>
            <a:r>
              <a:rPr lang="zh-CN" altLang="zh-CN" sz="6000" b="1" dirty="0" smtClean="0">
                <a:latin typeface="+mj-ea"/>
                <a:ea typeface="+mj-ea"/>
              </a:rPr>
              <a:t>影响海洋污染：</a:t>
            </a:r>
            <a:endParaRPr lang="zh-CN" altLang="zh-CN" sz="6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CN" altLang="zh-CN" sz="6000" b="1" dirty="0" smtClean="0">
                <a:latin typeface="+mj-ea"/>
                <a:ea typeface="+mj-ea"/>
              </a:rPr>
              <a:t>案例</a:t>
            </a:r>
            <a:r>
              <a:rPr lang="zh-CN" altLang="zh-CN" sz="6000" b="1" dirty="0" smtClean="0">
                <a:latin typeface="+mj-ea"/>
                <a:ea typeface="+mj-ea"/>
              </a:rPr>
              <a:t>：</a:t>
            </a:r>
            <a:endParaRPr lang="en-US" altLang="zh-CN" sz="60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CN" altLang="zh-CN" sz="6000" b="1" dirty="0" smtClean="0">
                <a:solidFill>
                  <a:srgbClr val="FF0000"/>
                </a:solidFill>
                <a:latin typeface="+mj-ea"/>
                <a:ea typeface="+mj-ea"/>
              </a:rPr>
              <a:t>日本</a:t>
            </a:r>
            <a:r>
              <a:rPr lang="en-US" altLang="zh-CN" sz="6000" b="1" dirty="0" smtClean="0">
                <a:solidFill>
                  <a:srgbClr val="FF0000"/>
                </a:solidFill>
                <a:latin typeface="+mj-ea"/>
                <a:ea typeface="+mj-ea"/>
              </a:rPr>
              <a:t>2011</a:t>
            </a:r>
            <a:r>
              <a:rPr lang="zh-CN" altLang="en-US" sz="6000" b="1" dirty="0" smtClean="0">
                <a:solidFill>
                  <a:srgbClr val="FF0000"/>
                </a:solidFill>
                <a:latin typeface="+mj-ea"/>
                <a:ea typeface="+mj-ea"/>
              </a:rPr>
              <a:t>年</a:t>
            </a:r>
            <a:r>
              <a:rPr lang="en-US" altLang="zh-CN" sz="6000" b="1" dirty="0" smtClean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zh-CN" altLang="en-US" sz="6000" b="1" dirty="0" smtClean="0">
                <a:solidFill>
                  <a:srgbClr val="FF0000"/>
                </a:solidFill>
                <a:latin typeface="+mj-ea"/>
                <a:ea typeface="+mj-ea"/>
              </a:rPr>
              <a:t>月发生</a:t>
            </a:r>
            <a:r>
              <a:rPr lang="zh-CN" altLang="zh-CN" sz="6000" b="1" dirty="0" smtClean="0">
                <a:solidFill>
                  <a:srgbClr val="FF0000"/>
                </a:solidFill>
                <a:latin typeface="+mj-ea"/>
                <a:ea typeface="+mj-ea"/>
              </a:rPr>
              <a:t>核泄漏</a:t>
            </a:r>
            <a:r>
              <a:rPr lang="zh-CN" altLang="en-US" sz="6000" b="1" dirty="0" smtClean="0">
                <a:solidFill>
                  <a:srgbClr val="FF0000"/>
                </a:solidFill>
                <a:latin typeface="+mj-ea"/>
                <a:ea typeface="+mj-ea"/>
              </a:rPr>
              <a:t>，为何对我国影响不大？</a:t>
            </a:r>
            <a:endParaRPr lang="zh-CN" altLang="zh-CN" sz="6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sz="6000" dirty="0" smtClean="0">
                <a:latin typeface="+mj-ea"/>
                <a:ea typeface="+mj-ea"/>
              </a:rPr>
              <a:t> </a:t>
            </a:r>
            <a:endParaRPr lang="zh-CN" altLang="zh-CN" sz="6000" dirty="0" smtClean="0">
              <a:latin typeface="+mj-ea"/>
              <a:ea typeface="+mj-ea"/>
            </a:endParaRPr>
          </a:p>
          <a:p>
            <a:pPr>
              <a:buNone/>
            </a:pPr>
            <a:endParaRPr lang="zh-CN" altLang="zh-CN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dirty="0" smtClean="0">
                <a:latin typeface="+mj-ea"/>
                <a:ea typeface="+mj-ea"/>
              </a:rPr>
              <a:t>  </a:t>
            </a:r>
            <a:endParaRPr lang="zh-CN" altLang="zh-CN" dirty="0" smtClean="0">
              <a:latin typeface="+mj-ea"/>
              <a:ea typeface="+mj-ea"/>
            </a:endParaRPr>
          </a:p>
          <a:p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5288340"/>
            <a:ext cx="8748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0900" algn="l"/>
              </a:tabLs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归纳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：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0900" algn="l"/>
              </a:tabLst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洋流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有利于海洋污染物的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，加快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；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0900" algn="l"/>
              </a:tabLs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但同时其他海域可能因此受到污染，使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扩大。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0900" algn="l"/>
              </a:tabLst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北半球洋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3200400"/>
            <a:ext cx="9144000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0" y="4343400"/>
            <a:ext cx="9144000" cy="158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flipH="1">
            <a:off x="2667000" y="2819400"/>
            <a:ext cx="5029200" cy="304800"/>
          </a:xfrm>
          <a:prstGeom prst="notchedRightArrow">
            <a:avLst>
              <a:gd name="adj1" fmla="val 50000"/>
              <a:gd name="adj2" fmla="val 4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zh-CN" altLang="zh-CN">
              <a:latin typeface="Calibri" pitchFamily="34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rot="-5439126">
            <a:off x="2180432" y="1932781"/>
            <a:ext cx="1052512" cy="841375"/>
          </a:xfrm>
          <a:custGeom>
            <a:avLst/>
            <a:gdLst>
              <a:gd name="T0" fmla="*/ 526207 w 21600"/>
              <a:gd name="T1" fmla="*/ 0 h 21600"/>
              <a:gd name="T2" fmla="*/ 131564 w 21600"/>
              <a:gd name="T3" fmla="*/ 420688 h 21600"/>
              <a:gd name="T4" fmla="*/ 526207 w 21600"/>
              <a:gd name="T5" fmla="*/ 210344 h 21600"/>
              <a:gd name="T6" fmla="*/ 1184076 w 21600"/>
              <a:gd name="T7" fmla="*/ 420688 h 21600"/>
              <a:gd name="T8" fmla="*/ 920948 w 21600"/>
              <a:gd name="T9" fmla="*/ 631031 h 21600"/>
              <a:gd name="T10" fmla="*/ 657820 w 21600"/>
              <a:gd name="T11" fmla="*/ 42068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zh-CN" altLang="zh-CN">
              <a:latin typeface="Calibri" pitchFamily="34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3352800" y="1371600"/>
            <a:ext cx="2879725" cy="304800"/>
          </a:xfrm>
          <a:prstGeom prst="notchedRightArrow">
            <a:avLst>
              <a:gd name="adj1" fmla="val 50000"/>
              <a:gd name="adj2" fmla="val 23619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zh-CN" altLang="zh-CN">
              <a:latin typeface="Calibri" pitchFamily="34" charset="0"/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 rot="3078448">
            <a:off x="5867400" y="1752600"/>
            <a:ext cx="1433513" cy="976313"/>
          </a:xfrm>
          <a:custGeom>
            <a:avLst/>
            <a:gdLst>
              <a:gd name="T0" fmla="*/ 645612 w 21600"/>
              <a:gd name="T1" fmla="*/ 2396 h 21600"/>
              <a:gd name="T2" fmla="*/ 110035 w 21600"/>
              <a:gd name="T3" fmla="*/ 422346 h 21600"/>
              <a:gd name="T4" fmla="*/ 665920 w 21600"/>
              <a:gd name="T5" fmla="*/ 141249 h 21600"/>
              <a:gd name="T6" fmla="*/ 1556291 w 21600"/>
              <a:gd name="T7" fmla="*/ 275085 h 21600"/>
              <a:gd name="T8" fmla="*/ 1390707 w 21600"/>
              <a:gd name="T9" fmla="*/ 521830 h 21600"/>
              <a:gd name="T10" fmla="*/ 1028479 w 21600"/>
              <a:gd name="T11" fmla="*/ 40901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27" y="8107"/>
                </a:moveTo>
                <a:cubicBezTo>
                  <a:pt x="16903" y="5088"/>
                  <a:pt x="14021" y="3087"/>
                  <a:pt x="10800" y="3087"/>
                </a:cubicBezTo>
                <a:cubicBezTo>
                  <a:pt x="7008" y="3086"/>
                  <a:pt x="3779" y="5842"/>
                  <a:pt x="3182" y="9587"/>
                </a:cubicBezTo>
                <a:lnTo>
                  <a:pt x="134" y="9101"/>
                </a:lnTo>
                <a:cubicBezTo>
                  <a:pt x="969" y="3858"/>
                  <a:pt x="5490" y="-1"/>
                  <a:pt x="10800" y="0"/>
                </a:cubicBezTo>
                <a:cubicBezTo>
                  <a:pt x="15310" y="0"/>
                  <a:pt x="19345" y="2802"/>
                  <a:pt x="20920" y="7029"/>
                </a:cubicBezTo>
                <a:lnTo>
                  <a:pt x="23450" y="6086"/>
                </a:lnTo>
                <a:lnTo>
                  <a:pt x="20955" y="11545"/>
                </a:lnTo>
                <a:lnTo>
                  <a:pt x="15497" y="9049"/>
                </a:lnTo>
                <a:lnTo>
                  <a:pt x="18027" y="810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zh-CN" altLang="zh-CN">
              <a:latin typeface="Calibri" pitchFamily="34" charset="0"/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 rot="3533716" flipH="1">
            <a:off x="5098257" y="692943"/>
            <a:ext cx="914400" cy="595313"/>
          </a:xfrm>
          <a:custGeom>
            <a:avLst/>
            <a:gdLst>
              <a:gd name="T0" fmla="*/ 463550 w 21600"/>
              <a:gd name="T1" fmla="*/ 28 h 21600"/>
              <a:gd name="T2" fmla="*/ 76158 w 21600"/>
              <a:gd name="T3" fmla="*/ 297657 h 21600"/>
              <a:gd name="T4" fmla="*/ 461433 w 21600"/>
              <a:gd name="T5" fmla="*/ 99191 h 21600"/>
              <a:gd name="T6" fmla="*/ 1028446 w 21600"/>
              <a:gd name="T7" fmla="*/ 308019 h 21600"/>
              <a:gd name="T8" fmla="*/ 832739 w 21600"/>
              <a:gd name="T9" fmla="*/ 428543 h 21600"/>
              <a:gd name="T10" fmla="*/ 647658 w 21600"/>
              <a:gd name="T11" fmla="*/ 3011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98" y="11000"/>
                </a:moveTo>
                <a:cubicBezTo>
                  <a:pt x="18000" y="10934"/>
                  <a:pt x="18001" y="10867"/>
                  <a:pt x="18001" y="10800"/>
                </a:cubicBezTo>
                <a:cubicBezTo>
                  <a:pt x="18001" y="6822"/>
                  <a:pt x="14777" y="3599"/>
                  <a:pt x="10800" y="3599"/>
                </a:cubicBezTo>
                <a:cubicBezTo>
                  <a:pt x="6822" y="3599"/>
                  <a:pt x="3599" y="6822"/>
                  <a:pt x="359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00"/>
                  <a:pt x="21598" y="11000"/>
                  <a:pt x="21595" y="11101"/>
                </a:cubicBezTo>
                <a:lnTo>
                  <a:pt x="24294" y="11176"/>
                </a:lnTo>
                <a:lnTo>
                  <a:pt x="19671" y="15549"/>
                </a:lnTo>
                <a:lnTo>
                  <a:pt x="15299" y="10925"/>
                </a:lnTo>
                <a:lnTo>
                  <a:pt x="17998" y="110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zh-CN" altLang="zh-CN">
              <a:latin typeface="Calibri" pitchFamily="34" charset="0"/>
            </a:endParaRPr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 rot="8105779">
            <a:off x="3581400" y="776288"/>
            <a:ext cx="1066800" cy="381000"/>
          </a:xfrm>
          <a:prstGeom prst="notchedRightArrow">
            <a:avLst>
              <a:gd name="adj1" fmla="val 50000"/>
              <a:gd name="adj2" fmla="val 7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zh-CN" altLang="zh-CN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324600" y="1752600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3600" b="1"/>
              <a:t>①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226050" y="654050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3600" b="1"/>
              <a:t>②</a:t>
            </a:r>
          </a:p>
        </p:txBody>
      </p:sp>
      <p:sp>
        <p:nvSpPr>
          <p:cNvPr id="14" name="矩形 13"/>
          <p:cNvSpPr/>
          <p:nvPr/>
        </p:nvSpPr>
        <p:spPr>
          <a:xfrm>
            <a:off x="4131013" y="3244334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判断：</a:t>
            </a:r>
            <a:endParaRPr lang="zh-CN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判断：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、暖流的水温一定比寒流的水温高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、暖流就是较低纬度流向较高纬度的洋流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较低纬度流向较高纬度的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洋流一般是暖流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洋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317235" cy="57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2555776" y="4653136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2555776" y="450912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93" r="15312"/>
          <a:stretch/>
        </p:blipFill>
        <p:spPr bwMode="auto">
          <a:xfrm>
            <a:off x="0" y="-27517"/>
            <a:ext cx="9144000" cy="688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1488" y="3429001"/>
            <a:ext cx="482600" cy="4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401" y="3246967"/>
            <a:ext cx="804863" cy="74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400" y="3498851"/>
            <a:ext cx="482600" cy="4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图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038" y="3642784"/>
            <a:ext cx="482600" cy="4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图片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825" y="3714751"/>
            <a:ext cx="482600" cy="42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图片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350" y="5092701"/>
            <a:ext cx="484188" cy="4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图片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830234"/>
            <a:ext cx="482600" cy="4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图片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65793">
            <a:off x="6108700" y="5168901"/>
            <a:ext cx="482600" cy="4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图片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111480">
            <a:off x="4221693" y="1729847"/>
            <a:ext cx="64346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图片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466769">
            <a:off x="4173538" y="1955801"/>
            <a:ext cx="482600" cy="4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图片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538" y="740834"/>
            <a:ext cx="482600" cy="42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图片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740834"/>
            <a:ext cx="482600" cy="42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图片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20701"/>
            <a:ext cx="482600" cy="4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图片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27051"/>
            <a:ext cx="482600" cy="42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图片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30803">
            <a:off x="7683500" y="285751"/>
            <a:ext cx="484188" cy="4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图片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88261">
            <a:off x="7537186" y="717286"/>
            <a:ext cx="64346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图片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45272">
            <a:off x="6181461" y="3102769"/>
            <a:ext cx="64346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图片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836178">
            <a:off x="6488643" y="3086629"/>
            <a:ext cx="64346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图片 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627984">
            <a:off x="7251436" y="2226469"/>
            <a:ext cx="64346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图片 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363" y="3619501"/>
            <a:ext cx="482600" cy="4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图片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4975" y="3285067"/>
            <a:ext cx="482600" cy="4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标注 28"/>
          <p:cNvSpPr/>
          <p:nvPr/>
        </p:nvSpPr>
        <p:spPr>
          <a:xfrm>
            <a:off x="251520" y="0"/>
            <a:ext cx="3312368" cy="6858000"/>
          </a:xfrm>
          <a:prstGeom prst="wedgeRectCallout">
            <a:avLst>
              <a:gd name="adj1" fmla="val 33682"/>
              <a:gd name="adj2" fmla="val 4996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草泥马体" pitchFamily="2" charset="-122"/>
                <a:ea typeface="张海山草泥马体" pitchFamily="2" charset="-122"/>
              </a:rPr>
              <a:t> “鸭子舰队”</a:t>
            </a:r>
            <a:endParaRPr lang="zh-CN" alt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张海山草泥马体" pitchFamily="2" charset="-122"/>
              <a:ea typeface="张海山草泥马体" pitchFamily="2" charset="-122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H="1">
            <a:off x="4245490" y="4262754"/>
            <a:ext cx="164562" cy="782260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35000">
                  <a:schemeClr val="accent6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4672239" y="4036060"/>
            <a:ext cx="1436043" cy="794592"/>
          </a:xfrm>
          <a:prstGeom prst="curvedConnector3">
            <a:avLst>
              <a:gd name="adj1" fmla="val 80510"/>
            </a:avLst>
          </a:prstGeom>
          <a:ln w="38100">
            <a:gradFill flip="none" rotWithShape="1">
              <a:gsLst>
                <a:gs pos="0">
                  <a:schemeClr val="accent2"/>
                </a:gs>
                <a:gs pos="35000">
                  <a:schemeClr val="accent6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rot="5400000" flipH="1" flipV="1">
            <a:off x="3721170" y="1589819"/>
            <a:ext cx="1755032" cy="331997"/>
          </a:xfrm>
          <a:prstGeom prst="curved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2"/>
                </a:gs>
                <a:gs pos="35000">
                  <a:schemeClr val="accent6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 flipV="1">
            <a:off x="6334472" y="3714144"/>
            <a:ext cx="520828" cy="143579"/>
          </a:xfrm>
          <a:prstGeom prst="curved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2"/>
                </a:gs>
                <a:gs pos="35000">
                  <a:schemeClr val="accent6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flipH="1">
            <a:off x="7278753" y="107397"/>
            <a:ext cx="646802" cy="1648420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35000">
                  <a:schemeClr val="accent6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rot="5400000">
            <a:off x="6003376" y="2584988"/>
            <a:ext cx="1703849" cy="554473"/>
          </a:xfrm>
          <a:prstGeom prst="curved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2"/>
                </a:gs>
                <a:gs pos="35000">
                  <a:schemeClr val="accent6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endCxn id="24" idx="1"/>
          </p:cNvCxnSpPr>
          <p:nvPr/>
        </p:nvCxnSpPr>
        <p:spPr>
          <a:xfrm rot="5400000" flipH="1" flipV="1">
            <a:off x="6582004" y="2941029"/>
            <a:ext cx="1145831" cy="599236"/>
          </a:xfrm>
          <a:prstGeom prst="curved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2"/>
                </a:gs>
                <a:gs pos="35000">
                  <a:schemeClr val="accent6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395536" y="620688"/>
            <a:ext cx="3024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rgbClr val="FFFF00"/>
                </a:solidFill>
                <a:latin typeface="+mj-ea"/>
                <a:ea typeface="+mj-ea"/>
              </a:rPr>
              <a:t>1992</a:t>
            </a:r>
            <a:r>
              <a:rPr lang="zh-CN" altLang="en-US" sz="2000" b="1" dirty="0">
                <a:solidFill>
                  <a:srgbClr val="FFFF00"/>
                </a:solidFill>
                <a:latin typeface="+mj-ea"/>
                <a:ea typeface="+mj-ea"/>
              </a:rPr>
              <a:t>年，一艘从中国出发的货船在太平洋上遭遇强烈风暴，船上一个装满</a:t>
            </a:r>
            <a:r>
              <a:rPr lang="en-US" altLang="zh-C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2.9</a:t>
            </a:r>
            <a:r>
              <a:rPr lang="zh-CN" altLang="en-US" sz="2000" b="1" dirty="0">
                <a:solidFill>
                  <a:srgbClr val="FFFF00"/>
                </a:solidFill>
                <a:latin typeface="+mj-ea"/>
                <a:ea typeface="+mj-ea"/>
              </a:rPr>
              <a:t>万只黄色塑料玩具鸭的集装箱坠入大海。令人难以置信的是，其中</a:t>
            </a:r>
            <a:r>
              <a:rPr lang="en-US" altLang="zh-CN" sz="2000" b="1" dirty="0">
                <a:solidFill>
                  <a:srgbClr val="FFFF00"/>
                </a:solidFill>
                <a:latin typeface="+mj-ea"/>
                <a:ea typeface="+mj-ea"/>
              </a:rPr>
              <a:t>1</a:t>
            </a:r>
            <a:r>
              <a:rPr lang="zh-CN" altLang="en-US" sz="2000" b="1" dirty="0">
                <a:solidFill>
                  <a:srgbClr val="FFFF00"/>
                </a:solidFill>
                <a:latin typeface="+mj-ea"/>
                <a:ea typeface="+mj-ea"/>
              </a:rPr>
              <a:t>万多只玩具鸭组成的“鸭子舰队”在海洋上漂流了</a:t>
            </a:r>
            <a:r>
              <a:rPr lang="en-US" altLang="zh-CN" sz="2000" b="1" dirty="0">
                <a:solidFill>
                  <a:srgbClr val="FFFF00"/>
                </a:solidFill>
                <a:latin typeface="+mj-ea"/>
                <a:ea typeface="+mj-ea"/>
              </a:rPr>
              <a:t>14</a:t>
            </a:r>
            <a:r>
              <a: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年</a:t>
            </a:r>
            <a:r>
              <a:rPr lang="zh-CN" altLang="en-US" sz="2000" b="1" dirty="0">
                <a:solidFill>
                  <a:srgbClr val="FFFF00"/>
                </a:solidFill>
                <a:latin typeface="+mj-ea"/>
                <a:ea typeface="+mj-ea"/>
              </a:rPr>
              <a:t>之后，抵达英国海岸</a:t>
            </a:r>
            <a:r>
              <a:rPr lang="zh-CN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。</a:t>
            </a:r>
            <a:endParaRPr lang="en-US" altLang="zh-CN" sz="20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最初从中国进口这批鸭子的美国公司曾表示，愿意以每只</a:t>
            </a:r>
            <a:r>
              <a:rPr lang="en-US" altLang="zh-CN" sz="2000" b="1" dirty="0" smtClean="0">
                <a:solidFill>
                  <a:srgbClr val="FFFF00"/>
                </a:solidFill>
                <a:latin typeface="+mj-ea"/>
                <a:ea typeface="+mj-ea"/>
              </a:rPr>
              <a:t>100</a:t>
            </a:r>
            <a:r>
              <a:rPr lang="zh-CN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美元</a:t>
            </a:r>
            <a:r>
              <a:rPr lang="en-US" altLang="zh-CN" sz="2000" b="1" dirty="0" smtClean="0">
                <a:solidFill>
                  <a:srgbClr val="FFFF00"/>
                </a:solidFill>
                <a:latin typeface="+mj-ea"/>
                <a:ea typeface="+mj-ea"/>
              </a:rPr>
              <a:t>(54</a:t>
            </a:r>
            <a:r>
              <a:rPr lang="zh-CN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英镑</a:t>
            </a:r>
            <a:r>
              <a:rPr lang="en-US" altLang="zh-CN" sz="2000" b="1" dirty="0" smtClean="0">
                <a:solidFill>
                  <a:srgbClr val="FFFF00"/>
                </a:solidFill>
                <a:latin typeface="+mj-ea"/>
                <a:ea typeface="+mj-ea"/>
              </a:rPr>
              <a:t>)</a:t>
            </a:r>
            <a:r>
              <a:rPr lang="zh-CN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的高价将鸭子收回，但根本没人理睬</a:t>
            </a:r>
            <a:r>
              <a:rPr lang="en-US" altLang="zh-CN" sz="2000" b="1" dirty="0" smtClean="0">
                <a:solidFill>
                  <a:srgbClr val="FFFF00"/>
                </a:solidFill>
                <a:latin typeface="+mj-ea"/>
                <a:ea typeface="+mj-ea"/>
              </a:rPr>
              <a:t>,</a:t>
            </a:r>
            <a:r>
              <a:rPr lang="zh-CN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因为在收藏家手中，每只鸭子的价格已经爆炒至</a:t>
            </a:r>
            <a:r>
              <a:rPr lang="en-US" altLang="zh-CN" sz="2000" b="1" dirty="0" smtClean="0">
                <a:solidFill>
                  <a:srgbClr val="FFFF00"/>
                </a:solidFill>
                <a:latin typeface="+mj-ea"/>
                <a:ea typeface="+mj-ea"/>
              </a:rPr>
              <a:t>1000</a:t>
            </a:r>
            <a:r>
              <a:rPr lang="zh-CN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英镑，是公司开价的近</a:t>
            </a:r>
            <a:r>
              <a:rPr lang="en-US" altLang="zh-CN" sz="2000" b="1" dirty="0" smtClean="0">
                <a:solidFill>
                  <a:srgbClr val="FFFF00"/>
                </a:solidFill>
                <a:latin typeface="+mj-ea"/>
                <a:ea typeface="+mj-ea"/>
              </a:rPr>
              <a:t>20</a:t>
            </a:r>
            <a:r>
              <a:rPr lang="zh-CN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倍。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endParaRPr lang="zh-CN" altLang="en-US" sz="20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/>
          <p:cNvCxnSpPr/>
          <p:nvPr/>
        </p:nvCxnSpPr>
        <p:spPr>
          <a:xfrm>
            <a:off x="323528" y="4653136"/>
            <a:ext cx="521970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3356992"/>
            <a:ext cx="67693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谐体" pitchFamily="2" charset="-122"/>
                <a:ea typeface="张海山锐谐体" pitchFamily="2" charset="-122"/>
              </a:rPr>
              <a:t>大规模的海水运动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1" y="4817534"/>
            <a:ext cx="34307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谐体" pitchFamily="2" charset="-122"/>
                <a:ea typeface="张海山锐谐体" pitchFamily="2" charset="-122"/>
              </a:rPr>
              <a:t>第三章：地球上的水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256" y="188640"/>
            <a:ext cx="198002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人民教育出版社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8264" y="620688"/>
            <a:ext cx="147668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地理  必修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60432" y="548680"/>
            <a:ext cx="3385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2566989" y="1797051"/>
            <a:ext cx="4321175" cy="1077383"/>
            <a:chOff x="1589212" y="1275606"/>
            <a:chExt cx="3751378" cy="80884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212" y="1275606"/>
              <a:ext cx="3738872" cy="80884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" name="矩形 4"/>
            <p:cNvSpPr/>
            <p:nvPr/>
          </p:nvSpPr>
          <p:spPr>
            <a:xfrm>
              <a:off x="2021260" y="1373577"/>
              <a:ext cx="3319330" cy="622109"/>
            </a:xfrm>
            <a:prstGeom prst="rect">
              <a:avLst/>
            </a:prstGeom>
            <a:noFill/>
            <a:ln w="28575"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张海山锐谐体" pitchFamily="2" charset="-122"/>
                  <a:ea typeface="张海山锐谐体" pitchFamily="2" charset="-122"/>
                </a:rPr>
                <a:t>洋流的概念与分类</a:t>
              </a:r>
            </a:p>
          </p:txBody>
        </p:sp>
      </p:grpSp>
      <p:grpSp>
        <p:nvGrpSpPr>
          <p:cNvPr id="3" name="组合 15"/>
          <p:cNvGrpSpPr>
            <a:grpSpLocks/>
          </p:cNvGrpSpPr>
          <p:nvPr/>
        </p:nvGrpSpPr>
        <p:grpSpPr bwMode="auto">
          <a:xfrm>
            <a:off x="2555875" y="3306234"/>
            <a:ext cx="4332288" cy="1083733"/>
            <a:chOff x="1751856" y="2551090"/>
            <a:chExt cx="4332312" cy="81274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856" y="2551090"/>
              <a:ext cx="4332312" cy="812748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2411760" y="2647841"/>
              <a:ext cx="3607362" cy="623329"/>
            </a:xfrm>
            <a:prstGeom prst="rect">
              <a:avLst/>
            </a:prstGeom>
            <a:noFill/>
            <a:ln w="28575"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张海山锐谐体" pitchFamily="2" charset="-122"/>
                  <a:ea typeface="张海山锐谐体" pitchFamily="2" charset="-122"/>
                </a:rPr>
                <a:t>世界表层洋流的分布</a:t>
              </a:r>
            </a:p>
          </p:txBody>
        </p:sp>
      </p:grpSp>
      <p:grpSp>
        <p:nvGrpSpPr>
          <p:cNvPr id="4" name="组合 16"/>
          <p:cNvGrpSpPr>
            <a:grpSpLocks/>
          </p:cNvGrpSpPr>
          <p:nvPr/>
        </p:nvGrpSpPr>
        <p:grpSpPr bwMode="auto">
          <a:xfrm>
            <a:off x="2566989" y="4773084"/>
            <a:ext cx="4321175" cy="1149349"/>
            <a:chOff x="3049389" y="3726517"/>
            <a:chExt cx="4402931" cy="86145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9389" y="3726517"/>
              <a:ext cx="4402931" cy="861457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3628934" y="3773106"/>
              <a:ext cx="3463346" cy="742860"/>
            </a:xfrm>
            <a:prstGeom prst="rect">
              <a:avLst/>
            </a:prstGeom>
            <a:noFill/>
            <a:ln w="28575"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张海山锐谐体" pitchFamily="2" charset="-122"/>
                  <a:ea typeface="张海山锐谐体" pitchFamily="2" charset="-122"/>
                </a:rPr>
                <a:t>洋流对地理环境影响</a:t>
              </a: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539552" y="0"/>
            <a:ext cx="6312996" cy="1339851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232"/>
          <p:cNvSpPr txBox="1">
            <a:spLocks noChangeArrowheads="1"/>
          </p:cNvSpPr>
          <p:nvPr/>
        </p:nvSpPr>
        <p:spPr bwMode="auto">
          <a:xfrm>
            <a:off x="2195736" y="260648"/>
            <a:ext cx="62646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          课标要求：</a:t>
            </a:r>
            <a:endParaRPr lang="en-US" altLang="zh-CN" sz="28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+mj-ea"/>
                <a:ea typeface="+mj-ea"/>
              </a:rPr>
              <a:t>运用地图，归纳世界洋流分布规律，</a:t>
            </a:r>
            <a:endParaRPr lang="en-US" altLang="zh-CN" sz="24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+mj-ea"/>
                <a:ea typeface="+mj-ea"/>
              </a:rPr>
              <a:t>说明洋流对地理环境的影响。</a:t>
            </a:r>
          </a:p>
          <a:p>
            <a:pPr>
              <a:defRPr/>
            </a:pPr>
            <a:endParaRPr lang="zh-CN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6150" name="图片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2157413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椭圆形标注 15"/>
          <p:cNvSpPr/>
          <p:nvPr/>
        </p:nvSpPr>
        <p:spPr>
          <a:xfrm>
            <a:off x="1835696" y="1700808"/>
            <a:ext cx="1008112" cy="86409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C00000"/>
                </a:solidFill>
              </a:rPr>
              <a:t>考试说明要求</a:t>
            </a:r>
            <a:r>
              <a:rPr lang="zh-CN" altLang="en-US" sz="2000" b="1" dirty="0" smtClean="0"/>
              <a:t>明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1"/>
            <a:ext cx="7524328" cy="590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395536" y="2060848"/>
            <a:ext cx="57340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海水</a:t>
            </a:r>
            <a:r>
              <a:rPr lang="zh-CN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常年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比较</a:t>
            </a:r>
            <a:r>
              <a:rPr lang="zh-CN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稳定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地沿着</a:t>
            </a:r>
            <a:r>
              <a:rPr lang="zh-CN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一定方向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做大规模的流动。</a:t>
            </a:r>
            <a:endParaRPr lang="zh-CN" altLang="en-US" sz="2800" b="1" dirty="0">
              <a:latin typeface="+mj-ea"/>
              <a:ea typeface="+mj-ea"/>
            </a:endParaRPr>
          </a:p>
        </p:txBody>
      </p:sp>
      <p:pic>
        <p:nvPicPr>
          <p:cNvPr id="7173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60651"/>
            <a:ext cx="4210050" cy="419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67544" y="3356992"/>
            <a:ext cx="5753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暖流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：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从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水温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高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的海区流向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水温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低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的海区</a:t>
            </a:r>
          </a:p>
        </p:txBody>
      </p:sp>
      <p:sp>
        <p:nvSpPr>
          <p:cNvPr id="9" name="矩形 8"/>
          <p:cNvSpPr/>
          <p:nvPr/>
        </p:nvSpPr>
        <p:spPr>
          <a:xfrm>
            <a:off x="467544" y="4149080"/>
            <a:ext cx="5753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寒流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：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从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水温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低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的海区流向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水温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高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的海区</a:t>
            </a:r>
            <a:endParaRPr lang="zh-CN" altLang="en-US" sz="24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1340768"/>
            <a:ext cx="6192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板块一：洋流的概念及分类</a:t>
            </a:r>
            <a:endParaRPr lang="zh-CN" alt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ocuments and Settings\SSX\桌面\新建文件夹\题-2.jpg"/>
          <p:cNvPicPr>
            <a:picLocks noChangeAspect="1" noChangeArrowheads="1"/>
          </p:cNvPicPr>
          <p:nvPr/>
        </p:nvPicPr>
        <p:blipFill>
          <a:blip r:embed="rId2" cstate="print">
            <a:lum contrast="60000"/>
          </a:blip>
          <a:srcRect l="833" b="47619"/>
          <a:stretch>
            <a:fillRect/>
          </a:stretch>
        </p:blipFill>
        <p:spPr bwMode="auto">
          <a:xfrm>
            <a:off x="285720" y="928670"/>
            <a:ext cx="821537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 descr="图片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876"/>
            <a:ext cx="350046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 descr="图片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857628"/>
            <a:ext cx="364333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95536" y="476672"/>
            <a:ext cx="6670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判断下列分别是什么性质的洋流</a:t>
            </a:r>
            <a:endParaRPr lang="zh-CN" altLang="en-US" sz="3600" b="1" dirty="0"/>
          </a:p>
        </p:txBody>
      </p:sp>
      <p:sp>
        <p:nvSpPr>
          <p:cNvPr id="6" name="矩形 5"/>
          <p:cNvSpPr/>
          <p:nvPr/>
        </p:nvSpPr>
        <p:spPr>
          <a:xfrm>
            <a:off x="571472" y="257174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暖流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071538" y="528638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暖流</a:t>
            </a:r>
            <a:endParaRPr lang="zh-CN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6715140" y="2500306"/>
            <a:ext cx="1008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</a:rPr>
              <a:t>寒流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5643570" y="535782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</a:rPr>
              <a:t>寒流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4807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9588" y="-33867"/>
            <a:ext cx="2022476" cy="189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87624" y="62068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板块二：世界表层洋流的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分布及规律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126876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画</a:t>
            </a:r>
            <a:r>
              <a:rPr lang="zh-CN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出学案图</a:t>
            </a:r>
            <a:r>
              <a:rPr lang="en-US" altLang="zh-CN" sz="2000" b="1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中风带、画出图</a:t>
            </a:r>
            <a:r>
              <a:rPr lang="en-US" altLang="zh-CN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、</a:t>
            </a:r>
            <a:r>
              <a:rPr lang="en-US" altLang="zh-CN" sz="2000" b="1" dirty="0" smtClean="0">
                <a:solidFill>
                  <a:srgbClr val="002060"/>
                </a:solidFill>
                <a:latin typeface="+mj-ea"/>
                <a:ea typeface="+mj-ea"/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中洋流的流向</a:t>
            </a:r>
            <a:endParaRPr lang="zh-CN" altLang="en-US" sz="2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WINDOWS\Desktop\洋流\worldmap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9144000" cy="6791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819" name="Line 3"/>
          <p:cNvSpPr>
            <a:spLocks noChangeShapeType="1"/>
          </p:cNvSpPr>
          <p:nvPr/>
        </p:nvSpPr>
        <p:spPr bwMode="auto">
          <a:xfrm flipH="1">
            <a:off x="990600" y="3962400"/>
            <a:ext cx="784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990600" y="5257800"/>
            <a:ext cx="78486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990600" y="2590800"/>
            <a:ext cx="78486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flipH="1">
            <a:off x="4343400" y="3352800"/>
            <a:ext cx="2971800" cy="304800"/>
          </a:xfrm>
          <a:prstGeom prst="notchedRightArrow">
            <a:avLst>
              <a:gd name="adj1" fmla="val 50000"/>
              <a:gd name="adj2" fmla="val 243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 flipH="1">
            <a:off x="4953000" y="4191000"/>
            <a:ext cx="2819400" cy="304800"/>
          </a:xfrm>
          <a:prstGeom prst="notchedRightArrow">
            <a:avLst>
              <a:gd name="adj1" fmla="val 50000"/>
              <a:gd name="adj2" fmla="val 2312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 rot="16160874">
            <a:off x="3855244" y="2469356"/>
            <a:ext cx="1127125" cy="760413"/>
          </a:xfrm>
          <a:custGeom>
            <a:avLst/>
            <a:gdLst>
              <a:gd name="G0" fmla="+- -929000 0 0"/>
              <a:gd name="G1" fmla="+- -11796480 0 0"/>
              <a:gd name="G2" fmla="+- -929000 0 -11796480"/>
              <a:gd name="G3" fmla="+- 10800 0 0"/>
              <a:gd name="G4" fmla="+- 0 0 -92900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489 0 0"/>
              <a:gd name="G9" fmla="+- 0 0 -11796480"/>
              <a:gd name="G10" fmla="+- 7489 0 2700"/>
              <a:gd name="G11" fmla="cos G10 -929000"/>
              <a:gd name="G12" fmla="sin G10 -929000"/>
              <a:gd name="G13" fmla="cos 13500 -929000"/>
              <a:gd name="G14" fmla="sin 13500 -929000"/>
              <a:gd name="G15" fmla="+- G11 10800 0"/>
              <a:gd name="G16" fmla="+- G12 10800 0"/>
              <a:gd name="G17" fmla="+- G13 10800 0"/>
              <a:gd name="G18" fmla="+- G14 10800 0"/>
              <a:gd name="G19" fmla="*/ 7489 1 2"/>
              <a:gd name="G20" fmla="+- G19 5400 0"/>
              <a:gd name="G21" fmla="cos G20 -929000"/>
              <a:gd name="G22" fmla="sin G20 -929000"/>
              <a:gd name="G23" fmla="+- G21 10800 0"/>
              <a:gd name="G24" fmla="+- G12 G23 G22"/>
              <a:gd name="G25" fmla="+- G22 G23 G11"/>
              <a:gd name="G26" fmla="cos 10800 -929000"/>
              <a:gd name="G27" fmla="sin 10800 -929000"/>
              <a:gd name="G28" fmla="cos 7489 -929000"/>
              <a:gd name="G29" fmla="sin 7489 -92900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92900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489 G39"/>
              <a:gd name="G43" fmla="sin 748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467 w 21600"/>
              <a:gd name="T5" fmla="*/ 82 h 21600"/>
              <a:gd name="T6" fmla="*/ 1655 w 21600"/>
              <a:gd name="T7" fmla="*/ 10800 h 21600"/>
              <a:gd name="T8" fmla="*/ 9875 w 21600"/>
              <a:gd name="T9" fmla="*/ 3368 h 21600"/>
              <a:gd name="T10" fmla="*/ 23888 w 21600"/>
              <a:gd name="T11" fmla="*/ 7493 h 21600"/>
              <a:gd name="T12" fmla="*/ 20733 w 21600"/>
              <a:gd name="T13" fmla="*/ 12783 h 21600"/>
              <a:gd name="T14" fmla="*/ 15443 w 21600"/>
              <a:gd name="T15" fmla="*/ 962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60" y="8966"/>
                </a:moveTo>
                <a:cubicBezTo>
                  <a:pt x="17221" y="5640"/>
                  <a:pt x="14229" y="3311"/>
                  <a:pt x="10800" y="3311"/>
                </a:cubicBezTo>
                <a:cubicBezTo>
                  <a:pt x="6663" y="3311"/>
                  <a:pt x="3311" y="6663"/>
                  <a:pt x="3311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5745" y="0"/>
                  <a:pt x="20059" y="3359"/>
                  <a:pt x="21271" y="8155"/>
                </a:cubicBezTo>
                <a:lnTo>
                  <a:pt x="23888" y="7493"/>
                </a:lnTo>
                <a:lnTo>
                  <a:pt x="20733" y="12783"/>
                </a:lnTo>
                <a:lnTo>
                  <a:pt x="15443" y="9627"/>
                </a:lnTo>
                <a:lnTo>
                  <a:pt x="18060" y="896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4572000" y="1905000"/>
            <a:ext cx="1600200" cy="304800"/>
          </a:xfrm>
          <a:prstGeom prst="notchedRightArrow">
            <a:avLst>
              <a:gd name="adj1" fmla="val 50000"/>
              <a:gd name="adj2" fmla="val 1312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 rot="3078448">
            <a:off x="6019800" y="2438400"/>
            <a:ext cx="1219200" cy="609600"/>
          </a:xfrm>
          <a:custGeom>
            <a:avLst/>
            <a:gdLst>
              <a:gd name="G0" fmla="+- -1339185 0 0"/>
              <a:gd name="G1" fmla="+- -11203589 0 0"/>
              <a:gd name="G2" fmla="+- -1339185 0 -11203589"/>
              <a:gd name="G3" fmla="+- 10800 0 0"/>
              <a:gd name="G4" fmla="+- 0 0 -133918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13 0 0"/>
              <a:gd name="G9" fmla="+- 0 0 -11203589"/>
              <a:gd name="G10" fmla="+- 7713 0 2700"/>
              <a:gd name="G11" fmla="cos G10 -1339185"/>
              <a:gd name="G12" fmla="sin G10 -1339185"/>
              <a:gd name="G13" fmla="cos 13500 -1339185"/>
              <a:gd name="G14" fmla="sin 13500 -1339185"/>
              <a:gd name="G15" fmla="+- G11 10800 0"/>
              <a:gd name="G16" fmla="+- G12 10800 0"/>
              <a:gd name="G17" fmla="+- G13 10800 0"/>
              <a:gd name="G18" fmla="+- G14 10800 0"/>
              <a:gd name="G19" fmla="*/ 7713 1 2"/>
              <a:gd name="G20" fmla="+- G19 5400 0"/>
              <a:gd name="G21" fmla="cos G20 -1339185"/>
              <a:gd name="G22" fmla="sin G20 -1339185"/>
              <a:gd name="G23" fmla="+- G21 10800 0"/>
              <a:gd name="G24" fmla="+- G12 G23 G22"/>
              <a:gd name="G25" fmla="+- G22 G23 G11"/>
              <a:gd name="G26" fmla="cos 10800 -1339185"/>
              <a:gd name="G27" fmla="sin 10800 -1339185"/>
              <a:gd name="G28" fmla="cos 7713 -1339185"/>
              <a:gd name="G29" fmla="sin 7713 -133918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03589"/>
              <a:gd name="G36" fmla="sin G34 -11203589"/>
              <a:gd name="G37" fmla="+/ -11203589 -133918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13 G39"/>
              <a:gd name="G43" fmla="sin 771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728 w 21600"/>
              <a:gd name="T5" fmla="*/ 53 h 21600"/>
              <a:gd name="T6" fmla="*/ 1658 w 21600"/>
              <a:gd name="T7" fmla="*/ 9344 h 21600"/>
              <a:gd name="T8" fmla="*/ 10034 w 21600"/>
              <a:gd name="T9" fmla="*/ 3125 h 21600"/>
              <a:gd name="T10" fmla="*/ 23450 w 21600"/>
              <a:gd name="T11" fmla="*/ 6086 h 21600"/>
              <a:gd name="T12" fmla="*/ 20955 w 21600"/>
              <a:gd name="T13" fmla="*/ 11545 h 21600"/>
              <a:gd name="T14" fmla="*/ 15497 w 21600"/>
              <a:gd name="T15" fmla="*/ 904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27" y="8107"/>
                </a:moveTo>
                <a:cubicBezTo>
                  <a:pt x="16903" y="5088"/>
                  <a:pt x="14021" y="3087"/>
                  <a:pt x="10800" y="3087"/>
                </a:cubicBezTo>
                <a:cubicBezTo>
                  <a:pt x="7008" y="3086"/>
                  <a:pt x="3779" y="5842"/>
                  <a:pt x="3182" y="9587"/>
                </a:cubicBezTo>
                <a:lnTo>
                  <a:pt x="134" y="9101"/>
                </a:lnTo>
                <a:cubicBezTo>
                  <a:pt x="969" y="3858"/>
                  <a:pt x="5490" y="-1"/>
                  <a:pt x="10800" y="0"/>
                </a:cubicBezTo>
                <a:cubicBezTo>
                  <a:pt x="15310" y="0"/>
                  <a:pt x="19345" y="2802"/>
                  <a:pt x="20920" y="7029"/>
                </a:cubicBezTo>
                <a:lnTo>
                  <a:pt x="23450" y="6086"/>
                </a:lnTo>
                <a:lnTo>
                  <a:pt x="20955" y="11545"/>
                </a:lnTo>
                <a:lnTo>
                  <a:pt x="15497" y="9049"/>
                </a:lnTo>
                <a:lnTo>
                  <a:pt x="18027" y="810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 rot="3533716" flipH="1">
            <a:off x="5479257" y="1073943"/>
            <a:ext cx="914400" cy="595313"/>
          </a:xfrm>
          <a:custGeom>
            <a:avLst/>
            <a:gdLst>
              <a:gd name="G0" fmla="+- 104812 0 0"/>
              <a:gd name="G1" fmla="+- -11796480 0 0"/>
              <a:gd name="G2" fmla="+- 104812 0 -11796480"/>
              <a:gd name="G3" fmla="+- 10800 0 0"/>
              <a:gd name="G4" fmla="+- 0 0 10481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1 0 0"/>
              <a:gd name="G9" fmla="+- 0 0 -11796480"/>
              <a:gd name="G10" fmla="+- 7201 0 2700"/>
              <a:gd name="G11" fmla="cos G10 104812"/>
              <a:gd name="G12" fmla="sin G10 104812"/>
              <a:gd name="G13" fmla="cos 13500 104812"/>
              <a:gd name="G14" fmla="sin 13500 104812"/>
              <a:gd name="G15" fmla="+- G11 10800 0"/>
              <a:gd name="G16" fmla="+- G12 10800 0"/>
              <a:gd name="G17" fmla="+- G13 10800 0"/>
              <a:gd name="G18" fmla="+- G14 10800 0"/>
              <a:gd name="G19" fmla="*/ 7201 1 2"/>
              <a:gd name="G20" fmla="+- G19 5400 0"/>
              <a:gd name="G21" fmla="cos G20 104812"/>
              <a:gd name="G22" fmla="sin G20 104812"/>
              <a:gd name="G23" fmla="+- G21 10800 0"/>
              <a:gd name="G24" fmla="+- G12 G23 G22"/>
              <a:gd name="G25" fmla="+- G22 G23 G11"/>
              <a:gd name="G26" fmla="cos 10800 104812"/>
              <a:gd name="G27" fmla="sin 10800 104812"/>
              <a:gd name="G28" fmla="cos 7201 104812"/>
              <a:gd name="G29" fmla="sin 7201 10481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10481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1 G39"/>
              <a:gd name="G43" fmla="sin 720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50 w 21600"/>
              <a:gd name="T5" fmla="*/ 1 h 21600"/>
              <a:gd name="T6" fmla="*/ 1799 w 21600"/>
              <a:gd name="T7" fmla="*/ 10800 h 21600"/>
              <a:gd name="T8" fmla="*/ 10900 w 21600"/>
              <a:gd name="T9" fmla="*/ 3599 h 21600"/>
              <a:gd name="T10" fmla="*/ 24294 w 21600"/>
              <a:gd name="T11" fmla="*/ 11176 h 21600"/>
              <a:gd name="T12" fmla="*/ 19671 w 21600"/>
              <a:gd name="T13" fmla="*/ 15549 h 21600"/>
              <a:gd name="T14" fmla="*/ 15299 w 21600"/>
              <a:gd name="T15" fmla="*/ 1092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98" y="11000"/>
                </a:moveTo>
                <a:cubicBezTo>
                  <a:pt x="18000" y="10934"/>
                  <a:pt x="18001" y="10867"/>
                  <a:pt x="18001" y="10800"/>
                </a:cubicBezTo>
                <a:cubicBezTo>
                  <a:pt x="18001" y="6822"/>
                  <a:pt x="14777" y="3599"/>
                  <a:pt x="10800" y="3599"/>
                </a:cubicBezTo>
                <a:cubicBezTo>
                  <a:pt x="6822" y="3599"/>
                  <a:pt x="3599" y="6822"/>
                  <a:pt x="359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00"/>
                  <a:pt x="21598" y="11000"/>
                  <a:pt x="21595" y="11101"/>
                </a:cubicBezTo>
                <a:lnTo>
                  <a:pt x="24294" y="11176"/>
                </a:lnTo>
                <a:lnTo>
                  <a:pt x="19671" y="15549"/>
                </a:lnTo>
                <a:lnTo>
                  <a:pt x="15299" y="10925"/>
                </a:lnTo>
                <a:lnTo>
                  <a:pt x="17998" y="110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 rot="8105779">
            <a:off x="4267200" y="1295400"/>
            <a:ext cx="1143000" cy="304800"/>
          </a:xfrm>
          <a:prstGeom prst="notchedRightArrow">
            <a:avLst>
              <a:gd name="adj1" fmla="val 50000"/>
              <a:gd name="adj2" fmla="val 9375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 rot="16390479" flipH="1">
            <a:off x="4534694" y="4914106"/>
            <a:ext cx="1373188" cy="536575"/>
          </a:xfrm>
          <a:custGeom>
            <a:avLst/>
            <a:gdLst>
              <a:gd name="G0" fmla="+- 169284 0 0"/>
              <a:gd name="G1" fmla="+- 11725163 0 0"/>
              <a:gd name="G2" fmla="+- 169284 0 11725163"/>
              <a:gd name="G3" fmla="+- 10800 0 0"/>
              <a:gd name="G4" fmla="+- 0 0 16928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09 0 0"/>
              <a:gd name="G9" fmla="+- 0 0 11725163"/>
              <a:gd name="G10" fmla="+- 8409 0 2700"/>
              <a:gd name="G11" fmla="cos G10 169284"/>
              <a:gd name="G12" fmla="sin G10 169284"/>
              <a:gd name="G13" fmla="cos 13500 169284"/>
              <a:gd name="G14" fmla="sin 13500 169284"/>
              <a:gd name="G15" fmla="+- G11 10800 0"/>
              <a:gd name="G16" fmla="+- G12 10800 0"/>
              <a:gd name="G17" fmla="+- G13 10800 0"/>
              <a:gd name="G18" fmla="+- G14 10800 0"/>
              <a:gd name="G19" fmla="*/ 8409 1 2"/>
              <a:gd name="G20" fmla="+- G19 5400 0"/>
              <a:gd name="G21" fmla="cos G20 169284"/>
              <a:gd name="G22" fmla="sin G20 169284"/>
              <a:gd name="G23" fmla="+- G21 10800 0"/>
              <a:gd name="G24" fmla="+- G12 G23 G22"/>
              <a:gd name="G25" fmla="+- G22 G23 G11"/>
              <a:gd name="G26" fmla="cos 10800 169284"/>
              <a:gd name="G27" fmla="sin 10800 169284"/>
              <a:gd name="G28" fmla="cos 8409 169284"/>
              <a:gd name="G29" fmla="sin 8409 16928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25163"/>
              <a:gd name="G36" fmla="sin G34 11725163"/>
              <a:gd name="G37" fmla="+/ 11725163 16928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09 G39"/>
              <a:gd name="G43" fmla="sin 840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40 w 21600"/>
              <a:gd name="T5" fmla="*/ 0 h 21600"/>
              <a:gd name="T6" fmla="*/ 1196 w 21600"/>
              <a:gd name="T7" fmla="*/ 10982 h 21600"/>
              <a:gd name="T8" fmla="*/ 10909 w 21600"/>
              <a:gd name="T9" fmla="*/ 2391 h 21600"/>
              <a:gd name="T10" fmla="*/ 24286 w 21600"/>
              <a:gd name="T11" fmla="*/ 11408 h 21600"/>
              <a:gd name="T12" fmla="*/ 20220 w 21600"/>
              <a:gd name="T13" fmla="*/ 15124 h 21600"/>
              <a:gd name="T14" fmla="*/ 16503 w 21600"/>
              <a:gd name="T15" fmla="*/ 1105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00" y="11178"/>
                </a:moveTo>
                <a:cubicBezTo>
                  <a:pt x="19206" y="11052"/>
                  <a:pt x="19209" y="10926"/>
                  <a:pt x="19209" y="10800"/>
                </a:cubicBezTo>
                <a:cubicBezTo>
                  <a:pt x="19209" y="6155"/>
                  <a:pt x="15444" y="2391"/>
                  <a:pt x="10800" y="2391"/>
                </a:cubicBezTo>
                <a:cubicBezTo>
                  <a:pt x="6155" y="2391"/>
                  <a:pt x="2391" y="6155"/>
                  <a:pt x="2391" y="10800"/>
                </a:cubicBezTo>
                <a:cubicBezTo>
                  <a:pt x="2390" y="10853"/>
                  <a:pt x="2391" y="10906"/>
                  <a:pt x="2392" y="10959"/>
                </a:cubicBezTo>
                <a:lnTo>
                  <a:pt x="1" y="11005"/>
                </a:lnTo>
                <a:cubicBezTo>
                  <a:pt x="0" y="10936"/>
                  <a:pt x="0" y="1086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62"/>
                  <a:pt x="21596" y="11124"/>
                  <a:pt x="21589" y="11286"/>
                </a:cubicBezTo>
                <a:lnTo>
                  <a:pt x="24286" y="11408"/>
                </a:lnTo>
                <a:lnTo>
                  <a:pt x="20220" y="15124"/>
                </a:lnTo>
                <a:lnTo>
                  <a:pt x="16503" y="11057"/>
                </a:lnTo>
                <a:lnTo>
                  <a:pt x="19200" y="11178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 rot="17891288" flipV="1">
            <a:off x="6436519" y="4764881"/>
            <a:ext cx="1595438" cy="904875"/>
          </a:xfrm>
          <a:custGeom>
            <a:avLst/>
            <a:gdLst>
              <a:gd name="G0" fmla="+- -1223430 0 0"/>
              <a:gd name="G1" fmla="+- -10291324 0 0"/>
              <a:gd name="G2" fmla="+- -1223430 0 -10291324"/>
              <a:gd name="G3" fmla="+- 10800 0 0"/>
              <a:gd name="G4" fmla="+- 0 0 -122343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016 0 0"/>
              <a:gd name="G9" fmla="+- 0 0 -10291324"/>
              <a:gd name="G10" fmla="+- 9016 0 2700"/>
              <a:gd name="G11" fmla="cos G10 -1223430"/>
              <a:gd name="G12" fmla="sin G10 -1223430"/>
              <a:gd name="G13" fmla="cos 13500 -1223430"/>
              <a:gd name="G14" fmla="sin 13500 -1223430"/>
              <a:gd name="G15" fmla="+- G11 10800 0"/>
              <a:gd name="G16" fmla="+- G12 10800 0"/>
              <a:gd name="G17" fmla="+- G13 10800 0"/>
              <a:gd name="G18" fmla="+- G14 10800 0"/>
              <a:gd name="G19" fmla="*/ 9016 1 2"/>
              <a:gd name="G20" fmla="+- G19 5400 0"/>
              <a:gd name="G21" fmla="cos G20 -1223430"/>
              <a:gd name="G22" fmla="sin G20 -1223430"/>
              <a:gd name="G23" fmla="+- G21 10800 0"/>
              <a:gd name="G24" fmla="+- G12 G23 G22"/>
              <a:gd name="G25" fmla="+- G22 G23 G11"/>
              <a:gd name="G26" fmla="cos 10800 -1223430"/>
              <a:gd name="G27" fmla="sin 10800 -1223430"/>
              <a:gd name="G28" fmla="cos 9016 -1223430"/>
              <a:gd name="G29" fmla="sin 9016 -122343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291324"/>
              <a:gd name="G36" fmla="sin G34 -10291324"/>
              <a:gd name="G37" fmla="+/ -10291324 -122343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016 G39"/>
              <a:gd name="G43" fmla="sin 901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205 w 21600"/>
              <a:gd name="T5" fmla="*/ 7 h 21600"/>
              <a:gd name="T6" fmla="*/ 1677 w 21600"/>
              <a:gd name="T7" fmla="*/ 6933 h 21600"/>
              <a:gd name="T8" fmla="*/ 11138 w 21600"/>
              <a:gd name="T9" fmla="*/ 1790 h 21600"/>
              <a:gd name="T10" fmla="*/ 23589 w 21600"/>
              <a:gd name="T11" fmla="*/ 6478 h 21600"/>
              <a:gd name="T12" fmla="*/ 21336 w 21600"/>
              <a:gd name="T13" fmla="*/ 11031 h 21600"/>
              <a:gd name="T14" fmla="*/ 16783 w 21600"/>
              <a:gd name="T15" fmla="*/ 87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41" y="7914"/>
                </a:moveTo>
                <a:cubicBezTo>
                  <a:pt x="18103" y="4250"/>
                  <a:pt x="14667" y="1784"/>
                  <a:pt x="10800" y="1784"/>
                </a:cubicBezTo>
                <a:cubicBezTo>
                  <a:pt x="7180" y="1783"/>
                  <a:pt x="3911" y="3949"/>
                  <a:pt x="2498" y="7281"/>
                </a:cubicBezTo>
                <a:lnTo>
                  <a:pt x="856" y="6585"/>
                </a:lnTo>
                <a:cubicBezTo>
                  <a:pt x="2548" y="2593"/>
                  <a:pt x="6463" y="-1"/>
                  <a:pt x="10800" y="0"/>
                </a:cubicBezTo>
                <a:cubicBezTo>
                  <a:pt x="15432" y="0"/>
                  <a:pt x="19549" y="2954"/>
                  <a:pt x="21031" y="7343"/>
                </a:cubicBezTo>
                <a:lnTo>
                  <a:pt x="23589" y="6478"/>
                </a:lnTo>
                <a:lnTo>
                  <a:pt x="21336" y="11031"/>
                </a:lnTo>
                <a:lnTo>
                  <a:pt x="16783" y="8778"/>
                </a:lnTo>
                <a:lnTo>
                  <a:pt x="19341" y="7914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5410200" y="5791200"/>
            <a:ext cx="1676400" cy="228600"/>
          </a:xfrm>
          <a:prstGeom prst="notchedRightArrow">
            <a:avLst>
              <a:gd name="adj1" fmla="val 50000"/>
              <a:gd name="adj2" fmla="val 18333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5105400" y="2971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kumimoji="0" lang="zh-CN" altLang="en-US" sz="1800" b="1" dirty="0">
                <a:solidFill>
                  <a:srgbClr val="FF0000"/>
                </a:solidFill>
              </a:rPr>
              <a:t>北 赤 道 暖 流</a:t>
            </a:r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4724400" y="3886200"/>
            <a:ext cx="28194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562600" y="4419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kumimoji="0" lang="zh-CN" altLang="en-US" sz="1800" b="1" dirty="0">
                <a:solidFill>
                  <a:srgbClr val="FF0000"/>
                </a:solidFill>
              </a:rPr>
              <a:t>南 赤 道 暖 流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4572000" y="22098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kumimoji="0" lang="zh-CN" altLang="en-US" sz="1800" b="1" dirty="0">
                <a:solidFill>
                  <a:srgbClr val="FF0000"/>
                </a:solidFill>
                <a:latin typeface="Times New Roman" pitchFamily="18" charset="0"/>
              </a:rPr>
              <a:t>北 太 平 洋 暖 流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5410200" y="5486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kumimoji="0" lang="zh-CN" altLang="en-US" sz="1800" b="1" dirty="0">
                <a:solidFill>
                  <a:srgbClr val="0000CC"/>
                </a:solidFill>
              </a:rPr>
              <a:t>西 风 漂 流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81400" y="2057400"/>
            <a:ext cx="838200" cy="1524000"/>
            <a:chOff x="2208" y="1248"/>
            <a:chExt cx="528" cy="960"/>
          </a:xfrm>
        </p:grpSpPr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2400" y="1248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0" hangingPunct="0"/>
              <a:r>
                <a:rPr kumimoji="0" lang="zh-CN" altLang="en-US" sz="1800" b="1" dirty="0">
                  <a:solidFill>
                    <a:srgbClr val="FF0000"/>
                  </a:solidFill>
                  <a:latin typeface="Times New Roman" pitchFamily="18" charset="0"/>
                </a:rPr>
                <a:t>日</a:t>
              </a: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2256" y="148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本</a:t>
              </a: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2208" y="1728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0" hangingPunct="0"/>
              <a:r>
                <a:rPr kumimoji="0" lang="zh-CN" altLang="en-US" sz="1800" b="1" dirty="0">
                  <a:solidFill>
                    <a:srgbClr val="FF0000"/>
                  </a:solidFill>
                  <a:latin typeface="Times New Roman" pitchFamily="18" charset="0"/>
                </a:rPr>
                <a:t>暖</a:t>
              </a:r>
            </a:p>
          </p:txBody>
        </p:sp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2331" y="2016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流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187825" y="685800"/>
            <a:ext cx="947738" cy="1066800"/>
            <a:chOff x="2619" y="432"/>
            <a:chExt cx="597" cy="672"/>
          </a:xfrm>
        </p:grpSpPr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2976" y="43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0" hangingPunct="0"/>
              <a:r>
                <a:rPr kumimoji="0" lang="zh-CN" altLang="en-US" sz="1800" b="1" dirty="0">
                  <a:solidFill>
                    <a:srgbClr val="0000CC"/>
                  </a:solidFill>
                  <a:latin typeface="Times New Roman" pitchFamily="18" charset="0"/>
                </a:rPr>
                <a:t>千</a:t>
              </a:r>
            </a:p>
          </p:txBody>
        </p:sp>
        <p:sp>
          <p:nvSpPr>
            <p:cNvPr id="34844" name="Text Box 28"/>
            <p:cNvSpPr txBox="1">
              <a:spLocks noChangeArrowheads="1"/>
            </p:cNvSpPr>
            <p:nvPr/>
          </p:nvSpPr>
          <p:spPr bwMode="auto">
            <a:xfrm>
              <a:off x="2859" y="576"/>
              <a:ext cx="29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 dirty="0">
                  <a:solidFill>
                    <a:srgbClr val="0000CC"/>
                  </a:solidFill>
                  <a:latin typeface="Times New Roman" pitchFamily="18" charset="0"/>
                </a:rPr>
                <a:t>岛</a:t>
              </a:r>
            </a:p>
          </p:txBody>
        </p:sp>
        <p:sp>
          <p:nvSpPr>
            <p:cNvPr id="34845" name="Text Box 29"/>
            <p:cNvSpPr txBox="1">
              <a:spLocks noChangeArrowheads="1"/>
            </p:cNvSpPr>
            <p:nvPr/>
          </p:nvSpPr>
          <p:spPr bwMode="auto">
            <a:xfrm>
              <a:off x="2715" y="672"/>
              <a:ext cx="29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0000CC"/>
                  </a:solidFill>
                  <a:latin typeface="Times New Roman" pitchFamily="18" charset="0"/>
                </a:rPr>
                <a:t>寒</a:t>
              </a:r>
            </a:p>
          </p:txBody>
        </p:sp>
        <p:sp>
          <p:nvSpPr>
            <p:cNvPr id="34846" name="Text Box 30"/>
            <p:cNvSpPr txBox="1">
              <a:spLocks noChangeArrowheads="1"/>
            </p:cNvSpPr>
            <p:nvPr/>
          </p:nvSpPr>
          <p:spPr bwMode="auto">
            <a:xfrm>
              <a:off x="2619" y="816"/>
              <a:ext cx="2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0000CC"/>
                  </a:solidFill>
                  <a:latin typeface="Times New Roman" pitchFamily="18" charset="0"/>
                </a:rPr>
                <a:t>流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324600" y="1981200"/>
            <a:ext cx="1266825" cy="1600200"/>
            <a:chOff x="3984" y="1200"/>
            <a:chExt cx="798" cy="1008"/>
          </a:xfrm>
        </p:grpSpPr>
        <p:sp>
          <p:nvSpPr>
            <p:cNvPr id="34848" name="Text Box 32"/>
            <p:cNvSpPr txBox="1">
              <a:spLocks noChangeArrowheads="1"/>
            </p:cNvSpPr>
            <p:nvPr/>
          </p:nvSpPr>
          <p:spPr bwMode="auto">
            <a:xfrm>
              <a:off x="3984" y="120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0000CC"/>
                  </a:solidFill>
                  <a:latin typeface="Times New Roman" pitchFamily="18" charset="0"/>
                </a:rPr>
                <a:t>加</a:t>
              </a:r>
            </a:p>
          </p:txBody>
        </p:sp>
        <p:sp>
          <p:nvSpPr>
            <p:cNvPr id="34849" name="Text Box 33"/>
            <p:cNvSpPr txBox="1">
              <a:spLocks noChangeArrowheads="1"/>
            </p:cNvSpPr>
            <p:nvPr/>
          </p:nvSpPr>
          <p:spPr bwMode="auto">
            <a:xfrm>
              <a:off x="4107" y="1296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0000CC"/>
                  </a:solidFill>
                  <a:latin typeface="Times New Roman" pitchFamily="18" charset="0"/>
                </a:rPr>
                <a:t>利</a:t>
              </a:r>
            </a:p>
          </p:txBody>
        </p:sp>
        <p:sp>
          <p:nvSpPr>
            <p:cNvPr id="34850" name="Text Box 34"/>
            <p:cNvSpPr txBox="1">
              <a:spLocks noChangeArrowheads="1"/>
            </p:cNvSpPr>
            <p:nvPr/>
          </p:nvSpPr>
          <p:spPr bwMode="auto">
            <a:xfrm>
              <a:off x="4251" y="1392"/>
              <a:ext cx="2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 dirty="0">
                  <a:solidFill>
                    <a:srgbClr val="0000CC"/>
                  </a:solidFill>
                  <a:latin typeface="Times New Roman" pitchFamily="18" charset="0"/>
                </a:rPr>
                <a:t>福</a:t>
              </a:r>
            </a:p>
          </p:txBody>
        </p:sp>
        <p:sp>
          <p:nvSpPr>
            <p:cNvPr id="34851" name="Text Box 35"/>
            <p:cNvSpPr txBox="1">
              <a:spLocks noChangeArrowheads="1"/>
            </p:cNvSpPr>
            <p:nvPr/>
          </p:nvSpPr>
          <p:spPr bwMode="auto">
            <a:xfrm>
              <a:off x="4347" y="1536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0000CC"/>
                  </a:solidFill>
                  <a:latin typeface="Times New Roman" pitchFamily="18" charset="0"/>
                </a:rPr>
                <a:t>尼</a:t>
              </a:r>
            </a:p>
          </p:txBody>
        </p:sp>
        <p:sp>
          <p:nvSpPr>
            <p:cNvPr id="34852" name="Text Box 36"/>
            <p:cNvSpPr txBox="1">
              <a:spLocks noChangeArrowheads="1"/>
            </p:cNvSpPr>
            <p:nvPr/>
          </p:nvSpPr>
          <p:spPr bwMode="auto">
            <a:xfrm>
              <a:off x="4395" y="1680"/>
              <a:ext cx="291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0000CC"/>
                  </a:solidFill>
                  <a:latin typeface="Times New Roman" pitchFamily="18" charset="0"/>
                </a:rPr>
                <a:t>亚</a:t>
              </a:r>
            </a:p>
          </p:txBody>
        </p:sp>
        <p:sp>
          <p:nvSpPr>
            <p:cNvPr id="34853" name="Text Box 37"/>
            <p:cNvSpPr txBox="1">
              <a:spLocks noChangeArrowheads="1"/>
            </p:cNvSpPr>
            <p:nvPr/>
          </p:nvSpPr>
          <p:spPr bwMode="auto">
            <a:xfrm>
              <a:off x="4443" y="1824"/>
              <a:ext cx="29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0000CC"/>
                  </a:solidFill>
                  <a:latin typeface="Times New Roman" pitchFamily="18" charset="0"/>
                </a:rPr>
                <a:t>寒</a:t>
              </a:r>
            </a:p>
          </p:txBody>
        </p:sp>
        <p:sp>
          <p:nvSpPr>
            <p:cNvPr id="34854" name="Text Box 38"/>
            <p:cNvSpPr txBox="1">
              <a:spLocks noChangeArrowheads="1"/>
            </p:cNvSpPr>
            <p:nvPr/>
          </p:nvSpPr>
          <p:spPr bwMode="auto">
            <a:xfrm>
              <a:off x="4491" y="1968"/>
              <a:ext cx="29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0000CC"/>
                  </a:solidFill>
                  <a:latin typeface="Times New Roman" pitchFamily="18" charset="0"/>
                </a:rPr>
                <a:t>流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357809" y="657225"/>
            <a:ext cx="1319211" cy="1247775"/>
            <a:chOff x="3375" y="414"/>
            <a:chExt cx="831" cy="786"/>
          </a:xfrm>
        </p:grpSpPr>
        <p:sp>
          <p:nvSpPr>
            <p:cNvPr id="34856" name="Text Box 40"/>
            <p:cNvSpPr txBox="1">
              <a:spLocks noChangeArrowheads="1"/>
            </p:cNvSpPr>
            <p:nvPr/>
          </p:nvSpPr>
          <p:spPr bwMode="auto">
            <a:xfrm>
              <a:off x="3375" y="432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 dirty="0" smtClean="0">
                  <a:solidFill>
                    <a:srgbClr val="FF0000"/>
                  </a:solidFill>
                  <a:latin typeface="Times New Roman" pitchFamily="18" charset="0"/>
                </a:rPr>
                <a:t>阿</a:t>
              </a:r>
              <a:endParaRPr kumimoji="0" lang="zh-CN" altLang="en-US" sz="18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4857" name="Text Box 41"/>
            <p:cNvSpPr txBox="1">
              <a:spLocks noChangeArrowheads="1"/>
            </p:cNvSpPr>
            <p:nvPr/>
          </p:nvSpPr>
          <p:spPr bwMode="auto">
            <a:xfrm>
              <a:off x="3534" y="414"/>
              <a:ext cx="291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>
              <a:spAutoFit/>
            </a:bodyPr>
            <a:lstStyle/>
            <a:p>
              <a:pPr algn="just" eaLnBrk="0" hangingPunct="0"/>
              <a:r>
                <a:rPr kumimoji="0" lang="zh-CN" altLang="en-US" sz="1800" b="1" dirty="0" smtClean="0">
                  <a:solidFill>
                    <a:srgbClr val="FF0000"/>
                  </a:solidFill>
                  <a:latin typeface="Times New Roman" pitchFamily="18" charset="0"/>
                </a:rPr>
                <a:t>拉</a:t>
              </a:r>
              <a:endParaRPr kumimoji="0" lang="zh-CN" altLang="en-US" sz="18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4858" name="Text Box 42"/>
            <p:cNvSpPr txBox="1">
              <a:spLocks noChangeArrowheads="1"/>
            </p:cNvSpPr>
            <p:nvPr/>
          </p:nvSpPr>
          <p:spPr bwMode="auto">
            <a:xfrm>
              <a:off x="3849" y="666"/>
              <a:ext cx="29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lang="zh-CN" altLang="en-US" b="1" dirty="0">
                  <a:solidFill>
                    <a:srgbClr val="FF0000"/>
                  </a:solidFill>
                  <a:latin typeface="Times New Roman" pitchFamily="18" charset="0"/>
                </a:rPr>
                <a:t>加</a:t>
              </a:r>
              <a:endParaRPr kumimoji="0" lang="zh-CN" altLang="en-US" sz="18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4859" name="Text Box 43"/>
            <p:cNvSpPr txBox="1">
              <a:spLocks noChangeArrowheads="1"/>
            </p:cNvSpPr>
            <p:nvPr/>
          </p:nvSpPr>
          <p:spPr bwMode="auto">
            <a:xfrm>
              <a:off x="3690" y="450"/>
              <a:ext cx="29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>
              <a:spAutoFit/>
            </a:bodyPr>
            <a:lstStyle/>
            <a:p>
              <a:pPr algn="just" eaLnBrk="0" hangingPunct="0"/>
              <a:r>
                <a:rPr kumimoji="0" lang="zh-CN" altLang="en-US" sz="1800" b="1" dirty="0" smtClean="0">
                  <a:solidFill>
                    <a:srgbClr val="FF0000"/>
                  </a:solidFill>
                  <a:latin typeface="Times New Roman" pitchFamily="18" charset="0"/>
                </a:rPr>
                <a:t>斯</a:t>
              </a:r>
              <a:endParaRPr kumimoji="0" lang="zh-CN" altLang="en-US" sz="18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4860" name="Text Box 44"/>
            <p:cNvSpPr txBox="1">
              <a:spLocks noChangeArrowheads="1"/>
            </p:cNvSpPr>
            <p:nvPr/>
          </p:nvSpPr>
          <p:spPr bwMode="auto">
            <a:xfrm>
              <a:off x="3915" y="816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暖</a:t>
              </a:r>
            </a:p>
          </p:txBody>
        </p:sp>
        <p:sp>
          <p:nvSpPr>
            <p:cNvPr id="34861" name="Text Box 45"/>
            <p:cNvSpPr txBox="1">
              <a:spLocks noChangeArrowheads="1"/>
            </p:cNvSpPr>
            <p:nvPr/>
          </p:nvSpPr>
          <p:spPr bwMode="auto">
            <a:xfrm>
              <a:off x="3867" y="1008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流</a:t>
              </a:r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492625" y="4343400"/>
            <a:ext cx="690563" cy="1905000"/>
            <a:chOff x="2667" y="2736"/>
            <a:chExt cx="435" cy="1200"/>
          </a:xfrm>
        </p:grpSpPr>
        <p:sp>
          <p:nvSpPr>
            <p:cNvPr id="34863" name="Text Box 47"/>
            <p:cNvSpPr txBox="1">
              <a:spLocks noChangeArrowheads="1"/>
            </p:cNvSpPr>
            <p:nvPr/>
          </p:nvSpPr>
          <p:spPr bwMode="auto">
            <a:xfrm>
              <a:off x="2811" y="2736"/>
              <a:ext cx="29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东</a:t>
              </a:r>
            </a:p>
          </p:txBody>
        </p:sp>
        <p:sp>
          <p:nvSpPr>
            <p:cNvPr id="34864" name="Text Box 48"/>
            <p:cNvSpPr txBox="1">
              <a:spLocks noChangeArrowheads="1"/>
            </p:cNvSpPr>
            <p:nvPr/>
          </p:nvSpPr>
          <p:spPr bwMode="auto">
            <a:xfrm>
              <a:off x="2715" y="2880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澳</a:t>
              </a:r>
            </a:p>
          </p:txBody>
        </p:sp>
        <p:sp>
          <p:nvSpPr>
            <p:cNvPr id="34865" name="Text Box 49"/>
            <p:cNvSpPr txBox="1">
              <a:spLocks noChangeArrowheads="1"/>
            </p:cNvSpPr>
            <p:nvPr/>
          </p:nvSpPr>
          <p:spPr bwMode="auto">
            <a:xfrm>
              <a:off x="2667" y="3072"/>
              <a:ext cx="29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大</a:t>
              </a:r>
            </a:p>
          </p:txBody>
        </p:sp>
        <p:sp>
          <p:nvSpPr>
            <p:cNvPr id="34866" name="Text Box 50"/>
            <p:cNvSpPr txBox="1">
              <a:spLocks noChangeArrowheads="1"/>
            </p:cNvSpPr>
            <p:nvPr/>
          </p:nvSpPr>
          <p:spPr bwMode="auto">
            <a:xfrm>
              <a:off x="2667" y="3264"/>
              <a:ext cx="29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利</a:t>
              </a:r>
            </a:p>
          </p:txBody>
        </p:sp>
        <p:sp>
          <p:nvSpPr>
            <p:cNvPr id="34867" name="Text Box 51"/>
            <p:cNvSpPr txBox="1">
              <a:spLocks noChangeArrowheads="1"/>
            </p:cNvSpPr>
            <p:nvPr/>
          </p:nvSpPr>
          <p:spPr bwMode="auto">
            <a:xfrm>
              <a:off x="2667" y="3408"/>
              <a:ext cx="291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亚</a:t>
              </a:r>
            </a:p>
          </p:txBody>
        </p:sp>
        <p:sp>
          <p:nvSpPr>
            <p:cNvPr id="34868" name="Text Box 52"/>
            <p:cNvSpPr txBox="1">
              <a:spLocks noChangeArrowheads="1"/>
            </p:cNvSpPr>
            <p:nvPr/>
          </p:nvSpPr>
          <p:spPr bwMode="auto">
            <a:xfrm>
              <a:off x="2685" y="3600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暖</a:t>
              </a:r>
            </a:p>
          </p:txBody>
        </p:sp>
        <p:sp>
          <p:nvSpPr>
            <p:cNvPr id="34869" name="Text Box 53"/>
            <p:cNvSpPr txBox="1">
              <a:spLocks noChangeArrowheads="1"/>
            </p:cNvSpPr>
            <p:nvPr/>
          </p:nvSpPr>
          <p:spPr bwMode="auto">
            <a:xfrm>
              <a:off x="2811" y="3744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latin typeface="Times New Roman" pitchFamily="18" charset="0"/>
                </a:rPr>
                <a:t>流</a:t>
              </a:r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7464425" y="4648200"/>
            <a:ext cx="766763" cy="1524000"/>
            <a:chOff x="4635" y="2928"/>
            <a:chExt cx="483" cy="960"/>
          </a:xfrm>
        </p:grpSpPr>
        <p:sp>
          <p:nvSpPr>
            <p:cNvPr id="34871" name="Text Box 55"/>
            <p:cNvSpPr txBox="1">
              <a:spLocks noChangeArrowheads="1"/>
            </p:cNvSpPr>
            <p:nvPr/>
          </p:nvSpPr>
          <p:spPr bwMode="auto">
            <a:xfrm>
              <a:off x="4635" y="3600"/>
              <a:ext cx="2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0000CC"/>
                  </a:solidFill>
                  <a:latin typeface="Times New Roman" pitchFamily="18" charset="0"/>
                </a:rPr>
                <a:t>流</a:t>
              </a:r>
            </a:p>
          </p:txBody>
        </p:sp>
        <p:sp>
          <p:nvSpPr>
            <p:cNvPr id="34872" name="Text Box 56"/>
            <p:cNvSpPr txBox="1">
              <a:spLocks noChangeArrowheads="1"/>
            </p:cNvSpPr>
            <p:nvPr/>
          </p:nvSpPr>
          <p:spPr bwMode="auto">
            <a:xfrm>
              <a:off x="4731" y="3408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 dirty="0">
                  <a:solidFill>
                    <a:srgbClr val="0000CC"/>
                  </a:solidFill>
                  <a:latin typeface="Times New Roman" pitchFamily="18" charset="0"/>
                </a:rPr>
                <a:t>寒</a:t>
              </a:r>
            </a:p>
          </p:txBody>
        </p:sp>
        <p:sp>
          <p:nvSpPr>
            <p:cNvPr id="34873" name="Text Box 57"/>
            <p:cNvSpPr txBox="1">
              <a:spLocks noChangeArrowheads="1"/>
            </p:cNvSpPr>
            <p:nvPr/>
          </p:nvSpPr>
          <p:spPr bwMode="auto">
            <a:xfrm>
              <a:off x="4827" y="2928"/>
              <a:ext cx="2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0000CC"/>
                  </a:solidFill>
                  <a:latin typeface="Times New Roman" pitchFamily="18" charset="0"/>
                </a:rPr>
                <a:t>秘</a:t>
              </a:r>
            </a:p>
          </p:txBody>
        </p:sp>
        <p:sp>
          <p:nvSpPr>
            <p:cNvPr id="34874" name="Text Box 58"/>
            <p:cNvSpPr txBox="1">
              <a:spLocks noChangeArrowheads="1"/>
            </p:cNvSpPr>
            <p:nvPr/>
          </p:nvSpPr>
          <p:spPr bwMode="auto">
            <a:xfrm>
              <a:off x="4827" y="3168"/>
              <a:ext cx="29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0000CC"/>
                  </a:solidFill>
                  <a:latin typeface="Times New Roman" pitchFamily="18" charset="0"/>
                </a:rPr>
                <a:t>鲁</a:t>
              </a:r>
            </a:p>
          </p:txBody>
        </p:sp>
      </p:grpSp>
      <p:sp>
        <p:nvSpPr>
          <p:cNvPr id="34875" name="Text Box 59"/>
          <p:cNvSpPr txBox="1">
            <a:spLocks noChangeArrowheads="1"/>
          </p:cNvSpPr>
          <p:nvPr/>
        </p:nvSpPr>
        <p:spPr bwMode="auto">
          <a:xfrm>
            <a:off x="5257800" y="3581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kumimoji="0" lang="zh-CN" altLang="en-US" sz="1800" b="1" dirty="0">
                <a:solidFill>
                  <a:srgbClr val="FF0000"/>
                </a:solidFill>
              </a:rPr>
              <a:t>赤 道 逆 流</a:t>
            </a:r>
          </a:p>
        </p:txBody>
      </p: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0" y="3498249"/>
            <a:ext cx="350043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Times New Roman" pitchFamily="18" charset="0"/>
              </a:rPr>
              <a:t>南纬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40 °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海区洋流的分布与北半球同纬度的海区相比较有何不同？原因是什么？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8" name="组合 60"/>
          <p:cNvGrpSpPr/>
          <p:nvPr/>
        </p:nvGrpSpPr>
        <p:grpSpPr>
          <a:xfrm>
            <a:off x="257164" y="1124744"/>
            <a:ext cx="2743200" cy="1285061"/>
            <a:chOff x="1285852" y="571480"/>
            <a:chExt cx="2743200" cy="1838325"/>
          </a:xfrm>
        </p:grpSpPr>
        <p:sp>
          <p:nvSpPr>
            <p:cNvPr id="62" name="Cloud"/>
            <p:cNvSpPr>
              <a:spLocks noChangeAspect="1" noEditPoints="1" noChangeArrowheads="1"/>
            </p:cNvSpPr>
            <p:nvPr/>
          </p:nvSpPr>
          <p:spPr bwMode="auto">
            <a:xfrm rot="20821631">
              <a:off x="1285852" y="571480"/>
              <a:ext cx="2743200" cy="18383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2077976" y="1071546"/>
              <a:ext cx="1420582" cy="8365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3200" b="1" cap="all" spc="0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讨论</a:t>
              </a:r>
              <a:r>
                <a:rPr lang="zh-CN" altLang="en-US" sz="3200" b="1" cap="all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：</a:t>
              </a:r>
              <a:endParaRPr lang="zh-CN" altLang="en-US" sz="32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79512" y="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世界表层洋流分布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autoUpdateAnimBg="0"/>
      <p:bldP spid="34833" grpId="0" animBg="1"/>
      <p:bldP spid="34834" grpId="0" autoUpdateAnimBg="0"/>
      <p:bldP spid="34835" grpId="0" autoUpdateAnimBg="0"/>
      <p:bldP spid="34836" grpId="0" autoUpdateAnimBg="0"/>
      <p:bldP spid="34875" grpId="0" autoUpdateAnimBg="0"/>
      <p:bldP spid="6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911</Words>
  <Application>Microsoft Office PowerPoint</Application>
  <PresentationFormat>全屏显示(4:3)</PresentationFormat>
  <Paragraphs>200</Paragraphs>
  <Slides>22</Slides>
  <Notes>0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Office 主题</vt:lpstr>
      <vt:lpstr>BMP 图象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板块三、洋流对地理环境的影响</vt:lpstr>
      <vt:lpstr>幻灯片 17</vt:lpstr>
      <vt:lpstr>幻灯片 18</vt:lpstr>
      <vt:lpstr>板块三、洋流对地理环境的影响</vt:lpstr>
      <vt:lpstr>板块三、洋流对地理环境的影响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johnson</cp:lastModifiedBy>
  <cp:revision>35</cp:revision>
  <dcterms:created xsi:type="dcterms:W3CDTF">2013-01-04T00:44:39Z</dcterms:created>
  <dcterms:modified xsi:type="dcterms:W3CDTF">2013-01-06T15:51:19Z</dcterms:modified>
</cp:coreProperties>
</file>