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4" r:id="rId25"/>
    <p:sldId id="285" r:id="rId26"/>
    <p:sldId id="301" r:id="rId27"/>
    <p:sldId id="30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F86E-F41C-42E3-BBEE-719224DE16A1}" type="datetimeFigureOut">
              <a:rPr lang="zh-CN" altLang="en-US" smtClean="0"/>
              <a:pPr/>
              <a:t>2013/6/3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68A6-EA72-40C4-845F-D1BB4D22C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35838;&#20214;\02&#22320;&#29699;&#19978;&#30340;&#22823;&#27668;\&#22823;&#27668;&#30340;&#28909;&#21147;&#29366;&#20917;\&#22823;&#27668;&#30340;&#28909;&#21147;&#29366;&#20917;\summer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sun\Desktop\&#27700;&#24490;&#29615;\0001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F:\&#22320;&#29702;&#28248;&#25945;&#29256;\&#22320;&#29702;&#28248;&#25945;&#29256;\X2-43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F:\&#22320;&#29702;&#28248;&#25945;&#29256;\&#22320;&#29702;&#28248;&#25945;&#29256;\X2-43A.T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Workbook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hyperlink" Target="file:///C:\Documents%20and%20Settings\Administrator\&#26700;&#38754;\&#26032;&#24314;&#25991;&#20214;&#22841;3.1\&#29983;&#21629;&#20043;&#28304;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summ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9260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00321_3"/>
          <p:cNvPicPr>
            <a:picLocks noChangeAspect="1" noChangeArrowheads="1" noCrop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0" y="1357313"/>
            <a:ext cx="9144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42938" y="357188"/>
            <a:ext cx="37147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/>
                <a:ea typeface="华文行楷"/>
              </a:rPr>
              <a:t>欢迎莅临指导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16238" y="5876925"/>
            <a:ext cx="6173787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Tahoma" pitchFamily="34" charset="0"/>
              </a:rPr>
              <a:t>常州市新桥中学  孙建荣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04800" y="5824538"/>
            <a:ext cx="8686800" cy="38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</a:pPr>
            <a:endParaRPr lang="zh-CN" altLang="en-US" sz="360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827088" y="58054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alibri" pitchFamily="34" charset="0"/>
                <a:ea typeface="华文新魏" pitchFamily="2" charset="-122"/>
              </a:rPr>
              <a:t>降雨量变化</a:t>
            </a:r>
          </a:p>
        </p:txBody>
      </p:sp>
      <p:pic>
        <p:nvPicPr>
          <p:cNvPr id="12292" name="Picture 2" descr="河流径流与降雨量关系图"/>
          <p:cNvPicPr>
            <a:picLocks noChangeAspect="1" noChangeArrowheads="1"/>
          </p:cNvPicPr>
          <p:nvPr/>
        </p:nvPicPr>
        <p:blipFill>
          <a:blip r:embed="rId2" cstate="print"/>
          <a:srcRect l="8279" r="17201"/>
          <a:stretch>
            <a:fillRect/>
          </a:stretch>
        </p:blipFill>
        <p:spPr bwMode="auto">
          <a:xfrm>
            <a:off x="0" y="0"/>
            <a:ext cx="91440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8313" y="5589588"/>
            <a:ext cx="7632700" cy="7985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问题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：以</a:t>
            </a:r>
            <a:r>
              <a:rPr lang="zh-CN" altLang="en-US" sz="2800" b="1" dirty="0">
                <a:solidFill>
                  <a:srgbClr val="0033CC"/>
                </a:solidFill>
                <a:latin typeface="+mj-ea"/>
                <a:ea typeface="+mj-ea"/>
              </a:rPr>
              <a:t>降水补给</a:t>
            </a:r>
            <a:r>
              <a:rPr lang="zh-CN" altLang="en-US" sz="2800" b="1" dirty="0">
                <a:latin typeface="+mj-ea"/>
                <a:ea typeface="+mj-ea"/>
              </a:rPr>
              <a:t>为主的河流，河流流量变化</a:t>
            </a:r>
            <a:endParaRPr lang="en-US" altLang="zh-CN" sz="2800" b="1" dirty="0">
              <a:latin typeface="+mj-ea"/>
              <a:ea typeface="+mj-ea"/>
            </a:endParaRPr>
          </a:p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atin typeface="+mj-ea"/>
              <a:ea typeface="+mj-ea"/>
            </a:endParaRPr>
          </a:p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atin typeface="+mj-ea"/>
              <a:ea typeface="+mj-ea"/>
            </a:endParaRPr>
          </a:p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与</a:t>
            </a:r>
            <a:r>
              <a:rPr lang="zh-CN" altLang="en-US" sz="2800" b="1" u="sng" dirty="0">
                <a:solidFill>
                  <a:srgbClr val="C00000"/>
                </a:solidFill>
                <a:latin typeface="+mj-ea"/>
                <a:ea typeface="+mj-ea"/>
              </a:rPr>
              <a:t>              </a:t>
            </a:r>
            <a:r>
              <a:rPr lang="zh-CN" altLang="en-US" sz="2800" b="1" dirty="0">
                <a:latin typeface="+mj-ea"/>
                <a:ea typeface="+mj-ea"/>
              </a:rPr>
              <a:t>相一致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 autoUpdateAnimBg="0"/>
      <p:bldP spid="149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763713" y="4724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气温</a:t>
            </a: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79388" y="260350"/>
            <a:ext cx="8713787" cy="5602288"/>
            <a:chOff x="179388" y="260350"/>
            <a:chExt cx="8713787" cy="5601910"/>
          </a:xfrm>
        </p:grpSpPr>
        <p:sp>
          <p:nvSpPr>
            <p:cNvPr id="151555" name="Text Box 3"/>
            <p:cNvSpPr txBox="1">
              <a:spLocks noChangeArrowheads="1"/>
            </p:cNvSpPr>
            <p:nvPr/>
          </p:nvSpPr>
          <p:spPr bwMode="auto">
            <a:xfrm>
              <a:off x="250825" y="4292328"/>
              <a:ext cx="8534400" cy="1569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003300"/>
                  </a:solidFill>
                  <a:latin typeface="+mj-ea"/>
                  <a:ea typeface="+mj-ea"/>
                </a:rPr>
                <a:t>问题</a:t>
              </a:r>
              <a:r>
                <a:rPr lang="en-US" altLang="zh-CN" sz="3200" b="1" dirty="0">
                  <a:solidFill>
                    <a:srgbClr val="003300"/>
                  </a:solidFill>
                  <a:latin typeface="+mj-ea"/>
                  <a:ea typeface="+mj-ea"/>
                </a:rPr>
                <a:t>4</a:t>
              </a:r>
              <a:r>
                <a:rPr lang="zh-CN" altLang="en-US" sz="3200" b="1" dirty="0">
                  <a:solidFill>
                    <a:srgbClr val="003300"/>
                  </a:solidFill>
                  <a:latin typeface="+mj-ea"/>
                  <a:ea typeface="+mj-ea"/>
                </a:rPr>
                <a:t>：冰川融水补给为主的河流，河流流量变化与</a:t>
              </a:r>
              <a:r>
                <a:rPr lang="zh-CN" altLang="en-US" sz="3200" b="1" u="sng" dirty="0">
                  <a:solidFill>
                    <a:srgbClr val="003300"/>
                  </a:solidFill>
                  <a:latin typeface="+mj-ea"/>
                  <a:ea typeface="+mj-ea"/>
                </a:rPr>
                <a:t>        </a:t>
              </a:r>
              <a:r>
                <a:rPr lang="zh-CN" altLang="en-US" sz="3200" b="1" dirty="0">
                  <a:solidFill>
                    <a:srgbClr val="003300"/>
                  </a:solidFill>
                  <a:latin typeface="+mj-ea"/>
                  <a:ea typeface="+mj-ea"/>
                </a:rPr>
                <a:t>密切相关。这类河流主要分布在我国</a:t>
              </a:r>
              <a:r>
                <a:rPr lang="zh-CN" altLang="en-US" sz="3200" b="1" u="sng" dirty="0">
                  <a:solidFill>
                    <a:srgbClr val="003300"/>
                  </a:solidFill>
                  <a:latin typeface="+mj-ea"/>
                  <a:ea typeface="+mj-ea"/>
                </a:rPr>
                <a:t>       </a:t>
              </a:r>
              <a:r>
                <a:rPr lang="zh-CN" altLang="en-US" sz="3200" b="1" dirty="0">
                  <a:solidFill>
                    <a:srgbClr val="003300"/>
                  </a:solidFill>
                  <a:latin typeface="+mj-ea"/>
                </a:rPr>
                <a:t>地区</a:t>
              </a:r>
              <a:r>
                <a:rPr lang="zh-CN" altLang="en-US" sz="3200" b="1" dirty="0">
                  <a:solidFill>
                    <a:srgbClr val="003300"/>
                  </a:solidFill>
                  <a:latin typeface="+mj-ea"/>
                  <a:ea typeface="+mj-ea"/>
                </a:rPr>
                <a:t>。</a:t>
              </a:r>
              <a:endParaRPr lang="zh-CN" altLang="en-US" sz="3200" b="1" dirty="0">
                <a:solidFill>
                  <a:srgbClr val="003300"/>
                </a:solidFill>
                <a:latin typeface="+mj-ea"/>
              </a:endParaRPr>
            </a:p>
          </p:txBody>
        </p:sp>
        <p:grpSp>
          <p:nvGrpSpPr>
            <p:cNvPr id="3" name="组合 6"/>
            <p:cNvGrpSpPr>
              <a:grpSpLocks/>
            </p:cNvGrpSpPr>
            <p:nvPr/>
          </p:nvGrpSpPr>
          <p:grpSpPr bwMode="auto">
            <a:xfrm>
              <a:off x="179388" y="260350"/>
              <a:ext cx="8713787" cy="3933825"/>
              <a:chOff x="0" y="0"/>
              <a:chExt cx="9144000" cy="4876800"/>
            </a:xfrm>
          </p:grpSpPr>
          <p:pic>
            <p:nvPicPr>
              <p:cNvPr id="13319" name="Picture 2" descr="冰川补给的河流流量与气温关系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0000" contrast="1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3" name="TextBox 5"/>
              <p:cNvSpPr txBox="1">
                <a:spLocks noChangeArrowheads="1"/>
              </p:cNvSpPr>
              <p:nvPr/>
            </p:nvSpPr>
            <p:spPr bwMode="auto">
              <a:xfrm>
                <a:off x="1752503" y="3744926"/>
                <a:ext cx="7010012" cy="4585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   1       2       3        4        5       6        7       8        9       10     11       12(</a:t>
                </a:r>
                <a:r>
                  <a: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月</a:t>
                </a:r>
                <a:r>
                  <a:rPr lang="en-US" altLang="zh-CN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)</a:t>
                </a: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619250" y="5300663"/>
            <a:ext cx="12969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西北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52400"/>
            <a:ext cx="8839200" cy="4976813"/>
            <a:chOff x="336" y="240"/>
            <a:chExt cx="5568" cy="3607"/>
          </a:xfrm>
        </p:grpSpPr>
        <p:sp>
          <p:nvSpPr>
            <p:cNvPr id="14343" name="Line 3"/>
            <p:cNvSpPr>
              <a:spLocks noChangeShapeType="1"/>
            </p:cNvSpPr>
            <p:nvPr/>
          </p:nvSpPr>
          <p:spPr bwMode="auto">
            <a:xfrm>
              <a:off x="960" y="3408"/>
              <a:ext cx="42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Line 4"/>
            <p:cNvSpPr>
              <a:spLocks noChangeShapeType="1"/>
            </p:cNvSpPr>
            <p:nvPr/>
          </p:nvSpPr>
          <p:spPr bwMode="auto">
            <a:xfrm flipV="1">
              <a:off x="960" y="336"/>
              <a:ext cx="1" cy="30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1296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Line 6"/>
            <p:cNvSpPr>
              <a:spLocks noChangeShapeType="1"/>
            </p:cNvSpPr>
            <p:nvPr/>
          </p:nvSpPr>
          <p:spPr bwMode="auto">
            <a:xfrm>
              <a:off x="2256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3120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>
              <a:off x="4368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9" name="Line 9"/>
            <p:cNvSpPr>
              <a:spLocks noChangeShapeType="1"/>
            </p:cNvSpPr>
            <p:nvPr/>
          </p:nvSpPr>
          <p:spPr bwMode="auto">
            <a:xfrm flipH="1">
              <a:off x="912" y="2736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Line 10"/>
            <p:cNvSpPr>
              <a:spLocks noChangeShapeType="1"/>
            </p:cNvSpPr>
            <p:nvPr/>
          </p:nvSpPr>
          <p:spPr bwMode="auto">
            <a:xfrm flipH="1">
              <a:off x="912" y="2064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 flipH="1">
              <a:off x="912" y="1440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Line 12"/>
            <p:cNvSpPr>
              <a:spLocks noChangeShapeType="1"/>
            </p:cNvSpPr>
            <p:nvPr/>
          </p:nvSpPr>
          <p:spPr bwMode="auto">
            <a:xfrm flipH="1">
              <a:off x="960" y="768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1200" y="3407"/>
              <a:ext cx="480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1</a:t>
              </a:r>
            </a:p>
          </p:txBody>
        </p:sp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2112" y="3407"/>
              <a:ext cx="528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4</a:t>
              </a:r>
            </a:p>
          </p:txBody>
        </p:sp>
        <p:sp>
          <p:nvSpPr>
            <p:cNvPr id="14355" name="Text Box 15"/>
            <p:cNvSpPr txBox="1">
              <a:spLocks noChangeArrowheads="1"/>
            </p:cNvSpPr>
            <p:nvPr/>
          </p:nvSpPr>
          <p:spPr bwMode="auto">
            <a:xfrm>
              <a:off x="3024" y="3407"/>
              <a:ext cx="67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7</a:t>
              </a:r>
            </a:p>
          </p:txBody>
        </p:sp>
        <p:sp>
          <p:nvSpPr>
            <p:cNvPr id="14356" name="Text Box 16"/>
            <p:cNvSpPr txBox="1">
              <a:spLocks noChangeArrowheads="1"/>
            </p:cNvSpPr>
            <p:nvPr/>
          </p:nvSpPr>
          <p:spPr bwMode="auto">
            <a:xfrm>
              <a:off x="3840" y="3407"/>
              <a:ext cx="67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10</a:t>
              </a:r>
            </a:p>
          </p:txBody>
        </p:sp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4560" y="3379"/>
              <a:ext cx="91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12</a:t>
              </a:r>
            </a:p>
          </p:txBody>
        </p:sp>
        <p:sp>
          <p:nvSpPr>
            <p:cNvPr id="14358" name="Line 18"/>
            <p:cNvSpPr>
              <a:spLocks noChangeShapeType="1"/>
            </p:cNvSpPr>
            <p:nvPr/>
          </p:nvSpPr>
          <p:spPr bwMode="auto">
            <a:xfrm>
              <a:off x="1632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Line 19"/>
            <p:cNvSpPr>
              <a:spLocks noChangeShapeType="1"/>
            </p:cNvSpPr>
            <p:nvPr/>
          </p:nvSpPr>
          <p:spPr bwMode="auto">
            <a:xfrm>
              <a:off x="1968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Text Box 20"/>
            <p:cNvSpPr txBox="1">
              <a:spLocks noChangeArrowheads="1"/>
            </p:cNvSpPr>
            <p:nvPr/>
          </p:nvSpPr>
          <p:spPr bwMode="auto">
            <a:xfrm>
              <a:off x="384" y="2207"/>
              <a:ext cx="816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200</a:t>
              </a:r>
            </a:p>
          </p:txBody>
        </p:sp>
        <p:sp>
          <p:nvSpPr>
            <p:cNvPr id="14361" name="Text Box 21"/>
            <p:cNvSpPr txBox="1">
              <a:spLocks noChangeArrowheads="1"/>
            </p:cNvSpPr>
            <p:nvPr/>
          </p:nvSpPr>
          <p:spPr bwMode="auto">
            <a:xfrm>
              <a:off x="4752" y="3361"/>
              <a:ext cx="115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Calibri" pitchFamily="34" charset="0"/>
                </a:rPr>
                <a:t>（月）</a:t>
              </a:r>
            </a:p>
          </p:txBody>
        </p:sp>
        <p:sp>
          <p:nvSpPr>
            <p:cNvPr id="14362" name="Text Box 22"/>
            <p:cNvSpPr txBox="1">
              <a:spLocks noChangeArrowheads="1"/>
            </p:cNvSpPr>
            <p:nvPr/>
          </p:nvSpPr>
          <p:spPr bwMode="auto">
            <a:xfrm>
              <a:off x="336" y="240"/>
              <a:ext cx="2208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Calibri" pitchFamily="34" charset="0"/>
                </a:rPr>
                <a:t>流量（立方米）</a:t>
              </a:r>
            </a:p>
          </p:txBody>
        </p:sp>
        <p:sp>
          <p:nvSpPr>
            <p:cNvPr id="14363" name="Line 23"/>
            <p:cNvSpPr>
              <a:spLocks noChangeShapeType="1"/>
            </p:cNvSpPr>
            <p:nvPr/>
          </p:nvSpPr>
          <p:spPr bwMode="auto">
            <a:xfrm>
              <a:off x="4032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Line 24"/>
            <p:cNvSpPr>
              <a:spLocks noChangeShapeType="1"/>
            </p:cNvSpPr>
            <p:nvPr/>
          </p:nvSpPr>
          <p:spPr bwMode="auto">
            <a:xfrm>
              <a:off x="3696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Line 25"/>
            <p:cNvSpPr>
              <a:spLocks noChangeShapeType="1"/>
            </p:cNvSpPr>
            <p:nvPr/>
          </p:nvSpPr>
          <p:spPr bwMode="auto">
            <a:xfrm>
              <a:off x="3408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Line 26"/>
            <p:cNvSpPr>
              <a:spLocks noChangeShapeType="1"/>
            </p:cNvSpPr>
            <p:nvPr/>
          </p:nvSpPr>
          <p:spPr bwMode="auto">
            <a:xfrm>
              <a:off x="2832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Line 27"/>
            <p:cNvSpPr>
              <a:spLocks noChangeShapeType="1"/>
            </p:cNvSpPr>
            <p:nvPr/>
          </p:nvSpPr>
          <p:spPr bwMode="auto">
            <a:xfrm>
              <a:off x="2544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Line 28"/>
            <p:cNvSpPr>
              <a:spLocks noChangeShapeType="1"/>
            </p:cNvSpPr>
            <p:nvPr/>
          </p:nvSpPr>
          <p:spPr bwMode="auto">
            <a:xfrm>
              <a:off x="4704" y="3408"/>
              <a:ext cx="1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Line 29"/>
            <p:cNvSpPr>
              <a:spLocks noChangeShapeType="1"/>
            </p:cNvSpPr>
            <p:nvPr/>
          </p:nvSpPr>
          <p:spPr bwMode="auto">
            <a:xfrm flipH="1">
              <a:off x="912" y="3072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Line 30"/>
            <p:cNvSpPr>
              <a:spLocks noChangeShapeType="1"/>
            </p:cNvSpPr>
            <p:nvPr/>
          </p:nvSpPr>
          <p:spPr bwMode="auto">
            <a:xfrm flipH="1">
              <a:off x="912" y="2400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Line 31"/>
            <p:cNvSpPr>
              <a:spLocks noChangeShapeType="1"/>
            </p:cNvSpPr>
            <p:nvPr/>
          </p:nvSpPr>
          <p:spPr bwMode="auto">
            <a:xfrm flipH="1">
              <a:off x="912" y="1776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Line 32"/>
            <p:cNvSpPr>
              <a:spLocks noChangeShapeType="1"/>
            </p:cNvSpPr>
            <p:nvPr/>
          </p:nvSpPr>
          <p:spPr bwMode="auto">
            <a:xfrm flipH="1">
              <a:off x="912" y="1152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Line 33"/>
            <p:cNvSpPr>
              <a:spLocks noChangeShapeType="1"/>
            </p:cNvSpPr>
            <p:nvPr/>
          </p:nvSpPr>
          <p:spPr bwMode="auto">
            <a:xfrm flipH="1">
              <a:off x="1440" y="3408"/>
              <a:ext cx="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Text Box 34"/>
            <p:cNvSpPr txBox="1">
              <a:spLocks noChangeArrowheads="1"/>
            </p:cNvSpPr>
            <p:nvPr/>
          </p:nvSpPr>
          <p:spPr bwMode="auto">
            <a:xfrm>
              <a:off x="384" y="2545"/>
              <a:ext cx="91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100</a:t>
              </a:r>
            </a:p>
          </p:txBody>
        </p:sp>
        <p:sp>
          <p:nvSpPr>
            <p:cNvPr id="14375" name="Text Box 35"/>
            <p:cNvSpPr txBox="1">
              <a:spLocks noChangeArrowheads="1"/>
            </p:cNvSpPr>
            <p:nvPr/>
          </p:nvSpPr>
          <p:spPr bwMode="auto">
            <a:xfrm>
              <a:off x="480" y="2881"/>
              <a:ext cx="864" cy="4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0</a:t>
              </a:r>
            </a:p>
          </p:txBody>
        </p:sp>
        <p:sp>
          <p:nvSpPr>
            <p:cNvPr id="14376" name="Text Box 36"/>
            <p:cNvSpPr txBox="1">
              <a:spLocks noChangeArrowheads="1"/>
            </p:cNvSpPr>
            <p:nvPr/>
          </p:nvSpPr>
          <p:spPr bwMode="auto">
            <a:xfrm>
              <a:off x="432" y="1920"/>
              <a:ext cx="528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300</a:t>
              </a:r>
            </a:p>
          </p:txBody>
        </p:sp>
        <p:sp>
          <p:nvSpPr>
            <p:cNvPr id="14377" name="Text Box 37"/>
            <p:cNvSpPr txBox="1">
              <a:spLocks noChangeArrowheads="1"/>
            </p:cNvSpPr>
            <p:nvPr/>
          </p:nvSpPr>
          <p:spPr bwMode="auto">
            <a:xfrm>
              <a:off x="432" y="1584"/>
              <a:ext cx="528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400</a:t>
              </a:r>
            </a:p>
          </p:txBody>
        </p:sp>
        <p:sp>
          <p:nvSpPr>
            <p:cNvPr id="14378" name="Text Box 38"/>
            <p:cNvSpPr txBox="1">
              <a:spLocks noChangeArrowheads="1"/>
            </p:cNvSpPr>
            <p:nvPr/>
          </p:nvSpPr>
          <p:spPr bwMode="auto">
            <a:xfrm>
              <a:off x="432" y="1249"/>
              <a:ext cx="91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500</a:t>
              </a:r>
            </a:p>
          </p:txBody>
        </p:sp>
        <p:sp>
          <p:nvSpPr>
            <p:cNvPr id="14379" name="Text Box 39"/>
            <p:cNvSpPr txBox="1">
              <a:spLocks noChangeArrowheads="1"/>
            </p:cNvSpPr>
            <p:nvPr/>
          </p:nvSpPr>
          <p:spPr bwMode="auto">
            <a:xfrm>
              <a:off x="432" y="931"/>
              <a:ext cx="1008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600</a:t>
              </a:r>
            </a:p>
          </p:txBody>
        </p:sp>
        <p:sp>
          <p:nvSpPr>
            <p:cNvPr id="14380" name="Text Box 40"/>
            <p:cNvSpPr txBox="1">
              <a:spLocks noChangeArrowheads="1"/>
            </p:cNvSpPr>
            <p:nvPr/>
          </p:nvSpPr>
          <p:spPr bwMode="auto">
            <a:xfrm>
              <a:off x="432" y="576"/>
              <a:ext cx="1104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700</a:t>
              </a:r>
            </a:p>
          </p:txBody>
        </p:sp>
        <p:sp>
          <p:nvSpPr>
            <p:cNvPr id="14381" name="Freeform 41"/>
            <p:cNvSpPr>
              <a:spLocks/>
            </p:cNvSpPr>
            <p:nvPr/>
          </p:nvSpPr>
          <p:spPr bwMode="auto">
            <a:xfrm>
              <a:off x="960" y="2256"/>
              <a:ext cx="1824" cy="768"/>
            </a:xfrm>
            <a:custGeom>
              <a:avLst/>
              <a:gdLst>
                <a:gd name="T0" fmla="*/ 0 w 1824"/>
                <a:gd name="T1" fmla="*/ 752 h 768"/>
                <a:gd name="T2" fmla="*/ 96 w 1824"/>
                <a:gd name="T3" fmla="*/ 752 h 768"/>
                <a:gd name="T4" fmla="*/ 240 w 1824"/>
                <a:gd name="T5" fmla="*/ 752 h 768"/>
                <a:gd name="T6" fmla="*/ 432 w 1824"/>
                <a:gd name="T7" fmla="*/ 752 h 768"/>
                <a:gd name="T8" fmla="*/ 912 w 1824"/>
                <a:gd name="T9" fmla="*/ 752 h 768"/>
                <a:gd name="T10" fmla="*/ 1104 w 1824"/>
                <a:gd name="T11" fmla="*/ 752 h 768"/>
                <a:gd name="T12" fmla="*/ 1152 w 1824"/>
                <a:gd name="T13" fmla="*/ 656 h 768"/>
                <a:gd name="T14" fmla="*/ 1200 w 1824"/>
                <a:gd name="T15" fmla="*/ 80 h 768"/>
                <a:gd name="T16" fmla="*/ 1248 w 1824"/>
                <a:gd name="T17" fmla="*/ 176 h 768"/>
                <a:gd name="T18" fmla="*/ 1296 w 1824"/>
                <a:gd name="T19" fmla="*/ 80 h 768"/>
                <a:gd name="T20" fmla="*/ 1344 w 1824"/>
                <a:gd name="T21" fmla="*/ 272 h 768"/>
                <a:gd name="T22" fmla="*/ 1392 w 1824"/>
                <a:gd name="T23" fmla="*/ 128 h 768"/>
                <a:gd name="T24" fmla="*/ 1440 w 1824"/>
                <a:gd name="T25" fmla="*/ 656 h 768"/>
                <a:gd name="T26" fmla="*/ 1536 w 1824"/>
                <a:gd name="T27" fmla="*/ 656 h 768"/>
                <a:gd name="T28" fmla="*/ 1584 w 1824"/>
                <a:gd name="T29" fmla="*/ 752 h 768"/>
                <a:gd name="T30" fmla="*/ 1824 w 1824"/>
                <a:gd name="T31" fmla="*/ 704 h 7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4"/>
                <a:gd name="T49" fmla="*/ 0 h 768"/>
                <a:gd name="T50" fmla="*/ 1824 w 1824"/>
                <a:gd name="T51" fmla="*/ 768 h 7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4" h="768">
                  <a:moveTo>
                    <a:pt x="0" y="752"/>
                  </a:moveTo>
                  <a:cubicBezTo>
                    <a:pt x="28" y="752"/>
                    <a:pt x="56" y="752"/>
                    <a:pt x="96" y="752"/>
                  </a:cubicBezTo>
                  <a:cubicBezTo>
                    <a:pt x="136" y="752"/>
                    <a:pt x="184" y="752"/>
                    <a:pt x="240" y="752"/>
                  </a:cubicBezTo>
                  <a:cubicBezTo>
                    <a:pt x="296" y="752"/>
                    <a:pt x="320" y="752"/>
                    <a:pt x="432" y="752"/>
                  </a:cubicBezTo>
                  <a:cubicBezTo>
                    <a:pt x="544" y="752"/>
                    <a:pt x="800" y="752"/>
                    <a:pt x="912" y="752"/>
                  </a:cubicBezTo>
                  <a:cubicBezTo>
                    <a:pt x="1024" y="752"/>
                    <a:pt x="1064" y="768"/>
                    <a:pt x="1104" y="752"/>
                  </a:cubicBezTo>
                  <a:cubicBezTo>
                    <a:pt x="1144" y="736"/>
                    <a:pt x="1136" y="768"/>
                    <a:pt x="1152" y="656"/>
                  </a:cubicBezTo>
                  <a:cubicBezTo>
                    <a:pt x="1168" y="544"/>
                    <a:pt x="1184" y="160"/>
                    <a:pt x="1200" y="80"/>
                  </a:cubicBezTo>
                  <a:cubicBezTo>
                    <a:pt x="1216" y="0"/>
                    <a:pt x="1232" y="176"/>
                    <a:pt x="1248" y="176"/>
                  </a:cubicBezTo>
                  <a:cubicBezTo>
                    <a:pt x="1264" y="176"/>
                    <a:pt x="1280" y="64"/>
                    <a:pt x="1296" y="80"/>
                  </a:cubicBezTo>
                  <a:cubicBezTo>
                    <a:pt x="1312" y="96"/>
                    <a:pt x="1328" y="264"/>
                    <a:pt x="1344" y="272"/>
                  </a:cubicBezTo>
                  <a:cubicBezTo>
                    <a:pt x="1360" y="280"/>
                    <a:pt x="1376" y="64"/>
                    <a:pt x="1392" y="128"/>
                  </a:cubicBezTo>
                  <a:cubicBezTo>
                    <a:pt x="1408" y="192"/>
                    <a:pt x="1416" y="568"/>
                    <a:pt x="1440" y="656"/>
                  </a:cubicBezTo>
                  <a:cubicBezTo>
                    <a:pt x="1464" y="744"/>
                    <a:pt x="1512" y="640"/>
                    <a:pt x="1536" y="656"/>
                  </a:cubicBezTo>
                  <a:cubicBezTo>
                    <a:pt x="1560" y="672"/>
                    <a:pt x="1536" y="744"/>
                    <a:pt x="1584" y="752"/>
                  </a:cubicBezTo>
                  <a:cubicBezTo>
                    <a:pt x="1632" y="760"/>
                    <a:pt x="1784" y="704"/>
                    <a:pt x="1824" y="70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42"/>
            <p:cNvSpPr>
              <a:spLocks/>
            </p:cNvSpPr>
            <p:nvPr/>
          </p:nvSpPr>
          <p:spPr bwMode="auto">
            <a:xfrm>
              <a:off x="2736" y="336"/>
              <a:ext cx="1968" cy="2680"/>
            </a:xfrm>
            <a:custGeom>
              <a:avLst/>
              <a:gdLst>
                <a:gd name="T0" fmla="*/ 0 w 1968"/>
                <a:gd name="T1" fmla="*/ 2608 h 2680"/>
                <a:gd name="T2" fmla="*/ 96 w 1968"/>
                <a:gd name="T3" fmla="*/ 2608 h 2680"/>
                <a:gd name="T4" fmla="*/ 288 w 1968"/>
                <a:gd name="T5" fmla="*/ 2176 h 2680"/>
                <a:gd name="T6" fmla="*/ 480 w 1968"/>
                <a:gd name="T7" fmla="*/ 256 h 2680"/>
                <a:gd name="T8" fmla="*/ 528 w 1968"/>
                <a:gd name="T9" fmla="*/ 640 h 2680"/>
                <a:gd name="T10" fmla="*/ 528 w 1968"/>
                <a:gd name="T11" fmla="*/ 736 h 2680"/>
                <a:gd name="T12" fmla="*/ 576 w 1968"/>
                <a:gd name="T13" fmla="*/ 928 h 2680"/>
                <a:gd name="T14" fmla="*/ 672 w 1968"/>
                <a:gd name="T15" fmla="*/ 352 h 2680"/>
                <a:gd name="T16" fmla="*/ 720 w 1968"/>
                <a:gd name="T17" fmla="*/ 1408 h 2680"/>
                <a:gd name="T18" fmla="*/ 864 w 1968"/>
                <a:gd name="T19" fmla="*/ 688 h 2680"/>
                <a:gd name="T20" fmla="*/ 960 w 1968"/>
                <a:gd name="T21" fmla="*/ 2128 h 2680"/>
                <a:gd name="T22" fmla="*/ 1392 w 1968"/>
                <a:gd name="T23" fmla="*/ 2560 h 2680"/>
                <a:gd name="T24" fmla="*/ 1968 w 1968"/>
                <a:gd name="T25" fmla="*/ 2608 h 26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8"/>
                <a:gd name="T40" fmla="*/ 0 h 2680"/>
                <a:gd name="T41" fmla="*/ 1968 w 1968"/>
                <a:gd name="T42" fmla="*/ 2680 h 26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8" h="2680">
                  <a:moveTo>
                    <a:pt x="0" y="2608"/>
                  </a:moveTo>
                  <a:cubicBezTo>
                    <a:pt x="24" y="2644"/>
                    <a:pt x="48" y="2680"/>
                    <a:pt x="96" y="2608"/>
                  </a:cubicBezTo>
                  <a:cubicBezTo>
                    <a:pt x="144" y="2536"/>
                    <a:pt x="224" y="2568"/>
                    <a:pt x="288" y="2176"/>
                  </a:cubicBezTo>
                  <a:cubicBezTo>
                    <a:pt x="352" y="1784"/>
                    <a:pt x="440" y="512"/>
                    <a:pt x="480" y="256"/>
                  </a:cubicBezTo>
                  <a:cubicBezTo>
                    <a:pt x="520" y="0"/>
                    <a:pt x="520" y="560"/>
                    <a:pt x="528" y="640"/>
                  </a:cubicBezTo>
                  <a:cubicBezTo>
                    <a:pt x="536" y="720"/>
                    <a:pt x="520" y="688"/>
                    <a:pt x="528" y="736"/>
                  </a:cubicBezTo>
                  <a:cubicBezTo>
                    <a:pt x="536" y="784"/>
                    <a:pt x="552" y="992"/>
                    <a:pt x="576" y="928"/>
                  </a:cubicBezTo>
                  <a:cubicBezTo>
                    <a:pt x="600" y="864"/>
                    <a:pt x="648" y="272"/>
                    <a:pt x="672" y="352"/>
                  </a:cubicBezTo>
                  <a:cubicBezTo>
                    <a:pt x="696" y="432"/>
                    <a:pt x="688" y="1352"/>
                    <a:pt x="720" y="1408"/>
                  </a:cubicBezTo>
                  <a:cubicBezTo>
                    <a:pt x="752" y="1464"/>
                    <a:pt x="824" y="568"/>
                    <a:pt x="864" y="688"/>
                  </a:cubicBezTo>
                  <a:cubicBezTo>
                    <a:pt x="904" y="808"/>
                    <a:pt x="872" y="1816"/>
                    <a:pt x="960" y="2128"/>
                  </a:cubicBezTo>
                  <a:cubicBezTo>
                    <a:pt x="1048" y="2440"/>
                    <a:pt x="1224" y="2480"/>
                    <a:pt x="1392" y="2560"/>
                  </a:cubicBezTo>
                  <a:cubicBezTo>
                    <a:pt x="1560" y="2640"/>
                    <a:pt x="1872" y="2600"/>
                    <a:pt x="1968" y="2608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Text Box 43"/>
            <p:cNvSpPr txBox="1">
              <a:spLocks noChangeArrowheads="1"/>
            </p:cNvSpPr>
            <p:nvPr/>
          </p:nvSpPr>
          <p:spPr bwMode="auto">
            <a:xfrm>
              <a:off x="1488" y="3407"/>
              <a:ext cx="336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2</a:t>
              </a:r>
            </a:p>
          </p:txBody>
        </p:sp>
        <p:sp>
          <p:nvSpPr>
            <p:cNvPr id="14384" name="Text Box 44"/>
            <p:cNvSpPr txBox="1">
              <a:spLocks noChangeArrowheads="1"/>
            </p:cNvSpPr>
            <p:nvPr/>
          </p:nvSpPr>
          <p:spPr bwMode="auto">
            <a:xfrm>
              <a:off x="1824" y="3407"/>
              <a:ext cx="528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3</a:t>
              </a:r>
            </a:p>
          </p:txBody>
        </p:sp>
        <p:sp>
          <p:nvSpPr>
            <p:cNvPr id="14385" name="Text Box 45"/>
            <p:cNvSpPr txBox="1">
              <a:spLocks noChangeArrowheads="1"/>
            </p:cNvSpPr>
            <p:nvPr/>
          </p:nvSpPr>
          <p:spPr bwMode="auto">
            <a:xfrm>
              <a:off x="2400" y="3407"/>
              <a:ext cx="43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5</a:t>
              </a:r>
            </a:p>
          </p:txBody>
        </p:sp>
        <p:sp>
          <p:nvSpPr>
            <p:cNvPr id="14386" name="Text Box 46"/>
            <p:cNvSpPr txBox="1">
              <a:spLocks noChangeArrowheads="1"/>
            </p:cNvSpPr>
            <p:nvPr/>
          </p:nvSpPr>
          <p:spPr bwMode="auto">
            <a:xfrm>
              <a:off x="2736" y="3407"/>
              <a:ext cx="432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6</a:t>
              </a:r>
            </a:p>
          </p:txBody>
        </p:sp>
        <p:sp>
          <p:nvSpPr>
            <p:cNvPr id="14387" name="Text Box 47"/>
            <p:cNvSpPr txBox="1">
              <a:spLocks noChangeArrowheads="1"/>
            </p:cNvSpPr>
            <p:nvPr/>
          </p:nvSpPr>
          <p:spPr bwMode="auto">
            <a:xfrm>
              <a:off x="3264" y="3407"/>
              <a:ext cx="624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8</a:t>
              </a:r>
            </a:p>
          </p:txBody>
        </p:sp>
        <p:sp>
          <p:nvSpPr>
            <p:cNvPr id="14388" name="Text Box 48"/>
            <p:cNvSpPr txBox="1">
              <a:spLocks noChangeArrowheads="1"/>
            </p:cNvSpPr>
            <p:nvPr/>
          </p:nvSpPr>
          <p:spPr bwMode="auto">
            <a:xfrm>
              <a:off x="3552" y="3427"/>
              <a:ext cx="720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9</a:t>
              </a:r>
            </a:p>
          </p:txBody>
        </p:sp>
        <p:sp>
          <p:nvSpPr>
            <p:cNvPr id="14389" name="Text Box 49"/>
            <p:cNvSpPr txBox="1">
              <a:spLocks noChangeArrowheads="1"/>
            </p:cNvSpPr>
            <p:nvPr/>
          </p:nvSpPr>
          <p:spPr bwMode="auto">
            <a:xfrm>
              <a:off x="4224" y="3408"/>
              <a:ext cx="624" cy="4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latin typeface="Calibri" pitchFamily="34" charset="0"/>
                </a:rPr>
                <a:t>11</a:t>
              </a:r>
            </a:p>
          </p:txBody>
        </p:sp>
      </p:grp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323850" y="5486400"/>
            <a:ext cx="8820150" cy="954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宋体" pitchFamily="2" charset="-122"/>
              </a:rPr>
              <a:t>问题</a:t>
            </a:r>
            <a:r>
              <a:rPr lang="en-US" altLang="zh-CN" sz="2800" b="1" dirty="0">
                <a:solidFill>
                  <a:srgbClr val="C00000"/>
                </a:solidFill>
                <a:latin typeface="宋体" pitchFamily="2" charset="-122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宋体" pitchFamily="2" charset="-122"/>
              </a:rPr>
              <a:t>：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  <a:cs typeface="楷体_GB2312"/>
              </a:rPr>
              <a:t>这条河流有几次汛期？它们形成汛期的原因是什么？</a:t>
            </a:r>
          </a:p>
        </p:txBody>
      </p:sp>
      <p:sp>
        <p:nvSpPr>
          <p:cNvPr id="152627" name="Text Box 51"/>
          <p:cNvSpPr txBox="1">
            <a:spLocks noChangeArrowheads="1"/>
          </p:cNvSpPr>
          <p:nvPr/>
        </p:nvSpPr>
        <p:spPr bwMode="auto">
          <a:xfrm>
            <a:off x="1905000" y="1828800"/>
            <a:ext cx="223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春汛：</a:t>
            </a:r>
            <a:r>
              <a:rPr lang="zh-CN" altLang="en-US" sz="2800" b="1" dirty="0">
                <a:latin typeface="+mj-ea"/>
                <a:ea typeface="+mj-ea"/>
              </a:rPr>
              <a:t>积雪融水补给</a:t>
            </a:r>
          </a:p>
        </p:txBody>
      </p:sp>
      <p:sp>
        <p:nvSpPr>
          <p:cNvPr id="152628" name="Text Box 52"/>
          <p:cNvSpPr txBox="1">
            <a:spLocks noChangeArrowheads="1"/>
          </p:cNvSpPr>
          <p:nvPr/>
        </p:nvSpPr>
        <p:spPr bwMode="auto">
          <a:xfrm>
            <a:off x="4787900" y="981075"/>
            <a:ext cx="3048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夏秋汛：</a:t>
            </a:r>
            <a:r>
              <a:rPr lang="zh-CN" altLang="en-US" sz="2800" b="1">
                <a:latin typeface="Calibri" pitchFamily="34" charset="0"/>
              </a:rPr>
              <a:t>雨水补给</a:t>
            </a:r>
          </a:p>
        </p:txBody>
      </p:sp>
      <p:sp>
        <p:nvSpPr>
          <p:cNvPr id="15367" name="Text Box 5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5029200"/>
            <a:ext cx="4572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3300"/>
                </a:solidFill>
                <a:latin typeface="+mj-ea"/>
                <a:ea typeface="+mj-ea"/>
              </a:rPr>
              <a:t>我国东北地区的松花江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6" grpId="0" autoUpdateAnimBg="0"/>
      <p:bldP spid="152627" grpId="0" autoUpdateAnimBg="0"/>
      <p:bldP spid="1526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b="1">
                <a:latin typeface="Times New Roman" pitchFamily="18" charset="0"/>
              </a:rPr>
              <a:t>石钟山，山脚下那道白色的</a:t>
            </a:r>
          </a:p>
          <a:p>
            <a:r>
              <a:rPr kumimoji="1" lang="zh-CN" altLang="en-US" b="1">
                <a:latin typeface="Times New Roman" pitchFamily="18" charset="0"/>
              </a:rPr>
              <a:t>印记为</a:t>
            </a:r>
            <a:r>
              <a:rPr kumimoji="1" lang="en-US" altLang="zh-CN" b="1">
                <a:latin typeface="Times New Roman" pitchFamily="18" charset="0"/>
              </a:rPr>
              <a:t>1999</a:t>
            </a:r>
            <a:r>
              <a:rPr kumimoji="1" lang="zh-CN" altLang="en-US" b="1">
                <a:latin typeface="Times New Roman" pitchFamily="18" charset="0"/>
              </a:rPr>
              <a:t>年鄱阳湖的最高</a:t>
            </a:r>
          </a:p>
          <a:p>
            <a:r>
              <a:rPr kumimoji="1" lang="zh-CN" altLang="en-US" b="1">
                <a:latin typeface="Times New Roman" pitchFamily="18" charset="0"/>
              </a:rPr>
              <a:t>水位</a:t>
            </a:r>
          </a:p>
        </p:txBody>
      </p:sp>
      <p:sp>
        <p:nvSpPr>
          <p:cNvPr id="3076" name="矩形 3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b="1">
                <a:latin typeface="Times New Roman" pitchFamily="18" charset="0"/>
              </a:rPr>
              <a:t>石钟山，山脚下那道白色的</a:t>
            </a:r>
          </a:p>
          <a:p>
            <a:r>
              <a:rPr kumimoji="1" lang="zh-CN" altLang="en-US" b="1">
                <a:latin typeface="Times New Roman" pitchFamily="18" charset="0"/>
              </a:rPr>
              <a:t>印记为</a:t>
            </a:r>
            <a:r>
              <a:rPr kumimoji="1" lang="en-US" altLang="zh-CN" b="1">
                <a:latin typeface="Times New Roman" pitchFamily="18" charset="0"/>
              </a:rPr>
              <a:t>1999</a:t>
            </a:r>
            <a:r>
              <a:rPr kumimoji="1" lang="zh-CN" altLang="en-US" b="1">
                <a:latin typeface="Times New Roman" pitchFamily="18" charset="0"/>
              </a:rPr>
              <a:t>年鄱阳湖的最高</a:t>
            </a:r>
          </a:p>
          <a:p>
            <a:r>
              <a:rPr kumimoji="1" lang="zh-CN" altLang="en-US" b="1">
                <a:latin typeface="Times New Roman" pitchFamily="18" charset="0"/>
              </a:rPr>
              <a:t>水位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331913" y="5300663"/>
            <a:ext cx="59039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问题</a:t>
            </a:r>
            <a:r>
              <a:rPr lang="en-US" altLang="zh-CN" sz="2800" b="1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：</a:t>
            </a:r>
            <a:r>
              <a:rPr lang="zh-CN" altLang="en-US" sz="2800" b="1">
                <a:latin typeface="Calibri" pitchFamily="34" charset="0"/>
              </a:rPr>
              <a:t>俗话说：“井水不犯河水”。“井水”真的不犯“河水”吗？</a:t>
            </a:r>
          </a:p>
        </p:txBody>
      </p:sp>
    </p:spTree>
    <p:controls>
      <p:control spid="3074" name="ShockwaveFlash1" r:id="rId2" imgW="7632610" imgH="4535733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302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3300"/>
                </a:solidFill>
                <a:latin typeface="+mj-ea"/>
                <a:ea typeface="+mj-ea"/>
              </a:rPr>
              <a:t>问题</a:t>
            </a:r>
            <a:r>
              <a:rPr lang="en-US" altLang="zh-CN" sz="3200" b="1" dirty="0">
                <a:solidFill>
                  <a:srgbClr val="003300"/>
                </a:solidFill>
                <a:latin typeface="+mj-ea"/>
                <a:ea typeface="+mj-ea"/>
              </a:rPr>
              <a:t>7</a:t>
            </a:r>
            <a:r>
              <a:rPr lang="zh-CN" altLang="en-US" sz="3200" b="1" dirty="0">
                <a:solidFill>
                  <a:srgbClr val="003300"/>
                </a:solidFill>
                <a:latin typeface="+mj-ea"/>
                <a:ea typeface="+mj-ea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黄河下游“地上悬河”河水与地下水的补给关系如何？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57250"/>
            <a:ext cx="8786813" cy="57864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31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100" b="1" dirty="0" smtClean="0">
                <a:solidFill>
                  <a:srgbClr val="FF0000"/>
                </a:solidFill>
                <a:latin typeface="+mj-ea"/>
                <a:ea typeface="+mj-ea"/>
              </a:rPr>
              <a:t>说一说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3100" b="1" dirty="0" smtClean="0">
                <a:latin typeface="+mn-ea"/>
              </a:rPr>
              <a:t>什么是水循环？水循环有哪些类型？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100" b="1" dirty="0" smtClean="0">
                <a:solidFill>
                  <a:srgbClr val="FF0000"/>
                </a:solidFill>
                <a:latin typeface="+mj-ea"/>
                <a:ea typeface="+mj-ea"/>
              </a:rPr>
              <a:t>画一画</a:t>
            </a:r>
            <a:r>
              <a:rPr lang="zh-CN" altLang="en-US" sz="3100" b="1" dirty="0" smtClean="0">
                <a:latin typeface="+mj-ea"/>
                <a:ea typeface="+mj-ea"/>
              </a:rPr>
              <a:t>：各种类型的水循环的简单示意图（提示：领域、环节）。</a:t>
            </a:r>
            <a:endParaRPr lang="en-US" altLang="zh-CN" sz="3100" b="1" dirty="0" smtClean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100" b="1" dirty="0" smtClean="0">
                <a:solidFill>
                  <a:srgbClr val="FF0000"/>
                </a:solidFill>
                <a:latin typeface="+mj-ea"/>
                <a:ea typeface="+mj-ea"/>
              </a:rPr>
              <a:t>比一比</a:t>
            </a:r>
            <a:r>
              <a:rPr lang="zh-CN" altLang="en-US" sz="3100" b="1" dirty="0" smtClean="0">
                <a:latin typeface="+mj-ea"/>
                <a:ea typeface="+mj-ea"/>
              </a:rPr>
              <a:t>：哪一种水循环可使陆地上的水不断更新？哪一种水循环所参        与的水量最多？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100" b="1" dirty="0" smtClean="0">
                <a:solidFill>
                  <a:srgbClr val="FF0000"/>
                </a:solidFill>
                <a:latin typeface="+mj-ea"/>
                <a:ea typeface="+mj-ea"/>
              </a:rPr>
              <a:t>辨一辨</a:t>
            </a:r>
            <a:r>
              <a:rPr lang="zh-CN" altLang="en-US" sz="3100" b="1" dirty="0" smtClean="0">
                <a:latin typeface="+mj-ea"/>
                <a:ea typeface="+mj-ea"/>
              </a:rPr>
              <a:t>：</a:t>
            </a:r>
            <a:r>
              <a:rPr lang="zh-CN" altLang="en-US" sz="3100" b="1" dirty="0" smtClean="0">
                <a:solidFill>
                  <a:srgbClr val="FF0000"/>
                </a:solidFill>
                <a:latin typeface="+mj-ea"/>
                <a:ea typeface="+mj-ea"/>
              </a:rPr>
              <a:t>內陆湖泊水蒸发、大江东去、未登陆的台风</a:t>
            </a:r>
            <a:endParaRPr lang="en-US" altLang="zh-CN" sz="31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100" b="1" dirty="0" smtClean="0">
                <a:solidFill>
                  <a:srgbClr val="FF0000"/>
                </a:solidFill>
                <a:latin typeface="+mj-ea"/>
                <a:ea typeface="+mj-ea"/>
              </a:rPr>
              <a:t>         </a:t>
            </a:r>
            <a:r>
              <a:rPr lang="zh-CN" altLang="en-US" sz="3100" b="1" dirty="0" smtClean="0">
                <a:latin typeface="+mj-ea"/>
                <a:ea typeface="+mj-ea"/>
              </a:rPr>
              <a:t>分别参与哪种类型的水循环？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sz="2800" dirty="0" smtClean="0">
              <a:latin typeface="隶书" pitchFamily="49" charset="-122"/>
              <a:ea typeface="隶书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6387" name="图片 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79388" y="1196975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4" descr="太阳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0"/>
            <a:ext cx="11525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1"/>
          <p:cNvSpPr>
            <a:spLocks noChangeArrowheads="1"/>
          </p:cNvSpPr>
          <p:nvPr/>
        </p:nvSpPr>
        <p:spPr bwMode="auto">
          <a:xfrm>
            <a:off x="250825" y="765175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defRPr/>
            </a:pPr>
            <a:r>
              <a:rPr lang="zh-CN" altLang="en-US" sz="3200" b="1" dirty="0">
                <a:solidFill>
                  <a:srgbClr val="003300"/>
                </a:solidFill>
                <a:latin typeface="+mn-ea"/>
                <a:ea typeface="+mn-ea"/>
              </a:rPr>
              <a:t>探究</a:t>
            </a:r>
            <a:r>
              <a:rPr lang="en-US" altLang="zh-CN" sz="3200" b="1" dirty="0">
                <a:solidFill>
                  <a:srgbClr val="003300"/>
                </a:solidFill>
                <a:latin typeface="+mn-ea"/>
                <a:ea typeface="+mn-ea"/>
              </a:rPr>
              <a:t>2  </a:t>
            </a:r>
            <a:r>
              <a:rPr lang="zh-CN" altLang="en-US" sz="3200" b="1" dirty="0">
                <a:solidFill>
                  <a:srgbClr val="003300"/>
                </a:solidFill>
                <a:latin typeface="+mn-ea"/>
                <a:ea typeface="+mn-ea"/>
              </a:rPr>
              <a:t>读图自学探究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95288" y="18891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</a:rPr>
              <a:t>二、水循环的过程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1"/>
          <p:cNvSpPr>
            <a:spLocks noChangeArrowheads="1"/>
          </p:cNvSpPr>
          <p:nvPr/>
        </p:nvSpPr>
        <p:spPr bwMode="auto">
          <a:xfrm>
            <a:off x="539750" y="404813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+mj-ea"/>
                <a:ea typeface="+mj-ea"/>
              </a:rPr>
              <a:t>问题</a:t>
            </a:r>
            <a:r>
              <a:rPr lang="en-US" altLang="zh-CN" sz="2800" b="1" dirty="0">
                <a:solidFill>
                  <a:srgbClr val="7030A0"/>
                </a:solidFill>
                <a:latin typeface="+mj-ea"/>
                <a:ea typeface="+mj-ea"/>
              </a:rPr>
              <a:t>8</a:t>
            </a:r>
            <a:r>
              <a:rPr lang="zh-CN" altLang="en-US" sz="2800" b="1" dirty="0">
                <a:solidFill>
                  <a:srgbClr val="7030A0"/>
                </a:solidFill>
                <a:latin typeface="+mj-ea"/>
                <a:ea typeface="+mj-ea"/>
              </a:rPr>
              <a:t>：讨论分析</a:t>
            </a:r>
          </a:p>
        </p:txBody>
      </p:sp>
      <p:sp>
        <p:nvSpPr>
          <p:cNvPr id="4" name="内容占位符 1"/>
          <p:cNvSpPr txBox="1">
            <a:spLocks/>
          </p:cNvSpPr>
          <p:nvPr/>
        </p:nvSpPr>
        <p:spPr>
          <a:xfrm>
            <a:off x="304800" y="987425"/>
            <a:ext cx="8228013" cy="4498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1</a:t>
            </a:r>
            <a:r>
              <a:rPr lang="zh-CN" altLang="en-US" sz="2400" b="1" kern="0" dirty="0">
                <a:latin typeface="+mj-ea"/>
                <a:ea typeface="+mj-ea"/>
              </a:rPr>
              <a:t>、</a:t>
            </a:r>
            <a:r>
              <a:rPr lang="en-US" altLang="zh-CN" sz="2400" b="1" kern="0" dirty="0">
                <a:latin typeface="+mj-ea"/>
                <a:ea typeface="+mj-ea"/>
              </a:rPr>
              <a:t> </a:t>
            </a:r>
            <a:r>
              <a:rPr lang="zh-CN" altLang="en-US" sz="2400" b="1" kern="0" dirty="0">
                <a:latin typeface="+mj-ea"/>
                <a:ea typeface="+mj-ea"/>
              </a:rPr>
              <a:t>人类活动对水循环的哪些环节可以施加影响？   </a:t>
            </a:r>
            <a:endParaRPr lang="en-US" altLang="zh-CN" sz="2400" b="1" kern="0" dirty="0"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    </a:t>
            </a:r>
            <a:r>
              <a:rPr lang="zh-CN" altLang="en-US" sz="2400" b="1" kern="0" dirty="0">
                <a:latin typeface="+mj-ea"/>
                <a:ea typeface="+mj-ea"/>
              </a:rPr>
              <a:t>请举例说明。</a:t>
            </a:r>
            <a:endParaRPr lang="en-US" altLang="zh-CN" sz="2400" b="1" kern="0" dirty="0"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 </a:t>
            </a:r>
            <a:r>
              <a:rPr lang="zh-CN" altLang="en-US" sz="2400" b="1" kern="0" dirty="0">
                <a:solidFill>
                  <a:srgbClr val="003300"/>
                </a:solidFill>
                <a:latin typeface="+mj-ea"/>
                <a:ea typeface="+mj-ea"/>
              </a:rPr>
              <a:t>降水</a:t>
            </a:r>
            <a:r>
              <a:rPr lang="en-US" altLang="zh-CN" sz="2400" b="1" kern="0" dirty="0">
                <a:latin typeface="+mj-ea"/>
                <a:ea typeface="+mj-ea"/>
              </a:rPr>
              <a:t>---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人工降水</a:t>
            </a:r>
            <a:endParaRPr lang="en-US" altLang="zh-CN" sz="2400" b="1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 </a:t>
            </a:r>
            <a:r>
              <a:rPr lang="zh-CN" altLang="en-US" sz="2400" b="1" kern="0" dirty="0">
                <a:solidFill>
                  <a:srgbClr val="003300"/>
                </a:solidFill>
                <a:latin typeface="+mj-ea"/>
                <a:ea typeface="+mj-ea"/>
              </a:rPr>
              <a:t>地表径流</a:t>
            </a:r>
            <a:r>
              <a:rPr lang="en-US" altLang="zh-CN" sz="2400" b="1" kern="0" dirty="0">
                <a:latin typeface="+mj-ea"/>
                <a:ea typeface="+mn-ea"/>
              </a:rPr>
              <a:t>---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三峡工程、南水北调</a:t>
            </a:r>
            <a:endParaRPr lang="en-US" altLang="zh-CN" sz="2400" b="1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 </a:t>
            </a:r>
            <a:r>
              <a:rPr lang="zh-CN" altLang="en-US" sz="2400" b="1" kern="0" dirty="0">
                <a:solidFill>
                  <a:srgbClr val="003300"/>
                </a:solidFill>
                <a:latin typeface="+mj-ea"/>
                <a:ea typeface="+mj-ea"/>
              </a:rPr>
              <a:t>下渗</a:t>
            </a:r>
            <a:r>
              <a:rPr lang="en-US" altLang="zh-CN" sz="2400" b="1" kern="0" dirty="0">
                <a:latin typeface="+mj-ea"/>
                <a:ea typeface="+mj-ea"/>
              </a:rPr>
              <a:t>---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植树造林、修建水泥路面</a:t>
            </a:r>
            <a:endParaRPr lang="en-US" altLang="zh-CN" sz="2400" b="1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 </a:t>
            </a:r>
            <a:r>
              <a:rPr lang="zh-CN" altLang="en-US" sz="2400" b="1" kern="0" dirty="0">
                <a:solidFill>
                  <a:srgbClr val="003300"/>
                </a:solidFill>
                <a:latin typeface="+mj-ea"/>
                <a:ea typeface="+mj-ea"/>
              </a:rPr>
              <a:t>地下径流</a:t>
            </a:r>
            <a:r>
              <a:rPr lang="en-US" altLang="zh-CN" sz="2400" b="1" kern="0" dirty="0">
                <a:latin typeface="+mj-ea"/>
                <a:ea typeface="+mj-ea"/>
              </a:rPr>
              <a:t>---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开采地下水</a:t>
            </a:r>
            <a:endParaRPr lang="en-US" altLang="zh-CN" sz="2400" b="1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2</a:t>
            </a:r>
            <a:r>
              <a:rPr lang="zh-CN" altLang="en-US" sz="2400" b="1" kern="0" dirty="0">
                <a:latin typeface="+mj-ea"/>
                <a:ea typeface="+mj-ea"/>
              </a:rPr>
              <a:t>、其中受人类的影响最大的环节是？</a:t>
            </a:r>
            <a:endParaRPr lang="en-US" altLang="zh-CN" sz="2400" b="1" kern="0" dirty="0"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j-ea"/>
                <a:ea typeface="+mj-ea"/>
              </a:rPr>
              <a:t> 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地表径流</a:t>
            </a:r>
            <a:r>
              <a:rPr lang="en-US" altLang="zh-CN" sz="2400" b="1" kern="0" dirty="0">
                <a:solidFill>
                  <a:srgbClr val="003300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kern="0" dirty="0">
                <a:solidFill>
                  <a:srgbClr val="003300"/>
                </a:solidFill>
                <a:latin typeface="+mj-ea"/>
                <a:ea typeface="+mj-ea"/>
              </a:rPr>
              <a:t>修建水库、跨流域调水</a:t>
            </a:r>
            <a:r>
              <a:rPr lang="zh-CN" altLang="en-US" sz="2400" b="1" kern="0" dirty="0">
                <a:latin typeface="+mj-ea"/>
                <a:ea typeface="+mj-ea"/>
              </a:rPr>
              <a:t>来改变水资源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时空</a:t>
            </a:r>
            <a:r>
              <a:rPr lang="zh-CN" altLang="en-US" sz="2400" b="1" kern="0" dirty="0">
                <a:latin typeface="+mj-ea"/>
                <a:ea typeface="+mj-ea"/>
              </a:rPr>
              <a:t>分布不均</a:t>
            </a:r>
            <a:endParaRPr lang="en-US" altLang="zh-CN" sz="2400" b="1" kern="0" dirty="0">
              <a:latin typeface="+mj-ea"/>
              <a:ea typeface="+mj-ea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zh-CN" sz="3200" kern="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003300"/>
                </a:solidFill>
              </a:rPr>
              <a:t>神农架过度开发小水电引发下游持续干旱</a:t>
            </a:r>
          </a:p>
        </p:txBody>
      </p:sp>
      <p:sp>
        <p:nvSpPr>
          <p:cNvPr id="18435" name="TextBox 14"/>
          <p:cNvSpPr txBox="1">
            <a:spLocks noChangeArrowheads="1"/>
          </p:cNvSpPr>
          <p:nvPr/>
        </p:nvSpPr>
        <p:spPr bwMode="auto">
          <a:xfrm>
            <a:off x="5292725" y="5949950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Calibri" pitchFamily="34" charset="0"/>
              </a:rPr>
              <a:t>修建后</a:t>
            </a:r>
          </a:p>
        </p:txBody>
      </p:sp>
      <p:pic>
        <p:nvPicPr>
          <p:cNvPr id="18436" name="内容占位符 9" descr="1009241049a8bb6fff634684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00213"/>
            <a:ext cx="4038600" cy="4176712"/>
          </a:xfrm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258888" y="60213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修建前</a:t>
            </a:r>
          </a:p>
        </p:txBody>
      </p:sp>
      <p:pic>
        <p:nvPicPr>
          <p:cNvPr id="18438" name="内容占位符 12" descr="002511e10c401011c4a5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700213"/>
            <a:ext cx="4186237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363"/>
            <a:ext cx="45005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052513"/>
            <a:ext cx="8229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7" descr="太阳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765175"/>
            <a:ext cx="9445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0" y="0"/>
            <a:ext cx="5292725" cy="923925"/>
            <a:chOff x="0" y="0"/>
            <a:chExt cx="5292725" cy="923925"/>
          </a:xfrm>
        </p:grpSpPr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179388" y="404813"/>
              <a:ext cx="5113337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itchFamily="18" charset="0"/>
                </a:rPr>
                <a:t>意义</a:t>
              </a:r>
              <a:r>
                <a:rPr kumimoji="1" lang="en-US" altLang="zh-CN" sz="2800" b="1">
                  <a:latin typeface="Times New Roman" pitchFamily="18" charset="0"/>
                </a:rPr>
                <a:t>1</a:t>
              </a:r>
              <a:r>
                <a:rPr kumimoji="1" lang="zh-CN" altLang="en-US" sz="2800" b="1">
                  <a:latin typeface="Times New Roman" pitchFamily="18" charset="0"/>
                </a:rPr>
                <a:t>：能量交换、物质迁移</a:t>
              </a:r>
            </a:p>
          </p:txBody>
        </p:sp>
        <p:sp>
          <p:nvSpPr>
            <p:cNvPr id="19465" name="TextBox 8"/>
            <p:cNvSpPr txBox="1">
              <a:spLocks noChangeArrowheads="1"/>
            </p:cNvSpPr>
            <p:nvPr/>
          </p:nvSpPr>
          <p:spPr bwMode="auto">
            <a:xfrm>
              <a:off x="0" y="0"/>
              <a:ext cx="30591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Calibri" pitchFamily="34" charset="0"/>
                </a:rPr>
                <a:t>三、水循环的意义</a:t>
              </a:r>
            </a:p>
          </p:txBody>
        </p:sp>
      </p:grpSp>
      <p:pic>
        <p:nvPicPr>
          <p:cNvPr id="19462" name="图片 7" descr="dlx01_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860800"/>
            <a:ext cx="41751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875463" y="3860800"/>
            <a:ext cx="18002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长江三角洲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41052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5288" y="404813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3300"/>
                </a:solidFill>
                <a:latin typeface="Times New Roman" pitchFamily="18" charset="0"/>
              </a:rPr>
              <a:t>意义</a:t>
            </a:r>
            <a:r>
              <a:rPr kumimoji="1" lang="en-US" altLang="zh-CN" sz="2800" b="1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kumimoji="1" lang="zh-CN" altLang="en-US" sz="2800" b="1">
                <a:solidFill>
                  <a:srgbClr val="003300"/>
                </a:solidFill>
                <a:latin typeface="Times New Roman" pitchFamily="18" charset="0"/>
              </a:rPr>
              <a:t>：塑造地表形态</a:t>
            </a: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4535488" y="1196975"/>
            <a:ext cx="4608512" cy="4824413"/>
            <a:chOff x="4535487" y="1196752"/>
            <a:chExt cx="4608513" cy="4824536"/>
          </a:xfrm>
        </p:grpSpPr>
        <p:pic>
          <p:nvPicPr>
            <p:cNvPr id="20487" name="Picture 6" descr="南方地区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5487" y="1196752"/>
              <a:ext cx="4608513" cy="482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Box 6"/>
            <p:cNvSpPr txBox="1">
              <a:spLocks noChangeArrowheads="1"/>
            </p:cNvSpPr>
            <p:nvPr/>
          </p:nvSpPr>
          <p:spPr bwMode="auto">
            <a:xfrm>
              <a:off x="8682335" y="1196752"/>
              <a:ext cx="461665" cy="4824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292725" y="6092825"/>
            <a:ext cx="2592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长江三角洲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539750" y="6165850"/>
            <a:ext cx="3240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长江三峡</a:t>
            </a:r>
            <a:r>
              <a:rPr lang="en-US" altLang="zh-CN" sz="2400" b="1">
                <a:solidFill>
                  <a:srgbClr val="C00000"/>
                </a:solidFill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</a:rPr>
              <a:t>瞿塘峡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00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587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问题：你从视频短片中看到了哪些关于水的知识？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IMAG0007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84213" y="1196975"/>
            <a:ext cx="74168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763428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</a:rPr>
              <a:t>意义</a:t>
            </a:r>
            <a:r>
              <a:rPr kumimoji="1" lang="en-US" altLang="zh-CN" sz="2800" b="1">
                <a:latin typeface="Times New Roman" pitchFamily="18" charset="0"/>
              </a:rPr>
              <a:t>3</a:t>
            </a:r>
            <a:r>
              <a:rPr kumimoji="1" lang="zh-CN" altLang="en-US" sz="2800" b="1">
                <a:latin typeface="Times New Roman" pitchFamily="18" charset="0"/>
              </a:rPr>
              <a:t>：维持水量平衡、促使各种水体不断更新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409575"/>
            <a:ext cx="39068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0033CC"/>
                </a:solidFill>
                <a:latin typeface="Calibri" pitchFamily="34" charset="0"/>
              </a:rPr>
              <a:t>总结：水循环的意义：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58888" y="1176338"/>
            <a:ext cx="64817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Calibri" pitchFamily="34" charset="0"/>
              </a:rPr>
              <a:t>1</a:t>
            </a:r>
            <a:r>
              <a:rPr lang="zh-CN" altLang="en-US" sz="3200" b="1">
                <a:latin typeface="Calibri" pitchFamily="34" charset="0"/>
              </a:rPr>
              <a:t>、促使能量交换、物质迁移</a:t>
            </a:r>
            <a:endParaRPr lang="en-US" altLang="zh-CN" sz="3200" b="1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Calibri" pitchFamily="34" charset="0"/>
              </a:rPr>
              <a:t>2</a:t>
            </a:r>
            <a:r>
              <a:rPr lang="zh-CN" altLang="en-US" sz="3200" b="1">
                <a:latin typeface="Calibri" pitchFamily="34" charset="0"/>
              </a:rPr>
              <a:t>、塑造地表形态</a:t>
            </a:r>
            <a:endParaRPr lang="en-US" altLang="zh-CN" sz="3200" b="1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Calibri" pitchFamily="34" charset="0"/>
              </a:rPr>
              <a:t>3</a:t>
            </a:r>
            <a:r>
              <a:rPr lang="zh-CN" altLang="en-US" sz="3200" b="1">
                <a:latin typeface="Calibri" pitchFamily="34" charset="0"/>
              </a:rPr>
              <a:t>、维持全球水量动态平衡、促使各种水体更新</a:t>
            </a:r>
            <a:endParaRPr lang="en-US" altLang="zh-CN" sz="32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876800"/>
            <a:ext cx="8915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CN" sz="3200" b="1" i="1">
              <a:solidFill>
                <a:srgbClr val="99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 bwMode="auto">
          <a:xfrm>
            <a:off x="323528" y="476672"/>
            <a:ext cx="3456384" cy="78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3200" b="1" dirty="0" smtClean="0"/>
              <a:t>能力提升：</a:t>
            </a:r>
          </a:p>
        </p:txBody>
      </p:sp>
      <p:pic>
        <p:nvPicPr>
          <p:cNvPr id="20484" name="Picture 2" descr="F:\地理湘教版\地理湘教版\X2-43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584" y="2780928"/>
            <a:ext cx="7193415" cy="22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6288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．根据一条等高线，判定河流流向</a:t>
            </a:r>
            <a:endParaRPr lang="en-US" altLang="zh-CN" sz="28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F:\地理湘教版\地理湘教版\X2-43A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9632" y="2564904"/>
            <a:ext cx="6242447" cy="221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41277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、根据湖泊或水库上下游的水位变化曲线，判定河流流向</a:t>
            </a:r>
            <a:endParaRPr lang="en-US" altLang="zh-CN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 bwMode="auto">
          <a:xfrm>
            <a:off x="323528" y="476672"/>
            <a:ext cx="3456384" cy="78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3200" b="1" dirty="0" smtClean="0"/>
              <a:t>能力提升：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730250"/>
            <a:ext cx="8001000" cy="10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例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 smtClean="0">
                <a:ea typeface="楷体_GB2312" pitchFamily="49" charset="-122"/>
              </a:rPr>
              <a:t>青海湖</a:t>
            </a:r>
            <a:r>
              <a:rPr lang="zh-CN" altLang="en-US" sz="2200" b="1" dirty="0">
                <a:ea typeface="楷体_GB2312" pitchFamily="49" charset="-122"/>
              </a:rPr>
              <a:t>位于柴达木盆地边缘，是我国最大的咸水湖，其主要补给水源是冰雪融水</a:t>
            </a:r>
            <a:r>
              <a:rPr lang="zh-CN" altLang="en-US" sz="2200" b="1" dirty="0"/>
              <a:t>。据此，分析下列问题。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3568" y="2204864"/>
            <a:ext cx="7666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 smtClean="0"/>
              <a:t>它</a:t>
            </a:r>
            <a:r>
              <a:rPr lang="zh-CN" altLang="en-US" sz="2200" b="1" dirty="0"/>
              <a:t>与下面三幅图中的哪幅图所示的湖泊水性质相似？（    ）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62992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452320" y="2204864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8229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例</a:t>
            </a:r>
            <a:r>
              <a:rPr lang="en-US" altLang="zh-CN" sz="2200" b="1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 smtClean="0">
                <a:latin typeface="+mj-ea"/>
                <a:ea typeface="+mj-ea"/>
              </a:rPr>
              <a:t>甲</a:t>
            </a:r>
            <a:r>
              <a:rPr lang="zh-CN" altLang="en-US" sz="2200" b="1" dirty="0">
                <a:latin typeface="+mj-ea"/>
                <a:ea typeface="+mj-ea"/>
              </a:rPr>
              <a:t>图是某河段及其附近的等潜水</a:t>
            </a:r>
            <a:r>
              <a:rPr lang="zh-CN" altLang="en-US" sz="2200" b="1" dirty="0" smtClean="0">
                <a:latin typeface="+mj-ea"/>
                <a:ea typeface="+mj-ea"/>
              </a:rPr>
              <a:t>位线图</a:t>
            </a:r>
            <a:r>
              <a:rPr lang="zh-CN" altLang="en-US" sz="2200" b="1" dirty="0">
                <a:latin typeface="+mj-ea"/>
                <a:ea typeface="+mj-ea"/>
              </a:rPr>
              <a:t>，乙图中的年径流量曲线图是从甲图中A、E两处测得的。</a:t>
            </a:r>
          </a:p>
          <a:p>
            <a:r>
              <a:rPr lang="zh-CN" altLang="en-US" sz="2200" b="1" dirty="0" smtClean="0">
                <a:latin typeface="+mj-ea"/>
                <a:ea typeface="+mj-ea"/>
              </a:rPr>
              <a:t>读</a:t>
            </a:r>
            <a:r>
              <a:rPr lang="zh-CN" altLang="en-US" sz="2200" b="1" dirty="0">
                <a:latin typeface="+mj-ea"/>
                <a:ea typeface="+mj-ea"/>
              </a:rPr>
              <a:t>图回答(1)～(2)题。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59766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552" y="3811012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</a:rPr>
              <a:t>(1)</a:t>
            </a:r>
            <a:r>
              <a:rPr lang="zh-CN" altLang="en-US" sz="2000" b="1" dirty="0" smtClean="0">
                <a:latin typeface="+mj-ea"/>
                <a:ea typeface="+mj-ea"/>
              </a:rPr>
              <a:t>关于河流</a:t>
            </a:r>
            <a:r>
              <a:rPr lang="en-US" altLang="zh-CN" sz="2000" b="1" dirty="0" smtClean="0">
                <a:latin typeface="+mj-ea"/>
                <a:ea typeface="+mj-ea"/>
              </a:rPr>
              <a:t>EF</a:t>
            </a:r>
            <a:r>
              <a:rPr lang="zh-CN" altLang="en-US" sz="2000" b="1" dirty="0" smtClean="0">
                <a:latin typeface="+mj-ea"/>
                <a:ea typeface="+mj-ea"/>
              </a:rPr>
              <a:t>段、</a:t>
            </a:r>
            <a:r>
              <a:rPr lang="en-US" altLang="zh-CN" sz="2000" b="1" dirty="0" smtClean="0">
                <a:latin typeface="+mj-ea"/>
                <a:ea typeface="+mj-ea"/>
              </a:rPr>
              <a:t>CD</a:t>
            </a:r>
            <a:r>
              <a:rPr lang="zh-CN" altLang="en-US" sz="2000" b="1" dirty="0" smtClean="0">
                <a:latin typeface="+mj-ea"/>
                <a:ea typeface="+mj-ea"/>
              </a:rPr>
              <a:t>段的说法，正确的是</a:t>
            </a:r>
            <a:r>
              <a:rPr lang="en-US" altLang="zh-CN" sz="2000" b="1" dirty="0" smtClean="0">
                <a:latin typeface="+mj-ea"/>
                <a:ea typeface="+mj-ea"/>
              </a:rPr>
              <a:t>(</a:t>
            </a:r>
            <a:r>
              <a:rPr lang="zh-CN" altLang="en-US" sz="2000" b="1" dirty="0" smtClean="0">
                <a:latin typeface="+mj-ea"/>
                <a:ea typeface="+mj-ea"/>
              </a:rPr>
              <a:t>　　</a:t>
            </a:r>
            <a:r>
              <a:rPr lang="en-US" altLang="zh-CN" sz="2000" b="1" dirty="0" smtClean="0">
                <a:latin typeface="+mj-ea"/>
                <a:ea typeface="+mj-ea"/>
              </a:rPr>
              <a:t>)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EF</a:t>
            </a:r>
            <a:r>
              <a:rPr lang="zh-CN" altLang="en-US" sz="2000" b="1" dirty="0" smtClean="0">
                <a:latin typeface="+mj-ea"/>
                <a:ea typeface="+mj-ea"/>
              </a:rPr>
              <a:t>段流向为由北向南，</a:t>
            </a:r>
            <a:r>
              <a:rPr lang="en-US" altLang="zh-CN" sz="2000" b="1" dirty="0" smtClean="0">
                <a:latin typeface="+mj-ea"/>
                <a:ea typeface="+mj-ea"/>
              </a:rPr>
              <a:t>CD</a:t>
            </a:r>
            <a:r>
              <a:rPr lang="zh-CN" altLang="en-US" sz="2000" b="1" dirty="0" smtClean="0">
                <a:latin typeface="+mj-ea"/>
                <a:ea typeface="+mj-ea"/>
              </a:rPr>
              <a:t>段河水补给潜水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EF</a:t>
            </a:r>
            <a:r>
              <a:rPr lang="zh-CN" altLang="en-US" sz="2000" b="1" dirty="0" smtClean="0">
                <a:latin typeface="+mj-ea"/>
                <a:ea typeface="+mj-ea"/>
              </a:rPr>
              <a:t>段流向为由北向南，</a:t>
            </a:r>
            <a:r>
              <a:rPr lang="en-US" altLang="zh-CN" sz="2000" b="1" dirty="0" smtClean="0">
                <a:latin typeface="+mj-ea"/>
                <a:ea typeface="+mj-ea"/>
              </a:rPr>
              <a:t>CD</a:t>
            </a:r>
            <a:r>
              <a:rPr lang="zh-CN" altLang="en-US" sz="2000" b="1" dirty="0" smtClean="0">
                <a:latin typeface="+mj-ea"/>
                <a:ea typeface="+mj-ea"/>
              </a:rPr>
              <a:t>段潜水补给河水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EF</a:t>
            </a:r>
            <a:r>
              <a:rPr lang="zh-CN" altLang="en-US" sz="2000" b="1" dirty="0" smtClean="0">
                <a:latin typeface="+mj-ea"/>
                <a:ea typeface="+mj-ea"/>
              </a:rPr>
              <a:t>段流向为由南向北，</a:t>
            </a:r>
            <a:r>
              <a:rPr lang="en-US" altLang="zh-CN" sz="2000" b="1" dirty="0" smtClean="0">
                <a:latin typeface="+mj-ea"/>
                <a:ea typeface="+mj-ea"/>
              </a:rPr>
              <a:t>CD</a:t>
            </a:r>
            <a:r>
              <a:rPr lang="zh-CN" altLang="en-US" sz="2000" b="1" dirty="0" smtClean="0">
                <a:latin typeface="+mj-ea"/>
                <a:ea typeface="+mj-ea"/>
              </a:rPr>
              <a:t>段潜水补给河水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D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EF</a:t>
            </a:r>
            <a:r>
              <a:rPr lang="zh-CN" altLang="en-US" sz="2000" b="1" dirty="0" smtClean="0">
                <a:latin typeface="+mj-ea"/>
                <a:ea typeface="+mj-ea"/>
              </a:rPr>
              <a:t>段流向为由南向北，</a:t>
            </a:r>
            <a:r>
              <a:rPr lang="en-US" altLang="zh-CN" sz="2000" b="1" dirty="0" smtClean="0">
                <a:latin typeface="+mj-ea"/>
                <a:ea typeface="+mj-ea"/>
              </a:rPr>
              <a:t>CD</a:t>
            </a:r>
            <a:r>
              <a:rPr lang="zh-CN" altLang="en-US" sz="2000" b="1" dirty="0" smtClean="0">
                <a:latin typeface="+mj-ea"/>
                <a:ea typeface="+mj-ea"/>
              </a:rPr>
              <a:t>段河水补给潜水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(2)</a:t>
            </a:r>
            <a:r>
              <a:rPr lang="zh-CN" altLang="en-US" sz="2000" b="1" dirty="0" smtClean="0">
                <a:latin typeface="+mj-ea"/>
                <a:ea typeface="+mj-ea"/>
              </a:rPr>
              <a:t>比较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latin typeface="+mj-ea"/>
                <a:ea typeface="+mj-ea"/>
              </a:rPr>
              <a:t>d</a:t>
            </a:r>
            <a:r>
              <a:rPr lang="zh-CN" altLang="en-US" sz="2000" b="1" dirty="0" smtClean="0">
                <a:latin typeface="+mj-ea"/>
                <a:ea typeface="+mj-ea"/>
              </a:rPr>
              <a:t>的数值大小</a:t>
            </a:r>
            <a:r>
              <a:rPr lang="en-US" altLang="zh-CN" sz="2000" b="1" dirty="0" smtClean="0">
                <a:latin typeface="+mj-ea"/>
                <a:ea typeface="+mj-ea"/>
              </a:rPr>
              <a:t>(</a:t>
            </a:r>
            <a:r>
              <a:rPr lang="zh-CN" altLang="en-US" sz="2000" b="1" dirty="0" smtClean="0">
                <a:latin typeface="+mj-ea"/>
                <a:ea typeface="+mj-ea"/>
              </a:rPr>
              <a:t>　　</a:t>
            </a:r>
            <a:r>
              <a:rPr lang="en-US" altLang="zh-CN" sz="2000" b="1" dirty="0" smtClean="0">
                <a:latin typeface="+mj-ea"/>
                <a:ea typeface="+mj-ea"/>
              </a:rPr>
              <a:t>)</a:t>
            </a:r>
            <a:r>
              <a:rPr lang="zh-CN" altLang="en-US" sz="2000" b="1" dirty="0" smtClean="0">
                <a:latin typeface="+mj-ea"/>
                <a:ea typeface="+mj-ea"/>
              </a:rPr>
              <a:t>　　　　　　　　　　　　　　　　　　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＞</a:t>
            </a:r>
            <a:r>
              <a:rPr lang="en-US" altLang="zh-CN" sz="2000" b="1" dirty="0" smtClean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＞</a:t>
            </a:r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＞</a:t>
            </a:r>
            <a:r>
              <a:rPr lang="en-US" altLang="zh-CN" sz="2000" b="1" dirty="0" smtClean="0">
                <a:latin typeface="+mj-ea"/>
                <a:ea typeface="+mj-ea"/>
              </a:rPr>
              <a:t>d  B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＜</a:t>
            </a:r>
            <a:r>
              <a:rPr lang="en-US" altLang="zh-CN" sz="2000" b="1" dirty="0" smtClean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＜</a:t>
            </a:r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＜</a:t>
            </a:r>
            <a:r>
              <a:rPr lang="en-US" altLang="zh-CN" sz="2000" b="1" dirty="0" smtClean="0">
                <a:latin typeface="+mj-ea"/>
                <a:ea typeface="+mj-ea"/>
              </a:rPr>
              <a:t>d</a:t>
            </a:r>
          </a:p>
          <a:p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＝</a:t>
            </a:r>
            <a:r>
              <a:rPr lang="en-US" altLang="zh-CN" sz="2000" b="1" dirty="0" smtClean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＝</a:t>
            </a:r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＝</a:t>
            </a:r>
            <a:r>
              <a:rPr lang="en-US" altLang="zh-CN" sz="2000" b="1" dirty="0" smtClean="0">
                <a:latin typeface="+mj-ea"/>
                <a:ea typeface="+mj-ea"/>
              </a:rPr>
              <a:t>d  </a:t>
            </a:r>
            <a:r>
              <a:rPr lang="en-US" altLang="zh-CN" sz="2000" b="1" dirty="0" err="1" smtClean="0">
                <a:latin typeface="+mj-ea"/>
                <a:ea typeface="+mj-ea"/>
              </a:rPr>
              <a:t>D</a:t>
            </a:r>
            <a:r>
              <a:rPr lang="zh-CN" altLang="en-US" sz="2000" b="1" dirty="0" smtClean="0">
                <a:latin typeface="+mj-ea"/>
                <a:ea typeface="+mj-ea"/>
              </a:rPr>
              <a:t>．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＞</a:t>
            </a:r>
            <a:r>
              <a:rPr lang="en-US" altLang="zh-CN" sz="2000" b="1" dirty="0" smtClean="0">
                <a:latin typeface="+mj-ea"/>
                <a:ea typeface="+mj-ea"/>
              </a:rPr>
              <a:t>c</a:t>
            </a:r>
            <a:r>
              <a:rPr lang="zh-CN" altLang="en-US" sz="2000" b="1" dirty="0" smtClean="0">
                <a:latin typeface="+mj-ea"/>
                <a:ea typeface="+mj-ea"/>
              </a:rPr>
              <a:t>＞</a:t>
            </a:r>
            <a:r>
              <a:rPr lang="en-US" altLang="zh-CN" sz="2000" b="1" dirty="0" smtClean="0">
                <a:latin typeface="+mj-ea"/>
                <a:ea typeface="+mj-ea"/>
              </a:rPr>
              <a:t>b</a:t>
            </a:r>
            <a:r>
              <a:rPr lang="zh-CN" altLang="en-US" sz="2000" b="1" dirty="0" smtClean="0">
                <a:latin typeface="+mj-ea"/>
                <a:ea typeface="+mj-ea"/>
              </a:rPr>
              <a:t>＞</a:t>
            </a:r>
            <a:r>
              <a:rPr lang="en-US" altLang="zh-CN" sz="2000" b="1" dirty="0" smtClean="0">
                <a:latin typeface="+mj-ea"/>
                <a:ea typeface="+mj-ea"/>
              </a:rPr>
              <a:t>d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80112" y="3789040"/>
            <a:ext cx="152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3968" y="5373216"/>
            <a:ext cx="60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59766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0" y="476672"/>
            <a:ext cx="3456384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能力提升：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34076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、地下水流向与等潜水位线垂直</a:t>
            </a:r>
            <a:endParaRPr lang="en-US" altLang="zh-CN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   根据地下水的流向判断河流与地下水之间的补给关系</a:t>
            </a:r>
            <a:endParaRPr lang="en-US" altLang="zh-CN" sz="24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003300"/>
                </a:solidFill>
              </a:rPr>
              <a:t>课后探究</a:t>
            </a: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黄河断流（参考学案</a:t>
            </a:r>
            <a:r>
              <a:rPr lang="en-US" altLang="zh-CN" b="1" dirty="0" smtClean="0">
                <a:solidFill>
                  <a:srgbClr val="FF0000"/>
                </a:solidFill>
              </a:rPr>
              <a:t>P5  </a:t>
            </a:r>
            <a:r>
              <a:rPr lang="zh-CN" altLang="en-US" b="1" dirty="0" smtClean="0">
                <a:solidFill>
                  <a:srgbClr val="FF0000"/>
                </a:solidFill>
              </a:rPr>
              <a:t>课后阅读）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、自然原因</a:t>
            </a:r>
            <a:endParaRPr lang="en-US" altLang="zh-CN" b="1" dirty="0" smtClean="0"/>
          </a:p>
          <a:p>
            <a:pPr>
              <a:buFont typeface="Arial" pitchFamily="34" charset="0"/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、人为原因</a:t>
            </a:r>
            <a:endParaRPr lang="en-US" altLang="zh-CN" b="1" dirty="0" smtClean="0"/>
          </a:p>
          <a:p>
            <a:pPr>
              <a:buFont typeface="Arial" pitchFamily="34" charset="0"/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、避免断流的解决措施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1971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705167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8532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6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srgbClr val="0033CC"/>
                </a:solidFill>
                <a:latin typeface="+mn-ea"/>
                <a:ea typeface="+mn-ea"/>
              </a:rPr>
              <a:t>第三章  地球上的水  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第一节自然界的水循环</a:t>
            </a:r>
            <a:endParaRPr lang="zh-CN" altLang="en-US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995738" y="1773238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1255713"/>
            <a:ext cx="8424862" cy="16319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课标解读</a:t>
            </a:r>
            <a:endParaRPr lang="en-US" altLang="zh-CN" sz="3600" b="1" dirty="0">
              <a:solidFill>
                <a:srgbClr val="0033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运用示意图  </a:t>
            </a:r>
            <a:r>
              <a:rPr lang="zh-CN" altLang="en-US" sz="3200" b="1" dirty="0">
                <a:latin typeface="+mn-ea"/>
                <a:ea typeface="+mn-ea"/>
              </a:rPr>
              <a:t>说出水循环的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过程和主要环节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latin typeface="+mn-ea"/>
                <a:ea typeface="+mn-ea"/>
              </a:rPr>
              <a:t>      说明水循环的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地理意义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87900" cy="908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3300"/>
                </a:solidFill>
                <a:latin typeface="+mj-ea"/>
              </a:rPr>
              <a:t>一、 相互联系的水体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81988" cy="12255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b="1" dirty="0" smtClean="0">
                <a:solidFill>
                  <a:srgbClr val="003300"/>
                </a:solidFill>
                <a:latin typeface="+mj-ea"/>
                <a:ea typeface="+mj-ea"/>
              </a:rPr>
              <a:t>1</a:t>
            </a:r>
            <a:r>
              <a:rPr lang="zh-CN" altLang="en-US" b="1" dirty="0" smtClean="0">
                <a:solidFill>
                  <a:srgbClr val="003300"/>
                </a:solidFill>
                <a:latin typeface="+mj-ea"/>
                <a:ea typeface="+mj-ea"/>
              </a:rPr>
              <a:t>、水体的分类</a:t>
            </a:r>
            <a:endParaRPr lang="en-US" altLang="zh-CN" b="1" dirty="0" smtClean="0">
              <a:solidFill>
                <a:srgbClr val="0033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b="1" dirty="0" smtClean="0">
                <a:solidFill>
                  <a:srgbClr val="003300"/>
                </a:solidFill>
                <a:latin typeface="+mj-ea"/>
                <a:ea typeface="+mj-ea"/>
              </a:rPr>
              <a:t>  </a:t>
            </a:r>
            <a:r>
              <a:rPr lang="zh-CN" altLang="en-US" sz="2800" dirty="0" smtClean="0">
                <a:solidFill>
                  <a:srgbClr val="003300"/>
                </a:solidFill>
                <a:latin typeface="+mj-ea"/>
                <a:ea typeface="+mj-ea"/>
              </a:rPr>
              <a:t>问题</a:t>
            </a:r>
            <a:r>
              <a:rPr lang="en-US" altLang="zh-CN" sz="2800" dirty="0" smtClean="0">
                <a:solidFill>
                  <a:srgbClr val="003300"/>
                </a:solidFill>
                <a:latin typeface="+mj-ea"/>
                <a:ea typeface="+mj-ea"/>
              </a:rPr>
              <a:t>1</a:t>
            </a:r>
            <a:r>
              <a:rPr lang="zh-CN" altLang="en-US" sz="2800" dirty="0" smtClean="0">
                <a:solidFill>
                  <a:srgbClr val="003300"/>
                </a:solidFill>
                <a:latin typeface="+mj-ea"/>
                <a:ea typeface="+mj-ea"/>
              </a:rPr>
              <a:t>：</a:t>
            </a:r>
            <a:r>
              <a:rPr lang="zh-CN" altLang="en-US" sz="28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自然界的水按三态可以分为？按矿化度可以分为？按空间分布可以分为？</a:t>
            </a:r>
            <a:endParaRPr lang="zh-CN" altLang="en-US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40"/>
          <p:cNvGrpSpPr>
            <a:grpSpLocks/>
          </p:cNvGrpSpPr>
          <p:nvPr/>
        </p:nvGrpSpPr>
        <p:grpSpPr bwMode="auto">
          <a:xfrm>
            <a:off x="1258888" y="2205038"/>
            <a:ext cx="6985000" cy="4284662"/>
            <a:chOff x="251520" y="2060848"/>
            <a:chExt cx="6984776" cy="4284664"/>
          </a:xfrm>
        </p:grpSpPr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4212205" y="4797699"/>
              <a:ext cx="938183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3300"/>
                  </a:solidFill>
                  <a:latin typeface="+mn-ea"/>
                  <a:ea typeface="+mn-ea"/>
                </a:rPr>
                <a:t>空间分布</a:t>
              </a:r>
              <a:endParaRPr lang="zh-CN" altLang="en-US" sz="2400" b="1" dirty="0">
                <a:solidFill>
                  <a:srgbClr val="003300"/>
                </a:solidFill>
                <a:latin typeface="+mn-ea"/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08835" y="4365898"/>
              <a:ext cx="1124884" cy="776287"/>
              <a:chOff x="2653" y="2160"/>
              <a:chExt cx="707" cy="489"/>
            </a:xfrm>
          </p:grpSpPr>
          <p:sp>
            <p:nvSpPr>
              <p:cNvPr id="9247" name="AutoShape 4"/>
              <p:cNvSpPr>
                <a:spLocks noChangeArrowheads="1"/>
              </p:cNvSpPr>
              <p:nvPr/>
            </p:nvSpPr>
            <p:spPr bwMode="auto">
              <a:xfrm>
                <a:off x="2653" y="2160"/>
                <a:ext cx="635" cy="408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2725" y="2169"/>
                <a:ext cx="64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zh-CN" altLang="en-US" sz="44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华文新魏" pitchFamily="2" charset="-122"/>
                  </a:rPr>
                  <a:t>水</a:t>
                </a:r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2300812" y="2060848"/>
              <a:ext cx="2232264" cy="2305050"/>
              <a:chOff x="2227" y="663"/>
              <a:chExt cx="1403" cy="1452"/>
            </a:xfrm>
          </p:grpSpPr>
          <p:sp>
            <p:nvSpPr>
              <p:cNvPr id="9240" name="Text Box 12"/>
              <p:cNvSpPr txBox="1">
                <a:spLocks noChangeArrowheads="1"/>
              </p:cNvSpPr>
              <p:nvPr/>
            </p:nvSpPr>
            <p:spPr bwMode="auto">
              <a:xfrm>
                <a:off x="2227" y="663"/>
                <a:ext cx="387" cy="780"/>
              </a:xfrm>
              <a:prstGeom prst="rect">
                <a:avLst/>
              </a:prstGeom>
              <a:solidFill>
                <a:schemeClr val="bg1">
                  <a:alpha val="25882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气态水</a:t>
                </a:r>
              </a:p>
            </p:txBody>
          </p:sp>
          <p:sp>
            <p:nvSpPr>
              <p:cNvPr id="9241" name="Text Box 13"/>
              <p:cNvSpPr txBox="1">
                <a:spLocks noChangeArrowheads="1"/>
              </p:cNvSpPr>
              <p:nvPr/>
            </p:nvSpPr>
            <p:spPr bwMode="auto">
              <a:xfrm>
                <a:off x="2735" y="663"/>
                <a:ext cx="387" cy="780"/>
              </a:xfrm>
              <a:prstGeom prst="rect">
                <a:avLst/>
              </a:prstGeom>
              <a:solidFill>
                <a:schemeClr val="bg1">
                  <a:alpha val="25882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液态水</a:t>
                </a:r>
              </a:p>
            </p:txBody>
          </p:sp>
          <p:sp>
            <p:nvSpPr>
              <p:cNvPr id="9242" name="Text Box 14"/>
              <p:cNvSpPr txBox="1">
                <a:spLocks noChangeArrowheads="1"/>
              </p:cNvSpPr>
              <p:nvPr/>
            </p:nvSpPr>
            <p:spPr bwMode="auto">
              <a:xfrm>
                <a:off x="3243" y="663"/>
                <a:ext cx="387" cy="799"/>
              </a:xfrm>
              <a:prstGeom prst="rect">
                <a:avLst/>
              </a:prstGeom>
              <a:solidFill>
                <a:schemeClr val="bg1">
                  <a:alpha val="25882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固态水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490" y="1389"/>
                <a:ext cx="961" cy="726"/>
                <a:chOff x="2517" y="1661"/>
                <a:chExt cx="553" cy="454"/>
              </a:xfrm>
            </p:grpSpPr>
            <p:sp>
              <p:nvSpPr>
                <p:cNvPr id="9244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789" y="1661"/>
                  <a:ext cx="18" cy="4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798" y="1697"/>
                  <a:ext cx="272" cy="18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6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517" y="1697"/>
                  <a:ext cx="272" cy="18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059717" y="3645174"/>
              <a:ext cx="1477916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3300"/>
                  </a:solidFill>
                  <a:latin typeface="+mj-ea"/>
                  <a:ea typeface="+mj-ea"/>
                </a:rPr>
                <a:t>相态</a:t>
              </a:r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 flipH="1">
              <a:off x="1691336" y="5013599"/>
              <a:ext cx="1584274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003300"/>
                  </a:solidFill>
                  <a:latin typeface="+mj-ea"/>
                  <a:ea typeface="+mj-ea"/>
                </a:rPr>
                <a:t>矿化度</a:t>
              </a:r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51520" y="4753249"/>
              <a:ext cx="2792319" cy="1519238"/>
              <a:chOff x="939" y="2359"/>
              <a:chExt cx="1755" cy="957"/>
            </a:xfrm>
          </p:grpSpPr>
          <p:sp>
            <p:nvSpPr>
              <p:cNvPr id="9235" name="Line 28"/>
              <p:cNvSpPr>
                <a:spLocks noChangeShapeType="1"/>
              </p:cNvSpPr>
              <p:nvPr/>
            </p:nvSpPr>
            <p:spPr bwMode="auto">
              <a:xfrm flipH="1">
                <a:off x="2129" y="2510"/>
                <a:ext cx="565" cy="145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6" name="Line 30"/>
              <p:cNvSpPr>
                <a:spLocks noChangeShapeType="1"/>
              </p:cNvSpPr>
              <p:nvPr/>
            </p:nvSpPr>
            <p:spPr bwMode="auto">
              <a:xfrm rot="20959846" flipH="1">
                <a:off x="1519" y="2704"/>
                <a:ext cx="648" cy="39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7" name="Line 31"/>
              <p:cNvSpPr>
                <a:spLocks noChangeShapeType="1"/>
              </p:cNvSpPr>
              <p:nvPr/>
            </p:nvSpPr>
            <p:spPr bwMode="auto">
              <a:xfrm rot="4722667" flipH="1">
                <a:off x="1712" y="2310"/>
                <a:ext cx="228" cy="56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8" name="Text Box 38"/>
              <p:cNvSpPr txBox="1">
                <a:spLocks noChangeArrowheads="1"/>
              </p:cNvSpPr>
              <p:nvPr/>
            </p:nvSpPr>
            <p:spPr bwMode="auto">
              <a:xfrm>
                <a:off x="939" y="2986"/>
                <a:ext cx="589" cy="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淡水</a:t>
                </a:r>
              </a:p>
            </p:txBody>
          </p:sp>
          <p:sp>
            <p:nvSpPr>
              <p:cNvPr id="9239" name="Text Box 39"/>
              <p:cNvSpPr txBox="1">
                <a:spLocks noChangeArrowheads="1"/>
              </p:cNvSpPr>
              <p:nvPr/>
            </p:nvSpPr>
            <p:spPr bwMode="auto">
              <a:xfrm>
                <a:off x="940" y="2359"/>
                <a:ext cx="589" cy="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咸水</a:t>
                </a:r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4003252" y="4324624"/>
              <a:ext cx="3233044" cy="2020888"/>
              <a:chOff x="3297" y="2089"/>
              <a:chExt cx="2032" cy="1273"/>
            </a:xfrm>
          </p:grpSpPr>
          <p:sp>
            <p:nvSpPr>
              <p:cNvPr id="9228" name="Line 17"/>
              <p:cNvSpPr>
                <a:spLocks noChangeShapeType="1"/>
              </p:cNvSpPr>
              <p:nvPr/>
            </p:nvSpPr>
            <p:spPr bwMode="auto">
              <a:xfrm>
                <a:off x="3297" y="2518"/>
                <a:ext cx="565" cy="145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9" name="Line 18"/>
              <p:cNvSpPr>
                <a:spLocks noChangeShapeType="1"/>
              </p:cNvSpPr>
              <p:nvPr/>
            </p:nvSpPr>
            <p:spPr bwMode="auto">
              <a:xfrm rot="-576927">
                <a:off x="3874" y="2624"/>
                <a:ext cx="579" cy="17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0" name="Line 19"/>
              <p:cNvSpPr>
                <a:spLocks noChangeShapeType="1"/>
              </p:cNvSpPr>
              <p:nvPr/>
            </p:nvSpPr>
            <p:spPr bwMode="auto">
              <a:xfrm rot="640154">
                <a:off x="3869" y="2716"/>
                <a:ext cx="648" cy="39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1" name="Line 20"/>
              <p:cNvSpPr>
                <a:spLocks noChangeShapeType="1"/>
              </p:cNvSpPr>
              <p:nvPr/>
            </p:nvSpPr>
            <p:spPr bwMode="auto">
              <a:xfrm rot="-4722667">
                <a:off x="3970" y="2221"/>
                <a:ext cx="499" cy="48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2" name="Text Box 40"/>
              <p:cNvSpPr txBox="1">
                <a:spLocks noChangeArrowheads="1"/>
              </p:cNvSpPr>
              <p:nvPr/>
            </p:nvSpPr>
            <p:spPr bwMode="auto">
              <a:xfrm>
                <a:off x="4522" y="2561"/>
                <a:ext cx="807" cy="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陆地水</a:t>
                </a:r>
              </a:p>
            </p:txBody>
          </p:sp>
          <p:sp>
            <p:nvSpPr>
              <p:cNvPr id="9233" name="Text Box 41"/>
              <p:cNvSpPr txBox="1">
                <a:spLocks noChangeArrowheads="1"/>
              </p:cNvSpPr>
              <p:nvPr/>
            </p:nvSpPr>
            <p:spPr bwMode="auto">
              <a:xfrm>
                <a:off x="4514" y="2089"/>
                <a:ext cx="815" cy="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海洋水</a:t>
                </a:r>
              </a:p>
            </p:txBody>
          </p:sp>
          <p:sp>
            <p:nvSpPr>
              <p:cNvPr id="9234" name="Text Box 42"/>
              <p:cNvSpPr txBox="1">
                <a:spLocks noChangeArrowheads="1"/>
              </p:cNvSpPr>
              <p:nvPr/>
            </p:nvSpPr>
            <p:spPr bwMode="auto">
              <a:xfrm>
                <a:off x="4513" y="3032"/>
                <a:ext cx="816" cy="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00"/>
                    </a:solidFill>
                    <a:latin typeface="Calibri" pitchFamily="34" charset="0"/>
                  </a:rPr>
                  <a:t>大气水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990600" y="835025"/>
            <a:ext cx="4648200" cy="46482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zh-CN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 rot="-5486817">
            <a:off x="4460081" y="2013744"/>
            <a:ext cx="150813" cy="2212975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 rot="-4963157">
            <a:off x="4348163" y="2057400"/>
            <a:ext cx="360362" cy="2217738"/>
          </a:xfrm>
          <a:prstGeom prst="triangle">
            <a:avLst>
              <a:gd name="adj" fmla="val 121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879600" y="1703388"/>
            <a:ext cx="2932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200" b="1">
                <a:latin typeface="Times New Roman" pitchFamily="18" charset="0"/>
              </a:rPr>
              <a:t>海洋水</a:t>
            </a:r>
            <a:r>
              <a:rPr kumimoji="1" lang="en-US" altLang="zh-CN" sz="3200" b="1">
                <a:latin typeface="Times New Roman" pitchFamily="18" charset="0"/>
              </a:rPr>
              <a:t>96.530%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6461125" y="3751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5638800" y="2587625"/>
            <a:ext cx="3262313" cy="579438"/>
            <a:chOff x="5638800" y="2587625"/>
            <a:chExt cx="3262313" cy="579438"/>
          </a:xfrm>
        </p:grpSpPr>
        <p:sp>
          <p:nvSpPr>
            <p:cNvPr id="10253" name="Text Box 9"/>
            <p:cNvSpPr txBox="1">
              <a:spLocks noChangeArrowheads="1"/>
            </p:cNvSpPr>
            <p:nvPr/>
          </p:nvSpPr>
          <p:spPr bwMode="auto">
            <a:xfrm>
              <a:off x="6172200" y="2587625"/>
              <a:ext cx="272891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itchFamily="18" charset="0"/>
                </a:rPr>
                <a:t>大气水</a:t>
              </a:r>
              <a:r>
                <a:rPr kumimoji="1" lang="en-US" altLang="zh-CN" sz="3200" b="1">
                  <a:latin typeface="Times New Roman" pitchFamily="18" charset="0"/>
                </a:rPr>
                <a:t>0.001%</a:t>
              </a:r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 flipV="1">
              <a:off x="5638800" y="2892425"/>
              <a:ext cx="609600" cy="152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5638800" y="3425825"/>
            <a:ext cx="3186113" cy="579438"/>
            <a:chOff x="5638800" y="3425825"/>
            <a:chExt cx="3186113" cy="57943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6096000" y="3425825"/>
              <a:ext cx="272891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200" b="1">
                  <a:latin typeface="Times New Roman" pitchFamily="18" charset="0"/>
                </a:rPr>
                <a:t>陆地水</a:t>
              </a:r>
              <a:r>
                <a:rPr kumimoji="1" lang="en-US" altLang="zh-CN" sz="3200" b="1">
                  <a:latin typeface="Times New Roman" pitchFamily="18" charset="0"/>
                </a:rPr>
                <a:t>3.469%</a:t>
              </a:r>
            </a:p>
          </p:txBody>
        </p:sp>
        <p:sp>
          <p:nvSpPr>
            <p:cNvPr id="10252" name="Line 13"/>
            <p:cNvSpPr>
              <a:spLocks noChangeShapeType="1"/>
            </p:cNvSpPr>
            <p:nvPr/>
          </p:nvSpPr>
          <p:spPr bwMode="auto">
            <a:xfrm>
              <a:off x="5638800" y="3425825"/>
              <a:ext cx="533400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5795963" y="4005263"/>
            <a:ext cx="3197225" cy="461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3300"/>
                </a:solidFill>
                <a:latin typeface="Times New Roman" pitchFamily="18" charset="0"/>
              </a:rPr>
              <a:t>（其中淡水占</a:t>
            </a:r>
            <a:r>
              <a:rPr kumimoji="1" lang="en-US" altLang="zh-CN" sz="2400" b="1">
                <a:solidFill>
                  <a:srgbClr val="003300"/>
                </a:solidFill>
                <a:latin typeface="Times New Roman" pitchFamily="18" charset="0"/>
              </a:rPr>
              <a:t>2.53%</a:t>
            </a:r>
            <a:r>
              <a:rPr kumimoji="1" lang="zh-CN" altLang="en-US" sz="2400" b="1">
                <a:solidFill>
                  <a:srgbClr val="003300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755650" y="5805488"/>
            <a:ext cx="57610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3300"/>
                </a:solidFill>
                <a:latin typeface="Calibri" pitchFamily="34" charset="0"/>
              </a:rPr>
              <a:t>地球水体的存在形式及所占比重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图表 1"/>
          <p:cNvGraphicFramePr>
            <a:graphicFrameLocks/>
          </p:cNvGraphicFramePr>
          <p:nvPr/>
        </p:nvGraphicFramePr>
        <p:xfrm>
          <a:off x="417513" y="282575"/>
          <a:ext cx="7300912" cy="5357813"/>
        </p:xfrm>
        <a:graphic>
          <a:graphicData uri="http://schemas.openxmlformats.org/presentationml/2006/ole">
            <p:oleObj spid="_x0000_s1026" name="图表" r:id="rId3" imgW="7305759" imgH="5362643" progId="Excel.Sheet.8">
              <p:embed/>
            </p:oleObj>
          </a:graphicData>
        </a:graphic>
      </p:graphicFrame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3563938" y="37163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  <a:latin typeface="Calibri" pitchFamily="34" charset="0"/>
              </a:rPr>
              <a:t>68.72%</a:t>
            </a:r>
            <a:endParaRPr lang="zh-CN" altLang="en-US" sz="28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23850" y="5661025"/>
            <a:ext cx="74882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3300"/>
                </a:solidFill>
                <a:latin typeface="Calibri" pitchFamily="34" charset="0"/>
              </a:rPr>
              <a:t>问题</a:t>
            </a:r>
            <a:r>
              <a:rPr lang="en-US" altLang="zh-CN" sz="2800" b="1">
                <a:solidFill>
                  <a:srgbClr val="003300"/>
                </a:solidFill>
                <a:latin typeface="Calibri" pitchFamily="34" charset="0"/>
              </a:rPr>
              <a:t>2:  </a:t>
            </a:r>
            <a:r>
              <a:rPr lang="zh-CN" altLang="en-US" sz="2800" b="1">
                <a:solidFill>
                  <a:srgbClr val="003300"/>
                </a:solidFill>
                <a:latin typeface="Calibri" pitchFamily="34" charset="0"/>
              </a:rPr>
              <a:t>淡水的主体是？人类能够</a:t>
            </a: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方便直接利用</a:t>
            </a:r>
            <a:r>
              <a:rPr lang="zh-CN" altLang="en-US" sz="2800" b="1">
                <a:solidFill>
                  <a:srgbClr val="003300"/>
                </a:solidFill>
                <a:latin typeface="Calibri" pitchFamily="34" charset="0"/>
              </a:rPr>
              <a:t>的淡水有哪些？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676400"/>
            <a:ext cx="1900238" cy="3886200"/>
            <a:chOff x="1056" y="1104"/>
            <a:chExt cx="1296" cy="2448"/>
          </a:xfrm>
        </p:grpSpPr>
        <p:sp>
          <p:nvSpPr>
            <p:cNvPr id="147459" name="AutoShape 3"/>
            <p:cNvSpPr>
              <a:spLocks noChangeArrowheads="1"/>
            </p:cNvSpPr>
            <p:nvPr/>
          </p:nvSpPr>
          <p:spPr bwMode="auto">
            <a:xfrm>
              <a:off x="1056" y="1104"/>
              <a:ext cx="1296" cy="2448"/>
            </a:xfrm>
            <a:prstGeom prst="can">
              <a:avLst>
                <a:gd name="adj" fmla="val 37236"/>
              </a:avLst>
            </a:prstGeom>
            <a:gradFill rotWithShape="0">
              <a:gsLst>
                <a:gs pos="0">
                  <a:srgbClr val="3399FF">
                    <a:gamma/>
                    <a:tint val="42353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sp>
          <p:nvSpPr>
            <p:cNvPr id="147460" name="Oval 4"/>
            <p:cNvSpPr>
              <a:spLocks noChangeArrowheads="1"/>
            </p:cNvSpPr>
            <p:nvPr/>
          </p:nvSpPr>
          <p:spPr bwMode="auto">
            <a:xfrm>
              <a:off x="1056" y="1104"/>
              <a:ext cx="1296" cy="480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tint val="3019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63950" y="2819400"/>
            <a:ext cx="2954338" cy="1371600"/>
            <a:chOff x="2688" y="2064"/>
            <a:chExt cx="2016" cy="864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2688" y="2064"/>
            <a:ext cx="2016" cy="864"/>
          </p:xfrm>
          <a:graphic>
            <a:graphicData uri="http://schemas.openxmlformats.org/presentationml/2006/ole">
              <p:oleObj spid="_x0000_s2050" name="BMP 图象" r:id="rId3" imgW="2219635" imgH="647619" progId="PBrush">
                <p:embed/>
              </p:oleObj>
            </a:graphicData>
          </a:graphic>
        </p:graphicFrame>
        <p:sp>
          <p:nvSpPr>
            <p:cNvPr id="2063" name="Oval 7"/>
            <p:cNvSpPr>
              <a:spLocks noChangeArrowheads="1"/>
            </p:cNvSpPr>
            <p:nvPr/>
          </p:nvSpPr>
          <p:spPr bwMode="auto">
            <a:xfrm rot="-1297927">
              <a:off x="2888" y="2447"/>
              <a:ext cx="480" cy="238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3EBFF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38413" y="609600"/>
            <a:ext cx="2109787" cy="762000"/>
            <a:chOff x="2448" y="384"/>
            <a:chExt cx="1440" cy="480"/>
          </a:xfrm>
        </p:grpSpPr>
        <p:sp>
          <p:nvSpPr>
            <p:cNvPr id="2061" name="AutoShape 10"/>
            <p:cNvSpPr>
              <a:spLocks noChangeArrowheads="1"/>
            </p:cNvSpPr>
            <p:nvPr/>
          </p:nvSpPr>
          <p:spPr bwMode="auto">
            <a:xfrm>
              <a:off x="2448" y="384"/>
              <a:ext cx="1440" cy="480"/>
            </a:xfrm>
            <a:prstGeom prst="cloudCallout">
              <a:avLst>
                <a:gd name="adj1" fmla="val -51042"/>
                <a:gd name="adj2" fmla="val 140000"/>
              </a:avLst>
            </a:prstGeom>
            <a:gradFill rotWithShape="0">
              <a:gsLst>
                <a:gs pos="0">
                  <a:srgbClr val="00FFFF"/>
                </a:gs>
                <a:gs pos="100000">
                  <a:srgbClr val="C1FFFF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400">
                <a:latin typeface="Calibri" pitchFamily="34" charset="0"/>
              </a:endParaRPr>
            </a:p>
          </p:txBody>
        </p:sp>
        <p:sp>
          <p:nvSpPr>
            <p:cNvPr id="1039" name="Text Box 11"/>
            <p:cNvSpPr txBox="1">
              <a:spLocks noChangeArrowheads="1"/>
            </p:cNvSpPr>
            <p:nvPr/>
          </p:nvSpPr>
          <p:spPr bwMode="auto">
            <a:xfrm>
              <a:off x="2736" y="432"/>
              <a:ext cx="1149" cy="368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1FFFF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atin typeface="+mj-ea"/>
                  <a:ea typeface="+mj-ea"/>
                </a:rPr>
                <a:t>全球水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056313" y="1447800"/>
            <a:ext cx="2139950" cy="609600"/>
            <a:chOff x="4608" y="912"/>
            <a:chExt cx="1296" cy="384"/>
          </a:xfrm>
        </p:grpSpPr>
        <p:sp>
          <p:nvSpPr>
            <p:cNvPr id="2059" name="AutoShape 13"/>
            <p:cNvSpPr>
              <a:spLocks/>
            </p:cNvSpPr>
            <p:nvPr/>
          </p:nvSpPr>
          <p:spPr bwMode="auto">
            <a:xfrm>
              <a:off x="4608" y="912"/>
              <a:ext cx="1296" cy="384"/>
            </a:xfrm>
            <a:prstGeom prst="borderCallout2">
              <a:avLst>
                <a:gd name="adj1" fmla="val 18750"/>
                <a:gd name="adj2" fmla="val -3704"/>
                <a:gd name="adj3" fmla="val 18750"/>
                <a:gd name="adj4" fmla="val -46449"/>
                <a:gd name="adj5" fmla="val 328125"/>
                <a:gd name="adj6" fmla="val -90741"/>
              </a:avLst>
            </a:prstGeom>
            <a:gradFill rotWithShape="0">
              <a:gsLst>
                <a:gs pos="0">
                  <a:srgbClr val="FFEFEF"/>
                </a:gs>
                <a:gs pos="100000">
                  <a:srgbClr val="FFBDBD"/>
                </a:gs>
              </a:gsLst>
              <a:lin ang="18900000" scaled="1"/>
            </a:gra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400">
                <a:latin typeface="Calibri" pitchFamily="34" charset="0"/>
              </a:endParaRPr>
            </a:p>
          </p:txBody>
        </p:sp>
        <p:sp>
          <p:nvSpPr>
            <p:cNvPr id="2060" name="Text Box 14"/>
            <p:cNvSpPr txBox="1">
              <a:spLocks noChangeArrowheads="1"/>
            </p:cNvSpPr>
            <p:nvPr/>
          </p:nvSpPr>
          <p:spPr bwMode="auto">
            <a:xfrm>
              <a:off x="4608" y="912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Calibri" pitchFamily="34" charset="0"/>
                  <a:ea typeface="楷体_GB2312"/>
                  <a:cs typeface="楷体_GB2312"/>
                </a:rPr>
                <a:t>液态淡水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248400" y="5029200"/>
            <a:ext cx="2198688" cy="609600"/>
            <a:chOff x="4740" y="3168"/>
            <a:chExt cx="1356" cy="384"/>
          </a:xfrm>
        </p:grpSpPr>
        <p:sp>
          <p:nvSpPr>
            <p:cNvPr id="2057" name="AutoShape 16"/>
            <p:cNvSpPr>
              <a:spLocks/>
            </p:cNvSpPr>
            <p:nvPr/>
          </p:nvSpPr>
          <p:spPr bwMode="auto">
            <a:xfrm>
              <a:off x="4740" y="3168"/>
              <a:ext cx="1308" cy="384"/>
            </a:xfrm>
            <a:prstGeom prst="borderCallout2">
              <a:avLst>
                <a:gd name="adj1" fmla="val 18750"/>
                <a:gd name="adj2" fmla="val -3671"/>
                <a:gd name="adj3" fmla="val 18750"/>
                <a:gd name="adj4" fmla="val -36083"/>
                <a:gd name="adj5" fmla="val -96875"/>
                <a:gd name="adj6" fmla="val -69727"/>
              </a:avLst>
            </a:prstGeom>
            <a:gradFill rotWithShape="0">
              <a:gsLst>
                <a:gs pos="0">
                  <a:srgbClr val="00FFCC"/>
                </a:gs>
                <a:gs pos="100000">
                  <a:srgbClr val="B9FFF1"/>
                </a:gs>
              </a:gsLst>
              <a:lin ang="18900000" scaled="1"/>
            </a:gra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400">
                <a:latin typeface="Calibri" pitchFamily="34" charset="0"/>
              </a:endParaRPr>
            </a:p>
          </p:txBody>
        </p:sp>
        <p:sp>
          <p:nvSpPr>
            <p:cNvPr id="2058" name="Text Box 17"/>
            <p:cNvSpPr txBox="1">
              <a:spLocks noChangeArrowheads="1"/>
            </p:cNvSpPr>
            <p:nvPr/>
          </p:nvSpPr>
          <p:spPr bwMode="auto">
            <a:xfrm>
              <a:off x="4800" y="3216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Calibri" pitchFamily="34" charset="0"/>
                  <a:ea typeface="楷体_GB2312"/>
                  <a:cs typeface="楷体_GB2312"/>
                </a:rPr>
                <a:t>人类可利用</a:t>
              </a:r>
            </a:p>
          </p:txBody>
        </p:sp>
      </p:grpSp>
      <p:pic>
        <p:nvPicPr>
          <p:cNvPr id="2056" name="Picture 18" descr="未命名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196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581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79388" y="404813"/>
            <a:ext cx="691356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3200" b="1" kern="0" dirty="0">
                <a:solidFill>
                  <a:srgbClr val="003300"/>
                </a:solidFill>
                <a:latin typeface="+mn-lt"/>
                <a:ea typeface="+mn-ea"/>
              </a:rPr>
              <a:t>探究</a:t>
            </a:r>
            <a:r>
              <a:rPr lang="en-US" altLang="zh-CN" sz="3200" b="1" kern="0" dirty="0">
                <a:solidFill>
                  <a:srgbClr val="003300"/>
                </a:solidFill>
                <a:latin typeface="+mn-lt"/>
                <a:ea typeface="+mn-ea"/>
              </a:rPr>
              <a:t>1    </a:t>
            </a:r>
            <a:r>
              <a:rPr lang="zh-CN" altLang="en-US" sz="3200" b="1" kern="0" dirty="0">
                <a:solidFill>
                  <a:srgbClr val="003300"/>
                </a:solidFill>
                <a:latin typeface="+mn-lt"/>
                <a:ea typeface="+mn-ea"/>
              </a:rPr>
              <a:t>陆地上的水体及相互关系</a:t>
            </a:r>
          </a:p>
        </p:txBody>
      </p:sp>
      <p:sp>
        <p:nvSpPr>
          <p:cNvPr id="75786" name="Text Box 1034"/>
          <p:cNvSpPr txBox="1">
            <a:spLocks noChangeArrowheads="1"/>
          </p:cNvSpPr>
          <p:nvPr/>
        </p:nvSpPr>
        <p:spPr bwMode="auto">
          <a:xfrm>
            <a:off x="1981200" y="14478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黑体" pitchFamily="49" charset="-122"/>
              </a:rPr>
              <a:t>大气降水</a:t>
            </a:r>
          </a:p>
        </p:txBody>
      </p:sp>
      <p:sp>
        <p:nvSpPr>
          <p:cNvPr id="75787" name="Text Box 1035"/>
          <p:cNvSpPr txBox="1">
            <a:spLocks noChangeArrowheads="1"/>
          </p:cNvSpPr>
          <p:nvPr/>
        </p:nvSpPr>
        <p:spPr bwMode="auto">
          <a:xfrm>
            <a:off x="3200400" y="22860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黑体" pitchFamily="49" charset="-122"/>
              </a:rPr>
              <a:t>冰川水</a:t>
            </a:r>
          </a:p>
        </p:txBody>
      </p:sp>
      <p:sp>
        <p:nvSpPr>
          <p:cNvPr id="75788" name="Text Box 1036"/>
          <p:cNvSpPr txBox="1">
            <a:spLocks noChangeArrowheads="1"/>
          </p:cNvSpPr>
          <p:nvPr/>
        </p:nvSpPr>
        <p:spPr bwMode="auto">
          <a:xfrm>
            <a:off x="2590800" y="32766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黑体" pitchFamily="49" charset="-122"/>
              </a:rPr>
              <a:t>湖泊水</a:t>
            </a:r>
          </a:p>
        </p:txBody>
      </p:sp>
      <p:sp>
        <p:nvSpPr>
          <p:cNvPr id="75789" name="Text Box 1037"/>
          <p:cNvSpPr txBox="1">
            <a:spLocks noChangeArrowheads="1"/>
          </p:cNvSpPr>
          <p:nvPr/>
        </p:nvSpPr>
        <p:spPr bwMode="auto">
          <a:xfrm>
            <a:off x="3276600" y="42672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黑体" pitchFamily="49" charset="-122"/>
              </a:rPr>
              <a:t>地下水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1828800"/>
            <a:ext cx="373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dirty="0">
                <a:solidFill>
                  <a:srgbClr val="003300"/>
                </a:solidFill>
                <a:latin typeface="+mn-ea"/>
                <a:ea typeface="+mn-ea"/>
              </a:rPr>
              <a:t>1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ea typeface="+mn-ea"/>
              </a:rPr>
              <a:t>、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河流补给是指河水的来源。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ea typeface="+mn-ea"/>
              </a:rPr>
              <a:t>图中河流的补给可能涉及哪几种水体？</a:t>
            </a:r>
            <a:endParaRPr lang="en-US" altLang="zh-CN" sz="2600" b="1" dirty="0">
              <a:solidFill>
                <a:srgbClr val="0033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b="1" dirty="0">
              <a:solidFill>
                <a:srgbClr val="0033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dirty="0">
                <a:solidFill>
                  <a:srgbClr val="003300"/>
                </a:solidFill>
                <a:latin typeface="+mn-ea"/>
                <a:ea typeface="+mn-ea"/>
              </a:rPr>
              <a:t>2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ea typeface="+mn-ea"/>
              </a:rPr>
              <a:t>、河流和湖泊的关系密切，假设河流水位与湖泊水位有差异，分析它们之间的补给关系。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dirty="0">
                <a:solidFill>
                  <a:srgbClr val="003300"/>
                </a:solidFill>
                <a:latin typeface="黑体" pitchFamily="2" charset="-122"/>
                <a:ea typeface="黑体" pitchFamily="2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/>
      <p:bldP spid="75787" grpId="0"/>
      <p:bldP spid="75788" grpId="0"/>
      <p:bldP spid="7578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857</Words>
  <Application>Microsoft Office PowerPoint</Application>
  <PresentationFormat>全屏显示(4:3)</PresentationFormat>
  <Paragraphs>152</Paragraphs>
  <Slides>27</Slides>
  <Notes>0</Notes>
  <HiddenSlides>0</HiddenSlides>
  <MMClips>2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图表</vt:lpstr>
      <vt:lpstr>BMP 图象</vt:lpstr>
      <vt:lpstr>幻灯片 1</vt:lpstr>
      <vt:lpstr>幻灯片 2</vt:lpstr>
      <vt:lpstr>幻灯片 3</vt:lpstr>
      <vt:lpstr>幻灯片 4</vt:lpstr>
      <vt:lpstr>一、 相互联系的水体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神农架过度开发小水电引发下游持续干旱</vt:lpstr>
      <vt:lpstr>幻灯片 18</vt:lpstr>
      <vt:lpstr>幻灯片 19</vt:lpstr>
      <vt:lpstr>幻灯片 20</vt:lpstr>
      <vt:lpstr>幻灯片 21</vt:lpstr>
      <vt:lpstr>能力提升：</vt:lpstr>
      <vt:lpstr>能力提升：</vt:lpstr>
      <vt:lpstr>幻灯片 24</vt:lpstr>
      <vt:lpstr>幻灯片 25</vt:lpstr>
      <vt:lpstr>幻灯片 26</vt:lpstr>
      <vt:lpstr>课后探究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</dc:creator>
  <cp:lastModifiedBy>sun</cp:lastModifiedBy>
  <cp:revision>35</cp:revision>
  <dcterms:created xsi:type="dcterms:W3CDTF">2013-05-29T00:19:34Z</dcterms:created>
  <dcterms:modified xsi:type="dcterms:W3CDTF">2013-06-03T01:11:08Z</dcterms:modified>
</cp:coreProperties>
</file>