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3" r:id="rId3"/>
    <p:sldId id="342" r:id="rId4"/>
    <p:sldId id="302" r:id="rId5"/>
    <p:sldId id="326" r:id="rId6"/>
    <p:sldId id="327" r:id="rId7"/>
    <p:sldId id="325" r:id="rId8"/>
    <p:sldId id="314" r:id="rId9"/>
    <p:sldId id="319" r:id="rId10"/>
    <p:sldId id="320" r:id="rId11"/>
    <p:sldId id="330" r:id="rId12"/>
    <p:sldId id="321" r:id="rId13"/>
    <p:sldId id="336" r:id="rId14"/>
    <p:sldId id="338" r:id="rId15"/>
    <p:sldId id="339" r:id="rId16"/>
    <p:sldId id="340" r:id="rId17"/>
    <p:sldId id="341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34" r:id="rId28"/>
    <p:sldId id="335" r:id="rId29"/>
    <p:sldId id="337" r:id="rId30"/>
    <p:sldId id="362" r:id="rId31"/>
    <p:sldId id="398" r:id="rId32"/>
    <p:sldId id="399" r:id="rId33"/>
    <p:sldId id="400" r:id="rId34"/>
    <p:sldId id="361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96" r:id="rId43"/>
    <p:sldId id="395" r:id="rId44"/>
    <p:sldId id="389" r:id="rId45"/>
    <p:sldId id="397" r:id="rId46"/>
    <p:sldId id="284" r:id="rId47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itchFamily="18" charset="0"/>
        <a:ea typeface="宋体" pitchFamily="2" charset="-122"/>
      </a:defRPr>
    </a:lvl1pPr>
    <a:lvl2pPr marL="457200" lvl="1" indent="0" algn="l" defTabSz="914400" eaLnBrk="1" fontAlgn="base" latinLnBrk="0" hangingPunct="1"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itchFamily="18" charset="0"/>
        <a:ea typeface="宋体" pitchFamily="2" charset="-122"/>
      </a:defRPr>
    </a:lvl2pPr>
    <a:lvl3pPr marL="914400" lvl="2" indent="0" algn="l" defTabSz="914400" eaLnBrk="1" fontAlgn="base" latinLnBrk="0" hangingPunct="1"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itchFamily="18" charset="0"/>
        <a:ea typeface="宋体" pitchFamily="2" charset="-122"/>
      </a:defRPr>
    </a:lvl3pPr>
    <a:lvl4pPr marL="1371600" lvl="3" indent="0" algn="l" defTabSz="914400" eaLnBrk="1" fontAlgn="base" latinLnBrk="0" hangingPunct="1"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itchFamily="18" charset="0"/>
        <a:ea typeface="宋体" pitchFamily="2" charset="-122"/>
      </a:defRPr>
    </a:lvl4pPr>
    <a:lvl5pPr marL="1828800" lvl="4" indent="0" algn="l" defTabSz="914400" eaLnBrk="1" fontAlgn="base" latinLnBrk="0" hangingPunct="1"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itchFamily="18" charset="0"/>
        <a:ea typeface="宋体" pitchFamily="2" charset="-122"/>
      </a:defRPr>
    </a:lvl5pPr>
    <a:lvl6pPr marL="2286000" lvl="5" indent="0" algn="l" defTabSz="914400" eaLnBrk="1" fontAlgn="base" latinLnBrk="0" hangingPunct="1"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itchFamily="18" charset="0"/>
        <a:ea typeface="宋体" pitchFamily="2" charset="-122"/>
      </a:defRPr>
    </a:lvl6pPr>
    <a:lvl7pPr marL="2743200" lvl="6" indent="0" algn="l" defTabSz="914400" eaLnBrk="1" fontAlgn="base" latinLnBrk="0" hangingPunct="1"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itchFamily="18" charset="0"/>
        <a:ea typeface="宋体" pitchFamily="2" charset="-122"/>
      </a:defRPr>
    </a:lvl7pPr>
    <a:lvl8pPr marL="3200400" lvl="7" indent="0" algn="l" defTabSz="914400" eaLnBrk="1" fontAlgn="base" latinLnBrk="0" hangingPunct="1"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itchFamily="18" charset="0"/>
        <a:ea typeface="宋体" pitchFamily="2" charset="-122"/>
      </a:defRPr>
    </a:lvl8pPr>
    <a:lvl9pPr marL="3657600" lvl="8" indent="0" algn="l" defTabSz="914400" eaLnBrk="1" fontAlgn="base" latinLnBrk="0" hangingPunct="1"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itchFamily="18" charset="0"/>
        <a:ea typeface="宋体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  <a:srgbClr val="FF9933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6"/>
    <p:restoredTop sz="94703"/>
  </p:normalViewPr>
  <p:slideViewPr>
    <p:cSldViewPr showGuides="1">
      <p:cViewPr varScale="1">
        <p:scale>
          <a:sx n="76" d="100"/>
          <a:sy n="76" d="100"/>
        </p:scale>
        <p:origin x="-12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</p:bldLst>
  </p:timing>
  <p:hf sldNum="0"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file:///C:\Documents%20and%20Settings\szycj\Local%20Settings\Temporary%20Internet%20Files\Content.IE5\OHY74T2Z\&#20116;&#19978;&#38142;&#25509;\&#39034;&#24207;.ppt" TargetMode="External"/><Relationship Id="rId1" Type="http://schemas.openxmlformats.org/officeDocument/2006/relationships/hyperlink" Target="file:///C:\Documents%20and%20Settings\szycj\Local%20Settings\Temporary%20Internet%20Files\Content.IE5\OHY74T2Z\&#20116;&#19978;&#38142;&#25509;\&#35090;&#36140;.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2" name="标题 109571"/>
          <p:cNvSpPr>
            <a:spLocks noGrp="1"/>
          </p:cNvSpPr>
          <p:nvPr>
            <p:ph type="ctrTitle"/>
          </p:nvPr>
        </p:nvSpPr>
        <p:spPr>
          <a:xfrm>
            <a:off x="323850" y="404813"/>
            <a:ext cx="8351838" cy="1079500"/>
          </a:xfrm>
        </p:spPr>
        <p:txBody>
          <a:bodyPr anchor="ctr"/>
          <a:p>
            <a:pPr defTabSz="914400"/>
            <a:r>
              <a:rPr lang="zh-CN" altLang="en-US" sz="4800" b="1" kern="1200" baseline="0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贯穿三个学段的主线项目</a:t>
            </a:r>
            <a:endParaRPr lang="zh-CN" altLang="en-US" sz="4800" b="1" kern="1200" baseline="0" dirty="0">
              <a:solidFill>
                <a:srgbClr val="FFFF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9573" name="副标题 109572"/>
          <p:cNvSpPr>
            <a:spLocks noGrp="1"/>
          </p:cNvSpPr>
          <p:nvPr>
            <p:ph type="subTitle" idx="1"/>
          </p:nvPr>
        </p:nvSpPr>
        <p:spPr>
          <a:xfrm>
            <a:off x="539750" y="1484313"/>
            <a:ext cx="8208963" cy="4176712"/>
          </a:xfrm>
        </p:spPr>
        <p:txBody>
          <a:bodyPr/>
          <a:p>
            <a:pPr algn="l" defTabSz="914400">
              <a:lnSpc>
                <a:spcPct val="125000"/>
              </a:lnSpc>
            </a:pPr>
            <a:r>
              <a:rPr lang="en-US" altLang="zh-CN" sz="3600" b="1" kern="1200" baseline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600" b="1" kern="1200" baseline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、 注重朗读训练，培养学生的感悟、体验和赏析等综合的语感能力。</a:t>
            </a:r>
            <a:endParaRPr lang="zh-CN" altLang="en-US" sz="3600" b="1" kern="1200" baseline="0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algn="l" defTabSz="914400">
              <a:lnSpc>
                <a:spcPct val="125000"/>
              </a:lnSpc>
            </a:pPr>
            <a:r>
              <a:rPr lang="en-US" altLang="zh-CN" sz="3600" b="1" kern="1200" baseline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600" b="1" kern="1200" baseline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、 注重良好阅读习惯的培养，使学生爱读书，会读书，多读书。</a:t>
            </a:r>
            <a:endParaRPr lang="zh-CN" altLang="en-US" sz="3600" b="1" kern="1200" baseline="0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algn="l" defTabSz="914400">
              <a:lnSpc>
                <a:spcPct val="125000"/>
              </a:lnSpc>
            </a:pPr>
            <a:r>
              <a:rPr lang="en-US" altLang="zh-CN" sz="3600" b="1" kern="1200" baseline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3600" b="1" kern="1200" baseline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、 注重阅读积累和识字任务的落实。</a:t>
            </a:r>
            <a:endParaRPr lang="zh-CN" altLang="en-US" sz="3600" b="1" kern="1200" baseline="0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标题 103425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1079500"/>
          </a:xfrm>
        </p:spPr>
        <p:txBody>
          <a:bodyPr anchor="ctr"/>
          <a:p>
            <a:pPr marL="762000" indent="-762000" algn="l"/>
            <a:r>
              <a:rPr lang="zh-CN" altLang="en-US" sz="4000" dirty="0">
                <a:solidFill>
                  <a:srgbClr val="FFFF00"/>
                </a:solidFill>
              </a:rPr>
              <a:t>（</a:t>
            </a:r>
            <a:r>
              <a:rPr lang="en-US" altLang="zh-CN" sz="4000" dirty="0">
                <a:solidFill>
                  <a:srgbClr val="FFFF00"/>
                </a:solidFill>
              </a:rPr>
              <a:t>1</a:t>
            </a:r>
            <a:r>
              <a:rPr lang="zh-CN" altLang="en-US" sz="4000" dirty="0">
                <a:solidFill>
                  <a:srgbClr val="FFFF00"/>
                </a:solidFill>
              </a:rPr>
              <a:t>）</a:t>
            </a:r>
            <a:r>
              <a:rPr lang="zh-CN" altLang="en-US" sz="4000" b="1" dirty="0">
                <a:solidFill>
                  <a:srgbClr val="FFFF00"/>
                </a:solidFill>
              </a:rPr>
              <a:t>叙事性课文教学的个性要求</a:t>
            </a:r>
            <a:r>
              <a:rPr lang="zh-CN" altLang="en-US" sz="4000" dirty="0">
                <a:solidFill>
                  <a:srgbClr val="FFFF00"/>
                </a:solidFill>
              </a:rPr>
              <a:t> ：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  <p:sp>
        <p:nvSpPr>
          <p:cNvPr id="103427" name="文本占位符 103426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8424862" cy="4751387"/>
          </a:xfrm>
        </p:spPr>
        <p:txBody>
          <a:bodyPr/>
          <a:p>
            <a:pPr>
              <a:lnSpc>
                <a:spcPct val="125000"/>
              </a:lnSpc>
            </a:pPr>
            <a:r>
              <a:rPr lang="en-US" altLang="zh-CN" sz="3600" b="1" dirty="0">
                <a:solidFill>
                  <a:schemeClr val="bg1"/>
                </a:solidFill>
              </a:rPr>
              <a:t>  </a:t>
            </a:r>
            <a:r>
              <a:rPr lang="zh-CN" altLang="en-US" sz="3600" b="1" dirty="0">
                <a:solidFill>
                  <a:schemeClr val="bg1"/>
                </a:solidFill>
              </a:rPr>
              <a:t>具体感受人或事物的形象</a:t>
            </a:r>
            <a:r>
              <a:rPr lang="zh-CN" altLang="en-US" sz="3600" dirty="0">
                <a:solidFill>
                  <a:schemeClr val="bg1"/>
                </a:solidFill>
              </a:rPr>
              <a:t> 。</a:t>
            </a:r>
            <a:endParaRPr lang="zh-CN" altLang="en-US" sz="3600" dirty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</a:pPr>
            <a:r>
              <a:rPr lang="zh-CN" altLang="en-US" sz="3600" b="1" dirty="0">
                <a:solidFill>
                  <a:schemeClr val="bg1"/>
                </a:solidFill>
              </a:rPr>
              <a:t>  让学生了解记叙文表达方式，初步感</a:t>
            </a:r>
            <a:endParaRPr lang="zh-CN" altLang="en-US" sz="3600" b="1" dirty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     知记叙文的文体知识。</a:t>
            </a:r>
            <a:r>
              <a:rPr lang="zh-CN" altLang="en-US" sz="3600" dirty="0">
                <a:solidFill>
                  <a:schemeClr val="bg1"/>
                </a:solidFill>
              </a:rPr>
              <a:t> </a:t>
            </a:r>
            <a:endParaRPr lang="zh-CN" altLang="en-US" sz="3600" dirty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</a:pPr>
            <a:r>
              <a:rPr lang="zh-CN" altLang="en-US" sz="3600" b="1" dirty="0">
                <a:solidFill>
                  <a:schemeClr val="bg1"/>
                </a:solidFill>
              </a:rPr>
              <a:t>  掌握贯穿全文的线索 ，选好教学的切</a:t>
            </a:r>
            <a:endParaRPr lang="zh-CN" altLang="en-US" sz="3600" b="1" dirty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     入口。</a:t>
            </a:r>
            <a:endParaRPr lang="zh-CN" altLang="en-US" sz="3600" b="1" dirty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3600" dirty="0"/>
              <a:t>      </a:t>
            </a:r>
            <a:r>
              <a:rPr lang="zh-CN" altLang="en-US" dirty="0">
                <a:solidFill>
                  <a:srgbClr val="FF9933"/>
                </a:solidFill>
              </a:rPr>
              <a:t>（循事件   抓中心   扣课题 ）</a:t>
            </a:r>
            <a:endParaRPr lang="zh-CN" altLang="en-US" dirty="0">
              <a:solidFill>
                <a:srgbClr val="FF993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标题 92161"/>
          <p:cNvSpPr>
            <a:spLocks noGrp="1"/>
          </p:cNvSpPr>
          <p:nvPr>
            <p:ph type="title"/>
          </p:nvPr>
        </p:nvSpPr>
        <p:spPr>
          <a:xfrm>
            <a:off x="107950" y="260350"/>
            <a:ext cx="7127875" cy="720725"/>
          </a:xfrm>
        </p:spPr>
        <p:txBody>
          <a:bodyPr anchor="ctr"/>
          <a:p>
            <a:pPr algn="l"/>
            <a:r>
              <a:rPr lang="zh-CN" altLang="en-US" sz="4000" dirty="0">
                <a:solidFill>
                  <a:srgbClr val="FFFF00"/>
                </a:solidFill>
              </a:rPr>
              <a:t>（</a:t>
            </a:r>
            <a:r>
              <a:rPr lang="en-US" altLang="zh-CN" sz="4000" dirty="0">
                <a:solidFill>
                  <a:srgbClr val="FFFF00"/>
                </a:solidFill>
              </a:rPr>
              <a:t>2</a:t>
            </a:r>
            <a:r>
              <a:rPr lang="zh-CN" altLang="en-US" sz="4000" dirty="0">
                <a:solidFill>
                  <a:srgbClr val="FFFF00"/>
                </a:solidFill>
              </a:rPr>
              <a:t>）</a:t>
            </a:r>
            <a:r>
              <a:rPr lang="zh-CN" altLang="en-US" sz="4000" b="1" dirty="0">
                <a:solidFill>
                  <a:srgbClr val="FFFF00"/>
                </a:solidFill>
              </a:rPr>
              <a:t>诗歌教学的个性要求</a:t>
            </a:r>
            <a:r>
              <a:rPr lang="zh-CN" altLang="en-US" sz="4000" dirty="0">
                <a:solidFill>
                  <a:srgbClr val="FFFF00"/>
                </a:solidFill>
              </a:rPr>
              <a:t> ：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  <p:sp>
        <p:nvSpPr>
          <p:cNvPr id="92163" name="文本占位符 92162"/>
          <p:cNvSpPr>
            <a:spLocks noGrp="1"/>
          </p:cNvSpPr>
          <p:nvPr>
            <p:ph type="body" idx="1"/>
          </p:nvPr>
        </p:nvSpPr>
        <p:spPr>
          <a:xfrm>
            <a:off x="179388" y="981075"/>
            <a:ext cx="8713787" cy="5327650"/>
          </a:xfrm>
        </p:spPr>
        <p:txBody>
          <a:bodyPr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bg1"/>
                </a:solidFill>
              </a:rPr>
              <a:t>  </a:t>
            </a:r>
            <a:r>
              <a:rPr lang="zh-CN" altLang="en-US" b="1" dirty="0">
                <a:solidFill>
                  <a:schemeClr val="bg1"/>
                </a:solidFill>
              </a:rPr>
              <a:t>创设情境，展开联想与想象，激发学生的情</a:t>
            </a:r>
            <a:endParaRPr lang="zh-CN" altLang="en-US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b="1" dirty="0">
                <a:solidFill>
                  <a:schemeClr val="bg1"/>
                </a:solidFill>
              </a:rPr>
              <a:t>      感和灵感。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   “感动”是诗歌教学的关键。</a:t>
            </a:r>
            <a:endParaRPr lang="zh-CN" altLang="en-US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  诵读是诗歌教学的主要手段。</a:t>
            </a:r>
            <a:endParaRPr lang="zh-CN" altLang="en-US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4000" dirty="0">
                <a:solidFill>
                  <a:srgbClr val="FFFF00"/>
                </a:solidFill>
              </a:rPr>
              <a:t>（</a:t>
            </a:r>
            <a:r>
              <a:rPr lang="en-US" altLang="zh-CN" sz="4000" dirty="0">
                <a:solidFill>
                  <a:srgbClr val="FFFF00"/>
                </a:solidFill>
              </a:rPr>
              <a:t>3</a:t>
            </a:r>
            <a:r>
              <a:rPr lang="zh-CN" altLang="en-US" sz="4000" dirty="0">
                <a:solidFill>
                  <a:srgbClr val="FFFF00"/>
                </a:solidFill>
              </a:rPr>
              <a:t>）</a:t>
            </a:r>
            <a:r>
              <a:rPr lang="zh-CN" altLang="en-US" sz="4000" b="1" dirty="0">
                <a:solidFill>
                  <a:srgbClr val="FFFF00"/>
                </a:solidFill>
              </a:rPr>
              <a:t>说明文教学的个性要求</a:t>
            </a:r>
            <a:r>
              <a:rPr lang="zh-CN" altLang="en-US" sz="4000" dirty="0">
                <a:solidFill>
                  <a:srgbClr val="FFFF00"/>
                </a:solidFill>
              </a:rPr>
              <a:t> ：</a:t>
            </a:r>
            <a:endParaRPr lang="zh-CN" altLang="en-US" sz="4000" dirty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  引导学生在获得科学真知中感受求知乐趣。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  揣摩说明文的文体常识。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  注重读写迁移，学以致用</a:t>
            </a:r>
            <a:r>
              <a:rPr lang="zh-CN" altLang="en-US" dirty="0">
                <a:solidFill>
                  <a:schemeClr val="bg1"/>
                </a:solidFill>
              </a:rPr>
              <a:t> 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6" name="标题 113665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1223962"/>
          </a:xfrm>
        </p:spPr>
        <p:txBody>
          <a:bodyPr anchor="ctr"/>
          <a:p>
            <a:pPr marL="762000" indent="-762000" algn="l"/>
            <a:r>
              <a:rPr lang="en-US" altLang="zh-CN" sz="4000" b="1" dirty="0">
                <a:solidFill>
                  <a:srgbClr val="00FF00"/>
                </a:solidFill>
              </a:rPr>
              <a:t>2.   </a:t>
            </a:r>
            <a:r>
              <a:rPr lang="zh-CN" altLang="en-US" sz="4000" b="1" dirty="0">
                <a:solidFill>
                  <a:srgbClr val="00FF00"/>
                </a:solidFill>
              </a:rPr>
              <a:t>要认真钻研文本，吃透文本精神，精心进行教学预设。</a:t>
            </a:r>
            <a:endParaRPr lang="zh-CN" altLang="en-US" sz="4000" b="1" dirty="0">
              <a:solidFill>
                <a:srgbClr val="00FF00"/>
              </a:solidFill>
            </a:endParaRPr>
          </a:p>
        </p:txBody>
      </p:sp>
      <p:sp>
        <p:nvSpPr>
          <p:cNvPr id="113667" name="文本占位符 113666"/>
          <p:cNvSpPr>
            <a:spLocks noGrp="1"/>
          </p:cNvSpPr>
          <p:nvPr>
            <p:ph type="body" idx="1"/>
          </p:nvPr>
        </p:nvSpPr>
        <p:spPr>
          <a:xfrm>
            <a:off x="323850" y="1484313"/>
            <a:ext cx="8640763" cy="4681537"/>
          </a:xfrm>
        </p:spPr>
        <p:txBody>
          <a:bodyPr/>
          <a:p>
            <a:pPr>
              <a:lnSpc>
                <a:spcPct val="125000"/>
              </a:lnSpc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（</a:t>
            </a:r>
            <a:r>
              <a:rPr lang="en-US" altLang="zh-CN" sz="3600" b="1" dirty="0">
                <a:solidFill>
                  <a:schemeClr val="bg1"/>
                </a:solidFill>
              </a:rPr>
              <a:t>1</a:t>
            </a:r>
            <a:r>
              <a:rPr lang="zh-CN" altLang="en-US" sz="3600" b="1" dirty="0">
                <a:solidFill>
                  <a:schemeClr val="bg1"/>
                </a:solidFill>
              </a:rPr>
              <a:t>）充分、科学地预设 </a:t>
            </a:r>
            <a:endParaRPr lang="zh-CN" altLang="en-US" sz="3600" b="1" dirty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△  </a:t>
            </a:r>
            <a:r>
              <a:rPr lang="zh-CN" altLang="en-US" b="1" dirty="0">
                <a:solidFill>
                  <a:schemeClr val="bg1"/>
                </a:solidFill>
              </a:rPr>
              <a:t>目标预设</a:t>
            </a:r>
            <a:r>
              <a:rPr lang="en-US" altLang="zh-CN" b="1" dirty="0">
                <a:solidFill>
                  <a:schemeClr val="bg1"/>
                </a:solidFill>
              </a:rPr>
              <a:t>——</a:t>
            </a:r>
            <a:r>
              <a:rPr lang="zh-CN" altLang="en-US" b="1" dirty="0">
                <a:solidFill>
                  <a:schemeClr val="bg1"/>
                </a:solidFill>
              </a:rPr>
              <a:t>以人为本，发展语文素养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△  </a:t>
            </a:r>
            <a:r>
              <a:rPr lang="zh-CN" altLang="en-US" b="1" dirty="0">
                <a:solidFill>
                  <a:schemeClr val="bg1"/>
                </a:solidFill>
              </a:rPr>
              <a:t>文本预设</a:t>
            </a:r>
            <a:r>
              <a:rPr lang="en-US" altLang="zh-CN" b="1" dirty="0">
                <a:solidFill>
                  <a:schemeClr val="bg1"/>
                </a:solidFill>
              </a:rPr>
              <a:t>——</a:t>
            </a:r>
            <a:r>
              <a:rPr lang="zh-CN" altLang="en-US" b="1" dirty="0">
                <a:solidFill>
                  <a:schemeClr val="bg1"/>
                </a:solidFill>
              </a:rPr>
              <a:t>深入研读，挖掘文本资源</a:t>
            </a:r>
            <a:endParaRPr lang="zh-CN" altLang="en-US" b="1" dirty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△  </a:t>
            </a:r>
            <a:r>
              <a:rPr lang="zh-CN" altLang="en-US" b="1" dirty="0">
                <a:solidFill>
                  <a:schemeClr val="bg1"/>
                </a:solidFill>
              </a:rPr>
              <a:t>学路预设</a:t>
            </a:r>
            <a:r>
              <a:rPr lang="en-US" altLang="zh-CN" b="1" dirty="0">
                <a:solidFill>
                  <a:schemeClr val="bg1"/>
                </a:solidFill>
              </a:rPr>
              <a:t>——</a:t>
            </a:r>
            <a:r>
              <a:rPr lang="zh-CN" altLang="en-US" b="1" dirty="0">
                <a:solidFill>
                  <a:schemeClr val="bg1"/>
                </a:solidFill>
              </a:rPr>
              <a:t>了解学情，确立学习路径</a:t>
            </a:r>
            <a:endParaRPr lang="zh-CN" altLang="en-US" b="1" dirty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△  </a:t>
            </a:r>
            <a:r>
              <a:rPr lang="zh-CN" altLang="en-US" b="1" dirty="0">
                <a:solidFill>
                  <a:schemeClr val="bg1"/>
                </a:solidFill>
              </a:rPr>
              <a:t>生成预设</a:t>
            </a:r>
            <a:r>
              <a:rPr lang="en-US" altLang="zh-CN" b="1" dirty="0">
                <a:solidFill>
                  <a:schemeClr val="bg1"/>
                </a:solidFill>
              </a:rPr>
              <a:t>——</a:t>
            </a:r>
            <a:r>
              <a:rPr lang="zh-CN" altLang="en-US" b="1" dirty="0">
                <a:solidFill>
                  <a:schemeClr val="bg1"/>
                </a:solidFill>
              </a:rPr>
              <a:t>充分预测，有效引领学习</a:t>
            </a:r>
            <a:endParaRPr lang="zh-CN" altLang="en-US" b="1" dirty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（</a:t>
            </a:r>
            <a:r>
              <a:rPr lang="en-US" altLang="zh-CN" sz="3600" b="1" dirty="0">
                <a:solidFill>
                  <a:schemeClr val="bg1"/>
                </a:solidFill>
              </a:rPr>
              <a:t>2</a:t>
            </a:r>
            <a:r>
              <a:rPr lang="zh-CN" altLang="en-US" sz="3600" b="1" dirty="0">
                <a:solidFill>
                  <a:schemeClr val="bg1"/>
                </a:solidFill>
              </a:rPr>
              <a:t>）及时、有效地调控生成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4" name="标题 115713"/>
          <p:cNvSpPr>
            <a:spLocks noGrp="1"/>
          </p:cNvSpPr>
          <p:nvPr>
            <p:ph type="ctrTitle"/>
          </p:nvPr>
        </p:nvSpPr>
        <p:spPr>
          <a:xfrm>
            <a:off x="250825" y="260350"/>
            <a:ext cx="8424863" cy="1439863"/>
          </a:xfrm>
        </p:spPr>
        <p:txBody>
          <a:bodyPr anchor="ctr"/>
          <a:p>
            <a:pPr algn="l" defTabSz="914400"/>
            <a:r>
              <a:rPr lang="en-US" altLang="zh-CN" sz="4000" b="1" kern="1200" baseline="0" dirty="0">
                <a:solidFill>
                  <a:srgbClr val="00FF00"/>
                </a:solidFill>
                <a:latin typeface="Times New Roman" pitchFamily="18" charset="0"/>
                <a:ea typeface="宋体" pitchFamily="2" charset="-122"/>
              </a:rPr>
              <a:t>3. </a:t>
            </a:r>
            <a:r>
              <a:rPr lang="zh-CN" altLang="en-US" sz="4000" b="1" kern="1200" baseline="0" dirty="0">
                <a:solidFill>
                  <a:srgbClr val="00FF00"/>
                </a:solidFill>
                <a:latin typeface="Times New Roman" pitchFamily="18" charset="0"/>
                <a:ea typeface="宋体" pitchFamily="2" charset="-122"/>
              </a:rPr>
              <a:t>以读为本，着力培养学生的认读、感悟、探究和概括能力。</a:t>
            </a:r>
            <a:endParaRPr lang="zh-CN" altLang="en-US" sz="4000" b="1" kern="1200" baseline="0">
              <a:solidFill>
                <a:srgbClr val="00FF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15715" name="副标题 115714"/>
          <p:cNvSpPr>
            <a:spLocks noGrp="1"/>
          </p:cNvSpPr>
          <p:nvPr>
            <p:ph type="subTitle" idx="1"/>
          </p:nvPr>
        </p:nvSpPr>
        <p:spPr>
          <a:xfrm>
            <a:off x="250825" y="1916113"/>
            <a:ext cx="8642350" cy="4033837"/>
          </a:xfrm>
        </p:spPr>
        <p:txBody>
          <a:bodyPr/>
          <a:p>
            <a:pPr marL="609600" indent="-609600" algn="l" defTabSz="914400">
              <a:spcBef>
                <a:spcPct val="0"/>
              </a:spcBef>
            </a:pPr>
            <a:r>
              <a:rPr lang="zh-CN" altLang="en-US" sz="40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（</a:t>
            </a:r>
            <a:r>
              <a:rPr lang="en-US" altLang="zh-CN" sz="40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1</a:t>
            </a:r>
            <a:r>
              <a:rPr lang="zh-CN" altLang="en-US" sz="40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）实实在在指导学生读书，培养学</a:t>
            </a:r>
            <a:endParaRPr lang="zh-CN" altLang="en-US" sz="4000" b="1" kern="1200" baseline="0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pPr marL="609600" indent="-609600" algn="l" defTabSz="914400">
              <a:lnSpc>
                <a:spcPct val="125000"/>
              </a:lnSpc>
              <a:spcBef>
                <a:spcPct val="0"/>
              </a:spcBef>
            </a:pPr>
            <a:r>
              <a:rPr lang="zh-CN" altLang="en-US" sz="40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         生认读能力。</a:t>
            </a:r>
            <a:endParaRPr lang="zh-CN" altLang="en-US" sz="4000" b="1" kern="1200" baseline="0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pPr marL="609600" indent="-609600" algn="l" defTabSz="914400">
              <a:lnSpc>
                <a:spcPct val="135000"/>
              </a:lnSpc>
              <a:spcBef>
                <a:spcPct val="0"/>
              </a:spcBef>
              <a:buChar char="•"/>
            </a:pPr>
            <a:r>
              <a:rPr lang="zh-CN" altLang="en-US" sz="32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放手让学生读书，初步感知课文内容。</a:t>
            </a:r>
            <a:endParaRPr lang="zh-CN" altLang="en-US" sz="3200" b="1" kern="1200" baseline="0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pPr marL="609600" indent="-609600" algn="l" defTabSz="914400">
              <a:lnSpc>
                <a:spcPct val="135000"/>
              </a:lnSpc>
              <a:spcBef>
                <a:spcPct val="0"/>
              </a:spcBef>
              <a:buChar char="•"/>
            </a:pPr>
            <a:r>
              <a:rPr lang="zh-CN" altLang="en-US" sz="32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边读书，边识字，初步理解字词的意思。</a:t>
            </a:r>
            <a:endParaRPr lang="zh-CN" altLang="en-US" sz="3200" b="1" kern="1200" baseline="0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pPr marL="609600" indent="-609600" algn="l" defTabSz="914400">
              <a:lnSpc>
                <a:spcPct val="135000"/>
              </a:lnSpc>
              <a:spcBef>
                <a:spcPct val="0"/>
              </a:spcBef>
              <a:buChar char="•"/>
            </a:pPr>
            <a:r>
              <a:rPr lang="zh-CN" altLang="en-US" sz="32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给学生充分的读书时间，落实读通顺。</a:t>
            </a:r>
            <a:endParaRPr lang="zh-CN" altLang="en-US" sz="3200" b="1" kern="1200" baseline="0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8" name="标题 116737"/>
          <p:cNvSpPr>
            <a:spLocks noGrp="1"/>
          </p:cNvSpPr>
          <p:nvPr>
            <p:ph type="title"/>
          </p:nvPr>
        </p:nvSpPr>
        <p:spPr>
          <a:xfrm>
            <a:off x="179388" y="333375"/>
            <a:ext cx="8640762" cy="1223963"/>
          </a:xfrm>
        </p:spPr>
        <p:txBody>
          <a:bodyPr anchor="ctr"/>
          <a:p>
            <a:pPr marL="762000" indent="-762000" algn="l"/>
            <a:r>
              <a:rPr lang="zh-CN" altLang="en-US" sz="4000" b="1" dirty="0">
                <a:solidFill>
                  <a:schemeClr val="bg1"/>
                </a:solidFill>
              </a:rPr>
              <a:t>（</a:t>
            </a:r>
            <a:r>
              <a:rPr lang="en-US" altLang="zh-CN" sz="4000" b="1" dirty="0">
                <a:solidFill>
                  <a:schemeClr val="bg1"/>
                </a:solidFill>
              </a:rPr>
              <a:t>2</a:t>
            </a:r>
            <a:r>
              <a:rPr lang="zh-CN" altLang="en-US" sz="4000" b="1" dirty="0">
                <a:solidFill>
                  <a:schemeClr val="bg1"/>
                </a:solidFill>
              </a:rPr>
              <a:t>）   实实在在指导学生读书，培养学生的感悟能力。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16739" name="文本占位符 116738"/>
          <p:cNvSpPr>
            <a:spLocks noGrp="1"/>
          </p:cNvSpPr>
          <p:nvPr>
            <p:ph type="body" idx="1"/>
          </p:nvPr>
        </p:nvSpPr>
        <p:spPr>
          <a:xfrm>
            <a:off x="611188" y="1700213"/>
            <a:ext cx="8207375" cy="4248150"/>
          </a:xfrm>
        </p:spPr>
        <p:txBody>
          <a:bodyPr/>
          <a:p>
            <a:r>
              <a:rPr lang="zh-CN" altLang="en-US" b="1" dirty="0">
                <a:solidFill>
                  <a:schemeClr val="bg1"/>
                </a:solidFill>
              </a:rPr>
              <a:t>重视读中指导，发挥教师范读的作用；</a:t>
            </a:r>
            <a:endParaRPr lang="zh-CN" altLang="en-US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研读重点词语，品味词语运用的精妙；</a:t>
            </a:r>
            <a:endParaRPr lang="zh-CN" altLang="en-US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入情入境入心，读出文章的情趣理趣；</a:t>
            </a:r>
            <a:endParaRPr lang="zh-CN" altLang="en-US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揣摩表达顺序，领悟表达方法学应用。</a:t>
            </a:r>
            <a:endParaRPr lang="zh-CN" altLang="en-US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chemeClr val="bg1"/>
                </a:solidFill>
              </a:rPr>
              <a:t>     </a:t>
            </a:r>
            <a:r>
              <a:rPr lang="en-US" altLang="zh-CN" b="1" dirty="0">
                <a:solidFill>
                  <a:schemeClr val="bg1"/>
                </a:solidFill>
                <a:ea typeface="Times New Roman" pitchFamily="18" charset="0"/>
              </a:rPr>
              <a:t>◦  </a:t>
            </a:r>
            <a:r>
              <a:rPr lang="zh-CN" altLang="en-US" b="1" dirty="0">
                <a:solidFill>
                  <a:schemeClr val="bg1"/>
                </a:solidFill>
                <a:ea typeface="Times New Roman" pitchFamily="18" charset="0"/>
              </a:rPr>
              <a:t>着眼于写法的迁移；</a:t>
            </a:r>
            <a:endParaRPr lang="zh-CN" altLang="en-US" b="1" dirty="0">
              <a:solidFill>
                <a:schemeClr val="bg1"/>
              </a:solidFill>
              <a:ea typeface="Times New Roman" pitchFamily="18" charset="0"/>
            </a:endParaRPr>
          </a:p>
          <a:p>
            <a:pPr>
              <a:buNone/>
            </a:pPr>
            <a:r>
              <a:rPr lang="zh-CN" altLang="en-US" b="1" dirty="0">
                <a:solidFill>
                  <a:schemeClr val="bg1"/>
                </a:solidFill>
                <a:ea typeface="Times New Roman" pitchFamily="18" charset="0"/>
              </a:rPr>
              <a:t>     </a:t>
            </a:r>
            <a:r>
              <a:rPr lang="en-US" altLang="zh-CN" b="1" dirty="0">
                <a:solidFill>
                  <a:schemeClr val="bg1"/>
                </a:solidFill>
                <a:ea typeface="Times New Roman" pitchFamily="18" charset="0"/>
              </a:rPr>
              <a:t>◦  </a:t>
            </a:r>
            <a:r>
              <a:rPr lang="zh-CN" altLang="en-US" b="1" dirty="0">
                <a:solidFill>
                  <a:schemeClr val="bg1"/>
                </a:solidFill>
                <a:ea typeface="Times New Roman" pitchFamily="18" charset="0"/>
              </a:rPr>
              <a:t>着眼于语言的重组和扩建；</a:t>
            </a:r>
            <a:endParaRPr lang="zh-CN" altLang="en-US" b="1" dirty="0">
              <a:solidFill>
                <a:schemeClr val="bg1"/>
              </a:solidFill>
              <a:ea typeface="Times New Roman" pitchFamily="18" charset="0"/>
            </a:endParaRPr>
          </a:p>
          <a:p>
            <a:pPr>
              <a:buNone/>
            </a:pPr>
            <a:r>
              <a:rPr lang="zh-CN" altLang="en-US" b="1" dirty="0">
                <a:solidFill>
                  <a:schemeClr val="bg1"/>
                </a:solidFill>
                <a:ea typeface="Times New Roman" pitchFamily="18" charset="0"/>
              </a:rPr>
              <a:t>     </a:t>
            </a:r>
            <a:r>
              <a:rPr lang="en-US" altLang="zh-CN" b="1" dirty="0">
                <a:solidFill>
                  <a:schemeClr val="bg1"/>
                </a:solidFill>
                <a:ea typeface="Times New Roman" pitchFamily="18" charset="0"/>
              </a:rPr>
              <a:t>◦  </a:t>
            </a:r>
            <a:r>
              <a:rPr lang="zh-CN" altLang="en-US" b="1" dirty="0">
                <a:solidFill>
                  <a:schemeClr val="bg1"/>
                </a:solidFill>
                <a:ea typeface="Times New Roman" pitchFamily="18" charset="0"/>
              </a:rPr>
              <a:t>着眼于内容的生发。</a:t>
            </a:r>
            <a:endParaRPr lang="zh-CN" altLang="en-US" b="1" dirty="0">
              <a:solidFill>
                <a:schemeClr val="bg1"/>
              </a:solidFill>
              <a:ea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7762" name="标题 11776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713787" cy="1871663"/>
          </a:xfrm>
        </p:spPr>
        <p:txBody>
          <a:bodyPr anchor="ctr"/>
          <a:p>
            <a:pPr marL="762000" indent="-762000" algn="l"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宋体" pitchFamily="2" charset="-122"/>
              </a:rPr>
              <a:t>（</a:t>
            </a:r>
            <a:r>
              <a:rPr lang="en-US" altLang="zh-CN" sz="4000" b="1" dirty="0">
                <a:solidFill>
                  <a:schemeClr val="bg1"/>
                </a:solidFill>
                <a:latin typeface="宋体" pitchFamily="2" charset="-122"/>
              </a:rPr>
              <a:t>3</a:t>
            </a:r>
            <a:r>
              <a:rPr lang="zh-CN" altLang="en-US" sz="4000" b="1" dirty="0">
                <a:solidFill>
                  <a:schemeClr val="bg1"/>
                </a:solidFill>
                <a:latin typeface="宋体" pitchFamily="2" charset="-122"/>
              </a:rPr>
              <a:t>）实实在在指导学生读书，培养学生的探究能力。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117763" name="文本占位符 117762"/>
          <p:cNvSpPr>
            <a:spLocks noGrp="1"/>
          </p:cNvSpPr>
          <p:nvPr>
            <p:ph type="body" idx="1"/>
          </p:nvPr>
        </p:nvSpPr>
        <p:spPr>
          <a:xfrm>
            <a:off x="900113" y="2133600"/>
            <a:ext cx="7200900" cy="3240088"/>
          </a:xfrm>
        </p:spPr>
        <p:txBody>
          <a:bodyPr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</a:rPr>
              <a:t>  </a:t>
            </a:r>
            <a:r>
              <a:rPr lang="zh-CN" altLang="en-US" sz="3600" b="1" dirty="0">
                <a:solidFill>
                  <a:schemeClr val="bg1"/>
                </a:solidFill>
              </a:rPr>
              <a:t>教师提出有思考价值的问题；</a:t>
            </a:r>
            <a:endParaRPr lang="zh-CN" altLang="en-US" sz="36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</a:rPr>
              <a:t>  学生提出有思考价值的问题；</a:t>
            </a:r>
            <a:endParaRPr lang="zh-CN" altLang="en-US" sz="36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</a:rPr>
              <a:t>  鼓励学生进行探究性阅读。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786" name="标题 118785"/>
          <p:cNvSpPr>
            <a:spLocks noGrp="1"/>
          </p:cNvSpPr>
          <p:nvPr>
            <p:ph type="ctrTitle"/>
          </p:nvPr>
        </p:nvSpPr>
        <p:spPr>
          <a:xfrm>
            <a:off x="250825" y="333375"/>
            <a:ext cx="8713788" cy="1368425"/>
          </a:xfrm>
        </p:spPr>
        <p:txBody>
          <a:bodyPr anchor="ctr"/>
          <a:p>
            <a:pPr algn="l" defTabSz="914400"/>
            <a:r>
              <a:rPr lang="zh-CN" altLang="en-US" sz="4000" b="1" kern="1200" baseline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4000" b="1" kern="1200" baseline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000" b="1" kern="1200" baseline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）实实在在指导学生读书，培养学生的概括能力。</a:t>
            </a:r>
            <a:endParaRPr lang="zh-CN" altLang="en-US" sz="4000" b="1" kern="1200" baseline="0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8787" name="副标题 118786"/>
          <p:cNvSpPr>
            <a:spLocks noGrp="1"/>
          </p:cNvSpPr>
          <p:nvPr>
            <p:ph type="subTitle" idx="1"/>
          </p:nvPr>
        </p:nvSpPr>
        <p:spPr>
          <a:xfrm>
            <a:off x="539750" y="1844675"/>
            <a:ext cx="8424863" cy="3889375"/>
          </a:xfrm>
        </p:spPr>
        <p:txBody>
          <a:bodyPr/>
          <a:p>
            <a:pPr algn="l" defTabSz="914400">
              <a:lnSpc>
                <a:spcPct val="110000"/>
              </a:lnSpc>
              <a:buChar char="•"/>
            </a:pPr>
            <a:r>
              <a:rPr lang="en-US" altLang="zh-CN" sz="36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  </a:t>
            </a:r>
            <a:r>
              <a:rPr lang="zh-CN" altLang="en-US" sz="36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训练学生提炼小标题；</a:t>
            </a:r>
            <a:endParaRPr lang="zh-CN" altLang="en-US" sz="3600" b="1" kern="1200" baseline="0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pPr algn="l" defTabSz="914400">
              <a:lnSpc>
                <a:spcPct val="110000"/>
              </a:lnSpc>
              <a:buChar char="•"/>
            </a:pPr>
            <a:r>
              <a:rPr lang="zh-CN" altLang="en-US" sz="36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  训练学生抓住要点，把握文章的主要</a:t>
            </a:r>
            <a:endParaRPr lang="zh-CN" altLang="en-US" sz="3600" b="1" kern="1200" baseline="0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pPr algn="l" defTabSz="914400">
              <a:lnSpc>
                <a:spcPct val="110000"/>
              </a:lnSpc>
            </a:pPr>
            <a:r>
              <a:rPr lang="zh-CN" altLang="en-US" sz="36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    内容。</a:t>
            </a:r>
            <a:endParaRPr lang="zh-CN" altLang="en-US" sz="3600" b="1" kern="1200" baseline="0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pPr algn="l" defTabSz="914400">
              <a:lnSpc>
                <a:spcPct val="110000"/>
              </a:lnSpc>
              <a:buChar char="•"/>
            </a:pPr>
            <a:r>
              <a:rPr lang="zh-CN" altLang="en-US" sz="36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  训练学生抓住文章的大概主张概括自</a:t>
            </a:r>
            <a:endParaRPr lang="zh-CN" altLang="en-US" sz="3600" b="1" kern="1200" baseline="0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pPr algn="l" defTabSz="914400">
              <a:lnSpc>
                <a:spcPct val="110000"/>
              </a:lnSpc>
            </a:pPr>
            <a:r>
              <a:rPr lang="zh-CN" altLang="en-US" sz="36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    己的感受。</a:t>
            </a:r>
            <a:endParaRPr lang="zh-CN" altLang="en-US" sz="3600" b="1" kern="1200" baseline="0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占位符 8193"/>
          <p:cNvSpPr>
            <a:spLocks noGrp="1" noRot="1"/>
          </p:cNvSpPr>
          <p:nvPr>
            <p:ph type="body"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endParaRPr lang="en-US" altLang="zh-CN" sz="2400" dirty="0"/>
          </a:p>
        </p:txBody>
      </p:sp>
      <p:graphicFrame>
        <p:nvGraphicFramePr>
          <p:cNvPr id="8234" name="内容占位符 8233"/>
          <p:cNvGraphicFramePr/>
          <p:nvPr>
            <p:ph sz="half" idx="2"/>
          </p:nvPr>
        </p:nvGraphicFramePr>
        <p:xfrm>
          <a:off x="323850" y="1700213"/>
          <a:ext cx="8569325" cy="4405312"/>
        </p:xfrm>
        <a:graphic>
          <a:graphicData uri="http://schemas.openxmlformats.org/drawingml/2006/table">
            <a:tbl>
              <a:tblPr/>
              <a:tblGrid>
                <a:gridCol w="1368425"/>
                <a:gridCol w="1871663"/>
                <a:gridCol w="2447925"/>
                <a:gridCol w="2881312"/>
              </a:tblGrid>
              <a:tr h="14382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en-US" altLang="zh-CN" sz="2000" b="1" dirty="0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b="1" dirty="0">
                          <a:solidFill>
                            <a:schemeClr val="bg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  </a:t>
                      </a:r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类别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 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2000" b="1" dirty="0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文章题目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 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2000" b="1" dirty="0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概括方法（可以多种）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 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2000" b="1" dirty="0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选择一个方法进行概括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 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74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en-US" altLang="zh-CN" sz="1200" b="1" dirty="0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en-US" altLang="zh-CN" sz="1200" b="1" dirty="0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孔子游春</a:t>
                      </a:r>
                      <a:r>
                        <a:rPr lang="en-US" altLang="zh-CN" sz="2000" b="1">
                          <a:solidFill>
                            <a:schemeClr val="bg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》</a:t>
                      </a:r>
                      <a:endParaRPr lang="en-US" altLang="zh-CN" sz="2000" b="1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en-US" altLang="zh-CN" sz="2000" b="1" dirty="0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dirty="0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dirty="0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    </a:t>
                      </a:r>
                      <a:endParaRPr lang="en-US" altLang="zh-CN" sz="2000" b="1" dirty="0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 </a:t>
                      </a:r>
                      <a:endParaRPr lang="en-US" altLang="zh-CN" sz="2000" b="1" dirty="0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 《</a:t>
                      </a:r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夹竹桃</a:t>
                      </a:r>
                      <a:r>
                        <a:rPr lang="en-US" altLang="zh-CN" sz="2000" b="1">
                          <a:solidFill>
                            <a:schemeClr val="bg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》</a:t>
                      </a:r>
                      <a:endParaRPr lang="en-US" altLang="zh-CN" sz="2000" b="1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dirty="0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dirty="0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   </a:t>
                      </a:r>
                      <a:endParaRPr lang="en-US" altLang="zh-CN" sz="2000" b="1" dirty="0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海洋</a:t>
                      </a: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——21</a:t>
                      </a:r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世纪的希望</a:t>
                      </a:r>
                      <a:r>
                        <a:rPr lang="en-US" altLang="zh-CN" sz="2000" b="1">
                          <a:solidFill>
                            <a:schemeClr val="bg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》</a:t>
                      </a:r>
                      <a:endParaRPr lang="en-US" altLang="zh-CN" sz="2000" b="1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dirty="0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dirty="0">
                        <a:solidFill>
                          <a:schemeClr val="bg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2" name="标题 8221"/>
          <p:cNvSpPr>
            <a:spLocks noGrp="1" noRot="1"/>
          </p:cNvSpPr>
          <p:nvPr>
            <p:ph type="title"/>
          </p:nvPr>
        </p:nvSpPr>
        <p:spPr>
          <a:xfrm>
            <a:off x="301625" y="609600"/>
            <a:ext cx="8540750" cy="658813"/>
          </a:xfrm>
        </p:spPr>
        <p:txBody>
          <a:bodyPr anchor="ctr"/>
          <a:p>
            <a:pPr algn="l"/>
            <a:r>
              <a:rPr lang="zh-CN" altLang="en-US" sz="2800" b="1" dirty="0">
                <a:solidFill>
                  <a:schemeClr val="bg1"/>
                </a:solidFill>
                <a:ea typeface="楷体_GB2312" pitchFamily="49" charset="-122"/>
              </a:rPr>
              <a:t>活学活用</a:t>
            </a:r>
            <a:r>
              <a:rPr lang="zh-CN" altLang="en-US" sz="2400" b="1" dirty="0">
                <a:solidFill>
                  <a:schemeClr val="bg1"/>
                </a:solidFill>
                <a:ea typeface="楷体_GB2312" pitchFamily="49" charset="-122"/>
              </a:rPr>
              <a:t>：小组讨论，这些文章可以用什么方法来概括主要内容，并选择一种方法进行概括。</a:t>
            </a:r>
            <a:endParaRPr lang="zh-CN" altLang="en-US" sz="2400" b="1" dirty="0">
              <a:solidFill>
                <a:schemeClr val="bg1"/>
              </a:solidFill>
              <a:ea typeface="楷体_GB2312" pitchFamily="49" charset="-122"/>
            </a:endParaRPr>
          </a:p>
        </p:txBody>
      </p:sp>
      <p:sp>
        <p:nvSpPr>
          <p:cNvPr id="8223" name="文本框 8222"/>
          <p:cNvSpPr txBox="1"/>
          <p:nvPr/>
        </p:nvSpPr>
        <p:spPr>
          <a:xfrm>
            <a:off x="468313" y="2133600"/>
            <a:ext cx="5746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endParaRPr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8224" name="文本框 8223"/>
          <p:cNvSpPr txBox="1"/>
          <p:nvPr/>
        </p:nvSpPr>
        <p:spPr>
          <a:xfrm>
            <a:off x="179388" y="3284538"/>
            <a:ext cx="1655762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b="1" dirty="0">
                <a:latin typeface="Arial" pitchFamily="34" charset="0"/>
                <a:ea typeface="宋体" pitchFamily="2" charset="-122"/>
              </a:rPr>
              <a:t>      </a:t>
            </a:r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sz="16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叙事类</a:t>
            </a:r>
            <a:endParaRPr lang="zh-CN" altLang="en-US" sz="1600" b="1" dirty="0">
              <a:solidFill>
                <a:schemeClr val="bg1"/>
              </a:solidFill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sz="16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（写人、记事）</a:t>
            </a:r>
            <a:endParaRPr lang="zh-CN" altLang="en-US" sz="1600" b="1" dirty="0">
              <a:solidFill>
                <a:schemeClr val="bg1"/>
              </a:solidFill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sz="14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      （第一组）</a:t>
            </a:r>
            <a:endParaRPr lang="zh-CN" altLang="en-US" sz="1400" b="1" dirty="0">
              <a:solidFill>
                <a:schemeClr val="bg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8225" name="文本框 8224"/>
          <p:cNvSpPr txBox="1"/>
          <p:nvPr/>
        </p:nvSpPr>
        <p:spPr>
          <a:xfrm>
            <a:off x="-684212" y="1989138"/>
            <a:ext cx="136683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endParaRPr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8226" name="文本框 8225"/>
          <p:cNvSpPr txBox="1"/>
          <p:nvPr/>
        </p:nvSpPr>
        <p:spPr>
          <a:xfrm>
            <a:off x="-738187" y="3141663"/>
            <a:ext cx="14763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endParaRPr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8227" name="文本框 8226"/>
          <p:cNvSpPr txBox="1"/>
          <p:nvPr/>
        </p:nvSpPr>
        <p:spPr>
          <a:xfrm>
            <a:off x="323850" y="4508500"/>
            <a:ext cx="1439863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16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写景、状物类</a:t>
            </a:r>
            <a:endParaRPr lang="zh-CN" altLang="en-US" sz="1600" b="1" dirty="0">
              <a:solidFill>
                <a:schemeClr val="bg1"/>
              </a:solidFill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sz="16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（第二组）</a:t>
            </a:r>
            <a:endParaRPr lang="zh-CN" altLang="en-US" sz="1600" b="1" dirty="0">
              <a:solidFill>
                <a:schemeClr val="bg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8228" name="文本框 8227"/>
          <p:cNvSpPr txBox="1"/>
          <p:nvPr/>
        </p:nvSpPr>
        <p:spPr>
          <a:xfrm>
            <a:off x="323850" y="5373688"/>
            <a:ext cx="1511300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1600" b="1" dirty="0">
                <a:latin typeface="Arial" pitchFamily="34" charset="0"/>
                <a:ea typeface="宋体" pitchFamily="2" charset="-122"/>
              </a:rPr>
              <a:t>    </a:t>
            </a:r>
            <a:r>
              <a:rPr lang="zh-CN" altLang="en-US" sz="16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说明类</a:t>
            </a:r>
            <a:endParaRPr lang="zh-CN" altLang="en-US" sz="1600" b="1" dirty="0">
              <a:solidFill>
                <a:schemeClr val="bg1"/>
              </a:solidFill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sz="16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（第三组）</a:t>
            </a:r>
            <a:endParaRPr lang="zh-CN" altLang="en-US" sz="1600" b="1" dirty="0">
              <a:solidFill>
                <a:schemeClr val="bg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8229" name="文本框 8228"/>
          <p:cNvSpPr txBox="1"/>
          <p:nvPr/>
        </p:nvSpPr>
        <p:spPr>
          <a:xfrm>
            <a:off x="3563938" y="3357563"/>
            <a:ext cx="2736850" cy="703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段意合并、要素罗列、</a:t>
            </a:r>
            <a:endParaRPr lang="zh-CN" altLang="en-US" sz="1600" b="1" dirty="0">
              <a:solidFill>
                <a:schemeClr val="bg1"/>
              </a:solidFill>
              <a:latin typeface="Arial" pitchFamily="34" charset="0"/>
              <a:ea typeface="宋体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课题扩充、</a:t>
            </a:r>
            <a:r>
              <a:rPr lang="en-US" altLang="zh-CN" sz="1600" b="1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……</a:t>
            </a:r>
            <a:endParaRPr lang="en-US" altLang="zh-CN" sz="1600" b="1">
              <a:solidFill>
                <a:schemeClr val="bg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8230" name="文本框 8229"/>
          <p:cNvSpPr txBox="1"/>
          <p:nvPr/>
        </p:nvSpPr>
        <p:spPr>
          <a:xfrm>
            <a:off x="3635375" y="4437063"/>
            <a:ext cx="2376488" cy="703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段意合并、重点突出、</a:t>
            </a:r>
            <a:endParaRPr lang="zh-CN" altLang="en-US" sz="1600" b="1" dirty="0">
              <a:solidFill>
                <a:schemeClr val="bg1"/>
              </a:solidFill>
              <a:latin typeface="Arial" pitchFamily="34" charset="0"/>
              <a:ea typeface="宋体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……</a:t>
            </a:r>
            <a:endParaRPr lang="en-US" altLang="zh-CN" sz="1600" b="1">
              <a:solidFill>
                <a:schemeClr val="bg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8231" name="文本框 8230"/>
          <p:cNvSpPr txBox="1"/>
          <p:nvPr/>
        </p:nvSpPr>
        <p:spPr>
          <a:xfrm>
            <a:off x="3563938" y="5373688"/>
            <a:ext cx="2376487" cy="703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段意合并、句子摘录、</a:t>
            </a:r>
            <a:endParaRPr lang="zh-CN" altLang="en-US" sz="1600" b="1" dirty="0">
              <a:solidFill>
                <a:schemeClr val="bg1"/>
              </a:solidFill>
              <a:latin typeface="Arial" pitchFamily="34" charset="0"/>
              <a:ea typeface="宋体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……</a:t>
            </a:r>
            <a:endParaRPr lang="en-US" altLang="zh-CN" sz="1600" b="1">
              <a:solidFill>
                <a:schemeClr val="bg1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" grpId="0"/>
      <p:bldP spid="8224" grpId="0"/>
      <p:bldP spid="8227" grpId="0"/>
      <p:bldP spid="8228" grpId="0"/>
      <p:bldP spid="8229" grpId="0"/>
      <p:bldP spid="8230" grpId="0"/>
      <p:bldP spid="82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369" name="表格 12368"/>
          <p:cNvGraphicFramePr/>
          <p:nvPr/>
        </p:nvGraphicFramePr>
        <p:xfrm>
          <a:off x="69850" y="115888"/>
          <a:ext cx="8893175" cy="6596062"/>
        </p:xfrm>
        <a:graphic>
          <a:graphicData uri="http://schemas.openxmlformats.org/drawingml/2006/table">
            <a:tbl>
              <a:tblPr/>
              <a:tblGrid>
                <a:gridCol w="1693863"/>
                <a:gridCol w="3678237"/>
                <a:gridCol w="3521075"/>
              </a:tblGrid>
              <a:tr h="106521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</a:rPr>
                        <a:t>   </a:t>
                      </a: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概括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 方法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4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rPr>
                        <a:t>文章特点</a:t>
                      </a:r>
                      <a:endParaRPr lang="zh-CN" altLang="en-US" sz="4800" b="1" dirty="0">
                        <a:solidFill>
                          <a:srgbClr val="FF0000"/>
                        </a:solidFill>
                        <a:ea typeface="楷体_GB2312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4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rPr>
                        <a:t>注意点</a:t>
                      </a:r>
                      <a:endParaRPr lang="zh-CN" altLang="en-US" sz="4800" b="1" dirty="0">
                        <a:solidFill>
                          <a:srgbClr val="FF0000"/>
                        </a:solidFill>
                        <a:ea typeface="楷体_GB2312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76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7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7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7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41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7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7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7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76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7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7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7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446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7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7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7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76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en-US" altLang="zh-CN" sz="1800" dirty="0"/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7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7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700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0" name="文本框 12319"/>
          <p:cNvSpPr txBox="1"/>
          <p:nvPr/>
        </p:nvSpPr>
        <p:spPr>
          <a:xfrm>
            <a:off x="36513" y="2439988"/>
            <a:ext cx="1655762" cy="442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2300" b="1" dirty="0">
                <a:solidFill>
                  <a:schemeClr val="bg1"/>
                </a:solidFill>
                <a:latin typeface="黑体" charset="-122"/>
                <a:ea typeface="黑体" charset="-122"/>
              </a:rPr>
              <a:t>课题扩充法</a:t>
            </a:r>
            <a:r>
              <a:rPr lang="zh-CN" altLang="en-US" sz="2100" b="1" dirty="0">
                <a:latin typeface="黑体" charset="-122"/>
                <a:ea typeface="黑体" charset="-122"/>
              </a:rPr>
              <a:t> </a:t>
            </a:r>
            <a:endParaRPr lang="zh-CN" altLang="en-US" sz="2100" b="1" dirty="0">
              <a:latin typeface="黑体" charset="-122"/>
              <a:ea typeface="黑体" charset="-122"/>
            </a:endParaRPr>
          </a:p>
        </p:txBody>
      </p:sp>
      <p:sp>
        <p:nvSpPr>
          <p:cNvPr id="12321" name="文本框 12320"/>
          <p:cNvSpPr txBox="1"/>
          <p:nvPr/>
        </p:nvSpPr>
        <p:spPr>
          <a:xfrm>
            <a:off x="34925" y="1412875"/>
            <a:ext cx="1728788" cy="442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2300" b="1" dirty="0">
                <a:solidFill>
                  <a:schemeClr val="bg1"/>
                </a:solidFill>
                <a:latin typeface="黑体" charset="-122"/>
                <a:ea typeface="黑体" charset="-122"/>
              </a:rPr>
              <a:t>段意合并法</a:t>
            </a:r>
            <a:r>
              <a:rPr lang="zh-CN" altLang="en-US" b="1" dirty="0">
                <a:solidFill>
                  <a:schemeClr val="bg1"/>
                </a:solidFill>
                <a:latin typeface="黑体" charset="-122"/>
                <a:ea typeface="黑体" charset="-122"/>
              </a:rPr>
              <a:t> </a:t>
            </a:r>
            <a:endParaRPr lang="zh-CN" altLang="en-US" b="1" dirty="0">
              <a:solidFill>
                <a:schemeClr val="bg1"/>
              </a:solidFill>
              <a:latin typeface="黑体" charset="-122"/>
              <a:ea typeface="黑体" charset="-122"/>
            </a:endParaRPr>
          </a:p>
        </p:txBody>
      </p:sp>
      <p:sp>
        <p:nvSpPr>
          <p:cNvPr id="12322" name="文本框 12321"/>
          <p:cNvSpPr txBox="1"/>
          <p:nvPr/>
        </p:nvSpPr>
        <p:spPr>
          <a:xfrm>
            <a:off x="34925" y="3440113"/>
            <a:ext cx="1758950" cy="442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zh-CN" altLang="en-US" sz="2300" b="1" dirty="0">
                <a:solidFill>
                  <a:schemeClr val="bg1"/>
                </a:solidFill>
                <a:latin typeface="黑体" charset="-122"/>
                <a:ea typeface="黑体" charset="-122"/>
              </a:rPr>
              <a:t>重点突出法</a:t>
            </a:r>
            <a:r>
              <a:rPr lang="zh-CN" altLang="en-US" dirty="0">
                <a:latin typeface="黑体" charset="-122"/>
                <a:ea typeface="黑体" charset="-122"/>
              </a:rPr>
              <a:t> </a:t>
            </a:r>
            <a:endParaRPr lang="zh-CN" altLang="en-US" dirty="0">
              <a:latin typeface="黑体" charset="-122"/>
              <a:ea typeface="黑体" charset="-122"/>
            </a:endParaRPr>
          </a:p>
        </p:txBody>
      </p:sp>
      <p:sp>
        <p:nvSpPr>
          <p:cNvPr id="12323" name="文本框 12322"/>
          <p:cNvSpPr txBox="1"/>
          <p:nvPr/>
        </p:nvSpPr>
        <p:spPr>
          <a:xfrm>
            <a:off x="38100" y="4645025"/>
            <a:ext cx="1766888" cy="442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zh-CN" altLang="en-US" sz="2300" b="1" dirty="0">
                <a:solidFill>
                  <a:schemeClr val="bg1"/>
                </a:solidFill>
                <a:latin typeface="黑体" charset="-122"/>
                <a:ea typeface="黑体" charset="-122"/>
              </a:rPr>
              <a:t>句子摘录法</a:t>
            </a:r>
            <a:r>
              <a:rPr lang="zh-CN" altLang="en-US" dirty="0">
                <a:latin typeface="黑体" charset="-122"/>
                <a:ea typeface="黑体" charset="-122"/>
              </a:rPr>
              <a:t> </a:t>
            </a:r>
            <a:endParaRPr lang="zh-CN" altLang="en-US" dirty="0">
              <a:latin typeface="黑体" charset="-122"/>
              <a:ea typeface="黑体" charset="-122"/>
            </a:endParaRPr>
          </a:p>
        </p:txBody>
      </p:sp>
      <p:sp>
        <p:nvSpPr>
          <p:cNvPr id="12324" name="文本框 12323"/>
          <p:cNvSpPr txBox="1"/>
          <p:nvPr/>
        </p:nvSpPr>
        <p:spPr>
          <a:xfrm>
            <a:off x="34925" y="5934075"/>
            <a:ext cx="1787525" cy="442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zh-CN" altLang="en-US" sz="2300" b="1" dirty="0">
                <a:solidFill>
                  <a:schemeClr val="bg1"/>
                </a:solidFill>
                <a:latin typeface="黑体" charset="-122"/>
                <a:ea typeface="黑体" charset="-122"/>
              </a:rPr>
              <a:t>要素罗列法</a:t>
            </a:r>
            <a:r>
              <a:rPr lang="zh-CN" altLang="en-US" sz="2100" b="1" dirty="0">
                <a:latin typeface="黑体" charset="-122"/>
                <a:ea typeface="黑体" charset="-122"/>
              </a:rPr>
              <a:t> </a:t>
            </a:r>
            <a:endParaRPr lang="zh-CN" altLang="en-US" sz="2100" b="1" dirty="0">
              <a:latin typeface="黑体" charset="-122"/>
              <a:ea typeface="黑体" charset="-122"/>
            </a:endParaRPr>
          </a:p>
        </p:txBody>
      </p:sp>
      <p:sp>
        <p:nvSpPr>
          <p:cNvPr id="12325" name="文本框 12324"/>
          <p:cNvSpPr txBox="1"/>
          <p:nvPr/>
        </p:nvSpPr>
        <p:spPr>
          <a:xfrm>
            <a:off x="1835150" y="2274888"/>
            <a:ext cx="345757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2400" b="1" dirty="0">
                <a:solidFill>
                  <a:schemeClr val="bg1"/>
                </a:solidFill>
                <a:latin typeface="Arial" pitchFamily="34" charset="0"/>
                <a:ea typeface="黑体" charset="-122"/>
              </a:rPr>
              <a:t>题目高度概括了文章的内容</a:t>
            </a:r>
            <a:endParaRPr lang="zh-CN" altLang="en-US" sz="2400" b="1" dirty="0">
              <a:solidFill>
                <a:schemeClr val="bg1"/>
              </a:solidFill>
              <a:latin typeface="Arial" pitchFamily="34" charset="0"/>
              <a:ea typeface="黑体" charset="-122"/>
            </a:endParaRPr>
          </a:p>
        </p:txBody>
      </p:sp>
      <p:sp>
        <p:nvSpPr>
          <p:cNvPr id="12326" name="文本框 12325"/>
          <p:cNvSpPr txBox="1"/>
          <p:nvPr/>
        </p:nvSpPr>
        <p:spPr>
          <a:xfrm>
            <a:off x="1835150" y="1266825"/>
            <a:ext cx="3455988" cy="793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2300" b="1" dirty="0">
                <a:solidFill>
                  <a:schemeClr val="bg1"/>
                </a:solidFill>
                <a:latin typeface="黑体" charset="-122"/>
                <a:ea typeface="黑体" charset="-122"/>
              </a:rPr>
              <a:t>从几个方面描述，层次清晰</a:t>
            </a:r>
            <a:endParaRPr lang="zh-CN" altLang="en-US" sz="2300" b="1" dirty="0">
              <a:solidFill>
                <a:schemeClr val="bg1"/>
              </a:solidFill>
              <a:latin typeface="黑体" charset="-122"/>
              <a:ea typeface="黑体" charset="-122"/>
            </a:endParaRPr>
          </a:p>
        </p:txBody>
      </p:sp>
      <p:sp>
        <p:nvSpPr>
          <p:cNvPr id="12327" name="文本框 12326"/>
          <p:cNvSpPr txBox="1"/>
          <p:nvPr/>
        </p:nvSpPr>
        <p:spPr>
          <a:xfrm>
            <a:off x="1835150" y="3473450"/>
            <a:ext cx="2533650" cy="442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zh-CN" altLang="en-US" sz="2300" b="1" dirty="0">
                <a:solidFill>
                  <a:schemeClr val="bg1"/>
                </a:solidFill>
                <a:latin typeface="黑体" charset="-122"/>
                <a:ea typeface="黑体" charset="-122"/>
              </a:rPr>
              <a:t>重点部分十分突出</a:t>
            </a:r>
            <a:endParaRPr lang="zh-CN" altLang="en-US" sz="2300" b="1" dirty="0">
              <a:solidFill>
                <a:schemeClr val="bg1"/>
              </a:solidFill>
              <a:latin typeface="黑体" charset="-122"/>
              <a:ea typeface="黑体" charset="-122"/>
            </a:endParaRPr>
          </a:p>
        </p:txBody>
      </p:sp>
      <p:sp>
        <p:nvSpPr>
          <p:cNvPr id="12328" name="文本框 12327"/>
          <p:cNvSpPr txBox="1"/>
          <p:nvPr/>
        </p:nvSpPr>
        <p:spPr>
          <a:xfrm>
            <a:off x="1692275" y="4365625"/>
            <a:ext cx="3816350" cy="1144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2300" b="1" dirty="0">
                <a:solidFill>
                  <a:schemeClr val="bg1"/>
                </a:solidFill>
                <a:latin typeface="黑体" charset="-122"/>
                <a:ea typeface="黑体" charset="-122"/>
              </a:rPr>
              <a:t>结构上有总起句、总结句、过渡句、中心句，而这些句子提示了全文的主要内容</a:t>
            </a:r>
            <a:endParaRPr lang="zh-CN" altLang="en-US" sz="2300" b="1" dirty="0">
              <a:solidFill>
                <a:schemeClr val="bg1"/>
              </a:solidFill>
              <a:latin typeface="黑体" charset="-122"/>
              <a:ea typeface="黑体" charset="-122"/>
            </a:endParaRPr>
          </a:p>
        </p:txBody>
      </p:sp>
      <p:sp>
        <p:nvSpPr>
          <p:cNvPr id="12329" name="文本框 12328"/>
          <p:cNvSpPr txBox="1"/>
          <p:nvPr/>
        </p:nvSpPr>
        <p:spPr>
          <a:xfrm>
            <a:off x="2339975" y="5962650"/>
            <a:ext cx="1652588" cy="442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zh-CN" altLang="en-US" sz="2300" b="1" dirty="0">
                <a:solidFill>
                  <a:schemeClr val="bg1"/>
                </a:solidFill>
                <a:latin typeface="黑体" charset="-122"/>
                <a:ea typeface="黑体" charset="-122"/>
              </a:rPr>
              <a:t>记事或写人</a:t>
            </a:r>
            <a:endParaRPr lang="zh-CN" altLang="en-US" sz="2300" b="1" dirty="0">
              <a:solidFill>
                <a:schemeClr val="bg1"/>
              </a:solidFill>
              <a:latin typeface="黑体" charset="-122"/>
              <a:ea typeface="黑体" charset="-122"/>
            </a:endParaRPr>
          </a:p>
        </p:txBody>
      </p:sp>
      <p:sp>
        <p:nvSpPr>
          <p:cNvPr id="12330" name="文本框 12329"/>
          <p:cNvSpPr txBox="1"/>
          <p:nvPr/>
        </p:nvSpPr>
        <p:spPr>
          <a:xfrm>
            <a:off x="5580063" y="4508500"/>
            <a:ext cx="3455987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2400" b="1" dirty="0">
                <a:solidFill>
                  <a:schemeClr val="bg1"/>
                </a:solidFill>
                <a:latin typeface="黑体" charset="-122"/>
                <a:ea typeface="黑体" charset="-122"/>
              </a:rPr>
              <a:t>摘录这些概括性的语句，有时需要稍加改动 </a:t>
            </a:r>
            <a:endParaRPr lang="zh-CN" altLang="en-US" sz="2400" b="1" dirty="0">
              <a:solidFill>
                <a:schemeClr val="bg1"/>
              </a:solidFill>
              <a:latin typeface="黑体" charset="-122"/>
              <a:ea typeface="黑体" charset="-122"/>
            </a:endParaRPr>
          </a:p>
        </p:txBody>
      </p:sp>
      <p:sp>
        <p:nvSpPr>
          <p:cNvPr id="12331" name="文本框 12330"/>
          <p:cNvSpPr txBox="1"/>
          <p:nvPr/>
        </p:nvSpPr>
        <p:spPr>
          <a:xfrm>
            <a:off x="5580063" y="5661025"/>
            <a:ext cx="334803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2000" b="1" dirty="0">
                <a:solidFill>
                  <a:schemeClr val="bg1"/>
                </a:solidFill>
                <a:latin typeface="黑体" charset="-122"/>
                <a:ea typeface="黑体" charset="-122"/>
              </a:rPr>
              <a:t>找出文中的四要素（时间、地点、人物、事件），并合理组织它们 。</a:t>
            </a:r>
            <a:endParaRPr lang="zh-CN" altLang="en-US" sz="2000" b="1" dirty="0">
              <a:solidFill>
                <a:schemeClr val="bg1"/>
              </a:solidFill>
              <a:latin typeface="黑体" charset="-122"/>
              <a:ea typeface="黑体" charset="-122"/>
            </a:endParaRPr>
          </a:p>
        </p:txBody>
      </p:sp>
      <p:sp>
        <p:nvSpPr>
          <p:cNvPr id="12332" name="文本框 12331"/>
          <p:cNvSpPr txBox="1"/>
          <p:nvPr/>
        </p:nvSpPr>
        <p:spPr>
          <a:xfrm>
            <a:off x="5364163" y="3205163"/>
            <a:ext cx="3671887" cy="1160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1600" b="1" dirty="0">
                <a:solidFill>
                  <a:schemeClr val="bg1"/>
                </a:solidFill>
                <a:latin typeface="黑体" charset="-122"/>
                <a:ea typeface="黑体" charset="-122"/>
              </a:rPr>
              <a:t>抓住重点部分的段落大意，再加上一些必要的补充交代。对写了几件事或几方面内容的文章，先分清事件的主次，然后根据主要的来概括。</a:t>
            </a:r>
            <a:r>
              <a:rPr lang="zh-CN" altLang="en-US" sz="2200" b="1" dirty="0">
                <a:solidFill>
                  <a:schemeClr val="bg1"/>
                </a:solidFill>
                <a:latin typeface="黑体" charset="-122"/>
                <a:ea typeface="黑体" charset="-122"/>
              </a:rPr>
              <a:t> </a:t>
            </a:r>
            <a:endParaRPr lang="zh-CN" altLang="en-US" sz="2200" b="1" dirty="0">
              <a:solidFill>
                <a:schemeClr val="bg1"/>
              </a:solidFill>
              <a:latin typeface="黑体" charset="-122"/>
              <a:ea typeface="黑体" charset="-122"/>
            </a:endParaRPr>
          </a:p>
        </p:txBody>
      </p:sp>
      <p:sp>
        <p:nvSpPr>
          <p:cNvPr id="12333" name="文本框 12332"/>
          <p:cNvSpPr txBox="1"/>
          <p:nvPr/>
        </p:nvSpPr>
        <p:spPr>
          <a:xfrm>
            <a:off x="5724525" y="1196975"/>
            <a:ext cx="338455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2400" b="1" dirty="0">
                <a:solidFill>
                  <a:schemeClr val="bg1"/>
                </a:solidFill>
                <a:latin typeface="黑体" charset="-122"/>
                <a:ea typeface="黑体" charset="-122"/>
              </a:rPr>
              <a:t>把每段的段意连起来，修改、删除、整合 </a:t>
            </a:r>
            <a:endParaRPr lang="zh-CN" altLang="en-US" sz="2400" b="1" dirty="0">
              <a:solidFill>
                <a:schemeClr val="bg1"/>
              </a:solidFill>
              <a:latin typeface="黑体" charset="-122"/>
              <a:ea typeface="黑体" charset="-122"/>
            </a:endParaRPr>
          </a:p>
        </p:txBody>
      </p:sp>
      <p:sp>
        <p:nvSpPr>
          <p:cNvPr id="12334" name="文本框 12333"/>
          <p:cNvSpPr txBox="1"/>
          <p:nvPr/>
        </p:nvSpPr>
        <p:spPr>
          <a:xfrm>
            <a:off x="5454015" y="2135505"/>
            <a:ext cx="37084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2000" b="1" dirty="0">
                <a:solidFill>
                  <a:schemeClr val="bg1"/>
                </a:solidFill>
                <a:latin typeface="黑体" charset="-122"/>
                <a:ea typeface="黑体" charset="-122"/>
              </a:rPr>
              <a:t>根据文章内容，适当加进相关内容，把课题扩展成一两句完整、通顺的话。</a:t>
            </a:r>
            <a:endParaRPr lang="zh-CN" altLang="en-US" sz="2000" b="1" dirty="0">
              <a:solidFill>
                <a:schemeClr val="bg1"/>
              </a:solidFill>
              <a:latin typeface="黑体" charset="-122"/>
              <a:ea typeface="黑体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 noRot="1"/>
          </p:cNvSpPr>
          <p:nvPr>
            <p:ph type="title"/>
          </p:nvPr>
        </p:nvSpPr>
        <p:spPr/>
        <p:txBody>
          <a:bodyPr anchor="ctr"/>
          <a:p>
            <a:r>
              <a:rPr lang="en-US" altLang="zh-CN" b="1" dirty="0">
                <a:solidFill>
                  <a:schemeClr val="bg1"/>
                </a:solidFill>
                <a:ea typeface="楷体_GB2312" pitchFamily="49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ea typeface="楷体_GB2312" pitchFamily="49" charset="-122"/>
              </a:rPr>
              <a:t>夜晚的实验</a:t>
            </a:r>
            <a:r>
              <a:rPr lang="en-US" altLang="zh-CN" b="1" dirty="0">
                <a:solidFill>
                  <a:schemeClr val="bg1"/>
                </a:solidFill>
                <a:ea typeface="楷体_GB2312" pitchFamily="49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ea typeface="楷体_GB2312" pitchFamily="49" charset="-122"/>
              </a:rPr>
              <a:t>（段意合并法）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13315" name="文本占位符 13314"/>
          <p:cNvSpPr>
            <a:spLocks noGrp="1" noRot="1"/>
          </p:cNvSpPr>
          <p:nvPr>
            <p:ph type="body" idx="1"/>
          </p:nvPr>
        </p:nvSpPr>
        <p:spPr>
          <a:xfrm>
            <a:off x="468313" y="1916113"/>
            <a:ext cx="8351837" cy="4194175"/>
          </a:xfrm>
        </p:spPr>
        <p:txBody>
          <a:bodyPr/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各段段意：</a:t>
            </a:r>
            <a:endParaRPr lang="zh-CN" altLang="en-US" sz="28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  第一段</a:t>
            </a:r>
            <a:r>
              <a:rPr lang="en-US" altLang="zh-CN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：蝙蝠在夜空中飞行引起了斯帕拉捷的好奇。 </a:t>
            </a:r>
            <a:endParaRPr lang="zh-CN" altLang="en-US" sz="28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sz="28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  第二段</a:t>
            </a:r>
            <a:r>
              <a:rPr lang="en-US" altLang="zh-CN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(2—6)</a:t>
            </a:r>
            <a:r>
              <a: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：斯帕拉捷经过多次实验，终于揭开了蝙蝠  夜间飞行的秘密。</a:t>
            </a:r>
            <a:endParaRPr lang="zh-CN" altLang="en-US" sz="28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sz="28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  第三段</a:t>
            </a:r>
            <a:r>
              <a:rPr lang="en-US" altLang="zh-CN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(7—9)</a:t>
            </a:r>
            <a:r>
              <a: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：斯帕拉捷的实验引起了人们对超声波的研究，从而给人类带来了巨大的恩惠。</a:t>
            </a:r>
            <a:endParaRPr lang="zh-CN" altLang="en-US" sz="28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2" name="标题 122881"/>
          <p:cNvSpPr>
            <a:spLocks noGrp="1"/>
          </p:cNvSpPr>
          <p:nvPr>
            <p:ph type="title"/>
          </p:nvPr>
        </p:nvSpPr>
        <p:spPr>
          <a:xfrm>
            <a:off x="611188" y="1268413"/>
            <a:ext cx="7705725" cy="2879725"/>
          </a:xfrm>
        </p:spPr>
        <p:txBody>
          <a:bodyPr anchor="ctr"/>
          <a:p>
            <a:pPr>
              <a:lnSpc>
                <a:spcPct val="150000"/>
              </a:lnSpc>
            </a:pPr>
            <a:r>
              <a:rPr lang="en-US" altLang="zh-CN" sz="4800" b="1" dirty="0">
                <a:solidFill>
                  <a:srgbClr val="FFFF00"/>
                </a:solidFill>
              </a:rPr>
              <a:t>《</a:t>
            </a:r>
            <a:r>
              <a:rPr lang="zh-CN" altLang="en-US" sz="4800" b="1" dirty="0">
                <a:solidFill>
                  <a:srgbClr val="FFFF00"/>
                </a:solidFill>
              </a:rPr>
              <a:t>语文课程标准</a:t>
            </a:r>
            <a:r>
              <a:rPr lang="en-US" altLang="zh-CN" sz="4800" b="1" dirty="0">
                <a:solidFill>
                  <a:srgbClr val="FFFF00"/>
                </a:solidFill>
              </a:rPr>
              <a:t>》</a:t>
            </a:r>
            <a:br>
              <a:rPr lang="en-US" altLang="zh-CN" sz="4800" b="1" dirty="0">
                <a:solidFill>
                  <a:srgbClr val="FFFF00"/>
                </a:solidFill>
              </a:rPr>
            </a:br>
            <a:r>
              <a:rPr lang="zh-CN" altLang="en-US" sz="4800" b="1" dirty="0">
                <a:solidFill>
                  <a:srgbClr val="FFFF00"/>
                </a:solidFill>
              </a:rPr>
              <a:t>关于第三学段的教学目标</a:t>
            </a:r>
            <a:endParaRPr lang="zh-CN" altLang="en-US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 noRot="1"/>
          </p:cNvSpPr>
          <p:nvPr>
            <p:ph type="title"/>
          </p:nvPr>
        </p:nvSpPr>
        <p:spPr>
          <a:xfrm>
            <a:off x="687705" y="598170"/>
            <a:ext cx="7772400" cy="1143000"/>
          </a:xfrm>
        </p:spPr>
        <p:txBody>
          <a:bodyPr anchor="ctr"/>
          <a:p>
            <a:r>
              <a:rPr lang="en-US" altLang="zh-CN" b="1" dirty="0">
                <a:solidFill>
                  <a:schemeClr val="bg1"/>
                </a:solidFill>
                <a:ea typeface="楷体_GB2312" pitchFamily="49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ea typeface="楷体_GB2312" pitchFamily="49" charset="-122"/>
              </a:rPr>
              <a:t>夜晚的实验</a:t>
            </a:r>
            <a:r>
              <a:rPr lang="en-US" altLang="zh-CN" b="1" dirty="0">
                <a:solidFill>
                  <a:schemeClr val="bg1"/>
                </a:solidFill>
                <a:ea typeface="楷体_GB2312" pitchFamily="49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ea typeface="楷体_GB2312" pitchFamily="49" charset="-122"/>
              </a:rPr>
              <a:t>（段意合并法）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339" name="文本占位符 14338"/>
          <p:cNvSpPr>
            <a:spLocks noGrp="1" noRot="1"/>
          </p:cNvSpPr>
          <p:nvPr>
            <p:ph type="body" idx="1"/>
          </p:nvPr>
        </p:nvSpPr>
        <p:spPr>
          <a:xfrm>
            <a:off x="301625" y="1905000"/>
            <a:ext cx="8591550" cy="4403725"/>
          </a:xfrm>
        </p:spPr>
        <p:txBody>
          <a:bodyPr/>
          <a:p>
            <a:pPr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各段段意：</a:t>
            </a:r>
            <a:endParaRPr lang="zh-CN" altLang="en-US" sz="36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chemeClr val="bg1"/>
                </a:solidFill>
              </a:rPr>
              <a:t> </a:t>
            </a:r>
            <a:r>
              <a:rPr lang="zh-CN" altLang="en-US" sz="2000" b="1" dirty="0">
                <a:solidFill>
                  <a:schemeClr val="bg1"/>
                </a:solidFill>
              </a:rPr>
              <a:t>第一段</a:t>
            </a:r>
            <a:r>
              <a:rPr lang="en-US" altLang="zh-CN" sz="2000" b="1" dirty="0">
                <a:solidFill>
                  <a:schemeClr val="bg1"/>
                </a:solidFill>
              </a:rPr>
              <a:t>(1)</a:t>
            </a:r>
            <a:r>
              <a:rPr lang="zh-CN" altLang="en-US" sz="2000" b="1" dirty="0">
                <a:solidFill>
                  <a:schemeClr val="bg1"/>
                </a:solidFill>
              </a:rPr>
              <a:t>：蝙蝠在夜空中飞行引起了斯帕拉捷的好奇。 </a:t>
            </a:r>
            <a:endParaRPr lang="zh-CN" altLang="en-US" sz="20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>
                <a:solidFill>
                  <a:schemeClr val="bg1"/>
                </a:solidFill>
              </a:rPr>
              <a:t> 第二段</a:t>
            </a:r>
            <a:r>
              <a:rPr lang="en-US" altLang="zh-CN" sz="2000" b="1" dirty="0">
                <a:solidFill>
                  <a:schemeClr val="bg1"/>
                </a:solidFill>
              </a:rPr>
              <a:t>(2—6)</a:t>
            </a:r>
            <a:r>
              <a:rPr lang="zh-CN" altLang="en-US" sz="2000" b="1" dirty="0">
                <a:solidFill>
                  <a:schemeClr val="bg1"/>
                </a:solidFill>
              </a:rPr>
              <a:t>：斯帕拉捷经过多次实验，终于揭开了蝙蝠夜间飞行的秘密。</a:t>
            </a:r>
            <a:endParaRPr lang="zh-CN" altLang="en-US" sz="20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>
                <a:solidFill>
                  <a:schemeClr val="bg1"/>
                </a:solidFill>
              </a:rPr>
              <a:t> 第三段</a:t>
            </a:r>
            <a:r>
              <a:rPr lang="en-US" altLang="zh-CN" sz="2000" b="1" dirty="0">
                <a:solidFill>
                  <a:schemeClr val="bg1"/>
                </a:solidFill>
              </a:rPr>
              <a:t>(7—9)</a:t>
            </a:r>
            <a:r>
              <a:rPr lang="zh-CN" altLang="en-US" sz="2000" b="1" dirty="0">
                <a:solidFill>
                  <a:schemeClr val="bg1"/>
                </a:solidFill>
              </a:rPr>
              <a:t>：斯帕拉捷的实验引起了人们对超声波的研究，从而给人类  </a:t>
            </a:r>
            <a:endParaRPr lang="zh-CN" altLang="en-US" sz="20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>
                <a:solidFill>
                  <a:schemeClr val="bg1"/>
                </a:solidFill>
              </a:rPr>
              <a:t>                         带来了巨大的恩惠。</a:t>
            </a:r>
            <a:endParaRPr lang="zh-CN" altLang="en-US" sz="20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主要内容：</a:t>
            </a:r>
            <a:endParaRPr lang="zh-CN" altLang="en-US" sz="36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>
                <a:solidFill>
                  <a:schemeClr val="bg1"/>
                </a:solidFill>
              </a:rPr>
              <a:t>             蝙蝠在夜空中飞行引起了斯帕拉捷的好奇。他经过多次实验，终于揭开了这个秘密。实验引起了人们对超声波的研究，从而给人类带来了巨大的恩惠。</a:t>
            </a:r>
            <a:endParaRPr lang="zh-CN" altLang="en-US" sz="2000" b="1" dirty="0">
              <a:solidFill>
                <a:schemeClr val="bg1"/>
              </a:solidFill>
            </a:endParaRPr>
          </a:p>
          <a:p>
            <a:pPr>
              <a:buNone/>
            </a:pPr>
            <a:endParaRPr lang="zh-CN" altLang="en-US" sz="2000" b="1" dirty="0">
              <a:solidFill>
                <a:schemeClr val="bg1"/>
              </a:solidFill>
            </a:endParaRPr>
          </a:p>
          <a:p>
            <a:pPr>
              <a:buNone/>
            </a:pPr>
            <a:endParaRPr lang="zh-CN" altLang="en-US" sz="2800" b="1" dirty="0"/>
          </a:p>
        </p:txBody>
      </p:sp>
      <p:sp>
        <p:nvSpPr>
          <p:cNvPr id="14340" name="下弧形箭头 14339">
            <a:hlinkClick r:id="rId1" action="ppaction://hlinksldjump"/>
          </p:cNvPr>
          <p:cNvSpPr/>
          <p:nvPr/>
        </p:nvSpPr>
        <p:spPr>
          <a:xfrm>
            <a:off x="8459788" y="6165850"/>
            <a:ext cx="504825" cy="358775"/>
          </a:xfrm>
          <a:prstGeom prst="curvedUpArrow">
            <a:avLst>
              <a:gd name="adj1" fmla="val 28141"/>
              <a:gd name="adj2" fmla="val 56283"/>
              <a:gd name="adj3" fmla="val 3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 noRot="1"/>
          </p:cNvSpPr>
          <p:nvPr>
            <p:ph type="title"/>
          </p:nvPr>
        </p:nvSpPr>
        <p:spPr/>
        <p:txBody>
          <a:bodyPr anchor="ctr"/>
          <a:p>
            <a:r>
              <a:rPr lang="en-US" altLang="zh-CN" b="1" dirty="0">
                <a:solidFill>
                  <a:schemeClr val="bg1"/>
                </a:solidFill>
                <a:ea typeface="楷体_GB2312" pitchFamily="49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ea typeface="楷体_GB2312" pitchFamily="49" charset="-122"/>
              </a:rPr>
              <a:t>莫高窟</a:t>
            </a:r>
            <a:r>
              <a:rPr lang="en-US" altLang="zh-CN" b="1" dirty="0">
                <a:solidFill>
                  <a:schemeClr val="bg1"/>
                </a:solidFill>
                <a:ea typeface="楷体_GB2312" pitchFamily="49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ea typeface="楷体_GB2312" pitchFamily="49" charset="-122"/>
              </a:rPr>
              <a:t>（句子摘录法）</a:t>
            </a:r>
            <a:endParaRPr lang="zh-CN" altLang="en-US" b="1" dirty="0">
              <a:solidFill>
                <a:schemeClr val="bg1"/>
              </a:solidFill>
              <a:ea typeface="楷体_GB2312" pitchFamily="49" charset="-122"/>
            </a:endParaRPr>
          </a:p>
        </p:txBody>
      </p:sp>
      <p:sp>
        <p:nvSpPr>
          <p:cNvPr id="15363" name="文本占位符 15362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第二节第一句：</a:t>
            </a:r>
            <a:r>
              <a: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莫高窟保存着两千多尊彩塑。</a:t>
            </a:r>
            <a:endParaRPr lang="zh-CN" altLang="en-US" sz="28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第三节第一句：</a:t>
            </a:r>
            <a:r>
              <a: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莫高窟不仅有精妙绝伦的彩塑，还有四五千多平方米宏伟瑰丽的壁画。</a:t>
            </a:r>
            <a:endParaRPr lang="zh-CN" altLang="en-US" sz="28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第四节第一句：</a:t>
            </a:r>
            <a:r>
              <a: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莫高窟里还有一个面积不大的洞窟</a:t>
            </a:r>
            <a:r>
              <a:rPr lang="en-US" altLang="zh-CN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藏经洞。</a:t>
            </a:r>
            <a:r>
              <a:rPr lang="zh-CN" altLang="en-US" sz="36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36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最后一节：</a:t>
            </a:r>
            <a:r>
              <a: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莫高窟是举世闻名的艺术宝库。 </a:t>
            </a:r>
            <a:endParaRPr lang="zh-CN" altLang="en-US" sz="28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 noRot="1"/>
          </p:cNvSpPr>
          <p:nvPr>
            <p:ph type="title"/>
          </p:nvPr>
        </p:nvSpPr>
        <p:spPr>
          <a:xfrm>
            <a:off x="323850" y="404813"/>
            <a:ext cx="8540750" cy="1143000"/>
          </a:xfrm>
        </p:spPr>
        <p:txBody>
          <a:bodyPr anchor="ctr"/>
          <a:p>
            <a:r>
              <a:rPr lang="en-US" altLang="zh-CN" b="1" dirty="0">
                <a:solidFill>
                  <a:schemeClr val="bg1"/>
                </a:solidFill>
                <a:ea typeface="楷体_GB2312" pitchFamily="49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ea typeface="楷体_GB2312" pitchFamily="49" charset="-122"/>
              </a:rPr>
              <a:t>莫高窟</a:t>
            </a:r>
            <a:r>
              <a:rPr lang="en-US" altLang="zh-CN" b="1" dirty="0">
                <a:solidFill>
                  <a:schemeClr val="bg1"/>
                </a:solidFill>
                <a:ea typeface="楷体_GB2312" pitchFamily="49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ea typeface="楷体_GB2312" pitchFamily="49" charset="-122"/>
              </a:rPr>
              <a:t>（句子摘录法）</a:t>
            </a:r>
            <a:endParaRPr lang="zh-CN" altLang="en-US" b="1" dirty="0">
              <a:solidFill>
                <a:schemeClr val="bg1"/>
              </a:solidFill>
              <a:ea typeface="楷体_GB2312" pitchFamily="49" charset="-122"/>
            </a:endParaRPr>
          </a:p>
        </p:txBody>
      </p:sp>
      <p:sp>
        <p:nvSpPr>
          <p:cNvPr id="16387" name="文本占位符 16386"/>
          <p:cNvSpPr>
            <a:spLocks noGrp="1" noRot="1"/>
          </p:cNvSpPr>
          <p:nvPr>
            <p:ph type="body" idx="1"/>
          </p:nvPr>
        </p:nvSpPr>
        <p:spPr>
          <a:xfrm>
            <a:off x="323850" y="1700213"/>
            <a:ext cx="8540750" cy="4843462"/>
          </a:xfrm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第二节第一句：莫高窟保存着两千多尊彩塑。</a:t>
            </a:r>
            <a:endParaRPr lang="zh-CN" altLang="en-US" sz="20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第三节第一句：莫高窟不仅有精妙绝伦的彩塑，还有四万五千多平方米宏伟瑰丽的壁画。</a:t>
            </a:r>
            <a:endParaRPr lang="zh-CN" altLang="en-US" sz="20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第四节第一句：莫高窟里还有一个面积不大的洞窟</a:t>
            </a:r>
            <a:r>
              <a:rPr lang="en-US" altLang="zh-CN" sz="20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藏经洞。 </a:t>
            </a:r>
            <a:endParaRPr lang="zh-CN" altLang="en-US" sz="20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最后一节：莫高窟是举世闻名的艺术宝库。</a:t>
            </a:r>
            <a:endParaRPr lang="zh-CN" altLang="en-US" sz="20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20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主要内容：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10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      敦煌莫高窟不仅有精妙绝伦的彩塑，有四万五千多平方米宏伟瑰丽的壁画，还有一个面积不大的藏经洞。它真是举世闻名的艺术宝库。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388" name="下弧形箭头 16387">
            <a:hlinkClick r:id="rId1" action="ppaction://hlinksldjump"/>
          </p:cNvPr>
          <p:cNvSpPr/>
          <p:nvPr/>
        </p:nvSpPr>
        <p:spPr>
          <a:xfrm>
            <a:off x="8459788" y="6165850"/>
            <a:ext cx="504825" cy="358775"/>
          </a:xfrm>
          <a:prstGeom prst="curvedUpArrow">
            <a:avLst>
              <a:gd name="adj1" fmla="val 28141"/>
              <a:gd name="adj2" fmla="val 56283"/>
              <a:gd name="adj3" fmla="val 3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 noRot="1"/>
          </p:cNvSpPr>
          <p:nvPr>
            <p:ph type="title"/>
          </p:nvPr>
        </p:nvSpPr>
        <p:spPr/>
        <p:txBody>
          <a:bodyPr anchor="ctr"/>
          <a:p>
            <a:r>
              <a:rPr lang="en-US" altLang="zh-CN" b="1" dirty="0">
                <a:solidFill>
                  <a:schemeClr val="bg1"/>
                </a:solidFill>
                <a:ea typeface="楷体_GB2312" pitchFamily="49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ea typeface="楷体_GB2312" pitchFamily="49" charset="-122"/>
              </a:rPr>
              <a:t>负荆请罪</a:t>
            </a:r>
            <a:r>
              <a:rPr lang="en-US" altLang="zh-CN" b="1" dirty="0">
                <a:solidFill>
                  <a:schemeClr val="bg1"/>
                </a:solidFill>
                <a:ea typeface="楷体_GB2312" pitchFamily="49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ea typeface="楷体_GB2312" pitchFamily="49" charset="-122"/>
              </a:rPr>
              <a:t>（课题扩充法）</a:t>
            </a:r>
            <a:endParaRPr lang="zh-CN" altLang="en-US" b="1" dirty="0">
              <a:solidFill>
                <a:schemeClr val="bg1"/>
              </a:solidFill>
              <a:ea typeface="楷体_GB2312" pitchFamily="49" charset="-122"/>
            </a:endParaRPr>
          </a:p>
        </p:txBody>
      </p:sp>
      <p:sp>
        <p:nvSpPr>
          <p:cNvPr id="17411" name="文本占位符 17410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主要内容：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10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10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      蔺相如以国家利益为重，一次次忍让骄傲的廉颇。后来，廉颇知道自己错了，于是负荆请罪，并和蔺相如结为好友。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412" name="下弧形箭头 17411">
            <a:hlinkClick r:id="rId1" action="ppaction://hlinksldjump"/>
          </p:cNvPr>
          <p:cNvSpPr/>
          <p:nvPr/>
        </p:nvSpPr>
        <p:spPr>
          <a:xfrm>
            <a:off x="8459788" y="6165850"/>
            <a:ext cx="504825" cy="358775"/>
          </a:xfrm>
          <a:prstGeom prst="curvedUpArrow">
            <a:avLst>
              <a:gd name="adj1" fmla="val 28141"/>
              <a:gd name="adj2" fmla="val 56283"/>
              <a:gd name="adj3" fmla="val 3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8433"/>
          <p:cNvSpPr>
            <a:spLocks noGrp="1" noRot="1"/>
          </p:cNvSpPr>
          <p:nvPr>
            <p:ph type="title"/>
          </p:nvPr>
        </p:nvSpPr>
        <p:spPr/>
        <p:txBody>
          <a:bodyPr anchor="ctr"/>
          <a:p>
            <a:r>
              <a:rPr lang="en-US" altLang="zh-CN" b="1" dirty="0">
                <a:solidFill>
                  <a:schemeClr val="bg1"/>
                </a:solidFill>
                <a:ea typeface="楷体_GB2312" pitchFamily="49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ea typeface="楷体_GB2312" pitchFamily="49" charset="-122"/>
              </a:rPr>
              <a:t>卢沟桥烽火</a:t>
            </a:r>
            <a:r>
              <a:rPr lang="en-US" altLang="zh-CN" b="1" dirty="0">
                <a:solidFill>
                  <a:schemeClr val="bg1"/>
                </a:solidFill>
                <a:ea typeface="楷体_GB2312" pitchFamily="49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ea typeface="楷体_GB2312" pitchFamily="49" charset="-122"/>
              </a:rPr>
              <a:t>（要素罗列法）</a:t>
            </a:r>
            <a:endParaRPr lang="zh-CN" altLang="en-US" b="1" dirty="0">
              <a:solidFill>
                <a:schemeClr val="bg1"/>
              </a:solidFill>
              <a:ea typeface="楷体_GB2312" pitchFamily="49" charset="-122"/>
            </a:endParaRPr>
          </a:p>
        </p:txBody>
      </p:sp>
      <p:sp>
        <p:nvSpPr>
          <p:cNvPr id="18435" name="文本占位符 18434"/>
          <p:cNvSpPr>
            <a:spLocks noGrp="1" noRot="1"/>
          </p:cNvSpPr>
          <p:nvPr>
            <p:ph type="body" idx="1"/>
          </p:nvPr>
        </p:nvSpPr>
        <p:spPr>
          <a:xfrm>
            <a:off x="250825" y="2349500"/>
            <a:ext cx="8540750" cy="4194175"/>
          </a:xfrm>
        </p:spPr>
        <p:txBody>
          <a:bodyPr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主要内容：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10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10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en-US" altLang="zh-CN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1937</a:t>
            </a: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en-US" altLang="zh-CN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月</a:t>
            </a:r>
            <a:r>
              <a:rPr lang="en-US" altLang="zh-CN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日，日本侵略军在卢沟桥蓄意挑起事端，我军顽强抵抗，卢沟桥又回到了我军手中。“卢沟桥事变”拉开了中国人民全面抗战的序幕。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442" name="下弧形箭头 18441">
            <a:hlinkClick r:id="rId1" action="ppaction://hlinksldjump"/>
          </p:cNvPr>
          <p:cNvSpPr/>
          <p:nvPr/>
        </p:nvSpPr>
        <p:spPr>
          <a:xfrm>
            <a:off x="8459788" y="6165850"/>
            <a:ext cx="504825" cy="358775"/>
          </a:xfrm>
          <a:prstGeom prst="curvedUpArrow">
            <a:avLst>
              <a:gd name="adj1" fmla="val 28141"/>
              <a:gd name="adj2" fmla="val 56283"/>
              <a:gd name="adj3" fmla="val 3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22529"/>
          <p:cNvSpPr>
            <a:spLocks noGrp="1" noRot="1"/>
          </p:cNvSpPr>
          <p:nvPr>
            <p:ph type="title"/>
          </p:nvPr>
        </p:nvSpPr>
        <p:spPr>
          <a:xfrm>
            <a:off x="323850" y="836613"/>
            <a:ext cx="8540750" cy="1143000"/>
          </a:xfrm>
        </p:spPr>
        <p:txBody>
          <a:bodyPr anchor="ctr"/>
          <a:p>
            <a:r>
              <a:rPr lang="en-US" altLang="zh-CN" b="1" dirty="0">
                <a:solidFill>
                  <a:schemeClr val="bg1"/>
                </a:solidFill>
                <a:ea typeface="楷体_GB2312" pitchFamily="49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ea typeface="楷体_GB2312" pitchFamily="49" charset="-122"/>
              </a:rPr>
              <a:t>理想的风筝</a:t>
            </a:r>
            <a:r>
              <a:rPr lang="en-US" altLang="zh-CN" b="1" dirty="0">
                <a:solidFill>
                  <a:schemeClr val="bg1"/>
                </a:solidFill>
                <a:ea typeface="楷体_GB2312" pitchFamily="49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ea typeface="楷体_GB2312" pitchFamily="49" charset="-122"/>
              </a:rPr>
              <a:t>（重点突出法）</a:t>
            </a:r>
            <a:endParaRPr lang="zh-CN" altLang="en-US" b="1" dirty="0">
              <a:solidFill>
                <a:schemeClr val="bg1"/>
              </a:solidFill>
              <a:ea typeface="楷体_GB2312" pitchFamily="49" charset="-122"/>
            </a:endParaRPr>
          </a:p>
        </p:txBody>
      </p:sp>
      <p:sp>
        <p:nvSpPr>
          <p:cNvPr id="22531" name="文本占位符 22530"/>
          <p:cNvSpPr>
            <a:spLocks noGrp="1" noRot="1"/>
          </p:cNvSpPr>
          <p:nvPr>
            <p:ph type="body" idx="1"/>
          </p:nvPr>
        </p:nvSpPr>
        <p:spPr>
          <a:xfrm>
            <a:off x="323850" y="2276475"/>
            <a:ext cx="8540750" cy="4194175"/>
          </a:xfrm>
        </p:spPr>
        <p:txBody>
          <a:bodyPr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主要内容：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  <a:buNone/>
            </a:pPr>
            <a:endParaRPr lang="zh-CN" altLang="en-US" sz="10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      课文通过回忆刘老师上课和放风筝时的情景，歌颂了刘老师顽强执着的精神和积极乐观的人生态度，表达了作者对刘老师的怀念与敬佩之情。 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532" name="下弧形箭头 22531">
            <a:hlinkClick r:id="rId1" action="ppaction://hlinksldjump"/>
          </p:cNvPr>
          <p:cNvSpPr/>
          <p:nvPr/>
        </p:nvSpPr>
        <p:spPr>
          <a:xfrm>
            <a:off x="8459788" y="6165850"/>
            <a:ext cx="504825" cy="358775"/>
          </a:xfrm>
          <a:prstGeom prst="curvedUpArrow">
            <a:avLst>
              <a:gd name="adj1" fmla="val 28141"/>
              <a:gd name="adj2" fmla="val 56283"/>
              <a:gd name="adj3" fmla="val 3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8" name="标题 111617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1008062"/>
          </a:xfrm>
        </p:spPr>
        <p:txBody>
          <a:bodyPr anchor="ctr"/>
          <a:p>
            <a:pPr marL="762000" indent="-762000" algn="l">
              <a:lnSpc>
                <a:spcPct val="120000"/>
              </a:lnSpc>
            </a:pPr>
            <a:r>
              <a:rPr lang="en-US" altLang="zh-CN" sz="3600" b="1" dirty="0">
                <a:solidFill>
                  <a:srgbClr val="00FF00"/>
                </a:solidFill>
                <a:latin typeface="宋体" pitchFamily="2" charset="-122"/>
              </a:rPr>
              <a:t>4.</a:t>
            </a:r>
            <a:r>
              <a:rPr lang="zh-CN" altLang="en-US" sz="3600" b="1" dirty="0">
                <a:solidFill>
                  <a:srgbClr val="00FF00"/>
                </a:solidFill>
                <a:latin typeface="宋体" pitchFamily="2" charset="-122"/>
              </a:rPr>
              <a:t>遵规施教，努力构建新的课堂教学模式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1619" name="文本占位符 111618"/>
          <p:cNvSpPr>
            <a:spLocks noGrp="1"/>
          </p:cNvSpPr>
          <p:nvPr>
            <p:ph type="body" idx="1"/>
          </p:nvPr>
        </p:nvSpPr>
        <p:spPr>
          <a:xfrm>
            <a:off x="250825" y="1268413"/>
            <a:ext cx="8713788" cy="4321175"/>
          </a:xfrm>
        </p:spPr>
        <p:txBody>
          <a:bodyPr/>
          <a:p>
            <a:pPr>
              <a:lnSpc>
                <a:spcPct val="125000"/>
              </a:lnSpc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（</a:t>
            </a:r>
            <a:r>
              <a:rPr lang="en-US" altLang="zh-CN" sz="3600" b="1" dirty="0">
                <a:solidFill>
                  <a:schemeClr val="bg1"/>
                </a:solidFill>
              </a:rPr>
              <a:t>1</a:t>
            </a:r>
            <a:r>
              <a:rPr lang="zh-CN" altLang="en-US" sz="3600" b="1" dirty="0">
                <a:solidFill>
                  <a:schemeClr val="bg1"/>
                </a:solidFill>
              </a:rPr>
              <a:t>）阅读教学过程可包括以下几个板块：</a:t>
            </a:r>
            <a:endParaRPr lang="zh-CN" altLang="en-US" sz="3600" b="1" dirty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     </a:t>
            </a:r>
            <a:r>
              <a:rPr lang="en-US" altLang="zh-CN" sz="3600" b="1">
                <a:solidFill>
                  <a:schemeClr val="bg1"/>
                </a:solidFill>
                <a:ea typeface="Times New Roman" pitchFamily="18" charset="0"/>
              </a:rPr>
              <a:t>•    </a:t>
            </a:r>
            <a:r>
              <a:rPr lang="zh-CN" altLang="zh-CN" sz="3600" b="1">
                <a:solidFill>
                  <a:schemeClr val="bg1"/>
                </a:solidFill>
                <a:ea typeface="宋体" pitchFamily="2" charset="-122"/>
              </a:rPr>
              <a:t>预</a:t>
            </a:r>
            <a:r>
              <a:rPr lang="zh-CN" altLang="en-US" sz="3600" b="1" dirty="0">
                <a:solidFill>
                  <a:schemeClr val="bg1"/>
                </a:solidFill>
              </a:rPr>
              <a:t>读</a:t>
            </a:r>
            <a:r>
              <a:rPr lang="en-US" altLang="zh-CN" sz="3600" b="1" dirty="0">
                <a:solidFill>
                  <a:schemeClr val="bg1"/>
                </a:solidFill>
              </a:rPr>
              <a:t>——</a:t>
            </a:r>
            <a:r>
              <a:rPr lang="zh-CN" altLang="en-US" sz="3600" b="1" dirty="0">
                <a:solidFill>
                  <a:schemeClr val="bg1"/>
                </a:solidFill>
              </a:rPr>
              <a:t>营造强烈的阅读期待</a:t>
            </a:r>
            <a:endParaRPr lang="zh-CN" altLang="en-US" sz="3600" b="1" dirty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3600" b="1">
                <a:solidFill>
                  <a:schemeClr val="bg1"/>
                </a:solidFill>
              </a:rPr>
              <a:t>     </a:t>
            </a:r>
            <a:r>
              <a:rPr lang="en-US" altLang="zh-CN" sz="3600" b="1">
                <a:solidFill>
                  <a:schemeClr val="bg1"/>
                </a:solidFill>
                <a:ea typeface="Times New Roman" pitchFamily="18" charset="0"/>
              </a:rPr>
              <a:t>•    </a:t>
            </a:r>
            <a:r>
              <a:rPr lang="zh-CN" altLang="en-US" sz="3600" b="1" dirty="0">
                <a:solidFill>
                  <a:schemeClr val="bg1"/>
                </a:solidFill>
              </a:rPr>
              <a:t>熟读</a:t>
            </a:r>
            <a:r>
              <a:rPr lang="en-US" altLang="zh-CN" sz="3600" b="1" dirty="0">
                <a:solidFill>
                  <a:schemeClr val="bg1"/>
                </a:solidFill>
              </a:rPr>
              <a:t>——</a:t>
            </a:r>
            <a:r>
              <a:rPr lang="zh-CN" altLang="en-US" sz="3600" b="1" dirty="0">
                <a:solidFill>
                  <a:schemeClr val="bg1"/>
                </a:solidFill>
              </a:rPr>
              <a:t>自由交流内心的感受</a:t>
            </a:r>
            <a:endParaRPr lang="zh-CN" altLang="en-US" sz="3600" b="1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3600" b="1">
                <a:solidFill>
                  <a:schemeClr val="bg1"/>
                </a:solidFill>
                <a:ea typeface="Times New Roman" pitchFamily="18" charset="0"/>
              </a:rPr>
              <a:t>     </a:t>
            </a:r>
            <a:r>
              <a:rPr lang="en-US" altLang="zh-CN" sz="3600" b="1">
                <a:solidFill>
                  <a:schemeClr val="bg1"/>
                </a:solidFill>
                <a:ea typeface="Times New Roman" pitchFamily="18" charset="0"/>
              </a:rPr>
              <a:t>•    </a:t>
            </a:r>
            <a:r>
              <a:rPr lang="zh-CN" altLang="en-US" sz="3600" b="1" dirty="0">
                <a:solidFill>
                  <a:schemeClr val="bg1"/>
                </a:solidFill>
              </a:rPr>
              <a:t>研读</a:t>
            </a:r>
            <a:r>
              <a:rPr lang="en-US" altLang="zh-CN" sz="3600" b="1" dirty="0">
                <a:solidFill>
                  <a:schemeClr val="bg1"/>
                </a:solidFill>
              </a:rPr>
              <a:t>——</a:t>
            </a:r>
            <a:r>
              <a:rPr lang="zh-CN" altLang="en-US" sz="3600" b="1" dirty="0">
                <a:solidFill>
                  <a:schemeClr val="bg1"/>
                </a:solidFill>
              </a:rPr>
              <a:t>关注兴趣点与触发点</a:t>
            </a:r>
            <a:endParaRPr lang="zh-CN" altLang="en-US" sz="3600" b="1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3600" b="1">
                <a:solidFill>
                  <a:schemeClr val="bg1"/>
                </a:solidFill>
                <a:ea typeface="Times New Roman" pitchFamily="18" charset="0"/>
              </a:rPr>
              <a:t>     </a:t>
            </a:r>
            <a:r>
              <a:rPr lang="en-US" altLang="zh-CN" sz="3600" b="1">
                <a:solidFill>
                  <a:schemeClr val="bg1"/>
                </a:solidFill>
                <a:ea typeface="Times New Roman" pitchFamily="18" charset="0"/>
              </a:rPr>
              <a:t>•    </a:t>
            </a:r>
            <a:r>
              <a:rPr lang="zh-CN" altLang="en-US" sz="3600" b="1" dirty="0">
                <a:solidFill>
                  <a:schemeClr val="bg1"/>
                </a:solidFill>
              </a:rPr>
              <a:t>延读</a:t>
            </a:r>
            <a:r>
              <a:rPr lang="en-US" altLang="zh-CN" sz="3600" b="1" dirty="0">
                <a:solidFill>
                  <a:schemeClr val="bg1"/>
                </a:solidFill>
              </a:rPr>
              <a:t>——</a:t>
            </a:r>
            <a:r>
              <a:rPr lang="zh-CN" altLang="en-US" sz="3600" b="1" dirty="0">
                <a:solidFill>
                  <a:schemeClr val="bg1"/>
                </a:solidFill>
              </a:rPr>
              <a:t>扩展阅读视野增能力</a:t>
            </a:r>
            <a:endParaRPr lang="zh-CN" altLang="en-US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标题 112641"/>
          <p:cNvSpPr>
            <a:spLocks noGrp="1"/>
          </p:cNvSpPr>
          <p:nvPr>
            <p:ph type="ctrTitle"/>
          </p:nvPr>
        </p:nvSpPr>
        <p:spPr>
          <a:xfrm>
            <a:off x="250825" y="692150"/>
            <a:ext cx="8713788" cy="1152525"/>
          </a:xfrm>
        </p:spPr>
        <p:txBody>
          <a:bodyPr anchor="ctr"/>
          <a:p>
            <a:pPr algn="l" defTabSz="914400"/>
            <a:r>
              <a:rPr lang="zh-CN" altLang="en-US" sz="3600" b="1" kern="1200" baseline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3600" b="1" kern="1200" baseline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600" b="1" kern="1200" baseline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）阅读教学可建立以下几种基本模式：</a:t>
            </a:r>
            <a:endParaRPr lang="zh-CN" altLang="en-US" sz="3600" b="1" kern="1200" baseline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2643" name="副标题 112642"/>
          <p:cNvSpPr>
            <a:spLocks noGrp="1"/>
          </p:cNvSpPr>
          <p:nvPr>
            <p:ph type="subTitle" idx="1"/>
          </p:nvPr>
        </p:nvSpPr>
        <p:spPr>
          <a:xfrm>
            <a:off x="1476375" y="1916113"/>
            <a:ext cx="5689600" cy="3311525"/>
          </a:xfrm>
        </p:spPr>
        <p:txBody>
          <a:bodyPr/>
          <a:p>
            <a:pPr algn="l" defTabSz="914400">
              <a:lnSpc>
                <a:spcPct val="150000"/>
              </a:lnSpc>
              <a:buChar char="•"/>
            </a:pPr>
            <a:r>
              <a:rPr lang="en-US" altLang="zh-CN" sz="36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  </a:t>
            </a:r>
            <a:r>
              <a:rPr lang="zh-CN" altLang="en-US" sz="36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自学质疑式</a:t>
            </a:r>
            <a:endParaRPr lang="zh-CN" altLang="en-US" sz="3600" b="1" kern="1200" baseline="0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pPr algn="l" defTabSz="914400">
              <a:lnSpc>
                <a:spcPct val="150000"/>
              </a:lnSpc>
              <a:buChar char="•"/>
            </a:pPr>
            <a:r>
              <a:rPr lang="zh-CN" altLang="en-US" sz="36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  读写结合式</a:t>
            </a:r>
            <a:endParaRPr lang="zh-CN" altLang="en-US" sz="3600" b="1" kern="1200" baseline="0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pPr algn="l" defTabSz="914400">
              <a:lnSpc>
                <a:spcPct val="150000"/>
              </a:lnSpc>
              <a:buChar char="•"/>
            </a:pPr>
            <a:r>
              <a:rPr lang="zh-CN" altLang="en-US" sz="36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  探究推进式</a:t>
            </a:r>
            <a:endParaRPr lang="zh-CN" altLang="en-US" sz="3600" b="1" kern="1200" baseline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90" name="标题 114689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2735262"/>
          </a:xfrm>
        </p:spPr>
        <p:txBody>
          <a:bodyPr anchor="ctr"/>
          <a:p>
            <a:pPr marL="762000" indent="-762000" algn="l">
              <a:lnSpc>
                <a:spcPct val="150000"/>
              </a:lnSpc>
            </a:pPr>
            <a:r>
              <a:rPr lang="en-US" altLang="zh-CN" b="1" dirty="0">
                <a:solidFill>
                  <a:srgbClr val="00FF00"/>
                </a:solidFill>
                <a:latin typeface="宋体" pitchFamily="2" charset="-122"/>
              </a:rPr>
              <a:t>5. </a:t>
            </a:r>
            <a:r>
              <a:rPr lang="zh-CN" altLang="en-US" b="1" dirty="0">
                <a:solidFill>
                  <a:srgbClr val="00FF00"/>
                </a:solidFill>
                <a:latin typeface="宋体" pitchFamily="2" charset="-122"/>
              </a:rPr>
              <a:t>牢固树立生活语文的理念，将 语文教学由课内拓展到课外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114691" name="文本占位符 114690"/>
          <p:cNvSpPr>
            <a:spLocks noGrp="1"/>
          </p:cNvSpPr>
          <p:nvPr>
            <p:ph type="body" idx="1"/>
          </p:nvPr>
        </p:nvSpPr>
        <p:spPr>
          <a:xfrm>
            <a:off x="179388" y="3141663"/>
            <a:ext cx="8713787" cy="2447925"/>
          </a:xfrm>
        </p:spPr>
        <p:txBody>
          <a:bodyPr/>
          <a:p>
            <a:pPr>
              <a:lnSpc>
                <a:spcPct val="150000"/>
              </a:lnSpc>
              <a:buNone/>
            </a:pPr>
            <a:r>
              <a:rPr lang="en-US" altLang="zh-CN" sz="4000" b="1" dirty="0">
                <a:solidFill>
                  <a:srgbClr val="00FF00"/>
                </a:solidFill>
              </a:rPr>
              <a:t>6</a:t>
            </a:r>
            <a:r>
              <a:rPr lang="zh-CN" altLang="en-US" sz="4000" b="1" dirty="0">
                <a:solidFill>
                  <a:srgbClr val="00FF00"/>
                </a:solidFill>
              </a:rPr>
              <a:t>．充分发挥主题单元的协同作用，提  </a:t>
            </a:r>
            <a:endParaRPr lang="zh-CN" altLang="en-US" sz="4000" b="1" dirty="0">
              <a:solidFill>
                <a:srgbClr val="00FF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4000" b="1" dirty="0">
                <a:solidFill>
                  <a:srgbClr val="00FF00"/>
                </a:solidFill>
              </a:rPr>
              <a:t>      高学习效率。</a:t>
            </a:r>
            <a:endParaRPr lang="zh-CN" altLang="en-US" sz="40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age001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0" y="47625"/>
            <a:ext cx="4677410" cy="6763385"/>
          </a:xfrm>
          <a:prstGeom prst="rect">
            <a:avLst/>
          </a:prstGeom>
        </p:spPr>
      </p:pic>
      <p:pic>
        <p:nvPicPr>
          <p:cNvPr id="5" name="图片 4" descr="image002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775" y="47625"/>
            <a:ext cx="4686935" cy="66586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标题 67585"/>
          <p:cNvSpPr>
            <a:spLocks noGrp="1"/>
          </p:cNvSpPr>
          <p:nvPr>
            <p:ph type="ctrTitle"/>
          </p:nvPr>
        </p:nvSpPr>
        <p:spPr>
          <a:xfrm>
            <a:off x="323850" y="549275"/>
            <a:ext cx="8424863" cy="865188"/>
          </a:xfrm>
        </p:spPr>
        <p:txBody>
          <a:bodyPr anchor="ctr"/>
          <a:p>
            <a:pPr defTabSz="914400"/>
            <a:r>
              <a:rPr lang="zh-CN" altLang="en-US" sz="4800" b="1" kern="1200" baseline="0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高段阅读教学的目标要求</a:t>
            </a:r>
            <a:endParaRPr lang="zh-CN" altLang="en-US" sz="4800" b="1" kern="1200" baseline="0">
              <a:solidFill>
                <a:srgbClr val="FFFF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7587" name="副标题 67586"/>
          <p:cNvSpPr>
            <a:spLocks noGrp="1"/>
          </p:cNvSpPr>
          <p:nvPr>
            <p:ph type="subTitle" idx="1"/>
          </p:nvPr>
        </p:nvSpPr>
        <p:spPr>
          <a:xfrm>
            <a:off x="468313" y="1484313"/>
            <a:ext cx="8294687" cy="3384550"/>
          </a:xfrm>
        </p:spPr>
        <p:txBody>
          <a:bodyPr/>
          <a:p>
            <a:pPr algn="l" defTabSz="914400">
              <a:lnSpc>
                <a:spcPct val="150000"/>
              </a:lnSpc>
              <a:spcBef>
                <a:spcPct val="15000"/>
              </a:spcBef>
            </a:pPr>
            <a:r>
              <a:rPr lang="en-US" altLang="zh-CN" sz="44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 1.    </a:t>
            </a:r>
            <a:r>
              <a:rPr lang="zh-CN" altLang="en-US" sz="44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读书技能：</a:t>
            </a:r>
            <a:endParaRPr lang="zh-CN" altLang="en-US" sz="4400" b="1" kern="1200" baseline="0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pPr algn="l" defTabSz="914400">
              <a:lnSpc>
                <a:spcPct val="150000"/>
              </a:lnSpc>
              <a:spcBef>
                <a:spcPct val="15000"/>
              </a:spcBef>
            </a:pPr>
            <a:r>
              <a:rPr lang="zh-CN" altLang="en-US" sz="40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  </a:t>
            </a:r>
            <a:r>
              <a:rPr lang="en-US" altLang="zh-CN" sz="4000" b="1" kern="1200" baseline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</a:rPr>
              <a:t>•     </a:t>
            </a:r>
            <a:r>
              <a:rPr lang="zh-CN" altLang="en-US" sz="40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提高朗读和诵读的能力；</a:t>
            </a:r>
            <a:endParaRPr lang="zh-CN" altLang="en-US" sz="4000" b="1" kern="1200" baseline="0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pPr algn="l" defTabSz="914400">
              <a:lnSpc>
                <a:spcPct val="150000"/>
              </a:lnSpc>
              <a:spcBef>
                <a:spcPct val="15000"/>
              </a:spcBef>
            </a:pPr>
            <a:r>
              <a:rPr lang="zh-CN" altLang="en-US" sz="40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  </a:t>
            </a:r>
            <a:r>
              <a:rPr lang="en-US" altLang="zh-CN" sz="4000" b="1" kern="1200" baseline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</a:rPr>
              <a:t>•     </a:t>
            </a:r>
            <a:r>
              <a:rPr lang="zh-CN" altLang="en-US" sz="40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提高默读速度，学会浏览。</a:t>
            </a:r>
            <a:endParaRPr lang="zh-CN" altLang="en-US" sz="4000" b="1" kern="1200" baseline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age003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0" y="635"/>
            <a:ext cx="4648835" cy="6725285"/>
          </a:xfrm>
          <a:prstGeom prst="rect">
            <a:avLst/>
          </a:prstGeom>
        </p:spPr>
      </p:pic>
      <p:pic>
        <p:nvPicPr>
          <p:cNvPr id="5" name="图片 4" descr="image00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165" y="635"/>
            <a:ext cx="4629785" cy="672528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2282403151317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70" y="166370"/>
            <a:ext cx="4587240" cy="6525895"/>
          </a:xfrm>
          <a:prstGeom prst="rect">
            <a:avLst/>
          </a:prstGeom>
        </p:spPr>
      </p:pic>
      <p:pic>
        <p:nvPicPr>
          <p:cNvPr id="5" name="图片 4" descr="12282503151318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610" y="167005"/>
            <a:ext cx="4509770" cy="652526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2282603151319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235" y="48260"/>
            <a:ext cx="4752340" cy="676084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82245"/>
            <a:ext cx="7772400" cy="649605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  <a:latin typeface="黑体" charset="-122"/>
                <a:ea typeface="黑体" charset="-122"/>
              </a:rPr>
              <a:t>关于词语表达效果的复习方法</a:t>
            </a:r>
            <a:endParaRPr lang="zh-CN" altLang="en-US" sz="2800">
              <a:solidFill>
                <a:schemeClr val="bg1"/>
              </a:solidFill>
              <a:latin typeface="黑体" charset="-122"/>
              <a:ea typeface="黑体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9875" y="831850"/>
            <a:ext cx="8670290" cy="4457065"/>
          </a:xfrm>
        </p:spPr>
        <p:txBody>
          <a:bodyPr/>
          <a:p>
            <a:r>
              <a:rPr lang="zh-CN" altLang="en-US" sz="2000">
                <a:solidFill>
                  <a:schemeClr val="bg1"/>
                </a:solidFill>
              </a:rPr>
              <a:t>一、直入式：直接理解某词语在相关语境中的表达效果。往往有以下四种呈现方式：</a:t>
            </a:r>
            <a:endParaRPr lang="zh-CN" altLang="en-US" sz="2000">
              <a:solidFill>
                <a:schemeClr val="bg1"/>
              </a:solidFill>
            </a:endParaRPr>
          </a:p>
          <a:p>
            <a:r>
              <a:rPr lang="zh-CN" altLang="en-US" sz="2000">
                <a:solidFill>
                  <a:schemeClr val="bg1"/>
                </a:solidFill>
              </a:rPr>
              <a:t>1、体会人物思想感情：如六上《鞋匠的儿子》课后练习2：“读一读下面的句子，注意带点的词语，体会人物的思想感情‘我非常感激你使我想起我的父亲。他已经过世了。我一定会永远记住你的忠告，我永远是鞋匠的儿子。我知道我做总统，永远无法像父亲做鞋匠好样做得那么好。’”</a:t>
            </a:r>
            <a:endParaRPr lang="zh-CN" altLang="en-US" sz="2000">
              <a:solidFill>
                <a:schemeClr val="bg1"/>
              </a:solidFill>
            </a:endParaRPr>
          </a:p>
          <a:p>
            <a:r>
              <a:rPr lang="zh-CN" altLang="en-US" sz="2000">
                <a:solidFill>
                  <a:schemeClr val="bg1"/>
                </a:solidFill>
              </a:rPr>
              <a:t>2、体会对表现人物形象中的好处（或作用）：如六下《三打白骨精》中练习3：“读读下面的句子，体会带点的词对表现人物形象的好处。‘唐僧一再推辞，八戒嘴馋，夺过罐子就要动口。’‘山坡上闪出一个年满八旬的老妇人。’”</a:t>
            </a:r>
            <a:endParaRPr lang="zh-CN" altLang="en-US" sz="2000">
              <a:solidFill>
                <a:schemeClr val="bg1"/>
              </a:solidFill>
            </a:endParaRPr>
          </a:p>
          <a:p>
            <a:r>
              <a:rPr lang="zh-CN" altLang="en-US" sz="2000">
                <a:solidFill>
                  <a:schemeClr val="bg1"/>
                </a:solidFill>
              </a:rPr>
              <a:t>3、体会表达的感情色彩：如六下《卢沟桥事变》课后练习2：“读一读下面的句子，体会带点词语的感情色彩：‘1937年7月7日深夜，星光暗淡，万籁俱寂。一支全副武装的日本军队，偷偷地向卢沟桥摸来。’‘当天晚上，大刀队员们手握大刀，腰佩手榴弹，又悄悄地向卢沟桥进发。’”</a:t>
            </a:r>
            <a:endParaRPr lang="zh-CN" altLang="en-US" sz="2000">
              <a:solidFill>
                <a:schemeClr val="bg1"/>
              </a:solidFill>
            </a:endParaRPr>
          </a:p>
          <a:p>
            <a:r>
              <a:rPr lang="zh-CN" altLang="en-US" sz="2000">
                <a:solidFill>
                  <a:schemeClr val="bg1"/>
                </a:solidFill>
              </a:rPr>
              <a:t>4、直接要求理解“表达效果”：如六下《理想的风筝》课后练习2：“读一读，体会带点词的表达效果：‘笑过之后，每个学生心里都泛起一股酸涩的感情。’‘当春风吹绿大地的时候，人们的身心一齐苏醒，一种舒展的快意便浮上心头。’”等等</a:t>
            </a:r>
            <a:endParaRPr lang="zh-CN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8315" y="883920"/>
            <a:ext cx="7772400" cy="4114800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二、删除式：其具体语言常为“说说带点的词能不能省略（删除、去掉），为什么？”如六上《给家乡孩子的信》课后练习2：“读读下面的句子，说说带点的词能不能省略，为什么？‘无论如何，我不能使家乡的孩子们失望，我终于拿起了笔。’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三、明义式：其具体表现为“说说句子中带点词语的意思”。如六上《安塞腰鼓》课后练习3：“联系上下文，体会一下带点词语的意思：‘一群茂腾腾的后生。’‘它震撼着你，烧灼着你，威逼着你。’”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8315" y="708660"/>
            <a:ext cx="7772400" cy="4114800"/>
          </a:xfrm>
        </p:spPr>
        <p:txBody>
          <a:bodyPr/>
          <a:p>
            <a:r>
              <a:rPr lang="zh-CN" altLang="en-US" sz="2400">
                <a:solidFill>
                  <a:schemeClr val="bg1"/>
                </a:solidFill>
              </a:rPr>
              <a:t>四、联比式：其具体表现为两个相同或相近的词在不同的语境中出现，比较其不同的表达效果。其语言形式往往为“体会某词在不同语句中细微差别。”或“辨析以下两外带点的词。“如六下《烟台的海》“扑”这个词在两个语境中不同表达效果比较。 又如六上《詹天佑》课后练习2：“读读下面的句子，辨析一下两个带点的词：‘清政府刚提出修筑的计划，一些帝国主义国家就出来阻挠，他们都要争夺这条铁路的修筑权。’‘帝国主义者谁也不肯让谁，事情争持了好久得不到解决。’”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五、调换式：其具体形式往往为“能否将某词换成某词”。如六下《夹竹桃》一文，可设计如下练习：“‘但是香气却毫不含糊，浓浓烈烈地从花枝上袭了下来’这句话中的‘袭’能否换成‘飘’，为什么？”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5440" y="214630"/>
            <a:ext cx="8441690" cy="4114800"/>
          </a:xfrm>
        </p:spPr>
        <p:txBody>
          <a:bodyPr/>
          <a:p>
            <a:r>
              <a:rPr lang="zh-CN" altLang="en-US" sz="2000">
                <a:solidFill>
                  <a:schemeClr val="bg1"/>
                </a:solidFill>
              </a:rPr>
              <a:t>根据“词语表达效果”的不同方式，我们可以有针对性采取以下一些策略解决相关问题。</a:t>
            </a:r>
            <a:endParaRPr lang="zh-CN" altLang="en-US" sz="2000">
              <a:solidFill>
                <a:schemeClr val="bg1"/>
              </a:solidFill>
            </a:endParaRPr>
          </a:p>
          <a:p>
            <a:r>
              <a:rPr lang="zh-CN" altLang="en-US" sz="2000">
                <a:solidFill>
                  <a:schemeClr val="bg1"/>
                </a:solidFill>
              </a:rPr>
              <a:t>1、明确要求，相应而对。</a:t>
            </a:r>
            <a:endParaRPr lang="zh-CN" altLang="en-US" sz="2000">
              <a:solidFill>
                <a:schemeClr val="bg1"/>
              </a:solidFill>
            </a:endParaRPr>
          </a:p>
          <a:p>
            <a:r>
              <a:rPr lang="zh-CN" altLang="en-US" sz="2000">
                <a:solidFill>
                  <a:schemeClr val="bg1"/>
                </a:solidFill>
              </a:rPr>
              <a:t>   首先直入式的前三种“体会思想感情”、“体会人物形像”、“体会感情色彩”都向我们明确地提出具体感悟的指向性。由此就重点围绕其要求指向性进行细致理解回答，适当地加以补充。《鞋匠的儿子》中三个“永远”体现了林肯对父亲深深的怀念、敬重，同时从也体现了林肯宽广的胸怀与谦虚诚恳；《三打白骨精》中一个“夺”字体现了八戒的嘴馋，一个“闪”字暴露了妖精的本质。《卢沟桥事变》中一组词为贬义，体现了日寇阴险狡诈的侵略者面目， 一组为褒义，体现了卢沟桥守军机智勇敢的品质。</a:t>
            </a:r>
            <a:endParaRPr lang="zh-CN" altLang="en-US" sz="2000">
              <a:solidFill>
                <a:schemeClr val="bg1"/>
              </a:solidFill>
            </a:endParaRPr>
          </a:p>
          <a:p>
            <a:r>
              <a:rPr lang="zh-CN" altLang="en-US" sz="2000">
                <a:solidFill>
                  <a:schemeClr val="bg1"/>
                </a:solidFill>
              </a:rPr>
              <a:t>其次，对“明义式”的“表达效果感悟”，可适当地先谈谈对此词语意思的理解，而后结合词义与语境谈谈此词语具体在人物、事物的特点表现上，或在人物情感、品质的表现所展现的效果。</a:t>
            </a:r>
            <a:endParaRPr lang="zh-CN" altLang="en-US" sz="2000">
              <a:solidFill>
                <a:schemeClr val="bg1"/>
              </a:solidFill>
            </a:endParaRPr>
          </a:p>
          <a:p>
            <a:r>
              <a:rPr lang="zh-CN" altLang="en-US" sz="2000">
                <a:solidFill>
                  <a:schemeClr val="bg1"/>
                </a:solidFill>
              </a:rPr>
              <a:t>第三，对“调换式”的“表达效果感悟”，可进行比较式理解，重点突点原文中词语表达效果，其回答语言常为“某词更体现了……，而某词则显得……”</a:t>
            </a:r>
            <a:endParaRPr lang="zh-CN" altLang="en-US" sz="2000">
              <a:solidFill>
                <a:schemeClr val="bg1"/>
              </a:solidFill>
            </a:endParaRPr>
          </a:p>
          <a:p>
            <a:r>
              <a:rPr lang="zh-CN" altLang="en-US" sz="2000">
                <a:solidFill>
                  <a:schemeClr val="bg1"/>
                </a:solidFill>
              </a:rPr>
              <a:t>第四，而其它诸如“删除式”、“联比式”等则需细致阅读语境，深入体会其在语境中表达效果。</a:t>
            </a:r>
            <a:endParaRPr lang="zh-CN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7665" y="752475"/>
            <a:ext cx="8441690" cy="4114800"/>
          </a:xfrm>
        </p:spPr>
        <p:txBody>
          <a:bodyPr/>
          <a:p>
            <a:r>
              <a:rPr lang="zh-CN" altLang="en-US" sz="2400">
                <a:solidFill>
                  <a:schemeClr val="bg1"/>
                </a:solidFill>
              </a:rPr>
              <a:t>2、细读语境，揣摩效果“指向”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词语表达效果，在一些语境中是有明显的指向性的。如词语所在语句本身是描写人物神态、动作的，则这个词语的表达效果往往与人物的品质或个性特点有关； 如这个词语所在语句本身是描写事物的，则这个词语往往与事物的特性有关； 如词语描写的语句与人物的内心感受有关，则这个词语的表达效果则往往与人物的情感有关等等。因此，这就需要我们常常不仅只是读词语所在的那个句子，还需要找到相关句子所在的语段，进一步感受语境内容。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3、理解词文，再言“感悟效果”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当然，以上所有的解决“词语表达效果”的方法，首先还应建立在学生读懂词语，读懂文章的基础上。如果对词语不理解，可提醒学生通过想象、换词比较，反复联系上下文揣摩等方式，去感受词语的大致意思。而后再联系语境体会其表达效果。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  <a:sym typeface="+mn-ea"/>
              </a:rPr>
              <a:t>理解句子含义的方法</a:t>
            </a:r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p>
            <a:r>
              <a:rPr lang="zh-CN" altLang="en-US"/>
              <a:t> </a:t>
            </a:r>
            <a:endParaRPr lang="zh-CN" altLang="en-US">
              <a:solidFill>
                <a:schemeClr val="bg1"/>
              </a:solidFill>
              <a:latin typeface="黑体" charset="-122"/>
              <a:ea typeface="黑体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黑体" charset="-122"/>
                <a:ea typeface="黑体" charset="-122"/>
              </a:rPr>
              <a:t>抓关键词理解句子含义</a:t>
            </a:r>
            <a:endParaRPr lang="zh-CN" altLang="en-US">
              <a:solidFill>
                <a:schemeClr val="bg1"/>
              </a:solidFill>
              <a:latin typeface="黑体" charset="-122"/>
              <a:ea typeface="黑体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黑体" charset="-122"/>
                <a:ea typeface="黑体" charset="-122"/>
              </a:rPr>
              <a:t>联系上下文理解句子含义    </a:t>
            </a:r>
            <a:endParaRPr lang="zh-CN" altLang="en-US">
              <a:solidFill>
                <a:schemeClr val="bg1"/>
              </a:solidFill>
              <a:latin typeface="黑体" charset="-122"/>
              <a:ea typeface="黑体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黑体" charset="-122"/>
                <a:ea typeface="黑体" charset="-122"/>
              </a:rPr>
              <a:t>联系生活实际理解句子含义</a:t>
            </a:r>
            <a:endParaRPr lang="zh-CN" altLang="en-US">
              <a:solidFill>
                <a:schemeClr val="bg1"/>
              </a:solidFill>
              <a:latin typeface="黑体" charset="-122"/>
              <a:ea typeface="黑体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黑体" charset="-122"/>
                <a:ea typeface="黑体" charset="-122"/>
              </a:rPr>
              <a:t>联系文章中心理解句子含义</a:t>
            </a:r>
            <a:endParaRPr lang="zh-CN" altLang="en-US">
              <a:solidFill>
                <a:schemeClr val="bg1"/>
              </a:solidFill>
              <a:latin typeface="黑体" charset="-122"/>
              <a:ea typeface="黑体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QQ图片201605221701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1968500" y="304800"/>
            <a:ext cx="9008110" cy="505968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05" y="-76835"/>
            <a:ext cx="5028565" cy="89642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标题 99329"/>
          <p:cNvSpPr>
            <a:spLocks noGrp="1"/>
          </p:cNvSpPr>
          <p:nvPr>
            <p:ph type="title"/>
          </p:nvPr>
        </p:nvSpPr>
        <p:spPr>
          <a:xfrm>
            <a:off x="323850" y="260350"/>
            <a:ext cx="8134350" cy="865188"/>
          </a:xfrm>
        </p:spPr>
        <p:txBody>
          <a:bodyPr anchor="ctr"/>
          <a:p>
            <a:pPr algn="l"/>
            <a:r>
              <a:rPr lang="en-US" altLang="zh-CN" b="1" dirty="0">
                <a:solidFill>
                  <a:schemeClr val="bg1"/>
                </a:solidFill>
              </a:rPr>
              <a:t>2.    </a:t>
            </a:r>
            <a:r>
              <a:rPr lang="zh-CN" altLang="en-US" b="1" dirty="0">
                <a:solidFill>
                  <a:schemeClr val="bg1"/>
                </a:solidFill>
              </a:rPr>
              <a:t>阅读智能：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9331" name="文本占位符 99330"/>
          <p:cNvSpPr>
            <a:spLocks noGrp="1"/>
          </p:cNvSpPr>
          <p:nvPr>
            <p:ph type="body" idx="1"/>
          </p:nvPr>
        </p:nvSpPr>
        <p:spPr>
          <a:xfrm>
            <a:off x="323850" y="1125538"/>
            <a:ext cx="8569325" cy="5111750"/>
          </a:xfrm>
        </p:spPr>
        <p:txBody>
          <a:bodyPr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bg1"/>
                </a:solidFill>
              </a:rPr>
              <a:t>  </a:t>
            </a:r>
            <a:r>
              <a:rPr lang="zh-CN" altLang="en-US" b="1" dirty="0">
                <a:solidFill>
                  <a:schemeClr val="bg1"/>
                </a:solidFill>
              </a:rPr>
              <a:t>理解词语在语境中的恰当意义，辨别其感情 </a:t>
            </a:r>
            <a:endParaRPr lang="zh-CN" altLang="en-US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b="1" dirty="0">
                <a:solidFill>
                  <a:schemeClr val="bg1"/>
                </a:solidFill>
              </a:rPr>
              <a:t>     色彩，推想课文中有关词句的内涵，体会其  </a:t>
            </a:r>
            <a:endParaRPr lang="zh-CN" altLang="en-US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b="1" dirty="0">
                <a:solidFill>
                  <a:schemeClr val="bg1"/>
                </a:solidFill>
              </a:rPr>
              <a:t>     表达效果； </a:t>
            </a:r>
            <a:endParaRPr lang="zh-CN" altLang="en-US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  注意标点符号的用法；</a:t>
            </a:r>
            <a:endParaRPr lang="zh-CN" altLang="en-US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  揣摩文章的表达顺序，体会作者的思想感</a:t>
            </a:r>
            <a:endParaRPr lang="zh-CN" altLang="en-US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b="1" dirty="0">
                <a:solidFill>
                  <a:schemeClr val="bg1"/>
                </a:solidFill>
              </a:rPr>
              <a:t>      情，初步领悟文章基本的表达方法；</a:t>
            </a:r>
            <a:endParaRPr lang="zh-CN" altLang="en-US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  提高对记叙性、说明性、诗歌等不同体裁文</a:t>
            </a:r>
            <a:endParaRPr lang="zh-CN" altLang="en-US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b="1" dirty="0">
                <a:solidFill>
                  <a:schemeClr val="bg1"/>
                </a:solidFill>
              </a:rPr>
              <a:t>     章的阅读能力</a:t>
            </a:r>
            <a:r>
              <a:rPr lang="zh-CN" altLang="en-US" b="1" dirty="0">
                <a:solidFill>
                  <a:schemeClr val="bg1"/>
                </a:solidFill>
                <a:sym typeface="Wingdings" pitchFamily="2" charset="2"/>
              </a:rPr>
              <a:t>。</a:t>
            </a:r>
            <a:endParaRPr lang="zh-CN" altLang="en-US" b="1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7810" y="-880745"/>
            <a:ext cx="4563110" cy="796163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703A1A55DBAB837B51B9D9B7F0463D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789940" y="863600"/>
            <a:ext cx="6340475" cy="4758055"/>
          </a:xfrm>
          <a:prstGeom prst="rect">
            <a:avLst/>
          </a:prstGeom>
        </p:spPr>
      </p:pic>
      <p:pic>
        <p:nvPicPr>
          <p:cNvPr id="5" name="图片 4" descr="2654B491A2CB9378835368EE855DA0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99865" y="958850"/>
            <a:ext cx="6087110" cy="456819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6200000">
            <a:off x="-189865" y="904240"/>
            <a:ext cx="7018655" cy="526732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46710"/>
            <a:ext cx="7772400" cy="1143000"/>
          </a:xfrm>
        </p:spPr>
        <p:txBody>
          <a:bodyPr/>
          <a:p>
            <a:r>
              <a:rPr lang="en-US" altLang="zh-CN" sz="3200">
                <a:solidFill>
                  <a:schemeClr val="bg1"/>
                </a:solidFill>
                <a:latin typeface="黑体" charset="-122"/>
                <a:ea typeface="黑体" charset="-122"/>
              </a:rPr>
              <a:t>2016</a:t>
            </a:r>
            <a:r>
              <a:rPr lang="zh-CN" altLang="en-US" sz="3200">
                <a:solidFill>
                  <a:schemeClr val="bg1"/>
                </a:solidFill>
                <a:latin typeface="黑体" charset="-122"/>
                <a:ea typeface="黑体" charset="-122"/>
              </a:rPr>
              <a:t>年小学语文毕业试卷情况统计</a:t>
            </a:r>
            <a:endParaRPr lang="zh-CN" altLang="en-US" sz="3200">
              <a:solidFill>
                <a:schemeClr val="bg1"/>
              </a:solidFill>
              <a:latin typeface="黑体" charset="-122"/>
              <a:ea typeface="黑体" charset="-122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7790" y="58420"/>
            <a:ext cx="4900930" cy="6553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70" y="-29210"/>
            <a:ext cx="4536440" cy="569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140" y="5669915"/>
            <a:ext cx="4446270" cy="13360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5" name="图片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85" y="17145"/>
            <a:ext cx="4497070" cy="66382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355" y="82550"/>
            <a:ext cx="4670425" cy="65728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矩形 37889"/>
          <p:cNvSpPr/>
          <p:nvPr/>
        </p:nvSpPr>
        <p:spPr>
          <a:xfrm>
            <a:off x="2133600" y="1600200"/>
            <a:ext cx="5257800" cy="2116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9600" b="1" i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谢谢！</a:t>
            </a:r>
            <a:endParaRPr lang="zh-CN" altLang="en-US" sz="9600" b="1" i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7891" name="矩形 37890"/>
          <p:cNvSpPr/>
          <p:nvPr/>
        </p:nvSpPr>
        <p:spPr>
          <a:xfrm>
            <a:off x="6659563" y="5013325"/>
            <a:ext cx="1400175" cy="7000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 b="1" i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itchFamily="2" charset="-122"/>
                <a:ea typeface="宋体" pitchFamily="2" charset="-122"/>
              </a:rPr>
              <a:t>谢谢！</a:t>
            </a:r>
            <a:endParaRPr lang="zh-CN" altLang="en-US" sz="3600" b="1" i="1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标题 100353"/>
          <p:cNvSpPr>
            <a:spLocks noGrp="1"/>
          </p:cNvSpPr>
          <p:nvPr>
            <p:ph type="title"/>
          </p:nvPr>
        </p:nvSpPr>
        <p:spPr>
          <a:xfrm>
            <a:off x="323850" y="188913"/>
            <a:ext cx="6840538" cy="647700"/>
          </a:xfrm>
        </p:spPr>
        <p:txBody>
          <a:bodyPr anchor="ctr"/>
          <a:p>
            <a:pPr algn="l"/>
            <a:r>
              <a:rPr lang="en-US" altLang="zh-CN" dirty="0">
                <a:solidFill>
                  <a:schemeClr val="bg1"/>
                </a:solidFill>
                <a:sym typeface="Wingdings" pitchFamily="2" charset="2"/>
              </a:rPr>
              <a:t>3.   </a:t>
            </a:r>
            <a:r>
              <a:rPr lang="zh-CN" altLang="en-US" dirty="0">
                <a:solidFill>
                  <a:schemeClr val="bg1"/>
                </a:solidFill>
                <a:sym typeface="Wingdings" pitchFamily="2" charset="2"/>
              </a:rPr>
              <a:t>积累拓展</a:t>
            </a:r>
            <a:endParaRPr lang="zh-CN" altLang="en-US" dirty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100355" name="文本占位符 100354"/>
          <p:cNvSpPr>
            <a:spLocks noGrp="1"/>
          </p:cNvSpPr>
          <p:nvPr>
            <p:ph type="body" idx="1"/>
          </p:nvPr>
        </p:nvSpPr>
        <p:spPr>
          <a:xfrm>
            <a:off x="179388" y="981075"/>
            <a:ext cx="8785225" cy="5543550"/>
          </a:xfrm>
        </p:spPr>
        <p:txBody>
          <a:bodyPr/>
          <a:p>
            <a:pPr>
              <a:lnSpc>
                <a:spcPct val="125000"/>
              </a:lnSpc>
              <a:buNone/>
            </a:pPr>
            <a:r>
              <a:rPr lang="en-US" altLang="zh-CN" dirty="0">
                <a:solidFill>
                  <a:schemeClr val="bg1"/>
                </a:solidFill>
                <a:sym typeface="Wingdings" pitchFamily="2" charset="2"/>
              </a:rPr>
              <a:t>               </a:t>
            </a:r>
            <a:r>
              <a:rPr lang="zh-CN" altLang="en-US" b="1" dirty="0">
                <a:solidFill>
                  <a:schemeClr val="bg1"/>
                </a:solidFill>
                <a:sym typeface="Wingdings" pitchFamily="2" charset="2"/>
              </a:rPr>
              <a:t>加强学生课外阅读的组织和评价，进一步培养、提高学生独立阅读的能力。</a:t>
            </a:r>
            <a:endParaRPr lang="zh-CN" altLang="en-US" b="1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800" b="1" dirty="0">
                <a:solidFill>
                  <a:srgbClr val="FFCC00"/>
                </a:solidFill>
              </a:rPr>
              <a:t>关于课外阅读的要求：</a:t>
            </a:r>
            <a:endParaRPr lang="zh-CN" altLang="en-US" sz="2800" b="1" dirty="0">
              <a:solidFill>
                <a:srgbClr val="FFCC00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第一学段： “喜欢阅读，感受阅读的乐趣。初步养成爱护图书的习惯。”“课外阅读总量不少于</a:t>
            </a:r>
            <a:r>
              <a:rPr lang="en-US" altLang="zh-CN" sz="2800" dirty="0">
                <a:solidFill>
                  <a:schemeClr val="bg1"/>
                </a:solidFill>
              </a:rPr>
              <a:t>5</a:t>
            </a:r>
            <a:r>
              <a:rPr lang="zh-CN" altLang="en-US" sz="2800" dirty="0">
                <a:solidFill>
                  <a:schemeClr val="bg1"/>
                </a:solidFill>
              </a:rPr>
              <a:t>万字。”</a:t>
            </a:r>
            <a:endParaRPr lang="zh-CN" altLang="en-US" sz="2800" dirty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第二学段： “养成读书看报的习惯，收藏并与同学交流图书资料。课外阅读总量不少于</a:t>
            </a:r>
            <a:r>
              <a:rPr lang="en-US" altLang="zh-CN" sz="2800" dirty="0">
                <a:solidFill>
                  <a:schemeClr val="bg1"/>
                </a:solidFill>
              </a:rPr>
              <a:t>40</a:t>
            </a:r>
            <a:r>
              <a:rPr lang="zh-CN" altLang="en-US" sz="2800" dirty="0">
                <a:solidFill>
                  <a:schemeClr val="bg1"/>
                </a:solidFill>
              </a:rPr>
              <a:t>万字。”</a:t>
            </a:r>
            <a:endParaRPr lang="zh-CN" altLang="en-US" sz="2800" dirty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第三学段：“扩展阅读面。课外阅读总量不少于</a:t>
            </a:r>
            <a:r>
              <a:rPr lang="en-US" altLang="zh-CN" sz="2800" dirty="0">
                <a:solidFill>
                  <a:schemeClr val="bg1"/>
                </a:solidFill>
              </a:rPr>
              <a:t>100</a:t>
            </a:r>
            <a:r>
              <a:rPr lang="zh-CN" altLang="en-US" sz="2800" dirty="0">
                <a:solidFill>
                  <a:schemeClr val="bg1"/>
                </a:solidFill>
              </a:rPr>
              <a:t>万字。</a:t>
            </a:r>
            <a:endParaRPr lang="zh-CN" altLang="en-US" sz="28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4" name="标题 97283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80400" cy="1008063"/>
          </a:xfrm>
        </p:spPr>
        <p:txBody>
          <a:bodyPr anchor="ctr"/>
          <a:p>
            <a:r>
              <a:rPr lang="zh-CN" altLang="en-US" sz="4800" b="1" dirty="0">
                <a:solidFill>
                  <a:srgbClr val="FFFF00"/>
                </a:solidFill>
              </a:rPr>
              <a:t>高段阅读教学的训练重点：</a:t>
            </a:r>
            <a:endParaRPr lang="zh-CN" altLang="en-US" sz="4800" b="1" dirty="0">
              <a:solidFill>
                <a:srgbClr val="FFFF00"/>
              </a:solidFill>
            </a:endParaRPr>
          </a:p>
        </p:txBody>
      </p:sp>
      <p:sp>
        <p:nvSpPr>
          <p:cNvPr id="97283" name="副标题 97282"/>
          <p:cNvSpPr>
            <a:spLocks noGrp="1"/>
          </p:cNvSpPr>
          <p:nvPr>
            <p:ph type="subTitle"/>
          </p:nvPr>
        </p:nvSpPr>
        <p:spPr>
          <a:xfrm>
            <a:off x="395288" y="1268413"/>
            <a:ext cx="8353425" cy="4752975"/>
          </a:xfrm>
        </p:spPr>
        <p:txBody>
          <a:bodyPr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algn="l">
              <a:lnSpc>
                <a:spcPct val="120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Times New Roman" pitchFamily="18" charset="0"/>
              </a:rPr>
              <a:t>  ▪    </a:t>
            </a:r>
            <a:r>
              <a:rPr lang="zh-CN" altLang="en-US" sz="3600" b="1" dirty="0">
                <a:solidFill>
                  <a:schemeClr val="bg1"/>
                </a:solidFill>
              </a:rPr>
              <a:t>提高默读速度，学会浏览。</a:t>
            </a:r>
            <a:endParaRPr lang="zh-CN" altLang="en-US" sz="3600" b="1" dirty="0">
              <a:solidFill>
                <a:schemeClr val="bg1"/>
              </a:solidFill>
            </a:endParaRPr>
          </a:p>
          <a:p>
            <a:pPr lvl="0" algn="l">
              <a:lnSpc>
                <a:spcPct val="120000"/>
              </a:lnSpc>
            </a:pPr>
            <a:r>
              <a:rPr lang="zh-CN" altLang="en-US" sz="3600" b="1" dirty="0">
                <a:solidFill>
                  <a:schemeClr val="bg1"/>
                </a:solidFill>
              </a:rPr>
              <a:t>  </a:t>
            </a:r>
            <a:r>
              <a:rPr lang="en-US" altLang="zh-CN" sz="3600" b="1" dirty="0">
                <a:solidFill>
                  <a:schemeClr val="bg1"/>
                </a:solidFill>
                <a:ea typeface="Times New Roman" pitchFamily="18" charset="0"/>
              </a:rPr>
              <a:t>▪    </a:t>
            </a:r>
            <a:r>
              <a:rPr lang="zh-CN" altLang="en-US" sz="3600" b="1" dirty="0">
                <a:solidFill>
                  <a:schemeClr val="bg1"/>
                </a:solidFill>
              </a:rPr>
              <a:t>体会词句的感情色彩和表达效果。</a:t>
            </a:r>
            <a:endParaRPr lang="zh-CN" altLang="en-US" sz="3600" b="1" dirty="0">
              <a:solidFill>
                <a:schemeClr val="bg1"/>
              </a:solidFill>
            </a:endParaRPr>
          </a:p>
          <a:p>
            <a:pPr lvl="0" algn="l">
              <a:lnSpc>
                <a:spcPct val="120000"/>
              </a:lnSpc>
            </a:pPr>
            <a:r>
              <a:rPr lang="zh-CN" altLang="en-US" sz="3600" b="1" dirty="0">
                <a:solidFill>
                  <a:schemeClr val="bg1"/>
                </a:solidFill>
                <a:ea typeface="Times New Roman" pitchFamily="18" charset="0"/>
              </a:rPr>
              <a:t>  </a:t>
            </a:r>
            <a:r>
              <a:rPr lang="en-US" altLang="zh-CN" sz="3600" b="1" dirty="0">
                <a:solidFill>
                  <a:schemeClr val="bg1"/>
                </a:solidFill>
                <a:ea typeface="Times New Roman" pitchFamily="18" charset="0"/>
              </a:rPr>
              <a:t>▪    </a:t>
            </a:r>
            <a:r>
              <a:rPr lang="zh-CN" altLang="en-US" sz="3600" b="1" dirty="0">
                <a:solidFill>
                  <a:schemeClr val="bg1"/>
                </a:solidFill>
              </a:rPr>
              <a:t>揣摩表达顺序，体会思想感情，领</a:t>
            </a:r>
            <a:endParaRPr lang="zh-CN" altLang="en-US" sz="3600" b="1" dirty="0">
              <a:solidFill>
                <a:schemeClr val="bg1"/>
              </a:solidFill>
            </a:endParaRPr>
          </a:p>
          <a:p>
            <a:pPr lvl="0" algn="l">
              <a:lnSpc>
                <a:spcPct val="120000"/>
              </a:lnSpc>
            </a:pPr>
            <a:r>
              <a:rPr lang="zh-CN" altLang="en-US" sz="3600" b="1" dirty="0">
                <a:solidFill>
                  <a:schemeClr val="bg1"/>
                </a:solidFill>
              </a:rPr>
              <a:t>        悟表达方法。</a:t>
            </a:r>
            <a:endParaRPr lang="zh-CN" altLang="en-US" sz="3600" b="1" dirty="0">
              <a:solidFill>
                <a:schemeClr val="bg1"/>
              </a:solidFill>
            </a:endParaRPr>
          </a:p>
          <a:p>
            <a:pPr lvl="0" algn="l">
              <a:lnSpc>
                <a:spcPct val="120000"/>
              </a:lnSpc>
            </a:pPr>
            <a:r>
              <a:rPr lang="zh-CN" altLang="en-US" sz="3600" b="1" dirty="0">
                <a:solidFill>
                  <a:schemeClr val="bg1"/>
                </a:solidFill>
                <a:ea typeface="Times New Roman" pitchFamily="18" charset="0"/>
              </a:rPr>
              <a:t>  </a:t>
            </a:r>
            <a:r>
              <a:rPr lang="en-US" altLang="zh-CN" sz="3600" b="1" dirty="0">
                <a:solidFill>
                  <a:schemeClr val="bg1"/>
                </a:solidFill>
                <a:ea typeface="Times New Roman" pitchFamily="18" charset="0"/>
              </a:rPr>
              <a:t>▪    </a:t>
            </a:r>
            <a:r>
              <a:rPr lang="zh-CN" altLang="en-US" sz="3600" b="1" dirty="0">
                <a:solidFill>
                  <a:schemeClr val="bg1"/>
                </a:solidFill>
              </a:rPr>
              <a:t>学会阅读叙事性作品、诗歌和说明</a:t>
            </a:r>
            <a:endParaRPr lang="zh-CN" altLang="en-US" sz="3600" b="1" dirty="0">
              <a:solidFill>
                <a:schemeClr val="bg1"/>
              </a:solidFill>
            </a:endParaRPr>
          </a:p>
          <a:p>
            <a:pPr lvl="0" algn="l">
              <a:lnSpc>
                <a:spcPct val="120000"/>
              </a:lnSpc>
            </a:pPr>
            <a:r>
              <a:rPr lang="zh-CN" altLang="en-US" sz="3600" b="1" dirty="0">
                <a:solidFill>
                  <a:schemeClr val="bg1"/>
                </a:solidFill>
              </a:rPr>
              <a:t>        性文章。</a:t>
            </a:r>
            <a:endParaRPr lang="zh-CN" altLang="en-US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标题 82945"/>
          <p:cNvSpPr>
            <a:spLocks noGrp="1"/>
          </p:cNvSpPr>
          <p:nvPr>
            <p:ph type="ctrTitle"/>
          </p:nvPr>
        </p:nvSpPr>
        <p:spPr>
          <a:xfrm>
            <a:off x="179388" y="115888"/>
            <a:ext cx="8359775" cy="865187"/>
          </a:xfrm>
        </p:spPr>
        <p:txBody>
          <a:bodyPr anchor="ctr"/>
          <a:p>
            <a:pPr defTabSz="914400"/>
            <a:r>
              <a:rPr lang="zh-CN" altLang="en-US" sz="5400" b="1" kern="1200" baseline="0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高段阅读教学的策略</a:t>
            </a:r>
            <a:endParaRPr lang="zh-CN" altLang="en-US" sz="5400" b="1" kern="1200" baseline="0">
              <a:solidFill>
                <a:srgbClr val="FFFF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2947" name="副标题 82946"/>
          <p:cNvSpPr>
            <a:spLocks noGrp="1"/>
          </p:cNvSpPr>
          <p:nvPr>
            <p:ph type="subTitle" idx="1"/>
          </p:nvPr>
        </p:nvSpPr>
        <p:spPr>
          <a:xfrm>
            <a:off x="250825" y="1196975"/>
            <a:ext cx="8569325" cy="5327650"/>
          </a:xfrm>
        </p:spPr>
        <p:txBody>
          <a:bodyPr/>
          <a:p>
            <a:pPr algn="l" defTabSz="914400">
              <a:lnSpc>
                <a:spcPct val="80000"/>
              </a:lnSpc>
              <a:spcBef>
                <a:spcPct val="50000"/>
              </a:spcBef>
            </a:pPr>
            <a:r>
              <a:rPr lang="en-US" altLang="zh-CN" sz="4400" b="1" kern="1200" baseline="0" dirty="0">
                <a:solidFill>
                  <a:srgbClr val="00FF00"/>
                </a:solidFill>
                <a:latin typeface="Times New Roman" pitchFamily="18" charset="0"/>
                <a:ea typeface="宋体" pitchFamily="2" charset="-122"/>
              </a:rPr>
              <a:t>1.   </a:t>
            </a:r>
            <a:r>
              <a:rPr lang="zh-CN" altLang="en-US" sz="4400" b="1" kern="1200" baseline="0" dirty="0">
                <a:solidFill>
                  <a:srgbClr val="00FF00"/>
                </a:solidFill>
                <a:latin typeface="Times New Roman" pitchFamily="18" charset="0"/>
                <a:ea typeface="宋体" pitchFamily="2" charset="-122"/>
              </a:rPr>
              <a:t>明确目标要求，强化目标意识</a:t>
            </a:r>
            <a:r>
              <a:rPr lang="zh-CN" altLang="en-US" sz="4400" kern="1200" baseline="0" dirty="0">
                <a:solidFill>
                  <a:srgbClr val="00FF00"/>
                </a:solidFill>
                <a:latin typeface="Times New Roman" pitchFamily="18" charset="0"/>
                <a:ea typeface="宋体" pitchFamily="2" charset="-122"/>
              </a:rPr>
              <a:t> </a:t>
            </a:r>
            <a:endParaRPr lang="zh-CN" altLang="en-US" sz="4400" kern="1200" baseline="0" dirty="0">
              <a:solidFill>
                <a:srgbClr val="00FF00"/>
              </a:solidFill>
              <a:latin typeface="Times New Roman" pitchFamily="18" charset="0"/>
              <a:ea typeface="宋体" pitchFamily="2" charset="-122"/>
            </a:endParaRPr>
          </a:p>
          <a:p>
            <a:pPr algn="l" defTabSz="914400">
              <a:lnSpc>
                <a:spcPct val="80000"/>
              </a:lnSpc>
              <a:spcBef>
                <a:spcPct val="50000"/>
              </a:spcBef>
            </a:pPr>
            <a:r>
              <a:rPr lang="zh-CN" altLang="en-US" sz="4400" b="1" kern="1200" baseline="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（</a:t>
            </a:r>
            <a:r>
              <a:rPr lang="en-US" altLang="zh-CN" sz="4400" b="1" kern="1200" baseline="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1</a:t>
            </a:r>
            <a:r>
              <a:rPr lang="zh-CN" altLang="en-US" sz="4400" b="1" kern="1200" baseline="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）提高默读速度，学会浏览</a:t>
            </a:r>
            <a:endParaRPr lang="zh-CN" altLang="en-US" sz="4400" b="1" kern="1200" baseline="0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  <a:p>
            <a:pPr algn="l" defTabSz="914400">
              <a:lnSpc>
                <a:spcPct val="80000"/>
              </a:lnSpc>
              <a:spcBef>
                <a:spcPct val="50000"/>
              </a:spcBef>
              <a:buChar char="•"/>
            </a:pPr>
            <a:r>
              <a:rPr lang="zh-CN" altLang="en-US" sz="32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  对默读的速度要有一个保底的量化要求；</a:t>
            </a:r>
            <a:endParaRPr lang="zh-CN" altLang="en-US" sz="3200" b="1" kern="1200" baseline="0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pPr algn="l" defTabSz="914400">
              <a:lnSpc>
                <a:spcPct val="80000"/>
              </a:lnSpc>
              <a:spcBef>
                <a:spcPct val="50000"/>
              </a:spcBef>
              <a:buChar char="•"/>
            </a:pPr>
            <a:r>
              <a:rPr lang="zh-CN" altLang="en-US" sz="32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  在提高速度的基础上，学会浏览，并能根  </a:t>
            </a:r>
            <a:endParaRPr lang="zh-CN" altLang="en-US" sz="3200" b="1" kern="1200" baseline="0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pPr algn="l" defTabSz="914400"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    据需要搜集信息；</a:t>
            </a:r>
            <a:endParaRPr lang="zh-CN" altLang="en-US" sz="3200" b="1" kern="1200" baseline="0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pPr algn="l" defTabSz="914400">
              <a:lnSpc>
                <a:spcPct val="80000"/>
              </a:lnSpc>
              <a:spcBef>
                <a:spcPct val="50000"/>
              </a:spcBef>
              <a:buChar char="•"/>
            </a:pPr>
            <a:r>
              <a:rPr lang="zh-CN" altLang="en-US" sz="32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   提高默读速度，也暗示了提高默读能力的</a:t>
            </a:r>
            <a:endParaRPr lang="zh-CN" altLang="en-US" sz="3200" b="1" kern="1200" baseline="0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pPr algn="l" defTabSz="914400"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 b="1" kern="1200" baseline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    要求。</a:t>
            </a:r>
            <a:r>
              <a:rPr lang="zh-CN" altLang="en-US" sz="2400" kern="1200" baseline="0" dirty="0">
                <a:latin typeface="Times New Roman" pitchFamily="18" charset="0"/>
                <a:ea typeface="宋体" pitchFamily="2" charset="-122"/>
              </a:rPr>
              <a:t> </a:t>
            </a:r>
            <a:endParaRPr lang="zh-CN" altLang="en-US" sz="2800" kern="1200" baseline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标题 89089"/>
          <p:cNvSpPr>
            <a:spLocks noGrp="1"/>
          </p:cNvSpPr>
          <p:nvPr>
            <p:ph type="ctrTitle"/>
          </p:nvPr>
        </p:nvSpPr>
        <p:spPr>
          <a:xfrm>
            <a:off x="323850" y="333375"/>
            <a:ext cx="8424863" cy="577850"/>
          </a:xfrm>
        </p:spPr>
        <p:txBody>
          <a:bodyPr anchor="ctr"/>
          <a:p>
            <a:pPr algn="l" defTabSz="914400"/>
            <a:r>
              <a:rPr lang="zh-CN" altLang="en-US" sz="3600" b="1" kern="1200" baseline="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（</a:t>
            </a:r>
            <a:r>
              <a:rPr lang="en-US" altLang="zh-CN" sz="3600" b="1" kern="1200" baseline="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2</a:t>
            </a:r>
            <a:r>
              <a:rPr lang="zh-CN" altLang="en-US" sz="3600" b="1" kern="1200" baseline="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）体会词句的感情色彩和表达效果。</a:t>
            </a:r>
            <a:endParaRPr lang="zh-CN" altLang="en-US" sz="3600" b="1" kern="1200" baseline="0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9091" name="副标题 89090"/>
          <p:cNvSpPr>
            <a:spLocks noGrp="1"/>
          </p:cNvSpPr>
          <p:nvPr>
            <p:ph type="subTitle" idx="1"/>
          </p:nvPr>
        </p:nvSpPr>
        <p:spPr>
          <a:xfrm>
            <a:off x="468313" y="981075"/>
            <a:ext cx="7304087" cy="4657725"/>
          </a:xfrm>
        </p:spPr>
        <p:txBody>
          <a:bodyPr/>
          <a:p>
            <a:pPr defTabSz="914400"/>
            <a:r>
              <a:rPr lang="en-US" altLang="zh-CN" sz="3200" kern="1200" baseline="0" dirty="0">
                <a:latin typeface="Times New Roman" pitchFamily="18" charset="0"/>
                <a:ea typeface="宋体" pitchFamily="2" charset="-122"/>
              </a:rPr>
              <a:t>    </a:t>
            </a:r>
            <a:endParaRPr lang="en-US" altLang="zh-CN" sz="3200" kern="1200" baseline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9092" name="矩形 89091"/>
          <p:cNvSpPr/>
          <p:nvPr/>
        </p:nvSpPr>
        <p:spPr>
          <a:xfrm>
            <a:off x="323850" y="908050"/>
            <a:ext cx="8496300" cy="5499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lvl="0" indent="-457200">
              <a:lnSpc>
                <a:spcPct val="120000"/>
              </a:lnSpc>
            </a:pPr>
            <a:r>
              <a:rPr lang="en-US" altLang="zh-CN" sz="3200" b="1" dirty="0">
                <a:latin typeface="Times New Roman" pitchFamily="18" charset="0"/>
                <a:ea typeface="宋体" pitchFamily="2" charset="-122"/>
              </a:rPr>
              <a:t>             </a:t>
            </a:r>
            <a:r>
              <a:rPr lang="zh-CN" altLang="en-US" sz="32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高年级阅读教学中的词句训练重在引导生在特定的语境中去体会，去感悟词句的感情色彩和表达效果，而体会的方法重在读和悟。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pPr marL="457200" lvl="0" indent="-457200"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3</a:t>
            </a:r>
            <a:r>
              <a:rPr lang="zh-CN" altLang="en-US" sz="36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）揣摩表达顺序，体会思想感情， 领悟表达方法。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  <a:p>
            <a:pPr marL="457200" lvl="0" indent="-457200">
              <a:lnSpc>
                <a:spcPct val="12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            要强化篇章意识，注重整体联系，既要引领学生理解课文“写什么”还有引领学生领悟课文是“怎么写”的。</a:t>
            </a:r>
            <a:endParaRPr lang="zh-CN" altLang="en-US" sz="3200" b="1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标题 91137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96300" cy="1223963"/>
          </a:xfrm>
        </p:spPr>
        <p:txBody>
          <a:bodyPr anchor="ctr"/>
          <a:p>
            <a:pPr marL="762000" indent="-762000" algn="l"/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4</a:t>
            </a:r>
            <a:r>
              <a:rPr lang="zh-CN" altLang="en-US" sz="3600" b="1" dirty="0">
                <a:solidFill>
                  <a:srgbClr val="FF0000"/>
                </a:solidFill>
              </a:rPr>
              <a:t>）学会阅读叙事性作品、诗歌和说明性的文章。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91139" name="文本占位符 91138"/>
          <p:cNvSpPr>
            <a:spLocks noGrp="1"/>
          </p:cNvSpPr>
          <p:nvPr>
            <p:ph type="body" idx="1"/>
          </p:nvPr>
        </p:nvSpPr>
        <p:spPr>
          <a:xfrm>
            <a:off x="179388" y="1628775"/>
            <a:ext cx="8785225" cy="4464050"/>
          </a:xfrm>
        </p:spPr>
        <p:txBody>
          <a:bodyPr/>
          <a:p>
            <a:pPr>
              <a:lnSpc>
                <a:spcPct val="125000"/>
              </a:lnSpc>
              <a:buNone/>
            </a:pPr>
            <a:r>
              <a:rPr lang="en-US" altLang="zh-CN" b="1" dirty="0">
                <a:solidFill>
                  <a:srgbClr val="FFFF00"/>
                </a:solidFill>
              </a:rPr>
              <a:t>      </a:t>
            </a:r>
            <a:r>
              <a:rPr lang="zh-CN" altLang="en-US" b="1" dirty="0">
                <a:solidFill>
                  <a:srgbClr val="FFFF00"/>
                </a:solidFill>
              </a:rPr>
              <a:t>三种文体教学的共性要求：</a:t>
            </a:r>
            <a:endParaRPr lang="zh-CN" altLang="en-US" b="1" dirty="0">
              <a:solidFill>
                <a:srgbClr val="FFFF00"/>
              </a:solidFill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   推敲重点词句，体会词句的感情</a:t>
            </a:r>
            <a:r>
              <a:rPr lang="zh-CN" altLang="en-US" sz="2800" b="1" dirty="0">
                <a:solidFill>
                  <a:schemeClr val="bg1"/>
                </a:solidFill>
                <a:hlinkClick r:id="rId1" action="ppaction://hlinkpres?slideindex=1&amp;slidetitle="/>
              </a:rPr>
              <a:t>色彩</a:t>
            </a:r>
            <a:r>
              <a:rPr lang="zh-CN" altLang="en-US" sz="2800" b="1" dirty="0">
                <a:solidFill>
                  <a:schemeClr val="bg1"/>
                </a:solidFill>
              </a:rPr>
              <a:t>和表达效果。       </a:t>
            </a:r>
            <a:endParaRPr lang="zh-CN" altLang="en-US" sz="2800" b="1" dirty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   揣摩文章的表达</a:t>
            </a:r>
            <a:r>
              <a:rPr lang="zh-CN" altLang="en-US" sz="2800" b="1" dirty="0">
                <a:solidFill>
                  <a:schemeClr val="bg1"/>
                </a:solidFill>
                <a:hlinkClick r:id="rId2" action="ppaction://hlinkpres?slideindex=1&amp;slidetitle="/>
              </a:rPr>
              <a:t>顺序</a:t>
            </a:r>
            <a:r>
              <a:rPr lang="zh-CN" altLang="en-US" sz="2800" b="1" dirty="0">
                <a:solidFill>
                  <a:schemeClr val="bg1"/>
                </a:solidFill>
              </a:rPr>
              <a:t>，体会作者的思想感情，初步 </a:t>
            </a:r>
            <a:endParaRPr lang="zh-CN" altLang="en-US" sz="2800" b="1" dirty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800" b="1" dirty="0">
                <a:solidFill>
                  <a:schemeClr val="bg1"/>
                </a:solidFill>
              </a:rPr>
              <a:t>       领悟文章基本的表达方法。</a:t>
            </a:r>
            <a:endParaRPr lang="zh-CN" altLang="en-US" sz="2800" b="1" dirty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   以读书为主线，加大思维力度，致力于培养学生的</a:t>
            </a:r>
            <a:endParaRPr lang="zh-CN" altLang="en-US" sz="2800" b="1" dirty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800" b="1" dirty="0">
                <a:solidFill>
                  <a:schemeClr val="bg1"/>
                </a:solidFill>
              </a:rPr>
              <a:t>       阅读能力和习惯。</a:t>
            </a:r>
            <a:endParaRPr lang="zh-CN" altLang="en-US" sz="2800" b="1" dirty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   注重语言积累和运用。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5530</Words>
  <Application>Kingsoft Office WPP</Application>
  <PresentationFormat>在屏幕上显示</PresentationFormat>
  <Paragraphs>339</Paragraphs>
  <Slides>45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6" baseType="lpstr">
      <vt:lpstr>默认设计模板</vt:lpstr>
      <vt:lpstr>贯穿三个学段的主线项目</vt:lpstr>
      <vt:lpstr>《语文课程标准》 关于第三学段的教学目标</vt:lpstr>
      <vt:lpstr>高段阅读教学的目标要求</vt:lpstr>
      <vt:lpstr>2.    阅读智能：</vt:lpstr>
      <vt:lpstr>3.   积累拓展</vt:lpstr>
      <vt:lpstr>高段阅读教学的训练重点：</vt:lpstr>
      <vt:lpstr>高段阅读教学的策略</vt:lpstr>
      <vt:lpstr>（2）体会词句的感情色彩和表达效果。</vt:lpstr>
      <vt:lpstr>（4）学会阅读叙事性作品、诗歌和说明性的文章。</vt:lpstr>
      <vt:lpstr>（1）叙事性课文教学的个性要求 ：</vt:lpstr>
      <vt:lpstr>（2）诗歌教学的个性要求 ：</vt:lpstr>
      <vt:lpstr>2.   要认真钻研文本，吃透文本精神，精心进行教学预设。</vt:lpstr>
      <vt:lpstr>3. 以读为本，着力培养学生的认读、感悟、探究和概括能力。</vt:lpstr>
      <vt:lpstr>（2）   实实在在指导学生读书，培养学生的感悟能力。</vt:lpstr>
      <vt:lpstr>（3）实实在在指导学生读书，培养学生的探究能力。 </vt:lpstr>
      <vt:lpstr>（4）实实在在指导学生读书，培养学生的概括能力。</vt:lpstr>
      <vt:lpstr>活学活用：小组讨论，这些文章可以用什么方法来概括主要内容，并选择一种方法进行概括。</vt:lpstr>
      <vt:lpstr>PowerPoint 演示文稿</vt:lpstr>
      <vt:lpstr>《夜晚的实验》（段意合并法） </vt:lpstr>
      <vt:lpstr>《夜晚的实验》（段意合并法） </vt:lpstr>
      <vt:lpstr>《莫高窟》（句子摘录法）</vt:lpstr>
      <vt:lpstr>《莫高窟》（句子摘录法）</vt:lpstr>
      <vt:lpstr>《负荆请罪》（课题扩充法）</vt:lpstr>
      <vt:lpstr>《卢沟桥烽火》（要素罗列法）</vt:lpstr>
      <vt:lpstr>《理想的风筝》（重点突出法）</vt:lpstr>
      <vt:lpstr>4.遵规施教，努力构建新的课堂教学模式 </vt:lpstr>
      <vt:lpstr>（2）阅读教学可建立以下几种基本模式：</vt:lpstr>
      <vt:lpstr>5. 牢固树立生活语文的理念，将 语文教学由课内拓展到课外 </vt:lpstr>
      <vt:lpstr>PowerPoint 演示文稿</vt:lpstr>
      <vt:lpstr>PowerPoint 演示文稿</vt:lpstr>
      <vt:lpstr>PowerPoint 演示文稿</vt:lpstr>
      <vt:lpstr>PowerPoint 演示文稿</vt:lpstr>
      <vt:lpstr>关于词语表达效果的复习方法</vt:lpstr>
      <vt:lpstr>PowerPoint 演示文稿</vt:lpstr>
      <vt:lpstr>PowerPoint 演示文稿</vt:lpstr>
      <vt:lpstr>PowerPoint 演示文稿</vt:lpstr>
      <vt:lpstr>PowerPoint 演示文稿</vt:lpstr>
      <vt:lpstr>理解句子含义的方法</vt:lpstr>
      <vt:lpstr>PowerPoint 演示文稿</vt:lpstr>
      <vt:lpstr>PowerPoint 演示文稿</vt:lpstr>
      <vt:lpstr>PowerPoint 演示文稿</vt:lpstr>
      <vt:lpstr>PowerPoint 演示文稿</vt:lpstr>
      <vt:lpstr>2016年小学语文毕业试卷情况统计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szy</dc:creator>
  <cp:lastModifiedBy>Administrator</cp:lastModifiedBy>
  <cp:revision>43</cp:revision>
  <dcterms:created xsi:type="dcterms:W3CDTF">2004-02-17T10:35:00Z</dcterms:created>
  <dcterms:modified xsi:type="dcterms:W3CDTF">2017-03-02T08:09:02Z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