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6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AB15"/>
    <a:srgbClr val="D6A10C"/>
    <a:srgbClr val="E9AF0D"/>
    <a:srgbClr val="93D050"/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C886-23AB-4907-8B5E-4F45D9F55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7F1A-B382-47B2-9A3B-CA870C23F40C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C886-23AB-4907-8B5E-4F45D9F55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7F1A-B382-47B2-9A3B-CA870C23F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C886-23AB-4907-8B5E-4F45D9F55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7F1A-B382-47B2-9A3B-CA870C23F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C886-23AB-4907-8B5E-4F45D9F55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7F1A-B382-47B2-9A3B-CA870C23F40C}" type="slidenum">
              <a:rPr lang="zh-CN" altLang="en-US" smtClean="0"/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C886-23AB-4907-8B5E-4F45D9F55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7F1A-B382-47B2-9A3B-CA870C23F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C886-23AB-4907-8B5E-4F45D9F55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7F1A-B382-47B2-9A3B-CA870C23F40C}" type="slidenum">
              <a:rPr lang="zh-CN" altLang="en-US" smtClean="0"/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C886-23AB-4907-8B5E-4F45D9F55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7F1A-B382-47B2-9A3B-CA870C23F40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C886-23AB-4907-8B5E-4F45D9F55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7F1A-B382-47B2-9A3B-CA870C23F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C886-23AB-4907-8B5E-4F45D9F55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7F1A-B382-47B2-9A3B-CA870C23F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C886-23AB-4907-8B5E-4F45D9F55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7F1A-B382-47B2-9A3B-CA870C23F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C886-23AB-4907-8B5E-4F45D9F55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7F1A-B382-47B2-9A3B-CA870C23F40C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1DC886-23AB-4907-8B5E-4F45D9F55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957F1A-B382-47B2-9A3B-CA870C23F40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20511" y="1476073"/>
            <a:ext cx="6702425" cy="642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3600" dirty="0">
                <a:solidFill>
                  <a:srgbClr val="595959"/>
                </a:solidFill>
              </a:rPr>
              <a:t>去年</a:t>
            </a:r>
            <a:r>
              <a:rPr lang="en-US" altLang="zh-CN" sz="3600" dirty="0">
                <a:solidFill>
                  <a:srgbClr val="595959"/>
                </a:solidFill>
              </a:rPr>
              <a:t>4</a:t>
            </a:r>
            <a:r>
              <a:rPr lang="zh-CN" altLang="zh-CN" sz="3600" dirty="0">
                <a:solidFill>
                  <a:srgbClr val="595959"/>
                </a:solidFill>
              </a:rPr>
              <a:t>月，一封辞职信火爆网络…</a:t>
            </a:r>
            <a:endParaRPr lang="zh-CN" altLang="zh-CN" sz="3600" dirty="0">
              <a:solidFill>
                <a:srgbClr val="595959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6" b="27612"/>
          <a:stretch>
            <a:fillRect/>
          </a:stretch>
        </p:blipFill>
        <p:spPr>
          <a:xfrm>
            <a:off x="971600" y="2925936"/>
            <a:ext cx="7236296" cy="1727200"/>
          </a:xfrm>
          <a:prstGeom prst="rect">
            <a:avLst/>
          </a:prstGeom>
        </p:spPr>
      </p:pic>
      <p:pic>
        <p:nvPicPr>
          <p:cNvPr id="9" name="思乡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4" y="6281621"/>
            <a:ext cx="6096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8176">
        <p:fade/>
      </p:transition>
    </mc:Choice>
    <mc:Fallback>
      <p:transition spd="slow" advTm="81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 numSld="999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15616" y="404664"/>
            <a:ext cx="3384376" cy="432048"/>
            <a:chOff x="1115616" y="1268760"/>
            <a:chExt cx="2592288" cy="432048"/>
          </a:xfrm>
          <a:solidFill>
            <a:srgbClr val="93D050"/>
          </a:solidFill>
        </p:grpSpPr>
        <p:sp>
          <p:nvSpPr>
            <p:cNvPr id="7" name="矩形 6"/>
            <p:cNvSpPr/>
            <p:nvPr/>
          </p:nvSpPr>
          <p:spPr>
            <a:xfrm>
              <a:off x="1115616" y="1268760"/>
              <a:ext cx="237626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3275856" y="1268760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椭圆 3"/>
          <p:cNvSpPr/>
          <p:nvPr/>
        </p:nvSpPr>
        <p:spPr>
          <a:xfrm>
            <a:off x="604584" y="152636"/>
            <a:ext cx="684076" cy="684076"/>
          </a:xfrm>
          <a:prstGeom prst="ellipse">
            <a:avLst/>
          </a:prstGeom>
          <a:solidFill>
            <a:schemeClr val="bg1"/>
          </a:solidFill>
          <a:ln w="38100">
            <a:solidFill>
              <a:srgbClr val="93D05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93D050"/>
                </a:solidFill>
              </a:rPr>
              <a:t>2</a:t>
            </a:r>
            <a:endParaRPr lang="zh-CN" altLang="en-US" sz="3200" dirty="0">
              <a:solidFill>
                <a:srgbClr val="93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7126" y="419178"/>
            <a:ext cx="2900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常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州 有厚重的历史底蕴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1629232"/>
            <a:ext cx="9144000" cy="388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95536" y="5541039"/>
            <a:ext cx="8359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      常州篦箕巷位于常州城西，紧临运河，是古毗陵驿所在地，旧称“花市街”。</a:t>
            </a:r>
            <a:endParaRPr lang="zh-CN" altLang="en-US" sz="2400" dirty="0"/>
          </a:p>
        </p:txBody>
      </p:sp>
      <p:sp>
        <p:nvSpPr>
          <p:cNvPr id="11" name="圆角矩形 10"/>
          <p:cNvSpPr/>
          <p:nvPr/>
        </p:nvSpPr>
        <p:spPr>
          <a:xfrm>
            <a:off x="3779088" y="1053168"/>
            <a:ext cx="1729016" cy="576064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篦箕巷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168">
        <p:fade/>
      </p:transition>
    </mc:Choice>
    <mc:Fallback>
      <p:transition spd="slow" advTm="61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2484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5536" y="551723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       春秋淹城是春秋时期所筑至今保存完好的地面城池遗址，又称淹城遗址。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3707492" y="548680"/>
            <a:ext cx="1872620" cy="576064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春秋淹城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141">
        <p:fade/>
      </p:transition>
    </mc:Choice>
    <mc:Fallback>
      <p:transition spd="slow" advTm="61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" y="1268760"/>
            <a:ext cx="9144000" cy="388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9512" y="5301208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       据史书记载，“东坡书院”应在孙氏馆与东首徐公祠之间，现在的东坡书院应是元代东坡书院毁后，又在其故址东首重建的。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3707492" y="692696"/>
            <a:ext cx="1872620" cy="576064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东坡书院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166">
        <p:fade/>
      </p:transition>
    </mc:Choice>
    <mc:Fallback>
      <p:transition spd="slow" advTm="61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388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3568" y="537321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       西瀛门城墙，是常州仅存的明代城墙遗址，因偶然原因保存下来而未被彻底拆毁。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3491880" y="692696"/>
            <a:ext cx="2376676" cy="576064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西瀛门城墙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165">
        <p:fade/>
      </p:transition>
    </mc:Choice>
    <mc:Fallback>
      <p:transition spd="slow" advTm="61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88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520" y="5085184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       常州博物馆，创建于</a:t>
            </a:r>
            <a:r>
              <a:rPr lang="en-US" altLang="zh-CN" sz="2400" dirty="0" smtClean="0"/>
              <a:t>1958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月，是集收藏、研究、陈列展览于一体的地方综合性博物馆（含全省唯一的一家少儿自然博物馆），国家二级博物馆。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3491880" y="620688"/>
            <a:ext cx="2376676" cy="576064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常州博物馆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591">
        <p:fade/>
      </p:transition>
    </mc:Choice>
    <mc:Fallback>
      <p:transition spd="slow" advTm="65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15616" y="404664"/>
            <a:ext cx="3096343" cy="432048"/>
            <a:chOff x="1115616" y="1268760"/>
            <a:chExt cx="2592288" cy="432048"/>
          </a:xfrm>
          <a:solidFill>
            <a:srgbClr val="93D050"/>
          </a:solidFill>
        </p:grpSpPr>
        <p:sp>
          <p:nvSpPr>
            <p:cNvPr id="5" name="矩形 4"/>
            <p:cNvSpPr/>
            <p:nvPr/>
          </p:nvSpPr>
          <p:spPr>
            <a:xfrm>
              <a:off x="1115616" y="1268760"/>
              <a:ext cx="237626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275856" y="1268760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椭圆 6"/>
          <p:cNvSpPr/>
          <p:nvPr/>
        </p:nvSpPr>
        <p:spPr>
          <a:xfrm>
            <a:off x="604584" y="152636"/>
            <a:ext cx="684076" cy="684076"/>
          </a:xfrm>
          <a:prstGeom prst="ellipse">
            <a:avLst/>
          </a:prstGeom>
          <a:solidFill>
            <a:schemeClr val="bg1"/>
          </a:solidFill>
          <a:ln w="38100">
            <a:solidFill>
              <a:srgbClr val="93D05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93D050"/>
                </a:solidFill>
              </a:rPr>
              <a:t>3</a:t>
            </a:r>
            <a:endParaRPr lang="zh-CN" altLang="en-US" sz="3200" dirty="0">
              <a:solidFill>
                <a:srgbClr val="93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7126" y="419178"/>
            <a:ext cx="2606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常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州 有很多特色小吃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28206"/>
            <a:ext cx="4211959" cy="3239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19233"/>
            <a:ext cx="4352925" cy="5857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794">
        <p:fade/>
      </p:transition>
    </mc:Choice>
    <mc:Fallback>
      <p:transition spd="slow" advTm="47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9732"/>
            <a:ext cx="4932040" cy="3149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79282"/>
            <a:ext cx="4720860" cy="31620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690">
        <p:fade/>
      </p:transition>
    </mc:Choice>
    <mc:Fallback>
      <p:transition spd="slow" advTm="46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83568" y="1753652"/>
            <a:ext cx="3663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rgbClr val="FFC000"/>
                </a:solidFill>
              </a:rPr>
              <a:t>常州不大，</a:t>
            </a:r>
            <a:endParaRPr lang="zh-CN" altLang="en-US" sz="5400" b="1" dirty="0">
              <a:solidFill>
                <a:srgbClr val="FFC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8671" y="2996952"/>
            <a:ext cx="82253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</a:rPr>
              <a:t>却包含了全世界的</a:t>
            </a:r>
            <a:r>
              <a:rPr lang="zh-CN" altLang="en-US" sz="9600" b="1" dirty="0" smtClean="0">
                <a:solidFill>
                  <a:srgbClr val="336600"/>
                </a:solidFill>
                <a:latin typeface="方正舒体" pitchFamily="2" charset="-122"/>
                <a:ea typeface="方正舒体" pitchFamily="2" charset="-122"/>
              </a:rPr>
              <a:t>精华</a:t>
            </a:r>
            <a:r>
              <a:rPr lang="zh-CN" altLang="en-US" sz="4800" b="1" dirty="0">
                <a:solidFill>
                  <a:srgbClr val="FF0000"/>
                </a:solidFill>
              </a:rPr>
              <a:t>。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996">
        <p:fade/>
      </p:transition>
    </mc:Choice>
    <mc:Fallback>
      <p:transition spd="slow" advTm="39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610063" y="548680"/>
            <a:ext cx="3978161" cy="568038"/>
            <a:chOff x="1995764" y="1340768"/>
            <a:chExt cx="3172815" cy="415996"/>
          </a:xfrm>
        </p:grpSpPr>
        <p:grpSp>
          <p:nvGrpSpPr>
            <p:cNvPr id="11" name="组合 10"/>
            <p:cNvGrpSpPr/>
            <p:nvPr/>
          </p:nvGrpSpPr>
          <p:grpSpPr>
            <a:xfrm>
              <a:off x="2216251" y="1340768"/>
              <a:ext cx="2952328" cy="415996"/>
              <a:chOff x="1115617" y="412690"/>
              <a:chExt cx="2952328" cy="415996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115617" y="412690"/>
                <a:ext cx="2706300" cy="415996"/>
              </a:xfrm>
              <a:prstGeom prst="rect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575891" y="412690"/>
                <a:ext cx="492054" cy="415996"/>
              </a:xfrm>
              <a:prstGeom prst="ellipse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995764" y="1340768"/>
              <a:ext cx="415996" cy="415996"/>
            </a:xfrm>
            <a:prstGeom prst="ellipse">
              <a:avLst/>
            </a:prstGeom>
            <a:solidFill>
              <a:srgbClr val="93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43808" y="60617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bg1"/>
                </a:solidFill>
              </a:rPr>
              <a:t>当常州遇上首都北京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1"/>
            <a:ext cx="9144000" cy="410445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636458" y="5930116"/>
            <a:ext cx="1942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北京鸟巢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448">
        <p:fade/>
      </p:transition>
    </mc:Choice>
    <mc:Fallback>
      <p:transition spd="slow" advTm="44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104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3848" y="5661248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常州奥体中心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493">
        <p:fade/>
      </p:transition>
    </mc:Choice>
    <mc:Fallback>
      <p:transition spd="slow" advTm="54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4788024" y="2492896"/>
            <a:ext cx="1772170" cy="1656184"/>
          </a:xfrm>
          <a:prstGeom prst="ellipse">
            <a:avLst/>
          </a:prstGeom>
          <a:solidFill>
            <a:schemeClr val="accent3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3568" y="1753652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595959"/>
                </a:solidFill>
                <a:effectLst/>
              </a:rPr>
              <a:t>如果只能选择一个目的地，</a:t>
            </a:r>
            <a:endParaRPr lang="en-US" altLang="zh-CN" sz="2800" dirty="0" smtClean="0">
              <a:solidFill>
                <a:srgbClr val="595959"/>
              </a:solidFill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2708920"/>
            <a:ext cx="71128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FF9900"/>
                </a:solidFill>
                <a:ea typeface="微软雅黑"/>
                <a:cs typeface="Helvetica"/>
              </a:rPr>
              <a:t>我只想带你来</a:t>
            </a:r>
            <a:r>
              <a:rPr lang="zh-CN" altLang="en-US" sz="7200" b="1" dirty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  <a:cs typeface="Helvetica"/>
              </a:rPr>
              <a:t>常州</a:t>
            </a:r>
            <a:r>
              <a:rPr lang="zh-CN" altLang="en-US" sz="4400" b="1" dirty="0">
                <a:solidFill>
                  <a:srgbClr val="FF9900"/>
                </a:solidFill>
                <a:ea typeface="微软雅黑"/>
                <a:cs typeface="Helvetica"/>
              </a:rPr>
              <a:t>看看！</a:t>
            </a:r>
            <a:endParaRPr lang="zh-CN" altLang="en-US" sz="4400" b="1" dirty="0">
              <a:solidFill>
                <a:srgbClr val="FF9900"/>
              </a:solidFill>
              <a:ea typeface="微软雅黑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7" y="5589240"/>
            <a:ext cx="3728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/>
              <a:t>根据微信内容制作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      </a:t>
            </a:r>
            <a:r>
              <a:rPr lang="zh-CN" altLang="en-US" sz="2000" dirty="0" smtClean="0"/>
              <a:t>王伟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541">
        <p:fade/>
      </p:transition>
    </mc:Choice>
    <mc:Fallback>
      <p:transition spd="slow" advTm="55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10063" y="548680"/>
            <a:ext cx="3978161" cy="568038"/>
            <a:chOff x="1995764" y="1340768"/>
            <a:chExt cx="3172815" cy="415996"/>
          </a:xfrm>
        </p:grpSpPr>
        <p:grpSp>
          <p:nvGrpSpPr>
            <p:cNvPr id="5" name="组合 4"/>
            <p:cNvGrpSpPr/>
            <p:nvPr/>
          </p:nvGrpSpPr>
          <p:grpSpPr>
            <a:xfrm>
              <a:off x="2216251" y="1340768"/>
              <a:ext cx="2952328" cy="415996"/>
              <a:chOff x="1115617" y="412690"/>
              <a:chExt cx="2952328" cy="415996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115617" y="412690"/>
                <a:ext cx="2706300" cy="415996"/>
              </a:xfrm>
              <a:prstGeom prst="rect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575891" y="412690"/>
                <a:ext cx="492054" cy="415996"/>
              </a:xfrm>
              <a:prstGeom prst="ellipse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1995764" y="1340768"/>
              <a:ext cx="415996" cy="415996"/>
            </a:xfrm>
            <a:prstGeom prst="ellipse">
              <a:avLst/>
            </a:prstGeom>
            <a:solidFill>
              <a:srgbClr val="93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43808" y="60617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bg1"/>
                </a:solidFill>
              </a:rPr>
              <a:t>当常州遇上</a:t>
            </a:r>
            <a:r>
              <a:rPr lang="zh-CN" altLang="en-US" sz="2400" b="1" dirty="0">
                <a:solidFill>
                  <a:schemeClr val="bg1"/>
                </a:solidFill>
              </a:rPr>
              <a:t>意大利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9" y="1484784"/>
            <a:ext cx="9144000" cy="4104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347864" y="5930116"/>
            <a:ext cx="2571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水城威尼斯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647">
        <p:fade/>
      </p:transition>
    </mc:Choice>
    <mc:Fallback>
      <p:transition spd="slow" advTm="46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104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47864" y="5805264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常州古运河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978">
        <p:fade/>
      </p:transition>
    </mc:Choice>
    <mc:Fallback>
      <p:transition spd="slow" advTm="39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10063" y="548680"/>
            <a:ext cx="3978161" cy="568038"/>
            <a:chOff x="1995764" y="1340768"/>
            <a:chExt cx="3172815" cy="415996"/>
          </a:xfrm>
        </p:grpSpPr>
        <p:grpSp>
          <p:nvGrpSpPr>
            <p:cNvPr id="5" name="组合 4"/>
            <p:cNvGrpSpPr/>
            <p:nvPr/>
          </p:nvGrpSpPr>
          <p:grpSpPr>
            <a:xfrm>
              <a:off x="2216251" y="1340768"/>
              <a:ext cx="2952328" cy="415996"/>
              <a:chOff x="1115617" y="412690"/>
              <a:chExt cx="2952328" cy="415996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115617" y="412690"/>
                <a:ext cx="2706300" cy="415996"/>
              </a:xfrm>
              <a:prstGeom prst="rect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575891" y="412690"/>
                <a:ext cx="492054" cy="415996"/>
              </a:xfrm>
              <a:prstGeom prst="ellipse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1995764" y="1340768"/>
              <a:ext cx="415996" cy="415996"/>
            </a:xfrm>
            <a:prstGeom prst="ellipse">
              <a:avLst/>
            </a:prstGeom>
            <a:solidFill>
              <a:srgbClr val="93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43808" y="60617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bg1"/>
                </a:solidFill>
              </a:rPr>
              <a:t>当常州遇上美国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" y="1557248"/>
            <a:ext cx="9144000" cy="4104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418014" y="5949280"/>
            <a:ext cx="2379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迪士尼乐园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15">
        <p:fade/>
      </p:transition>
    </mc:Choice>
    <mc:Fallback>
      <p:transition spd="slow" advTm="40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224"/>
            <a:ext cx="9144000" cy="4104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67844" y="5786100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常</a:t>
            </a:r>
            <a:r>
              <a:rPr lang="zh-CN" altLang="en-US" sz="2800" b="1" dirty="0" smtClean="0">
                <a:solidFill>
                  <a:srgbClr val="D6A10C"/>
                </a:solidFill>
              </a:rPr>
              <a:t>州嬉戏谷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912">
        <p:fade/>
      </p:transition>
    </mc:Choice>
    <mc:Fallback>
      <p:transition spd="slow" advTm="39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224"/>
            <a:ext cx="9144000" cy="4104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67844" y="5876258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常州恐龙园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543">
        <p:fade/>
      </p:transition>
    </mc:Choice>
    <mc:Fallback>
      <p:transition spd="slow" advTm="35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224"/>
            <a:ext cx="9144000" cy="4104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38917" y="5777551"/>
            <a:ext cx="2066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美式汉堡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55">
        <p:fade/>
      </p:transition>
    </mc:Choice>
    <mc:Fallback>
      <p:transition spd="slow" advTm="40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1" y="1340768"/>
            <a:ext cx="9144000" cy="4104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65590" y="5876258"/>
            <a:ext cx="2402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常州大麻糕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2">
        <p:fade/>
      </p:transition>
    </mc:Choice>
    <mc:Fallback>
      <p:transition spd="slow" advTm="40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10063" y="548680"/>
            <a:ext cx="3978161" cy="568038"/>
            <a:chOff x="1995764" y="1340768"/>
            <a:chExt cx="3172815" cy="415996"/>
          </a:xfrm>
        </p:grpSpPr>
        <p:grpSp>
          <p:nvGrpSpPr>
            <p:cNvPr id="5" name="组合 4"/>
            <p:cNvGrpSpPr/>
            <p:nvPr/>
          </p:nvGrpSpPr>
          <p:grpSpPr>
            <a:xfrm>
              <a:off x="2216251" y="1340768"/>
              <a:ext cx="2952328" cy="415996"/>
              <a:chOff x="1115617" y="412690"/>
              <a:chExt cx="2952328" cy="415996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115617" y="412690"/>
                <a:ext cx="2706300" cy="415996"/>
              </a:xfrm>
              <a:prstGeom prst="rect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575891" y="412690"/>
                <a:ext cx="492054" cy="415996"/>
              </a:xfrm>
              <a:prstGeom prst="ellipse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1995764" y="1340768"/>
              <a:ext cx="415996" cy="415996"/>
            </a:xfrm>
            <a:prstGeom prst="ellipse">
              <a:avLst/>
            </a:prstGeom>
            <a:solidFill>
              <a:srgbClr val="93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43808" y="60617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bg1"/>
                </a:solidFill>
              </a:rPr>
              <a:t>当常州遇上英国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" y="1556792"/>
            <a:ext cx="9144000" cy="4104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258314" y="5947703"/>
            <a:ext cx="2649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英国伦敦眼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181">
        <p:fade/>
      </p:transition>
    </mc:Choice>
    <mc:Fallback>
      <p:transition spd="slow" advTm="41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224"/>
            <a:ext cx="9144000" cy="4104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48044" y="5877272"/>
            <a:ext cx="3247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常州无辐式摩天轮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868">
        <p:fade/>
      </p:transition>
    </mc:Choice>
    <mc:Fallback>
      <p:transition spd="slow" advTm="38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10063" y="548680"/>
            <a:ext cx="3978161" cy="568038"/>
            <a:chOff x="1995764" y="1340768"/>
            <a:chExt cx="3172815" cy="415996"/>
          </a:xfrm>
        </p:grpSpPr>
        <p:grpSp>
          <p:nvGrpSpPr>
            <p:cNvPr id="5" name="组合 4"/>
            <p:cNvGrpSpPr/>
            <p:nvPr/>
          </p:nvGrpSpPr>
          <p:grpSpPr>
            <a:xfrm>
              <a:off x="2216251" y="1340768"/>
              <a:ext cx="2952328" cy="415996"/>
              <a:chOff x="1115617" y="412690"/>
              <a:chExt cx="2952328" cy="415996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115617" y="412690"/>
                <a:ext cx="2706300" cy="415996"/>
              </a:xfrm>
              <a:prstGeom prst="rect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575891" y="412690"/>
                <a:ext cx="492054" cy="415996"/>
              </a:xfrm>
              <a:prstGeom prst="ellipse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1995764" y="1340768"/>
              <a:ext cx="415996" cy="415996"/>
            </a:xfrm>
            <a:prstGeom prst="ellipse">
              <a:avLst/>
            </a:prstGeom>
            <a:solidFill>
              <a:srgbClr val="93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43808" y="60617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bg1"/>
                </a:solidFill>
              </a:rPr>
              <a:t>当常州遇上迪拜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" y="1557248"/>
            <a:ext cx="9144000" cy="4104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274410" y="5947703"/>
            <a:ext cx="2588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迪拜音乐喷泉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315">
        <p:fade/>
      </p:transition>
    </mc:Choice>
    <mc:Fallback>
      <p:transition spd="slow" advTm="43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115616" y="404664"/>
            <a:ext cx="3024336" cy="432048"/>
            <a:chOff x="1115616" y="1268760"/>
            <a:chExt cx="2592288" cy="432048"/>
          </a:xfrm>
          <a:solidFill>
            <a:srgbClr val="93D050"/>
          </a:solidFill>
        </p:grpSpPr>
        <p:sp>
          <p:nvSpPr>
            <p:cNvPr id="7" name="矩形 6"/>
            <p:cNvSpPr/>
            <p:nvPr/>
          </p:nvSpPr>
          <p:spPr>
            <a:xfrm>
              <a:off x="1115616" y="1268760"/>
              <a:ext cx="237626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3275856" y="1268760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604584" y="152636"/>
            <a:ext cx="684076" cy="684076"/>
          </a:xfrm>
          <a:prstGeom prst="ellipse">
            <a:avLst/>
          </a:prstGeom>
          <a:solidFill>
            <a:schemeClr val="bg1"/>
          </a:solidFill>
          <a:ln w="38100">
            <a:solidFill>
              <a:srgbClr val="93D05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93D050"/>
                </a:solidFill>
              </a:rPr>
              <a:t>1</a:t>
            </a:r>
            <a:endParaRPr lang="zh-CN" altLang="en-US" sz="3200" dirty="0">
              <a:solidFill>
                <a:srgbClr val="93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7126" y="419178"/>
            <a:ext cx="262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常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州 风景名胜美如画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" y="1628800"/>
            <a:ext cx="9146561" cy="334048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03802" y="5229200"/>
            <a:ext cx="8172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     </a:t>
            </a:r>
            <a:r>
              <a:rPr lang="zh-CN" altLang="en-US" sz="2400" dirty="0" smtClean="0"/>
              <a:t>坐落在江苏苏南境内的常州金坛茅山，是中国道教“四大名山”之一，道文化底蕴深厚。</a:t>
            </a:r>
            <a:endParaRPr lang="zh-CN" altLang="en-US" sz="2400" dirty="0"/>
          </a:p>
        </p:txBody>
      </p:sp>
      <p:sp>
        <p:nvSpPr>
          <p:cNvPr id="16" name="圆角矩形 15"/>
          <p:cNvSpPr/>
          <p:nvPr/>
        </p:nvSpPr>
        <p:spPr>
          <a:xfrm>
            <a:off x="4067944" y="1052736"/>
            <a:ext cx="1368152" cy="576064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茅山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100">
        <p:fade/>
      </p:transition>
    </mc:Choice>
    <mc:Fallback>
      <p:transition spd="slow" advTm="7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224"/>
            <a:ext cx="9144000" cy="4104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78354" y="5877272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常州北广场音乐喷泉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788">
        <p:fade/>
      </p:transition>
    </mc:Choice>
    <mc:Fallback>
      <p:transition spd="slow" advTm="37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10063" y="548680"/>
            <a:ext cx="3978161" cy="568038"/>
            <a:chOff x="1995764" y="1340768"/>
            <a:chExt cx="3172815" cy="415996"/>
          </a:xfrm>
        </p:grpSpPr>
        <p:grpSp>
          <p:nvGrpSpPr>
            <p:cNvPr id="5" name="组合 4"/>
            <p:cNvGrpSpPr/>
            <p:nvPr/>
          </p:nvGrpSpPr>
          <p:grpSpPr>
            <a:xfrm>
              <a:off x="2216251" y="1340768"/>
              <a:ext cx="2952328" cy="415996"/>
              <a:chOff x="1115617" y="412690"/>
              <a:chExt cx="2952328" cy="415996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115617" y="412690"/>
                <a:ext cx="2706300" cy="415996"/>
              </a:xfrm>
              <a:prstGeom prst="rect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575891" y="412690"/>
                <a:ext cx="492054" cy="415996"/>
              </a:xfrm>
              <a:prstGeom prst="ellipse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1995764" y="1340768"/>
              <a:ext cx="415996" cy="415996"/>
            </a:xfrm>
            <a:prstGeom prst="ellipse">
              <a:avLst/>
            </a:prstGeom>
            <a:solidFill>
              <a:srgbClr val="93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43808" y="60617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bg1"/>
                </a:solidFill>
              </a:rPr>
              <a:t>当常州遇上</a:t>
            </a:r>
            <a:r>
              <a:rPr lang="zh-CN" altLang="en-US" sz="2400" b="1" dirty="0">
                <a:solidFill>
                  <a:schemeClr val="bg1"/>
                </a:solidFill>
              </a:rPr>
              <a:t>日本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" y="1556792"/>
            <a:ext cx="9144000" cy="4104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424034" y="5949280"/>
            <a:ext cx="2318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浪漫樱花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42">
        <p:fade/>
      </p:transition>
    </mc:Choice>
    <mc:Fallback>
      <p:transition spd="slow" advTm="40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216"/>
            <a:ext cx="9144000" cy="4104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02913" y="5733256"/>
            <a:ext cx="2138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傲雪梅花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952">
        <p:fade/>
      </p:transition>
    </mc:Choice>
    <mc:Fallback>
      <p:transition spd="slow" advTm="39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10063" y="548680"/>
            <a:ext cx="3978161" cy="568038"/>
            <a:chOff x="1995764" y="1340768"/>
            <a:chExt cx="3172815" cy="415996"/>
          </a:xfrm>
        </p:grpSpPr>
        <p:grpSp>
          <p:nvGrpSpPr>
            <p:cNvPr id="5" name="组合 4"/>
            <p:cNvGrpSpPr/>
            <p:nvPr/>
          </p:nvGrpSpPr>
          <p:grpSpPr>
            <a:xfrm>
              <a:off x="2216251" y="1340768"/>
              <a:ext cx="2952328" cy="415996"/>
              <a:chOff x="1115617" y="412690"/>
              <a:chExt cx="2952328" cy="415996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115617" y="412690"/>
                <a:ext cx="2706300" cy="415996"/>
              </a:xfrm>
              <a:prstGeom prst="rect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575891" y="412690"/>
                <a:ext cx="492054" cy="415996"/>
              </a:xfrm>
              <a:prstGeom prst="ellipse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1995764" y="1340768"/>
              <a:ext cx="415996" cy="415996"/>
            </a:xfrm>
            <a:prstGeom prst="ellipse">
              <a:avLst/>
            </a:prstGeom>
            <a:solidFill>
              <a:srgbClr val="93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43808" y="60617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bg1"/>
                </a:solidFill>
              </a:rPr>
              <a:t>当常州遇上荷兰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22081" y="5877272"/>
            <a:ext cx="2571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荷兰郁金香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  <p:pic>
        <p:nvPicPr>
          <p:cNvPr id="12" name="图片 1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248"/>
            <a:ext cx="9144000" cy="410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258">
        <p:fade/>
      </p:transition>
    </mc:Choice>
    <mc:Fallback>
      <p:transition spd="slow" advTm="42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224"/>
            <a:ext cx="9144000" cy="4104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63840" y="5773906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常州花博会郁金香展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823">
        <p:fade/>
      </p:transition>
    </mc:Choice>
    <mc:Fallback>
      <p:transition spd="slow" advTm="38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10063" y="548680"/>
            <a:ext cx="3978161" cy="568038"/>
            <a:chOff x="1995764" y="1340768"/>
            <a:chExt cx="3172815" cy="415996"/>
          </a:xfrm>
        </p:grpSpPr>
        <p:grpSp>
          <p:nvGrpSpPr>
            <p:cNvPr id="5" name="组合 4"/>
            <p:cNvGrpSpPr/>
            <p:nvPr/>
          </p:nvGrpSpPr>
          <p:grpSpPr>
            <a:xfrm>
              <a:off x="2216251" y="1340768"/>
              <a:ext cx="2952328" cy="415996"/>
              <a:chOff x="1115617" y="412690"/>
              <a:chExt cx="2952328" cy="415996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115617" y="412690"/>
                <a:ext cx="2706300" cy="415996"/>
              </a:xfrm>
              <a:prstGeom prst="rect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575891" y="412690"/>
                <a:ext cx="492054" cy="415996"/>
              </a:xfrm>
              <a:prstGeom prst="ellipse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1995764" y="1340768"/>
              <a:ext cx="415996" cy="415996"/>
            </a:xfrm>
            <a:prstGeom prst="ellipse">
              <a:avLst/>
            </a:prstGeom>
            <a:solidFill>
              <a:srgbClr val="93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43808" y="60617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bg1"/>
                </a:solidFill>
              </a:rPr>
              <a:t>当常州遇上</a:t>
            </a:r>
            <a:r>
              <a:rPr lang="zh-CN" altLang="en-US" sz="2400" b="1" dirty="0">
                <a:solidFill>
                  <a:schemeClr val="bg1"/>
                </a:solidFill>
              </a:rPr>
              <a:t>韩国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248"/>
            <a:ext cx="9144000" cy="4104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463744" y="5933189"/>
            <a:ext cx="2288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韩国泡菜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968">
        <p:fade/>
      </p:transition>
    </mc:Choice>
    <mc:Fallback>
      <p:transition spd="slow" advTm="3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232"/>
            <a:ext cx="9144000" cy="4104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73197" y="5805264"/>
            <a:ext cx="2397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常州萝卜干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454">
        <p:fade/>
      </p:transition>
    </mc:Choice>
    <mc:Fallback>
      <p:transition spd="slow" advTm="44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10063" y="548680"/>
            <a:ext cx="3978161" cy="568038"/>
            <a:chOff x="1995764" y="1340768"/>
            <a:chExt cx="3172815" cy="415996"/>
          </a:xfrm>
        </p:grpSpPr>
        <p:grpSp>
          <p:nvGrpSpPr>
            <p:cNvPr id="5" name="组合 4"/>
            <p:cNvGrpSpPr/>
            <p:nvPr/>
          </p:nvGrpSpPr>
          <p:grpSpPr>
            <a:xfrm>
              <a:off x="2216251" y="1340768"/>
              <a:ext cx="2952328" cy="415996"/>
              <a:chOff x="1115617" y="412690"/>
              <a:chExt cx="2952328" cy="415996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115617" y="412690"/>
                <a:ext cx="2706300" cy="415996"/>
              </a:xfrm>
              <a:prstGeom prst="rect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575891" y="412690"/>
                <a:ext cx="492054" cy="415996"/>
              </a:xfrm>
              <a:prstGeom prst="ellipse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1995764" y="1340768"/>
              <a:ext cx="415996" cy="415996"/>
            </a:xfrm>
            <a:prstGeom prst="ellipse">
              <a:avLst/>
            </a:prstGeom>
            <a:solidFill>
              <a:srgbClr val="93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43808" y="60617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bg1"/>
                </a:solidFill>
              </a:rPr>
              <a:t>当常州遇上法国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248"/>
            <a:ext cx="9144000" cy="4104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059758" y="6019147"/>
            <a:ext cx="3024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巴黎埃菲尔铁塔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728">
        <p:fade/>
      </p:transition>
    </mc:Choice>
    <mc:Fallback>
      <p:transition spd="slow" advTm="37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104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75819" y="5877272"/>
            <a:ext cx="259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 smtClean="0">
                <a:solidFill>
                  <a:srgbClr val="D6A10C"/>
                </a:solidFill>
              </a:rPr>
              <a:t>武进电视塔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643">
        <p:fade/>
      </p:transition>
    </mc:Choice>
    <mc:Fallback>
      <p:transition spd="slow" advTm="46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10063" y="548680"/>
            <a:ext cx="3978161" cy="568038"/>
            <a:chOff x="1995764" y="1340768"/>
            <a:chExt cx="3172815" cy="415996"/>
          </a:xfrm>
        </p:grpSpPr>
        <p:grpSp>
          <p:nvGrpSpPr>
            <p:cNvPr id="5" name="组合 4"/>
            <p:cNvGrpSpPr/>
            <p:nvPr/>
          </p:nvGrpSpPr>
          <p:grpSpPr>
            <a:xfrm>
              <a:off x="2216251" y="1340768"/>
              <a:ext cx="2952328" cy="415996"/>
              <a:chOff x="1115617" y="412690"/>
              <a:chExt cx="2952328" cy="415996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115617" y="412690"/>
                <a:ext cx="2706300" cy="415996"/>
              </a:xfrm>
              <a:prstGeom prst="rect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575891" y="412690"/>
                <a:ext cx="492054" cy="415996"/>
              </a:xfrm>
              <a:prstGeom prst="ellipse">
                <a:avLst/>
              </a:prstGeom>
              <a:solidFill>
                <a:srgbClr val="93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1995764" y="1340768"/>
              <a:ext cx="415996" cy="415996"/>
            </a:xfrm>
            <a:prstGeom prst="ellipse">
              <a:avLst/>
            </a:prstGeom>
            <a:solidFill>
              <a:srgbClr val="93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43808" y="60617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bg1"/>
                </a:solidFill>
              </a:rPr>
              <a:t>当常州遇上澳大利亚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104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966046" y="5949280"/>
            <a:ext cx="3211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澳大利亚黄金海岸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540">
        <p:fade/>
      </p:transition>
    </mc:Choice>
    <mc:Fallback>
      <p:transition spd="slow" advTm="55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88843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23528" y="486916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       南山竹海旅游区是一个集资源利用、生态保护和旅游观光于一体的世外桃源。这里的生态环境宜人，山水相映成趣，风景如诗如画，方圆几十里无一丝污染。</a:t>
            </a:r>
            <a:endParaRPr lang="zh-CN" altLang="en-US" sz="2400" dirty="0"/>
          </a:p>
        </p:txBody>
      </p:sp>
      <p:sp>
        <p:nvSpPr>
          <p:cNvPr id="12" name="圆角矩形 11"/>
          <p:cNvSpPr/>
          <p:nvPr/>
        </p:nvSpPr>
        <p:spPr>
          <a:xfrm>
            <a:off x="3595734" y="278316"/>
            <a:ext cx="2056386" cy="576064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</a:rPr>
              <a:t>南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山竹海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8816">
        <p:fade/>
      </p:transition>
    </mc:Choice>
    <mc:Fallback>
      <p:transition spd="slow" advTm="88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4104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83868" y="5804814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6A10C"/>
                </a:solidFill>
              </a:rPr>
              <a:t>常州西太湖</a:t>
            </a:r>
            <a:endParaRPr lang="zh-CN" altLang="en-US" sz="2800" b="1" dirty="0">
              <a:solidFill>
                <a:srgbClr val="D6A1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609">
        <p:fade/>
      </p:transition>
    </mc:Choice>
    <mc:Fallback>
      <p:transition spd="slow" advTm="56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37947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7382" y="4813701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chemeClr val="accent6"/>
                </a:solidFill>
                <a:latin typeface="方正舒体" pitchFamily="2" charset="-122"/>
                <a:ea typeface="方正舒体" pitchFamily="2" charset="-122"/>
              </a:rPr>
              <a:t>世界那么大</a:t>
            </a:r>
            <a:r>
              <a:rPr lang="zh-CN" altLang="en-US" sz="4800" dirty="0" smtClean="0">
                <a:solidFill>
                  <a:schemeClr val="accent6"/>
                </a:solidFill>
                <a:latin typeface="方正舒体" pitchFamily="2" charset="-122"/>
                <a:ea typeface="方正舒体" pitchFamily="2" charset="-122"/>
              </a:rPr>
              <a:t>，</a:t>
            </a:r>
            <a:endParaRPr lang="zh-CN" altLang="en-US" sz="4800" dirty="0">
              <a:solidFill>
                <a:schemeClr val="accent6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08598" y="5229200"/>
            <a:ext cx="5929828" cy="132343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4800" dirty="0" smtClean="0">
                <a:solidFill>
                  <a:schemeClr val="accent6"/>
                </a:solidFill>
                <a:latin typeface="方正舒体" pitchFamily="2" charset="-122"/>
                <a:ea typeface="方正舒体" pitchFamily="2" charset="-122"/>
              </a:rPr>
              <a:t>我却只想在</a:t>
            </a:r>
            <a:r>
              <a:rPr lang="zh-CN" altLang="en-US" sz="8000" b="1" dirty="0" smtClean="0">
                <a:solidFill>
                  <a:srgbClr val="67AB15"/>
                </a:solidFill>
                <a:latin typeface="华文彩云" pitchFamily="2" charset="-122"/>
                <a:ea typeface="华文彩云" pitchFamily="2" charset="-122"/>
              </a:rPr>
              <a:t>常州</a:t>
            </a:r>
            <a:r>
              <a:rPr lang="zh-CN" altLang="en-US" sz="4800" dirty="0" smtClean="0">
                <a:solidFill>
                  <a:schemeClr val="accent6"/>
                </a:solidFill>
                <a:latin typeface="方正舒体" pitchFamily="2" charset="-122"/>
                <a:ea typeface="方正舒体" pitchFamily="2" charset="-122"/>
              </a:rPr>
              <a:t>。</a:t>
            </a:r>
            <a:endParaRPr lang="zh-CN" altLang="en-US" sz="4800" dirty="0">
              <a:solidFill>
                <a:schemeClr val="accent6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6974">
        <p:fade/>
      </p:transition>
    </mc:Choice>
    <mc:Fallback>
      <p:transition spd="slow" advTm="169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3168"/>
            <a:ext cx="9144000" cy="388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528" y="5131058"/>
            <a:ext cx="8550697" cy="156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       红梅公园内的红梅阁是一座双层重檐复棚的古建筑，与千年古刹天宁寺相对，古朴厚重，气势雄伟，为一般楼阁所少见。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595734" y="476672"/>
            <a:ext cx="2056386" cy="576064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红梅阁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101">
        <p:fade/>
      </p:transition>
    </mc:Choice>
    <mc:Fallback>
      <p:transition spd="slow" advTm="71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" y="1052736"/>
            <a:ext cx="9144000" cy="388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595734" y="476672"/>
            <a:ext cx="2056386" cy="576064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天宁寺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4987296"/>
            <a:ext cx="8568952" cy="1682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       常州天宁寺雄踞常州东门外，前俯举世闻名的京杭大运河，后倚常州第一大公园</a:t>
            </a:r>
            <a:r>
              <a:rPr lang="en-US" altLang="zh-CN" sz="2400" dirty="0" smtClean="0"/>
              <a:t>—</a:t>
            </a:r>
            <a:r>
              <a:rPr lang="zh-CN" altLang="en-US" sz="2400" dirty="0" smtClean="0"/>
              <a:t>红梅公园，是常州现存规模最大，保存最完整的千年古刹。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177">
        <p:fade/>
      </p:transition>
    </mc:Choice>
    <mc:Fallback>
      <p:transition spd="slow" advTm="71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" y="1124744"/>
            <a:ext cx="9144000" cy="388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528" y="501317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       常州近园又名静园、恽家花园，是一处兴建于清朝的乾陵年间的汉族古典园林建筑，坐落在江苏省常州市长生巷的常州宾馆之内。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3883766" y="548680"/>
            <a:ext cx="1336306" cy="576064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近园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229">
        <p:fade/>
      </p:transition>
    </mc:Choice>
    <mc:Fallback>
      <p:transition spd="slow" advTm="72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" y="1124744"/>
            <a:ext cx="9144000" cy="388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6024" y="5013176"/>
            <a:ext cx="8748464" cy="1682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       天目湖被誉为“江南明珠”、“绿色仙境”，天目湖全区拥有</a:t>
            </a:r>
            <a:r>
              <a:rPr lang="en-US" altLang="zh-CN" sz="2400" dirty="0" smtClean="0"/>
              <a:t>300</a:t>
            </a:r>
            <a:r>
              <a:rPr lang="zh-CN" altLang="en-US" sz="2400" dirty="0" smtClean="0"/>
              <a:t>平方公里的生态保护区，区内坐落着沙河、大溪两座国家级大型水库。</a:t>
            </a:r>
            <a:endParaRPr lang="zh-CN" altLang="en-US" sz="2400" dirty="0" smtClean="0"/>
          </a:p>
        </p:txBody>
      </p:sp>
      <p:sp>
        <p:nvSpPr>
          <p:cNvPr id="7" name="圆角矩形 6"/>
          <p:cNvSpPr/>
          <p:nvPr/>
        </p:nvSpPr>
        <p:spPr>
          <a:xfrm>
            <a:off x="3595734" y="548680"/>
            <a:ext cx="2056386" cy="576064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天目湖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549">
        <p:fade/>
      </p:transition>
    </mc:Choice>
    <mc:Fallback>
      <p:transition spd="slow" advTm="65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88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12" y="53012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       滆湖又称西太湖，它又俗称沙子湖，亦称西滆湖和西滆沙子湖和西太湖，位于武进西南部与宜兴东北部间，为武进和宜兴共享。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4027782" y="620688"/>
            <a:ext cx="1264298" cy="576064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滆湖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967">
        <p:fade/>
      </p:transition>
    </mc:Choice>
    <mc:Fallback>
      <p:transition spd="slow" advTm="59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IMING" val="|3"/>
</p:tagLst>
</file>

<file path=ppt/theme/theme1.xml><?xml version="1.0" encoding="utf-8"?>
<a:theme xmlns:a="http://schemas.openxmlformats.org/drawingml/2006/main" name="气流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气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气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1068</Words>
  <Application>WPS 演示</Application>
  <PresentationFormat>全屏显示(4:3)</PresentationFormat>
  <Paragraphs>142</Paragraphs>
  <Slides>41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2" baseType="lpstr">
      <vt:lpstr>气流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Administrator</cp:lastModifiedBy>
  <cp:revision>18</cp:revision>
  <dcterms:created xsi:type="dcterms:W3CDTF">2015-04-26T01:35:00Z</dcterms:created>
  <dcterms:modified xsi:type="dcterms:W3CDTF">2017-03-24T03:03:52Z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