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583" r:id="rId3"/>
    <p:sldId id="593" r:id="rId4"/>
    <p:sldId id="660" r:id="rId5"/>
    <p:sldId id="635" r:id="rId6"/>
    <p:sldId id="600" r:id="rId7"/>
    <p:sldId id="621" r:id="rId8"/>
    <p:sldId id="677" r:id="rId9"/>
    <p:sldId id="674" r:id="rId10"/>
    <p:sldId id="675" r:id="rId11"/>
    <p:sldId id="521" r:id="rId12"/>
  </p:sldIdLst>
  <p:sldSz cx="11518900" cy="6838950"/>
  <p:notesSz cx="9144000" cy="6858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539750" lvl="1" indent="-1905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1081405" lvl="2" indent="-4445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621155" lvl="3" indent="-6858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2162175" lvl="4" indent="-9207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-9207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-9207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-9207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-9207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D2DFEE"/>
    <a:srgbClr val="00FF00"/>
    <a:srgbClr val="5B92EB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7"/>
    <p:restoredTop sz="94660"/>
  </p:normalViewPr>
  <p:slideViewPr>
    <p:cSldViewPr showGuides="1">
      <p:cViewPr varScale="1">
        <p:scale>
          <a:sx n="108" d="100"/>
          <a:sy n="108" d="100"/>
        </p:scale>
        <p:origin x="-876" y="-84"/>
      </p:cViewPr>
      <p:guideLst>
        <p:guide orient="horz" pos="2182"/>
        <p:guide pos="36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9225" cy="3413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5173663" y="0"/>
            <a:ext cx="3965575" cy="3413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511175"/>
            <a:ext cx="7699375" cy="257333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4375"/>
            <a:ext cx="7312025" cy="3087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单击此处编辑母版文本样式</a:t>
            </a:r>
          </a:p>
          <a:p>
            <a:pPr marL="539750" marR="0" lvl="1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第二级</a:t>
            </a:r>
          </a:p>
          <a:p>
            <a:pPr marL="1081405" marR="0" lvl="2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第三级</a:t>
            </a:r>
          </a:p>
          <a:p>
            <a:pPr marL="1621155" marR="0" lvl="3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第四级</a:t>
            </a:r>
          </a:p>
          <a:p>
            <a:pPr marL="2162175" marR="0" lvl="4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1925"/>
            <a:ext cx="3959225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3663" y="6511925"/>
            <a:ext cx="3965575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53975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1081405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621155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2162175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5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9863" y="1119245"/>
            <a:ext cx="8639175" cy="2380968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9863" y="3592032"/>
            <a:ext cx="8639175" cy="1651163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59635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5670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2235" y="274638"/>
            <a:ext cx="2591991" cy="5835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74638"/>
            <a:ext cx="7625711" cy="5835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1924" y="1820554"/>
            <a:ext cx="4895533" cy="43392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831443" y="1820554"/>
            <a:ext cx="4895533" cy="20928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831443" y="4065376"/>
            <a:ext cx="4895533" cy="20944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6263" y="274638"/>
            <a:ext cx="10367962" cy="5835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9863" y="1119245"/>
            <a:ext cx="8639175" cy="2380968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9863" y="3592032"/>
            <a:ext cx="8639175" cy="1651163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59635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5670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925" y="1704989"/>
            <a:ext cx="9935051" cy="2844813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925" y="4576714"/>
            <a:ext cx="9935051" cy="149602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596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56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95438"/>
            <a:ext cx="5080301" cy="4514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3924" y="1595438"/>
            <a:ext cx="5080301" cy="4514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425" y="364111"/>
            <a:ext cx="9935051" cy="1321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254" y="1773498"/>
            <a:ext cx="4604512" cy="821623"/>
          </a:xfr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59635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5670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254" y="2657975"/>
            <a:ext cx="4604512" cy="35144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1503" y="1773498"/>
            <a:ext cx="4627189" cy="821623"/>
          </a:xfr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59635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5670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1503" y="2657975"/>
            <a:ext cx="4627189" cy="35144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425" y="455930"/>
            <a:ext cx="3715145" cy="1595755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033" y="984682"/>
            <a:ext cx="5831443" cy="486008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425" y="2051685"/>
            <a:ext cx="3715145" cy="3801000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59635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5670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425" y="455930"/>
            <a:ext cx="3935387" cy="1595755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033" y="455931"/>
            <a:ext cx="5831443" cy="5388839"/>
          </a:xfrm>
        </p:spPr>
        <p:txBody>
          <a:bodyPr lIns="108155" tIns="54079" rIns="108155" bIns="54079"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59635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5670" indent="0">
              <a:buNone/>
              <a:defRPr sz="1890"/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0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425" y="2051685"/>
            <a:ext cx="3935387" cy="3801000"/>
          </a:xfrm>
        </p:spPr>
        <p:txBody>
          <a:bodyPr/>
          <a:lstStyle>
            <a:lvl1pPr marL="0" indent="0">
              <a:buNone/>
              <a:defRPr sz="1890"/>
            </a:lvl1pPr>
            <a:lvl2pPr marL="431800" indent="0">
              <a:buNone/>
              <a:defRPr sz="1700"/>
            </a:lvl2pPr>
            <a:lvl3pPr marL="864235" indent="0">
              <a:buNone/>
              <a:defRPr sz="1510"/>
            </a:lvl3pPr>
            <a:lvl4pPr marL="1296035" indent="0">
              <a:buNone/>
              <a:defRPr sz="1325"/>
            </a:lvl4pPr>
            <a:lvl5pPr marL="1727835" indent="0">
              <a:buNone/>
              <a:defRPr sz="1325"/>
            </a:lvl5pPr>
            <a:lvl6pPr marL="2159635" indent="0">
              <a:buNone/>
              <a:defRPr sz="1325"/>
            </a:lvl6pPr>
            <a:lvl7pPr marL="2592070" indent="0">
              <a:buNone/>
              <a:defRPr sz="1325"/>
            </a:lvl7pPr>
            <a:lvl8pPr marL="3023870" indent="0">
              <a:buNone/>
              <a:defRPr sz="1325"/>
            </a:lvl8pPr>
            <a:lvl9pPr marL="3455670" indent="0">
              <a:buNone/>
              <a:defRPr sz="13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2235" y="274638"/>
            <a:ext cx="2591991" cy="5835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74638"/>
            <a:ext cx="7625711" cy="5835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925" y="1704989"/>
            <a:ext cx="9935051" cy="2844813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925" y="4576714"/>
            <a:ext cx="9935051" cy="149602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596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56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95438"/>
            <a:ext cx="5080301" cy="4514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3924" y="1595438"/>
            <a:ext cx="5080301" cy="4514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425" y="364111"/>
            <a:ext cx="9935051" cy="1321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254" y="1773498"/>
            <a:ext cx="4604512" cy="821623"/>
          </a:xfr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59635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5670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254" y="2657975"/>
            <a:ext cx="4604512" cy="35144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1503" y="1773498"/>
            <a:ext cx="4627189" cy="821623"/>
          </a:xfr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59635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5670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1503" y="2657975"/>
            <a:ext cx="4627189" cy="35144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425" y="455930"/>
            <a:ext cx="3715145" cy="1595755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033" y="984682"/>
            <a:ext cx="5831443" cy="486008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425" y="2051685"/>
            <a:ext cx="3715145" cy="3801000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59635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5670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425" y="455930"/>
            <a:ext cx="3935387" cy="1595755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033" y="455931"/>
            <a:ext cx="5831443" cy="5388839"/>
          </a:xfrm>
        </p:spPr>
        <p:txBody>
          <a:bodyPr lIns="108155" tIns="54079" rIns="108155" bIns="54079"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59635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5670" indent="0">
              <a:buNone/>
              <a:defRPr sz="1890"/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0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425" y="2051685"/>
            <a:ext cx="3935387" cy="3801000"/>
          </a:xfrm>
        </p:spPr>
        <p:txBody>
          <a:bodyPr/>
          <a:lstStyle>
            <a:lvl1pPr marL="0" indent="0">
              <a:buNone/>
              <a:defRPr sz="1890"/>
            </a:lvl1pPr>
            <a:lvl2pPr marL="431800" indent="0">
              <a:buNone/>
              <a:defRPr sz="1700"/>
            </a:lvl2pPr>
            <a:lvl3pPr marL="864235" indent="0">
              <a:buNone/>
              <a:defRPr sz="1510"/>
            </a:lvl3pPr>
            <a:lvl4pPr marL="1296035" indent="0">
              <a:buNone/>
              <a:defRPr sz="1325"/>
            </a:lvl4pPr>
            <a:lvl5pPr marL="1727835" indent="0">
              <a:buNone/>
              <a:defRPr sz="1325"/>
            </a:lvl5pPr>
            <a:lvl6pPr marL="2159635" indent="0">
              <a:buNone/>
              <a:defRPr sz="1325"/>
            </a:lvl6pPr>
            <a:lvl7pPr marL="2592070" indent="0">
              <a:buNone/>
              <a:defRPr sz="1325"/>
            </a:lvl7pPr>
            <a:lvl8pPr marL="3023870" indent="0">
              <a:buNone/>
              <a:defRPr sz="1325"/>
            </a:lvl8pPr>
            <a:lvl9pPr marL="3455670" indent="0">
              <a:buNone/>
              <a:defRPr sz="13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10367962" cy="1139825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576263" y="1595438"/>
            <a:ext cx="10367962" cy="4514850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576263" y="6337300"/>
            <a:ext cx="2690813" cy="368300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 anchor="ctr"/>
          <a:lstStyle>
            <a:lvl1pPr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8588" y="6337300"/>
            <a:ext cx="3644900" cy="368300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 anchor="ctr"/>
          <a:lstStyle>
            <a:lvl1pPr algn="ctr"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6588" y="6337300"/>
            <a:ext cx="2687638" cy="368300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 anchor="ctr"/>
          <a:lstStyle/>
          <a:p>
            <a:pPr lvl="0" algn="r"/>
            <a:fld id="{9A0DB2DC-4C9A-4742-B13C-FB6460FD3503}" type="slidenum">
              <a:rPr lang="zh-CN" altLang="en-US" sz="15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/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955" lvl="0" indent="-40195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6300" lvl="1" indent="-3365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49375" lvl="2" indent="-2667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1030" lvl="3" indent="-2667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2050" lvl="4" indent="-2667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lvl="1" indent="-2032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1405" lvl="2" indent="-444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21155" lvl="3" indent="-6858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2175" lvl="4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/>
          <p:nvPr/>
        </p:nvSpPr>
        <p:spPr>
          <a:xfrm>
            <a:off x="10363200" y="0"/>
            <a:ext cx="1155700" cy="6838950"/>
          </a:xfrm>
          <a:prstGeom prst="rect">
            <a:avLst/>
          </a:prstGeom>
          <a:solidFill>
            <a:srgbClr val="FCFCFC"/>
          </a:solidFill>
          <a:ln w="9525">
            <a:noFill/>
          </a:ln>
        </p:spPr>
        <p:txBody>
          <a:bodyPr lIns="88102" tIns="44051" rIns="88102" bIns="4405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4339" name="图片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3632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标题占位符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10367962" cy="1139825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4341" name="文本占位符 2"/>
          <p:cNvSpPr>
            <a:spLocks noGrp="1"/>
          </p:cNvSpPr>
          <p:nvPr>
            <p:ph type="body" idx="1"/>
          </p:nvPr>
        </p:nvSpPr>
        <p:spPr>
          <a:xfrm>
            <a:off x="576263" y="1595438"/>
            <a:ext cx="10367962" cy="4514850"/>
          </a:xfrm>
          <a:prstGeom prst="rect">
            <a:avLst/>
          </a:prstGeom>
          <a:noFill/>
          <a:ln w="9525">
            <a:noFill/>
          </a:ln>
        </p:spPr>
        <p:txBody>
          <a:bodyPr lIns="108155" tIns="54079" rIns="108155" bIns="5407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/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955" lvl="0" indent="-40195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6300" lvl="1" indent="-3365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49375" lvl="2" indent="-2667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1030" lvl="3" indent="-2667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2050" lvl="4" indent="-2667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lvl="1" indent="-2032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1405" lvl="2" indent="-444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21155" lvl="3" indent="-6858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2175" lvl="4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-92075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untitle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18900" cy="683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0" name="Group 3"/>
          <p:cNvGrpSpPr/>
          <p:nvPr/>
        </p:nvGrpSpPr>
        <p:grpSpPr>
          <a:xfrm>
            <a:off x="473075" y="1562100"/>
            <a:ext cx="9567863" cy="1901825"/>
            <a:chOff x="0" y="0"/>
            <a:chExt cx="3785452" cy="2462172"/>
          </a:xfrm>
        </p:grpSpPr>
        <p:sp>
          <p:nvSpPr>
            <p:cNvPr id="27653" name="TextBox 6"/>
            <p:cNvSpPr txBox="1"/>
            <p:nvPr/>
          </p:nvSpPr>
          <p:spPr>
            <a:xfrm>
              <a:off x="113055" y="0"/>
              <a:ext cx="3672397" cy="22114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02" tIns="45702" rIns="91402" bIns="45702">
              <a:spAutoFit/>
            </a:bodyPr>
            <a:lstStyle/>
            <a:p>
              <a:pPr lvl="0" algn="ctr"/>
              <a:r>
                <a:rPr lang="zh-CN" altLang="en-US" sz="4000" b="1" dirty="0">
                  <a:solidFill>
                    <a:srgbClr val="8C4510"/>
                  </a:solidFill>
                  <a:latin typeface="微软雅黑" panose="020B0503020204020204" charset="-122"/>
                  <a:ea typeface="微软雅黑" panose="020B0503020204020204" charset="-122"/>
                </a:rPr>
                <a:t>锤炼团队精神，倍增团队素能</a:t>
              </a:r>
              <a:endParaRPr lang="en-US" altLang="x-none" sz="4000" b="1">
                <a:solidFill>
                  <a:srgbClr val="8C451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/>
              <a:r>
                <a:rPr lang="zh-CN" altLang="en-US" sz="3600" b="1" dirty="0">
                  <a:solidFill>
                    <a:srgbClr val="1F497D"/>
                  </a:solidFill>
                  <a:latin typeface="微软雅黑" panose="020B0503020204020204" charset="-122"/>
                  <a:ea typeface="微软雅黑" panose="020B0503020204020204" charset="-122"/>
                </a:rPr>
                <a:t>牛塘小学教工团队熔炼课程</a:t>
              </a:r>
            </a:p>
            <a:p>
              <a:pPr lvl="0" algn="ctr"/>
              <a:endParaRPr lang="zh-CN" altLang="en-US" sz="3000" b="1" dirty="0">
                <a:solidFill>
                  <a:srgbClr val="1F497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54" name="TextBox 8"/>
            <p:cNvSpPr txBox="1"/>
            <p:nvPr/>
          </p:nvSpPr>
          <p:spPr>
            <a:xfrm>
              <a:off x="231762" y="1553758"/>
              <a:ext cx="3553690" cy="9084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02" tIns="45702" rIns="91402" bIns="45702">
              <a:spAutoFit/>
            </a:bodyPr>
            <a:lstStyle/>
            <a:p>
              <a:pPr lvl="0" algn="dist"/>
              <a:r>
                <a:rPr lang="zh-CN" altLang="en-US" sz="4000" b="1" dirty="0">
                  <a:solidFill>
                    <a:srgbClr val="8C4510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新型户外场地团建和趣味运动会</a:t>
              </a:r>
            </a:p>
          </p:txBody>
        </p:sp>
        <p:cxnSp>
          <p:nvCxnSpPr>
            <p:cNvPr id="27655" name="直接连接符 9"/>
            <p:cNvCxnSpPr/>
            <p:nvPr/>
          </p:nvCxnSpPr>
          <p:spPr>
            <a:xfrm>
              <a:off x="0" y="775991"/>
              <a:ext cx="3730835" cy="56658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4103" name="图片 12" descr="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6213"/>
            <a:ext cx="11518900" cy="158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Box 11"/>
          <p:cNvSpPr txBox="1"/>
          <p:nvPr/>
        </p:nvSpPr>
        <p:spPr>
          <a:xfrm>
            <a:off x="3544888" y="5705475"/>
            <a:ext cx="6286500" cy="644525"/>
          </a:xfrm>
          <a:prstGeom prst="rect">
            <a:avLst/>
          </a:prstGeom>
          <a:gradFill rotWithShape="1">
            <a:gsLst>
              <a:gs pos="0">
                <a:srgbClr val="7E8DA7">
                  <a:alpha val="100000"/>
                </a:srgbClr>
              </a:gs>
              <a:gs pos="80000">
                <a:srgbClr val="A6B9DA">
                  <a:alpha val="100000"/>
                </a:srgbClr>
              </a:gs>
              <a:gs pos="100000">
                <a:srgbClr val="A6BADC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ADBCD7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6999"/>
              </a:srgbClr>
            </a:outerShdw>
          </a:effectLst>
        </p:spPr>
        <p:txBody>
          <a:bodyPr lIns="88102" tIns="44051" rIns="88102" bIns="44051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一趟倍添正能量的拓展活力营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8236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/>
          <p:nvPr/>
        </p:nvSpPr>
        <p:spPr>
          <a:xfrm>
            <a:off x="214313" y="211138"/>
            <a:ext cx="2830513" cy="687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7990" tIns="53996" rIns="107990" bIns="53996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大总结</a:t>
            </a:r>
          </a:p>
        </p:txBody>
      </p:sp>
      <p:sp>
        <p:nvSpPr>
          <p:cNvPr id="36866" name="Rectangle 3"/>
          <p:cNvSpPr txBox="1"/>
          <p:nvPr/>
        </p:nvSpPr>
        <p:spPr>
          <a:xfrm>
            <a:off x="1588" y="1189038"/>
            <a:ext cx="5614987" cy="22145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/>
          <a:lstStyle/>
          <a:p>
            <a:pPr marL="401955" lvl="0" indent="-401955" algn="just">
              <a:spcBef>
                <a:spcPct val="20000"/>
              </a:spcBef>
            </a:pP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场所：主训场地</a:t>
            </a:r>
          </a:p>
          <a:p>
            <a:pPr marL="401955" lvl="0" indent="-401955" algn="just">
              <a:spcBef>
                <a:spcPct val="20000"/>
              </a:spcBef>
            </a:pP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时间：</a:t>
            </a:r>
            <a:r>
              <a:rPr lang="en-US" altLang="x-none">
                <a:solidFill>
                  <a:srgbClr val="FF3300"/>
                </a:solidFill>
                <a:latin typeface="华文楷体"/>
                <a:ea typeface="华文楷体"/>
              </a:rPr>
              <a:t>30</a:t>
            </a: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分钟</a:t>
            </a:r>
          </a:p>
          <a:p>
            <a:pPr marL="401955" lvl="0" indent="-401955">
              <a:spcBef>
                <a:spcPct val="20000"/>
              </a:spcBef>
            </a:pP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内容：</a:t>
            </a:r>
            <a:r>
              <a:rPr lang="en-US" altLang="x-none">
                <a:solidFill>
                  <a:srgbClr val="FF3300"/>
                </a:solidFill>
                <a:latin typeface="华文楷体"/>
                <a:ea typeface="华文楷体"/>
              </a:rPr>
              <a:t>1</a:t>
            </a: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、就一天的活动进行总结，由培训师根据项目</a:t>
            </a:r>
          </a:p>
          <a:p>
            <a:pPr marL="401955" lvl="0" indent="-401955">
              <a:spcBef>
                <a:spcPct val="20000"/>
              </a:spcBef>
            </a:pPr>
            <a:r>
              <a:rPr lang="en-US" altLang="x-none">
                <a:solidFill>
                  <a:srgbClr val="FF3300"/>
                </a:solidFill>
                <a:latin typeface="华文楷体"/>
                <a:ea typeface="华文楷体"/>
              </a:rPr>
              <a:t>2</a:t>
            </a: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、完成情况评选出优胜团队，颁发培训证书并作点评。</a:t>
            </a:r>
            <a:endParaRPr lang="en-US" altLang="x-none">
              <a:solidFill>
                <a:srgbClr val="FF3300"/>
              </a:solidFill>
              <a:latin typeface="华文楷体"/>
              <a:ea typeface="华文楷体"/>
            </a:endParaRPr>
          </a:p>
          <a:p>
            <a:pPr marL="401955" lvl="0" indent="-401955">
              <a:spcBef>
                <a:spcPct val="20000"/>
              </a:spcBef>
            </a:pPr>
            <a:r>
              <a:rPr lang="en-US" altLang="x-none">
                <a:solidFill>
                  <a:srgbClr val="FF3300"/>
                </a:solidFill>
                <a:latin typeface="华文楷体"/>
                <a:ea typeface="华文楷体"/>
              </a:rPr>
              <a:t>3</a:t>
            </a:r>
            <a:r>
              <a:rPr lang="zh-CN" altLang="en-US" dirty="0">
                <a:solidFill>
                  <a:srgbClr val="FF3300"/>
                </a:solidFill>
                <a:latin typeface="华文楷体"/>
                <a:ea typeface="华文楷体"/>
              </a:rPr>
              <a:t>、</a:t>
            </a:r>
            <a:r>
              <a:rPr lang="zh-CN" altLang="en-US" b="1" dirty="0">
                <a:solidFill>
                  <a:srgbClr val="FF3300"/>
                </a:solidFill>
                <a:latin typeface="华文楷体"/>
                <a:ea typeface="华文楷体"/>
              </a:rPr>
              <a:t>布置任务，要求每一位参训学员能自我总结并写出“培训日志”成为培训体系的一个重要的自我提升回顾。</a:t>
            </a:r>
          </a:p>
          <a:p>
            <a:pPr marL="401955" lvl="0" indent="-401955">
              <a:spcBef>
                <a:spcPct val="20000"/>
              </a:spcBef>
            </a:pPr>
            <a:endParaRPr lang="en-US" altLang="x-none">
              <a:solidFill>
                <a:srgbClr val="000000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</p:txBody>
      </p:sp>
      <p:sp>
        <p:nvSpPr>
          <p:cNvPr id="14340" name="TextBox 4"/>
          <p:cNvSpPr txBox="1"/>
          <p:nvPr/>
        </p:nvSpPr>
        <p:spPr>
          <a:xfrm>
            <a:off x="71438" y="4211638"/>
            <a:ext cx="5999163" cy="1204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7990" tIns="53996" rIns="107990" bIns="53996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合影留念，乘车返回 ，将培训的动力和正能量带到我们的工作学习中</a:t>
            </a: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-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奋进加油！</a:t>
            </a:r>
          </a:p>
        </p:txBody>
      </p:sp>
      <p:pic>
        <p:nvPicPr>
          <p:cNvPr id="36868" name="图片 14340" descr="7575d45bgw1dwmjdjj3csj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475" y="-31750"/>
            <a:ext cx="5597525" cy="6834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F:\天目湖新基地\天目湖实景照片资料\山外山基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18900" cy="383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TextBox 17"/>
          <p:cNvSpPr txBox="1"/>
          <p:nvPr/>
        </p:nvSpPr>
        <p:spPr>
          <a:xfrm>
            <a:off x="233363" y="4276725"/>
            <a:ext cx="11071225" cy="2073275"/>
          </a:xfrm>
          <a:prstGeom prst="rect">
            <a:avLst/>
          </a:prstGeom>
          <a:noFill/>
          <a:ln w="9525">
            <a:noFill/>
          </a:ln>
        </p:spPr>
        <p:txBody>
          <a:bodyPr lIns="108100" tIns="54051" rIns="108100" bIns="54051">
            <a:spAutoFit/>
          </a:bodyPr>
          <a:lstStyle/>
          <a:p>
            <a:pPr lvl="0">
              <a:lnSpc>
                <a:spcPts val="2225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altLang="x-none" sz="1700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时间规划</a:t>
            </a:r>
            <a:r>
              <a:rPr lang="en-US" altLang="x-none" sz="1700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7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：        </a:t>
            </a:r>
            <a:r>
              <a:rPr lang="en-US" altLang="zh-CN" sz="1700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9:00</a:t>
            </a:r>
            <a:r>
              <a:rPr lang="zh-CN" altLang="en-US" sz="17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抵达天目湖山外山户外运动中心（中国户外运动示范基地）</a:t>
            </a:r>
            <a:endParaRPr lang="en-US" altLang="x-none" sz="1700" b="1">
              <a:solidFill>
                <a:srgbClr val="4F622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ts val="2225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altLang="x-none" sz="17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         进行团队互动，提升气氛，并安排团队成员更换好迷彩服</a:t>
            </a:r>
            <a:endParaRPr lang="en-US" altLang="x-none" sz="17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ts val="2225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altLang="x-none" sz="1700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项目操作</a:t>
            </a:r>
            <a:r>
              <a:rPr lang="en-US" altLang="x-none" sz="1700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7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5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        组 队 纳 贤：团队破冰，组织分小组团队 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（建立组织和管理系统</a:t>
            </a:r>
            <a:r>
              <a:rPr lang="en-US" altLang="x-none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选举团队领导人）</a:t>
            </a:r>
          </a:p>
          <a:p>
            <a:pPr lvl="0">
              <a:lnSpc>
                <a:spcPts val="2225"/>
              </a:lnSpc>
              <a:spcBef>
                <a:spcPts val="215"/>
              </a:spcBef>
              <a:spcAft>
                <a:spcPts val="215"/>
              </a:spcAft>
            </a:pPr>
            <a:r>
              <a:rPr lang="zh-CN" altLang="en-US" sz="15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激励团队：大型团队破冰场合布置 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（导入此次培训的主题）</a:t>
            </a:r>
          </a:p>
          <a:p>
            <a:pPr lvl="0">
              <a:lnSpc>
                <a:spcPts val="2225"/>
              </a:lnSpc>
              <a:spcBef>
                <a:spcPts val="215"/>
              </a:spcBef>
              <a:spcAft>
                <a:spcPts val="215"/>
              </a:spcAft>
            </a:pPr>
            <a:r>
              <a:rPr lang="zh-CN" altLang="en-US" sz="15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豪 唱 战 歌：由事先准备好的各队战歌进行逐一对抗 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（建立各自的组织文化）</a:t>
            </a:r>
          </a:p>
          <a:p>
            <a:pPr lvl="0">
              <a:lnSpc>
                <a:spcPts val="2225"/>
              </a:lnSpc>
              <a:spcBef>
                <a:spcPts val="215"/>
              </a:spcBef>
              <a:spcAft>
                <a:spcPts val="215"/>
              </a:spcAft>
            </a:pPr>
            <a:r>
              <a:rPr lang="zh-CN" altLang="en-US" sz="1500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士 气 对 抗：由事先训练好的士气展示进行逐一对抗 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（激发各队的竞争意识）</a:t>
            </a:r>
          </a:p>
        </p:txBody>
      </p:sp>
      <p:sp>
        <p:nvSpPr>
          <p:cNvPr id="6148" name="TextBox 13"/>
          <p:cNvSpPr txBox="1"/>
          <p:nvPr/>
        </p:nvSpPr>
        <p:spPr>
          <a:xfrm>
            <a:off x="215900" y="152400"/>
            <a:ext cx="2328863" cy="473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8086" tIns="54045" rIns="108086" bIns="54045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户外培训基地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0"/>
          <p:cNvSpPr/>
          <p:nvPr/>
        </p:nvSpPr>
        <p:spPr>
          <a:xfrm>
            <a:off x="0" y="6221413"/>
            <a:ext cx="11520488" cy="617537"/>
          </a:xfrm>
          <a:prstGeom prst="rect">
            <a:avLst/>
          </a:prstGeom>
          <a:solidFill>
            <a:srgbClr val="366092"/>
          </a:solidFill>
          <a:ln w="9525">
            <a:noFill/>
          </a:ln>
        </p:spPr>
        <p:txBody>
          <a:bodyPr anchor="ctr"/>
          <a:lstStyle/>
          <a:p>
            <a:pPr lvl="0" algn="ctr" eaLnBrk="0" hangingPunct="0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8" name="TextBox 20"/>
          <p:cNvSpPr/>
          <p:nvPr/>
        </p:nvSpPr>
        <p:spPr>
          <a:xfrm>
            <a:off x="615950" y="204788"/>
            <a:ext cx="768350" cy="1570037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lvl="0" eaLnBrk="0" hangingPunct="0"/>
            <a:r>
              <a:rPr lang="en-US" altLang="x-none" sz="9600">
                <a:solidFill>
                  <a:srgbClr val="366092"/>
                </a:solidFill>
                <a:latin typeface="Franklin Gothic Heavy" pitchFamily="34" charset="0"/>
                <a:ea typeface="宋体" panose="02010600030101010101" pitchFamily="2" charset="-122"/>
                <a:sym typeface="Franklin Gothic Heavy" pitchFamily="34" charset="0"/>
              </a:rPr>
              <a:t>+</a:t>
            </a:r>
          </a:p>
        </p:txBody>
      </p:sp>
      <p:sp>
        <p:nvSpPr>
          <p:cNvPr id="29699" name="Line 4"/>
          <p:cNvSpPr/>
          <p:nvPr/>
        </p:nvSpPr>
        <p:spPr>
          <a:xfrm>
            <a:off x="830263" y="704850"/>
            <a:ext cx="9502775" cy="1588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0" name="Rectangle 3"/>
          <p:cNvSpPr/>
          <p:nvPr/>
        </p:nvSpPr>
        <p:spPr>
          <a:xfrm>
            <a:off x="758825" y="1062038"/>
            <a:ext cx="271463" cy="7302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91426" tIns="45713" rIns="91426" bIns="45713" anchor="ctr"/>
          <a:lstStyle/>
          <a:p>
            <a:pPr lvl="0" eaLnBrk="0" hangingPunct="0"/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701" name="Rectangle 2"/>
          <p:cNvSpPr/>
          <p:nvPr/>
        </p:nvSpPr>
        <p:spPr>
          <a:xfrm>
            <a:off x="258763" y="633413"/>
            <a:ext cx="857250" cy="5643562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3" rIns="91426" bIns="45713" anchor="ctr"/>
          <a:lstStyle/>
          <a:p>
            <a:pPr lvl="0" eaLnBrk="0" hangingPunct="0"/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流</a:t>
            </a:r>
            <a:endParaRPr lang="en-US" altLang="x-none" sz="36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0" hangingPunct="0"/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程</a:t>
            </a:r>
            <a:endParaRPr lang="en-US" altLang="x-none" sz="36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0" hangingPunct="0"/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安</a:t>
            </a:r>
            <a:endParaRPr lang="en-US" altLang="x-none" sz="36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0" hangingPunct="0"/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排</a:t>
            </a:r>
            <a:endParaRPr lang="en-US" altLang="x-none" sz="36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0" hangingPunct="0"/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*</a:t>
            </a:r>
            <a:endParaRPr lang="en-US" altLang="x-none" sz="36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0" hangingPunct="0"/>
            <a:endParaRPr lang="zh-CN" altLang="en-US" sz="36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935038" y="827088"/>
            <a:ext cx="10402888" cy="5157788"/>
          </a:xfrm>
          <a:prstGeom prst="rect">
            <a:avLst/>
          </a:prstGeom>
          <a:gradFill rotWithShape="1">
            <a:gsLst>
              <a:gs pos="0">
                <a:srgbClr val="A3C4FF">
                  <a:alpha val="100000"/>
                </a:srgbClr>
              </a:gs>
              <a:gs pos="35001">
                <a:srgbClr val="BFD5FF">
                  <a:alpha val="100000"/>
                </a:srgbClr>
              </a:gs>
              <a:gs pos="100000">
                <a:srgbClr val="E5E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28000"/>
              </a:srgbClr>
            </a:outerShdw>
          </a:effectLst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07: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30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-0</a:t>
            </a:r>
            <a:r>
              <a:rPr lang="zh-CN" altLang="en-US" sz="170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17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700" dirty="0">
                <a:latin typeface="宋体" panose="02010600030101010101" pitchFamily="2" charset="-122"/>
                <a:ea typeface="宋体" panose="02010600030101010101" pitchFamily="2" charset="-122"/>
              </a:rPr>
              <a:t>学校集合出发，车赴天目湖山外山拓展基地</a:t>
            </a:r>
            <a:r>
              <a:rPr lang="zh-CN" altLang="en-US" sz="1700" u="sng" dirty="0">
                <a:latin typeface="宋体" panose="02010600030101010101" pitchFamily="2" charset="-122"/>
                <a:ea typeface="微软雅黑" panose="020B0503020204020204" charset="-122"/>
              </a:rPr>
              <a:t> </a:t>
            </a:r>
            <a:endParaRPr lang="en-US" altLang="x-none" sz="1700" u="sng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09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0-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9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   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团队破冰、对抗互动型拓展项目</a:t>
            </a:r>
          </a:p>
          <a:p>
            <a:pPr lvl="0">
              <a:spcBef>
                <a:spcPct val="20000"/>
              </a:spcBef>
            </a:pPr>
            <a:endParaRPr lang="en-US" altLang="x-none" sz="1700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lvl="0">
              <a:spcBef>
                <a:spcPct val="20000"/>
              </a:spcBef>
            </a:pP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9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0-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10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  <a:sym typeface="Arial" panose="020B0604020202020204" pitchFamily="34" charset="0"/>
              </a:rPr>
              <a:t>群龙取水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  <a:sym typeface="Arial" panose="020B0604020202020204" pitchFamily="34" charset="0"/>
              </a:rPr>
              <a:t>】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  <a:sym typeface="Arial" panose="020B0604020202020204" pitchFamily="34" charset="0"/>
              </a:rPr>
              <a:t>--锻炼团队合作，融合团队，感恩信任- </a:t>
            </a:r>
          </a:p>
          <a:p>
            <a:pPr lvl="0"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  <a:sym typeface="Arial" panose="020B0604020202020204" pitchFamily="34" charset="0"/>
              </a:rPr>
              <a:t>                 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10: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45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-11: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    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击鼓颠球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】--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团队合力，和谐团队的提升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-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</a:t>
            </a:r>
          </a:p>
          <a:p>
            <a:pPr lvl="0">
              <a:spcBef>
                <a:spcPct val="20000"/>
              </a:spcBef>
            </a:pPr>
            <a:endParaRPr lang="zh-CN" altLang="en-US" sz="1700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           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  1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1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0-1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2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   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用</a:t>
            </a:r>
            <a:r>
              <a:rPr lang="zh-CN" altLang="en-US" sz="1700" dirty="0" smtClean="0">
                <a:latin typeface="宋体" panose="02010600030101010101" pitchFamily="2" charset="-122"/>
                <a:ea typeface="微软雅黑" panose="020B0503020204020204" charset="-122"/>
              </a:rPr>
              <a:t>中餐</a:t>
            </a:r>
            <a:endParaRPr lang="zh-CN" altLang="en-US" sz="1700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0-1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700" dirty="0">
                <a:latin typeface="宋体" panose="02010600030101010101" pitchFamily="2" charset="-122"/>
                <a:ea typeface="宋体" panose="02010600030101010101" pitchFamily="2" charset="-122"/>
              </a:rPr>
              <a:t>中场休息</a:t>
            </a:r>
            <a:endParaRPr lang="zh-CN" altLang="en-US" sz="1700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lvl="0">
              <a:spcBef>
                <a:spcPct val="20000"/>
              </a:spcBef>
            </a:pPr>
            <a:endParaRPr lang="zh-CN" altLang="en-US" sz="1700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1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0-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16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 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场地型趣味运动场地拓展</a:t>
            </a:r>
          </a:p>
          <a:p>
            <a:pPr lvl="0">
              <a:spcBef>
                <a:spcPct val="20000"/>
              </a:spcBef>
            </a:pP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               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指压板团队挑战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】</a:t>
            </a:r>
          </a:p>
          <a:p>
            <a:pPr lvl="0"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                               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团队充气龙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--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旱地龙舟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】</a:t>
            </a:r>
          </a:p>
          <a:p>
            <a:pPr lvl="0"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                               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快乐大脚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】</a:t>
            </a:r>
          </a:p>
          <a:p>
            <a:pPr lvl="0"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                               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【</a:t>
            </a:r>
            <a:r>
              <a:rPr lang="zh-CN" altLang="en-US" sz="1700" b="1" dirty="0">
                <a:latin typeface="宋体" panose="02010600030101010101" pitchFamily="2" charset="-122"/>
                <a:ea typeface="微软雅黑" panose="020B0503020204020204" charset="-122"/>
              </a:rPr>
              <a:t>气球爆破</a:t>
            </a:r>
            <a:r>
              <a:rPr lang="en-US" altLang="zh-CN" sz="1700" b="1" dirty="0">
                <a:latin typeface="宋体" panose="02010600030101010101" pitchFamily="2" charset="-122"/>
                <a:ea typeface="微软雅黑" panose="020B0503020204020204" charset="-122"/>
              </a:rPr>
              <a:t>】</a:t>
            </a:r>
          </a:p>
          <a:p>
            <a:pPr lvl="0">
              <a:spcBef>
                <a:spcPct val="20000"/>
              </a:spcBef>
            </a:pP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            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   1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6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0</a:t>
            </a: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-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en-US" altLang="x-none" sz="1700" dirty="0">
                <a:latin typeface="宋体" panose="02010600030101010101" pitchFamily="2" charset="-122"/>
                <a:ea typeface="微软雅黑" panose="020B0503020204020204" charset="-122"/>
              </a:rPr>
              <a:t>  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带队领导总结，合影留念</a:t>
            </a:r>
          </a:p>
          <a:p>
            <a:pPr lvl="0">
              <a:spcBef>
                <a:spcPct val="20000"/>
              </a:spcBef>
            </a:pPr>
            <a:r>
              <a:rPr lang="en-US" altLang="zh-CN" sz="1700" dirty="0">
                <a:latin typeface="宋体" panose="02010600030101010101" pitchFamily="2" charset="-122"/>
                <a:ea typeface="微软雅黑" panose="020B0503020204020204" charset="-122"/>
              </a:rPr>
              <a:t>                 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x-none" sz="17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en-US" altLang="zh-CN" sz="1700" dirty="0">
                <a:latin typeface="宋体" panose="02010600030101010101" pitchFamily="2" charset="-122"/>
                <a:ea typeface="宋体" panose="02010600030101010101" pitchFamily="2" charset="-122"/>
              </a:rPr>
              <a:t>-     </a:t>
            </a:r>
            <a:r>
              <a:rPr lang="zh-CN" altLang="en-US" sz="1700" dirty="0">
                <a:latin typeface="宋体" panose="02010600030101010101" pitchFamily="2" charset="-122"/>
                <a:ea typeface="微软雅黑" panose="020B0503020204020204" charset="-122"/>
              </a:rPr>
              <a:t>    乘车返程</a:t>
            </a:r>
          </a:p>
        </p:txBody>
      </p:sp>
      <p:sp>
        <p:nvSpPr>
          <p:cNvPr id="29703" name="Line 5"/>
          <p:cNvSpPr/>
          <p:nvPr/>
        </p:nvSpPr>
        <p:spPr>
          <a:xfrm>
            <a:off x="2016125" y="684213"/>
            <a:ext cx="1588" cy="4340225"/>
          </a:xfrm>
          <a:prstGeom prst="line">
            <a:avLst/>
          </a:prstGeom>
          <a:ln w="12700" cap="flat" cmpd="sng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" y="-3175"/>
            <a:ext cx="5622925" cy="442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TextBox 17"/>
          <p:cNvSpPr txBox="1"/>
          <p:nvPr/>
        </p:nvSpPr>
        <p:spPr>
          <a:xfrm>
            <a:off x="360363" y="4565650"/>
            <a:ext cx="10799762" cy="2073275"/>
          </a:xfrm>
          <a:prstGeom prst="rect">
            <a:avLst/>
          </a:prstGeom>
          <a:noFill/>
          <a:ln w="9525">
            <a:noFill/>
          </a:ln>
        </p:spPr>
        <p:txBody>
          <a:bodyPr lIns="101813" tIns="50908" rIns="101813" bIns="50908">
            <a:spAutoFit/>
          </a:bodyPr>
          <a:lstStyle/>
          <a:p>
            <a:pPr lvl="0">
              <a:lnSpc>
                <a:spcPts val="25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项目介绍</a:t>
            </a: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破冰仪式是由古代航海前的出航仪式演变、发展而来，队名、队训、队歌反映了本队的精神，队长则是带领团队扬帆远航，在未知征途中乘风破浪的精神领袖。</a:t>
            </a:r>
            <a:endParaRPr lang="en-US" altLang="x-none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项目意义     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1、以特殊的形式在新环境中深入了解团队成员；</a:t>
            </a:r>
          </a:p>
          <a:p>
            <a:pPr lvl="0" eaLnBrk="0" hangingPunct="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2、初步形成热烈的团队氛围；</a:t>
            </a:r>
          </a:p>
          <a:p>
            <a:pPr lvl="0" eaLnBrk="0" hangingPunct="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3、了解训练计划、安全纪律及注意事项</a:t>
            </a:r>
            <a:endParaRPr lang="zh-CN" altLang="en-US" sz="1500" dirty="0">
              <a:solidFill>
                <a:srgbClr val="4F62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6" name="TextBox 4"/>
          <p:cNvSpPr txBox="1"/>
          <p:nvPr/>
        </p:nvSpPr>
        <p:spPr>
          <a:xfrm>
            <a:off x="214313" y="211138"/>
            <a:ext cx="8116888" cy="687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7990" tIns="53996" rIns="107990" bIns="53996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上午：破冰  团队融入</a:t>
            </a:r>
          </a:p>
        </p:txBody>
      </p:sp>
      <p:pic>
        <p:nvPicPr>
          <p:cNvPr id="30724" name="Picture 2" descr="花开花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700" y="0"/>
            <a:ext cx="6045200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F:\优化拓展照片\IMG_1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7950" y="276225"/>
            <a:ext cx="6330950" cy="3919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5" descr="F:\优化拓展照片\群龙取水\u=3561834040,1123407710&amp;fm=23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4788"/>
            <a:ext cx="5259388" cy="399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Box 17"/>
          <p:cNvSpPr txBox="1"/>
          <p:nvPr/>
        </p:nvSpPr>
        <p:spPr>
          <a:xfrm>
            <a:off x="360363" y="4565650"/>
            <a:ext cx="10799762" cy="1477963"/>
          </a:xfrm>
          <a:prstGeom prst="rect">
            <a:avLst/>
          </a:prstGeom>
          <a:noFill/>
          <a:ln w="9525">
            <a:noFill/>
          </a:ln>
        </p:spPr>
        <p:txBody>
          <a:bodyPr lIns="101813" tIns="50908" rIns="101813" bIns="50908">
            <a:spAutoFit/>
          </a:bodyPr>
          <a:lstStyle/>
          <a:p>
            <a:pPr lvl="0">
              <a:lnSpc>
                <a:spcPts val="25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项目介绍</a:t>
            </a: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500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每个小组的学员都必须在规定的时间内，团队合作的方法，每一个人只有一次机会取出离团队</a:t>
            </a:r>
            <a:r>
              <a:rPr lang="en-US" altLang="x-none" sz="150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1.5</a:t>
            </a:r>
            <a:r>
              <a:rPr lang="zh-CN" altLang="en-US" sz="1500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米至</a:t>
            </a:r>
            <a:r>
              <a:rPr lang="en-US" altLang="x-none" sz="150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1.8</a:t>
            </a:r>
            <a:r>
              <a:rPr lang="zh-CN" altLang="en-US" sz="1500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米的水，要求在教练的指导下，分队比赛。</a:t>
            </a:r>
            <a:endParaRPr lang="en-US" altLang="x-none" sz="1500">
              <a:solidFill>
                <a:srgbClr val="4F622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项目意义</a:t>
            </a: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x-none" sz="2400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本项目（体现人力、物力资源的合理分配）</a:t>
            </a: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当一切的可能性出现，那是团队的成功。</a:t>
            </a:r>
          </a:p>
          <a:p>
            <a:pPr lvl="0"/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b="1" dirty="0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团结的力量是令人震撼的，优秀的执行力是成功的基础。</a:t>
            </a:r>
            <a:r>
              <a:rPr lang="en-US" altLang="x-none" b="1">
                <a:solidFill>
                  <a:srgbClr val="4F622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b="1" dirty="0">
              <a:solidFill>
                <a:srgbClr val="4F62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TextBox 4"/>
          <p:cNvSpPr txBox="1"/>
          <p:nvPr/>
        </p:nvSpPr>
        <p:spPr>
          <a:xfrm>
            <a:off x="187325" y="0"/>
            <a:ext cx="9966325" cy="687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7990" tIns="53996" rIns="107990" bIns="53996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上午：群龙取水比赛项目--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责任教育、信任教育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/>
          <p:nvPr/>
        </p:nvSpPr>
        <p:spPr>
          <a:xfrm>
            <a:off x="330200" y="0"/>
            <a:ext cx="9251950" cy="669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上午：</a:t>
            </a:r>
            <a:r>
              <a:rPr kumimoji="0" lang="en-US" altLang="x-none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击鼓颠球比赛型项目</a:t>
            </a:r>
            <a:r>
              <a:rPr kumimoji="0" lang="en-US" altLang="x-none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齐心协力 包容心教育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32770" name="Picture 2" descr="F:\优化拓展照片\优化项目照片\图片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5575" y="1187450"/>
            <a:ext cx="3736975" cy="421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标题 1"/>
          <p:cNvSpPr>
            <a:spLocks noGrp="1"/>
          </p:cNvSpPr>
          <p:nvPr/>
        </p:nvSpPr>
        <p:spPr>
          <a:xfrm>
            <a:off x="857250" y="785813"/>
            <a:ext cx="4143375" cy="619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 eaLnBrk="0" hangingPunct="0"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击鼓颠球</a:t>
            </a:r>
            <a:r>
              <a:rPr lang="en-US" altLang="x-none" sz="2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齐心协力</a:t>
            </a:r>
          </a:p>
        </p:txBody>
      </p:sp>
      <p:sp>
        <p:nvSpPr>
          <p:cNvPr id="32772" name="Rectangle 3"/>
          <p:cNvSpPr/>
          <p:nvPr/>
        </p:nvSpPr>
        <p:spPr>
          <a:xfrm>
            <a:off x="357188" y="1365250"/>
            <a:ext cx="8358187" cy="1616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defTabSz="0" eaLnBrk="0" hangingPunct="0">
              <a:tabLst>
                <a:tab pos="1762125" algn="l"/>
              </a:tabLst>
            </a:pPr>
            <a:r>
              <a:rPr lang="en-US" altLang="x-none" sz="2000">
                <a:latin typeface="黑体" panose="02010600030101010101" pitchFamily="2" charset="-122"/>
                <a:ea typeface="Times New Roman" panose="02020603050405020304" pitchFamily="18" charset="0"/>
              </a:rPr>
              <a:t>---</a:t>
            </a:r>
            <a:r>
              <a:rPr lang="zh-CN" altLang="en-US" sz="2000" b="1" dirty="0">
                <a:latin typeface="黑体" panose="02010600030101010101" pitchFamily="2" charset="-122"/>
                <a:ea typeface="Times New Roman" panose="02020603050405020304" pitchFamily="18" charset="0"/>
              </a:rPr>
              <a:t>任务目标：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defTabSz="0" eaLnBrk="0" hangingPunct="0">
              <a:tabLst>
                <a:tab pos="1762125" algn="l"/>
              </a:tabLst>
            </a:pPr>
            <a:r>
              <a:rPr lang="zh-CN" altLang="en-US" sz="2000" dirty="0">
                <a:latin typeface="黑体" panose="02010600030101010101" pitchFamily="2" charset="-122"/>
                <a:ea typeface="Times New Roman" panose="02020603050405020304" pitchFamily="18" charset="0"/>
              </a:rPr>
              <a:t>在团队前方由教练安排下，每一个队员拉不同的绳子，在</a:t>
            </a:r>
            <a:r>
              <a:rPr lang="en-US" altLang="x-none" sz="2000">
                <a:latin typeface="黑体" panose="02010600030101010101" pitchFamily="2" charset="-122"/>
                <a:ea typeface="Times New Roman" panose="02020603050405020304" pitchFamily="18" charset="0"/>
              </a:rPr>
              <a:t>1.5</a:t>
            </a:r>
            <a:r>
              <a:rPr lang="zh-CN" altLang="en-US" sz="2000" dirty="0">
                <a:latin typeface="黑体" panose="02010600030101010101" pitchFamily="2" charset="-122"/>
                <a:ea typeface="Times New Roman" panose="02020603050405020304" pitchFamily="18" charset="0"/>
              </a:rPr>
              <a:t>米距离远拉住一个军鼓，在相同时间内进行的个数最大为赢。</a:t>
            </a:r>
            <a:endParaRPr lang="en-US" altLang="x-none" sz="2000">
              <a:latin typeface="黑体" panose="02010600030101010101" pitchFamily="2" charset="-122"/>
              <a:ea typeface="Times New Roman" panose="02020603050405020304" pitchFamily="18" charset="0"/>
            </a:endParaRPr>
          </a:p>
          <a:p>
            <a:pPr lvl="0" defTabSz="0" eaLnBrk="0" hangingPunct="0">
              <a:tabLst>
                <a:tab pos="1762125" algn="l"/>
              </a:tabLst>
            </a:pPr>
            <a:r>
              <a:rPr lang="en-US" altLang="x-none" sz="2000">
                <a:latin typeface="黑体" panose="02010600030101010101" pitchFamily="2" charset="-122"/>
                <a:ea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黑体" panose="02010600030101010101" pitchFamily="2" charset="-122"/>
                <a:ea typeface="Times New Roman" panose="02020603050405020304" pitchFamily="18" charset="0"/>
              </a:rPr>
              <a:t>项目目的：</a:t>
            </a:r>
            <a:r>
              <a:rPr lang="zh-CN" altLang="en-US" sz="2000" dirty="0">
                <a:latin typeface="黑体" panose="02010600030101010101" pitchFamily="2" charset="-122"/>
                <a:ea typeface="Times New Roman" panose="02020603050405020304" pitchFamily="18" charset="0"/>
              </a:rPr>
              <a:t>项目锻炼团队成员的配合、计划的调整，以及相互鼓励帮助后争取最好的成绩</a:t>
            </a:r>
            <a:endParaRPr lang="en-US" altLang="x-none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2773" name="Picture 3" descr="F:\10年度新照片\DSCN4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350" y="4283075"/>
            <a:ext cx="3500438" cy="234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7" descr="C:\Users\Administrator\Desktop\捕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6125"/>
            <a:ext cx="5715000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/>
          <p:nvPr/>
        </p:nvSpPr>
        <p:spPr>
          <a:xfrm>
            <a:off x="1200150" y="1193800"/>
            <a:ext cx="9118600" cy="5170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EAE7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3314" name="Text Box 4"/>
          <p:cNvSpPr txBox="1"/>
          <p:nvPr/>
        </p:nvSpPr>
        <p:spPr>
          <a:xfrm>
            <a:off x="2436813" y="3244850"/>
            <a:ext cx="309563" cy="428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3315" name="AutoShape 5"/>
          <p:cNvSpPr/>
          <p:nvPr/>
        </p:nvSpPr>
        <p:spPr>
          <a:xfrm>
            <a:off x="830263" y="836613"/>
            <a:ext cx="763588" cy="1290638"/>
          </a:xfrm>
          <a:prstGeom prst="diamond">
            <a:avLst/>
          </a:prstGeom>
          <a:solidFill>
            <a:schemeClr val="accent2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221219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4342" name="Text Box 30"/>
          <p:cNvSpPr txBox="1"/>
          <p:nvPr/>
        </p:nvSpPr>
        <p:spPr>
          <a:xfrm>
            <a:off x="1381125" y="1697038"/>
            <a:ext cx="4824413" cy="1430338"/>
          </a:xfrm>
          <a:prstGeom prst="rect">
            <a:avLst/>
          </a:prstGeom>
          <a:solidFill>
            <a:srgbClr val="EAEAEA">
              <a:alpha val="89999"/>
            </a:srgbClr>
          </a:solidFill>
          <a:ln w="9525">
            <a:noFill/>
            <a:miter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赛区一：团队蛟龙比赛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（每组合理选择</a:t>
            </a:r>
            <a:r>
              <a:rPr kumimoji="0" lang="en-US" altLang="zh-CN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</a:t>
            </a: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人参赛、各轮次成绩相加得总分）</a:t>
            </a:r>
            <a:r>
              <a:rPr kumimoji="0" lang="zh-CN" altLang="en-US" sz="15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1381125" y="547688"/>
            <a:ext cx="6037263" cy="671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趣味运动比赛：旱地龙舟</a:t>
            </a:r>
          </a:p>
        </p:txBody>
      </p:sp>
      <p:pic>
        <p:nvPicPr>
          <p:cNvPr id="33798" name="图片 1" descr="IMG_96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988" y="3244850"/>
            <a:ext cx="4527550" cy="301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88" y="2374900"/>
            <a:ext cx="4208462" cy="269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/>
          <p:nvPr/>
        </p:nvSpPr>
        <p:spPr>
          <a:xfrm>
            <a:off x="1200150" y="1193800"/>
            <a:ext cx="9118600" cy="5170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EAE7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5362" name="Text Box 4"/>
          <p:cNvSpPr txBox="1"/>
          <p:nvPr/>
        </p:nvSpPr>
        <p:spPr>
          <a:xfrm>
            <a:off x="2436813" y="3244850"/>
            <a:ext cx="309563" cy="428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5363" name="AutoShape 5"/>
          <p:cNvSpPr/>
          <p:nvPr/>
        </p:nvSpPr>
        <p:spPr>
          <a:xfrm>
            <a:off x="830263" y="836613"/>
            <a:ext cx="763588" cy="1290638"/>
          </a:xfrm>
          <a:prstGeom prst="diamond">
            <a:avLst/>
          </a:prstGeom>
          <a:solidFill>
            <a:schemeClr val="accent2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221219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6390" name="Text Box 30"/>
          <p:cNvSpPr txBox="1"/>
          <p:nvPr/>
        </p:nvSpPr>
        <p:spPr>
          <a:xfrm>
            <a:off x="1381125" y="1390650"/>
            <a:ext cx="8829675" cy="2224088"/>
          </a:xfrm>
          <a:prstGeom prst="rect">
            <a:avLst/>
          </a:prstGeom>
          <a:solidFill>
            <a:srgbClr val="EAEAEA">
              <a:alpha val="89999"/>
            </a:srgbClr>
          </a:solidFill>
          <a:ln w="9525">
            <a:noFill/>
            <a:miter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赛区二：</a:t>
            </a: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气球接龙战队行进</a:t>
            </a: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每队选择</a:t>
            </a:r>
            <a:r>
              <a:rPr kumimoji="0" lang="en-US" altLang="zh-CN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8</a:t>
            </a: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人一组，手托气球和身体夹住气球共同前进，如果队员控制不住中断，即重新开始，先到达终点为胜。</a:t>
            </a: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1381125" y="482600"/>
            <a:ext cx="5819775" cy="671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趣味运动：气球接龙活动 </a:t>
            </a:r>
          </a:p>
        </p:txBody>
      </p:sp>
      <p:pic>
        <p:nvPicPr>
          <p:cNvPr id="34822" name="图片 1" descr="011408038686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963" y="3068638"/>
            <a:ext cx="5768975" cy="3427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/>
          <p:nvPr/>
        </p:nvSpPr>
        <p:spPr>
          <a:xfrm>
            <a:off x="1200150" y="1193800"/>
            <a:ext cx="9118600" cy="5170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EAE7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6386" name="Text Box 4"/>
          <p:cNvSpPr txBox="1"/>
          <p:nvPr/>
        </p:nvSpPr>
        <p:spPr>
          <a:xfrm>
            <a:off x="2436813" y="3244850"/>
            <a:ext cx="309563" cy="428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6387" name="AutoShape 5"/>
          <p:cNvSpPr/>
          <p:nvPr/>
        </p:nvSpPr>
        <p:spPr>
          <a:xfrm>
            <a:off x="830263" y="836613"/>
            <a:ext cx="763588" cy="1290638"/>
          </a:xfrm>
          <a:prstGeom prst="diamond">
            <a:avLst/>
          </a:prstGeom>
          <a:solidFill>
            <a:schemeClr val="accent2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221219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IFragment" pitchFamily="2" charset="0"/>
              <a:ea typeface="宋体" panose="02010600030101010101" pitchFamily="2" charset="-122"/>
            </a:endParaRPr>
          </a:p>
        </p:txBody>
      </p:sp>
      <p:sp>
        <p:nvSpPr>
          <p:cNvPr id="18438" name="Text Box 30"/>
          <p:cNvSpPr txBox="1"/>
          <p:nvPr/>
        </p:nvSpPr>
        <p:spPr>
          <a:xfrm>
            <a:off x="1235075" y="2198688"/>
            <a:ext cx="4824413" cy="2400300"/>
          </a:xfrm>
          <a:prstGeom prst="rect">
            <a:avLst/>
          </a:prstGeom>
          <a:solidFill>
            <a:srgbClr val="EAEAEA">
              <a:alpha val="89999"/>
            </a:srgbClr>
          </a:solidFill>
          <a:ln w="9525">
            <a:noFill/>
            <a:miter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赛区三、四：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团体拓展项目</a:t>
            </a: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步步为营比赛</a:t>
            </a: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（每队8人）</a:t>
            </a: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仙人指路接力比赛</a:t>
            </a:r>
            <a:r>
              <a: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（每队10人必须有4女以上）</a:t>
            </a: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99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5845" name="图片 184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813" y="836613"/>
            <a:ext cx="4756150" cy="242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图片 184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638" y="3995738"/>
            <a:ext cx="4114800" cy="280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 Box 6"/>
          <p:cNvSpPr txBox="1"/>
          <p:nvPr/>
        </p:nvSpPr>
        <p:spPr>
          <a:xfrm>
            <a:off x="830263" y="279400"/>
            <a:ext cx="7134225" cy="671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趣味运动：指压板渡河比赛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800</Words>
  <Application>Microsoft Office PowerPoint</Application>
  <PresentationFormat>自定义</PresentationFormat>
  <Paragraphs>68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2013.信诚人寿保险有限公司广西分公司“共赢挑战”-高绩效团队特训营（半天）</dc:title>
  <dc:creator>lj</dc:creator>
  <cp:lastModifiedBy>Microsoft</cp:lastModifiedBy>
  <cp:revision>862</cp:revision>
  <dcterms:created xsi:type="dcterms:W3CDTF">2013-06-17T15:42:19Z</dcterms:created>
  <dcterms:modified xsi:type="dcterms:W3CDTF">2016-12-27T03:26:10Z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