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465" r:id="rId2"/>
    <p:sldId id="467" r:id="rId3"/>
    <p:sldId id="468" r:id="rId4"/>
    <p:sldId id="469" r:id="rId5"/>
    <p:sldId id="475" r:id="rId6"/>
    <p:sldId id="470" r:id="rId7"/>
    <p:sldId id="471" r:id="rId8"/>
    <p:sldId id="511" r:id="rId9"/>
    <p:sldId id="507" r:id="rId10"/>
    <p:sldId id="509" r:id="rId11"/>
    <p:sldId id="510" r:id="rId12"/>
    <p:sldId id="476" r:id="rId13"/>
    <p:sldId id="512" r:id="rId14"/>
    <p:sldId id="484" r:id="rId15"/>
    <p:sldId id="478" r:id="rId16"/>
    <p:sldId id="517" r:id="rId17"/>
    <p:sldId id="513" r:id="rId18"/>
    <p:sldId id="514" r:id="rId19"/>
    <p:sldId id="515" r:id="rId20"/>
    <p:sldId id="489" r:id="rId21"/>
    <p:sldId id="488" r:id="rId22"/>
    <p:sldId id="518" r:id="rId23"/>
    <p:sldId id="519" r:id="rId24"/>
    <p:sldId id="516" r:id="rId25"/>
    <p:sldId id="449" r:id="rId26"/>
    <p:sldId id="520" r:id="rId27"/>
    <p:sldId id="521" r:id="rId28"/>
    <p:sldId id="522" r:id="rId29"/>
    <p:sldId id="446" r:id="rId30"/>
    <p:sldId id="450" r:id="rId31"/>
    <p:sldId id="451" r:id="rId32"/>
    <p:sldId id="452" r:id="rId33"/>
    <p:sldId id="460" r:id="rId34"/>
    <p:sldId id="461" r:id="rId35"/>
    <p:sldId id="420" r:id="rId36"/>
    <p:sldId id="422" r:id="rId37"/>
    <p:sldId id="523" r:id="rId38"/>
    <p:sldId id="505" r:id="rId3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950" autoAdjust="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75A91-8E0C-47B3-A185-9F79FC7635E0}" type="doc">
      <dgm:prSet loTypeId="urn:microsoft.com/office/officeart/2005/8/layout/hList1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84C6E2DB-AF38-4016-814F-76061C5AE4BB}">
      <dgm:prSet phldrT="[文本]"/>
      <dgm:spPr/>
      <dgm:t>
        <a:bodyPr/>
        <a:lstStyle/>
        <a:p>
          <a:r>
            <a:rPr lang="zh-CN" altLang="en-US" dirty="0" smtClean="0"/>
            <a:t>教了</a:t>
          </a:r>
          <a:endParaRPr lang="zh-CN" altLang="en-US" dirty="0"/>
        </a:p>
      </dgm:t>
    </dgm:pt>
    <dgm:pt modelId="{35CEDA91-F375-4577-85B8-7770179E38FA}" type="par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F20DDB73-76F4-4A3A-AA1F-C6CEB9E47B90}" type="sib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AE9D8C7F-7F75-43E3-8E10-B084B13DCC2A}">
      <dgm:prSet phldrT="[文本]"/>
      <dgm:spPr/>
      <dgm:t>
        <a:bodyPr/>
        <a:lstStyle/>
        <a:p>
          <a:r>
            <a:rPr lang="zh-CN" altLang="en-US" dirty="0" smtClean="0"/>
            <a:t>教师行为</a:t>
          </a:r>
          <a:endParaRPr lang="zh-CN" altLang="en-US" dirty="0"/>
        </a:p>
      </dgm:t>
    </dgm:pt>
    <dgm:pt modelId="{D14C6B08-A79F-4056-AA86-7AC96B754CCB}" type="par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AD53CEF3-D25C-4B69-A62D-855FFD307FB3}" type="sib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2F038185-8CEA-4FB8-A1AA-3889D0A5DE22}">
      <dgm:prSet phldrT="[文本]"/>
      <dgm:spPr/>
      <dgm:t>
        <a:bodyPr/>
        <a:lstStyle/>
        <a:p>
          <a:r>
            <a:rPr lang="zh-CN" altLang="en-US" dirty="0" smtClean="0"/>
            <a:t>学了</a:t>
          </a:r>
          <a:endParaRPr lang="zh-CN" altLang="en-US" dirty="0"/>
        </a:p>
      </dgm:t>
    </dgm:pt>
    <dgm:pt modelId="{7CD62A1C-DE88-4451-A452-00A494412E0D}" type="par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32AAD96F-7F73-4D63-B9F9-6EFC230804AB}" type="sib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845AC7A6-866D-43C1-AE18-C699C16B846A}">
      <dgm:prSet phldrT="[文本]"/>
      <dgm:spPr/>
      <dgm:t>
        <a:bodyPr/>
        <a:lstStyle/>
        <a:p>
          <a:r>
            <a:rPr lang="zh-CN" altLang="en-US" dirty="0" smtClean="0"/>
            <a:t>学生行为</a:t>
          </a:r>
          <a:endParaRPr lang="zh-CN" altLang="en-US" dirty="0"/>
        </a:p>
      </dgm:t>
    </dgm:pt>
    <dgm:pt modelId="{EE3561AC-766E-4B4E-B4C2-CA7E545A34F2}" type="par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B8FCEBC1-006A-407F-93F4-ED9C38F22C3C}" type="sib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15F23F52-FF02-4168-8A64-2474E868C571}">
      <dgm:prSet phldrT="[文本]"/>
      <dgm:spPr/>
      <dgm:t>
        <a:bodyPr/>
        <a:lstStyle/>
        <a:p>
          <a:r>
            <a:rPr lang="zh-CN" altLang="en-US" dirty="0" smtClean="0"/>
            <a:t>学会了</a:t>
          </a:r>
          <a:endParaRPr lang="zh-CN" altLang="en-US" dirty="0"/>
        </a:p>
      </dgm:t>
    </dgm:pt>
    <dgm:pt modelId="{15A792AC-4EF5-47E5-9FE9-29301340E1B6}" type="par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B292FD4F-F51E-4AC7-A742-7DCA58C96688}" type="sib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0BD39E34-0E09-467F-BFC1-1141CBB8319F}">
      <dgm:prSet phldrT="[文本]"/>
      <dgm:spPr/>
      <dgm:t>
        <a:bodyPr/>
        <a:lstStyle/>
        <a:p>
          <a:r>
            <a:rPr lang="zh-CN" altLang="en-US" dirty="0" smtClean="0"/>
            <a:t>目标达成</a:t>
          </a:r>
          <a:endParaRPr lang="zh-CN" altLang="en-US" dirty="0"/>
        </a:p>
      </dgm:t>
    </dgm:pt>
    <dgm:pt modelId="{C6309E94-0123-4DD2-A84E-730623AC2A00}" type="par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E0AFD577-6C07-40CB-A21A-2CBC53977F4A}" type="sib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047D2789-67D5-4C3D-A903-8DC2ED23C6FB}" type="pres">
      <dgm:prSet presAssocID="{96775A91-8E0C-47B3-A185-9F79FC7635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27A3752-6986-4A88-B6AC-0AF343EE6128}" type="pres">
      <dgm:prSet presAssocID="{84C6E2DB-AF38-4016-814F-76061C5AE4BB}" presName="composite" presStyleCnt="0"/>
      <dgm:spPr/>
      <dgm:t>
        <a:bodyPr/>
        <a:lstStyle/>
        <a:p>
          <a:endParaRPr lang="zh-CN" altLang="en-US"/>
        </a:p>
      </dgm:t>
    </dgm:pt>
    <dgm:pt modelId="{FD74079A-9EED-4453-A9BD-3948EE5F0847}" type="pres">
      <dgm:prSet presAssocID="{84C6E2DB-AF38-4016-814F-76061C5AE4B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3449EF-6B3E-4612-8AD8-2D3A934DE75D}" type="pres">
      <dgm:prSet presAssocID="{84C6E2DB-AF38-4016-814F-76061C5AE4B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1E231C-F10C-44C5-B049-83483F25660B}" type="pres">
      <dgm:prSet presAssocID="{F20DDB73-76F4-4A3A-AA1F-C6CEB9E47B90}" presName="space" presStyleCnt="0"/>
      <dgm:spPr/>
      <dgm:t>
        <a:bodyPr/>
        <a:lstStyle/>
        <a:p>
          <a:endParaRPr lang="zh-CN" altLang="en-US"/>
        </a:p>
      </dgm:t>
    </dgm:pt>
    <dgm:pt modelId="{EB3FE206-1943-4CC4-B20F-804219FABE9B}" type="pres">
      <dgm:prSet presAssocID="{2F038185-8CEA-4FB8-A1AA-3889D0A5DE22}" presName="composite" presStyleCnt="0"/>
      <dgm:spPr/>
      <dgm:t>
        <a:bodyPr/>
        <a:lstStyle/>
        <a:p>
          <a:endParaRPr lang="zh-CN" altLang="en-US"/>
        </a:p>
      </dgm:t>
    </dgm:pt>
    <dgm:pt modelId="{1DEEA200-6527-4247-9A78-C80BAF640ACD}" type="pres">
      <dgm:prSet presAssocID="{2F038185-8CEA-4FB8-A1AA-3889D0A5DE2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C720CFF-4085-49BE-AA01-64B7502AC399}" type="pres">
      <dgm:prSet presAssocID="{2F038185-8CEA-4FB8-A1AA-3889D0A5DE2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518969-CB53-45EE-9FE4-8BD9E03E7B28}" type="pres">
      <dgm:prSet presAssocID="{32AAD96F-7F73-4D63-B9F9-6EFC230804AB}" presName="space" presStyleCnt="0"/>
      <dgm:spPr/>
      <dgm:t>
        <a:bodyPr/>
        <a:lstStyle/>
        <a:p>
          <a:endParaRPr lang="zh-CN" altLang="en-US"/>
        </a:p>
      </dgm:t>
    </dgm:pt>
    <dgm:pt modelId="{69286B58-8D17-43C1-A847-697955F9BF2B}" type="pres">
      <dgm:prSet presAssocID="{15F23F52-FF02-4168-8A64-2474E868C571}" presName="composite" presStyleCnt="0"/>
      <dgm:spPr/>
      <dgm:t>
        <a:bodyPr/>
        <a:lstStyle/>
        <a:p>
          <a:endParaRPr lang="zh-CN" altLang="en-US"/>
        </a:p>
      </dgm:t>
    </dgm:pt>
    <dgm:pt modelId="{0E7A92F2-B24A-44D8-AE3C-D9C295F45C99}" type="pres">
      <dgm:prSet presAssocID="{15F23F52-FF02-4168-8A64-2474E868C57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604FD6-45F3-444B-AAD2-293597AB3EB3}" type="pres">
      <dgm:prSet presAssocID="{15F23F52-FF02-4168-8A64-2474E868C57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9B288FE-7DF9-4755-98A8-054E4E1AB200}" type="presOf" srcId="{845AC7A6-866D-43C1-AE18-C699C16B846A}" destId="{9C720CFF-4085-49BE-AA01-64B7502AC399}" srcOrd="0" destOrd="0" presId="urn:microsoft.com/office/officeart/2005/8/layout/hList1"/>
    <dgm:cxn modelId="{717F2E16-0CB5-4C45-9173-0DCB5F515452}" srcId="{84C6E2DB-AF38-4016-814F-76061C5AE4BB}" destId="{AE9D8C7F-7F75-43E3-8E10-B084B13DCC2A}" srcOrd="0" destOrd="0" parTransId="{D14C6B08-A79F-4056-AA86-7AC96B754CCB}" sibTransId="{AD53CEF3-D25C-4B69-A62D-855FFD307FB3}"/>
    <dgm:cxn modelId="{41835D55-69B7-4430-966F-CC2CE8FAFC20}" type="presOf" srcId="{AE9D8C7F-7F75-43E3-8E10-B084B13DCC2A}" destId="{873449EF-6B3E-4612-8AD8-2D3A934DE75D}" srcOrd="0" destOrd="0" presId="urn:microsoft.com/office/officeart/2005/8/layout/hList1"/>
    <dgm:cxn modelId="{E576E77B-D968-45F8-A6D9-F1BAF16DD49A}" srcId="{96775A91-8E0C-47B3-A185-9F79FC7635E0}" destId="{2F038185-8CEA-4FB8-A1AA-3889D0A5DE22}" srcOrd="1" destOrd="0" parTransId="{7CD62A1C-DE88-4451-A452-00A494412E0D}" sibTransId="{32AAD96F-7F73-4D63-B9F9-6EFC230804AB}"/>
    <dgm:cxn modelId="{17377488-834A-44FC-8672-353CBEAD42BB}" srcId="{2F038185-8CEA-4FB8-A1AA-3889D0A5DE22}" destId="{845AC7A6-866D-43C1-AE18-C699C16B846A}" srcOrd="0" destOrd="0" parTransId="{EE3561AC-766E-4B4E-B4C2-CA7E545A34F2}" sibTransId="{B8FCEBC1-006A-407F-93F4-ED9C38F22C3C}"/>
    <dgm:cxn modelId="{E24E8F77-C5FD-42D3-9D05-1C31B0B30B11}" type="presOf" srcId="{84C6E2DB-AF38-4016-814F-76061C5AE4BB}" destId="{FD74079A-9EED-4453-A9BD-3948EE5F0847}" srcOrd="0" destOrd="0" presId="urn:microsoft.com/office/officeart/2005/8/layout/hList1"/>
    <dgm:cxn modelId="{7A280D4A-BE8F-455B-8F2F-DA3C2B776656}" srcId="{96775A91-8E0C-47B3-A185-9F79FC7635E0}" destId="{15F23F52-FF02-4168-8A64-2474E868C571}" srcOrd="2" destOrd="0" parTransId="{15A792AC-4EF5-47E5-9FE9-29301340E1B6}" sibTransId="{B292FD4F-F51E-4AC7-A742-7DCA58C96688}"/>
    <dgm:cxn modelId="{2952C165-36E8-45DC-AA6A-1E7C19FE22DF}" type="presOf" srcId="{0BD39E34-0E09-467F-BFC1-1141CBB8319F}" destId="{1F604FD6-45F3-444B-AAD2-293597AB3EB3}" srcOrd="0" destOrd="0" presId="urn:microsoft.com/office/officeart/2005/8/layout/hList1"/>
    <dgm:cxn modelId="{DB8F718B-6760-46F6-98D0-F5F36951A873}" type="presOf" srcId="{96775A91-8E0C-47B3-A185-9F79FC7635E0}" destId="{047D2789-67D5-4C3D-A903-8DC2ED23C6FB}" srcOrd="0" destOrd="0" presId="urn:microsoft.com/office/officeart/2005/8/layout/hList1"/>
    <dgm:cxn modelId="{E53ECF40-C2BD-472E-AC9B-3E1C080D54C3}" type="presOf" srcId="{15F23F52-FF02-4168-8A64-2474E868C571}" destId="{0E7A92F2-B24A-44D8-AE3C-D9C295F45C99}" srcOrd="0" destOrd="0" presId="urn:microsoft.com/office/officeart/2005/8/layout/hList1"/>
    <dgm:cxn modelId="{51518415-4FBC-461F-AD5A-0ED4B8DE679E}" srcId="{96775A91-8E0C-47B3-A185-9F79FC7635E0}" destId="{84C6E2DB-AF38-4016-814F-76061C5AE4BB}" srcOrd="0" destOrd="0" parTransId="{35CEDA91-F375-4577-85B8-7770179E38FA}" sibTransId="{F20DDB73-76F4-4A3A-AA1F-C6CEB9E47B90}"/>
    <dgm:cxn modelId="{5E2ACD93-5682-4187-8C5D-5038409C99CF}" srcId="{15F23F52-FF02-4168-8A64-2474E868C571}" destId="{0BD39E34-0E09-467F-BFC1-1141CBB8319F}" srcOrd="0" destOrd="0" parTransId="{C6309E94-0123-4DD2-A84E-730623AC2A00}" sibTransId="{E0AFD577-6C07-40CB-A21A-2CBC53977F4A}"/>
    <dgm:cxn modelId="{C1D0B423-2109-4138-A72C-D3C4A603914F}" type="presOf" srcId="{2F038185-8CEA-4FB8-A1AA-3889D0A5DE22}" destId="{1DEEA200-6527-4247-9A78-C80BAF640ACD}" srcOrd="0" destOrd="0" presId="urn:microsoft.com/office/officeart/2005/8/layout/hList1"/>
    <dgm:cxn modelId="{B6659BF3-B87D-4036-A524-09912E4C193F}" type="presParOf" srcId="{047D2789-67D5-4C3D-A903-8DC2ED23C6FB}" destId="{227A3752-6986-4A88-B6AC-0AF343EE6128}" srcOrd="0" destOrd="0" presId="urn:microsoft.com/office/officeart/2005/8/layout/hList1"/>
    <dgm:cxn modelId="{F89BDBDE-9BB0-4F6A-80F6-E78E24440EB0}" type="presParOf" srcId="{227A3752-6986-4A88-B6AC-0AF343EE6128}" destId="{FD74079A-9EED-4453-A9BD-3948EE5F0847}" srcOrd="0" destOrd="0" presId="urn:microsoft.com/office/officeart/2005/8/layout/hList1"/>
    <dgm:cxn modelId="{35DBBBC6-2B34-4643-9821-3FCD0D2FEC8A}" type="presParOf" srcId="{227A3752-6986-4A88-B6AC-0AF343EE6128}" destId="{873449EF-6B3E-4612-8AD8-2D3A934DE75D}" srcOrd="1" destOrd="0" presId="urn:microsoft.com/office/officeart/2005/8/layout/hList1"/>
    <dgm:cxn modelId="{8E368577-B1BF-44C5-BB29-AE46168A4DE4}" type="presParOf" srcId="{047D2789-67D5-4C3D-A903-8DC2ED23C6FB}" destId="{A51E231C-F10C-44C5-B049-83483F25660B}" srcOrd="1" destOrd="0" presId="urn:microsoft.com/office/officeart/2005/8/layout/hList1"/>
    <dgm:cxn modelId="{E62B99D5-EA5B-4E15-A959-4E42EBE89F4E}" type="presParOf" srcId="{047D2789-67D5-4C3D-A903-8DC2ED23C6FB}" destId="{EB3FE206-1943-4CC4-B20F-804219FABE9B}" srcOrd="2" destOrd="0" presId="urn:microsoft.com/office/officeart/2005/8/layout/hList1"/>
    <dgm:cxn modelId="{617FE074-9516-42F9-BA3E-7CD7B1D8CA1D}" type="presParOf" srcId="{EB3FE206-1943-4CC4-B20F-804219FABE9B}" destId="{1DEEA200-6527-4247-9A78-C80BAF640ACD}" srcOrd="0" destOrd="0" presId="urn:microsoft.com/office/officeart/2005/8/layout/hList1"/>
    <dgm:cxn modelId="{6FEE9978-374F-42C0-9DEE-5D43524B0A96}" type="presParOf" srcId="{EB3FE206-1943-4CC4-B20F-804219FABE9B}" destId="{9C720CFF-4085-49BE-AA01-64B7502AC399}" srcOrd="1" destOrd="0" presId="urn:microsoft.com/office/officeart/2005/8/layout/hList1"/>
    <dgm:cxn modelId="{459BEE70-B577-41BD-8E0F-85907ACABF7C}" type="presParOf" srcId="{047D2789-67D5-4C3D-A903-8DC2ED23C6FB}" destId="{98518969-CB53-45EE-9FE4-8BD9E03E7B28}" srcOrd="3" destOrd="0" presId="urn:microsoft.com/office/officeart/2005/8/layout/hList1"/>
    <dgm:cxn modelId="{1D525FB2-2688-4C9E-B539-90C107B717A2}" type="presParOf" srcId="{047D2789-67D5-4C3D-A903-8DC2ED23C6FB}" destId="{69286B58-8D17-43C1-A847-697955F9BF2B}" srcOrd="4" destOrd="0" presId="urn:microsoft.com/office/officeart/2005/8/layout/hList1"/>
    <dgm:cxn modelId="{35B164C9-2203-401B-8A74-9D03346A1463}" type="presParOf" srcId="{69286B58-8D17-43C1-A847-697955F9BF2B}" destId="{0E7A92F2-B24A-44D8-AE3C-D9C295F45C99}" srcOrd="0" destOrd="0" presId="urn:microsoft.com/office/officeart/2005/8/layout/hList1"/>
    <dgm:cxn modelId="{B50199E3-1DC6-4372-A692-108956D700C1}" type="presParOf" srcId="{69286B58-8D17-43C1-A847-697955F9BF2B}" destId="{1F604FD6-45F3-444B-AAD2-293597AB3EB3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096572-B084-4335-913E-A06D7DCD0C8C}" type="doc">
      <dgm:prSet loTypeId="urn:microsoft.com/office/officeart/2005/8/layout/cycle8" loCatId="cycle" qsTypeId="urn:microsoft.com/office/officeart/2005/8/quickstyle/simple1" qsCatId="simple" csTypeId="urn:microsoft.com/office/officeart/2005/8/colors/accent2_3" csCatId="accent2" phldr="1"/>
      <dgm:spPr/>
    </dgm:pt>
    <dgm:pt modelId="{D904A2BF-2E70-4801-93C6-3CBBEA3BB676}">
      <dgm:prSet phldrT="[文本]"/>
      <dgm:spPr/>
      <dgm:t>
        <a:bodyPr/>
        <a:lstStyle/>
        <a:p>
          <a:r>
            <a:rPr lang="zh-CN" altLang="en-US" dirty="0" smtClean="0"/>
            <a:t>拓展型课程规划</a:t>
          </a:r>
          <a:endParaRPr lang="zh-CN" altLang="en-US" dirty="0"/>
        </a:p>
      </dgm:t>
    </dgm:pt>
    <dgm:pt modelId="{9B27C37F-21FF-4C86-8173-1F5D5047796D}" type="parTrans" cxnId="{A3354302-0AFA-481F-AF06-E5DA00B8412E}">
      <dgm:prSet/>
      <dgm:spPr/>
      <dgm:t>
        <a:bodyPr/>
        <a:lstStyle/>
        <a:p>
          <a:endParaRPr lang="zh-CN" altLang="en-US"/>
        </a:p>
      </dgm:t>
    </dgm:pt>
    <dgm:pt modelId="{845F599F-5487-4F60-A997-7E8DD2B2B0F0}" type="sibTrans" cxnId="{A3354302-0AFA-481F-AF06-E5DA00B8412E}">
      <dgm:prSet/>
      <dgm:spPr/>
      <dgm:t>
        <a:bodyPr/>
        <a:lstStyle/>
        <a:p>
          <a:endParaRPr lang="zh-CN" altLang="en-US"/>
        </a:p>
      </dgm:t>
    </dgm:pt>
    <dgm:pt modelId="{3A2AA92F-128B-4EC8-9F93-35A4155C2DFE}">
      <dgm:prSet phldrT="[文本]"/>
      <dgm:spPr/>
      <dgm:t>
        <a:bodyPr/>
        <a:lstStyle/>
        <a:p>
          <a:r>
            <a:rPr lang="zh-CN" altLang="en-US" dirty="0" smtClean="0"/>
            <a:t>研究型课程规划</a:t>
          </a:r>
          <a:endParaRPr lang="zh-CN" altLang="en-US" dirty="0"/>
        </a:p>
      </dgm:t>
    </dgm:pt>
    <dgm:pt modelId="{ABF1C14E-D118-4B13-8132-D25A7BAE4376}" type="parTrans" cxnId="{8CDD4837-D60F-404E-B196-5EF7BF9A5815}">
      <dgm:prSet/>
      <dgm:spPr/>
      <dgm:t>
        <a:bodyPr/>
        <a:lstStyle/>
        <a:p>
          <a:endParaRPr lang="zh-CN" altLang="en-US"/>
        </a:p>
      </dgm:t>
    </dgm:pt>
    <dgm:pt modelId="{51721A35-9200-4B14-AEBE-D20E44513B96}" type="sibTrans" cxnId="{8CDD4837-D60F-404E-B196-5EF7BF9A5815}">
      <dgm:prSet/>
      <dgm:spPr/>
      <dgm:t>
        <a:bodyPr/>
        <a:lstStyle/>
        <a:p>
          <a:endParaRPr lang="zh-CN" altLang="en-US"/>
        </a:p>
      </dgm:t>
    </dgm:pt>
    <dgm:pt modelId="{AFCB8661-C02D-4B6D-97C7-577A2C708A95}">
      <dgm:prSet phldrT="[文本]"/>
      <dgm:spPr/>
      <dgm:t>
        <a:bodyPr/>
        <a:lstStyle/>
        <a:p>
          <a:r>
            <a:rPr lang="zh-CN" altLang="en-US" dirty="0" smtClean="0"/>
            <a:t>基础型课程规划</a:t>
          </a:r>
          <a:endParaRPr lang="zh-CN" altLang="en-US" dirty="0"/>
        </a:p>
      </dgm:t>
    </dgm:pt>
    <dgm:pt modelId="{5EF024E6-C76B-4BD5-9B5A-515343B2A58C}" type="parTrans" cxnId="{BEAF7AE6-C87C-4F6B-997B-6FB542CCD26A}">
      <dgm:prSet/>
      <dgm:spPr/>
      <dgm:t>
        <a:bodyPr/>
        <a:lstStyle/>
        <a:p>
          <a:endParaRPr lang="zh-CN" altLang="en-US"/>
        </a:p>
      </dgm:t>
    </dgm:pt>
    <dgm:pt modelId="{07E98514-CAE8-4E13-A2B0-8342CCE95DF0}" type="sibTrans" cxnId="{BEAF7AE6-C87C-4F6B-997B-6FB542CCD26A}">
      <dgm:prSet/>
      <dgm:spPr/>
      <dgm:t>
        <a:bodyPr/>
        <a:lstStyle/>
        <a:p>
          <a:endParaRPr lang="zh-CN" altLang="en-US"/>
        </a:p>
      </dgm:t>
    </dgm:pt>
    <dgm:pt modelId="{B620BE46-D8CF-4BC3-B885-7EFC2A1AF095}" type="pres">
      <dgm:prSet presAssocID="{3F096572-B084-4335-913E-A06D7DCD0C8C}" presName="compositeShape" presStyleCnt="0">
        <dgm:presLayoutVars>
          <dgm:chMax val="7"/>
          <dgm:dir/>
          <dgm:resizeHandles val="exact"/>
        </dgm:presLayoutVars>
      </dgm:prSet>
      <dgm:spPr/>
    </dgm:pt>
    <dgm:pt modelId="{E9A3D95E-5489-4A7D-B63A-F81EF079BAB1}" type="pres">
      <dgm:prSet presAssocID="{3F096572-B084-4335-913E-A06D7DCD0C8C}" presName="wedge1" presStyleLbl="node1" presStyleIdx="0" presStyleCnt="3"/>
      <dgm:spPr/>
      <dgm:t>
        <a:bodyPr/>
        <a:lstStyle/>
        <a:p>
          <a:endParaRPr lang="zh-CN" altLang="en-US"/>
        </a:p>
      </dgm:t>
    </dgm:pt>
    <dgm:pt modelId="{66A9C7BB-EDF0-4828-9F75-0D07E13FEB7C}" type="pres">
      <dgm:prSet presAssocID="{3F096572-B084-4335-913E-A06D7DCD0C8C}" presName="dummy1a" presStyleCnt="0"/>
      <dgm:spPr/>
    </dgm:pt>
    <dgm:pt modelId="{7A296C24-EC67-402A-8AB5-9C0130CD689A}" type="pres">
      <dgm:prSet presAssocID="{3F096572-B084-4335-913E-A06D7DCD0C8C}" presName="dummy1b" presStyleCnt="0"/>
      <dgm:spPr/>
    </dgm:pt>
    <dgm:pt modelId="{302AC68D-BCFC-4F56-A25F-3ADA04CB98F9}" type="pres">
      <dgm:prSet presAssocID="{3F096572-B084-4335-913E-A06D7DCD0C8C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E8278EC-CF4E-4E32-A41F-5587B40986A5}" type="pres">
      <dgm:prSet presAssocID="{3F096572-B084-4335-913E-A06D7DCD0C8C}" presName="wedge2" presStyleLbl="node1" presStyleIdx="1" presStyleCnt="3" custScaleX="95459" custScaleY="89718"/>
      <dgm:spPr/>
      <dgm:t>
        <a:bodyPr/>
        <a:lstStyle/>
        <a:p>
          <a:endParaRPr lang="zh-CN" altLang="en-US"/>
        </a:p>
      </dgm:t>
    </dgm:pt>
    <dgm:pt modelId="{99E74B01-BC34-4594-ACA1-810E934FC9D3}" type="pres">
      <dgm:prSet presAssocID="{3F096572-B084-4335-913E-A06D7DCD0C8C}" presName="dummy2a" presStyleCnt="0"/>
      <dgm:spPr/>
    </dgm:pt>
    <dgm:pt modelId="{AF60ED30-7318-4514-99FF-26AB6A079635}" type="pres">
      <dgm:prSet presAssocID="{3F096572-B084-4335-913E-A06D7DCD0C8C}" presName="dummy2b" presStyleCnt="0"/>
      <dgm:spPr/>
    </dgm:pt>
    <dgm:pt modelId="{F1AA5D74-AA93-407A-9574-A53C1D1DDD4E}" type="pres">
      <dgm:prSet presAssocID="{3F096572-B084-4335-913E-A06D7DCD0C8C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E63ADD-6ABD-49C0-8403-8BFDFDE98235}" type="pres">
      <dgm:prSet presAssocID="{3F096572-B084-4335-913E-A06D7DCD0C8C}" presName="wedge3" presStyleLbl="node1" presStyleIdx="2" presStyleCnt="3"/>
      <dgm:spPr/>
      <dgm:t>
        <a:bodyPr/>
        <a:lstStyle/>
        <a:p>
          <a:endParaRPr lang="zh-CN" altLang="en-US"/>
        </a:p>
      </dgm:t>
    </dgm:pt>
    <dgm:pt modelId="{B3D8DEFA-8277-4B00-B086-57041EF12E33}" type="pres">
      <dgm:prSet presAssocID="{3F096572-B084-4335-913E-A06D7DCD0C8C}" presName="dummy3a" presStyleCnt="0"/>
      <dgm:spPr/>
    </dgm:pt>
    <dgm:pt modelId="{C380E4AE-46D1-4756-A016-D4BA070309B1}" type="pres">
      <dgm:prSet presAssocID="{3F096572-B084-4335-913E-A06D7DCD0C8C}" presName="dummy3b" presStyleCnt="0"/>
      <dgm:spPr/>
    </dgm:pt>
    <dgm:pt modelId="{262FC9E5-0CBF-447C-85B7-557E2B8915F1}" type="pres">
      <dgm:prSet presAssocID="{3F096572-B084-4335-913E-A06D7DCD0C8C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CD4FAD-94DC-4037-8D04-E085A07E2D5C}" type="pres">
      <dgm:prSet presAssocID="{845F599F-5487-4F60-A997-7E8DD2B2B0F0}" presName="arrowWedge1" presStyleLbl="fgSibTrans2D1" presStyleIdx="0" presStyleCnt="3"/>
      <dgm:spPr/>
    </dgm:pt>
    <dgm:pt modelId="{375CF980-0611-41D2-86AD-7EC48FF5018B}" type="pres">
      <dgm:prSet presAssocID="{51721A35-9200-4B14-AEBE-D20E44513B96}" presName="arrowWedge2" presStyleLbl="fgSibTrans2D1" presStyleIdx="1" presStyleCnt="3" custLinFactNeighborX="35" custLinFactNeighborY="-315"/>
      <dgm:spPr/>
    </dgm:pt>
    <dgm:pt modelId="{C55D3E1A-3790-4EFC-A609-3463FE409E8A}" type="pres">
      <dgm:prSet presAssocID="{07E98514-CAE8-4E13-A2B0-8342CCE95DF0}" presName="arrowWedge3" presStyleLbl="fgSibTrans2D1" presStyleIdx="2" presStyleCnt="3" custLinFactNeighborX="874" custLinFactNeighborY="359"/>
      <dgm:spPr/>
    </dgm:pt>
  </dgm:ptLst>
  <dgm:cxnLst>
    <dgm:cxn modelId="{0FEA4CCD-CFB3-4B3D-8287-08C06F35F825}" type="presOf" srcId="{3A2AA92F-128B-4EC8-9F93-35A4155C2DFE}" destId="{F1AA5D74-AA93-407A-9574-A53C1D1DDD4E}" srcOrd="1" destOrd="0" presId="urn:microsoft.com/office/officeart/2005/8/layout/cycle8"/>
    <dgm:cxn modelId="{49AEE18D-85E4-43A7-BC9A-B99384F4E106}" type="presOf" srcId="{3F096572-B084-4335-913E-A06D7DCD0C8C}" destId="{B620BE46-D8CF-4BC3-B885-7EFC2A1AF095}" srcOrd="0" destOrd="0" presId="urn:microsoft.com/office/officeart/2005/8/layout/cycle8"/>
    <dgm:cxn modelId="{096F1527-1332-4E51-9756-D9735AFE3A96}" type="presOf" srcId="{AFCB8661-C02D-4B6D-97C7-577A2C708A95}" destId="{262FC9E5-0CBF-447C-85B7-557E2B8915F1}" srcOrd="1" destOrd="0" presId="urn:microsoft.com/office/officeart/2005/8/layout/cycle8"/>
    <dgm:cxn modelId="{BEAF7AE6-C87C-4F6B-997B-6FB542CCD26A}" srcId="{3F096572-B084-4335-913E-A06D7DCD0C8C}" destId="{AFCB8661-C02D-4B6D-97C7-577A2C708A95}" srcOrd="2" destOrd="0" parTransId="{5EF024E6-C76B-4BD5-9B5A-515343B2A58C}" sibTransId="{07E98514-CAE8-4E13-A2B0-8342CCE95DF0}"/>
    <dgm:cxn modelId="{89F238C7-491E-43AA-B214-322539EAEC96}" type="presOf" srcId="{D904A2BF-2E70-4801-93C6-3CBBEA3BB676}" destId="{302AC68D-BCFC-4F56-A25F-3ADA04CB98F9}" srcOrd="1" destOrd="0" presId="urn:microsoft.com/office/officeart/2005/8/layout/cycle8"/>
    <dgm:cxn modelId="{F7438B61-597D-4188-A459-682441D3A28B}" type="presOf" srcId="{D904A2BF-2E70-4801-93C6-3CBBEA3BB676}" destId="{E9A3D95E-5489-4A7D-B63A-F81EF079BAB1}" srcOrd="0" destOrd="0" presId="urn:microsoft.com/office/officeart/2005/8/layout/cycle8"/>
    <dgm:cxn modelId="{04460375-DD87-4C12-91F7-751F6AE0447D}" type="presOf" srcId="{3A2AA92F-128B-4EC8-9F93-35A4155C2DFE}" destId="{6E8278EC-CF4E-4E32-A41F-5587B40986A5}" srcOrd="0" destOrd="0" presId="urn:microsoft.com/office/officeart/2005/8/layout/cycle8"/>
    <dgm:cxn modelId="{8CDD4837-D60F-404E-B196-5EF7BF9A5815}" srcId="{3F096572-B084-4335-913E-A06D7DCD0C8C}" destId="{3A2AA92F-128B-4EC8-9F93-35A4155C2DFE}" srcOrd="1" destOrd="0" parTransId="{ABF1C14E-D118-4B13-8132-D25A7BAE4376}" sibTransId="{51721A35-9200-4B14-AEBE-D20E44513B96}"/>
    <dgm:cxn modelId="{F26D5B8C-7FA0-4B6E-A6C6-C226F3DA61AF}" type="presOf" srcId="{AFCB8661-C02D-4B6D-97C7-577A2C708A95}" destId="{43E63ADD-6ABD-49C0-8403-8BFDFDE98235}" srcOrd="0" destOrd="0" presId="urn:microsoft.com/office/officeart/2005/8/layout/cycle8"/>
    <dgm:cxn modelId="{A3354302-0AFA-481F-AF06-E5DA00B8412E}" srcId="{3F096572-B084-4335-913E-A06D7DCD0C8C}" destId="{D904A2BF-2E70-4801-93C6-3CBBEA3BB676}" srcOrd="0" destOrd="0" parTransId="{9B27C37F-21FF-4C86-8173-1F5D5047796D}" sibTransId="{845F599F-5487-4F60-A997-7E8DD2B2B0F0}"/>
    <dgm:cxn modelId="{799D6B3B-3F7B-41B7-9668-81113E3D359B}" type="presParOf" srcId="{B620BE46-D8CF-4BC3-B885-7EFC2A1AF095}" destId="{E9A3D95E-5489-4A7D-B63A-F81EF079BAB1}" srcOrd="0" destOrd="0" presId="urn:microsoft.com/office/officeart/2005/8/layout/cycle8"/>
    <dgm:cxn modelId="{75E47C1E-4284-4CCA-BE66-45EBC85CC04B}" type="presParOf" srcId="{B620BE46-D8CF-4BC3-B885-7EFC2A1AF095}" destId="{66A9C7BB-EDF0-4828-9F75-0D07E13FEB7C}" srcOrd="1" destOrd="0" presId="urn:microsoft.com/office/officeart/2005/8/layout/cycle8"/>
    <dgm:cxn modelId="{31CD4869-B171-4956-B5D7-EFEF5115900B}" type="presParOf" srcId="{B620BE46-D8CF-4BC3-B885-7EFC2A1AF095}" destId="{7A296C24-EC67-402A-8AB5-9C0130CD689A}" srcOrd="2" destOrd="0" presId="urn:microsoft.com/office/officeart/2005/8/layout/cycle8"/>
    <dgm:cxn modelId="{AD6DD47B-3C21-4489-825E-0B3D1534EF5F}" type="presParOf" srcId="{B620BE46-D8CF-4BC3-B885-7EFC2A1AF095}" destId="{302AC68D-BCFC-4F56-A25F-3ADA04CB98F9}" srcOrd="3" destOrd="0" presId="urn:microsoft.com/office/officeart/2005/8/layout/cycle8"/>
    <dgm:cxn modelId="{FFC0805B-02EF-4FF6-98AB-42346D8CCD9C}" type="presParOf" srcId="{B620BE46-D8CF-4BC3-B885-7EFC2A1AF095}" destId="{6E8278EC-CF4E-4E32-A41F-5587B40986A5}" srcOrd="4" destOrd="0" presId="urn:microsoft.com/office/officeart/2005/8/layout/cycle8"/>
    <dgm:cxn modelId="{F24453C4-02D5-47DF-8617-989A4F420F8F}" type="presParOf" srcId="{B620BE46-D8CF-4BC3-B885-7EFC2A1AF095}" destId="{99E74B01-BC34-4594-ACA1-810E934FC9D3}" srcOrd="5" destOrd="0" presId="urn:microsoft.com/office/officeart/2005/8/layout/cycle8"/>
    <dgm:cxn modelId="{CB5F6776-6224-46C1-B56C-60711D61FE78}" type="presParOf" srcId="{B620BE46-D8CF-4BC3-B885-7EFC2A1AF095}" destId="{AF60ED30-7318-4514-99FF-26AB6A079635}" srcOrd="6" destOrd="0" presId="urn:microsoft.com/office/officeart/2005/8/layout/cycle8"/>
    <dgm:cxn modelId="{9146A3F6-2C84-410F-BA24-04D1BCE84DC1}" type="presParOf" srcId="{B620BE46-D8CF-4BC3-B885-7EFC2A1AF095}" destId="{F1AA5D74-AA93-407A-9574-A53C1D1DDD4E}" srcOrd="7" destOrd="0" presId="urn:microsoft.com/office/officeart/2005/8/layout/cycle8"/>
    <dgm:cxn modelId="{02A5F217-1E04-4736-9832-5DF0091F7CF9}" type="presParOf" srcId="{B620BE46-D8CF-4BC3-B885-7EFC2A1AF095}" destId="{43E63ADD-6ABD-49C0-8403-8BFDFDE98235}" srcOrd="8" destOrd="0" presId="urn:microsoft.com/office/officeart/2005/8/layout/cycle8"/>
    <dgm:cxn modelId="{F0EF98A6-1495-49CC-AF49-BBB12E31FAD1}" type="presParOf" srcId="{B620BE46-D8CF-4BC3-B885-7EFC2A1AF095}" destId="{B3D8DEFA-8277-4B00-B086-57041EF12E33}" srcOrd="9" destOrd="0" presId="urn:microsoft.com/office/officeart/2005/8/layout/cycle8"/>
    <dgm:cxn modelId="{A2127C73-3A46-4B9E-AB36-980968C5A398}" type="presParOf" srcId="{B620BE46-D8CF-4BC3-B885-7EFC2A1AF095}" destId="{C380E4AE-46D1-4756-A016-D4BA070309B1}" srcOrd="10" destOrd="0" presId="urn:microsoft.com/office/officeart/2005/8/layout/cycle8"/>
    <dgm:cxn modelId="{A340AD58-ED60-4E34-A6CD-E515DD631F06}" type="presParOf" srcId="{B620BE46-D8CF-4BC3-B885-7EFC2A1AF095}" destId="{262FC9E5-0CBF-447C-85B7-557E2B8915F1}" srcOrd="11" destOrd="0" presId="urn:microsoft.com/office/officeart/2005/8/layout/cycle8"/>
    <dgm:cxn modelId="{7659DA9A-539F-44DF-97F3-02498A1BA188}" type="presParOf" srcId="{B620BE46-D8CF-4BC3-B885-7EFC2A1AF095}" destId="{D3CD4FAD-94DC-4037-8D04-E085A07E2D5C}" srcOrd="12" destOrd="0" presId="urn:microsoft.com/office/officeart/2005/8/layout/cycle8"/>
    <dgm:cxn modelId="{F1519418-49F8-4582-8BD6-B4E6B33B8EC4}" type="presParOf" srcId="{B620BE46-D8CF-4BC3-B885-7EFC2A1AF095}" destId="{375CF980-0611-41D2-86AD-7EC48FF5018B}" srcOrd="13" destOrd="0" presId="urn:microsoft.com/office/officeart/2005/8/layout/cycle8"/>
    <dgm:cxn modelId="{CB75D198-FF34-4C3F-BE20-04A7EF6E6F16}" type="presParOf" srcId="{B620BE46-D8CF-4BC3-B885-7EFC2A1AF095}" destId="{C55D3E1A-3790-4EFC-A609-3463FE409E8A}" srcOrd="14" destOrd="0" presId="urn:microsoft.com/office/officeart/2005/8/layout/cycle8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491B2-C678-4625-BD81-72B14C94E7EB}" type="datetimeFigureOut">
              <a:rPr lang="zh-CN" altLang="en-US" smtClean="0"/>
              <a:pPr/>
              <a:t>2014/5/13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B26775-678E-40B5-9929-933B8E300A0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精明、能干、有远见的新上海人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B26775-678E-40B5-9929-933B8E300A03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D97F-4ECE-4CF2-9A9B-DE5A4D7B90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2B7A7-C460-4073-9ED2-8AFE884BC6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BE108-A523-4436-93A4-387D7B57C8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4213" y="1600200"/>
            <a:ext cx="39243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760913" y="1600200"/>
            <a:ext cx="3925887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760913" y="3938588"/>
            <a:ext cx="3925887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E98B3-27BA-4325-853C-031735D78A4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192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85800" y="1641475"/>
            <a:ext cx="7772400" cy="44545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C78519-C23B-4719-9287-283BF2A2FA4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D3509-8733-4276-930E-D496318DB8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905C8-3B7B-44A1-BFC3-0ED16C033E6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D3798-DB2A-4B90-BDE6-1324CB6346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F07B4-CCDB-48F0-8EF6-651E29116EA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58E2C-ED6E-4FE1-938A-263BD41372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FEE4A-BA4D-429B-A2AE-94CE2014BDF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7247F-C1FE-4CB5-B789-6101B9368F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A6B9B-C5BB-43B5-8172-5338B9E998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822960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F4B78002-3198-4671-8A2D-88093402E1F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uiyunhuo@vip.163.com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2643188"/>
            <a:ext cx="6481762" cy="288131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CN" altLang="en-US" sz="4000" dirty="0" smtClean="0">
                <a:latin typeface="+mj-ea"/>
                <a:ea typeface="+mj-ea"/>
              </a:rPr>
              <a:t>崔允漷</a:t>
            </a:r>
            <a:r>
              <a:rPr lang="zh-CN" altLang="en-US" sz="4000" b="1" dirty="0" smtClean="0">
                <a:latin typeface="+mj-ea"/>
                <a:ea typeface="+mj-ea"/>
              </a:rPr>
              <a:t> </a:t>
            </a:r>
            <a:r>
              <a:rPr lang="zh-CN" altLang="en-US" sz="2800" dirty="0" smtClean="0">
                <a:latin typeface="+mj-ea"/>
                <a:ea typeface="+mj-ea"/>
              </a:rPr>
              <a:t>教授</a:t>
            </a:r>
            <a:r>
              <a:rPr lang="en-US" altLang="zh-CN" sz="2800" dirty="0" smtClean="0">
                <a:latin typeface="+mj-ea"/>
                <a:ea typeface="+mj-ea"/>
              </a:rPr>
              <a:t>/</a:t>
            </a:r>
            <a:r>
              <a:rPr lang="zh-CN" altLang="en-US" sz="2800" dirty="0" smtClean="0">
                <a:latin typeface="+mj-ea"/>
                <a:ea typeface="+mj-ea"/>
              </a:rPr>
              <a:t>博导</a:t>
            </a:r>
            <a:r>
              <a:rPr lang="zh-CN" altLang="en-US" sz="2800" dirty="0" smtClean="0">
                <a:ea typeface="黑体" pitchFamily="2" charset="-122"/>
              </a:rPr>
              <a:t/>
            </a:r>
            <a:br>
              <a:rPr lang="zh-CN" altLang="en-US" sz="2800" dirty="0" smtClean="0">
                <a:ea typeface="黑体" pitchFamily="2" charset="-122"/>
              </a:rPr>
            </a:br>
            <a:r>
              <a:rPr lang="zh-CN" altLang="en-US" sz="2400" dirty="0" smtClean="0">
                <a:latin typeface="+mj-ea"/>
                <a:ea typeface="+mj-ea"/>
              </a:rPr>
              <a:t>华东师范大学课程与教学研究所所长</a:t>
            </a:r>
            <a:br>
              <a:rPr lang="zh-CN" altLang="en-US" sz="2400" dirty="0" smtClean="0">
                <a:latin typeface="+mj-ea"/>
                <a:ea typeface="+mj-ea"/>
              </a:rPr>
            </a:br>
            <a:r>
              <a:rPr lang="zh-CN" altLang="en-US" sz="2400" dirty="0" smtClean="0">
                <a:latin typeface="+mj-ea"/>
                <a:ea typeface="+mj-ea"/>
              </a:rPr>
              <a:t>教育部华东师范大学课程研究中心副主任</a:t>
            </a:r>
            <a:br>
              <a:rPr lang="zh-CN" altLang="en-US" sz="2400" dirty="0" smtClean="0">
                <a:latin typeface="+mj-ea"/>
                <a:ea typeface="+mj-ea"/>
              </a:rPr>
            </a:br>
            <a:r>
              <a:rPr lang="zh-CN" altLang="en-US" sz="2400" dirty="0" smtClean="0">
                <a:latin typeface="+mj-ea"/>
                <a:ea typeface="+mj-ea"/>
              </a:rPr>
              <a:t>国家基础教育课程教材专家工作委员会委员</a:t>
            </a:r>
            <a:endParaRPr lang="en-US" altLang="zh-CN" sz="2400" dirty="0" smtClean="0">
              <a:latin typeface="+mj-ea"/>
              <a:ea typeface="+mj-ea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CN" altLang="en-US" sz="2400" dirty="0" smtClean="0">
                <a:latin typeface="+mj-ea"/>
                <a:ea typeface="+mj-ea"/>
              </a:rPr>
              <a:t>    全国教师教育课程资源专家工作委员会委员</a:t>
            </a:r>
            <a:br>
              <a:rPr lang="zh-CN" altLang="en-US" sz="2400" dirty="0" smtClean="0">
                <a:latin typeface="+mj-ea"/>
                <a:ea typeface="+mj-ea"/>
              </a:rPr>
            </a:br>
            <a:r>
              <a:rPr lang="zh-CN" altLang="en-US" sz="2400" dirty="0" smtClean="0">
                <a:latin typeface="+mj-ea"/>
                <a:ea typeface="+mj-ea"/>
              </a:rPr>
              <a:t>全国课程学术委员会副理事长</a:t>
            </a:r>
            <a:br>
              <a:rPr lang="zh-CN" altLang="en-US" sz="2400" dirty="0" smtClean="0">
                <a:latin typeface="+mj-ea"/>
                <a:ea typeface="+mj-ea"/>
              </a:rPr>
            </a:br>
            <a:r>
              <a:rPr lang="en-US" altLang="zh-CN" sz="2400" dirty="0" smtClean="0">
                <a:latin typeface="+mj-ea"/>
                <a:ea typeface="+mj-ea"/>
                <a:hlinkClick r:id="rId2"/>
              </a:rPr>
              <a:t>Cuiyunhuo@vip.163.com</a:t>
            </a:r>
            <a:endParaRPr lang="en-US" altLang="zh-CN" sz="2400" dirty="0" smtClean="0">
              <a:latin typeface="+mj-ea"/>
              <a:ea typeface="+mj-ea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zh-CN" sz="2400" smtClean="0">
                <a:latin typeface="+mj-ea"/>
                <a:ea typeface="+mj-ea"/>
              </a:rPr>
              <a:t>© 2014  </a:t>
            </a:r>
            <a:r>
              <a:rPr lang="en-US" altLang="zh-CN" sz="2400" dirty="0" err="1" smtClean="0">
                <a:latin typeface="+mj-ea"/>
                <a:ea typeface="+mj-ea"/>
              </a:rPr>
              <a:t>Cuiyunhuo</a:t>
            </a:r>
            <a:endParaRPr lang="en-US" altLang="zh-CN" sz="2400" dirty="0" smtClean="0">
              <a:latin typeface="+mj-ea"/>
              <a:ea typeface="+mj-ea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zh-CN" sz="2400" b="1" dirty="0" smtClean="0">
              <a:ea typeface="楷体_GB2312" pitchFamily="49" charset="-122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714612" y="1285860"/>
            <a:ext cx="4339650" cy="92333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 dirty="0" smtClean="0">
                <a:solidFill>
                  <a:schemeClr val="bg1"/>
                </a:solidFill>
                <a:latin typeface="+mj-ea"/>
                <a:ea typeface="+mj-ea"/>
              </a:rPr>
              <a:t>学校课程规划</a:t>
            </a:r>
            <a:endParaRPr lang="zh-CN" altLang="en-US" sz="5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836613"/>
            <a:ext cx="7772400" cy="1219200"/>
          </a:xfrm>
        </p:spPr>
        <p:txBody>
          <a:bodyPr/>
          <a:lstStyle/>
          <a:p>
            <a:r>
              <a:rPr lang="zh-CN" altLang="en-US" sz="3600" b="1" dirty="0">
                <a:latin typeface="+mj-ea"/>
              </a:rPr>
              <a:t>上海市义务教育阶段课程设置方案</a:t>
            </a:r>
          </a:p>
        </p:txBody>
      </p:sp>
      <p:graphicFrame>
        <p:nvGraphicFramePr>
          <p:cNvPr id="36906" name="Group 42"/>
          <p:cNvGraphicFramePr>
            <a:graphicFrameLocks noGrp="1"/>
          </p:cNvGraphicFramePr>
          <p:nvPr>
            <p:ph idx="1"/>
          </p:nvPr>
        </p:nvGraphicFramePr>
        <p:xfrm>
          <a:off x="755650" y="2349500"/>
          <a:ext cx="7772400" cy="4039807"/>
        </p:xfrm>
        <a:graphic>
          <a:graphicData uri="http://schemas.openxmlformats.org/drawingml/2006/table">
            <a:tbl>
              <a:tblPr/>
              <a:tblGrid>
                <a:gridCol w="1293813"/>
                <a:gridCol w="5040312"/>
                <a:gridCol w="1438275"/>
              </a:tblGrid>
              <a:tr h="1211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基础型课程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七大领域，小学</a:t>
                      </a: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10</a:t>
                      </a: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门学科；初中</a:t>
                      </a: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17</a:t>
                      </a: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门学科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占</a:t>
                      </a: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80%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拓展型课程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96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小学：兴趣活动；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初中：学科类、活动类、专题教育与班团队活动、社区服务与社会实践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96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占</a:t>
                      </a: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16%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9691"/>
                    </a:solidFill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探究型课程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96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96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占</a:t>
                      </a:r>
                      <a:r>
                        <a:rPr kumimoji="1" lang="en-US" altLang="zh-CN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ea"/>
                          <a:ea typeface="+mj-ea"/>
                        </a:rPr>
                        <a:t>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6969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上海市小学课程方案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28596" y="1928802"/>
          <a:ext cx="8229600" cy="45110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科目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一、二年级</a:t>
                      </a:r>
                      <a:endParaRPr lang="en-US" altLang="zh-CN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（</a:t>
                      </a:r>
                      <a:r>
                        <a:rPr lang="en-US" altLang="zh-CN" sz="2000" dirty="0" smtClean="0"/>
                        <a:t>32</a:t>
                      </a:r>
                      <a:r>
                        <a:rPr lang="zh-CN" altLang="en-US" sz="2000" dirty="0" smtClean="0"/>
                        <a:t>节）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三年级</a:t>
                      </a:r>
                      <a:endParaRPr lang="en-US" altLang="zh-CN" sz="2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 smtClean="0"/>
                        <a:t>（</a:t>
                      </a:r>
                      <a:r>
                        <a:rPr lang="en-US" altLang="zh-CN" sz="2000" dirty="0" smtClean="0"/>
                        <a:t>33</a:t>
                      </a:r>
                      <a:r>
                        <a:rPr lang="zh-CN" altLang="en-US" sz="2000" dirty="0" smtClean="0"/>
                        <a:t>节）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四、五年级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34</a:t>
                      </a:r>
                      <a:r>
                        <a:rPr lang="zh-CN" altLang="en-US" dirty="0" smtClean="0"/>
                        <a:t>节）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基础型课程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语文、外语、数学、品社、自然、技术、体育、艺术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zh-CN" altLang="en-US" sz="2000" dirty="0" smtClean="0"/>
                        <a:t>拓展型课程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（每周</a:t>
                      </a:r>
                      <a:r>
                        <a:rPr lang="en-US" altLang="zh-CN" sz="2000" dirty="0" smtClean="0"/>
                        <a:t>5</a:t>
                      </a:r>
                      <a:r>
                        <a:rPr lang="zh-CN" altLang="en-US" sz="2000" dirty="0" smtClean="0"/>
                        <a:t>节）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兴趣活动</a:t>
                      </a:r>
                      <a:endParaRPr lang="zh-CN" altLang="en-US" sz="2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zh-CN" altLang="en-US" sz="2000" dirty="0" smtClean="0"/>
                        <a:t>每周</a:t>
                      </a:r>
                      <a:r>
                        <a:rPr lang="en-US" altLang="zh-CN" sz="2000" dirty="0" smtClean="0"/>
                        <a:t>3—4</a:t>
                      </a:r>
                      <a:r>
                        <a:rPr lang="zh-CN" altLang="en-US" sz="2000" dirty="0" smtClean="0"/>
                        <a:t>节，自主拓展领域</a:t>
                      </a:r>
                      <a:endParaRPr lang="zh-CN" alt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专题教育或班团队活动</a:t>
                      </a:r>
                      <a:endParaRPr lang="zh-CN" altLang="en-US" sz="2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zh-CN" altLang="en-US" sz="2000" dirty="0" smtClean="0"/>
                        <a:t>每周</a:t>
                      </a:r>
                      <a:r>
                        <a:rPr lang="en-US" altLang="zh-CN" sz="2000" dirty="0" smtClean="0"/>
                        <a:t>1—2</a:t>
                      </a:r>
                      <a:r>
                        <a:rPr lang="zh-CN" altLang="en-US" sz="2000" dirty="0" smtClean="0"/>
                        <a:t>节，限定拓展领域</a:t>
                      </a:r>
                      <a:endParaRPr lang="zh-CN" alt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社区服务与社会实践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每学年</a:t>
                      </a:r>
                      <a:r>
                        <a:rPr lang="en-US" altLang="zh-CN" sz="2000" dirty="0" smtClean="0"/>
                        <a:t>1—2</a:t>
                      </a:r>
                      <a:r>
                        <a:rPr lang="zh-CN" altLang="en-US" sz="2000" dirty="0" smtClean="0"/>
                        <a:t>周</a:t>
                      </a:r>
                      <a:endParaRPr lang="zh-CN" alt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zh-CN" altLang="en-US" sz="2000" dirty="0" smtClean="0"/>
                        <a:t>每学年</a:t>
                      </a:r>
                      <a:r>
                        <a:rPr lang="en-US" altLang="zh-CN" sz="2000" dirty="0" smtClean="0"/>
                        <a:t>2</a:t>
                      </a:r>
                      <a:r>
                        <a:rPr lang="zh-CN" altLang="en-US" sz="2000" dirty="0" smtClean="0"/>
                        <a:t>周</a:t>
                      </a:r>
                      <a:endParaRPr lang="zh-CN" alt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探究型课程</a:t>
                      </a:r>
                      <a:endParaRPr lang="en-US" altLang="zh-CN" sz="2000" dirty="0" smtClean="0"/>
                    </a:p>
                    <a:p>
                      <a:r>
                        <a:rPr lang="zh-CN" altLang="en-US" sz="2000" dirty="0" smtClean="0"/>
                        <a:t>（每周</a:t>
                      </a:r>
                      <a:r>
                        <a:rPr lang="en-US" altLang="zh-CN" sz="2000" dirty="0" smtClean="0"/>
                        <a:t>1</a:t>
                      </a:r>
                      <a:r>
                        <a:rPr lang="zh-CN" altLang="en-US" sz="2000" dirty="0" smtClean="0"/>
                        <a:t>节）</a:t>
                      </a:r>
                      <a:endParaRPr lang="zh-CN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/>
                        <a:t>主题探究</a:t>
                      </a:r>
                      <a:endParaRPr lang="zh-CN" altLang="en-US" sz="2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zh-CN" altLang="en-US" sz="2000" dirty="0" smtClean="0"/>
                        <a:t>每周</a:t>
                      </a:r>
                      <a:r>
                        <a:rPr lang="en-US" altLang="zh-CN" sz="2000" dirty="0" smtClean="0"/>
                        <a:t>1</a:t>
                      </a:r>
                      <a:r>
                        <a:rPr lang="zh-CN" altLang="en-US" sz="2000" dirty="0" smtClean="0"/>
                        <a:t>节</a:t>
                      </a:r>
                      <a:endParaRPr lang="zh-CN" alt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4348" y="1428736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二、</a:t>
            </a:r>
            <a:r>
              <a:rPr lang="zh-CN" altLang="en-US" dirty="0" smtClean="0">
                <a:latin typeface="+mj-ea"/>
              </a:rPr>
              <a:t>学校课程规划：</a:t>
            </a:r>
            <a:r>
              <a:rPr lang="en-US" altLang="zh-CN" dirty="0" smtClean="0">
                <a:latin typeface="+mj-ea"/>
              </a:rPr>
              <a:t>WHAT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85875" y="2928934"/>
            <a:ext cx="7500967" cy="3597279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我国的三级课程管理政策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学校课程管理的责任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学校课程规划</a:t>
            </a:r>
            <a:endParaRPr lang="zh-CN" altLang="en-US" sz="3600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642918"/>
            <a:ext cx="8458200" cy="1219200"/>
          </a:xfrm>
        </p:spPr>
        <p:txBody>
          <a:bodyPr/>
          <a:lstStyle/>
          <a:p>
            <a:r>
              <a:rPr lang="zh-CN" altLang="en-US" b="1" smtClean="0"/>
              <a:t>我国的三</a:t>
            </a:r>
            <a:r>
              <a:rPr lang="zh-CN" altLang="en-US" b="1" dirty="0"/>
              <a:t>级</a:t>
            </a:r>
            <a:r>
              <a:rPr lang="zh-CN" altLang="en-US" b="1"/>
              <a:t>课程</a:t>
            </a:r>
            <a:r>
              <a:rPr lang="zh-CN" altLang="en-US" b="1" smtClean="0"/>
              <a:t>管理政策</a:t>
            </a:r>
            <a:endParaRPr lang="zh-CN" altLang="en-US" b="1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133600"/>
            <a:ext cx="8064500" cy="4454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 dirty="0">
                <a:latin typeface="+mj-ea"/>
                <a:ea typeface="+mj-ea"/>
              </a:rPr>
              <a:t>《</a:t>
            </a:r>
            <a:r>
              <a:rPr lang="zh-CN" altLang="en-US" sz="2800" b="1" dirty="0">
                <a:latin typeface="+mj-ea"/>
                <a:ea typeface="+mj-ea"/>
              </a:rPr>
              <a:t>基础教育课程改革纲要（试行）</a:t>
            </a:r>
            <a:r>
              <a:rPr lang="en-US" altLang="zh-CN" sz="2800" b="1" dirty="0">
                <a:latin typeface="+mj-ea"/>
                <a:ea typeface="+mj-ea"/>
              </a:rPr>
              <a:t>》</a:t>
            </a:r>
            <a:r>
              <a:rPr lang="zh-CN" altLang="en-US" sz="2800" b="1" dirty="0">
                <a:latin typeface="+mj-ea"/>
                <a:ea typeface="+mj-ea"/>
              </a:rPr>
              <a:t>目标之六</a:t>
            </a:r>
          </a:p>
          <a:p>
            <a:pPr lvl="1">
              <a:lnSpc>
                <a:spcPct val="90000"/>
              </a:lnSpc>
            </a:pPr>
            <a:r>
              <a:rPr lang="zh-CN" altLang="en-US" dirty="0"/>
              <a:t>改变课程管理过于集中的状况，实行国家、地方、学校三级课程管理，增强课程对地方、学校及学生的适应性</a:t>
            </a:r>
          </a:p>
          <a:p>
            <a:pPr lvl="1">
              <a:lnSpc>
                <a:spcPct val="90000"/>
              </a:lnSpc>
            </a:pPr>
            <a:r>
              <a:rPr lang="zh-CN" altLang="en-US" dirty="0" smtClean="0"/>
              <a:t>学校</a:t>
            </a:r>
            <a:r>
              <a:rPr lang="zh-CN" altLang="en-US" dirty="0"/>
              <a:t>在执行国家课程和地方课程的同时，应视当地社会、经济发展的具体情况，结合本校的传统和优势、学生的兴趣和需要，开发或选用适合本校的课程。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026"/>
          <p:cNvSpPr txBox="1">
            <a:spLocks noChangeArrowheads="1"/>
          </p:cNvSpPr>
          <p:nvPr/>
        </p:nvSpPr>
        <p:spPr bwMode="auto">
          <a:xfrm>
            <a:off x="928688" y="642938"/>
            <a:ext cx="7643812" cy="7080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学校课程管理的责任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035" name="Text Box 1027"/>
          <p:cNvSpPr txBox="1">
            <a:spLocks noChangeArrowheads="1"/>
          </p:cNvSpPr>
          <p:nvPr/>
        </p:nvSpPr>
        <p:spPr bwMode="auto">
          <a:xfrm>
            <a:off x="2362200" y="1600200"/>
            <a:ext cx="5738813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bg1"/>
                </a:solidFill>
                <a:latin typeface="+mj-ea"/>
                <a:ea typeface="+mj-ea"/>
              </a:rPr>
              <a:t>国家</a:t>
            </a:r>
            <a:r>
              <a:rPr lang="en-US" altLang="zh-CN" sz="3600" dirty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zh-CN" altLang="en-US" sz="3600" dirty="0">
                <a:solidFill>
                  <a:schemeClr val="bg1"/>
                </a:solidFill>
                <a:latin typeface="+mj-ea"/>
                <a:ea typeface="+mj-ea"/>
              </a:rPr>
              <a:t>地方颁发的课程方案</a:t>
            </a:r>
          </a:p>
        </p:txBody>
      </p:sp>
      <p:sp>
        <p:nvSpPr>
          <p:cNvPr id="44036" name="Text Box 1028"/>
          <p:cNvSpPr txBox="1">
            <a:spLocks noChangeArrowheads="1"/>
          </p:cNvSpPr>
          <p:nvPr/>
        </p:nvSpPr>
        <p:spPr bwMode="auto">
          <a:xfrm>
            <a:off x="3357554" y="5500702"/>
            <a:ext cx="4573584" cy="64633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dirty="0" smtClean="0">
                <a:solidFill>
                  <a:schemeClr val="bg1"/>
                </a:solidFill>
                <a:latin typeface="+mj-ea"/>
                <a:ea typeface="+mj-ea"/>
              </a:rPr>
              <a:t>学生习得的课程</a:t>
            </a:r>
            <a:endParaRPr lang="zh-CN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5605" name="AutoShape 1029"/>
          <p:cNvSpPr>
            <a:spLocks noChangeArrowheads="1"/>
          </p:cNvSpPr>
          <p:nvPr/>
        </p:nvSpPr>
        <p:spPr bwMode="auto">
          <a:xfrm>
            <a:off x="2667000" y="2205038"/>
            <a:ext cx="2819400" cy="3281362"/>
          </a:xfrm>
          <a:prstGeom prst="downArrow">
            <a:avLst>
              <a:gd name="adj1" fmla="val 50000"/>
              <a:gd name="adj2" fmla="val 29096"/>
            </a:avLst>
          </a:prstGeom>
          <a:solidFill>
            <a:schemeClr val="accent2">
              <a:lumMod val="60000"/>
              <a:lumOff val="4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</a:rPr>
              <a:t>有效教学</a:t>
            </a:r>
          </a:p>
        </p:txBody>
      </p:sp>
      <p:sp>
        <p:nvSpPr>
          <p:cNvPr id="25606" name="AutoShape 1030"/>
          <p:cNvSpPr>
            <a:spLocks noChangeArrowheads="1"/>
          </p:cNvSpPr>
          <p:nvPr/>
        </p:nvSpPr>
        <p:spPr bwMode="auto">
          <a:xfrm>
            <a:off x="5486400" y="2276475"/>
            <a:ext cx="1828800" cy="3209925"/>
          </a:xfrm>
          <a:prstGeom prst="downArrow">
            <a:avLst>
              <a:gd name="adj1" fmla="val 50000"/>
              <a:gd name="adj2" fmla="val 43880"/>
            </a:avLst>
          </a:prstGeom>
          <a:solidFill>
            <a:schemeClr val="accent2">
              <a:lumMod val="40000"/>
              <a:lumOff val="60000"/>
            </a:schemeClr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j-ea"/>
                <a:ea typeface="+mj-ea"/>
              </a:rPr>
              <a:t>合理开发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3071810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国家课程</a:t>
            </a:r>
            <a:endParaRPr lang="en-US" altLang="zh-CN" sz="28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“生”得</a:t>
            </a:r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伟大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04898" y="3000372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校本课程</a:t>
            </a:r>
            <a:endParaRPr lang="en-US" altLang="zh-CN" sz="28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“活”得</a:t>
            </a:r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精彩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642918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n-ea"/>
                <a:ea typeface="+mn-ea"/>
              </a:rPr>
              <a:t>学校课程规划</a:t>
            </a:r>
            <a:endParaRPr lang="zh-CN" altLang="en-US" sz="3600" b="1" dirty="0">
              <a:latin typeface="+mn-ea"/>
              <a:ea typeface="+mn-ea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714488"/>
            <a:ext cx="8001056" cy="3883033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/>
              <a:t>规划：“规”即法则、章程、标准、谋划，属战略层面；“划”即合算、刻画，属战术层面。“规”是起，“划”是落。“规”即思路，“划”是出路。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规划具有长远性、全局性、战略性、方向性、概括性和鼓动性。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>
                <a:solidFill>
                  <a:srgbClr val="FFFF00"/>
                </a:solidFill>
              </a:rPr>
              <a:t>学校课程规划即学校依据相应的国家课程方案和本校的教育哲学，对本校学生在校的课程学习按学年进行整体的谋划。</a:t>
            </a:r>
            <a:endParaRPr lang="en-US" altLang="zh-CN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学校课程规划文本要求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1472" y="2143116"/>
            <a:ext cx="8229600" cy="3849688"/>
          </a:xfrm>
        </p:spPr>
        <p:txBody>
          <a:bodyPr/>
          <a:lstStyle/>
          <a:p>
            <a:r>
              <a:rPr lang="zh-CN" altLang="en-US" dirty="0" smtClean="0"/>
              <a:t>学校课程规划的依据（必要性与可能性）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学校的愿景、使命与目标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本校学生的课程需求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所在社区的课程期待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可得到的资源优势</a:t>
            </a:r>
            <a:endParaRPr lang="en-US" altLang="zh-CN" dirty="0" smtClean="0"/>
          </a:p>
          <a:p>
            <a:r>
              <a:rPr lang="zh-CN" altLang="en-US" dirty="0" smtClean="0"/>
              <a:t>学校课程方案（或计划）及说明</a:t>
            </a:r>
            <a:endParaRPr lang="en-US" altLang="zh-CN" dirty="0" smtClean="0"/>
          </a:p>
          <a:p>
            <a:r>
              <a:rPr lang="zh-CN" altLang="en-US" dirty="0" smtClean="0"/>
              <a:t>实施建议与保障措施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785794"/>
            <a:ext cx="7772400" cy="1219200"/>
          </a:xfrm>
        </p:spPr>
        <p:txBody>
          <a:bodyPr/>
          <a:lstStyle/>
          <a:p>
            <a:r>
              <a:rPr lang="zh-CN" altLang="en-US" sz="4800" b="1" dirty="0">
                <a:latin typeface="+mj-ea"/>
              </a:rPr>
              <a:t>三、学校课程规划</a:t>
            </a:r>
            <a:r>
              <a:rPr lang="zh-CN" altLang="en-US" sz="4800" b="1" dirty="0" smtClean="0">
                <a:latin typeface="+mj-ea"/>
              </a:rPr>
              <a:t>：</a:t>
            </a:r>
            <a:r>
              <a:rPr lang="en-US" altLang="zh-CN" sz="4800" b="1" dirty="0" smtClean="0">
                <a:latin typeface="+mj-ea"/>
              </a:rPr>
              <a:t>HOW</a:t>
            </a:r>
            <a:endParaRPr lang="zh-CN" altLang="en-US" sz="4800" b="1" dirty="0">
              <a:latin typeface="+mj-ea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5852" y="2000240"/>
            <a:ext cx="7100910" cy="3243262"/>
          </a:xfrm>
        </p:spPr>
        <p:txBody>
          <a:bodyPr/>
          <a:lstStyle/>
          <a:p>
            <a:r>
              <a:rPr lang="zh-CN" altLang="en-US" b="1" dirty="0" smtClean="0"/>
              <a:t>基本原则：四条</a:t>
            </a:r>
            <a:endParaRPr lang="zh-CN" altLang="en-US" b="1" dirty="0"/>
          </a:p>
          <a:p>
            <a:r>
              <a:rPr lang="zh-CN" altLang="en-US" b="1" dirty="0" smtClean="0"/>
              <a:t>要素：三个</a:t>
            </a:r>
            <a:endParaRPr lang="zh-CN" altLang="en-US" b="1" dirty="0"/>
          </a:p>
          <a:p>
            <a:pPr lvl="1"/>
            <a:r>
              <a:rPr lang="zh-CN" altLang="en-US" b="1" dirty="0"/>
              <a:t>谁来做</a:t>
            </a:r>
            <a:r>
              <a:rPr lang="en-US" altLang="zh-CN" b="1" dirty="0"/>
              <a:t>——</a:t>
            </a:r>
            <a:r>
              <a:rPr lang="zh-CN" altLang="en-US" b="1" dirty="0"/>
              <a:t>确定人员</a:t>
            </a:r>
          </a:p>
          <a:p>
            <a:pPr lvl="1"/>
            <a:r>
              <a:rPr lang="zh-CN" altLang="en-US" b="1" dirty="0"/>
              <a:t>做什么</a:t>
            </a:r>
            <a:r>
              <a:rPr lang="en-US" altLang="zh-CN" b="1" dirty="0"/>
              <a:t>——</a:t>
            </a:r>
            <a:r>
              <a:rPr lang="zh-CN" altLang="en-US" b="1" dirty="0"/>
              <a:t>专题研究</a:t>
            </a:r>
          </a:p>
          <a:p>
            <a:pPr lvl="1"/>
            <a:r>
              <a:rPr lang="zh-CN" altLang="en-US" b="1" dirty="0" smtClean="0"/>
              <a:t>成什么</a:t>
            </a:r>
            <a:r>
              <a:rPr lang="en-US" altLang="zh-CN" b="1" dirty="0"/>
              <a:t>——</a:t>
            </a:r>
            <a:r>
              <a:rPr lang="zh-CN" altLang="en-US" b="1" dirty="0"/>
              <a:t>形成</a:t>
            </a:r>
            <a:r>
              <a:rPr lang="zh-CN" altLang="en-US" b="1" dirty="0" smtClean="0"/>
              <a:t>文本</a:t>
            </a:r>
            <a:endParaRPr lang="en-US" altLang="zh-CN" b="1" dirty="0" smtClean="0"/>
          </a:p>
          <a:p>
            <a:r>
              <a:rPr lang="zh-CN" altLang="en-US" b="1" dirty="0" smtClean="0"/>
              <a:t>专题</a:t>
            </a:r>
            <a:r>
              <a:rPr lang="zh-CN" altLang="en-US" b="1" dirty="0" smtClean="0"/>
              <a:t>研究：四大问题</a:t>
            </a:r>
            <a:endParaRPr lang="en-US" altLang="zh-CN" b="1" dirty="0" smtClean="0"/>
          </a:p>
          <a:p>
            <a:r>
              <a:rPr lang="zh-CN" altLang="en-US" b="1" dirty="0" smtClean="0"/>
              <a:t>个案分享</a:t>
            </a:r>
            <a:endParaRPr lang="en-US" altLang="zh-CN" b="1" dirty="0" smtClean="0"/>
          </a:p>
          <a:p>
            <a:r>
              <a:rPr lang="zh-CN" altLang="en-US" b="1" dirty="0" smtClean="0"/>
              <a:t>学校课程规划评议框架</a:t>
            </a:r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1214422"/>
            <a:ext cx="7772400" cy="1219200"/>
          </a:xfrm>
        </p:spPr>
        <p:txBody>
          <a:bodyPr/>
          <a:lstStyle/>
          <a:p>
            <a:r>
              <a:rPr lang="zh-CN" altLang="en-US" b="1" dirty="0">
                <a:latin typeface="+mj-ea"/>
              </a:rPr>
              <a:t>学校课程规划的基本原则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71670" y="2857496"/>
            <a:ext cx="6157930" cy="2092325"/>
          </a:xfrm>
        </p:spPr>
        <p:txBody>
          <a:bodyPr/>
          <a:lstStyle/>
          <a:p>
            <a:pPr lvl="2"/>
            <a:r>
              <a:rPr lang="zh-CN" altLang="en-US" sz="2800" b="1" dirty="0">
                <a:latin typeface="+mj-ea"/>
                <a:ea typeface="+mj-ea"/>
              </a:rPr>
              <a:t>基于政策</a:t>
            </a:r>
          </a:p>
          <a:p>
            <a:pPr lvl="2"/>
            <a:r>
              <a:rPr lang="zh-CN" altLang="en-US" sz="2800" b="1" dirty="0">
                <a:latin typeface="+mj-ea"/>
                <a:ea typeface="+mj-ea"/>
              </a:rPr>
              <a:t>基于学校</a:t>
            </a:r>
          </a:p>
          <a:p>
            <a:pPr lvl="2"/>
            <a:r>
              <a:rPr lang="zh-CN" altLang="en-US" sz="2800" b="1" dirty="0">
                <a:latin typeface="+mj-ea"/>
                <a:ea typeface="+mj-ea"/>
              </a:rPr>
              <a:t>基于研究</a:t>
            </a:r>
          </a:p>
          <a:p>
            <a:pPr lvl="2"/>
            <a:r>
              <a:rPr lang="zh-CN" altLang="en-US" sz="2800" b="1" dirty="0">
                <a:latin typeface="+mj-ea"/>
                <a:ea typeface="+mj-ea"/>
              </a:rPr>
              <a:t>基于对话</a:t>
            </a:r>
          </a:p>
          <a:p>
            <a:endParaRPr lang="en-US" altLang="zh-CN" b="1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>
                <a:latin typeface="+mj-ea"/>
              </a:rPr>
              <a:t>学校课程规划要素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FFFF00"/>
                </a:solidFill>
                <a:latin typeface="+mj-ea"/>
                <a:ea typeface="+mj-ea"/>
              </a:rPr>
              <a:t>谁来做</a:t>
            </a:r>
            <a:r>
              <a:rPr lang="en-US" altLang="zh-CN" dirty="0">
                <a:latin typeface="+mj-ea"/>
                <a:ea typeface="+mj-ea"/>
              </a:rPr>
              <a:t>——</a:t>
            </a:r>
            <a:r>
              <a:rPr lang="zh-CN" altLang="en-US" dirty="0">
                <a:latin typeface="+mj-ea"/>
                <a:ea typeface="+mj-ea"/>
              </a:rPr>
              <a:t>学校课程委员会（由利益相关者和专业人员组成）</a:t>
            </a:r>
          </a:p>
          <a:p>
            <a:r>
              <a:rPr lang="zh-CN" altLang="en-US" b="1" dirty="0">
                <a:solidFill>
                  <a:srgbClr val="FFFF00"/>
                </a:solidFill>
                <a:latin typeface="+mj-ea"/>
                <a:ea typeface="+mj-ea"/>
              </a:rPr>
              <a:t>做什么</a:t>
            </a:r>
            <a:r>
              <a:rPr lang="en-US" altLang="zh-CN" dirty="0">
                <a:latin typeface="+mj-ea"/>
                <a:ea typeface="+mj-ea"/>
              </a:rPr>
              <a:t>——</a:t>
            </a:r>
            <a:r>
              <a:rPr lang="zh-CN" altLang="en-US" dirty="0">
                <a:latin typeface="+mj-ea"/>
                <a:ea typeface="+mj-ea"/>
              </a:rPr>
              <a:t>专题研究（相关政策、学校教育哲学、已有的课程发展经验</a:t>
            </a:r>
            <a:r>
              <a:rPr lang="zh-CN" altLang="en-US" dirty="0" smtClean="0">
                <a:latin typeface="+mj-ea"/>
                <a:ea typeface="+mj-ea"/>
              </a:rPr>
              <a:t>、学生课程</a:t>
            </a:r>
            <a:r>
              <a:rPr lang="zh-CN" altLang="en-US" dirty="0">
                <a:latin typeface="+mj-ea"/>
                <a:ea typeface="+mj-ea"/>
              </a:rPr>
              <a:t>需求分析、资源</a:t>
            </a:r>
            <a:r>
              <a:rPr lang="zh-CN" altLang="en-US" dirty="0" smtClean="0">
                <a:latin typeface="+mj-ea"/>
                <a:ea typeface="+mj-ea"/>
              </a:rPr>
              <a:t>分析）</a:t>
            </a:r>
            <a:endParaRPr lang="zh-CN" altLang="en-US" dirty="0">
              <a:latin typeface="+mj-ea"/>
              <a:ea typeface="+mj-ea"/>
            </a:endParaRPr>
          </a:p>
          <a:p>
            <a:r>
              <a:rPr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成什么</a:t>
            </a:r>
            <a:r>
              <a:rPr lang="en-US" altLang="zh-CN" dirty="0">
                <a:latin typeface="+mj-ea"/>
                <a:ea typeface="+mj-ea"/>
              </a:rPr>
              <a:t>——</a:t>
            </a:r>
            <a:r>
              <a:rPr lang="zh-CN" altLang="en-US" dirty="0">
                <a:latin typeface="+mj-ea"/>
                <a:ea typeface="+mj-ea"/>
              </a:rPr>
              <a:t>形成文本</a:t>
            </a:r>
            <a:r>
              <a:rPr lang="zh-CN" altLang="en-US" dirty="0" smtClean="0">
                <a:latin typeface="+mj-ea"/>
                <a:ea typeface="+mj-ea"/>
              </a:rPr>
              <a:t>（规划的依据；课程方案及说明；实施与保障）</a:t>
            </a:r>
            <a:endParaRPr lang="zh-CN" altLang="en-US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7772400" cy="12192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报告内容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14500" y="2357430"/>
            <a:ext cx="6743700" cy="3881445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学校课程规划：</a:t>
            </a:r>
            <a:r>
              <a:rPr lang="en-US" altLang="zh-CN" sz="3600" b="1" dirty="0" smtClean="0">
                <a:latin typeface="+mj-ea"/>
                <a:ea typeface="+mj-ea"/>
              </a:rPr>
              <a:t>WHY</a:t>
            </a: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学校课程规划：</a:t>
            </a:r>
            <a:r>
              <a:rPr lang="en-US" altLang="zh-CN" sz="3600" b="1" dirty="0" smtClean="0">
                <a:latin typeface="+mj-ea"/>
                <a:ea typeface="+mj-ea"/>
              </a:rPr>
              <a:t>WHAT</a:t>
            </a: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学校课程规划：</a:t>
            </a:r>
            <a:r>
              <a:rPr lang="en-US" altLang="zh-CN" sz="3600" b="1" dirty="0" smtClean="0">
                <a:latin typeface="+mj-ea"/>
                <a:ea typeface="+mj-ea"/>
              </a:rPr>
              <a:t>HOW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7086600" cy="14478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/>
              <a:t>学校课程规划结构：上海某小学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05815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学校课程规划案例</a:t>
            </a:r>
            <a:endParaRPr lang="en-US" altLang="zh-CN" sz="3600" b="1" dirty="0" smtClean="0">
              <a:latin typeface="+mj-ea"/>
            </a:endParaRP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828675" y="1916113"/>
            <a:ext cx="7772400" cy="4454525"/>
          </a:xfrm>
        </p:spPr>
        <p:txBody>
          <a:bodyPr/>
          <a:lstStyle/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一、学校的愿景与使命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二、九年一贯的课程方案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三、学科内容改进方案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四、有效教学纲要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五、发展性课程评价纲要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六、综合实践活动的实施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七、校本课程开发框架</a:t>
            </a:r>
          </a:p>
          <a:p>
            <a:pPr lvl="2" algn="just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八、学校课程发展委员会的运营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zh-CN" altLang="en-US" sz="2800" dirty="0" smtClean="0">
                <a:latin typeface="+mj-ea"/>
                <a:ea typeface="+mj-ea"/>
              </a:rPr>
              <a:t>九、教师知识管理与专业发展 </a:t>
            </a:r>
          </a:p>
        </p:txBody>
      </p:sp>
      <p:pic>
        <p:nvPicPr>
          <p:cNvPr id="28676" name="Picture 4" descr="学校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928802"/>
            <a:ext cx="33210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学校课程规划：专题研究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00166" y="2276475"/>
            <a:ext cx="7186634" cy="3849688"/>
          </a:xfrm>
        </p:spPr>
        <p:txBody>
          <a:bodyPr/>
          <a:lstStyle/>
          <a:p>
            <a:r>
              <a:rPr lang="zh-CN" altLang="en-US" dirty="0" smtClean="0"/>
              <a:t>学校的愿景、使命与目标</a:t>
            </a:r>
            <a:endParaRPr lang="en-US" altLang="zh-CN" dirty="0" smtClean="0"/>
          </a:p>
          <a:p>
            <a:r>
              <a:rPr lang="zh-CN" altLang="en-US" dirty="0" smtClean="0"/>
              <a:t>学生课程需求评估</a:t>
            </a:r>
            <a:endParaRPr lang="en-US" altLang="zh-CN" dirty="0" smtClean="0"/>
          </a:p>
          <a:p>
            <a:r>
              <a:rPr lang="zh-CN" altLang="en-US" dirty="0" smtClean="0"/>
              <a:t>社区的课程期待</a:t>
            </a:r>
            <a:endParaRPr lang="en-US" altLang="zh-CN" dirty="0" smtClean="0"/>
          </a:p>
          <a:p>
            <a:r>
              <a:rPr lang="zh-CN" altLang="en-US" dirty="0" smtClean="0"/>
              <a:t>可得到的资源优势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学校的愿景、使命与目标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1795467"/>
          </a:xfrm>
        </p:spPr>
        <p:txBody>
          <a:bodyPr/>
          <a:lstStyle/>
          <a:p>
            <a:r>
              <a:rPr lang="zh-CN" altLang="en-US" dirty="0" smtClean="0"/>
              <a:t>愿景：作为一个组织的学校要去哪里？</a:t>
            </a:r>
            <a:endParaRPr lang="en-US" altLang="zh-CN" dirty="0" smtClean="0"/>
          </a:p>
          <a:p>
            <a:r>
              <a:rPr lang="zh-CN" altLang="en-US" dirty="0" smtClean="0"/>
              <a:t>使命：为了能够到那里要做几件大事？</a:t>
            </a:r>
            <a:endParaRPr lang="en-US" altLang="zh-CN" dirty="0" smtClean="0"/>
          </a:p>
          <a:p>
            <a:r>
              <a:rPr lang="zh-CN" altLang="en-US" dirty="0" smtClean="0"/>
              <a:t>目标：最终要培养出什么样的毕业生？ 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643702" y="4071942"/>
            <a:ext cx="1107996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案例分享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85918" y="4143380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 如何形成？</a:t>
            </a:r>
            <a:endParaRPr lang="en-US" altLang="zh-CN" sz="3200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lvl="1">
              <a:buFont typeface="Arial" pitchFamily="34" charset="0"/>
              <a:buChar char="•"/>
            </a:pP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 学校发展的</a:t>
            </a:r>
            <a:r>
              <a:rPr lang="en-US" altLang="zh-CN" sz="3200" dirty="0" smtClean="0">
                <a:solidFill>
                  <a:srgbClr val="FFFF00"/>
                </a:solidFill>
                <a:latin typeface="+mj-ea"/>
                <a:ea typeface="+mj-ea"/>
              </a:rPr>
              <a:t>SWOT</a:t>
            </a: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分析</a:t>
            </a:r>
            <a:endParaRPr lang="en-US" altLang="zh-CN" sz="3200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zh-CN" sz="3200" dirty="0" smtClean="0">
                <a:solidFill>
                  <a:srgbClr val="FFFF00"/>
                </a:solidFill>
                <a:latin typeface="+mj-ea"/>
                <a:ea typeface="+mj-ea"/>
              </a:rPr>
              <a:t> </a:t>
            </a: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专门小组提出征求意见稿</a:t>
            </a:r>
            <a:endParaRPr lang="en-US" altLang="zh-CN" sz="3200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lvl="1">
              <a:buFont typeface="Arial" pitchFamily="34" charset="0"/>
              <a:buChar char="•"/>
            </a:pP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 广泛听取代表不同利益的人的意见</a:t>
            </a:r>
            <a:endParaRPr lang="en-US" altLang="zh-CN" sz="3200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zh-CN" sz="3200" dirty="0" smtClean="0">
                <a:solidFill>
                  <a:srgbClr val="FFFF00"/>
                </a:solidFill>
                <a:latin typeface="+mj-ea"/>
                <a:ea typeface="+mj-ea"/>
              </a:rPr>
              <a:t> </a:t>
            </a: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专门小组</a:t>
            </a:r>
            <a:r>
              <a:rPr lang="zh-CN" altLang="en-US" sz="3200" dirty="0" smtClean="0">
                <a:solidFill>
                  <a:srgbClr val="FFFF00"/>
                </a:solidFill>
                <a:latin typeface="+mj-ea"/>
                <a:ea typeface="+mj-ea"/>
              </a:rPr>
              <a:t>完善陈述</a:t>
            </a:r>
            <a:endParaRPr lang="zh-CN" altLang="en-US" sz="3200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dirty="0">
                <a:latin typeface="+mj-ea"/>
              </a:rPr>
              <a:t>促进学生的学习</a:t>
            </a:r>
            <a:br>
              <a:rPr lang="zh-CN" altLang="en-US" b="0" dirty="0">
                <a:latin typeface="+mj-ea"/>
              </a:rPr>
            </a:br>
            <a:r>
              <a:rPr lang="zh-CN" altLang="en-US" sz="2800" b="0" dirty="0">
                <a:latin typeface="+mj-ea"/>
              </a:rPr>
              <a:t>杭州市余杭区实验小学发展规划（</a:t>
            </a:r>
            <a:r>
              <a:rPr lang="en-US" altLang="zh-CN" sz="2800" b="0" dirty="0">
                <a:latin typeface="+mj-ea"/>
              </a:rPr>
              <a:t>2007-2010</a:t>
            </a:r>
            <a:r>
              <a:rPr lang="zh-CN" altLang="en-US" sz="2800" b="0" dirty="0">
                <a:latin typeface="+mj-ea"/>
              </a:rPr>
              <a:t>）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一、理念、愿景与使命</a:t>
            </a:r>
          </a:p>
          <a:p>
            <a:r>
              <a:rPr lang="zh-CN" altLang="en-US" dirty="0"/>
              <a:t>二、学生、教职员与家长</a:t>
            </a:r>
          </a:p>
          <a:p>
            <a:r>
              <a:rPr lang="zh-CN" altLang="en-US" dirty="0"/>
              <a:t>三、课程、教学与研究</a:t>
            </a:r>
          </a:p>
          <a:p>
            <a:r>
              <a:rPr lang="zh-CN" altLang="en-US" dirty="0"/>
              <a:t>四、环境与资源</a:t>
            </a:r>
          </a:p>
          <a:p>
            <a:r>
              <a:rPr lang="zh-CN" altLang="en-US" dirty="0"/>
              <a:t>五、组织与制度</a:t>
            </a:r>
          </a:p>
          <a:p>
            <a:r>
              <a:rPr lang="zh-CN" altLang="en-US" dirty="0"/>
              <a:t>六、评估与改进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4786314" y="4929198"/>
            <a:ext cx="4544834" cy="1323439"/>
          </a:xfrm>
          <a:prstGeom prst="rect">
            <a:avLst/>
          </a:prstGeom>
          <a:solidFill>
            <a:srgbClr val="0033CC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zh-CN" altLang="en-US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ea"/>
                <a:ea typeface="+mj-ea"/>
              </a:rPr>
              <a:t>愿景</a:t>
            </a:r>
          </a:p>
          <a:p>
            <a:r>
              <a:rPr kumimoji="0"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人人想学：让每位学生体验主动的学习</a:t>
            </a:r>
          </a:p>
          <a:p>
            <a:r>
              <a:rPr kumimoji="0"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人人会学：让每位学生从事合适的学习</a:t>
            </a:r>
          </a:p>
          <a:p>
            <a:r>
              <a:rPr kumimoji="0"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人人学好：让每位学生享受成功的学习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0" y="6035675"/>
            <a:ext cx="2622550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zh-CN"/>
              <a:t>《</a:t>
            </a:r>
            <a:r>
              <a:rPr lang="zh-CN" altLang="en-US"/>
              <a:t>当代教育科学</a:t>
            </a:r>
            <a:r>
              <a:rPr lang="en-US" altLang="zh-CN"/>
              <a:t>》</a:t>
            </a:r>
          </a:p>
          <a:p>
            <a:r>
              <a:rPr lang="en-US" altLang="zh-CN"/>
              <a:t>2009</a:t>
            </a:r>
            <a:r>
              <a:rPr lang="zh-CN" altLang="en-US"/>
              <a:t>年第</a:t>
            </a:r>
            <a:r>
              <a:rPr lang="en-US" altLang="zh-CN"/>
              <a:t>14</a:t>
            </a:r>
            <a:r>
              <a:rPr lang="zh-CN" altLang="en-US"/>
              <a:t>期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4650462" y="4429132"/>
            <a:ext cx="4493538" cy="461665"/>
          </a:xfrm>
          <a:prstGeom prst="rect">
            <a:avLst/>
          </a:prstGeom>
          <a:solidFill>
            <a:srgbClr val="2A69A2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rgbClr val="FFFF00"/>
                </a:solidFill>
                <a:latin typeface="+mj-ea"/>
                <a:ea typeface="+mj-ea"/>
              </a:rPr>
              <a:t>毕业生形象：健康、创造、负责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1785926"/>
          <a:ext cx="5105400" cy="4572000"/>
        </p:xfrm>
        <a:graphic>
          <a:graphicData uri="http://schemas.openxmlformats.org/presentationml/2006/ole">
            <p:oleObj spid="_x0000_s2050" name="Photo Editor 照片" r:id="rId3" imgW="7935433" imgH="4839375" progId="">
              <p:embed/>
            </p:oleObj>
          </a:graphicData>
        </a:graphic>
      </p:graphicFrame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214414" y="857232"/>
            <a:ext cx="7520007" cy="76944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+mj-ea"/>
                <a:ea typeface="+mj-ea"/>
              </a:rPr>
              <a:t>学校</a:t>
            </a:r>
            <a:r>
              <a:rPr lang="zh-CN" altLang="en-US" sz="4400" dirty="0">
                <a:solidFill>
                  <a:schemeClr val="bg1"/>
                </a:solidFill>
                <a:latin typeface="+mj-ea"/>
                <a:ea typeface="+mj-ea"/>
              </a:rPr>
              <a:t>的愿景与</a:t>
            </a:r>
            <a:r>
              <a:rPr lang="zh-CN" altLang="en-US" sz="4400" dirty="0" smtClean="0">
                <a:solidFill>
                  <a:schemeClr val="bg1"/>
                </a:solidFill>
                <a:latin typeface="+mj-ea"/>
                <a:ea typeface="+mj-ea"/>
              </a:rPr>
              <a:t>使命</a:t>
            </a:r>
            <a:r>
              <a:rPr lang="zh-CN" altLang="en-US" sz="2000" dirty="0" smtClean="0">
                <a:solidFill>
                  <a:schemeClr val="bg1"/>
                </a:solidFill>
                <a:latin typeface="+mj-ea"/>
                <a:ea typeface="+mj-ea"/>
              </a:rPr>
              <a:t>（杭州安吉路实验学校）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105400" y="2286000"/>
            <a:ext cx="1676400" cy="2585323"/>
          </a:xfrm>
          <a:prstGeom prst="rect">
            <a:avLst/>
          </a:prstGeom>
          <a:solidFill>
            <a:srgbClr val="9C308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+mj-ea"/>
                <a:ea typeface="+mj-ea"/>
              </a:rPr>
              <a:t>关爱</a:t>
            </a:r>
          </a:p>
          <a:p>
            <a:r>
              <a:rPr lang="zh-CN" altLang="en-US" sz="5400" dirty="0">
                <a:solidFill>
                  <a:schemeClr val="bg1"/>
                </a:solidFill>
                <a:latin typeface="+mj-ea"/>
                <a:ea typeface="+mj-ea"/>
              </a:rPr>
              <a:t>卓越</a:t>
            </a:r>
          </a:p>
          <a:p>
            <a:r>
              <a:rPr lang="zh-CN" altLang="en-US" sz="5400" dirty="0">
                <a:solidFill>
                  <a:schemeClr val="bg1"/>
                </a:solidFill>
                <a:latin typeface="+mj-ea"/>
                <a:ea typeface="+mj-ea"/>
              </a:rPr>
              <a:t>引领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105400" y="4816475"/>
            <a:ext cx="4304383" cy="2062103"/>
          </a:xfrm>
          <a:prstGeom prst="rect">
            <a:avLst/>
          </a:prstGeom>
          <a:solidFill>
            <a:srgbClr val="2473A8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提供适性的课程方案；</a:t>
            </a:r>
          </a:p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打造专业的教师团队；</a:t>
            </a:r>
          </a:p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建立积极的伙伴关系；</a:t>
            </a:r>
          </a:p>
          <a:p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秉持负责的实验精神。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学生课程需求评估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评估现有课程的满意度</a:t>
            </a:r>
            <a:endParaRPr lang="en-US" altLang="zh-CN" dirty="0" smtClean="0"/>
          </a:p>
          <a:p>
            <a:r>
              <a:rPr lang="zh-CN" altLang="en-US" dirty="0" smtClean="0"/>
              <a:t>调查本校学生的课程期待（还想要什么）</a:t>
            </a:r>
            <a:endParaRPr lang="en-US" altLang="zh-CN" dirty="0" smtClean="0"/>
          </a:p>
          <a:p>
            <a:r>
              <a:rPr lang="zh-CN" altLang="en-US" dirty="0" smtClean="0"/>
              <a:t>判断本校学生的缺陷与不足（依据毕业生形象），还需要开设哪些课程？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FFFF00"/>
                </a:solidFill>
              </a:rPr>
              <a:t>如何获取如上信息？</a:t>
            </a:r>
            <a:endParaRPr lang="en-US" altLang="zh-CN" dirty="0" smtClean="0">
              <a:solidFill>
                <a:srgbClr val="FFFF00"/>
              </a:solidFill>
            </a:endParaRPr>
          </a:p>
          <a:p>
            <a:pPr lvl="1"/>
            <a:r>
              <a:rPr lang="zh-CN" altLang="en-US" dirty="0" smtClean="0">
                <a:solidFill>
                  <a:srgbClr val="FFFF00"/>
                </a:solidFill>
              </a:rPr>
              <a:t>问卷、访谈、课堂观察、文本分析等</a:t>
            </a:r>
            <a:endParaRPr lang="zh-CN" alt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社区的课程期待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了解社区的发展规划与目标</a:t>
            </a:r>
            <a:endParaRPr lang="en-US" altLang="zh-CN" dirty="0" smtClean="0"/>
          </a:p>
          <a:p>
            <a:r>
              <a:rPr lang="zh-CN" altLang="en-US" dirty="0" smtClean="0"/>
              <a:t>调查社区各方代表对学校现有课程的意见与建议</a:t>
            </a:r>
            <a:endParaRPr lang="en-US" altLang="zh-CN" dirty="0" smtClean="0"/>
          </a:p>
          <a:p>
            <a:r>
              <a:rPr lang="zh-CN" altLang="en-US" dirty="0" smtClean="0"/>
              <a:t>了解社区各方代表的课程创意与动议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4929198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FF00"/>
                </a:solidFill>
                <a:latin typeface="+mj-ea"/>
                <a:ea typeface="+mj-ea"/>
              </a:rPr>
              <a:t>学校是社区中的学校，是社区的一个组成部分。</a:t>
            </a:r>
            <a:endParaRPr lang="zh-CN" altLang="en-US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可得到的课程资源优势分析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资源：人、财、物、时间、空间、信息</a:t>
            </a:r>
            <a:endParaRPr lang="en-US" altLang="zh-CN" dirty="0" smtClean="0"/>
          </a:p>
          <a:p>
            <a:r>
              <a:rPr lang="zh-CN" altLang="en-US" dirty="0" smtClean="0"/>
              <a:t>课程资源：只有用来支持或促进学生学习或发展的资源才是课程资源</a:t>
            </a:r>
            <a:endParaRPr lang="en-US" altLang="zh-CN" dirty="0" smtClean="0"/>
          </a:p>
          <a:p>
            <a:r>
              <a:rPr lang="zh-CN" altLang="en-US" dirty="0" smtClean="0"/>
              <a:t>教师是校本课程的第一生产力，教师的业余爱好是校本课程的重要资源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628775"/>
            <a:ext cx="7772400" cy="1219200"/>
          </a:xfrm>
        </p:spPr>
        <p:txBody>
          <a:bodyPr/>
          <a:lstStyle/>
          <a:p>
            <a:r>
              <a:rPr lang="zh-CN" altLang="en-US" sz="4800" b="1" dirty="0" smtClean="0">
                <a:latin typeface="+mj-ea"/>
              </a:rPr>
              <a:t>个案分享</a:t>
            </a:r>
            <a:endParaRPr lang="zh-CN" altLang="en-US" sz="4800" b="1" dirty="0">
              <a:latin typeface="+mj-ea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141663"/>
            <a:ext cx="7772400" cy="2954337"/>
          </a:xfrm>
        </p:spPr>
        <p:txBody>
          <a:bodyPr/>
          <a:lstStyle/>
          <a:p>
            <a:pPr algn="ctr"/>
            <a:r>
              <a:rPr lang="zh-CN" altLang="en-US" sz="3600" b="1" dirty="0" smtClean="0">
                <a:latin typeface="+mj-ea"/>
                <a:ea typeface="+mj-ea"/>
              </a:rPr>
              <a:t>杭州市</a:t>
            </a:r>
            <a:r>
              <a:rPr lang="zh-CN" altLang="en-US" sz="3600" b="1" dirty="0">
                <a:latin typeface="+mj-ea"/>
                <a:ea typeface="+mj-ea"/>
              </a:rPr>
              <a:t>安吉路实验</a:t>
            </a:r>
            <a:r>
              <a:rPr lang="zh-CN" altLang="en-US" sz="3600" b="1" dirty="0" smtClean="0">
                <a:latin typeface="+mj-ea"/>
                <a:ea typeface="+mj-ea"/>
              </a:rPr>
              <a:t>学校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 algn="ctr"/>
            <a:r>
              <a:rPr lang="en-US" altLang="zh-CN" sz="3600" b="1" dirty="0" smtClean="0">
                <a:latin typeface="+mj-ea"/>
                <a:ea typeface="+mj-ea"/>
              </a:rPr>
              <a:t>2003.9-2006.7</a:t>
            </a:r>
            <a:endParaRPr lang="zh-CN" altLang="en-US" sz="3600" b="1" dirty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071546"/>
            <a:ext cx="7772400" cy="1219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b="1" dirty="0" smtClean="0">
                <a:latin typeface="+mj-ea"/>
              </a:rPr>
              <a:t>一、学校课程规划：</a:t>
            </a:r>
            <a:r>
              <a:rPr lang="en-US" altLang="zh-CN" b="1" dirty="0" smtClean="0">
                <a:latin typeface="+mj-ea"/>
              </a:rPr>
              <a:t>WHY</a:t>
            </a:r>
            <a:endParaRPr lang="zh-CN" altLang="en-US" b="1" dirty="0" smtClean="0">
              <a:latin typeface="+mj-ea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7355" y="2617802"/>
            <a:ext cx="6986607" cy="3811594"/>
          </a:xfrm>
        </p:spPr>
        <p:txBody>
          <a:bodyPr/>
          <a:lstStyle/>
          <a:p>
            <a:pPr algn="just" eaLnBrk="1" hangingPunct="1">
              <a:defRPr/>
            </a:pPr>
            <a:r>
              <a:rPr lang="zh-CN" altLang="en-US" dirty="0" smtClean="0">
                <a:latin typeface="+mn-ea"/>
              </a:rPr>
              <a:t>教育专业的复杂性</a:t>
            </a:r>
          </a:p>
          <a:p>
            <a:pPr algn="just" eaLnBrk="1" hangingPunct="1">
              <a:defRPr/>
            </a:pPr>
            <a:r>
              <a:rPr lang="zh-CN" altLang="en-US" dirty="0" smtClean="0">
                <a:latin typeface="+mn-ea"/>
              </a:rPr>
              <a:t>课程民主化的必然性</a:t>
            </a:r>
            <a:endParaRPr lang="en-US" altLang="zh-CN" dirty="0" smtClean="0">
              <a:latin typeface="+mn-ea"/>
            </a:endParaRPr>
          </a:p>
          <a:p>
            <a:pPr algn="just" eaLnBrk="1" hangingPunct="1">
              <a:defRPr/>
            </a:pPr>
            <a:r>
              <a:rPr lang="zh-CN" altLang="en-US" dirty="0" smtClean="0">
                <a:latin typeface="+mn-ea"/>
              </a:rPr>
              <a:t>国家课程方案的开放性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772400" cy="1219200"/>
          </a:xfrm>
        </p:spPr>
        <p:txBody>
          <a:bodyPr/>
          <a:lstStyle/>
          <a:p>
            <a:r>
              <a:rPr lang="zh-CN" altLang="en-US" b="0" dirty="0" smtClean="0">
                <a:latin typeface="+mj-ea"/>
              </a:rPr>
              <a:t>九年</a:t>
            </a:r>
            <a:r>
              <a:rPr lang="zh-CN" altLang="en-US" b="0" dirty="0">
                <a:latin typeface="+mj-ea"/>
              </a:rPr>
              <a:t>一贯的课程方案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5791200"/>
            <a:ext cx="5867400" cy="457200"/>
          </a:xfrm>
          <a:solidFill>
            <a:srgbClr val="CC6600"/>
          </a:solidFill>
        </p:spPr>
        <p:txBody>
          <a:bodyPr/>
          <a:lstStyle/>
          <a:p>
            <a:pPr algn="dist"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b="1" dirty="0">
                <a:latin typeface="+mj-ea"/>
                <a:ea typeface="+mj-ea"/>
              </a:rPr>
              <a:t>七大学习领域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840212" y="2362200"/>
            <a:ext cx="461665" cy="3411538"/>
          </a:xfrm>
          <a:prstGeom prst="rect">
            <a:avLst/>
          </a:prstGeom>
          <a:solidFill>
            <a:srgbClr val="33CC33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+mj-ea"/>
                <a:ea typeface="+mj-ea"/>
              </a:rPr>
              <a:t>语言与文学教育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754613" y="2362200"/>
            <a:ext cx="461665" cy="3425825"/>
          </a:xfrm>
          <a:prstGeom prst="rect">
            <a:avLst/>
          </a:prstGeom>
          <a:solidFill>
            <a:srgbClr val="CC66FF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+mj-ea"/>
                <a:ea typeface="+mj-ea"/>
              </a:rPr>
              <a:t>数学教育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592813" y="2362200"/>
            <a:ext cx="461665" cy="3429000"/>
          </a:xfrm>
          <a:prstGeom prst="rect">
            <a:avLst/>
          </a:prstGeom>
          <a:solidFill>
            <a:srgbClr val="33CCCC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+mj-ea"/>
                <a:ea typeface="+mj-ea"/>
              </a:rPr>
              <a:t>个人、社会与人文教育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445300" y="2357430"/>
            <a:ext cx="461665" cy="3473450"/>
          </a:xfrm>
          <a:prstGeom prst="rect">
            <a:avLst/>
          </a:prstGeom>
          <a:solidFill>
            <a:srgbClr val="0099FF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 wrap="square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+mj-ea"/>
                <a:ea typeface="+mj-ea"/>
              </a:rPr>
              <a:t>科学与信息技术教育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5345413" y="2362200"/>
            <a:ext cx="461665" cy="3429000"/>
          </a:xfrm>
          <a:prstGeom prst="rect">
            <a:avLst/>
          </a:prstGeom>
          <a:solidFill>
            <a:srgbClr val="2473A8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+mj-ea"/>
                <a:ea typeface="+mj-ea"/>
              </a:rPr>
              <a:t>艺术教育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259813" y="2362200"/>
            <a:ext cx="461665" cy="3411538"/>
          </a:xfrm>
          <a:prstGeom prst="rect">
            <a:avLst/>
          </a:prstGeom>
          <a:solidFill>
            <a:srgbClr val="9933FF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+mj-ea"/>
                <a:ea typeface="+mj-ea"/>
              </a:rPr>
              <a:t>体育与健康教育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7174214" y="2398712"/>
            <a:ext cx="461665" cy="3387741"/>
          </a:xfrm>
          <a:prstGeom prst="rect">
            <a:avLst/>
          </a:prstGeom>
          <a:solidFill>
            <a:srgbClr val="9C3080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 wrap="square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+mj-ea"/>
                <a:ea typeface="+mj-ea"/>
              </a:rPr>
              <a:t>综合实践活动与校本课程</a:t>
            </a: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0"/>
            <a:ext cx="7772400" cy="1219200"/>
          </a:xfrm>
        </p:spPr>
        <p:txBody>
          <a:bodyPr/>
          <a:lstStyle/>
          <a:p>
            <a:r>
              <a:rPr lang="zh-CN" altLang="en-US" b="0" dirty="0" smtClean="0">
                <a:latin typeface="+mj-ea"/>
              </a:rPr>
              <a:t>九年</a:t>
            </a:r>
            <a:r>
              <a:rPr lang="zh-CN" altLang="en-US" b="0" dirty="0">
                <a:latin typeface="+mj-ea"/>
              </a:rPr>
              <a:t>一贯的课程方案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00232" y="1928802"/>
            <a:ext cx="7772400" cy="4454525"/>
          </a:xfrm>
        </p:spPr>
        <p:txBody>
          <a:bodyPr/>
          <a:lstStyle/>
          <a:p>
            <a:r>
              <a:rPr lang="zh-CN" altLang="en-US" dirty="0">
                <a:latin typeface="+mj-ea"/>
                <a:ea typeface="+mj-ea"/>
              </a:rPr>
              <a:t>科目设置与时间安排</a:t>
            </a:r>
          </a:p>
          <a:p>
            <a:r>
              <a:rPr lang="zh-CN" altLang="en-US" dirty="0">
                <a:latin typeface="+mj-ea"/>
                <a:ea typeface="+mj-ea"/>
              </a:rPr>
              <a:t>重要主题教育的安排</a:t>
            </a:r>
          </a:p>
          <a:p>
            <a:pPr lvl="2"/>
            <a:r>
              <a:rPr lang="zh-CN" altLang="en-US" sz="2800" dirty="0">
                <a:latin typeface="+mj-ea"/>
                <a:ea typeface="+mj-ea"/>
              </a:rPr>
              <a:t>生活适应教育</a:t>
            </a:r>
          </a:p>
          <a:p>
            <a:pPr lvl="2"/>
            <a:r>
              <a:rPr lang="zh-CN" altLang="en-US" sz="2800" dirty="0">
                <a:latin typeface="+mj-ea"/>
                <a:ea typeface="+mj-ea"/>
              </a:rPr>
              <a:t>心理健康与生命教育</a:t>
            </a:r>
          </a:p>
          <a:p>
            <a:pPr lvl="2"/>
            <a:r>
              <a:rPr lang="zh-CN" altLang="en-US" sz="2800" dirty="0">
                <a:latin typeface="+mj-ea"/>
                <a:ea typeface="+mj-ea"/>
              </a:rPr>
              <a:t>世界遗产教育</a:t>
            </a:r>
          </a:p>
          <a:p>
            <a:pPr lvl="2"/>
            <a:r>
              <a:rPr lang="zh-CN" altLang="en-US" sz="2800" dirty="0">
                <a:latin typeface="+mj-ea"/>
                <a:ea typeface="+mj-ea"/>
              </a:rPr>
              <a:t>反腐倡廉教育，</a:t>
            </a:r>
          </a:p>
          <a:p>
            <a:pPr lvl="2"/>
            <a:r>
              <a:rPr lang="zh-CN" altLang="en-US" sz="2800" dirty="0">
                <a:latin typeface="+mj-ea"/>
                <a:ea typeface="+mj-ea"/>
              </a:rPr>
              <a:t>国防、交通、安全教育</a:t>
            </a:r>
          </a:p>
          <a:p>
            <a:pPr lvl="2"/>
            <a:r>
              <a:rPr lang="zh-CN" altLang="en-US" sz="2800" dirty="0">
                <a:latin typeface="+mj-ea"/>
                <a:ea typeface="+mj-ea"/>
              </a:rPr>
              <a:t>国际理解教育等 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238" name="Group 398"/>
          <p:cNvGraphicFramePr>
            <a:graphicFrameLocks noGrp="1"/>
          </p:cNvGraphicFramePr>
          <p:nvPr/>
        </p:nvGraphicFramePr>
        <p:xfrm>
          <a:off x="0" y="892175"/>
          <a:ext cx="8915400" cy="585533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71600"/>
                <a:gridCol w="895350"/>
                <a:gridCol w="830263"/>
                <a:gridCol w="182562"/>
                <a:gridCol w="758825"/>
                <a:gridCol w="182563"/>
                <a:gridCol w="538162"/>
                <a:gridCol w="831850"/>
                <a:gridCol w="906463"/>
                <a:gridCol w="831850"/>
                <a:gridCol w="754062"/>
                <a:gridCol w="831850"/>
              </a:tblGrid>
              <a:tr h="2905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领域</a:t>
                      </a:r>
                      <a:endParaRPr kumimoji="1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年级</a:t>
                      </a:r>
                      <a:endParaRPr kumimoji="1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111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一</a:t>
                      </a:r>
                      <a:endParaRPr kumimoji="1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二</a:t>
                      </a:r>
                      <a:endParaRPr kumimoji="1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三</a:t>
                      </a:r>
                      <a:endParaRPr kumimoji="1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四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五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六</a:t>
                      </a:r>
                      <a:endParaRPr kumimoji="1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七</a:t>
                      </a:r>
                      <a:endParaRPr kumimoji="1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八</a:t>
                      </a:r>
                      <a:endParaRPr kumimoji="1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8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九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</a:tr>
              <a:tr h="2905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语言与文学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语文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889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英语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数学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数学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05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个人</a:t>
                      </a:r>
                      <a:r>
                        <a:rPr kumimoji="1" lang="en-US" altLang="zh-CN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/</a:t>
                      </a: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社会与人文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品德与生活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品德与社会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思想品德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05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历史与社会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94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科学与信息技术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科学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94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信息技术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05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艺术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音乐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05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美术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体健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体育与健康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9051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</a:rPr>
                        <a:t>综合实践活动与校本课程</a:t>
                      </a:r>
                      <a:endParaRPr kumimoji="1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社会实践与社区服务、研究性学习</a:t>
                      </a:r>
                      <a:endParaRPr kumimoji="1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研究性学习、社会实践与社区服务</a:t>
                      </a:r>
                      <a:endParaRPr kumimoji="1" lang="zh-CN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81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兴趣活动中心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智能拓展</a:t>
                      </a:r>
                      <a:r>
                        <a:rPr kumimoji="1" lang="en-US" altLang="zh-CN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1" lang="zh-CN" altLang="en-US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小小俱乐部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兴趣类选修课（含劳动技术教育）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T="19050" marB="19050" horzOverflow="overflow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223" name="Text Box 383"/>
          <p:cNvSpPr txBox="1">
            <a:spLocks noChangeArrowheads="1"/>
          </p:cNvSpPr>
          <p:nvPr/>
        </p:nvSpPr>
        <p:spPr bwMode="auto">
          <a:xfrm>
            <a:off x="3048000" y="228600"/>
            <a:ext cx="3775393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+mj-ea"/>
                <a:ea typeface="+mj-ea"/>
              </a:rPr>
              <a:t>九年一贯课程</a:t>
            </a:r>
            <a:r>
              <a:rPr lang="zh-CN" altLang="en-US" sz="2800" dirty="0">
                <a:solidFill>
                  <a:schemeClr val="bg1"/>
                </a:solidFill>
                <a:latin typeface="+mj-ea"/>
                <a:ea typeface="+mj-ea"/>
              </a:rPr>
              <a:t>设置方案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219200"/>
          </a:xfrm>
        </p:spPr>
        <p:txBody>
          <a:bodyPr/>
          <a:lstStyle/>
          <a:p>
            <a:r>
              <a:rPr lang="zh-CN" altLang="en-US" b="0" dirty="0" smtClean="0">
                <a:latin typeface="+mn-ea"/>
                <a:ea typeface="+mn-ea"/>
              </a:rPr>
              <a:t>校本</a:t>
            </a:r>
            <a:r>
              <a:rPr lang="zh-CN" altLang="en-US" b="0" dirty="0">
                <a:latin typeface="+mn-ea"/>
                <a:ea typeface="+mn-ea"/>
              </a:rPr>
              <a:t>课程开发框架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454525"/>
          </a:xfrm>
        </p:spPr>
        <p:txBody>
          <a:bodyPr/>
          <a:lstStyle/>
          <a:p>
            <a:r>
              <a:rPr lang="zh-CN" altLang="en-US" dirty="0"/>
              <a:t>组织建立</a:t>
            </a:r>
          </a:p>
          <a:p>
            <a:r>
              <a:rPr lang="zh-CN" altLang="en-US" dirty="0"/>
              <a:t>需求分析</a:t>
            </a:r>
          </a:p>
          <a:p>
            <a:r>
              <a:rPr lang="zh-CN" altLang="en-US" dirty="0"/>
              <a:t>规划方案</a:t>
            </a:r>
          </a:p>
          <a:p>
            <a:pPr lvl="1"/>
            <a:r>
              <a:rPr lang="en-US" altLang="zh-CN" dirty="0"/>
              <a:t>1-2</a:t>
            </a:r>
            <a:r>
              <a:rPr lang="zh-CN" altLang="en-US" dirty="0"/>
              <a:t>年级，每周</a:t>
            </a:r>
            <a:r>
              <a:rPr lang="en-US" altLang="zh-CN" dirty="0"/>
              <a:t>2</a:t>
            </a:r>
            <a:r>
              <a:rPr lang="zh-CN" altLang="en-US" dirty="0"/>
              <a:t>课时，小小俱乐部</a:t>
            </a:r>
          </a:p>
          <a:p>
            <a:pPr lvl="1"/>
            <a:r>
              <a:rPr lang="en-US" altLang="zh-CN" dirty="0"/>
              <a:t>3-5</a:t>
            </a:r>
            <a:r>
              <a:rPr lang="zh-CN" altLang="en-US" dirty="0"/>
              <a:t>年级，每周</a:t>
            </a:r>
            <a:r>
              <a:rPr lang="en-US" altLang="zh-CN" dirty="0"/>
              <a:t>2</a:t>
            </a:r>
            <a:r>
              <a:rPr lang="zh-CN" altLang="en-US" dirty="0"/>
              <a:t>课时，小小俱乐部</a:t>
            </a:r>
          </a:p>
          <a:p>
            <a:pPr lvl="1"/>
            <a:r>
              <a:rPr lang="en-US" altLang="zh-CN" dirty="0"/>
              <a:t>6-9</a:t>
            </a:r>
            <a:r>
              <a:rPr lang="zh-CN" altLang="en-US" dirty="0"/>
              <a:t>年级，每周</a:t>
            </a:r>
            <a:r>
              <a:rPr lang="en-US" altLang="zh-CN" dirty="0"/>
              <a:t>2-3</a:t>
            </a:r>
            <a:r>
              <a:rPr lang="zh-CN" altLang="en-US" dirty="0"/>
              <a:t>课时，兴趣类选修课</a:t>
            </a:r>
          </a:p>
          <a:p>
            <a:r>
              <a:rPr lang="zh-CN" altLang="en-US" dirty="0"/>
              <a:t>评价与管理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0"/>
            <a:ext cx="8077200" cy="1219200"/>
          </a:xfrm>
        </p:spPr>
        <p:txBody>
          <a:bodyPr/>
          <a:lstStyle/>
          <a:p>
            <a:r>
              <a:rPr lang="zh-CN" altLang="en-US" b="0" dirty="0" smtClean="0">
                <a:latin typeface="+mj-ea"/>
              </a:rPr>
              <a:t>学校</a:t>
            </a:r>
            <a:r>
              <a:rPr lang="zh-CN" altLang="en-US" b="0" dirty="0">
                <a:latin typeface="+mj-ea"/>
              </a:rPr>
              <a:t>课程发展委员会的运营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857364"/>
            <a:ext cx="7772400" cy="4454525"/>
          </a:xfrm>
        </p:spPr>
        <p:txBody>
          <a:bodyPr/>
          <a:lstStyle/>
          <a:p>
            <a:r>
              <a:rPr lang="zh-CN" altLang="en-US" dirty="0">
                <a:latin typeface="+mj-ea"/>
                <a:ea typeface="+mj-ea"/>
              </a:rPr>
              <a:t>功能</a:t>
            </a:r>
          </a:p>
          <a:p>
            <a:r>
              <a:rPr lang="zh-CN" altLang="en-US" dirty="0">
                <a:latin typeface="+mj-ea"/>
                <a:ea typeface="+mj-ea"/>
              </a:rPr>
              <a:t>成员的产生与组成</a:t>
            </a:r>
          </a:p>
          <a:p>
            <a:r>
              <a:rPr lang="zh-CN" altLang="en-US" dirty="0">
                <a:latin typeface="+mj-ea"/>
                <a:ea typeface="+mj-ea"/>
              </a:rPr>
              <a:t>组织架构</a:t>
            </a:r>
          </a:p>
          <a:p>
            <a:r>
              <a:rPr lang="zh-CN" altLang="en-US" dirty="0">
                <a:latin typeface="+mj-ea"/>
                <a:ea typeface="+mj-ea"/>
              </a:rPr>
              <a:t>运营规则</a:t>
            </a:r>
          </a:p>
          <a:p>
            <a:pPr lvl="1"/>
            <a:r>
              <a:rPr lang="zh-CN" altLang="en-US" dirty="0">
                <a:latin typeface="+mj-ea"/>
                <a:ea typeface="+mj-ea"/>
              </a:rPr>
              <a:t>议题确定</a:t>
            </a:r>
          </a:p>
          <a:p>
            <a:pPr lvl="1"/>
            <a:r>
              <a:rPr lang="zh-CN" altLang="en-US" dirty="0">
                <a:latin typeface="+mj-ea"/>
                <a:ea typeface="+mj-ea"/>
              </a:rPr>
              <a:t>开会规则</a:t>
            </a:r>
          </a:p>
          <a:p>
            <a:pPr lvl="1"/>
            <a:r>
              <a:rPr lang="zh-CN" altLang="en-US" dirty="0">
                <a:latin typeface="+mj-ea"/>
                <a:ea typeface="+mj-ea"/>
              </a:rPr>
              <a:t>议事规则</a:t>
            </a:r>
          </a:p>
          <a:p>
            <a:pPr lvl="1"/>
            <a:r>
              <a:rPr lang="zh-CN" altLang="en-US" dirty="0">
                <a:latin typeface="+mj-ea"/>
                <a:ea typeface="+mj-ea"/>
              </a:rPr>
              <a:t>公布规划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3071810"/>
            <a:ext cx="8858280" cy="2063738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FF00"/>
                </a:solidFill>
                <a:latin typeface="+mj-ea"/>
                <a:ea typeface="+mj-ea"/>
              </a:rPr>
              <a:t>合目的</a:t>
            </a:r>
            <a:endParaRPr lang="en-US" altLang="zh-CN" b="1" dirty="0" smtClean="0">
              <a:solidFill>
                <a:srgbClr val="FFFF00"/>
              </a:solidFill>
              <a:latin typeface="+mj-ea"/>
              <a:ea typeface="+mj-ea"/>
            </a:endParaRPr>
          </a:p>
          <a:p>
            <a:pPr lvl="1">
              <a:buNone/>
            </a:pPr>
            <a:r>
              <a:rPr lang="en-US" dirty="0" smtClean="0"/>
              <a:t>1</a:t>
            </a:r>
            <a:r>
              <a:rPr lang="zh-CN" altLang="en-US" dirty="0" smtClean="0"/>
              <a:t>．符合</a:t>
            </a:r>
            <a:r>
              <a:rPr lang="zh-CN" altLang="en-US" dirty="0" smtClean="0"/>
              <a:t>国家或上海课程</a:t>
            </a:r>
            <a:r>
              <a:rPr lang="zh-CN" altLang="en-US" dirty="0" smtClean="0"/>
              <a:t>方案的课时及相关要求</a:t>
            </a:r>
          </a:p>
          <a:p>
            <a:pPr lvl="1">
              <a:buNone/>
            </a:pPr>
            <a:r>
              <a:rPr lang="en-US" dirty="0" smtClean="0"/>
              <a:t>2</a:t>
            </a:r>
            <a:r>
              <a:rPr lang="zh-CN" altLang="en-US" dirty="0" smtClean="0"/>
              <a:t>．明确宣称学校教育哲学（愿景、使命与目标）</a:t>
            </a:r>
          </a:p>
          <a:p>
            <a:pPr lvl="1">
              <a:buNone/>
            </a:pPr>
            <a:r>
              <a:rPr lang="en-US" dirty="0" smtClean="0"/>
              <a:t>3</a:t>
            </a:r>
            <a:r>
              <a:rPr lang="zh-CN" altLang="en-US" dirty="0" smtClean="0"/>
              <a:t>．体现先进的教育理念与素质教育的追求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71604" y="1285860"/>
            <a:ext cx="58272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+mn-ea"/>
                <a:ea typeface="+mn-ea"/>
              </a:rPr>
              <a:t>学校课程规划评议框架</a:t>
            </a:r>
            <a:endParaRPr lang="en-US" altLang="zh-CN" sz="4000" b="1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ctr"/>
            <a:r>
              <a:rPr lang="zh-CN" altLang="en-US" sz="4000" b="1" dirty="0" smtClean="0">
                <a:solidFill>
                  <a:srgbClr val="FFFF00"/>
                </a:solidFill>
                <a:latin typeface="+mn-ea"/>
                <a:ea typeface="+mn-ea"/>
              </a:rPr>
              <a:t>合</a:t>
            </a:r>
            <a:r>
              <a:rPr lang="zh-CN" altLang="en-US" sz="4000" b="1" dirty="0" smtClean="0">
                <a:solidFill>
                  <a:srgbClr val="FFFF00"/>
                </a:solidFill>
                <a:latin typeface="+mn-ea"/>
                <a:ea typeface="+mn-ea"/>
              </a:rPr>
              <a:t>目的</a:t>
            </a:r>
            <a:r>
              <a:rPr lang="zh-CN" altLang="en-US" sz="4000" b="1" dirty="0" smtClean="0">
                <a:solidFill>
                  <a:srgbClr val="FFFF00"/>
                </a:solidFill>
                <a:latin typeface="+mn-ea"/>
                <a:ea typeface="+mn-ea"/>
              </a:rPr>
              <a:t>、</a:t>
            </a:r>
            <a:r>
              <a:rPr lang="zh-CN" altLang="en-US" sz="4000" b="1" dirty="0" smtClean="0">
                <a:solidFill>
                  <a:srgbClr val="FFFF00"/>
                </a:solidFill>
                <a:latin typeface="+mn-ea"/>
                <a:ea typeface="+mn-ea"/>
              </a:rPr>
              <a:t>合一致、合</a:t>
            </a:r>
            <a:r>
              <a:rPr lang="zh-CN" altLang="en-US" sz="4000" b="1" dirty="0" smtClean="0">
                <a:solidFill>
                  <a:srgbClr val="FFFF00"/>
                </a:solidFill>
                <a:latin typeface="+mn-ea"/>
                <a:ea typeface="+mn-ea"/>
              </a:rPr>
              <a:t>可行</a:t>
            </a:r>
            <a:endParaRPr lang="zh-CN" altLang="en-US" sz="4000" b="1" dirty="0">
              <a:solidFill>
                <a:srgbClr val="FFFF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1472" y="1357298"/>
            <a:ext cx="8001056" cy="3429024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FF00"/>
                </a:solidFill>
                <a:latin typeface="+mj-ea"/>
              </a:rPr>
              <a:t>合一致</a:t>
            </a:r>
            <a:endParaRPr lang="en-US" altLang="zh-CN" b="1" dirty="0" smtClean="0">
              <a:solidFill>
                <a:srgbClr val="FFFF00"/>
              </a:solidFill>
              <a:latin typeface="+mj-ea"/>
            </a:endParaRPr>
          </a:p>
          <a:p>
            <a:pPr lvl="1">
              <a:buNone/>
            </a:pPr>
            <a:r>
              <a:rPr lang="en-US" dirty="0" smtClean="0"/>
              <a:t>4</a:t>
            </a:r>
            <a:r>
              <a:rPr lang="zh-CN" altLang="en-US" dirty="0" smtClean="0"/>
              <a:t>．完整呈现了依据、方案、实施与保障等要素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5.</a:t>
            </a:r>
            <a:r>
              <a:rPr lang="zh-CN" altLang="en-US" dirty="0" smtClean="0"/>
              <a:t>目标部分清晰地描绘出毕业生的形象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6.</a:t>
            </a:r>
            <a:r>
              <a:rPr lang="zh-CN" altLang="en-US" dirty="0" smtClean="0"/>
              <a:t>很好地回答了学生课程需求与社区课程期待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7</a:t>
            </a:r>
            <a:r>
              <a:rPr lang="en-US" dirty="0" smtClean="0"/>
              <a:t>. </a:t>
            </a:r>
            <a:r>
              <a:rPr lang="zh-CN" altLang="en-US" dirty="0" smtClean="0"/>
              <a:t>整合了可得到的人财物、时空、信息等资源</a:t>
            </a:r>
          </a:p>
          <a:p>
            <a:pPr lvl="1">
              <a:buNone/>
            </a:pPr>
            <a:r>
              <a:rPr lang="en-US" altLang="zh-CN" dirty="0" smtClean="0"/>
              <a:t>8</a:t>
            </a:r>
            <a:r>
              <a:rPr lang="en-US" dirty="0" smtClean="0"/>
              <a:t>. </a:t>
            </a:r>
            <a:r>
              <a:rPr lang="zh-CN" altLang="en-US" dirty="0" smtClean="0"/>
              <a:t>方案整合了三类课程并体现一定的结构且与目标一致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9.</a:t>
            </a:r>
            <a:r>
              <a:rPr lang="zh-CN" altLang="en-US" dirty="0" smtClean="0"/>
              <a:t>依据、方案、实施与保障具有内在的一致性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FFFF00"/>
                </a:solidFill>
                <a:latin typeface="+mj-ea"/>
              </a:rPr>
              <a:t>合可行</a:t>
            </a:r>
            <a:endParaRPr lang="en-US" altLang="zh-CN" b="1" dirty="0" smtClean="0">
              <a:solidFill>
                <a:srgbClr val="FFFF00"/>
              </a:solidFill>
              <a:latin typeface="+mj-ea"/>
            </a:endParaRPr>
          </a:p>
          <a:p>
            <a:pPr lvl="1">
              <a:buNone/>
            </a:pPr>
            <a:r>
              <a:rPr lang="en-US" altLang="zh-CN" dirty="0" smtClean="0"/>
              <a:t>10</a:t>
            </a:r>
            <a:r>
              <a:rPr lang="en-US" dirty="0" smtClean="0"/>
              <a:t>. </a:t>
            </a:r>
            <a:r>
              <a:rPr lang="zh-CN" altLang="en-US" dirty="0" smtClean="0"/>
              <a:t>实施建议</a:t>
            </a:r>
            <a:r>
              <a:rPr lang="zh-CN" altLang="en-US" dirty="0" smtClean="0"/>
              <a:t>清晰、具体且提纲挈领</a:t>
            </a:r>
            <a:endParaRPr lang="en-US" altLang="zh-CN" dirty="0" smtClean="0"/>
          </a:p>
          <a:p>
            <a:pPr lvl="1">
              <a:buNone/>
            </a:pPr>
            <a:r>
              <a:rPr lang="en-US" altLang="zh-CN" dirty="0" smtClean="0"/>
              <a:t>11.</a:t>
            </a:r>
            <a:r>
              <a:rPr lang="zh-CN" altLang="en-US" dirty="0" smtClean="0"/>
              <a:t>保障措施全面、可落实且是关键</a:t>
            </a:r>
          </a:p>
          <a:p>
            <a:pPr lvl="1">
              <a:buNone/>
            </a:pPr>
            <a:r>
              <a:rPr lang="en-US" dirty="0" smtClean="0"/>
              <a:t>1</a:t>
            </a:r>
            <a:r>
              <a:rPr lang="en-US" altLang="zh-CN" dirty="0" smtClean="0"/>
              <a:t>2</a:t>
            </a:r>
            <a:r>
              <a:rPr lang="en-US" dirty="0" smtClean="0"/>
              <a:t>.</a:t>
            </a:r>
            <a:r>
              <a:rPr lang="zh-CN" altLang="en-US" dirty="0" smtClean="0"/>
              <a:t>整个文本比较清晰地回答了“谁做，做什么事，把事</a:t>
            </a:r>
            <a:r>
              <a:rPr lang="zh-CN" altLang="en-US" dirty="0" smtClean="0"/>
              <a:t>做正确是什么</a:t>
            </a:r>
            <a:r>
              <a:rPr lang="zh-CN" altLang="en-US" dirty="0" smtClean="0"/>
              <a:t>样子”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38" y="0"/>
            <a:ext cx="7086600" cy="1447801"/>
          </a:xfrm>
        </p:spPr>
        <p:txBody>
          <a:bodyPr/>
          <a:lstStyle/>
          <a:p>
            <a:pPr>
              <a:defRPr/>
            </a:pPr>
            <a:r>
              <a:rPr lang="zh-CN" altLang="en-US" sz="3600" b="0" dirty="0"/>
              <a:t>建议进一步阅读的文献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357298"/>
            <a:ext cx="8286780" cy="550070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钟启泉、崔允漷、吴刚平主编：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普通高中新课程方案导读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，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华东师大出版社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2004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年版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钟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启泉、崔允漷主编：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新课程的理念与创新</a:t>
            </a:r>
            <a:r>
              <a:rPr lang="en-US" altLang="zh-CN" sz="2400" dirty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，高等教育出版社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2008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</a:t>
            </a:r>
            <a:r>
              <a:rPr lang="zh-CN" altLang="en-US" sz="2400" dirty="0">
                <a:latin typeface="华文细黑" pitchFamily="2" charset="-122"/>
                <a:ea typeface="华文细黑" pitchFamily="2" charset="-122"/>
              </a:rPr>
              <a:t>版</a:t>
            </a:r>
          </a:p>
          <a:p>
            <a:pPr>
              <a:lnSpc>
                <a:spcPct val="80000"/>
              </a:lnSpc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骆玲芳、崔允漷主编：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学校课程规划与实施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，华东师大，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2006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年版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崔允漷主编：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有效教学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，华东师大，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2009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</a:t>
            </a:r>
            <a:endParaRPr lang="en-US" altLang="zh-CN" sz="2400" dirty="0" smtClean="0"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80000"/>
              </a:lnSpc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崔允漷总主编：基于标准的评价研究丛书，华东师大，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2008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年起：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基于标准的学生学业成就评价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基于标准的教学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基于标准的课程纲要与教案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基于标准的循环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-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差异教学指南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吴刚平：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校本课程开发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，四川教育出版社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2003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年版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崔允漷总主编：中国校本课程开发丛书，华东师大出版社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中国教育报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校本课程专栏，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2008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年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5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月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30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日起每周五一篇，共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9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篇</a:t>
            </a:r>
            <a:endParaRPr lang="en-US" altLang="zh-CN" sz="2400" dirty="0" smtClean="0"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《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课堂观察：走向专业的听评课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》（2008、2013）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  <a:defRPr/>
            </a:pPr>
            <a:endParaRPr lang="zh-CN" altLang="en-US" sz="20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教育专业的复杂性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2143116"/>
            <a:ext cx="8029575" cy="3952884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/>
              <a:t>“人造物”与“人造人”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教育即人影响人：把自己的想法装进别人的脑袋</a:t>
            </a:r>
            <a:r>
              <a:rPr lang="en-US" altLang="zh-CN" dirty="0" smtClean="0"/>
              <a:t>……</a:t>
            </a:r>
          </a:p>
          <a:p>
            <a:pPr>
              <a:defRPr/>
            </a:pPr>
            <a:r>
              <a:rPr lang="zh-CN" altLang="en-US" dirty="0" smtClean="0"/>
              <a:t>课程的演变：从通识的经典到分化的经典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再到每</a:t>
            </a:r>
            <a:r>
              <a:rPr lang="zh-CN" altLang="en-US" dirty="0" smtClean="0"/>
              <a:t>一节课的精心设计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完整的专业活动：教了不等于学了，学了不等于学会了。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b="1" dirty="0" smtClean="0"/>
              <a:t>完整的专业教学活动过程</a:t>
            </a:r>
            <a:endParaRPr lang="zh-CN" altLang="en-US" b="1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272466" cy="4311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2" name="右箭头 4"/>
          <p:cNvSpPr>
            <a:spLocks noChangeArrowheads="1"/>
          </p:cNvSpPr>
          <p:nvPr/>
        </p:nvSpPr>
        <p:spPr bwMode="auto">
          <a:xfrm>
            <a:off x="2071670" y="2928934"/>
            <a:ext cx="4857750" cy="357188"/>
          </a:xfrm>
          <a:prstGeom prst="rightArrow">
            <a:avLst>
              <a:gd name="adj1" fmla="val 50000"/>
              <a:gd name="adj2" fmla="val 49993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142976" y="4572008"/>
            <a:ext cx="7071167" cy="212365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accent3"/>
                </a:solidFill>
                <a:latin typeface="+mj-ea"/>
                <a:ea typeface="+mj-ea"/>
              </a:rPr>
              <a:t>教学设计如何设计？</a:t>
            </a:r>
            <a:endParaRPr lang="en-US" altLang="zh-CN" sz="36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1、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怎么教？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教案</a:t>
            </a:r>
            <a:endParaRPr lang="en-US" altLang="zh-CN" sz="32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2、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怎么学？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学案</a:t>
            </a:r>
            <a:endParaRPr lang="en-US" altLang="zh-CN" sz="32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3、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何以知道学会了什么？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学历案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课程民主化的必然性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14414" y="2276475"/>
            <a:ext cx="7472386" cy="3849688"/>
          </a:xfrm>
        </p:spPr>
        <p:txBody>
          <a:bodyPr/>
          <a:lstStyle/>
          <a:p>
            <a:pPr>
              <a:defRPr/>
            </a:pPr>
            <a:r>
              <a:rPr lang="zh-CN" altLang="en-US" dirty="0" smtClean="0"/>
              <a:t>儿童是谁的？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儿童到学校里来学什么课程由谁决定</a:t>
            </a:r>
            <a:r>
              <a:rPr lang="zh-CN" altLang="en-US" dirty="0" smtClean="0"/>
              <a:t>？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利益相关的人：家长、社会、国家、学校、教师、他自己</a:t>
            </a:r>
            <a:r>
              <a:rPr lang="en-US" altLang="zh-CN" dirty="0" smtClean="0"/>
              <a:t>……</a:t>
            </a:r>
            <a:endParaRPr lang="en-US" altLang="zh-CN" dirty="0" smtClean="0"/>
          </a:p>
          <a:p>
            <a:pPr lvl="1" eaLnBrk="1" hangingPunct="1">
              <a:defRPr/>
            </a:pP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b="1" dirty="0" smtClean="0">
                <a:latin typeface="+mj-ea"/>
              </a:rPr>
              <a:t>国家课程方案的开放性</a:t>
            </a:r>
            <a:endParaRPr lang="zh-CN" altLang="en-US" sz="3600" b="1" dirty="0">
              <a:latin typeface="+mj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14546" y="2428868"/>
            <a:ext cx="6200764" cy="3240093"/>
          </a:xfrm>
        </p:spPr>
        <p:txBody>
          <a:bodyPr/>
          <a:lstStyle/>
          <a:p>
            <a:pPr>
              <a:defRPr/>
            </a:pPr>
            <a:r>
              <a:rPr kumimoji="0" lang="zh-CN" altLang="en-US" dirty="0" smtClean="0">
                <a:effectLst/>
                <a:latin typeface="+mj-ea"/>
                <a:ea typeface="+mj-ea"/>
              </a:rPr>
              <a:t>义务教育课程设置方案</a:t>
            </a:r>
            <a:endParaRPr kumimoji="0" lang="en-US" altLang="zh-CN" dirty="0" smtClean="0">
              <a:effectLst/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dirty="0" smtClean="0">
                <a:latin typeface="+mj-ea"/>
                <a:ea typeface="+mj-ea"/>
              </a:rPr>
              <a:t>普通高中课程方案</a:t>
            </a:r>
            <a:endParaRPr lang="en-US" altLang="zh-CN" dirty="0" smtClean="0">
              <a:latin typeface="+mj-ea"/>
              <a:ea typeface="+mj-ea"/>
            </a:endParaRPr>
          </a:p>
          <a:p>
            <a:pPr>
              <a:defRPr/>
            </a:pPr>
            <a:r>
              <a:rPr kumimoji="0" lang="zh-CN" altLang="en-US" dirty="0" smtClean="0">
                <a:effectLst/>
                <a:latin typeface="+mj-ea"/>
                <a:ea typeface="+mj-ea"/>
              </a:rPr>
              <a:t>上海市小学课程方案</a:t>
            </a:r>
            <a:endParaRPr kumimoji="0" lang="en-US" altLang="zh-CN" dirty="0" smtClean="0">
              <a:effectLst/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86863" cy="6886575"/>
        </p:xfrm>
        <a:graphic>
          <a:graphicData uri="http://schemas.openxmlformats.org/presentationml/2006/ole">
            <p:oleObj spid="_x0000_s7170" name="幻灯片" r:id="rId3" imgW="3480740" imgH="2610454" progId="PowerPoint.Slide.8">
              <p:embed/>
            </p:oleObj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Group 2"/>
          <p:cNvGraphicFramePr>
            <a:graphicFrameLocks noGrp="1"/>
          </p:cNvGraphicFramePr>
          <p:nvPr/>
        </p:nvGraphicFramePr>
        <p:xfrm>
          <a:off x="762000" y="115888"/>
          <a:ext cx="8382000" cy="648843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981200"/>
                <a:gridCol w="1752600"/>
                <a:gridCol w="16002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学习领域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科目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必修学分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共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116</a:t>
                      </a: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学分，占总学分的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61.4%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选修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I</a:t>
                      </a: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学分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共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55</a:t>
                      </a: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学分，占总学分的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29.1%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选修</a:t>
                      </a: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II</a:t>
                      </a: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学分</a:t>
                      </a:r>
                      <a:r>
                        <a:rPr kumimoji="1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共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18</a:t>
                      </a:r>
                      <a:r>
                        <a:rPr kumimoji="1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学分，占总学分的</a:t>
                      </a:r>
                      <a:r>
                        <a:rPr kumimoji="1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9.5%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111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语言与文学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语文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rowSpan="1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每个科目都在必修的基础上设置了若干个提高的选修模块，供学生根据自己的学习兴趣和未来发展需要选择。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rowSpan="1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学校根据当地社会、经济、科技、文化发展的需要和学生的兴趣，开设若干选修模块，供学生选择。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206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外语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数学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数学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9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人文与社会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政治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67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历史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地理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975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科学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物理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化学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生物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技术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信息技术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通用技术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艺术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艺术或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音乐、美术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体育与健康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体育与健康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86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综合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+mj-ea"/>
                          <a:ea typeface="+mj-ea"/>
                        </a:rPr>
                        <a:t>实践活动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研究性学习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CN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+mj-ea"/>
                        <a:ea typeface="+mj-ea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社区服务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与社会实践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+mj-ea"/>
                          <a:ea typeface="+mj-ea"/>
                        </a:rPr>
                        <a:t>2+6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2057" name="Text Box 73"/>
          <p:cNvSpPr txBox="1">
            <a:spLocks noChangeArrowheads="1"/>
          </p:cNvSpPr>
          <p:nvPr/>
        </p:nvSpPr>
        <p:spPr bwMode="auto">
          <a:xfrm>
            <a:off x="-23931" y="1052513"/>
            <a:ext cx="800219" cy="47529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eaVert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+mn-ea"/>
                <a:ea typeface="+mn-ea"/>
              </a:rPr>
              <a:t>普通高中课程方案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nu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ecnu</Template>
  <TotalTime>2654</TotalTime>
  <Words>2029</Words>
  <Application>Microsoft Office PowerPoint</Application>
  <PresentationFormat>全屏显示(4:3)</PresentationFormat>
  <Paragraphs>338</Paragraphs>
  <Slides>38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41" baseType="lpstr">
      <vt:lpstr>ecnu</vt:lpstr>
      <vt:lpstr>幻灯片</vt:lpstr>
      <vt:lpstr>Photo Editor 照片</vt:lpstr>
      <vt:lpstr>幻灯片 1</vt:lpstr>
      <vt:lpstr>报告内容</vt:lpstr>
      <vt:lpstr>一、学校课程规划：WHY</vt:lpstr>
      <vt:lpstr>教育专业的复杂性</vt:lpstr>
      <vt:lpstr>完整的专业教学活动过程</vt:lpstr>
      <vt:lpstr>课程民主化的必然性</vt:lpstr>
      <vt:lpstr>国家课程方案的开放性</vt:lpstr>
      <vt:lpstr>幻灯片 8</vt:lpstr>
      <vt:lpstr>幻灯片 9</vt:lpstr>
      <vt:lpstr>上海市义务教育阶段课程设置方案</vt:lpstr>
      <vt:lpstr>上海市小学课程方案</vt:lpstr>
      <vt:lpstr>二、学校课程规划：WHAT</vt:lpstr>
      <vt:lpstr>我国的三级课程管理政策</vt:lpstr>
      <vt:lpstr>幻灯片 14</vt:lpstr>
      <vt:lpstr>学校课程规划</vt:lpstr>
      <vt:lpstr>学校课程规划文本要求</vt:lpstr>
      <vt:lpstr>三、学校课程规划：HOW</vt:lpstr>
      <vt:lpstr>学校课程规划的基本原则</vt:lpstr>
      <vt:lpstr>学校课程规划要素</vt:lpstr>
      <vt:lpstr>学校课程规划结构：上海某小学</vt:lpstr>
      <vt:lpstr>学校课程规划案例</vt:lpstr>
      <vt:lpstr>学校课程规划：专题研究</vt:lpstr>
      <vt:lpstr>学校的愿景、使命与目标</vt:lpstr>
      <vt:lpstr>促进学生的学习 杭州市余杭区实验小学发展规划（2007-2010）</vt:lpstr>
      <vt:lpstr>幻灯片 25</vt:lpstr>
      <vt:lpstr>学生课程需求评估</vt:lpstr>
      <vt:lpstr>社区的课程期待</vt:lpstr>
      <vt:lpstr>可得到的课程资源优势分析</vt:lpstr>
      <vt:lpstr>个案分享</vt:lpstr>
      <vt:lpstr>九年一贯的课程方案</vt:lpstr>
      <vt:lpstr>九年一贯的课程方案</vt:lpstr>
      <vt:lpstr>幻灯片 32</vt:lpstr>
      <vt:lpstr>校本课程开发框架</vt:lpstr>
      <vt:lpstr>学校课程发展委员会的运营</vt:lpstr>
      <vt:lpstr>幻灯片 35</vt:lpstr>
      <vt:lpstr>幻灯片 36</vt:lpstr>
      <vt:lpstr>幻灯片 37</vt:lpstr>
      <vt:lpstr>建议进一步阅读的文献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ke</dc:creator>
  <cp:lastModifiedBy>Windows 用户</cp:lastModifiedBy>
  <cp:revision>128</cp:revision>
  <dcterms:created xsi:type="dcterms:W3CDTF">2012-12-29T08:48:13Z</dcterms:created>
  <dcterms:modified xsi:type="dcterms:W3CDTF">2014-05-12T23:46:54Z</dcterms:modified>
</cp:coreProperties>
</file>