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7" r:id="rId3"/>
    <p:sldId id="259" r:id="rId4"/>
    <p:sldId id="262" r:id="rId5"/>
    <p:sldId id="265" r:id="rId6"/>
    <p:sldId id="272" r:id="rId7"/>
    <p:sldId id="273" r:id="rId8"/>
    <p:sldId id="275" r:id="rId9"/>
    <p:sldId id="281" r:id="rId10"/>
    <p:sldId id="282" r:id="rId11"/>
    <p:sldId id="279" r:id="rId12"/>
    <p:sldId id="283" r:id="rId13"/>
    <p:sldId id="285" r:id="rId14"/>
    <p:sldId id="284" r:id="rId15"/>
    <p:sldId id="286" r:id="rId16"/>
    <p:sldId id="287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55" autoAdjust="0"/>
  </p:normalViewPr>
  <p:slideViewPr>
    <p:cSldViewPr snapToGrid="0">
      <p:cViewPr varScale="1">
        <p:scale>
          <a:sx n="83" d="100"/>
          <a:sy n="83" d="100"/>
        </p:scale>
        <p:origin x="156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E6A39F-487B-4C0B-880D-065F2A40A4F7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FA67C60-0553-44BB-8B53-07F81C63BBE9}">
      <dgm:prSet phldrT="[文本]" custT="1"/>
      <dgm:spPr/>
      <dgm:t>
        <a:bodyPr/>
        <a:lstStyle/>
        <a:p>
          <a:r>
            <a: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rPr>
            <a:t>真实性学力</a:t>
          </a:r>
          <a:endParaRPr lang="zh-CN" altLang="en-US" sz="32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1C47EBF9-EC39-47EA-83FF-B98CEE0615B5}" type="parTrans" cxnId="{44675117-188D-4163-A331-EA7DB7E15C0A}">
      <dgm:prSet/>
      <dgm:spPr/>
      <dgm:t>
        <a:bodyPr/>
        <a:lstStyle/>
        <a:p>
          <a:endParaRPr lang="zh-CN" altLang="en-US"/>
        </a:p>
      </dgm:t>
    </dgm:pt>
    <dgm:pt modelId="{9081CBA9-7736-4072-9C55-9483585A1C33}" type="sibTrans" cxnId="{44675117-188D-4163-A331-EA7DB7E15C0A}">
      <dgm:prSet/>
      <dgm:spPr/>
      <dgm:t>
        <a:bodyPr/>
        <a:lstStyle/>
        <a:p>
          <a:endParaRPr lang="zh-CN" altLang="en-US"/>
        </a:p>
      </dgm:t>
    </dgm:pt>
    <dgm:pt modelId="{BC00786C-0109-4C8E-B15A-1A31BEC7187D}">
      <dgm:prSet phldrT="[文本]" custT="1"/>
      <dgm:spPr/>
      <dgm:t>
        <a:bodyPr/>
        <a:lstStyle/>
        <a:p>
          <a:pPr algn="ctr"/>
          <a:r>
            <a: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rPr>
            <a:t>（核心素养）</a:t>
          </a:r>
          <a:endParaRPr lang="zh-CN" altLang="en-US" sz="2800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86E0E9C9-9AE9-47D0-A6AB-0465EBB89BCF}" type="parTrans" cxnId="{9B0411AA-1948-4ED7-9771-890C30012957}">
      <dgm:prSet/>
      <dgm:spPr/>
      <dgm:t>
        <a:bodyPr/>
        <a:lstStyle/>
        <a:p>
          <a:endParaRPr lang="zh-CN" altLang="en-US"/>
        </a:p>
      </dgm:t>
    </dgm:pt>
    <dgm:pt modelId="{D521338C-DF65-4F83-B7A2-10B51ED7F531}" type="sibTrans" cxnId="{9B0411AA-1948-4ED7-9771-890C30012957}">
      <dgm:prSet/>
      <dgm:spPr/>
      <dgm:t>
        <a:bodyPr/>
        <a:lstStyle/>
        <a:p>
          <a:endParaRPr lang="zh-CN" altLang="en-US"/>
        </a:p>
      </dgm:t>
    </dgm:pt>
    <dgm:pt modelId="{E93422C6-880E-49EF-83A5-7EC4A609B4A3}">
      <dgm:prSet phldrT="[文本]" custT="1"/>
      <dgm:spPr/>
      <dgm:t>
        <a:bodyPr/>
        <a:lstStyle/>
        <a:p>
          <a:r>
            <a: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rPr>
            <a:t>真实性学习</a:t>
          </a:r>
          <a:endParaRPr lang="zh-CN" altLang="en-US" sz="32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F4426F92-3047-4A52-9718-1600E2E9BFC0}" type="parTrans" cxnId="{8946CAF0-F5BF-42F6-B703-BAF2FB93BD37}">
      <dgm:prSet/>
      <dgm:spPr/>
      <dgm:t>
        <a:bodyPr/>
        <a:lstStyle/>
        <a:p>
          <a:endParaRPr lang="zh-CN" altLang="en-US"/>
        </a:p>
      </dgm:t>
    </dgm:pt>
    <dgm:pt modelId="{0EB57E21-6435-4D69-B540-F5CE52F34C8C}" type="sibTrans" cxnId="{8946CAF0-F5BF-42F6-B703-BAF2FB93BD37}">
      <dgm:prSet/>
      <dgm:spPr/>
      <dgm:t>
        <a:bodyPr/>
        <a:lstStyle/>
        <a:p>
          <a:endParaRPr lang="zh-CN" altLang="en-US"/>
        </a:p>
      </dgm:t>
    </dgm:pt>
    <dgm:pt modelId="{58849692-84C9-4426-A74A-67AB14150F37}">
      <dgm:prSet phldrT="[文本]" custT="1"/>
      <dgm:spPr/>
      <dgm:t>
        <a:bodyPr/>
        <a:lstStyle/>
        <a:p>
          <a:pPr>
            <a:spcBef>
              <a:spcPts val="1200"/>
            </a:spcBef>
          </a:pP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>
            <a:spcBef>
              <a:spcPts val="1200"/>
            </a:spcBef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◇深度学习</a:t>
          </a: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>
            <a:spcBef>
              <a:spcPct val="0"/>
            </a:spcBef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◇非认知学习</a:t>
          </a: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>
            <a:spcBef>
              <a:spcPct val="0"/>
            </a:spcBef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</a:t>
          </a:r>
          <a:r>
            <a:rPr lang="zh-CN" altLang="en-US" sz="2400" b="1" kern="800" spc="-35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跨学科主题学习</a:t>
          </a:r>
          <a:endParaRPr lang="en-US" altLang="zh-CN" sz="2400" b="1" kern="800" spc="-350" baseline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>
            <a:spcBef>
              <a:spcPct val="0"/>
            </a:spcBef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</a:t>
          </a:r>
          <a:r>
            <a:rPr lang="en-US" altLang="zh-CN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……</a:t>
          </a:r>
          <a:endParaRPr lang="zh-CN" alt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DC0C49EB-0088-456F-885E-EF3635D82CB0}" type="parTrans" cxnId="{44BB385A-14CE-438D-8F08-6CEBFA6ED23E}">
      <dgm:prSet/>
      <dgm:spPr/>
      <dgm:t>
        <a:bodyPr/>
        <a:lstStyle/>
        <a:p>
          <a:endParaRPr lang="zh-CN" altLang="en-US"/>
        </a:p>
      </dgm:t>
    </dgm:pt>
    <dgm:pt modelId="{5BBBFF2E-F156-4DDD-A949-434C0CDCFB22}" type="sibTrans" cxnId="{44BB385A-14CE-438D-8F08-6CEBFA6ED23E}">
      <dgm:prSet/>
      <dgm:spPr/>
      <dgm:t>
        <a:bodyPr/>
        <a:lstStyle/>
        <a:p>
          <a:endParaRPr lang="zh-CN" altLang="en-US"/>
        </a:p>
      </dgm:t>
    </dgm:pt>
    <dgm:pt modelId="{97357FA5-3F7F-460F-A852-D7F0490F1950}">
      <dgm:prSet phldrT="[文本]" custT="1"/>
      <dgm:spPr/>
      <dgm:t>
        <a:bodyPr/>
        <a:lstStyle/>
        <a:p>
          <a:r>
            <a: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rPr>
            <a:t>真实性评价</a:t>
          </a:r>
          <a:endParaRPr lang="zh-CN" altLang="en-US" sz="32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A92CFE46-10DF-4412-A333-76349AB91639}" type="parTrans" cxnId="{98D04BD5-740C-4CDF-BE86-F598B001C747}">
      <dgm:prSet/>
      <dgm:spPr/>
      <dgm:t>
        <a:bodyPr/>
        <a:lstStyle/>
        <a:p>
          <a:endParaRPr lang="zh-CN" altLang="en-US"/>
        </a:p>
      </dgm:t>
    </dgm:pt>
    <dgm:pt modelId="{7FAA1D68-0940-4096-809D-B60DBF4D3BB5}" type="sibTrans" cxnId="{98D04BD5-740C-4CDF-BE86-F598B001C747}">
      <dgm:prSet/>
      <dgm:spPr/>
      <dgm:t>
        <a:bodyPr/>
        <a:lstStyle/>
        <a:p>
          <a:endParaRPr lang="zh-CN" altLang="en-US"/>
        </a:p>
      </dgm:t>
    </dgm:pt>
    <dgm:pt modelId="{84FE2E1C-4AD0-452B-B7C6-484AD5E4281D}">
      <dgm:prSet phldrT="[文本]" custT="1"/>
      <dgm:spPr/>
      <dgm:t>
        <a:bodyPr/>
        <a:lstStyle/>
        <a:p>
          <a:endParaRPr lang="en-US" altLang="zh-CN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r>
            <a: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◇表现性评价</a:t>
          </a:r>
          <a:endParaRPr lang="en-US" altLang="zh-CN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r>
            <a: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</a:t>
          </a:r>
          <a:r>
            <a: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……</a:t>
          </a:r>
          <a:endParaRPr lang="zh-CN" alt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412CD051-0C07-4A78-835D-219DF652B8C5}" type="parTrans" cxnId="{483FEA84-D842-492C-AD86-B18D852BBF7B}">
      <dgm:prSet/>
      <dgm:spPr/>
      <dgm:t>
        <a:bodyPr/>
        <a:lstStyle/>
        <a:p>
          <a:endParaRPr lang="zh-CN" altLang="en-US"/>
        </a:p>
      </dgm:t>
    </dgm:pt>
    <dgm:pt modelId="{3ADF6121-4401-46B8-830B-4E42B9D88B21}" type="sibTrans" cxnId="{483FEA84-D842-492C-AD86-B18D852BBF7B}">
      <dgm:prSet/>
      <dgm:spPr/>
      <dgm:t>
        <a:bodyPr/>
        <a:lstStyle/>
        <a:p>
          <a:endParaRPr lang="zh-CN" altLang="en-US"/>
        </a:p>
      </dgm:t>
    </dgm:pt>
    <dgm:pt modelId="{91550C16-F406-4F33-B86A-791D1AFE2C7D}">
      <dgm:prSet phldrT="[文本]" custT="1"/>
      <dgm:spPr/>
      <dgm:t>
        <a:bodyPr/>
        <a:lstStyle/>
        <a:p>
          <a:pPr algn="l"/>
          <a:endParaRPr lang="en-US" altLang="zh-CN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algn="l"/>
          <a:r>
            <a: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◇学科素养</a:t>
          </a:r>
          <a:endParaRPr lang="en-US" altLang="zh-CN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algn="l"/>
          <a:r>
            <a: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◇跨学科素养</a:t>
          </a:r>
          <a:endParaRPr lang="zh-CN" alt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82C8723-0991-4260-A160-995D63E19682}" type="parTrans" cxnId="{75EC9CB8-5389-4194-96C6-62EE6BF045C2}">
      <dgm:prSet/>
      <dgm:spPr/>
      <dgm:t>
        <a:bodyPr/>
        <a:lstStyle/>
        <a:p>
          <a:endParaRPr lang="zh-CN" altLang="en-US"/>
        </a:p>
      </dgm:t>
    </dgm:pt>
    <dgm:pt modelId="{9FDCBFC9-F356-4438-8BD2-A218DE2A791C}" type="sibTrans" cxnId="{75EC9CB8-5389-4194-96C6-62EE6BF045C2}">
      <dgm:prSet/>
      <dgm:spPr/>
      <dgm:t>
        <a:bodyPr/>
        <a:lstStyle/>
        <a:p>
          <a:endParaRPr lang="zh-CN" altLang="en-US"/>
        </a:p>
      </dgm:t>
    </dgm:pt>
    <dgm:pt modelId="{4508725C-A7A2-4944-8A8F-C0C962B385ED}" type="pres">
      <dgm:prSet presAssocID="{46E6A39F-487B-4C0B-880D-065F2A40A4F7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7C6F395-EF7B-4160-8C86-23618E0FDD08}" type="pres">
      <dgm:prSet presAssocID="{3FA67C60-0553-44BB-8B53-07F81C63BBE9}" presName="parentText1" presStyleLbl="node1" presStyleIdx="0" presStyleCnt="3" custScaleY="13366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9CEA1C-7F09-4899-9770-0FFBC55A8AF2}" type="pres">
      <dgm:prSet presAssocID="{3FA67C60-0553-44BB-8B53-07F81C63BBE9}" presName="childText1" presStyleLbl="solidAlignAcc1" presStyleIdx="0" presStyleCnt="3" custScaleY="145097" custLinFactNeighborX="-942" custLinFactNeighborY="266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22E847-9576-45B6-918C-B09A9C45A832}" type="pres">
      <dgm:prSet presAssocID="{E93422C6-880E-49EF-83A5-7EC4A609B4A3}" presName="parentText2" presStyleLbl="node1" presStyleIdx="1" presStyleCnt="3" custScaleY="13282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F5955B-4CA6-4B31-83C4-079784F99F45}" type="pres">
      <dgm:prSet presAssocID="{E93422C6-880E-49EF-83A5-7EC4A609B4A3}" presName="childText2" presStyleLbl="solidAlignAcc1" presStyleIdx="1" presStyleCnt="3" custScaleX="98593" custScaleY="128488" custLinFactNeighborX="1" custLinFactNeighborY="176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25E077-6269-47B6-86A3-FD3E81E54248}" type="pres">
      <dgm:prSet presAssocID="{97357FA5-3F7F-460F-A852-D7F0490F1950}" presName="parentText3" presStyleLbl="node1" presStyleIdx="2" presStyleCnt="3" custScaleY="127501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7BFE0C-2C36-4FF3-AA4D-579D58A64A8C}" type="pres">
      <dgm:prSet presAssocID="{97357FA5-3F7F-460F-A852-D7F0490F1950}" presName="childText3" presStyleLbl="solidAlignAcc1" presStyleIdx="2" presStyleCnt="3" custScaleX="94090" custScaleY="112414" custLinFactNeighborX="-2430" custLinFactNeighborY="97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5922BC4-9C00-4E22-8CFC-52B5C115DE58}" type="presOf" srcId="{3FA67C60-0553-44BB-8B53-07F81C63BBE9}" destId="{A7C6F395-EF7B-4160-8C86-23618E0FDD08}" srcOrd="0" destOrd="0" presId="urn:microsoft.com/office/officeart/2009/3/layout/IncreasingArrowsProcess"/>
    <dgm:cxn modelId="{314D244B-7A48-48F0-AD2B-4B8DEE7061F4}" type="presOf" srcId="{58849692-84C9-4426-A74A-67AB14150F37}" destId="{8FF5955B-4CA6-4B31-83C4-079784F99F45}" srcOrd="0" destOrd="0" presId="urn:microsoft.com/office/officeart/2009/3/layout/IncreasingArrowsProcess"/>
    <dgm:cxn modelId="{54CE28C1-6468-41EE-985C-F38254AAA7F3}" type="presOf" srcId="{E93422C6-880E-49EF-83A5-7EC4A609B4A3}" destId="{9422E847-9576-45B6-918C-B09A9C45A832}" srcOrd="0" destOrd="0" presId="urn:microsoft.com/office/officeart/2009/3/layout/IncreasingArrowsProcess"/>
    <dgm:cxn modelId="{F4AC8827-97AA-4F1E-94AC-8681CCC7D788}" type="presOf" srcId="{97357FA5-3F7F-460F-A852-D7F0490F1950}" destId="{D625E077-6269-47B6-86A3-FD3E81E54248}" srcOrd="0" destOrd="0" presId="urn:microsoft.com/office/officeart/2009/3/layout/IncreasingArrowsProcess"/>
    <dgm:cxn modelId="{75EC9CB8-5389-4194-96C6-62EE6BF045C2}" srcId="{3FA67C60-0553-44BB-8B53-07F81C63BBE9}" destId="{91550C16-F406-4F33-B86A-791D1AFE2C7D}" srcOrd="1" destOrd="0" parTransId="{082C8723-0991-4260-A160-995D63E19682}" sibTransId="{9FDCBFC9-F356-4438-8BD2-A218DE2A791C}"/>
    <dgm:cxn modelId="{99E07127-D429-494B-9801-3498DED242AC}" type="presOf" srcId="{91550C16-F406-4F33-B86A-791D1AFE2C7D}" destId="{939CEA1C-7F09-4899-9770-0FFBC55A8AF2}" srcOrd="0" destOrd="1" presId="urn:microsoft.com/office/officeart/2009/3/layout/IncreasingArrowsProcess"/>
    <dgm:cxn modelId="{9B0411AA-1948-4ED7-9771-890C30012957}" srcId="{3FA67C60-0553-44BB-8B53-07F81C63BBE9}" destId="{BC00786C-0109-4C8E-B15A-1A31BEC7187D}" srcOrd="0" destOrd="0" parTransId="{86E0E9C9-9AE9-47D0-A6AB-0465EBB89BCF}" sibTransId="{D521338C-DF65-4F83-B7A2-10B51ED7F531}"/>
    <dgm:cxn modelId="{98D04BD5-740C-4CDF-BE86-F598B001C747}" srcId="{46E6A39F-487B-4C0B-880D-065F2A40A4F7}" destId="{97357FA5-3F7F-460F-A852-D7F0490F1950}" srcOrd="2" destOrd="0" parTransId="{A92CFE46-10DF-4412-A333-76349AB91639}" sibTransId="{7FAA1D68-0940-4096-809D-B60DBF4D3BB5}"/>
    <dgm:cxn modelId="{44BB385A-14CE-438D-8F08-6CEBFA6ED23E}" srcId="{E93422C6-880E-49EF-83A5-7EC4A609B4A3}" destId="{58849692-84C9-4426-A74A-67AB14150F37}" srcOrd="0" destOrd="0" parTransId="{DC0C49EB-0088-456F-885E-EF3635D82CB0}" sibTransId="{5BBBFF2E-F156-4DDD-A949-434C0CDCFB22}"/>
    <dgm:cxn modelId="{483FEA84-D842-492C-AD86-B18D852BBF7B}" srcId="{97357FA5-3F7F-460F-A852-D7F0490F1950}" destId="{84FE2E1C-4AD0-452B-B7C6-484AD5E4281D}" srcOrd="0" destOrd="0" parTransId="{412CD051-0C07-4A78-835D-219DF652B8C5}" sibTransId="{3ADF6121-4401-46B8-830B-4E42B9D88B21}"/>
    <dgm:cxn modelId="{15141239-857D-4DEF-BD60-755F06678809}" type="presOf" srcId="{BC00786C-0109-4C8E-B15A-1A31BEC7187D}" destId="{939CEA1C-7F09-4899-9770-0FFBC55A8AF2}" srcOrd="0" destOrd="0" presId="urn:microsoft.com/office/officeart/2009/3/layout/IncreasingArrowsProcess"/>
    <dgm:cxn modelId="{44675117-188D-4163-A331-EA7DB7E15C0A}" srcId="{46E6A39F-487B-4C0B-880D-065F2A40A4F7}" destId="{3FA67C60-0553-44BB-8B53-07F81C63BBE9}" srcOrd="0" destOrd="0" parTransId="{1C47EBF9-EC39-47EA-83FF-B98CEE0615B5}" sibTransId="{9081CBA9-7736-4072-9C55-9483585A1C33}"/>
    <dgm:cxn modelId="{8946CAF0-F5BF-42F6-B703-BAF2FB93BD37}" srcId="{46E6A39F-487B-4C0B-880D-065F2A40A4F7}" destId="{E93422C6-880E-49EF-83A5-7EC4A609B4A3}" srcOrd="1" destOrd="0" parTransId="{F4426F92-3047-4A52-9718-1600E2E9BFC0}" sibTransId="{0EB57E21-6435-4D69-B540-F5CE52F34C8C}"/>
    <dgm:cxn modelId="{21B94BC6-EAAF-4662-B223-E831E88E2235}" type="presOf" srcId="{84FE2E1C-4AD0-452B-B7C6-484AD5E4281D}" destId="{737BFE0C-2C36-4FF3-AA4D-579D58A64A8C}" srcOrd="0" destOrd="0" presId="urn:microsoft.com/office/officeart/2009/3/layout/IncreasingArrowsProcess"/>
    <dgm:cxn modelId="{34957C4B-FEB0-42AF-8208-78410A52C8F2}" type="presOf" srcId="{46E6A39F-487B-4C0B-880D-065F2A40A4F7}" destId="{4508725C-A7A2-4944-8A8F-C0C962B385ED}" srcOrd="0" destOrd="0" presId="urn:microsoft.com/office/officeart/2009/3/layout/IncreasingArrowsProcess"/>
    <dgm:cxn modelId="{12E895C5-E8A8-4604-A7EF-25CEB8F360D6}" type="presParOf" srcId="{4508725C-A7A2-4944-8A8F-C0C962B385ED}" destId="{A7C6F395-EF7B-4160-8C86-23618E0FDD08}" srcOrd="0" destOrd="0" presId="urn:microsoft.com/office/officeart/2009/3/layout/IncreasingArrowsProcess"/>
    <dgm:cxn modelId="{FEEB005C-5741-406C-B0DF-A4740EBC08D6}" type="presParOf" srcId="{4508725C-A7A2-4944-8A8F-C0C962B385ED}" destId="{939CEA1C-7F09-4899-9770-0FFBC55A8AF2}" srcOrd="1" destOrd="0" presId="urn:microsoft.com/office/officeart/2009/3/layout/IncreasingArrowsProcess"/>
    <dgm:cxn modelId="{05407500-923E-44D4-94F4-D054A6AE137C}" type="presParOf" srcId="{4508725C-A7A2-4944-8A8F-C0C962B385ED}" destId="{9422E847-9576-45B6-918C-B09A9C45A832}" srcOrd="2" destOrd="0" presId="urn:microsoft.com/office/officeart/2009/3/layout/IncreasingArrowsProcess"/>
    <dgm:cxn modelId="{E4A71F60-F3E8-4CFD-88E2-617E106E0797}" type="presParOf" srcId="{4508725C-A7A2-4944-8A8F-C0C962B385ED}" destId="{8FF5955B-4CA6-4B31-83C4-079784F99F45}" srcOrd="3" destOrd="0" presId="urn:microsoft.com/office/officeart/2009/3/layout/IncreasingArrowsProcess"/>
    <dgm:cxn modelId="{F522A4A0-A56F-40EB-919C-18CA6FE1DEE4}" type="presParOf" srcId="{4508725C-A7A2-4944-8A8F-C0C962B385ED}" destId="{D625E077-6269-47B6-86A3-FD3E81E54248}" srcOrd="4" destOrd="0" presId="urn:microsoft.com/office/officeart/2009/3/layout/IncreasingArrowsProcess"/>
    <dgm:cxn modelId="{D3C4CE83-FE15-4271-B483-80DCA197804B}" type="presParOf" srcId="{4508725C-A7A2-4944-8A8F-C0C962B385ED}" destId="{737BFE0C-2C36-4FF3-AA4D-579D58A64A8C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02EF88-92E2-4588-B0E4-B815F66322A4}" type="doc">
      <dgm:prSet loTypeId="urn:microsoft.com/office/officeart/2005/8/layout/target1" loCatId="relationship" qsTypeId="urn:microsoft.com/office/officeart/2005/8/quickstyle/3d6" qsCatId="3D" csTypeId="urn:microsoft.com/office/officeart/2005/8/colors/colorful2" csCatId="colorful" phldr="1"/>
      <dgm:spPr/>
    </dgm:pt>
    <dgm:pt modelId="{A6D4C6AC-F22B-47FD-A89E-BB1F4FAFE2FA}">
      <dgm:prSet phldrT="[文本]" custT="1"/>
      <dgm:spPr/>
      <dgm:t>
        <a:bodyPr/>
        <a:lstStyle/>
        <a:p>
          <a:r>
            <a:rPr lang="zh-CN" altLang="en-US" sz="2800" dirty="0" smtClean="0">
              <a:latin typeface="+mj-ea"/>
              <a:ea typeface="+mj-ea"/>
            </a:rPr>
            <a:t>关键能力</a:t>
          </a:r>
          <a:endParaRPr lang="zh-CN" altLang="en-US" sz="2800" dirty="0">
            <a:latin typeface="+mj-ea"/>
            <a:ea typeface="+mj-ea"/>
          </a:endParaRPr>
        </a:p>
      </dgm:t>
    </dgm:pt>
    <dgm:pt modelId="{673378C3-F775-443B-8C15-E3448E7DB670}" type="parTrans" cxnId="{B3064481-91A3-480E-8786-4B0D2B479597}">
      <dgm:prSet/>
      <dgm:spPr/>
      <dgm:t>
        <a:bodyPr/>
        <a:lstStyle/>
        <a:p>
          <a:endParaRPr lang="zh-CN" altLang="en-US"/>
        </a:p>
      </dgm:t>
    </dgm:pt>
    <dgm:pt modelId="{B2B443B4-0BAA-47E6-8DB7-497A9881ED86}" type="sibTrans" cxnId="{B3064481-91A3-480E-8786-4B0D2B479597}">
      <dgm:prSet/>
      <dgm:spPr/>
      <dgm:t>
        <a:bodyPr/>
        <a:lstStyle/>
        <a:p>
          <a:endParaRPr lang="zh-CN" altLang="en-US"/>
        </a:p>
      </dgm:t>
    </dgm:pt>
    <dgm:pt modelId="{C68D08AC-A15C-463C-9CFA-072E4BFA3C22}">
      <dgm:prSet phldrT="[文本]" custT="1"/>
      <dgm:spPr/>
      <dgm:t>
        <a:bodyPr/>
        <a:lstStyle/>
        <a:p>
          <a:r>
            <a:rPr lang="zh-CN" altLang="en-US" sz="2800" dirty="0" smtClean="0"/>
            <a:t>学科能力</a:t>
          </a:r>
          <a:endParaRPr lang="zh-CN" altLang="en-US" sz="2800" dirty="0"/>
        </a:p>
      </dgm:t>
    </dgm:pt>
    <dgm:pt modelId="{61EC112A-F7D0-4C10-B6A0-273E1CD1F001}" type="parTrans" cxnId="{AD83EA98-656F-48A1-9AFE-8C976532A3BC}">
      <dgm:prSet/>
      <dgm:spPr/>
      <dgm:t>
        <a:bodyPr/>
        <a:lstStyle/>
        <a:p>
          <a:endParaRPr lang="zh-CN" altLang="en-US"/>
        </a:p>
      </dgm:t>
    </dgm:pt>
    <dgm:pt modelId="{04B6D036-37FB-4808-B280-804186E8D31F}" type="sibTrans" cxnId="{AD83EA98-656F-48A1-9AFE-8C976532A3BC}">
      <dgm:prSet/>
      <dgm:spPr/>
      <dgm:t>
        <a:bodyPr/>
        <a:lstStyle/>
        <a:p>
          <a:endParaRPr lang="zh-CN" altLang="en-US"/>
        </a:p>
      </dgm:t>
    </dgm:pt>
    <dgm:pt modelId="{56697514-F36B-41BF-80DD-EF8E172B1254}">
      <dgm:prSet phldrT="[文本]" custT="1"/>
      <dgm:spPr/>
      <dgm:t>
        <a:bodyPr/>
        <a:lstStyle/>
        <a:p>
          <a:r>
            <a: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rPr>
            <a:t>一般能力</a:t>
          </a:r>
          <a:endParaRPr lang="zh-CN" alt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E91128B0-FF2E-47B9-892D-C3086480259E}" type="parTrans" cxnId="{F670DA9A-2C4D-4998-A8F4-403F0656D06C}">
      <dgm:prSet/>
      <dgm:spPr/>
      <dgm:t>
        <a:bodyPr/>
        <a:lstStyle/>
        <a:p>
          <a:endParaRPr lang="zh-CN" altLang="en-US"/>
        </a:p>
      </dgm:t>
    </dgm:pt>
    <dgm:pt modelId="{66DDFF4B-DFB0-4BDB-8C17-4C4AC15B1D17}" type="sibTrans" cxnId="{F670DA9A-2C4D-4998-A8F4-403F0656D06C}">
      <dgm:prSet/>
      <dgm:spPr/>
      <dgm:t>
        <a:bodyPr/>
        <a:lstStyle/>
        <a:p>
          <a:endParaRPr lang="zh-CN" altLang="en-US"/>
        </a:p>
      </dgm:t>
    </dgm:pt>
    <dgm:pt modelId="{AEEBCEAD-3BB8-4076-A42C-7201792D3209}" type="pres">
      <dgm:prSet presAssocID="{7502EF88-92E2-4588-B0E4-B815F66322A4}" presName="composite" presStyleCnt="0">
        <dgm:presLayoutVars>
          <dgm:chMax val="5"/>
          <dgm:dir/>
          <dgm:resizeHandles val="exact"/>
        </dgm:presLayoutVars>
      </dgm:prSet>
      <dgm:spPr/>
    </dgm:pt>
    <dgm:pt modelId="{C393A28C-EF80-4734-8E8F-9DEC661F4643}" type="pres">
      <dgm:prSet presAssocID="{A6D4C6AC-F22B-47FD-A89E-BB1F4FAFE2FA}" presName="circle1" presStyleLbl="lnNode1" presStyleIdx="0" presStyleCnt="3" custLinFactX="-21952" custLinFactNeighborX="-100000" custLinFactNeighborY="13000"/>
      <dgm:spPr/>
    </dgm:pt>
    <dgm:pt modelId="{7F1CB146-6465-431C-9EFB-C0E051740EF5}" type="pres">
      <dgm:prSet presAssocID="{A6D4C6AC-F22B-47FD-A89E-BB1F4FAFE2FA}" presName="text1" presStyleLbl="revTx" presStyleIdx="0" presStyleCnt="3" custLinFactNeighborX="-48781" custLinFactNeighborY="2734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6A53B3B-3888-4AE9-A090-784B27E06604}" type="pres">
      <dgm:prSet presAssocID="{A6D4C6AC-F22B-47FD-A89E-BB1F4FAFE2FA}" presName="line1" presStyleLbl="callout" presStyleIdx="0" presStyleCnt="6" custLinFactX="-95123" custLinFactY="100000" custLinFactNeighborX="-100000" custLinFactNeighborY="160381"/>
      <dgm:spPr/>
    </dgm:pt>
    <dgm:pt modelId="{C77EDD27-0B66-46D8-AE34-D293BA313BE7}" type="pres">
      <dgm:prSet presAssocID="{A6D4C6AC-F22B-47FD-A89E-BB1F4FAFE2FA}" presName="d1" presStyleLbl="callout" presStyleIdx="1" presStyleCnt="6" custLinFactNeighborX="-45070" custLinFactNeighborY="3783"/>
      <dgm:spPr/>
    </dgm:pt>
    <dgm:pt modelId="{51FDE8D8-DD07-4687-8F72-5630EA5F23D9}" type="pres">
      <dgm:prSet presAssocID="{C68D08AC-A15C-463C-9CFA-072E4BFA3C22}" presName="circle2" presStyleLbl="lnNode1" presStyleIdx="1" presStyleCnt="3" custLinFactNeighborX="-40651" custLinFactNeighborY="4333"/>
      <dgm:spPr/>
    </dgm:pt>
    <dgm:pt modelId="{690CB85B-D96C-4780-9307-114BA6777511}" type="pres">
      <dgm:prSet presAssocID="{C68D08AC-A15C-463C-9CFA-072E4BFA3C22}" presName="text2" presStyleLbl="revTx" presStyleIdx="1" presStyleCnt="3" custLinFactNeighborX="-48781" custLinFactNeighborY="891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33BF85-5DC5-47B4-A334-7C965D4BFD06}" type="pres">
      <dgm:prSet presAssocID="{C68D08AC-A15C-463C-9CFA-072E4BFA3C22}" presName="line2" presStyleLbl="callout" presStyleIdx="2" presStyleCnt="6" custLinFactX="-95123" custLinFactY="100000" custLinFactNeighborX="-100000" custLinFactNeighborY="160381"/>
      <dgm:spPr/>
    </dgm:pt>
    <dgm:pt modelId="{13FE42A3-423B-44C6-A43E-6BB7A68A4655}" type="pres">
      <dgm:prSet presAssocID="{C68D08AC-A15C-463C-9CFA-072E4BFA3C22}" presName="d2" presStyleLbl="callout" presStyleIdx="3" presStyleCnt="6" custLinFactNeighborX="-61308" custLinFactNeighborY="4854"/>
      <dgm:spPr/>
    </dgm:pt>
    <dgm:pt modelId="{3FD7A5AB-9F0E-4174-B653-85B8CB4D6979}" type="pres">
      <dgm:prSet presAssocID="{56697514-F36B-41BF-80DD-EF8E172B1254}" presName="circle3" presStyleLbl="lnNode1" presStyleIdx="2" presStyleCnt="3" custLinFactNeighborX="-24390" custLinFactNeighborY="2600"/>
      <dgm:spPr/>
    </dgm:pt>
    <dgm:pt modelId="{BB354930-09E2-4E98-8F8C-6B81BF4116D8}" type="pres">
      <dgm:prSet presAssocID="{56697514-F36B-41BF-80DD-EF8E172B1254}" presName="text3" presStyleLbl="revTx" presStyleIdx="2" presStyleCnt="3" custLinFactNeighborX="-48781" custLinFactNeighborY="891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532F8A-EC31-4581-9CF3-C7BE06CC1A5A}" type="pres">
      <dgm:prSet presAssocID="{56697514-F36B-41BF-80DD-EF8E172B1254}" presName="line3" presStyleLbl="callout" presStyleIdx="4" presStyleCnt="6" custLinFactX="-95123" custLinFactY="100000" custLinFactNeighborX="-100000" custLinFactNeighborY="160381"/>
      <dgm:spPr/>
    </dgm:pt>
    <dgm:pt modelId="{3E166925-0DF0-4AF2-98A6-EE3B9B53DC04}" type="pres">
      <dgm:prSet presAssocID="{56697514-F36B-41BF-80DD-EF8E172B1254}" presName="d3" presStyleLbl="callout" presStyleIdx="5" presStyleCnt="6" custLinFactNeighborX="-95837" custLinFactNeighborY="6795"/>
      <dgm:spPr/>
    </dgm:pt>
  </dgm:ptLst>
  <dgm:cxnLst>
    <dgm:cxn modelId="{B3064481-91A3-480E-8786-4B0D2B479597}" srcId="{7502EF88-92E2-4588-B0E4-B815F66322A4}" destId="{A6D4C6AC-F22B-47FD-A89E-BB1F4FAFE2FA}" srcOrd="0" destOrd="0" parTransId="{673378C3-F775-443B-8C15-E3448E7DB670}" sibTransId="{B2B443B4-0BAA-47E6-8DB7-497A9881ED86}"/>
    <dgm:cxn modelId="{F670DA9A-2C4D-4998-A8F4-403F0656D06C}" srcId="{7502EF88-92E2-4588-B0E4-B815F66322A4}" destId="{56697514-F36B-41BF-80DD-EF8E172B1254}" srcOrd="2" destOrd="0" parTransId="{E91128B0-FF2E-47B9-892D-C3086480259E}" sibTransId="{66DDFF4B-DFB0-4BDB-8C17-4C4AC15B1D17}"/>
    <dgm:cxn modelId="{D5B070FD-B998-4840-8517-2C9848609DF4}" type="presOf" srcId="{C68D08AC-A15C-463C-9CFA-072E4BFA3C22}" destId="{690CB85B-D96C-4780-9307-114BA6777511}" srcOrd="0" destOrd="0" presId="urn:microsoft.com/office/officeart/2005/8/layout/target1"/>
    <dgm:cxn modelId="{3D964962-A8EC-4165-9894-1F4EE7093DEB}" type="presOf" srcId="{A6D4C6AC-F22B-47FD-A89E-BB1F4FAFE2FA}" destId="{7F1CB146-6465-431C-9EFB-C0E051740EF5}" srcOrd="0" destOrd="0" presId="urn:microsoft.com/office/officeart/2005/8/layout/target1"/>
    <dgm:cxn modelId="{321A13BA-437F-4671-996B-DF262968D349}" type="presOf" srcId="{7502EF88-92E2-4588-B0E4-B815F66322A4}" destId="{AEEBCEAD-3BB8-4076-A42C-7201792D3209}" srcOrd="0" destOrd="0" presId="urn:microsoft.com/office/officeart/2005/8/layout/target1"/>
    <dgm:cxn modelId="{AD83EA98-656F-48A1-9AFE-8C976532A3BC}" srcId="{7502EF88-92E2-4588-B0E4-B815F66322A4}" destId="{C68D08AC-A15C-463C-9CFA-072E4BFA3C22}" srcOrd="1" destOrd="0" parTransId="{61EC112A-F7D0-4C10-B6A0-273E1CD1F001}" sibTransId="{04B6D036-37FB-4808-B280-804186E8D31F}"/>
    <dgm:cxn modelId="{7A1D1905-DEBF-47B8-A772-50C38EC8D31B}" type="presOf" srcId="{56697514-F36B-41BF-80DD-EF8E172B1254}" destId="{BB354930-09E2-4E98-8F8C-6B81BF4116D8}" srcOrd="0" destOrd="0" presId="urn:microsoft.com/office/officeart/2005/8/layout/target1"/>
    <dgm:cxn modelId="{B08575CA-9192-4FF0-A12A-F5C2155F94F8}" type="presParOf" srcId="{AEEBCEAD-3BB8-4076-A42C-7201792D3209}" destId="{C393A28C-EF80-4734-8E8F-9DEC661F4643}" srcOrd="0" destOrd="0" presId="urn:microsoft.com/office/officeart/2005/8/layout/target1"/>
    <dgm:cxn modelId="{60A51BCD-7B4F-4848-B417-973476A553A0}" type="presParOf" srcId="{AEEBCEAD-3BB8-4076-A42C-7201792D3209}" destId="{7F1CB146-6465-431C-9EFB-C0E051740EF5}" srcOrd="1" destOrd="0" presId="urn:microsoft.com/office/officeart/2005/8/layout/target1"/>
    <dgm:cxn modelId="{5338380C-6F6B-4F48-B281-5B543A14DD76}" type="presParOf" srcId="{AEEBCEAD-3BB8-4076-A42C-7201792D3209}" destId="{66A53B3B-3888-4AE9-A090-784B27E06604}" srcOrd="2" destOrd="0" presId="urn:microsoft.com/office/officeart/2005/8/layout/target1"/>
    <dgm:cxn modelId="{BE64BCBA-AEA4-4284-9721-0A6F02716ED6}" type="presParOf" srcId="{AEEBCEAD-3BB8-4076-A42C-7201792D3209}" destId="{C77EDD27-0B66-46D8-AE34-D293BA313BE7}" srcOrd="3" destOrd="0" presId="urn:microsoft.com/office/officeart/2005/8/layout/target1"/>
    <dgm:cxn modelId="{7BFB36C4-247B-4158-A298-EFCFEEBF8C9D}" type="presParOf" srcId="{AEEBCEAD-3BB8-4076-A42C-7201792D3209}" destId="{51FDE8D8-DD07-4687-8F72-5630EA5F23D9}" srcOrd="4" destOrd="0" presId="urn:microsoft.com/office/officeart/2005/8/layout/target1"/>
    <dgm:cxn modelId="{87AFACC3-80F0-4D85-B5A5-4B79C8FBE757}" type="presParOf" srcId="{AEEBCEAD-3BB8-4076-A42C-7201792D3209}" destId="{690CB85B-D96C-4780-9307-114BA6777511}" srcOrd="5" destOrd="0" presId="urn:microsoft.com/office/officeart/2005/8/layout/target1"/>
    <dgm:cxn modelId="{C1CB6D07-B6A6-4A1E-996E-E99EDE5A90C8}" type="presParOf" srcId="{AEEBCEAD-3BB8-4076-A42C-7201792D3209}" destId="{0833BF85-5DC5-47B4-A334-7C965D4BFD06}" srcOrd="6" destOrd="0" presId="urn:microsoft.com/office/officeart/2005/8/layout/target1"/>
    <dgm:cxn modelId="{852131B5-EACD-4EC9-BCC5-03D706AFDFFA}" type="presParOf" srcId="{AEEBCEAD-3BB8-4076-A42C-7201792D3209}" destId="{13FE42A3-423B-44C6-A43E-6BB7A68A4655}" srcOrd="7" destOrd="0" presId="urn:microsoft.com/office/officeart/2005/8/layout/target1"/>
    <dgm:cxn modelId="{7FE6B53C-3CF9-43F5-8319-273674323E88}" type="presParOf" srcId="{AEEBCEAD-3BB8-4076-A42C-7201792D3209}" destId="{3FD7A5AB-9F0E-4174-B653-85B8CB4D6979}" srcOrd="8" destOrd="0" presId="urn:microsoft.com/office/officeart/2005/8/layout/target1"/>
    <dgm:cxn modelId="{59E08DB9-D47D-4ED8-92E8-9563BF2D1185}" type="presParOf" srcId="{AEEBCEAD-3BB8-4076-A42C-7201792D3209}" destId="{BB354930-09E2-4E98-8F8C-6B81BF4116D8}" srcOrd="9" destOrd="0" presId="urn:microsoft.com/office/officeart/2005/8/layout/target1"/>
    <dgm:cxn modelId="{C8159C41-5A41-44D5-8EFE-B8AA17C2015C}" type="presParOf" srcId="{AEEBCEAD-3BB8-4076-A42C-7201792D3209}" destId="{8F532F8A-EC31-4581-9CF3-C7BE06CC1A5A}" srcOrd="10" destOrd="0" presId="urn:microsoft.com/office/officeart/2005/8/layout/target1"/>
    <dgm:cxn modelId="{602B6599-009C-46E1-AEA9-84DFD08154C1}" type="presParOf" srcId="{AEEBCEAD-3BB8-4076-A42C-7201792D3209}" destId="{3E166925-0DF0-4AF2-98A6-EE3B9B53DC04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C6F395-EF7B-4160-8C86-23618E0FDD08}">
      <dsp:nvSpPr>
        <dsp:cNvPr id="0" name=""/>
        <dsp:cNvSpPr/>
      </dsp:nvSpPr>
      <dsp:spPr>
        <a:xfrm>
          <a:off x="22409" y="662573"/>
          <a:ext cx="7727580" cy="1504283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178662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真实性学力</a:t>
          </a:r>
          <a:endParaRPr lang="zh-CN" altLang="en-US" sz="32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2409" y="1038644"/>
        <a:ext cx="7351509" cy="752141"/>
      </dsp:txXfrm>
    </dsp:sp>
    <dsp:sp modelId="{939CEA1C-7F09-4899-9770-0FFBC55A8AF2}">
      <dsp:nvSpPr>
        <dsp:cNvPr id="0" name=""/>
        <dsp:cNvSpPr/>
      </dsp:nvSpPr>
      <dsp:spPr>
        <a:xfrm>
          <a:off x="0" y="1809765"/>
          <a:ext cx="2380094" cy="3145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宋体" panose="02010600030101010101" pitchFamily="2" charset="-122"/>
              <a:ea typeface="宋体" panose="02010600030101010101" pitchFamily="2" charset="-122"/>
            </a:rPr>
            <a:t>（核心素养）</a:t>
          </a:r>
          <a:endParaRPr lang="zh-CN" altLang="en-US" sz="2800" b="1" kern="1200" dirty="0">
            <a:latin typeface="宋体" panose="02010600030101010101" pitchFamily="2" charset="-122"/>
            <a:ea typeface="宋体" panose="02010600030101010101" pitchFamily="2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◇学科素养</a:t>
          </a: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◇跨学科素养</a:t>
          </a:r>
          <a:endParaRPr lang="zh-CN" alt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0" y="1809765"/>
        <a:ext cx="2380094" cy="3145692"/>
      </dsp:txXfrm>
    </dsp:sp>
    <dsp:sp modelId="{9422E847-9576-45B6-918C-B09A9C45A832}">
      <dsp:nvSpPr>
        <dsp:cNvPr id="0" name=""/>
        <dsp:cNvSpPr/>
      </dsp:nvSpPr>
      <dsp:spPr>
        <a:xfrm>
          <a:off x="2402504" y="1042421"/>
          <a:ext cx="5347485" cy="14948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178662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真实性学习</a:t>
          </a:r>
          <a:endParaRPr lang="zh-CN" altLang="en-US" sz="32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402504" y="1416140"/>
        <a:ext cx="4973766" cy="747437"/>
      </dsp:txXfrm>
    </dsp:sp>
    <dsp:sp modelId="{8FF5955B-4CA6-4B31-83C4-079784F99F45}">
      <dsp:nvSpPr>
        <dsp:cNvPr id="0" name=""/>
        <dsp:cNvSpPr/>
      </dsp:nvSpPr>
      <dsp:spPr>
        <a:xfrm>
          <a:off x="2419272" y="2169049"/>
          <a:ext cx="2346606" cy="27856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◇深度学习</a:t>
          </a: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◇非认知学习</a:t>
          </a: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</a:t>
          </a:r>
          <a:r>
            <a:rPr lang="zh-CN" altLang="en-US" sz="2400" b="1" kern="800" spc="-35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跨学科主题学习</a:t>
          </a:r>
          <a:endParaRPr lang="en-US" altLang="zh-CN" sz="2400" b="1" kern="800" spc="-350" baseline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</a:t>
          </a:r>
          <a:r>
            <a:rPr lang="en-US" altLang="zh-CN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……</a:t>
          </a:r>
          <a:endParaRPr lang="zh-CN" alt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2419272" y="2169049"/>
        <a:ext cx="2346606" cy="2785610"/>
      </dsp:txXfrm>
    </dsp:sp>
    <dsp:sp modelId="{D625E077-6269-47B6-86A3-FD3E81E54248}">
      <dsp:nvSpPr>
        <dsp:cNvPr id="0" name=""/>
        <dsp:cNvSpPr/>
      </dsp:nvSpPr>
      <dsp:spPr>
        <a:xfrm>
          <a:off x="4782599" y="1447534"/>
          <a:ext cx="2967390" cy="1434934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178662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真实性评价</a:t>
          </a:r>
          <a:endParaRPr lang="zh-CN" altLang="en-US" sz="32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4782599" y="1806268"/>
        <a:ext cx="2608657" cy="717467"/>
      </dsp:txXfrm>
    </dsp:sp>
    <dsp:sp modelId="{737BFE0C-2C36-4FF3-AA4D-579D58A64A8C}">
      <dsp:nvSpPr>
        <dsp:cNvPr id="0" name=""/>
        <dsp:cNvSpPr/>
      </dsp:nvSpPr>
      <dsp:spPr>
        <a:xfrm>
          <a:off x="4795094" y="2546356"/>
          <a:ext cx="2239431" cy="24014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◇表现性评价</a:t>
          </a:r>
          <a:endParaRPr lang="en-US" altLang="zh-CN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◇</a:t>
          </a:r>
          <a:r>
            <a:rPr lang="en-US" altLang="zh-CN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rPr>
            <a:t>……</a:t>
          </a:r>
          <a:endParaRPr lang="zh-CN" alt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795094" y="2546356"/>
        <a:ext cx="2239431" cy="24014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7A5AB-9F0E-4174-B653-85B8CB4D6979}">
      <dsp:nvSpPr>
        <dsp:cNvPr id="0" name=""/>
        <dsp:cNvSpPr/>
      </dsp:nvSpPr>
      <dsp:spPr>
        <a:xfrm>
          <a:off x="116844" y="1201737"/>
          <a:ext cx="3605212" cy="3605212"/>
        </a:xfrm>
        <a:prstGeom prst="ellipse">
          <a:avLst/>
        </a:prstGeom>
        <a:solidFill>
          <a:schemeClr val="accent2">
            <a:hueOff val="1907789"/>
            <a:satOff val="-43528"/>
            <a:lumOff val="16079"/>
            <a:alphaOff val="0"/>
          </a:schemeClr>
        </a:solidFill>
        <a:ln>
          <a:noFill/>
        </a:ln>
        <a:effectLst>
          <a:softEdge rad="1270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FDE8D8-DD07-4687-8F72-5630EA5F23D9}">
      <dsp:nvSpPr>
        <dsp:cNvPr id="0" name=""/>
        <dsp:cNvSpPr/>
      </dsp:nvSpPr>
      <dsp:spPr>
        <a:xfrm>
          <a:off x="837865" y="2016508"/>
          <a:ext cx="2163127" cy="2163127"/>
        </a:xfrm>
        <a:prstGeom prst="ellipse">
          <a:avLst/>
        </a:prstGeom>
        <a:solidFill>
          <a:schemeClr val="accent2">
            <a:hueOff val="953895"/>
            <a:satOff val="-21764"/>
            <a:lumOff val="8039"/>
            <a:alphaOff val="0"/>
          </a:schemeClr>
        </a:solidFill>
        <a:ln>
          <a:noFill/>
        </a:ln>
        <a:effectLst>
          <a:softEdge rad="1270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93A28C-EF80-4734-8E8F-9DEC661F4643}">
      <dsp:nvSpPr>
        <dsp:cNvPr id="0" name=""/>
        <dsp:cNvSpPr/>
      </dsp:nvSpPr>
      <dsp:spPr>
        <a:xfrm>
          <a:off x="1558915" y="2737558"/>
          <a:ext cx="721042" cy="72104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1CB146-6465-431C-9EFB-C0E051740EF5}">
      <dsp:nvSpPr>
        <dsp:cNvPr id="0" name=""/>
        <dsp:cNvSpPr/>
      </dsp:nvSpPr>
      <dsp:spPr>
        <a:xfrm>
          <a:off x="4322908" y="287559"/>
          <a:ext cx="1802606" cy="1051520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+mj-ea"/>
              <a:ea typeface="+mj-ea"/>
            </a:rPr>
            <a:t>关键能力</a:t>
          </a:r>
          <a:endParaRPr lang="zh-CN" altLang="en-US" sz="2800" kern="1200" dirty="0">
            <a:latin typeface="+mj-ea"/>
            <a:ea typeface="+mj-ea"/>
          </a:endParaRPr>
        </a:p>
      </dsp:txBody>
      <dsp:txXfrm>
        <a:off x="4322908" y="287559"/>
        <a:ext cx="1802606" cy="1051520"/>
      </dsp:txXfrm>
    </dsp:sp>
    <dsp:sp modelId="{66A53B3B-3888-4AE9-A090-784B27E06604}">
      <dsp:nvSpPr>
        <dsp:cNvPr id="0" name=""/>
        <dsp:cNvSpPr/>
      </dsp:nvSpPr>
      <dsp:spPr>
        <a:xfrm>
          <a:off x="3872261" y="619497"/>
          <a:ext cx="4506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75000" prstMaterial="plastic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7EDD27-0B66-46D8-AE34-D293BA313BE7}">
      <dsp:nvSpPr>
        <dsp:cNvPr id="0" name=""/>
        <dsp:cNvSpPr/>
      </dsp:nvSpPr>
      <dsp:spPr>
        <a:xfrm rot="5400000">
          <a:off x="1655956" y="883584"/>
          <a:ext cx="2477982" cy="195102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75000" prstMaterial="plastic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0CB85B-D96C-4780-9307-114BA6777511}">
      <dsp:nvSpPr>
        <dsp:cNvPr id="0" name=""/>
        <dsp:cNvSpPr/>
      </dsp:nvSpPr>
      <dsp:spPr>
        <a:xfrm>
          <a:off x="4322908" y="1145252"/>
          <a:ext cx="1802606" cy="1051520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学科能力</a:t>
          </a:r>
          <a:endParaRPr lang="zh-CN" altLang="en-US" sz="2800" kern="1200" dirty="0"/>
        </a:p>
      </dsp:txBody>
      <dsp:txXfrm>
        <a:off x="4322908" y="1145252"/>
        <a:ext cx="1802606" cy="1051520"/>
      </dsp:txXfrm>
    </dsp:sp>
    <dsp:sp modelId="{0833BF85-5DC5-47B4-A334-7C965D4BFD06}">
      <dsp:nvSpPr>
        <dsp:cNvPr id="0" name=""/>
        <dsp:cNvSpPr/>
      </dsp:nvSpPr>
      <dsp:spPr>
        <a:xfrm>
          <a:off x="3872261" y="1671017"/>
          <a:ext cx="4506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75000" prstMaterial="plastic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FE42A3-423B-44C6-A43E-6BB7A68A4655}">
      <dsp:nvSpPr>
        <dsp:cNvPr id="0" name=""/>
        <dsp:cNvSpPr/>
      </dsp:nvSpPr>
      <dsp:spPr>
        <a:xfrm rot="5400000">
          <a:off x="2187846" y="1918686"/>
          <a:ext cx="1930951" cy="1434273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75000" prstMaterial="plastic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354930-09E2-4E98-8F8C-6B81BF4116D8}">
      <dsp:nvSpPr>
        <dsp:cNvPr id="0" name=""/>
        <dsp:cNvSpPr/>
      </dsp:nvSpPr>
      <dsp:spPr>
        <a:xfrm>
          <a:off x="4322908" y="2196773"/>
          <a:ext cx="1802606" cy="1051520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一般能力</a:t>
          </a:r>
          <a:endParaRPr lang="zh-CN" alt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322908" y="2196773"/>
        <a:ext cx="1802606" cy="1051520"/>
      </dsp:txXfrm>
    </dsp:sp>
    <dsp:sp modelId="{8F532F8A-EC31-4581-9CF3-C7BE06CC1A5A}">
      <dsp:nvSpPr>
        <dsp:cNvPr id="0" name=""/>
        <dsp:cNvSpPr/>
      </dsp:nvSpPr>
      <dsp:spPr>
        <a:xfrm>
          <a:off x="3872261" y="2722537"/>
          <a:ext cx="4506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75000" prstMaterial="plastic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166925-0DF0-4AF2-98A6-EE3B9B53DC04}">
      <dsp:nvSpPr>
        <dsp:cNvPr id="0" name=""/>
        <dsp:cNvSpPr/>
      </dsp:nvSpPr>
      <dsp:spPr>
        <a:xfrm rot="5400000">
          <a:off x="2720390" y="2952977"/>
          <a:ext cx="1379594" cy="917526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75000" prstMaterial="plastic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55171" y="1278075"/>
            <a:ext cx="8044543" cy="149556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555171" y="4256711"/>
            <a:ext cx="8044543" cy="106735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555171" y="1484779"/>
            <a:ext cx="8044543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343637" y="4256711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171" y="1432223"/>
            <a:ext cx="8044543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0411" y="4589602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3637" y="4348151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3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32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2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79150"/>
          </a:xfrm>
        </p:spPr>
        <p:txBody>
          <a:bodyPr>
            <a:normAutofit/>
          </a:bodyPr>
          <a:lstStyle>
            <a:lvl1pPr>
              <a:defRPr sz="3600" baseline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4336"/>
            <a:ext cx="7772400" cy="4727864"/>
          </a:xfrm>
        </p:spPr>
        <p:txBody>
          <a:bodyPr/>
          <a:lstStyle>
            <a:lvl1pPr marL="182880" indent="-182880">
              <a:lnSpc>
                <a:spcPct val="120000"/>
              </a:lnSpc>
              <a:buSzPct val="90000"/>
              <a:buFont typeface="Wingdings" panose="05000000000000000000" pitchFamily="2" charset="2"/>
              <a:buChar char="p"/>
              <a:defRPr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-182880">
              <a:lnSpc>
                <a:spcPct val="120000"/>
              </a:lnSpc>
              <a:buFont typeface="Wingdings" panose="05000000000000000000" pitchFamily="2" charset="2"/>
              <a:buChar char="u"/>
              <a:defRPr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731520" indent="-182880">
              <a:buFont typeface="Wingdings" panose="05000000000000000000" pitchFamily="2" charset="2"/>
              <a:buChar char="p"/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defRPr>
            </a:lvl3pPr>
          </a:lstStyle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39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68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491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6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74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26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08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97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3BD10FD-07F9-4AFD-85E4-CD763A1B1169}" type="datetimeFigureOut">
              <a:rPr lang="zh-CN" altLang="en-US" smtClean="0"/>
              <a:t>2016/2/21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04F1D15-5F13-4F18-AF61-7192ABF1D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362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jedu.net/node/zgwk_1/2016-1-11/3A0EI0E39141409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31494" y="1432223"/>
            <a:ext cx="8669438" cy="2676790"/>
          </a:xfrm>
        </p:spPr>
        <p:txBody>
          <a:bodyPr/>
          <a:lstStyle/>
          <a:p>
            <a:pPr algn="ctr">
              <a:lnSpc>
                <a:spcPct val="125000"/>
              </a:lnSpc>
            </a:pPr>
            <a:r>
              <a:rPr lang="zh-CN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“核心素养”视野下</a:t>
            </a:r>
            <a:r>
              <a:rPr lang="en-US" altLang="zh-CN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综合实践</a:t>
            </a:r>
            <a:r>
              <a:rPr lang="zh-CN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活动课程的理解与实施</a:t>
            </a:r>
            <a:endParaRPr lang="zh-CN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98653" y="4582510"/>
            <a:ext cx="5922187" cy="1100660"/>
          </a:xfrm>
        </p:spPr>
        <p:txBody>
          <a:bodyPr>
            <a:normAutofit/>
          </a:bodyPr>
          <a:lstStyle/>
          <a:p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钱新建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2016.02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239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核心任务</a:t>
            </a:r>
            <a:r>
              <a:rPr lang="en-US" altLang="zh-CN" dirty="0">
                <a:latin typeface="宋体" panose="02010600030101010101" pitchFamily="2" charset="-122"/>
              </a:rPr>
              <a:t>——</a:t>
            </a:r>
            <a:r>
              <a:rPr lang="zh-CN" altLang="en-US" dirty="0"/>
              <a:t>培养创新精神与实践能力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285" y="1597701"/>
            <a:ext cx="7476915" cy="4574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881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zh-CN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4294967295"/>
          </p:nvPr>
        </p:nvGraphicFramePr>
        <p:xfrm>
          <a:off x="566738" y="1658938"/>
          <a:ext cx="8001000" cy="4806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566738" y="1303338"/>
            <a:ext cx="8326437" cy="14462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959100" indent="-2959100" eaLnBrk="0" hangingPunct="0">
              <a:spcBef>
                <a:spcPts val="600"/>
              </a:spcBef>
              <a:defRPr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操作与问题解决能力</a:t>
            </a:r>
            <a:r>
              <a:rPr lang="en-US" altLang="zh-CN" dirty="0"/>
              <a:t>——</a:t>
            </a:r>
            <a:r>
              <a:rPr lang="zh-CN" altLang="en-US" dirty="0"/>
              <a:t>发现和提出问题；搜集处理信息；运用基本方法；  使用工具和技术；设计与制作。</a:t>
            </a:r>
            <a:endParaRPr lang="en-US" altLang="zh-CN" dirty="0"/>
          </a:p>
          <a:p>
            <a:pPr eaLnBrk="0" hangingPunct="0">
              <a:spcBef>
                <a:spcPts val="600"/>
              </a:spcBef>
              <a:defRPr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交往与社会活动能力</a:t>
            </a:r>
            <a:r>
              <a:rPr lang="en-US" altLang="zh-CN" dirty="0"/>
              <a:t>——</a:t>
            </a:r>
            <a:r>
              <a:rPr lang="zh-CN" altLang="en-US" dirty="0"/>
              <a:t>组织规划能力；人际交往能力。</a:t>
            </a:r>
            <a:endParaRPr lang="en-US" altLang="zh-CN" dirty="0"/>
          </a:p>
          <a:p>
            <a:pPr eaLnBrk="0" hangingPunct="0">
              <a:spcBef>
                <a:spcPts val="600"/>
              </a:spcBef>
              <a:defRPr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反思与自我管理能力</a:t>
            </a:r>
            <a:r>
              <a:rPr lang="en-US" altLang="zh-CN" dirty="0"/>
              <a:t>——</a:t>
            </a:r>
            <a:r>
              <a:rPr lang="zh-CN" altLang="en-US" dirty="0"/>
              <a:t>自律；自理；自省。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437313" y="3406775"/>
            <a:ext cx="2447925" cy="1201738"/>
          </a:xfrm>
          <a:prstGeom prst="wedgeRectCallout">
            <a:avLst>
              <a:gd name="adj1" fmla="val -58701"/>
              <a:gd name="adj2" fmla="val -4118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622300" indent="-622300" eaLnBrk="0" hangingPunct="0">
              <a:defRPr/>
            </a:pPr>
            <a:r>
              <a:rPr lang="zh-CN" altLang="en-US" dirty="0"/>
              <a:t>语文：听说读写</a:t>
            </a:r>
            <a:r>
              <a:rPr lang="en-US" altLang="zh-CN" dirty="0"/>
              <a:t>…</a:t>
            </a:r>
          </a:p>
          <a:p>
            <a:pPr marL="622300" indent="-622300" eaLnBrk="0" hangingPunct="0">
              <a:defRPr/>
            </a:pPr>
            <a:r>
              <a:rPr lang="zh-CN" altLang="en-US" dirty="0"/>
              <a:t>数学：运算、统计</a:t>
            </a:r>
            <a:r>
              <a:rPr lang="en-US" altLang="zh-CN" dirty="0"/>
              <a:t>…</a:t>
            </a:r>
          </a:p>
          <a:p>
            <a:pPr marL="622300" indent="-622300" eaLnBrk="0" hangingPunct="0">
              <a:defRPr/>
            </a:pPr>
            <a:r>
              <a:rPr lang="zh-CN" altLang="en-US" dirty="0"/>
              <a:t>科学：探究、实验</a:t>
            </a:r>
            <a:r>
              <a:rPr lang="en-US" altLang="zh-CN" dirty="0"/>
              <a:t>…</a:t>
            </a:r>
          </a:p>
          <a:p>
            <a:pPr marL="622300" indent="-622300" eaLnBrk="0" hangingPunct="0">
              <a:defRPr/>
            </a:pPr>
            <a:r>
              <a:rPr lang="en-US" altLang="zh-CN" dirty="0">
                <a:latin typeface="+mn-ea"/>
              </a:rPr>
              <a:t>……</a:t>
            </a:r>
            <a:endParaRPr lang="zh-CN" altLang="en-US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53000" y="4565650"/>
            <a:ext cx="3219450" cy="646113"/>
          </a:xfrm>
          <a:custGeom>
            <a:avLst/>
            <a:gdLst>
              <a:gd name="connsiteX0" fmla="*/ 0 w 3220120"/>
              <a:gd name="connsiteY0" fmla="*/ 0 h 369332"/>
              <a:gd name="connsiteX1" fmla="*/ 536687 w 3220120"/>
              <a:gd name="connsiteY1" fmla="*/ 0 h 369332"/>
              <a:gd name="connsiteX2" fmla="*/ 268011 w 3220120"/>
              <a:gd name="connsiteY2" fmla="*/ -397302 h 369332"/>
              <a:gd name="connsiteX3" fmla="*/ 1341717 w 3220120"/>
              <a:gd name="connsiteY3" fmla="*/ 0 h 369332"/>
              <a:gd name="connsiteX4" fmla="*/ 3220120 w 3220120"/>
              <a:gd name="connsiteY4" fmla="*/ 0 h 369332"/>
              <a:gd name="connsiteX5" fmla="*/ 3220120 w 3220120"/>
              <a:gd name="connsiteY5" fmla="*/ 61555 h 369332"/>
              <a:gd name="connsiteX6" fmla="*/ 3220120 w 3220120"/>
              <a:gd name="connsiteY6" fmla="*/ 61555 h 369332"/>
              <a:gd name="connsiteX7" fmla="*/ 3220120 w 3220120"/>
              <a:gd name="connsiteY7" fmla="*/ 153888 h 369332"/>
              <a:gd name="connsiteX8" fmla="*/ 3220120 w 3220120"/>
              <a:gd name="connsiteY8" fmla="*/ 369332 h 369332"/>
              <a:gd name="connsiteX9" fmla="*/ 1341717 w 3220120"/>
              <a:gd name="connsiteY9" fmla="*/ 369332 h 369332"/>
              <a:gd name="connsiteX10" fmla="*/ 536687 w 3220120"/>
              <a:gd name="connsiteY10" fmla="*/ 369332 h 369332"/>
              <a:gd name="connsiteX11" fmla="*/ 536687 w 3220120"/>
              <a:gd name="connsiteY11" fmla="*/ 369332 h 369332"/>
              <a:gd name="connsiteX12" fmla="*/ 0 w 3220120"/>
              <a:gd name="connsiteY12" fmla="*/ 369332 h 369332"/>
              <a:gd name="connsiteX13" fmla="*/ 0 w 3220120"/>
              <a:gd name="connsiteY13" fmla="*/ 153888 h 369332"/>
              <a:gd name="connsiteX14" fmla="*/ 0 w 3220120"/>
              <a:gd name="connsiteY14" fmla="*/ 61555 h 369332"/>
              <a:gd name="connsiteX15" fmla="*/ 0 w 3220120"/>
              <a:gd name="connsiteY15" fmla="*/ 61555 h 369332"/>
              <a:gd name="connsiteX16" fmla="*/ 0 w 3220120"/>
              <a:gd name="connsiteY16" fmla="*/ 0 h 369332"/>
              <a:gd name="connsiteX0" fmla="*/ 0 w 3220120"/>
              <a:gd name="connsiteY0" fmla="*/ 397302 h 766634"/>
              <a:gd name="connsiteX1" fmla="*/ 219187 w 3220120"/>
              <a:gd name="connsiteY1" fmla="*/ 384602 h 766634"/>
              <a:gd name="connsiteX2" fmla="*/ 268011 w 3220120"/>
              <a:gd name="connsiteY2" fmla="*/ 0 h 766634"/>
              <a:gd name="connsiteX3" fmla="*/ 1341717 w 3220120"/>
              <a:gd name="connsiteY3" fmla="*/ 397302 h 766634"/>
              <a:gd name="connsiteX4" fmla="*/ 3220120 w 3220120"/>
              <a:gd name="connsiteY4" fmla="*/ 397302 h 766634"/>
              <a:gd name="connsiteX5" fmla="*/ 3220120 w 3220120"/>
              <a:gd name="connsiteY5" fmla="*/ 458857 h 766634"/>
              <a:gd name="connsiteX6" fmla="*/ 3220120 w 3220120"/>
              <a:gd name="connsiteY6" fmla="*/ 458857 h 766634"/>
              <a:gd name="connsiteX7" fmla="*/ 3220120 w 3220120"/>
              <a:gd name="connsiteY7" fmla="*/ 551190 h 766634"/>
              <a:gd name="connsiteX8" fmla="*/ 3220120 w 3220120"/>
              <a:gd name="connsiteY8" fmla="*/ 766634 h 766634"/>
              <a:gd name="connsiteX9" fmla="*/ 1341717 w 3220120"/>
              <a:gd name="connsiteY9" fmla="*/ 766634 h 766634"/>
              <a:gd name="connsiteX10" fmla="*/ 536687 w 3220120"/>
              <a:gd name="connsiteY10" fmla="*/ 766634 h 766634"/>
              <a:gd name="connsiteX11" fmla="*/ 536687 w 3220120"/>
              <a:gd name="connsiteY11" fmla="*/ 766634 h 766634"/>
              <a:gd name="connsiteX12" fmla="*/ 0 w 3220120"/>
              <a:gd name="connsiteY12" fmla="*/ 766634 h 766634"/>
              <a:gd name="connsiteX13" fmla="*/ 0 w 3220120"/>
              <a:gd name="connsiteY13" fmla="*/ 551190 h 766634"/>
              <a:gd name="connsiteX14" fmla="*/ 0 w 3220120"/>
              <a:gd name="connsiteY14" fmla="*/ 458857 h 766634"/>
              <a:gd name="connsiteX15" fmla="*/ 0 w 3220120"/>
              <a:gd name="connsiteY15" fmla="*/ 458857 h 766634"/>
              <a:gd name="connsiteX16" fmla="*/ 0 w 3220120"/>
              <a:gd name="connsiteY16" fmla="*/ 397302 h 766634"/>
              <a:gd name="connsiteX0" fmla="*/ 0 w 3220120"/>
              <a:gd name="connsiteY0" fmla="*/ 397302 h 766634"/>
              <a:gd name="connsiteX1" fmla="*/ 219187 w 3220120"/>
              <a:gd name="connsiteY1" fmla="*/ 384602 h 766634"/>
              <a:gd name="connsiteX2" fmla="*/ 268011 w 3220120"/>
              <a:gd name="connsiteY2" fmla="*/ 0 h 766634"/>
              <a:gd name="connsiteX3" fmla="*/ 478117 w 3220120"/>
              <a:gd name="connsiteY3" fmla="*/ 397302 h 766634"/>
              <a:gd name="connsiteX4" fmla="*/ 3220120 w 3220120"/>
              <a:gd name="connsiteY4" fmla="*/ 397302 h 766634"/>
              <a:gd name="connsiteX5" fmla="*/ 3220120 w 3220120"/>
              <a:gd name="connsiteY5" fmla="*/ 458857 h 766634"/>
              <a:gd name="connsiteX6" fmla="*/ 3220120 w 3220120"/>
              <a:gd name="connsiteY6" fmla="*/ 458857 h 766634"/>
              <a:gd name="connsiteX7" fmla="*/ 3220120 w 3220120"/>
              <a:gd name="connsiteY7" fmla="*/ 551190 h 766634"/>
              <a:gd name="connsiteX8" fmla="*/ 3220120 w 3220120"/>
              <a:gd name="connsiteY8" fmla="*/ 766634 h 766634"/>
              <a:gd name="connsiteX9" fmla="*/ 1341717 w 3220120"/>
              <a:gd name="connsiteY9" fmla="*/ 766634 h 766634"/>
              <a:gd name="connsiteX10" fmla="*/ 536687 w 3220120"/>
              <a:gd name="connsiteY10" fmla="*/ 766634 h 766634"/>
              <a:gd name="connsiteX11" fmla="*/ 536687 w 3220120"/>
              <a:gd name="connsiteY11" fmla="*/ 766634 h 766634"/>
              <a:gd name="connsiteX12" fmla="*/ 0 w 3220120"/>
              <a:gd name="connsiteY12" fmla="*/ 766634 h 766634"/>
              <a:gd name="connsiteX13" fmla="*/ 0 w 3220120"/>
              <a:gd name="connsiteY13" fmla="*/ 551190 h 766634"/>
              <a:gd name="connsiteX14" fmla="*/ 0 w 3220120"/>
              <a:gd name="connsiteY14" fmla="*/ 458857 h 766634"/>
              <a:gd name="connsiteX15" fmla="*/ 0 w 3220120"/>
              <a:gd name="connsiteY15" fmla="*/ 458857 h 766634"/>
              <a:gd name="connsiteX16" fmla="*/ 0 w 3220120"/>
              <a:gd name="connsiteY16" fmla="*/ 397302 h 76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20120" h="766634">
                <a:moveTo>
                  <a:pt x="0" y="397302"/>
                </a:moveTo>
                <a:lnTo>
                  <a:pt x="219187" y="384602"/>
                </a:lnTo>
                <a:lnTo>
                  <a:pt x="268011" y="0"/>
                </a:lnTo>
                <a:lnTo>
                  <a:pt x="478117" y="397302"/>
                </a:lnTo>
                <a:lnTo>
                  <a:pt x="3220120" y="397302"/>
                </a:lnTo>
                <a:lnTo>
                  <a:pt x="3220120" y="458857"/>
                </a:lnTo>
                <a:lnTo>
                  <a:pt x="3220120" y="458857"/>
                </a:lnTo>
                <a:lnTo>
                  <a:pt x="3220120" y="551190"/>
                </a:lnTo>
                <a:lnTo>
                  <a:pt x="3220120" y="766634"/>
                </a:lnTo>
                <a:lnTo>
                  <a:pt x="1341717" y="766634"/>
                </a:lnTo>
                <a:lnTo>
                  <a:pt x="536687" y="766634"/>
                </a:lnTo>
                <a:lnTo>
                  <a:pt x="536687" y="766634"/>
                </a:lnTo>
                <a:lnTo>
                  <a:pt x="0" y="766634"/>
                </a:lnTo>
                <a:lnTo>
                  <a:pt x="0" y="551190"/>
                </a:lnTo>
                <a:lnTo>
                  <a:pt x="0" y="458857"/>
                </a:lnTo>
                <a:lnTo>
                  <a:pt x="0" y="458857"/>
                </a:lnTo>
                <a:lnTo>
                  <a:pt x="0" y="39730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endParaRPr lang="en-US" altLang="zh-CN" dirty="0"/>
          </a:p>
          <a:p>
            <a:pPr eaLnBrk="0" hangingPunct="0">
              <a:defRPr/>
            </a:pPr>
            <a:r>
              <a:rPr lang="zh-CN" altLang="en-US" dirty="0"/>
              <a:t>观察、记忆、想象、思维</a:t>
            </a:r>
            <a:r>
              <a:rPr lang="en-US" altLang="zh-CN" dirty="0">
                <a:latin typeface="+mj-ea"/>
                <a:ea typeface="+mj-ea"/>
              </a:rPr>
              <a:t>……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 rot="19868418">
            <a:off x="5535121" y="1244696"/>
            <a:ext cx="2503033" cy="1200329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959100" indent="-2959100" algn="ctr" eaLnBrk="0" hangingPunct="0">
              <a:defRPr/>
            </a:pPr>
            <a:r>
              <a:rPr lang="zh-CN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专项设计</a:t>
            </a:r>
            <a:endParaRPr lang="en-US" altLang="zh-CN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2959100" indent="-2959100" algn="ctr" eaLnBrk="0" hangingPunct="0">
              <a:defRPr/>
            </a:pPr>
            <a:r>
              <a:rPr lang="zh-CN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重点培养</a:t>
            </a:r>
          </a:p>
        </p:txBody>
      </p:sp>
      <p:sp>
        <p:nvSpPr>
          <p:cNvPr id="9" name="文本框 8"/>
          <p:cNvSpPr txBox="1"/>
          <p:nvPr/>
        </p:nvSpPr>
        <p:spPr>
          <a:xfrm rot="19868418">
            <a:off x="5524280" y="4026354"/>
            <a:ext cx="2503033" cy="1200329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创造机会</a:t>
            </a:r>
            <a:endParaRPr lang="en-US" altLang="zh-CN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0" hangingPunct="0">
              <a:defRPr/>
            </a:pPr>
            <a:r>
              <a:rPr lang="zh-CN" altLang="en-US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保留空间</a:t>
            </a:r>
          </a:p>
        </p:txBody>
      </p:sp>
    </p:spTree>
    <p:extLst>
      <p:ext uri="{BB962C8B-B14F-4D97-AF65-F5344CB8AC3E}">
        <p14:creationId xmlns:p14="http://schemas.microsoft.com/office/powerpoint/2010/main" val="345839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42505"/>
            <a:ext cx="7772400" cy="679150"/>
          </a:xfrm>
        </p:spPr>
        <p:txBody>
          <a:bodyPr>
            <a:normAutofit/>
          </a:bodyPr>
          <a:lstStyle/>
          <a:p>
            <a:r>
              <a:rPr lang="zh-CN" altLang="en-US" dirty="0"/>
              <a:t>学习方式</a:t>
            </a:r>
            <a:r>
              <a:rPr lang="en-US" altLang="zh-CN" dirty="0">
                <a:latin typeface="Arial" panose="020B0604020202020204" pitchFamily="34" charset="0"/>
              </a:rPr>
              <a:t>——</a:t>
            </a:r>
            <a:r>
              <a:rPr lang="zh-CN" altLang="en-US" dirty="0"/>
              <a:t>实践性</a:t>
            </a:r>
            <a:r>
              <a:rPr lang="zh-CN" altLang="en-US" dirty="0" smtClean="0"/>
              <a:t>学习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608880"/>
            <a:ext cx="7772400" cy="4563319"/>
          </a:xfrm>
        </p:spPr>
        <p:txBody>
          <a:bodyPr/>
          <a:lstStyle/>
          <a:p>
            <a:pPr marL="266700" lvl="1" indent="0">
              <a:lnSpc>
                <a:spcPct val="140000"/>
              </a:lnSpc>
              <a:spcBef>
                <a:spcPts val="600"/>
              </a:spcBef>
              <a:buNone/>
            </a:pPr>
            <a:r>
              <a:rPr lang="en-US" altLang="zh-CN" dirty="0" smtClean="0">
                <a:latin typeface="宋体" panose="02010600030101010101" pitchFamily="2" charset="-122"/>
              </a:rPr>
              <a:t>    ……</a:t>
            </a:r>
            <a:r>
              <a:rPr lang="zh-CN" altLang="en-US" dirty="0"/>
              <a:t>在</a:t>
            </a:r>
            <a:r>
              <a:rPr lang="zh-CN" altLang="en-US" dirty="0">
                <a:latin typeface="Arial" panose="020B0604020202020204" pitchFamily="34" charset="0"/>
              </a:rPr>
              <a:t>“</a:t>
            </a:r>
            <a:r>
              <a:rPr lang="zh-CN" altLang="en-US" dirty="0"/>
              <a:t>调查</a:t>
            </a:r>
            <a:r>
              <a:rPr lang="zh-CN" altLang="en-US" dirty="0">
                <a:latin typeface="Arial" panose="020B0604020202020204" pitchFamily="34" charset="0"/>
              </a:rPr>
              <a:t>”</a:t>
            </a:r>
            <a:r>
              <a:rPr lang="zh-CN" altLang="en-US" dirty="0"/>
              <a:t>、</a:t>
            </a:r>
            <a:r>
              <a:rPr lang="zh-CN" altLang="en-US" dirty="0">
                <a:latin typeface="Arial" panose="020B0604020202020204" pitchFamily="34" charset="0"/>
              </a:rPr>
              <a:t>“</a:t>
            </a:r>
            <a:r>
              <a:rPr lang="zh-CN" altLang="en-US" dirty="0"/>
              <a:t>考察</a:t>
            </a:r>
            <a:r>
              <a:rPr lang="zh-CN" altLang="en-US" dirty="0">
                <a:latin typeface="Arial" panose="020B0604020202020204" pitchFamily="34" charset="0"/>
              </a:rPr>
              <a:t>”</a:t>
            </a:r>
            <a:r>
              <a:rPr lang="zh-CN" altLang="en-US" dirty="0"/>
              <a:t>、</a:t>
            </a:r>
            <a:r>
              <a:rPr lang="zh-CN" altLang="en-US" dirty="0">
                <a:latin typeface="Arial" panose="020B0604020202020204" pitchFamily="34" charset="0"/>
              </a:rPr>
              <a:t>“</a:t>
            </a:r>
            <a:r>
              <a:rPr lang="zh-CN" altLang="en-US" dirty="0"/>
              <a:t>实验</a:t>
            </a:r>
            <a:r>
              <a:rPr lang="zh-CN" altLang="en-US" dirty="0">
                <a:latin typeface="Arial" panose="020B0604020202020204" pitchFamily="34" charset="0"/>
              </a:rPr>
              <a:t>”</a:t>
            </a:r>
            <a:r>
              <a:rPr lang="zh-CN" altLang="en-US" dirty="0"/>
              <a:t>、   </a:t>
            </a:r>
            <a:r>
              <a:rPr lang="zh-CN" altLang="en-US" dirty="0">
                <a:latin typeface="Arial" panose="020B0604020202020204" pitchFamily="34" charset="0"/>
              </a:rPr>
              <a:t>“</a:t>
            </a:r>
            <a:r>
              <a:rPr lang="zh-CN" altLang="en-US" dirty="0"/>
              <a:t>探究</a:t>
            </a:r>
            <a:r>
              <a:rPr lang="zh-CN" altLang="en-US" dirty="0">
                <a:latin typeface="Arial" panose="020B0604020202020204" pitchFamily="34" charset="0"/>
              </a:rPr>
              <a:t>”</a:t>
            </a:r>
            <a:r>
              <a:rPr lang="zh-CN" altLang="en-US" dirty="0"/>
              <a:t>、</a:t>
            </a:r>
            <a:r>
              <a:rPr lang="zh-CN" altLang="en-US" dirty="0">
                <a:latin typeface="Arial" panose="020B0604020202020204" pitchFamily="34" charset="0"/>
              </a:rPr>
              <a:t>“</a:t>
            </a:r>
            <a:r>
              <a:rPr lang="zh-CN" altLang="en-US" dirty="0"/>
              <a:t>设计</a:t>
            </a:r>
            <a:r>
              <a:rPr lang="zh-CN" altLang="en-US" dirty="0">
                <a:latin typeface="Arial" panose="020B0604020202020204" pitchFamily="34" charset="0"/>
              </a:rPr>
              <a:t>”</a:t>
            </a:r>
            <a:r>
              <a:rPr lang="zh-CN" altLang="en-US" dirty="0"/>
              <a:t>、</a:t>
            </a:r>
            <a:r>
              <a:rPr lang="zh-CN" altLang="en-US" dirty="0">
                <a:latin typeface="Arial" panose="020B0604020202020204" pitchFamily="34" charset="0"/>
              </a:rPr>
              <a:t>“</a:t>
            </a:r>
            <a:r>
              <a:rPr lang="zh-CN" altLang="en-US" dirty="0"/>
              <a:t>操作</a:t>
            </a:r>
            <a:r>
              <a:rPr lang="zh-CN" altLang="en-US" dirty="0">
                <a:latin typeface="Arial" panose="020B0604020202020204" pitchFamily="34" charset="0"/>
              </a:rPr>
              <a:t>”</a:t>
            </a:r>
            <a:r>
              <a:rPr lang="zh-CN" altLang="en-US" dirty="0"/>
              <a:t>、</a:t>
            </a:r>
            <a:r>
              <a:rPr lang="zh-CN" altLang="en-US" dirty="0">
                <a:latin typeface="Arial" panose="020B0604020202020204" pitchFamily="34" charset="0"/>
              </a:rPr>
              <a:t>“</a:t>
            </a:r>
            <a:r>
              <a:rPr lang="zh-CN" altLang="en-US" dirty="0"/>
              <a:t>制作</a:t>
            </a:r>
            <a:r>
              <a:rPr lang="zh-CN" altLang="en-US" dirty="0">
                <a:latin typeface="Arial" panose="020B0604020202020204" pitchFamily="34" charset="0"/>
              </a:rPr>
              <a:t>”</a:t>
            </a:r>
            <a:r>
              <a:rPr lang="zh-CN" altLang="en-US" dirty="0"/>
              <a:t>、</a:t>
            </a:r>
            <a:r>
              <a:rPr lang="zh-CN" altLang="en-US" dirty="0">
                <a:latin typeface="Arial" panose="020B0604020202020204" pitchFamily="34" charset="0"/>
              </a:rPr>
              <a:t>“</a:t>
            </a:r>
            <a:r>
              <a:rPr lang="zh-CN" altLang="en-US" dirty="0"/>
              <a:t>服务</a:t>
            </a:r>
            <a:r>
              <a:rPr lang="zh-CN" altLang="en-US" dirty="0">
                <a:latin typeface="Arial" panose="020B0604020202020204" pitchFamily="34" charset="0"/>
              </a:rPr>
              <a:t>”</a:t>
            </a:r>
            <a:r>
              <a:rPr lang="zh-CN" altLang="en-US" dirty="0"/>
              <a:t>等一系列活动中发现和解决问题，积累和丰富经验，体验和感受生活，发展实践能力和创新能力。</a:t>
            </a:r>
          </a:p>
          <a:p>
            <a:pPr algn="r">
              <a:buNone/>
            </a:pPr>
            <a:r>
              <a:rPr lang="en-US" altLang="zh-CN" sz="2400" dirty="0">
                <a:latin typeface="Arial" panose="020B0604020202020204" pitchFamily="34" charset="0"/>
                <a:ea typeface="仿宋_GB2312" panose="02010609030101010101" pitchFamily="49" charset="-122"/>
              </a:rPr>
              <a:t>——</a:t>
            </a:r>
            <a:r>
              <a:rPr lang="en-US" altLang="zh-CN" sz="2400" dirty="0">
                <a:ea typeface="仿宋_GB2312" panose="02010609030101010101" pitchFamily="49" charset="-122"/>
              </a:rPr>
              <a:t>《</a:t>
            </a:r>
            <a:r>
              <a:rPr lang="zh-CN" altLang="en-US" sz="2400" dirty="0">
                <a:ea typeface="仿宋_GB2312" panose="02010609030101010101" pitchFamily="49" charset="-122"/>
              </a:rPr>
              <a:t>江苏省义务教育综合实践活动课程纲要（试行）</a:t>
            </a:r>
            <a:r>
              <a:rPr lang="en-US" altLang="zh-CN" sz="2400" dirty="0">
                <a:ea typeface="仿宋_GB2312" panose="02010609030101010101" pitchFamily="49" charset="-122"/>
              </a:rPr>
              <a:t>》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592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主要的活动形态：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0861" y="1444336"/>
            <a:ext cx="8310623" cy="4727864"/>
          </a:xfrm>
        </p:spPr>
        <p:txBody>
          <a:bodyPr/>
          <a:lstStyle/>
          <a:p>
            <a:r>
              <a:rPr lang="zh-CN" altLang="en-US" dirty="0"/>
              <a:t>基于项目的学习（</a:t>
            </a:r>
            <a:r>
              <a:rPr lang="en-US" altLang="zh-CN" dirty="0"/>
              <a:t>Project-based learning</a:t>
            </a:r>
            <a:r>
              <a:rPr lang="zh-CN" altLang="en-US" dirty="0"/>
              <a:t>）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t="3296" r="7926"/>
          <a:stretch/>
        </p:blipFill>
        <p:spPr>
          <a:xfrm>
            <a:off x="1823736" y="2202219"/>
            <a:ext cx="5496528" cy="4250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85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课程实施建议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273215"/>
            <a:ext cx="7937339" cy="5000263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学习、培训</a:t>
            </a:r>
            <a:endParaRPr lang="en-US" altLang="zh-CN" dirty="0" smtClean="0"/>
          </a:p>
          <a:p>
            <a:pPr lvl="1"/>
            <a:r>
              <a:rPr lang="en-US" altLang="zh-CN" kern="800" spc="-300" dirty="0" smtClean="0"/>
              <a:t>《</a:t>
            </a:r>
            <a:r>
              <a:rPr lang="zh-CN" altLang="en-US" kern="800" spc="-300" dirty="0" smtClean="0"/>
              <a:t>江苏省义务教育综合实践活动课程纲要（试行）</a:t>
            </a:r>
            <a:r>
              <a:rPr lang="en-US" altLang="zh-CN" kern="800" spc="-300" dirty="0" smtClean="0"/>
              <a:t>》</a:t>
            </a:r>
          </a:p>
          <a:p>
            <a:pPr lvl="1"/>
            <a:r>
              <a:rPr lang="en-US" altLang="zh-CN" kern="800" spc="-300" dirty="0" smtClean="0"/>
              <a:t>《</a:t>
            </a:r>
            <a:r>
              <a:rPr lang="zh-CN" altLang="en-US" kern="800" spc="-300" dirty="0" smtClean="0"/>
              <a:t>武进区教育局教研室</a:t>
            </a:r>
            <a:r>
              <a:rPr lang="en-US" altLang="zh-CN" kern="800" spc="-300" dirty="0" smtClean="0"/>
              <a:t>2015-2016</a:t>
            </a:r>
            <a:r>
              <a:rPr lang="zh-CN" altLang="en-US" kern="800" spc="-300" dirty="0" smtClean="0"/>
              <a:t>学年第二学期综合实践活动课程实施意见</a:t>
            </a:r>
            <a:r>
              <a:rPr lang="en-US" altLang="zh-CN" kern="800" spc="-300" dirty="0" smtClean="0"/>
              <a:t>》</a:t>
            </a:r>
          </a:p>
          <a:p>
            <a:r>
              <a:rPr lang="zh-CN" altLang="en-US" dirty="0" smtClean="0"/>
              <a:t>实施、研究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形成或完善学校综合实践活动实施方案</a:t>
            </a:r>
            <a:endParaRPr lang="en-US" altLang="zh-CN" dirty="0" smtClean="0"/>
          </a:p>
          <a:p>
            <a:pPr lvl="1"/>
            <a:r>
              <a:rPr lang="zh-CN" altLang="en-US" spc="-300" dirty="0" smtClean="0"/>
              <a:t>确保每个学生每学期经历一个项目学习的完整过程</a:t>
            </a:r>
            <a:endParaRPr lang="en-US" altLang="zh-CN" spc="-300" dirty="0" smtClean="0"/>
          </a:p>
          <a:p>
            <a:pPr lvl="1"/>
            <a:r>
              <a:rPr lang="zh-CN" altLang="en-US" dirty="0" smtClean="0"/>
              <a:t>认真选择一个专题开展务实的校本研究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78914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认真参加两项活动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常州市</a:t>
            </a:r>
            <a:r>
              <a:rPr lang="en-US" altLang="zh-CN" dirty="0" smtClean="0"/>
              <a:t>2016</a:t>
            </a:r>
            <a:r>
              <a:rPr lang="zh-CN" altLang="en-US" dirty="0"/>
              <a:t>年中小学研究性学习优秀成果评比</a:t>
            </a:r>
            <a:r>
              <a:rPr lang="zh-CN" altLang="en-US" dirty="0" smtClean="0"/>
              <a:t>活动</a:t>
            </a:r>
            <a:endParaRPr lang="en-US" altLang="zh-CN" dirty="0" smtClean="0"/>
          </a:p>
          <a:p>
            <a:pPr lvl="1"/>
            <a:r>
              <a:rPr lang="en-US" altLang="zh-CN" dirty="0" smtClean="0">
                <a:hlinkClick r:id="rId2"/>
              </a:rPr>
              <a:t>http</a:t>
            </a:r>
            <a:r>
              <a:rPr lang="en-US" altLang="zh-CN" dirty="0">
                <a:hlinkClick r:id="rId2"/>
              </a:rPr>
              <a:t>://</a:t>
            </a:r>
            <a:r>
              <a:rPr lang="en-US" altLang="zh-CN" dirty="0" smtClean="0">
                <a:hlinkClick r:id="rId2"/>
              </a:rPr>
              <a:t>www.wjedu.net/node/zgwk_1/2016-1-11/3A0EI0E39141409.html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16</a:t>
            </a:r>
            <a:r>
              <a:rPr lang="zh-CN" altLang="en-US" dirty="0" smtClean="0"/>
              <a:t>日前材料交基教科</a:t>
            </a:r>
            <a:endParaRPr lang="en-US" altLang="zh-CN" dirty="0" smtClean="0"/>
          </a:p>
          <a:p>
            <a:r>
              <a:rPr lang="zh-CN" altLang="en-US" dirty="0"/>
              <a:t>常州市小学综合实践活动同题异构研讨活动</a:t>
            </a:r>
          </a:p>
        </p:txBody>
      </p:sp>
    </p:spTree>
    <p:extLst>
      <p:ext uri="{BB962C8B-B14F-4D97-AF65-F5344CB8AC3E}">
        <p14:creationId xmlns:p14="http://schemas.microsoft.com/office/powerpoint/2010/main" val="330446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701479"/>
            <a:ext cx="7772401" cy="3518703"/>
          </a:xfrm>
        </p:spPr>
        <p:txBody>
          <a:bodyPr>
            <a:noAutofit/>
          </a:bodyPr>
          <a:lstStyle/>
          <a:p>
            <a:pPr>
              <a:lnSpc>
                <a:spcPct val="25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行千里，察万物，体验方识真世界</a:t>
            </a:r>
            <a:endParaRPr lang="en-US" altLang="zh-CN" sz="3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乐创造，勤动手，实践常伴好人生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456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163782"/>
            <a:ext cx="7772400" cy="52022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sz="2800" dirty="0"/>
              <a:t>在教育部</a:t>
            </a:r>
            <a:r>
              <a:rPr lang="en-US" altLang="zh-CN" sz="2800" dirty="0"/>
              <a:t>2014</a:t>
            </a:r>
            <a:r>
              <a:rPr lang="zh-CN" altLang="zh-CN" sz="2800" dirty="0"/>
              <a:t>年印发的《关于全面深化课程改革，落实立德树人根本任务的意见》中，第一次提出</a:t>
            </a:r>
            <a:r>
              <a:rPr lang="en-US" altLang="zh-CN" sz="2800" dirty="0"/>
              <a:t>“</a:t>
            </a:r>
            <a:r>
              <a:rPr lang="zh-CN" altLang="zh-CN" sz="2800" dirty="0"/>
              <a:t>核心素养体系</a:t>
            </a:r>
            <a:r>
              <a:rPr lang="en-US" altLang="zh-CN" sz="2800" dirty="0"/>
              <a:t>”</a:t>
            </a:r>
            <a:r>
              <a:rPr lang="zh-CN" altLang="zh-CN" sz="2800" dirty="0"/>
              <a:t>这个</a:t>
            </a:r>
            <a:r>
              <a:rPr lang="zh-CN" altLang="zh-CN" sz="2800" dirty="0" smtClean="0"/>
              <a:t>概念</a:t>
            </a:r>
            <a:r>
              <a:rPr lang="zh-CN" altLang="en-US" sz="2800" dirty="0" smtClean="0"/>
              <a:t>，标志着我国教育进入“核心素养时代”。</a:t>
            </a:r>
            <a:endParaRPr lang="zh-CN" altLang="zh-CN" sz="2800" dirty="0"/>
          </a:p>
          <a:p>
            <a:pPr lvl="1">
              <a:lnSpc>
                <a:spcPct val="150000"/>
              </a:lnSpc>
            </a:pPr>
            <a:r>
              <a:rPr lang="zh-CN" altLang="zh-CN" sz="2400" dirty="0"/>
              <a:t>“研究提出各学段学生发展核心素养体系，明确学生应具备的适应终身发展和社会发展需要的</a:t>
            </a:r>
            <a:r>
              <a:rPr lang="zh-CN" altLang="zh-CN" sz="2400" b="1" dirty="0"/>
              <a:t>必备品格和关键能力</a:t>
            </a:r>
            <a:r>
              <a:rPr lang="zh-CN" altLang="zh-CN" sz="2400" dirty="0"/>
              <a:t>，突出强调个人修养、社会关爱、家国情怀，更加注重自主发展、合作参与、创新实践。”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1725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什么是核心素养</a:t>
            </a:r>
            <a:r>
              <a:rPr lang="zh-CN" altLang="zh-CN" dirty="0" smtClean="0"/>
              <a:t>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核心</a:t>
            </a:r>
            <a:r>
              <a:rPr lang="zh-CN" altLang="en-US" dirty="0"/>
              <a:t>素养是个体在知识经济、信息化时代面对复杂的、不确定性的现实生活情境时，运用所学的知识、观念、思想、方法，解决真实的问题所表现出来的关键能力与必备品格。</a:t>
            </a:r>
          </a:p>
        </p:txBody>
      </p:sp>
    </p:spTree>
    <p:extLst>
      <p:ext uri="{BB962C8B-B14F-4D97-AF65-F5344CB8AC3E}">
        <p14:creationId xmlns:p14="http://schemas.microsoft.com/office/powerpoint/2010/main" val="224363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4605820"/>
            <a:ext cx="7772400" cy="1566379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274320" lvl="1" indent="0">
              <a:buNone/>
            </a:pPr>
            <a:endParaRPr lang="en-US" altLang="zh-CN" dirty="0"/>
          </a:p>
          <a:p>
            <a:pPr marL="274320" lvl="1" indent="0">
              <a:buNone/>
            </a:pPr>
            <a:endParaRPr lang="en-US" altLang="zh-CN" dirty="0" smtClean="0"/>
          </a:p>
          <a:p>
            <a:pPr marL="274320" lvl="1" indent="0">
              <a:buNone/>
            </a:pPr>
            <a:endParaRPr lang="en-US" altLang="zh-CN" dirty="0"/>
          </a:p>
          <a:p>
            <a:pPr marL="274320" lvl="1" indent="0">
              <a:buNone/>
            </a:pPr>
            <a:endParaRPr lang="en-US" altLang="zh-CN" dirty="0" smtClean="0"/>
          </a:p>
          <a:p>
            <a:pPr marL="274320" lvl="1" indent="0">
              <a:buNone/>
            </a:pPr>
            <a:endParaRPr lang="en-US" altLang="zh-CN" dirty="0"/>
          </a:p>
          <a:p>
            <a:pPr marL="274320" lvl="1" indent="0">
              <a:buNone/>
            </a:pPr>
            <a:endParaRPr lang="en-US" altLang="zh-CN" dirty="0" smtClean="0"/>
          </a:p>
          <a:p>
            <a:pPr marL="274320" lvl="1" indent="0">
              <a:buNone/>
            </a:pPr>
            <a:endParaRPr lang="en-US" altLang="zh-CN" dirty="0"/>
          </a:p>
          <a:p>
            <a:pPr marL="274320" lvl="1" indent="0">
              <a:buNone/>
            </a:pPr>
            <a:endParaRPr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2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04" y="942475"/>
            <a:ext cx="8203557" cy="3564099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85800" y="263325"/>
            <a:ext cx="7772400" cy="679150"/>
          </a:xfrm>
        </p:spPr>
        <p:txBody>
          <a:bodyPr>
            <a:normAutofit/>
          </a:bodyPr>
          <a:lstStyle/>
          <a:p>
            <a:r>
              <a:rPr lang="zh-CN" altLang="zh-CN" dirty="0"/>
              <a:t>什么是核心素养</a:t>
            </a:r>
            <a:r>
              <a:rPr lang="zh-CN" altLang="zh-CN" dirty="0" smtClean="0"/>
              <a:t>？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1305" t="8183" b="43824"/>
          <a:stretch/>
        </p:blipFill>
        <p:spPr>
          <a:xfrm>
            <a:off x="500603" y="4605820"/>
            <a:ext cx="8203557" cy="177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dirty="0"/>
              <a:t>“核心素养”的实质</a:t>
            </a:r>
          </a:p>
          <a:p>
            <a:pPr lvl="1"/>
            <a:r>
              <a:rPr lang="zh-CN" altLang="en-US" sz="2800" dirty="0" smtClean="0"/>
              <a:t>指向</a:t>
            </a:r>
            <a:r>
              <a:rPr lang="zh-CN" altLang="en-US" sz="2800" dirty="0"/>
              <a:t>于培养</a:t>
            </a:r>
            <a:r>
              <a:rPr lang="en-US" altLang="zh-CN" sz="2800" dirty="0"/>
              <a:t>21</a:t>
            </a:r>
            <a:r>
              <a:rPr lang="zh-CN" altLang="en-US" sz="2800" dirty="0"/>
              <a:t>世纪信息时代、知识社会、全球化时代的“新人”。</a:t>
            </a:r>
          </a:p>
          <a:p>
            <a:pPr lvl="1"/>
            <a:r>
              <a:rPr lang="zh-CN" altLang="en-US" sz="2800" dirty="0" smtClean="0"/>
              <a:t>将</a:t>
            </a:r>
            <a:r>
              <a:rPr lang="zh-CN" altLang="en-US" sz="2800" dirty="0"/>
              <a:t>知识与技能用于解决复杂问题和处理不可预测情境所形成的能力</a:t>
            </a:r>
            <a:r>
              <a:rPr lang="zh-CN" altLang="en-US" sz="2800" dirty="0" smtClean="0"/>
              <a:t>和品格。</a:t>
            </a:r>
            <a:endParaRPr lang="zh-CN" altLang="en-US" sz="2800" dirty="0"/>
          </a:p>
          <a:p>
            <a:pPr lvl="1"/>
            <a:r>
              <a:rPr lang="zh-CN" altLang="en-US" sz="2800" dirty="0" smtClean="0"/>
              <a:t>既</a:t>
            </a:r>
            <a:r>
              <a:rPr lang="zh-CN" altLang="en-US" sz="2800" dirty="0"/>
              <a:t>包括跨学科核心素养，又包括学科核心素养</a:t>
            </a:r>
            <a:r>
              <a:rPr lang="zh-CN" altLang="en-US" sz="2800" dirty="0" smtClean="0"/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2866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959704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dirty="0" smtClean="0"/>
              <a:t>“核心素养”时代，综合实践活动课程的价值将更加凸显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430518"/>
              </p:ext>
            </p:extLst>
          </p:nvPr>
        </p:nvGraphicFramePr>
        <p:xfrm>
          <a:off x="685800" y="964484"/>
          <a:ext cx="7772400" cy="5401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035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588963" y="484632"/>
            <a:ext cx="7772400" cy="811733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准确理解综合实践活动课程</a:t>
            </a:r>
            <a:endParaRPr lang="zh-CN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66738" y="1481559"/>
            <a:ext cx="8001000" cy="466682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5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zh-CN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理解的基于学科本质的教学改革，是引领教师回到三个地方：回到学科教学的本质属性上去；回到学科教学的核心任务，即学科的核心知识、核心能力以及促使学生学科素养发展的关键性因素上去；回到学科独特的学习方式上去。</a:t>
            </a: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</a:p>
          <a:p>
            <a:pPr marL="0" indent="0" algn="r">
              <a:lnSpc>
                <a:spcPct val="125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成尚荣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88963" y="3125588"/>
            <a:ext cx="18716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····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351588" y="3114675"/>
            <a:ext cx="18716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····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763713" y="4955113"/>
            <a:ext cx="18716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····</a:t>
            </a:r>
          </a:p>
        </p:txBody>
      </p:sp>
    </p:spTree>
    <p:extLst>
      <p:ext uri="{BB962C8B-B14F-4D97-AF65-F5344CB8AC3E}">
        <p14:creationId xmlns:p14="http://schemas.microsoft.com/office/powerpoint/2010/main" val="249727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85800" y="484632"/>
            <a:ext cx="7772400" cy="777009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本质属性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“生活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探究”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课程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66738" y="2093976"/>
            <a:ext cx="8001000" cy="4054412"/>
          </a:xfrm>
        </p:spPr>
        <p:txBody>
          <a:bodyPr>
            <a:normAutofit/>
          </a:bodyPr>
          <a:lstStyle/>
          <a:p>
            <a:pPr marL="0" lvl="1" indent="0">
              <a:lnSpc>
                <a:spcPct val="120000"/>
              </a:lnSpc>
              <a:spcBef>
                <a:spcPts val="1200"/>
              </a:spcBef>
              <a:buSzPct val="90000"/>
              <a:buNone/>
            </a:pPr>
            <a:endParaRPr lang="en-US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3385657"/>
            <a:ext cx="4942811" cy="280741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510" y="1261641"/>
            <a:ext cx="7204075" cy="216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59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34318" y="601884"/>
            <a:ext cx="7323881" cy="5570316"/>
          </a:xfrm>
        </p:spPr>
        <p:txBody>
          <a:bodyPr/>
          <a:lstStyle/>
          <a:p>
            <a:r>
              <a:rPr lang="zh-CN" altLang="en-US" dirty="0"/>
              <a:t>核心词一：</a:t>
            </a:r>
            <a:r>
              <a:rPr lang="zh-CN" altLang="en-US" dirty="0" smtClean="0"/>
              <a:t>生活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从</a:t>
            </a:r>
            <a:r>
              <a:rPr lang="zh-CN" altLang="en-US" dirty="0"/>
              <a:t>学生生活中组织内容</a:t>
            </a:r>
          </a:p>
          <a:p>
            <a:pPr lvl="1"/>
            <a:r>
              <a:rPr lang="zh-CN" altLang="en-US" dirty="0"/>
              <a:t>在生活场景中展开活动</a:t>
            </a:r>
          </a:p>
          <a:p>
            <a:pPr lvl="1"/>
            <a:r>
              <a:rPr lang="zh-CN" altLang="en-US" dirty="0"/>
              <a:t>重在感受生活、学会</a:t>
            </a:r>
            <a:r>
              <a:rPr lang="zh-CN" altLang="en-US" dirty="0" smtClean="0"/>
              <a:t>生活</a:t>
            </a:r>
            <a:endParaRPr lang="en-US" altLang="zh-CN" dirty="0" smtClean="0"/>
          </a:p>
          <a:p>
            <a:pPr>
              <a:spcBef>
                <a:spcPts val="3000"/>
              </a:spcBef>
            </a:pPr>
            <a:r>
              <a:rPr lang="zh-CN" altLang="en-US" dirty="0" smtClean="0"/>
              <a:t>核心词二：探究</a:t>
            </a:r>
            <a:endParaRPr lang="en-US" altLang="zh-CN" dirty="0" smtClean="0"/>
          </a:p>
          <a:p>
            <a:pPr lvl="1"/>
            <a:r>
              <a:rPr lang="zh-CN" altLang="en-US" dirty="0"/>
              <a:t>内容指向</a:t>
            </a:r>
            <a:r>
              <a:rPr lang="zh-CN" altLang="en-US" dirty="0" smtClean="0"/>
              <a:t>：未知</a:t>
            </a:r>
            <a:endParaRPr lang="zh-CN" altLang="en-US" dirty="0"/>
          </a:p>
          <a:p>
            <a:pPr lvl="1"/>
            <a:r>
              <a:rPr lang="zh-CN" altLang="en-US" dirty="0"/>
              <a:t>呈现形式</a:t>
            </a:r>
            <a:r>
              <a:rPr lang="zh-CN" altLang="en-US" dirty="0" smtClean="0"/>
              <a:t>：项目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学习</a:t>
            </a:r>
            <a:r>
              <a:rPr lang="zh-CN" altLang="en-US" dirty="0"/>
              <a:t>特点</a:t>
            </a:r>
            <a:r>
              <a:rPr lang="zh-CN" altLang="en-US" dirty="0" smtClean="0"/>
              <a:t>：自由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292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活字">
  <a:themeElements>
    <a:clrScheme name="木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TM04033925[[fn=水滴]]</Template>
  <TotalTime>317</TotalTime>
  <Words>674</Words>
  <Application>Microsoft Office PowerPoint</Application>
  <PresentationFormat>全屏显示(4:3)</PresentationFormat>
  <Paragraphs>87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方正姚体</vt:lpstr>
      <vt:lpstr>仿宋</vt:lpstr>
      <vt:lpstr>仿宋_GB2312</vt:lpstr>
      <vt:lpstr>黑体</vt:lpstr>
      <vt:lpstr>楷体</vt:lpstr>
      <vt:lpstr>楷体_GB2312</vt:lpstr>
      <vt:lpstr>隶书</vt:lpstr>
      <vt:lpstr>宋体</vt:lpstr>
      <vt:lpstr>Arial</vt:lpstr>
      <vt:lpstr>Rockwell</vt:lpstr>
      <vt:lpstr>Rockwell Condensed</vt:lpstr>
      <vt:lpstr>Wingdings</vt:lpstr>
      <vt:lpstr>木活字</vt:lpstr>
      <vt:lpstr>“核心素养”视野下 综合实践活动课程的理解与实施</vt:lpstr>
      <vt:lpstr>PowerPoint 演示文稿</vt:lpstr>
      <vt:lpstr>什么是核心素养？</vt:lpstr>
      <vt:lpstr>什么是核心素养？</vt:lpstr>
      <vt:lpstr>PowerPoint 演示文稿</vt:lpstr>
      <vt:lpstr>“核心素养”时代，综合实践活动课程的价值将更加凸显</vt:lpstr>
      <vt:lpstr>准确理解综合实践活动课程</vt:lpstr>
      <vt:lpstr>本质属性——“生活·探究”课程</vt:lpstr>
      <vt:lpstr>PowerPoint 演示文稿</vt:lpstr>
      <vt:lpstr>核心任务——培养创新精神与实践能力</vt:lpstr>
      <vt:lpstr>PowerPoint 演示文稿</vt:lpstr>
      <vt:lpstr>学习方式——实践性学习</vt:lpstr>
      <vt:lpstr>主要的活动形态：</vt:lpstr>
      <vt:lpstr>课程实施建议</vt:lpstr>
      <vt:lpstr>认真参加两项活动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核心素养“掠”谈</dc:title>
  <dc:creator>Sky123.Org</dc:creator>
  <cp:lastModifiedBy>Sky123.Org</cp:lastModifiedBy>
  <cp:revision>32</cp:revision>
  <dcterms:created xsi:type="dcterms:W3CDTF">2016-02-17T05:35:24Z</dcterms:created>
  <dcterms:modified xsi:type="dcterms:W3CDTF">2016-02-21T05:24:15Z</dcterms:modified>
</cp:coreProperties>
</file>