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89" r:id="rId3"/>
    <p:sldId id="259" r:id="rId4"/>
    <p:sldId id="270" r:id="rId5"/>
    <p:sldId id="290" r:id="rId6"/>
    <p:sldId id="291" r:id="rId7"/>
    <p:sldId id="292" r:id="rId8"/>
    <p:sldId id="268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CE0"/>
    <a:srgbClr val="FFFFCC"/>
    <a:srgbClr val="DDDDDD"/>
    <a:srgbClr val="B2B2B2"/>
    <a:srgbClr val="000000"/>
    <a:srgbClr val="000066"/>
    <a:srgbClr val="FFFFFF"/>
    <a:srgbClr val="EEEBD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27" autoAdjust="0"/>
    <p:restoredTop sz="94660"/>
  </p:normalViewPr>
  <p:slideViewPr>
    <p:cSldViewPr>
      <p:cViewPr varScale="1">
        <p:scale>
          <a:sx n="60" d="100"/>
          <a:sy n="60" d="100"/>
        </p:scale>
        <p:origin x="-14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D7B7C6B-13C3-48CF-A82F-058D5951680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5014322-69B1-4307-94F7-1EE1A8F7EF7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107" name="Group 35"/>
          <p:cNvGrpSpPr>
            <a:grpSpLocks/>
          </p:cNvGrpSpPr>
          <p:nvPr/>
        </p:nvGrpSpPr>
        <p:grpSpPr bwMode="auto">
          <a:xfrm>
            <a:off x="2286000" y="0"/>
            <a:ext cx="2287588" cy="4960938"/>
            <a:chOff x="1440" y="0"/>
            <a:chExt cx="1441" cy="3125"/>
          </a:xfrm>
        </p:grpSpPr>
        <p:sp>
          <p:nvSpPr>
            <p:cNvPr id="3080" name="Rectangle 8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6" name="Rectangle 14"/>
            <p:cNvSpPr>
              <a:spLocks noChangeArrowheads="1"/>
            </p:cNvSpPr>
            <p:nvPr userDrawn="1"/>
          </p:nvSpPr>
          <p:spPr bwMode="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1" name="Rectangle 19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111" name="Group 39"/>
          <p:cNvGrpSpPr>
            <a:grpSpLocks/>
          </p:cNvGrpSpPr>
          <p:nvPr/>
        </p:nvGrpSpPr>
        <p:grpSpPr bwMode="auto">
          <a:xfrm>
            <a:off x="4575175" y="0"/>
            <a:ext cx="2286000" cy="3716338"/>
            <a:chOff x="2882" y="0"/>
            <a:chExt cx="1440" cy="2341"/>
          </a:xfrm>
        </p:grpSpPr>
        <p:sp>
          <p:nvSpPr>
            <p:cNvPr id="3084" name="Rectangle 12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5" name="Rectangle 13"/>
            <p:cNvSpPr>
              <a:spLocks noChangeArrowheads="1"/>
            </p:cNvSpPr>
            <p:nvPr userDrawn="1"/>
          </p:nvSpPr>
          <p:spPr bwMode="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30000"/>
                  </a:schemeClr>
                </a:gs>
                <a:gs pos="5000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2" name="Rectangle 20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5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112" name="Group 40"/>
          <p:cNvGrpSpPr>
            <a:grpSpLocks/>
          </p:cNvGrpSpPr>
          <p:nvPr/>
        </p:nvGrpSpPr>
        <p:grpSpPr bwMode="auto">
          <a:xfrm>
            <a:off x="6858000" y="0"/>
            <a:ext cx="2286000" cy="4941888"/>
            <a:chOff x="4320" y="0"/>
            <a:chExt cx="1440" cy="3113"/>
          </a:xfrm>
        </p:grpSpPr>
        <p:sp>
          <p:nvSpPr>
            <p:cNvPr id="3083" name="Rectangle 11"/>
            <p:cNvSpPr>
              <a:spLocks noChangeArrowheads="1"/>
            </p:cNvSpPr>
            <p:nvPr userDrawn="1"/>
          </p:nvSpPr>
          <p:spPr bwMode="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7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110" name="Group 38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3081" name="Rectangle 9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82" name="Rectangle 10"/>
              <p:cNvSpPr>
                <a:spLocks noChangeArrowheads="1"/>
              </p:cNvSpPr>
              <p:nvPr userDrawn="1"/>
            </p:nvSpPr>
            <p:spPr bwMode="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93" name="Rectangle 21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5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3106" name="Group 34"/>
          <p:cNvGrpSpPr>
            <a:grpSpLocks/>
          </p:cNvGrpSpPr>
          <p:nvPr/>
        </p:nvGrpSpPr>
        <p:grpSpPr bwMode="auto">
          <a:xfrm>
            <a:off x="0" y="0"/>
            <a:ext cx="2286000" cy="3714750"/>
            <a:chOff x="0" y="0"/>
            <a:chExt cx="1440" cy="2340"/>
          </a:xfrm>
        </p:grpSpPr>
        <p:sp>
          <p:nvSpPr>
            <p:cNvPr id="3079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7" name="Rectangle 15"/>
            <p:cNvSpPr>
              <a:spLocks noChangeArrowheads="1"/>
            </p:cNvSpPr>
            <p:nvPr userDrawn="1"/>
          </p:nvSpPr>
          <p:spPr bwMode="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88" name="Rectangle 16"/>
            <p:cNvSpPr>
              <a:spLocks noChangeArrowheads="1"/>
            </p:cNvSpPr>
            <p:nvPr userDrawn="1"/>
          </p:nvSpPr>
          <p:spPr bwMode="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4" name="Rectangle 22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113" name="Group 41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3096" name="Rectangle 24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7" name="Rectangle 25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8" name="Rectangle 26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9" name="Rectangle 27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3100" name="Picture 28" descr="1"/>
          <p:cNvPicPr>
            <a:picLocks noChangeAspect="1" noChangeArrowheads="1"/>
          </p:cNvPicPr>
          <p:nvPr/>
        </p:nvPicPr>
        <p:blipFill>
          <a:blip r:embed="rId2"/>
          <a:srcRect r="20134"/>
          <a:stretch>
            <a:fillRect/>
          </a:stretch>
        </p:blipFill>
        <p:spPr bwMode="gray">
          <a:xfrm>
            <a:off x="7164388" y="908050"/>
            <a:ext cx="1979612" cy="3889375"/>
          </a:xfrm>
          <a:prstGeom prst="rect">
            <a:avLst/>
          </a:prstGeom>
          <a:noFill/>
        </p:spPr>
      </p:pic>
      <p:pic>
        <p:nvPicPr>
          <p:cNvPr id="3101" name="Picture 29" descr="2"/>
          <p:cNvPicPr>
            <a:picLocks noChangeAspect="1" noChangeArrowheads="1"/>
          </p:cNvPicPr>
          <p:nvPr/>
        </p:nvPicPr>
        <p:blipFill>
          <a:blip r:embed="rId3"/>
          <a:srcRect r="16925"/>
          <a:stretch>
            <a:fillRect/>
          </a:stretch>
        </p:blipFill>
        <p:spPr bwMode="gray">
          <a:xfrm>
            <a:off x="5062538" y="1268413"/>
            <a:ext cx="1795462" cy="2736850"/>
          </a:xfrm>
          <a:prstGeom prst="rect">
            <a:avLst/>
          </a:prstGeom>
          <a:noFill/>
        </p:spPr>
      </p:pic>
      <p:pic>
        <p:nvPicPr>
          <p:cNvPr id="3102" name="Picture 30" descr="3"/>
          <p:cNvPicPr>
            <a:picLocks noChangeAspect="1" noChangeArrowheads="1"/>
          </p:cNvPicPr>
          <p:nvPr/>
        </p:nvPicPr>
        <p:blipFill>
          <a:blip r:embed="rId4"/>
          <a:srcRect r="18698"/>
          <a:stretch>
            <a:fillRect/>
          </a:stretch>
        </p:blipFill>
        <p:spPr bwMode="gray">
          <a:xfrm>
            <a:off x="314325" y="692150"/>
            <a:ext cx="1973263" cy="3641725"/>
          </a:xfrm>
          <a:prstGeom prst="rect">
            <a:avLst/>
          </a:prstGeom>
          <a:noFill/>
        </p:spPr>
      </p:pic>
      <p:pic>
        <p:nvPicPr>
          <p:cNvPr id="3103" name="Picture 31" descr="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>
            <a:off x="2497138" y="374650"/>
            <a:ext cx="2071687" cy="4999038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334000"/>
            <a:ext cx="8686800" cy="863600"/>
          </a:xfrm>
        </p:spPr>
        <p:txBody>
          <a:bodyPr/>
          <a:lstStyle>
            <a:lvl1pPr algn="ctr">
              <a:defRPr sz="4600"/>
            </a:lvl1pPr>
          </a:lstStyle>
          <a:p>
            <a:r>
              <a:rPr lang="zh-CN" altLang="en-US" smtClean="0"/>
              <a:t>单击此处编辑母版标题样式</a:t>
            </a:r>
            <a:endParaRPr lang="en-US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159500"/>
            <a:ext cx="6400800" cy="342900"/>
          </a:xfrm>
        </p:spPr>
        <p:txBody>
          <a:bodyPr/>
          <a:lstStyle>
            <a:lvl1pPr marL="0" indent="0" algn="ctr">
              <a:buFontTx/>
              <a:buNone/>
              <a:defRPr sz="1800">
                <a:latin typeface="Times New Roman" pitchFamily="18" charset="0"/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en-US" altLang="zh-CN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16764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629400" y="6477000"/>
            <a:ext cx="12192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01000" y="6477000"/>
            <a:ext cx="685800" cy="244475"/>
          </a:xfrm>
        </p:spPr>
        <p:txBody>
          <a:bodyPr/>
          <a:lstStyle>
            <a:lvl1pPr>
              <a:defRPr/>
            </a:lvl1pPr>
          </a:lstStyle>
          <a:p>
            <a:fld id="{8894AC5D-7542-4807-BFF1-F1E34FD00CE9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3104" name="Text Box 32"/>
          <p:cNvSpPr txBox="1">
            <a:spLocks noChangeArrowheads="1"/>
          </p:cNvSpPr>
          <p:nvPr/>
        </p:nvSpPr>
        <p:spPr bwMode="gray">
          <a:xfrm>
            <a:off x="7847013" y="239713"/>
            <a:ext cx="1196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altLang="zh-CN" sz="2000">
                <a:solidFill>
                  <a:srgbClr val="FFFFFF"/>
                </a:solidFill>
                <a:latin typeface="Arial Black" pitchFamily="34" charset="0"/>
                <a:ea typeface="宋体" charset="-122"/>
              </a:rPr>
              <a:t>L/O/G/O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2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7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2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2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1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933CA-5139-4F48-B340-547339BA786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58763"/>
            <a:ext cx="2057400" cy="59182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58763"/>
            <a:ext cx="6019800" cy="59182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580BC-0BE7-4F94-9F10-2CEA11DA33B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463BABE-CD57-42D1-ADF1-1F3C0CAF83B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r>
              <a:rPr lang="zh-CN" altLang="en-US" smtClean="0"/>
              <a:t>单击图标添加表格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821EC60-2B63-46DB-8652-C83CC7DD03C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r>
              <a:rPr lang="zh-CN" altLang="en-US" smtClean="0"/>
              <a:t>单击图标添加图表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1BBA9ED-6A5A-4CAA-8E0B-61738C812FB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dgm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r>
              <a:rPr lang="zh-CN" altLang="en-US" smtClean="0"/>
              <a:t>单击图标添加 </a:t>
            </a:r>
            <a:r>
              <a:rPr lang="en-US" altLang="zh-CN" smtClean="0"/>
              <a:t>SmartArt </a:t>
            </a:r>
            <a:r>
              <a:rPr lang="zh-CN" altLang="en-US" smtClean="0"/>
              <a:t>图形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9DA581A-4C7E-4F04-B51B-81B9341A272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13AF2-49CE-47AD-88A2-54DE8D3DBA9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7EC69-E257-4A27-9622-07869075293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5ADEE-1F9E-4627-8617-A7D2795D68C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41947-488C-4B41-A148-699CE2B8123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93D625-9751-42C5-81E0-63301377776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2D369E-5249-4DFA-BAFE-2BFD7C9A7B96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42C1B-A06E-49DB-BB6A-E18ABF18C10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08160-9807-4A7D-9A23-60D6943DF76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286000" y="0"/>
            <a:ext cx="2287588" cy="6858000"/>
            <a:chOff x="1440" y="0"/>
            <a:chExt cx="1441" cy="3125"/>
          </a:xfrm>
        </p:grpSpPr>
        <p:sp>
          <p:nvSpPr>
            <p:cNvPr id="1032" name="Rectangle 8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lt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5000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035" name="Group 11"/>
          <p:cNvGrpSpPr>
            <a:grpSpLocks/>
          </p:cNvGrpSpPr>
          <p:nvPr/>
        </p:nvGrpSpPr>
        <p:grpSpPr bwMode="auto">
          <a:xfrm>
            <a:off x="4575175" y="0"/>
            <a:ext cx="2286000" cy="5137150"/>
            <a:chOff x="2882" y="0"/>
            <a:chExt cx="1440" cy="2341"/>
          </a:xfrm>
        </p:grpSpPr>
        <p:sp>
          <p:nvSpPr>
            <p:cNvPr id="1036" name="Rectangle 12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7" name="Rectangle 13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5000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6858000" y="0"/>
            <a:ext cx="2286000" cy="6831013"/>
            <a:chOff x="4320" y="0"/>
            <a:chExt cx="1440" cy="3113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lt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2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041" name="Group 17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042" name="Rectangle 18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 userDrawn="1"/>
            </p:nvSpPr>
            <p:spPr bwMode="lt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045" name="Group 21"/>
          <p:cNvGrpSpPr>
            <a:grpSpLocks/>
          </p:cNvGrpSpPr>
          <p:nvPr/>
        </p:nvGrpSpPr>
        <p:grpSpPr bwMode="auto">
          <a:xfrm>
            <a:off x="0" y="0"/>
            <a:ext cx="2286000" cy="5135563"/>
            <a:chOff x="0" y="0"/>
            <a:chExt cx="1440" cy="2340"/>
          </a:xfrm>
        </p:grpSpPr>
        <p:sp>
          <p:nvSpPr>
            <p:cNvPr id="1046" name="Rectangle 22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47" name="Rectangle 23"/>
            <p:cNvSpPr>
              <a:spLocks noChangeArrowheads="1"/>
            </p:cNvSpPr>
            <p:nvPr userDrawn="1"/>
          </p:nvSpPr>
          <p:spPr bwMode="lt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48" name="Rectangle 24"/>
            <p:cNvSpPr>
              <a:spLocks noChangeArrowheads="1"/>
            </p:cNvSpPr>
            <p:nvPr userDrawn="1"/>
          </p:nvSpPr>
          <p:spPr bwMode="lt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49" name="Rectangle 25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069" name="Group 45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1050" name="Rectangle 26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51" name="Rectangle 27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52" name="Rectangle 28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53" name="Rectangle 29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524000"/>
            <a:ext cx="822960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charset="-122"/>
              </a:defRPr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charset="-122"/>
              </a:defRPr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charset="-122"/>
              </a:defRPr>
            </a:lvl1pPr>
          </a:lstStyle>
          <a:p>
            <a:fld id="{9B26FDD8-4AA0-4B1F-AF35-6C7556ACE48D}" type="slidenum">
              <a:rPr lang="en-US" altLang="zh-CN"/>
              <a:pPr/>
              <a:t>‹#›</a:t>
            </a:fld>
            <a:endParaRPr lang="en-US" altLang="zh-CN"/>
          </a:p>
        </p:txBody>
      </p:sp>
      <p:grpSp>
        <p:nvGrpSpPr>
          <p:cNvPr id="1070" name="Group 46"/>
          <p:cNvGrpSpPr>
            <a:grpSpLocks/>
          </p:cNvGrpSpPr>
          <p:nvPr/>
        </p:nvGrpSpPr>
        <p:grpSpPr bwMode="auto">
          <a:xfrm>
            <a:off x="0" y="176213"/>
            <a:ext cx="7696200" cy="1117600"/>
            <a:chOff x="0" y="111"/>
            <a:chExt cx="4848" cy="768"/>
          </a:xfrm>
        </p:grpSpPr>
        <p:sp>
          <p:nvSpPr>
            <p:cNvPr id="1063" name="Rectangle 39"/>
            <p:cNvSpPr>
              <a:spLocks noChangeArrowheads="1"/>
            </p:cNvSpPr>
            <p:nvPr userDrawn="1"/>
          </p:nvSpPr>
          <p:spPr bwMode="hidden">
            <a:xfrm rot="-5400000">
              <a:off x="2394" y="-1578"/>
              <a:ext cx="60" cy="4848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50000">
                  <a:srgbClr val="FFFFFF">
                    <a:alpha val="35001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068" name="Group 44"/>
            <p:cNvGrpSpPr>
              <a:grpSpLocks/>
            </p:cNvGrpSpPr>
            <p:nvPr userDrawn="1"/>
          </p:nvGrpSpPr>
          <p:grpSpPr bwMode="auto">
            <a:xfrm>
              <a:off x="0" y="111"/>
              <a:ext cx="4327" cy="768"/>
              <a:chOff x="0" y="111"/>
              <a:chExt cx="4327" cy="768"/>
            </a:xfrm>
          </p:grpSpPr>
          <p:sp>
            <p:nvSpPr>
              <p:cNvPr id="1065" name="Rectangle 41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66" name="Rectangle 42"/>
              <p:cNvSpPr>
                <a:spLocks noChangeArrowheads="1"/>
              </p:cNvSpPr>
              <p:nvPr userDrawn="1"/>
            </p:nvSpPr>
            <p:spPr bwMode="hidden">
              <a:xfrm rot="-5400000">
                <a:off x="1754" y="-1643"/>
                <a:ext cx="181" cy="3690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tint val="0"/>
                      <a:invGamma/>
                      <a:alpha val="0"/>
                    </a:srgbClr>
                  </a:gs>
                  <a:gs pos="5000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67" name="Rectangle 43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58763"/>
            <a:ext cx="73152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>
                <a:ea typeface="宋体" charset="-122"/>
              </a:rPr>
              <a:t>正确的看待孩子</a:t>
            </a:r>
            <a:endParaRPr lang="en-US" altLang="zh-CN" dirty="0">
              <a:ea typeface="宋体" charset="-122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CN" dirty="0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44" y="4786322"/>
            <a:ext cx="8686800" cy="1792294"/>
          </a:xfrm>
        </p:spPr>
        <p:txBody>
          <a:bodyPr/>
          <a:lstStyle/>
          <a:p>
            <a:r>
              <a:rPr lang="zh-CN" altLang="en-US" sz="2000" dirty="0"/>
              <a:t>孩子是由一百种组成的。孩子有一百种语音，一百只手，一百个想法，一百种思考、游戏、说话的方式。一百种，总是一百种倾听、惊奇和爱的方式。一百种歌唱与了解的喜悦</a:t>
            </a:r>
            <a:r>
              <a:rPr lang="en-US" sz="2000" dirty="0"/>
              <a:t>…… </a:t>
            </a:r>
            <a:r>
              <a:rPr lang="zh-CN" altLang="en-US" sz="2000" dirty="0"/>
              <a:t>孩子有一百种语言，（还多了一百种的百倍再百倍。）这是意大利教育家罗里斯</a:t>
            </a:r>
            <a:r>
              <a:rPr lang="en-US" sz="2000" dirty="0"/>
              <a:t>.</a:t>
            </a:r>
            <a:r>
              <a:rPr lang="zh-CN" altLang="en-US" sz="2000" dirty="0"/>
              <a:t>马拉多奇所写的诗，这首诗为我们打开了一扇门，展示了儿童世界的多彩与神奇，可是作为教师，同时可能又为家长的我们，怎样才能听懂他们呢？怎样才能化解期中可能出现的一系列问题呢？怎样才能让他们一直保持和不断的加强对学习的兴趣呢？</a:t>
            </a:r>
            <a:br>
              <a:rPr lang="zh-CN" altLang="en-US" sz="2000" dirty="0"/>
            </a:br>
            <a:endParaRPr lang="en-US" altLang="zh-CN" sz="2000" dirty="0">
              <a:ea typeface="宋体" charset="-122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CN" dirty="0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2" name="Group 6"/>
          <p:cNvGrpSpPr>
            <a:grpSpLocks/>
          </p:cNvGrpSpPr>
          <p:nvPr/>
        </p:nvGrpSpPr>
        <p:grpSpPr bwMode="auto">
          <a:xfrm>
            <a:off x="2128838" y="4410075"/>
            <a:ext cx="4927600" cy="531813"/>
            <a:chOff x="1341" y="1723"/>
            <a:chExt cx="3104" cy="335"/>
          </a:xfrm>
        </p:grpSpPr>
        <p:sp>
          <p:nvSpPr>
            <p:cNvPr id="9223" name="AutoShape 7"/>
            <p:cNvSpPr>
              <a:spLocks noChangeArrowheads="1"/>
            </p:cNvSpPr>
            <p:nvPr/>
          </p:nvSpPr>
          <p:spPr bwMode="ltGray">
            <a:xfrm>
              <a:off x="1341" y="1723"/>
              <a:ext cx="3104" cy="33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8575" algn="ctr">
              <a:solidFill>
                <a:srgbClr val="FFFFFF"/>
              </a:solidFill>
              <a:round/>
              <a:headEnd/>
              <a:tailEnd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24" name="AutoShape 8"/>
            <p:cNvSpPr>
              <a:spLocks noChangeArrowheads="1"/>
            </p:cNvSpPr>
            <p:nvPr/>
          </p:nvSpPr>
          <p:spPr bwMode="ltGray">
            <a:xfrm>
              <a:off x="1366" y="1735"/>
              <a:ext cx="3068" cy="148"/>
            </a:xfrm>
            <a:prstGeom prst="roundRect">
              <a:avLst>
                <a:gd name="adj" fmla="val 31505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1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9225" name="Text Box 9"/>
          <p:cNvSpPr txBox="1">
            <a:spLocks noChangeArrowheads="1"/>
          </p:cNvSpPr>
          <p:nvPr/>
        </p:nvSpPr>
        <p:spPr bwMode="black">
          <a:xfrm>
            <a:off x="2547938" y="4495800"/>
            <a:ext cx="4114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0" hangingPunct="0"/>
            <a:endParaRPr lang="en-US" altLang="zh-CN" b="1" dirty="0">
              <a:solidFill>
                <a:schemeClr val="bg1"/>
              </a:solidFill>
              <a:ea typeface="宋体" charset="-122"/>
            </a:endParaRPr>
          </a:p>
        </p:txBody>
      </p:sp>
      <p:grpSp>
        <p:nvGrpSpPr>
          <p:cNvPr id="9226" name="Group 10"/>
          <p:cNvGrpSpPr>
            <a:grpSpLocks/>
          </p:cNvGrpSpPr>
          <p:nvPr/>
        </p:nvGrpSpPr>
        <p:grpSpPr bwMode="auto">
          <a:xfrm>
            <a:off x="2143108" y="3143248"/>
            <a:ext cx="4927600" cy="531813"/>
            <a:chOff x="1341" y="1723"/>
            <a:chExt cx="3104" cy="335"/>
          </a:xfrm>
        </p:grpSpPr>
        <p:sp>
          <p:nvSpPr>
            <p:cNvPr id="9227" name="AutoShape 11"/>
            <p:cNvSpPr>
              <a:spLocks noChangeArrowheads="1"/>
            </p:cNvSpPr>
            <p:nvPr/>
          </p:nvSpPr>
          <p:spPr bwMode="ltGray">
            <a:xfrm>
              <a:off x="1341" y="1723"/>
              <a:ext cx="3104" cy="335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28575" algn="ctr">
              <a:solidFill>
                <a:srgbClr val="FFFFFF"/>
              </a:solidFill>
              <a:round/>
              <a:headEnd/>
              <a:tailEnd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28" name="AutoShape 12"/>
            <p:cNvSpPr>
              <a:spLocks noChangeArrowheads="1"/>
            </p:cNvSpPr>
            <p:nvPr/>
          </p:nvSpPr>
          <p:spPr bwMode="ltGray">
            <a:xfrm>
              <a:off x="1366" y="1735"/>
              <a:ext cx="3068" cy="148"/>
            </a:xfrm>
            <a:prstGeom prst="roundRect">
              <a:avLst>
                <a:gd name="adj" fmla="val 31505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9229" name="Text Box 13"/>
          <p:cNvSpPr txBox="1">
            <a:spLocks noChangeArrowheads="1"/>
          </p:cNvSpPr>
          <p:nvPr/>
        </p:nvSpPr>
        <p:spPr bwMode="black">
          <a:xfrm>
            <a:off x="2547938" y="3657600"/>
            <a:ext cx="4114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0" hangingPunct="0"/>
            <a:endParaRPr lang="en-US" altLang="zh-CN" b="1" dirty="0">
              <a:solidFill>
                <a:schemeClr val="bg1"/>
              </a:solidFill>
              <a:ea typeface="宋体" charset="-122"/>
            </a:endParaRPr>
          </a:p>
        </p:txBody>
      </p:sp>
      <p:sp>
        <p:nvSpPr>
          <p:cNvPr id="923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Contents</a:t>
            </a:r>
            <a:endParaRPr lang="en-US" altLang="zh-CN" dirty="0">
              <a:solidFill>
                <a:schemeClr val="accent1"/>
              </a:solidFill>
              <a:ea typeface="宋体" charset="-122"/>
            </a:endParaRPr>
          </a:p>
        </p:txBody>
      </p:sp>
      <p:sp>
        <p:nvSpPr>
          <p:cNvPr id="9231" name="AutoShape 15"/>
          <p:cNvSpPr>
            <a:spLocks noChangeArrowheads="1"/>
          </p:cNvSpPr>
          <p:nvPr/>
        </p:nvSpPr>
        <p:spPr bwMode="auto">
          <a:xfrm>
            <a:off x="1273175" y="1493838"/>
            <a:ext cx="6553200" cy="866775"/>
          </a:xfrm>
          <a:prstGeom prst="roundRect">
            <a:avLst>
              <a:gd name="adj" fmla="val 16667"/>
            </a:avLst>
          </a:prstGeom>
          <a:noFill/>
          <a:ln w="19050" cap="rnd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zh-CN" dirty="0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9232" name="AutoShape 16"/>
          <p:cNvSpPr>
            <a:spLocks noChangeArrowheads="1"/>
          </p:cNvSpPr>
          <p:nvPr/>
        </p:nvSpPr>
        <p:spPr bwMode="ltGray">
          <a:xfrm>
            <a:off x="1857356" y="3000372"/>
            <a:ext cx="685800" cy="685800"/>
          </a:xfrm>
          <a:prstGeom prst="diamond">
            <a:avLst/>
          </a:prstGeom>
          <a:solidFill>
            <a:schemeClr val="accent2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762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black">
          <a:xfrm>
            <a:off x="2000232" y="314324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ea typeface="宋体" charset="-122"/>
              </a:rPr>
              <a:t>2</a:t>
            </a:r>
          </a:p>
        </p:txBody>
      </p:sp>
      <p:sp>
        <p:nvSpPr>
          <p:cNvPr id="9234" name="AutoShape 18"/>
          <p:cNvSpPr>
            <a:spLocks noChangeArrowheads="1"/>
          </p:cNvSpPr>
          <p:nvPr/>
        </p:nvSpPr>
        <p:spPr bwMode="ltGray">
          <a:xfrm>
            <a:off x="1792288" y="4324350"/>
            <a:ext cx="685800" cy="685800"/>
          </a:xfrm>
          <a:prstGeom prst="diamond">
            <a:avLst/>
          </a:prstGeom>
          <a:solidFill>
            <a:schemeClr val="accent1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762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black">
          <a:xfrm>
            <a:off x="1946275" y="44227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ea typeface="宋体" charset="-122"/>
              </a:rPr>
              <a:t>3</a:t>
            </a:r>
          </a:p>
        </p:txBody>
      </p:sp>
      <p:grpSp>
        <p:nvGrpSpPr>
          <p:cNvPr id="9238" name="Group 22"/>
          <p:cNvGrpSpPr>
            <a:grpSpLocks/>
          </p:cNvGrpSpPr>
          <p:nvPr/>
        </p:nvGrpSpPr>
        <p:grpSpPr bwMode="auto">
          <a:xfrm>
            <a:off x="2143108" y="1785926"/>
            <a:ext cx="4927600" cy="531812"/>
            <a:chOff x="1341" y="1723"/>
            <a:chExt cx="3104" cy="335"/>
          </a:xfrm>
        </p:grpSpPr>
        <p:sp>
          <p:nvSpPr>
            <p:cNvPr id="9239" name="AutoShape 23"/>
            <p:cNvSpPr>
              <a:spLocks noChangeArrowheads="1"/>
            </p:cNvSpPr>
            <p:nvPr/>
          </p:nvSpPr>
          <p:spPr bwMode="gray">
            <a:xfrm>
              <a:off x="1341" y="1723"/>
              <a:ext cx="3104" cy="335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28575" algn="ctr">
              <a:solidFill>
                <a:srgbClr val="FFFFFF"/>
              </a:solidFill>
              <a:round/>
              <a:headEnd/>
              <a:tailEnd/>
            </a:ln>
            <a:effectLst>
              <a:outerShdw dist="71842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40" name="AutoShape 24"/>
            <p:cNvSpPr>
              <a:spLocks noChangeArrowheads="1"/>
            </p:cNvSpPr>
            <p:nvPr/>
          </p:nvSpPr>
          <p:spPr bwMode="gray">
            <a:xfrm>
              <a:off x="1366" y="1735"/>
              <a:ext cx="3068" cy="148"/>
            </a:xfrm>
            <a:prstGeom prst="roundRect">
              <a:avLst>
                <a:gd name="adj" fmla="val 31505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hlink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9242" name="AutoShape 26"/>
          <p:cNvSpPr>
            <a:spLocks noChangeArrowheads="1"/>
          </p:cNvSpPr>
          <p:nvPr/>
        </p:nvSpPr>
        <p:spPr bwMode="gray">
          <a:xfrm>
            <a:off x="1857356" y="1714488"/>
            <a:ext cx="685800" cy="685800"/>
          </a:xfrm>
          <a:prstGeom prst="diamond">
            <a:avLst/>
          </a:prstGeom>
          <a:solidFill>
            <a:schemeClr val="hlink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>
            <a:outerShdw dist="762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black">
          <a:xfrm>
            <a:off x="2000232" y="1857364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ea typeface="宋体" charset="-122"/>
              </a:rPr>
              <a:t>1</a:t>
            </a:r>
          </a:p>
        </p:txBody>
      </p:sp>
      <p:pic>
        <p:nvPicPr>
          <p:cNvPr id="9244" name="Picture 28" descr="3"/>
          <p:cNvPicPr>
            <a:picLocks noChangeAspect="1" noChangeArrowheads="1"/>
          </p:cNvPicPr>
          <p:nvPr/>
        </p:nvPicPr>
        <p:blipFill>
          <a:blip r:embed="rId2"/>
          <a:srcRect r="18698"/>
          <a:stretch>
            <a:fillRect/>
          </a:stretch>
        </p:blipFill>
        <p:spPr bwMode="auto">
          <a:xfrm>
            <a:off x="7286625" y="0"/>
            <a:ext cx="1857375" cy="3429000"/>
          </a:xfrm>
          <a:prstGeom prst="rect">
            <a:avLst/>
          </a:prstGeom>
          <a:noFill/>
        </p:spPr>
      </p:pic>
      <p:sp>
        <p:nvSpPr>
          <p:cNvPr id="31" name="矩形 30"/>
          <p:cNvSpPr/>
          <p:nvPr/>
        </p:nvSpPr>
        <p:spPr>
          <a:xfrm>
            <a:off x="2643174" y="1857364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/>
              <a:t>要从不同视角来看待孩子</a:t>
            </a:r>
          </a:p>
        </p:txBody>
      </p:sp>
      <p:sp>
        <p:nvSpPr>
          <p:cNvPr id="32" name="矩形 31"/>
          <p:cNvSpPr/>
          <p:nvPr/>
        </p:nvSpPr>
        <p:spPr>
          <a:xfrm>
            <a:off x="2786050" y="3214686"/>
            <a:ext cx="1620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/>
              <a:t>“学会倾听”</a:t>
            </a:r>
          </a:p>
        </p:txBody>
      </p:sp>
      <p:sp>
        <p:nvSpPr>
          <p:cNvPr id="33" name="矩形 32"/>
          <p:cNvSpPr/>
          <p:nvPr/>
        </p:nvSpPr>
        <p:spPr>
          <a:xfrm>
            <a:off x="2786050" y="4429132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/>
              <a:t>让学生体味学习的乐趣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zh-CN" dirty="0">
              <a:ea typeface="宋体" charset="-122"/>
            </a:endParaRPr>
          </a:p>
        </p:txBody>
      </p:sp>
      <p:sp>
        <p:nvSpPr>
          <p:cNvPr id="20483" name="Freeform 3"/>
          <p:cNvSpPr>
            <a:spLocks/>
          </p:cNvSpPr>
          <p:nvPr/>
        </p:nvSpPr>
        <p:spPr bwMode="ltGray">
          <a:xfrm>
            <a:off x="2336800" y="3570288"/>
            <a:ext cx="1900238" cy="13763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84" name="Freeform 4"/>
          <p:cNvSpPr>
            <a:spLocks/>
          </p:cNvSpPr>
          <p:nvPr/>
        </p:nvSpPr>
        <p:spPr bwMode="ltGray">
          <a:xfrm>
            <a:off x="4256088" y="3505200"/>
            <a:ext cx="366712" cy="1562100"/>
          </a:xfrm>
          <a:custGeom>
            <a:avLst/>
            <a:gdLst/>
            <a:ahLst/>
            <a:cxnLst>
              <a:cxn ang="0">
                <a:pos x="37" y="1"/>
              </a:cxn>
              <a:cxn ang="0">
                <a:pos x="45" y="472"/>
              </a:cxn>
              <a:cxn ang="0">
                <a:pos x="0" y="474"/>
              </a:cxn>
              <a:cxn ang="0">
                <a:pos x="72" y="604"/>
              </a:cxn>
              <a:cxn ang="0">
                <a:pos x="142" y="474"/>
              </a:cxn>
              <a:cxn ang="0">
                <a:pos x="100" y="474"/>
              </a:cxn>
              <a:cxn ang="0">
                <a:pos x="99" y="0"/>
              </a:cxn>
              <a:cxn ang="0">
                <a:pos x="37" y="1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85" name="Freeform 5"/>
          <p:cNvSpPr>
            <a:spLocks/>
          </p:cNvSpPr>
          <p:nvPr/>
        </p:nvSpPr>
        <p:spPr bwMode="ltGray">
          <a:xfrm flipH="1">
            <a:off x="4656138" y="3570288"/>
            <a:ext cx="1900237" cy="13763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0486" name="Group 6"/>
          <p:cNvGrpSpPr>
            <a:grpSpLocks/>
          </p:cNvGrpSpPr>
          <p:nvPr/>
        </p:nvGrpSpPr>
        <p:grpSpPr bwMode="auto">
          <a:xfrm>
            <a:off x="1974850" y="2343150"/>
            <a:ext cx="1362075" cy="1322388"/>
            <a:chOff x="4320" y="1152"/>
            <a:chExt cx="414" cy="402"/>
          </a:xfrm>
        </p:grpSpPr>
        <p:sp>
          <p:nvSpPr>
            <p:cNvPr id="20487" name="AutoShape 7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488" name="Freeform 8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489" name="Rectangle 9"/>
          <p:cNvSpPr>
            <a:spLocks noChangeArrowheads="1"/>
          </p:cNvSpPr>
          <p:nvPr/>
        </p:nvSpPr>
        <p:spPr bwMode="gray">
          <a:xfrm>
            <a:off x="2000232" y="2786058"/>
            <a:ext cx="133882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  <a:flatTx/>
          </a:bodyPr>
          <a:lstStyle/>
          <a:p>
            <a:pPr algn="ctr"/>
            <a:r>
              <a:rPr lang="zh-CN" altLang="en-US" u="sng" dirty="0">
                <a:hlinkClick r:id="rId2" action="ppaction://hlinksldjump"/>
              </a:rPr>
              <a:t>多元的视角</a:t>
            </a:r>
            <a:endParaRPr lang="en-US" altLang="zh-CN" b="1" u="sng" dirty="0">
              <a:solidFill>
                <a:srgbClr val="FFFFFF"/>
              </a:solidFill>
              <a:ea typeface="宋体" charset="-122"/>
            </a:endParaRPr>
          </a:p>
        </p:txBody>
      </p:sp>
      <p:grpSp>
        <p:nvGrpSpPr>
          <p:cNvPr id="20490" name="Group 10"/>
          <p:cNvGrpSpPr>
            <a:grpSpLocks/>
          </p:cNvGrpSpPr>
          <p:nvPr/>
        </p:nvGrpSpPr>
        <p:grpSpPr bwMode="auto">
          <a:xfrm>
            <a:off x="3754438" y="2343150"/>
            <a:ext cx="1362075" cy="1322388"/>
            <a:chOff x="4320" y="1152"/>
            <a:chExt cx="414" cy="402"/>
          </a:xfrm>
        </p:grpSpPr>
        <p:sp>
          <p:nvSpPr>
            <p:cNvPr id="20491" name="AutoShape 11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492" name="Freeform 12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493" name="Group 13"/>
          <p:cNvGrpSpPr>
            <a:grpSpLocks/>
          </p:cNvGrpSpPr>
          <p:nvPr/>
        </p:nvGrpSpPr>
        <p:grpSpPr bwMode="auto">
          <a:xfrm>
            <a:off x="5541963" y="2352675"/>
            <a:ext cx="1362075" cy="1322388"/>
            <a:chOff x="4320" y="1152"/>
            <a:chExt cx="414" cy="402"/>
          </a:xfrm>
        </p:grpSpPr>
        <p:sp>
          <p:nvSpPr>
            <p:cNvPr id="20494" name="AutoShape 14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495" name="Freeform 15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496" name="Rectangle 16"/>
          <p:cNvSpPr>
            <a:spLocks noChangeArrowheads="1"/>
          </p:cNvSpPr>
          <p:nvPr/>
        </p:nvSpPr>
        <p:spPr bwMode="gray">
          <a:xfrm>
            <a:off x="3935413" y="2724150"/>
            <a:ext cx="922339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  <a:flatTx/>
          </a:bodyPr>
          <a:lstStyle/>
          <a:p>
            <a:pPr lvl="0" algn="ctr"/>
            <a:r>
              <a:rPr lang="zh-CN" altLang="en-US" u="sng" dirty="0">
                <a:hlinkClick r:id="rId3" action="ppaction://hlinksldjump"/>
              </a:rPr>
              <a:t>发展中的视角</a:t>
            </a:r>
            <a:endParaRPr lang="zh-CN" altLang="en-US" u="sng" dirty="0"/>
          </a:p>
          <a:p>
            <a:pPr algn="ctr"/>
            <a:endParaRPr lang="en-US" altLang="zh-CN" b="1" dirty="0">
              <a:solidFill>
                <a:srgbClr val="FFFFFF"/>
              </a:solidFill>
              <a:ea typeface="宋体" charset="-122"/>
            </a:endParaRPr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gray">
          <a:xfrm>
            <a:off x="5753101" y="2733675"/>
            <a:ext cx="890602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  <a:flatTx/>
          </a:bodyPr>
          <a:lstStyle/>
          <a:p>
            <a:pPr lvl="0" algn="ctr"/>
            <a:r>
              <a:rPr lang="zh-CN" altLang="en-US" u="sng" dirty="0">
                <a:hlinkClick r:id="rId4" action="ppaction://hlinksldjump"/>
              </a:rPr>
              <a:t>关系中的视角</a:t>
            </a:r>
            <a:endParaRPr lang="zh-CN" altLang="en-US" u="sng" dirty="0"/>
          </a:p>
          <a:p>
            <a:pPr algn="ctr"/>
            <a:endParaRPr lang="en-US" altLang="zh-CN" b="1" dirty="0">
              <a:solidFill>
                <a:srgbClr val="FFFFFF"/>
              </a:solidFill>
              <a:ea typeface="宋体" charset="-122"/>
            </a:endParaRPr>
          </a:p>
        </p:txBody>
      </p:sp>
      <p:sp>
        <p:nvSpPr>
          <p:cNvPr id="20499" name="AutoShape 19"/>
          <p:cNvSpPr>
            <a:spLocks noChangeArrowheads="1"/>
          </p:cNvSpPr>
          <p:nvPr/>
        </p:nvSpPr>
        <p:spPr bwMode="ltGray">
          <a:xfrm>
            <a:off x="1325563" y="5157788"/>
            <a:ext cx="6238875" cy="9763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algn="ctr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zh-CN" altLang="en-US" sz="3200" dirty="0" smtClean="0"/>
              <a:t>从不同视角来看待孩子</a:t>
            </a:r>
            <a:endParaRPr lang="zh-CN" altLang="en-US" sz="3200" dirty="0"/>
          </a:p>
        </p:txBody>
      </p:sp>
      <p:pic>
        <p:nvPicPr>
          <p:cNvPr id="20501" name="Picture 21" descr="4"/>
          <p:cNvPicPr>
            <a:picLocks noChangeAspect="1" noChangeArrowheads="1"/>
          </p:cNvPicPr>
          <p:nvPr/>
        </p:nvPicPr>
        <p:blipFill>
          <a:blip r:embed="rId5"/>
          <a:srcRect b="1299"/>
          <a:stretch>
            <a:fillRect/>
          </a:stretch>
        </p:blipFill>
        <p:spPr bwMode="auto">
          <a:xfrm>
            <a:off x="7508875" y="3200400"/>
            <a:ext cx="1525588" cy="36353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zh-CN" alt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、</a:t>
            </a:r>
            <a:r>
              <a:rPr lang="zh-CN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多元</a:t>
            </a:r>
            <a:r>
              <a:rPr lang="zh-CN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的视角 </a:t>
            </a:r>
          </a:p>
          <a:p>
            <a:r>
              <a:rPr lang="en-US" altLang="zh-CN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zh-CN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我们</a:t>
            </a:r>
            <a:r>
              <a:rPr lang="zh-CN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在看待儿童的时候要全面、客观地看到他们的各个方面的特点。我们要用一双善于发现的眼睛观察到每个学生的独到之处。</a:t>
            </a:r>
            <a:endParaRPr lang="zh-CN" altLang="en-US" dirty="0"/>
          </a:p>
        </p:txBody>
      </p:sp>
      <p:sp>
        <p:nvSpPr>
          <p:cNvPr id="4" name="左箭头 3">
            <a:hlinkClick r:id="rId2" action="ppaction://hlinksldjump"/>
          </p:cNvPr>
          <p:cNvSpPr/>
          <p:nvPr/>
        </p:nvSpPr>
        <p:spPr>
          <a:xfrm>
            <a:off x="1643042" y="5500702"/>
            <a:ext cx="785818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发展中的视角</a:t>
            </a:r>
          </a:p>
          <a:p>
            <a:r>
              <a:rPr lang="en-US" altLang="zh-CN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zh-CN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我们</a:t>
            </a:r>
            <a:r>
              <a:rPr lang="zh-CN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要看到学生当下的表现是发展过程中的一个阶段，不能以学生过去的经历来决定孩子的现在，而是要相信孩子成长的可能性和可塑性。孩子每天都在成长，这是一个动态的过程。</a:t>
            </a:r>
          </a:p>
          <a:p>
            <a:endParaRPr lang="zh-CN" altLang="en-US" dirty="0"/>
          </a:p>
        </p:txBody>
      </p:sp>
      <p:sp>
        <p:nvSpPr>
          <p:cNvPr id="4" name="左箭头 3">
            <a:hlinkClick r:id="rId2" action="ppaction://hlinksldjump"/>
          </p:cNvPr>
          <p:cNvSpPr/>
          <p:nvPr/>
        </p:nvSpPr>
        <p:spPr>
          <a:xfrm>
            <a:off x="1643042" y="5500702"/>
            <a:ext cx="785818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关系中的</a:t>
            </a:r>
            <a:r>
              <a:rPr lang="zh-CN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视角</a:t>
            </a:r>
            <a:endParaRPr lang="en-US" altLang="zh-CN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zh-CN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我们</a:t>
            </a:r>
            <a:r>
              <a:rPr lang="zh-CN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了解孩子，既要了解孩子本身，又要了解他的家庭关系、同伴关系等等，这样才能更深入的理解孩子的行为，才能找到所有问题的症结</a:t>
            </a:r>
            <a:endParaRPr lang="zh-CN" altLang="en-US" dirty="0"/>
          </a:p>
        </p:txBody>
      </p:sp>
      <p:sp>
        <p:nvSpPr>
          <p:cNvPr id="4" name="左箭头 3">
            <a:hlinkClick r:id="rId2" action="ppaction://hlinksldjump"/>
          </p:cNvPr>
          <p:cNvSpPr/>
          <p:nvPr/>
        </p:nvSpPr>
        <p:spPr>
          <a:xfrm>
            <a:off x="1643042" y="5500702"/>
            <a:ext cx="785818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val 2"/>
          <p:cNvSpPr>
            <a:spLocks noChangeArrowheads="1"/>
          </p:cNvSpPr>
          <p:nvPr/>
        </p:nvSpPr>
        <p:spPr bwMode="gray">
          <a:xfrm>
            <a:off x="5314950" y="1981200"/>
            <a:ext cx="2867025" cy="2968625"/>
          </a:xfrm>
          <a:prstGeom prst="ellipse">
            <a:avLst/>
          </a:prstGeom>
          <a:noFill/>
          <a:ln w="57150">
            <a:solidFill>
              <a:schemeClr val="tx2">
                <a:alpha val="39999"/>
              </a:schemeClr>
            </a:solidFill>
            <a:round/>
            <a:headEnd/>
            <a:tailEnd/>
          </a:ln>
          <a:effectLst/>
          <a:scene3d>
            <a:camera prst="legacyPerspectiveFront"/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zh-CN" dirty="0">
              <a:ea typeface="宋体" charset="-122"/>
            </a:endParaRP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gray">
          <a:xfrm>
            <a:off x="931863" y="1981200"/>
            <a:ext cx="2867025" cy="2968625"/>
          </a:xfrm>
          <a:prstGeom prst="ellipse">
            <a:avLst/>
          </a:prstGeom>
          <a:noFill/>
          <a:ln w="57150">
            <a:solidFill>
              <a:schemeClr val="tx2">
                <a:alpha val="39999"/>
              </a:schemeClr>
            </a:solidFill>
            <a:round/>
            <a:headEnd/>
            <a:tailEnd/>
          </a:ln>
          <a:effectLst/>
          <a:scene3d>
            <a:camera prst="legacyPerspectiveFront"/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zh-CN" altLang="en-US"/>
          </a:p>
        </p:txBody>
      </p:sp>
      <p:grpSp>
        <p:nvGrpSpPr>
          <p:cNvPr id="18437" name="Group 5"/>
          <p:cNvGrpSpPr>
            <a:grpSpLocks/>
          </p:cNvGrpSpPr>
          <p:nvPr/>
        </p:nvGrpSpPr>
        <p:grpSpPr bwMode="auto">
          <a:xfrm>
            <a:off x="3051175" y="2852738"/>
            <a:ext cx="1368425" cy="1266825"/>
            <a:chOff x="2226" y="2171"/>
            <a:chExt cx="798" cy="741"/>
          </a:xfrm>
        </p:grpSpPr>
        <p:sp>
          <p:nvSpPr>
            <p:cNvPr id="18438" name="AutoShape 6"/>
            <p:cNvSpPr>
              <a:spLocks noChangeArrowheads="1"/>
            </p:cNvSpPr>
            <p:nvPr/>
          </p:nvSpPr>
          <p:spPr bwMode="gray">
            <a:xfrm>
              <a:off x="2226" y="2171"/>
              <a:ext cx="798" cy="741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72941"/>
                    <a:invGamma/>
                  </a:schemeClr>
                </a:gs>
              </a:gsLst>
              <a:lin ang="5400000" scaled="1"/>
            </a:gradFill>
            <a:ln w="25400">
              <a:noFill/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39" name="Freeform 7"/>
            <p:cNvSpPr>
              <a:spLocks/>
            </p:cNvSpPr>
            <p:nvPr/>
          </p:nvSpPr>
          <p:spPr bwMode="gray">
            <a:xfrm>
              <a:off x="2256" y="2208"/>
              <a:ext cx="397" cy="370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60392"/>
                    <a:invGamma/>
                  </a:schemeClr>
                </a:gs>
                <a:gs pos="50000">
                  <a:schemeClr val="folHlink">
                    <a:alpha val="0"/>
                  </a:schemeClr>
                </a:gs>
                <a:gs pos="100000">
                  <a:schemeClr val="folHlink">
                    <a:gamma/>
                    <a:tint val="60392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442" name="AutoShape 10"/>
          <p:cNvSpPr>
            <a:spLocks noChangeArrowheads="1"/>
          </p:cNvSpPr>
          <p:nvPr/>
        </p:nvSpPr>
        <p:spPr bwMode="gray">
          <a:xfrm>
            <a:off x="3841750" y="2286000"/>
            <a:ext cx="1333500" cy="471488"/>
          </a:xfrm>
          <a:prstGeom prst="curvedDownArrow">
            <a:avLst>
              <a:gd name="adj1" fmla="val 35013"/>
              <a:gd name="adj2" fmla="val 91579"/>
              <a:gd name="adj3" fmla="val 54884"/>
            </a:avLst>
          </a:prstGeom>
          <a:solidFill>
            <a:schemeClr val="tx1">
              <a:alpha val="37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8443" name="Group 11"/>
          <p:cNvGrpSpPr>
            <a:grpSpLocks/>
          </p:cNvGrpSpPr>
          <p:nvPr/>
        </p:nvGrpSpPr>
        <p:grpSpPr bwMode="auto">
          <a:xfrm>
            <a:off x="4570413" y="2852738"/>
            <a:ext cx="1368425" cy="1266825"/>
            <a:chOff x="2226" y="2171"/>
            <a:chExt cx="798" cy="741"/>
          </a:xfrm>
        </p:grpSpPr>
        <p:sp>
          <p:nvSpPr>
            <p:cNvPr id="18444" name="AutoShape 12"/>
            <p:cNvSpPr>
              <a:spLocks noChangeArrowheads="1"/>
            </p:cNvSpPr>
            <p:nvPr/>
          </p:nvSpPr>
          <p:spPr bwMode="gray">
            <a:xfrm>
              <a:off x="2226" y="2171"/>
              <a:ext cx="798" cy="741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72941"/>
                    <a:invGamma/>
                  </a:schemeClr>
                </a:gs>
              </a:gsLst>
              <a:lin ang="5400000" scaled="1"/>
            </a:gradFill>
            <a:ln w="25400">
              <a:noFill/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445" name="Freeform 13"/>
            <p:cNvSpPr>
              <a:spLocks/>
            </p:cNvSpPr>
            <p:nvPr/>
          </p:nvSpPr>
          <p:spPr bwMode="gray">
            <a:xfrm>
              <a:off x="2256" y="2208"/>
              <a:ext cx="397" cy="370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60392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60392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447" name="Group 15"/>
          <p:cNvGrpSpPr>
            <a:grpSpLocks/>
          </p:cNvGrpSpPr>
          <p:nvPr/>
        </p:nvGrpSpPr>
        <p:grpSpPr bwMode="auto">
          <a:xfrm>
            <a:off x="1000100" y="1500174"/>
            <a:ext cx="1196975" cy="1171575"/>
            <a:chOff x="480" y="1200"/>
            <a:chExt cx="1042" cy="1019"/>
          </a:xfrm>
        </p:grpSpPr>
        <p:grpSp>
          <p:nvGrpSpPr>
            <p:cNvPr id="18448" name="Group 1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8449" name="Picture 17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18450" name="Oval 1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alpha val="55000"/>
                    </a:schemeClr>
                  </a:gs>
                  <a:gs pos="50000">
                    <a:schemeClr val="fol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folHlink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pic>
          <p:nvPicPr>
            <p:cNvPr id="18451" name="Picture 19" descr="Picture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</p:spPr>
        </p:pic>
      </p:grpSp>
      <p:grpSp>
        <p:nvGrpSpPr>
          <p:cNvPr id="18452" name="Group 20"/>
          <p:cNvGrpSpPr>
            <a:grpSpLocks/>
          </p:cNvGrpSpPr>
          <p:nvPr/>
        </p:nvGrpSpPr>
        <p:grpSpPr bwMode="auto">
          <a:xfrm>
            <a:off x="304800" y="2895600"/>
            <a:ext cx="1196975" cy="1171575"/>
            <a:chOff x="480" y="1200"/>
            <a:chExt cx="1042" cy="1019"/>
          </a:xfrm>
        </p:grpSpPr>
        <p:grpSp>
          <p:nvGrpSpPr>
            <p:cNvPr id="18453" name="Group 21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8454" name="Picture 22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18455" name="Oval 23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alpha val="55000"/>
                    </a:schemeClr>
                  </a:gs>
                  <a:gs pos="50000">
                    <a:schemeClr val="fol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folHlink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pic>
          <p:nvPicPr>
            <p:cNvPr id="18456" name="Picture 24" descr="Picture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</p:spPr>
        </p:pic>
      </p:grpSp>
      <p:grpSp>
        <p:nvGrpSpPr>
          <p:cNvPr id="18457" name="Group 25"/>
          <p:cNvGrpSpPr>
            <a:grpSpLocks/>
          </p:cNvGrpSpPr>
          <p:nvPr/>
        </p:nvGrpSpPr>
        <p:grpSpPr bwMode="auto">
          <a:xfrm>
            <a:off x="1165225" y="4191000"/>
            <a:ext cx="1196975" cy="1171575"/>
            <a:chOff x="480" y="1200"/>
            <a:chExt cx="1042" cy="1019"/>
          </a:xfrm>
        </p:grpSpPr>
        <p:grpSp>
          <p:nvGrpSpPr>
            <p:cNvPr id="18458" name="Group 2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8459" name="Picture 27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18460" name="Oval 2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alpha val="55000"/>
                    </a:schemeClr>
                  </a:gs>
                  <a:gs pos="50000">
                    <a:schemeClr val="fol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folHlink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pic>
          <p:nvPicPr>
            <p:cNvPr id="18461" name="Picture 29" descr="Picture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</p:spPr>
        </p:pic>
      </p:grpSp>
      <p:sp>
        <p:nvSpPr>
          <p:cNvPr id="18463" name="Text Box 31"/>
          <p:cNvSpPr txBox="1">
            <a:spLocks noChangeArrowheads="1"/>
          </p:cNvSpPr>
          <p:nvPr/>
        </p:nvSpPr>
        <p:spPr bwMode="white">
          <a:xfrm>
            <a:off x="346075" y="3217863"/>
            <a:ext cx="106045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 smtClean="0">
                <a:solidFill>
                  <a:srgbClr val="F8F8F8"/>
                </a:solidFill>
                <a:ea typeface="宋体" charset="-122"/>
              </a:rPr>
              <a:t>尊重</a:t>
            </a:r>
            <a:endParaRPr lang="en-US" altLang="zh-CN" sz="3200" b="1" dirty="0">
              <a:solidFill>
                <a:srgbClr val="F8F8F8"/>
              </a:solidFill>
              <a:ea typeface="宋体" charset="-122"/>
            </a:endParaRPr>
          </a:p>
        </p:txBody>
      </p:sp>
      <p:sp>
        <p:nvSpPr>
          <p:cNvPr id="18464" name="Text Box 32"/>
          <p:cNvSpPr txBox="1">
            <a:spLocks noChangeArrowheads="1"/>
          </p:cNvSpPr>
          <p:nvPr/>
        </p:nvSpPr>
        <p:spPr bwMode="white">
          <a:xfrm>
            <a:off x="1233488" y="4483100"/>
            <a:ext cx="106045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F8F8F8"/>
                </a:solidFill>
                <a:ea typeface="宋体" charset="-122"/>
              </a:rPr>
              <a:t>信赖</a:t>
            </a:r>
            <a:endParaRPr lang="en-US" altLang="zh-CN" sz="2800" b="1" dirty="0">
              <a:solidFill>
                <a:srgbClr val="F8F8F8"/>
              </a:solidFill>
              <a:ea typeface="宋体" charset="-122"/>
            </a:endParaRPr>
          </a:p>
        </p:txBody>
      </p:sp>
      <p:grpSp>
        <p:nvGrpSpPr>
          <p:cNvPr id="18465" name="Group 33"/>
          <p:cNvGrpSpPr>
            <a:grpSpLocks/>
          </p:cNvGrpSpPr>
          <p:nvPr/>
        </p:nvGrpSpPr>
        <p:grpSpPr bwMode="auto">
          <a:xfrm>
            <a:off x="6678613" y="1524000"/>
            <a:ext cx="1196975" cy="1171575"/>
            <a:chOff x="480" y="1200"/>
            <a:chExt cx="1042" cy="1019"/>
          </a:xfrm>
        </p:grpSpPr>
        <p:grpSp>
          <p:nvGrpSpPr>
            <p:cNvPr id="18466" name="Group 34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8467" name="Picture 35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18468" name="Oval 36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55000"/>
                    </a:schemeClr>
                  </a:gs>
                  <a:gs pos="50000">
                    <a:schemeClr val="accent2">
                      <a:gamma/>
                      <a:shade val="66275"/>
                      <a:invGamma/>
                      <a:alpha val="89999"/>
                    </a:schemeClr>
                  </a:gs>
                  <a:gs pos="100000">
                    <a:schemeClr val="accent2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pic>
          <p:nvPicPr>
            <p:cNvPr id="18469" name="Picture 37" descr="Picture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</p:spPr>
        </p:pic>
      </p:grpSp>
      <p:sp>
        <p:nvSpPr>
          <p:cNvPr id="18470" name="Text Box 38"/>
          <p:cNvSpPr txBox="1">
            <a:spLocks noChangeArrowheads="1"/>
          </p:cNvSpPr>
          <p:nvPr/>
        </p:nvSpPr>
        <p:spPr bwMode="white">
          <a:xfrm>
            <a:off x="6743700" y="1830388"/>
            <a:ext cx="106045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solidFill>
                  <a:srgbClr val="F8F8F8"/>
                </a:solidFill>
                <a:ea typeface="宋体" charset="-122"/>
              </a:rPr>
              <a:t>与</a:t>
            </a:r>
            <a:r>
              <a:rPr lang="zh-CN" altLang="en-US" sz="1600" b="1" dirty="0" smtClean="0">
                <a:solidFill>
                  <a:srgbClr val="F8F8F8"/>
                </a:solidFill>
                <a:ea typeface="宋体" charset="-122"/>
              </a:rPr>
              <a:t>客体对话</a:t>
            </a:r>
            <a:endParaRPr lang="en-US" altLang="zh-CN" sz="1600" b="1" dirty="0">
              <a:solidFill>
                <a:srgbClr val="F8F8F8"/>
              </a:solidFill>
              <a:ea typeface="宋体" charset="-122"/>
            </a:endParaRPr>
          </a:p>
        </p:txBody>
      </p:sp>
      <p:grpSp>
        <p:nvGrpSpPr>
          <p:cNvPr id="18471" name="Group 39"/>
          <p:cNvGrpSpPr>
            <a:grpSpLocks/>
          </p:cNvGrpSpPr>
          <p:nvPr/>
        </p:nvGrpSpPr>
        <p:grpSpPr bwMode="auto">
          <a:xfrm>
            <a:off x="7572375" y="2895600"/>
            <a:ext cx="1196975" cy="1171575"/>
            <a:chOff x="480" y="1200"/>
            <a:chExt cx="1042" cy="1019"/>
          </a:xfrm>
        </p:grpSpPr>
        <p:grpSp>
          <p:nvGrpSpPr>
            <p:cNvPr id="18472" name="Group 40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8473" name="Picture 41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18474" name="Oval 42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55000"/>
                    </a:schemeClr>
                  </a:gs>
                  <a:gs pos="50000">
                    <a:schemeClr val="accent2">
                      <a:gamma/>
                      <a:shade val="66275"/>
                      <a:invGamma/>
                      <a:alpha val="89999"/>
                    </a:schemeClr>
                  </a:gs>
                  <a:gs pos="100000">
                    <a:schemeClr val="accent2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pic>
          <p:nvPicPr>
            <p:cNvPr id="18475" name="Picture 43" descr="Picture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</p:spPr>
        </p:pic>
      </p:grpSp>
      <p:sp>
        <p:nvSpPr>
          <p:cNvPr id="18476" name="Text Box 44"/>
          <p:cNvSpPr txBox="1">
            <a:spLocks noChangeArrowheads="1"/>
          </p:cNvSpPr>
          <p:nvPr/>
        </p:nvSpPr>
        <p:spPr bwMode="white">
          <a:xfrm>
            <a:off x="7613650" y="3217863"/>
            <a:ext cx="106045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 smtClean="0">
                <a:solidFill>
                  <a:srgbClr val="F8F8F8"/>
                </a:solidFill>
                <a:ea typeface="宋体" charset="-122"/>
              </a:rPr>
              <a:t>与他人对话</a:t>
            </a:r>
            <a:endParaRPr lang="en-US" altLang="zh-CN" sz="1600" b="1" dirty="0">
              <a:solidFill>
                <a:srgbClr val="F8F8F8"/>
              </a:solidFill>
              <a:ea typeface="宋体" charset="-122"/>
            </a:endParaRPr>
          </a:p>
        </p:txBody>
      </p:sp>
      <p:grpSp>
        <p:nvGrpSpPr>
          <p:cNvPr id="18477" name="Group 45"/>
          <p:cNvGrpSpPr>
            <a:grpSpLocks/>
          </p:cNvGrpSpPr>
          <p:nvPr/>
        </p:nvGrpSpPr>
        <p:grpSpPr bwMode="auto">
          <a:xfrm>
            <a:off x="6678613" y="4173538"/>
            <a:ext cx="1196975" cy="1171575"/>
            <a:chOff x="480" y="1200"/>
            <a:chExt cx="1042" cy="1019"/>
          </a:xfrm>
        </p:grpSpPr>
        <p:grpSp>
          <p:nvGrpSpPr>
            <p:cNvPr id="18478" name="Group 4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8479" name="Picture 47" descr="circuler_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</p:spPr>
          </p:pic>
          <p:sp>
            <p:nvSpPr>
              <p:cNvPr id="18480" name="Oval 4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55000"/>
                    </a:schemeClr>
                  </a:gs>
                  <a:gs pos="50000">
                    <a:schemeClr val="accent2">
                      <a:gamma/>
                      <a:shade val="66275"/>
                      <a:invGamma/>
                      <a:alpha val="89999"/>
                    </a:schemeClr>
                  </a:gs>
                  <a:gs pos="100000">
                    <a:schemeClr val="accent2">
                      <a:alpha val="55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pic>
          <p:nvPicPr>
            <p:cNvPr id="18481" name="Picture 49" descr="Picture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</p:spPr>
        </p:pic>
      </p:grpSp>
      <p:sp>
        <p:nvSpPr>
          <p:cNvPr id="18482" name="Text Box 50"/>
          <p:cNvSpPr txBox="1">
            <a:spLocks noChangeArrowheads="1"/>
          </p:cNvSpPr>
          <p:nvPr/>
        </p:nvSpPr>
        <p:spPr bwMode="white">
          <a:xfrm>
            <a:off x="6743700" y="4479925"/>
            <a:ext cx="106045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 smtClean="0">
                <a:solidFill>
                  <a:srgbClr val="F8F8F8"/>
                </a:solidFill>
                <a:ea typeface="宋体" charset="-122"/>
              </a:rPr>
              <a:t>与自己对话</a:t>
            </a:r>
            <a:endParaRPr lang="en-US" altLang="zh-CN" sz="1600" b="1" dirty="0">
              <a:solidFill>
                <a:srgbClr val="F8F8F8"/>
              </a:solidFill>
              <a:ea typeface="宋体" charset="-122"/>
            </a:endParaRPr>
          </a:p>
        </p:txBody>
      </p:sp>
      <p:sp>
        <p:nvSpPr>
          <p:cNvPr id="18483" name="AutoShape 51"/>
          <p:cNvSpPr>
            <a:spLocks noChangeArrowheads="1"/>
          </p:cNvSpPr>
          <p:nvPr/>
        </p:nvSpPr>
        <p:spPr bwMode="gray">
          <a:xfrm rot="10800000" flipV="1">
            <a:off x="3865563" y="4271963"/>
            <a:ext cx="1333500" cy="493712"/>
          </a:xfrm>
          <a:prstGeom prst="curvedUpArrow">
            <a:avLst>
              <a:gd name="adj1" fmla="val 37626"/>
              <a:gd name="adj2" fmla="val 91645"/>
              <a:gd name="adj3" fmla="val 33333"/>
            </a:avLst>
          </a:prstGeom>
          <a:solidFill>
            <a:schemeClr val="tx1">
              <a:alpha val="37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3214678" y="3143248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>
                <a:solidFill>
                  <a:srgbClr val="F8F8F8"/>
                </a:solidFill>
                <a:ea typeface="宋体" charset="-122"/>
              </a:rPr>
              <a:t>倾听</a:t>
            </a:r>
          </a:p>
        </p:txBody>
      </p:sp>
      <p:sp>
        <p:nvSpPr>
          <p:cNvPr id="57" name="矩形 56"/>
          <p:cNvSpPr/>
          <p:nvPr/>
        </p:nvSpPr>
        <p:spPr>
          <a:xfrm>
            <a:off x="1142976" y="1785926"/>
            <a:ext cx="10086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>
                <a:solidFill>
                  <a:srgbClr val="F8F8F8"/>
                </a:solidFill>
                <a:ea typeface="宋体" charset="-122"/>
              </a:rPr>
              <a:t>倾听</a:t>
            </a:r>
          </a:p>
        </p:txBody>
      </p:sp>
      <p:sp>
        <p:nvSpPr>
          <p:cNvPr id="58" name="矩形 57"/>
          <p:cNvSpPr/>
          <p:nvPr/>
        </p:nvSpPr>
        <p:spPr>
          <a:xfrm>
            <a:off x="4714876" y="3071810"/>
            <a:ext cx="1114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b="1" dirty="0">
                <a:solidFill>
                  <a:srgbClr val="F8F8F8"/>
                </a:solidFill>
                <a:ea typeface="宋体" charset="-122"/>
              </a:rPr>
              <a:t>体味学习的乐趣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94TGp_family_light_ani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CA304"/>
      </a:accent1>
      <a:accent2>
        <a:srgbClr val="E1595C"/>
      </a:accent2>
      <a:accent3>
        <a:srgbClr val="FFFFFF"/>
      </a:accent3>
      <a:accent4>
        <a:srgbClr val="000000"/>
      </a:accent4>
      <a:accent5>
        <a:srgbClr val="FDCEAA"/>
      </a:accent5>
      <a:accent6>
        <a:srgbClr val="CC5053"/>
      </a:accent6>
      <a:hlink>
        <a:srgbClr val="80E05A"/>
      </a:hlink>
      <a:folHlink>
        <a:srgbClr val="4BA5E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A304"/>
        </a:accent1>
        <a:accent2>
          <a:srgbClr val="E1595C"/>
        </a:accent2>
        <a:accent3>
          <a:srgbClr val="FFFFFF"/>
        </a:accent3>
        <a:accent4>
          <a:srgbClr val="000000"/>
        </a:accent4>
        <a:accent5>
          <a:srgbClr val="FDCEAA"/>
        </a:accent5>
        <a:accent6>
          <a:srgbClr val="CC5053"/>
        </a:accent6>
        <a:hlink>
          <a:srgbClr val="80E05A"/>
        </a:hlink>
        <a:folHlink>
          <a:srgbClr val="4BA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491EA"/>
        </a:accent1>
        <a:accent2>
          <a:srgbClr val="EB943D"/>
        </a:accent2>
        <a:accent3>
          <a:srgbClr val="FFFFFF"/>
        </a:accent3>
        <a:accent4>
          <a:srgbClr val="000000"/>
        </a:accent4>
        <a:accent5>
          <a:srgbClr val="B8C7F3"/>
        </a:accent5>
        <a:accent6>
          <a:srgbClr val="D58636"/>
        </a:accent6>
        <a:hlink>
          <a:srgbClr val="4DBF9C"/>
        </a:hlink>
        <a:folHlink>
          <a:srgbClr val="D0C9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6D092"/>
        </a:accent1>
        <a:accent2>
          <a:srgbClr val="55B5D3"/>
        </a:accent2>
        <a:accent3>
          <a:srgbClr val="FFFFFF"/>
        </a:accent3>
        <a:accent4>
          <a:srgbClr val="000000"/>
        </a:accent4>
        <a:accent5>
          <a:srgbClr val="C3E4C7"/>
        </a:accent5>
        <a:accent6>
          <a:srgbClr val="4CA4BF"/>
        </a:accent6>
        <a:hlink>
          <a:srgbClr val="C389EF"/>
        </a:hlink>
        <a:folHlink>
          <a:srgbClr val="E5B6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594TGp_family_light_ani</Template>
  <TotalTime>28</TotalTime>
  <Words>343</Words>
  <Application>Microsoft Office PowerPoint</Application>
  <PresentationFormat>全屏显示(4:3)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594TGp_family_light_ani</vt:lpstr>
      <vt:lpstr>正确的看待孩子</vt:lpstr>
      <vt:lpstr>孩子是由一百种组成的。孩子有一百种语音，一百只手，一百个想法，一百种思考、游戏、说话的方式。一百种，总是一百种倾听、惊奇和爱的方式。一百种歌唱与了解的喜悦…… 孩子有一百种语言，（还多了一百种的百倍再百倍。）这是意大利教育家罗里斯.马拉多奇所写的诗，这首诗为我们打开了一扇门，展示了儿童世界的多彩与神奇，可是作为教师，同时可能又为家长的我们，怎样才能听懂他们呢？怎样才能化解期中可能出现的一系列问题呢？怎样才能让他们一直保持和不断的加强对学习的兴趣呢？ </vt:lpstr>
      <vt:lpstr>Contents</vt:lpstr>
      <vt:lpstr>幻灯片 4</vt:lpstr>
      <vt:lpstr>幻灯片 5</vt:lpstr>
      <vt:lpstr>幻灯片 6</vt:lpstr>
      <vt:lpstr>幻灯片 7</vt:lpstr>
      <vt:lpstr>幻灯片 8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保障儿童的学习权</dc:title>
  <dc:creator>微软用户</dc:creator>
  <cp:lastModifiedBy>微软用户</cp:lastModifiedBy>
  <cp:revision>4</cp:revision>
  <dcterms:created xsi:type="dcterms:W3CDTF">2016-05-25T07:05:38Z</dcterms:created>
  <dcterms:modified xsi:type="dcterms:W3CDTF">2016-06-27T08:20:31Z</dcterms:modified>
</cp:coreProperties>
</file>