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sldIdLst>
    <p:sldId id="289" r:id="rId2"/>
    <p:sldId id="324" r:id="rId3"/>
    <p:sldId id="292" r:id="rId4"/>
    <p:sldId id="325" r:id="rId5"/>
    <p:sldId id="31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ple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5"/>
    <a:srgbClr val="FA6500"/>
    <a:srgbClr val="D1D1FF"/>
    <a:srgbClr val="9999FF"/>
    <a:srgbClr val="DE9BFF"/>
    <a:srgbClr val="FF99FF"/>
    <a:srgbClr val="099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D8D2-E20B-4BE7-A5C3-93E65316176E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3DBFA-4BA2-4036-BAB3-AC3F0A977E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3DBFA-4BA2-4036-BAB3-AC3F0A977EF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6EAF8-4238-4B1C-889C-19FBDA9D81F4}" type="slidenum">
              <a:rPr lang="zh-CN" altLang="en-US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6EAF8-4238-4B1C-889C-19FBDA9D81F4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26EAF8-4238-4B1C-889C-19FBDA9D81F4}" type="slidenum">
              <a:rPr lang="zh-CN" altLang="en-US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457" r="3507"/>
          <a:stretch/>
        </p:blipFill>
        <p:spPr>
          <a:xfrm>
            <a:off x="0" y="0"/>
            <a:ext cx="9144000" cy="69025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14" y="1085852"/>
            <a:ext cx="5486400" cy="10507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2800" b="0" i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" y="2234493"/>
            <a:ext cx="5486400" cy="44992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834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3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30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86750"/>
            <a:ext cx="7886700" cy="1070339"/>
          </a:xfrm>
        </p:spPr>
        <p:txBody>
          <a:bodyPr anchor="b"/>
          <a:lstStyle>
            <a:lvl1pPr>
              <a:defRPr sz="2025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84069"/>
            <a:ext cx="7886700" cy="611731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2893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4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9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72250" y="6508759"/>
            <a:ext cx="2057400" cy="365125"/>
          </a:xfrm>
          <a:prstGeom prst="rect">
            <a:avLst/>
          </a:prstGeom>
        </p:spPr>
        <p:txBody>
          <a:bodyPr vert="horz" lIns="38576" tIns="19289" rIns="38576" bIns="19289" rtlCol="0" anchor="ctr"/>
          <a:lstStyle>
            <a:defPPr>
              <a:defRPr lang="zh-CN"/>
            </a:defPPr>
            <a:lvl1pPr marL="0" algn="r" defTabSz="1219170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506" smtClean="0"/>
              <a:pPr/>
              <a:t>‹#›</a:t>
            </a:fld>
            <a:endParaRPr lang="zh-CN" altLang="en-US" sz="506"/>
          </a:p>
        </p:txBody>
      </p:sp>
    </p:spTree>
    <p:extLst>
      <p:ext uri="{BB962C8B-B14F-4D97-AF65-F5344CB8AC3E}">
        <p14:creationId xmlns:p14="http://schemas.microsoft.com/office/powerpoint/2010/main" val="113107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9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/>
          <a:stretch/>
        </p:blipFill>
        <p:spPr>
          <a:xfrm>
            <a:off x="-9526" y="-2774"/>
            <a:ext cx="9191625" cy="68607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3" y="1206500"/>
            <a:ext cx="8010253" cy="525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6BA97D8-E734-421E-B876-9CE30537E74C}" type="datetimeFigureOut">
              <a:rPr lang="zh-CN" altLang="en-US" smtClean="0"/>
              <a:pPr/>
              <a:t>2015/12/10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BD58DA9-D414-40E7-98A8-403CC4CBAF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63" y="252867"/>
            <a:ext cx="8010253" cy="756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2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71463" indent="-271463" algn="l" defTabSz="385763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60000"/>
        <a:buFont typeface="Wingdings" panose="05000000000000000000" pitchFamily="2" charset="2"/>
        <a:buChar char="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463" indent="-271463" algn="l" defTabSz="385763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7714" y="1000110"/>
            <a:ext cx="7658702" cy="1708810"/>
          </a:xfrm>
        </p:spPr>
        <p:txBody>
          <a:bodyPr/>
          <a:lstStyle/>
          <a:p>
            <a:pPr algn="l"/>
            <a:r>
              <a:rPr lang="zh-CN" altLang="en-US" sz="6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我心目中的</a:t>
            </a:r>
            <a:r>
              <a:rPr lang="en-US" altLang="zh-CN" sz="6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6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</a:br>
            <a:r>
              <a:rPr lang="en-US" altLang="zh-CN" sz="6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6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                  </a:t>
            </a:r>
            <a:r>
              <a:rPr lang="zh-CN" altLang="en-US" sz="6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阳光课堂</a:t>
            </a:r>
            <a:endParaRPr lang="zh-CN" altLang="en-US" sz="6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4724" y="2852936"/>
            <a:ext cx="6458490" cy="608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4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759543" y="1136393"/>
            <a:ext cx="5955730" cy="6593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5" name="组合 16"/>
          <p:cNvGrpSpPr/>
          <p:nvPr/>
        </p:nvGrpSpPr>
        <p:grpSpPr>
          <a:xfrm rot="18888516">
            <a:off x="320889" y="337268"/>
            <a:ext cx="1443038" cy="1278294"/>
            <a:chOff x="3898900" y="2630131"/>
            <a:chExt cx="1443038" cy="1278294"/>
          </a:xfrm>
        </p:grpSpPr>
        <p:sp>
          <p:nvSpPr>
            <p:cNvPr id="26" name="任意多边形 25"/>
            <p:cNvSpPr/>
            <p:nvPr/>
          </p:nvSpPr>
          <p:spPr>
            <a:xfrm>
              <a:off x="3898900" y="3219450"/>
              <a:ext cx="1443038" cy="688975"/>
            </a:xfrm>
            <a:custGeom>
              <a:avLst/>
              <a:gdLst>
                <a:gd name="connsiteX0" fmla="*/ 109537 w 1547812"/>
                <a:gd name="connsiteY0" fmla="*/ 47625 h 919162"/>
                <a:gd name="connsiteX1" fmla="*/ 0 w 1547812"/>
                <a:gd name="connsiteY1" fmla="*/ 280987 h 919162"/>
                <a:gd name="connsiteX2" fmla="*/ 776287 w 1547812"/>
                <a:gd name="connsiteY2" fmla="*/ 919162 h 919162"/>
                <a:gd name="connsiteX3" fmla="*/ 1547812 w 1547812"/>
                <a:gd name="connsiteY3" fmla="*/ 266700 h 919162"/>
                <a:gd name="connsiteX4" fmla="*/ 1404937 w 1547812"/>
                <a:gd name="connsiteY4" fmla="*/ 0 h 919162"/>
                <a:gd name="connsiteX5" fmla="*/ 109537 w 1547812"/>
                <a:gd name="connsiteY5" fmla="*/ 47625 h 9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812" h="919162">
                  <a:moveTo>
                    <a:pt x="109537" y="47625"/>
                  </a:moveTo>
                  <a:lnTo>
                    <a:pt x="0" y="280987"/>
                  </a:lnTo>
                  <a:lnTo>
                    <a:pt x="776287" y="919162"/>
                  </a:lnTo>
                  <a:lnTo>
                    <a:pt x="1547812" y="266700"/>
                  </a:lnTo>
                  <a:lnTo>
                    <a:pt x="1404937" y="0"/>
                  </a:lnTo>
                  <a:lnTo>
                    <a:pt x="109537" y="4762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2700000">
              <a:off x="4094179" y="2628940"/>
              <a:ext cx="1094598" cy="1096979"/>
            </a:xfrm>
            <a:prstGeom prst="roundRect">
              <a:avLst>
                <a:gd name="adj" fmla="val 4659"/>
              </a:avLst>
            </a:prstGeom>
            <a:solidFill>
              <a:srgbClr val="FFC000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阳光</a:t>
              </a:r>
              <a:endParaRPr lang="en-US" altLang="zh-CN" sz="2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9543" y="51262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我心目中的阳光课堂</a:t>
            </a:r>
            <a:endParaRPr lang="zh-CN" altLang="en-US" sz="3200" b="1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969" y="19387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   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1459" y="2123407"/>
            <a:ext cx="7282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享受快乐   实质性的成长   关注生成资源   学会学习   关注学生的差异性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让每一个学生得到发展  学生渴望温暖渴望公平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2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759543" y="1136393"/>
            <a:ext cx="5955730" cy="6593"/>
          </a:xfrm>
          <a:prstGeom prst="line">
            <a:avLst/>
          </a:prstGeom>
          <a:ln w="254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5" name="组合 16"/>
          <p:cNvGrpSpPr/>
          <p:nvPr/>
        </p:nvGrpSpPr>
        <p:grpSpPr>
          <a:xfrm rot="18888516">
            <a:off x="320889" y="337268"/>
            <a:ext cx="1443038" cy="1278294"/>
            <a:chOff x="3898900" y="2630131"/>
            <a:chExt cx="1443038" cy="1278294"/>
          </a:xfrm>
        </p:grpSpPr>
        <p:sp>
          <p:nvSpPr>
            <p:cNvPr id="26" name="任意多边形 25"/>
            <p:cNvSpPr/>
            <p:nvPr/>
          </p:nvSpPr>
          <p:spPr>
            <a:xfrm>
              <a:off x="3898900" y="3219450"/>
              <a:ext cx="1443038" cy="688975"/>
            </a:xfrm>
            <a:custGeom>
              <a:avLst/>
              <a:gdLst>
                <a:gd name="connsiteX0" fmla="*/ 109537 w 1547812"/>
                <a:gd name="connsiteY0" fmla="*/ 47625 h 919162"/>
                <a:gd name="connsiteX1" fmla="*/ 0 w 1547812"/>
                <a:gd name="connsiteY1" fmla="*/ 280987 h 919162"/>
                <a:gd name="connsiteX2" fmla="*/ 776287 w 1547812"/>
                <a:gd name="connsiteY2" fmla="*/ 919162 h 919162"/>
                <a:gd name="connsiteX3" fmla="*/ 1547812 w 1547812"/>
                <a:gd name="connsiteY3" fmla="*/ 266700 h 919162"/>
                <a:gd name="connsiteX4" fmla="*/ 1404937 w 1547812"/>
                <a:gd name="connsiteY4" fmla="*/ 0 h 919162"/>
                <a:gd name="connsiteX5" fmla="*/ 109537 w 1547812"/>
                <a:gd name="connsiteY5" fmla="*/ 47625 h 9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812" h="919162">
                  <a:moveTo>
                    <a:pt x="109537" y="47625"/>
                  </a:moveTo>
                  <a:lnTo>
                    <a:pt x="0" y="280987"/>
                  </a:lnTo>
                  <a:lnTo>
                    <a:pt x="776287" y="919162"/>
                  </a:lnTo>
                  <a:lnTo>
                    <a:pt x="1547812" y="266700"/>
                  </a:lnTo>
                  <a:lnTo>
                    <a:pt x="1404937" y="0"/>
                  </a:lnTo>
                  <a:lnTo>
                    <a:pt x="109537" y="4762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rot="2700000">
              <a:off x="4094179" y="2628940"/>
              <a:ext cx="1094598" cy="1096979"/>
            </a:xfrm>
            <a:prstGeom prst="roundRect">
              <a:avLst>
                <a:gd name="adj" fmla="val 4659"/>
              </a:avLst>
            </a:prstGeom>
            <a:solidFill>
              <a:srgbClr val="FFC000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阳光</a:t>
              </a:r>
              <a:endParaRPr lang="en-US" altLang="zh-CN" sz="2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  <a:endParaRPr lang="zh-CN" altLang="en-US" sz="2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48894" y="42940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B0F0"/>
                </a:solidFill>
                <a:latin typeface="+mn-ea"/>
              </a:rPr>
              <a:t>收获</a:t>
            </a:r>
            <a:endParaRPr lang="zh-CN" altLang="en-US" sz="3600" b="1" dirty="0">
              <a:solidFill>
                <a:srgbClr val="00B0F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731" y="49006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困惑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49006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7D25"/>
                </a:solidFill>
              </a:rPr>
              <a:t>努力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938739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围绕阳光课堂，你已经做了什么？</a:t>
            </a:r>
            <a:endParaRPr lang="zh-CN" alt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428999"/>
            <a:ext cx="7133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围绕阳光课堂，你还可以做什么？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84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3849"/>
              </p:ext>
            </p:extLst>
          </p:nvPr>
        </p:nvGraphicFramePr>
        <p:xfrm>
          <a:off x="539554" y="332660"/>
          <a:ext cx="7992886" cy="604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835"/>
                <a:gridCol w="1331835"/>
                <a:gridCol w="1331835"/>
                <a:gridCol w="1331835"/>
                <a:gridCol w="1332773"/>
                <a:gridCol w="1332773"/>
              </a:tblGrid>
              <a:tr h="201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内容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A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B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C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D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你最喜欢的教学方式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教师讲解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动手操作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课件演示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热烈讨论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12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25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604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留下深刻印象的教学方式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做游戏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讲故事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师生互动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模拟表演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喜欢的学习方式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记忆抄写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有思考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亲身体验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解决问题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30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最喜欢的课堂氛围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安静有序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积极举手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热闹活跃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幽默有趣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26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老师和同学的关系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伙伴关系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师生关系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学生听指令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34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29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喜欢的提问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很简单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有一些挑战性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很有挑战性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38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24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喜欢的教学内容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生动有趣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贴近生活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丰富多彩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拓宽知识面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effectLst/>
                        </a:rPr>
                        <a:t>自己选择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  <a:tr h="403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13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31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22</a:t>
                      </a:r>
                      <a:endParaRPr lang="zh-CN" sz="1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</a:t>
                      </a:r>
                      <a:endParaRPr lang="zh-CN" sz="1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683" marR="656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8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85" y="4"/>
            <a:ext cx="6204677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0600" y="2204864"/>
            <a:ext cx="80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爱自己，就要栽培自己！</a:t>
            </a:r>
            <a:endParaRPr lang="zh-CN" altLang="en-US" sz="60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016" y="2132856"/>
            <a:ext cx="9324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把研究的足迹</a:t>
            </a:r>
            <a:endParaRPr lang="en-US" altLang="zh-CN" sz="6000" dirty="0" smtClean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sz="6000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6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          </a:t>
            </a:r>
            <a:r>
              <a:rPr lang="zh-CN" altLang="en-US" sz="6000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留在阳光下的沙滩上</a:t>
            </a:r>
            <a:endParaRPr lang="zh-CN" altLang="en-US" sz="6000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5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</p:bldLst>
  </p:timing>
</p:sld>
</file>

<file path=ppt/theme/theme1.xml><?xml version="1.0" encoding="utf-8"?>
<a:theme xmlns:a="http://schemas.openxmlformats.org/drawingml/2006/main" name="A000120141119A01PPBG">
  <a:themeElements>
    <a:clrScheme name="自定义 375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890D0"/>
      </a:accent1>
      <a:accent2>
        <a:srgbClr val="2D9C9F"/>
      </a:accent2>
      <a:accent3>
        <a:srgbClr val="80C34D"/>
      </a:accent3>
      <a:accent4>
        <a:srgbClr val="BAD43B"/>
      </a:accent4>
      <a:accent5>
        <a:srgbClr val="EC9126"/>
      </a:accent5>
      <a:accent6>
        <a:srgbClr val="FFC00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A000120150303A01PPBG</Template>
  <TotalTime>2957</TotalTime>
  <Words>225</Words>
  <Application>Microsoft Office PowerPoint</Application>
  <PresentationFormat>全屏显示(4:3)</PresentationFormat>
  <Paragraphs>124</Paragraphs>
  <Slides>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A000120141119A01PPBG</vt:lpstr>
      <vt:lpstr>我心目中的                     阳光课堂</vt:lpstr>
      <vt:lpstr>目录</vt:lpstr>
      <vt:lpstr>目录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微课题：</dc:title>
  <dc:creator>HP</dc:creator>
  <cp:lastModifiedBy>Administrator</cp:lastModifiedBy>
  <cp:revision>75</cp:revision>
  <dcterms:created xsi:type="dcterms:W3CDTF">2015-04-09T05:15:28Z</dcterms:created>
  <dcterms:modified xsi:type="dcterms:W3CDTF">2015-12-10T06:32:18Z</dcterms:modified>
</cp:coreProperties>
</file>